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8"/>
  </p:notesMasterIdLst>
  <p:sldIdLst>
    <p:sldId id="347" r:id="rId4"/>
    <p:sldId id="297" r:id="rId5"/>
    <p:sldId id="261" r:id="rId6"/>
    <p:sldId id="260" r:id="rId7"/>
    <p:sldId id="298" r:id="rId8"/>
    <p:sldId id="262" r:id="rId9"/>
    <p:sldId id="275" r:id="rId10"/>
    <p:sldId id="299" r:id="rId11"/>
    <p:sldId id="300" r:id="rId12"/>
    <p:sldId id="274" r:id="rId13"/>
    <p:sldId id="301" r:id="rId14"/>
    <p:sldId id="302" r:id="rId15"/>
    <p:sldId id="273" r:id="rId16"/>
    <p:sldId id="303" r:id="rId17"/>
    <p:sldId id="267" r:id="rId18"/>
    <p:sldId id="265" r:id="rId19"/>
    <p:sldId id="264" r:id="rId20"/>
    <p:sldId id="304" r:id="rId21"/>
    <p:sldId id="263" r:id="rId22"/>
    <p:sldId id="286" r:id="rId23"/>
    <p:sldId id="305" r:id="rId24"/>
    <p:sldId id="284" r:id="rId25"/>
    <p:sldId id="280" r:id="rId26"/>
    <p:sldId id="278" r:id="rId27"/>
    <p:sldId id="277" r:id="rId28"/>
    <p:sldId id="288" r:id="rId29"/>
    <p:sldId id="290" r:id="rId30"/>
    <p:sldId id="306" r:id="rId31"/>
    <p:sldId id="307" r:id="rId32"/>
    <p:sldId id="348" r:id="rId33"/>
    <p:sldId id="294" r:id="rId34"/>
    <p:sldId id="308" r:id="rId35"/>
    <p:sldId id="309" r:id="rId36"/>
    <p:sldId id="29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EE7F90-0BBF-4C87-8C9A-171D8C268023}" v="7" dt="2023-10-19T05:27:29.1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82" d="100"/>
          <a:sy n="82" d="100"/>
        </p:scale>
        <p:origin x="58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microsoft.com/office/2016/11/relationships/changesInfo" Target="changesInfos/changesInfo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5AEE7F90-0BBF-4C87-8C9A-171D8C268023}"/>
    <pc:docChg chg="undo redo custSel addSld delSld modSld">
      <pc:chgData name="Walaa Mohamed" userId="ba951f07e6dc95d4" providerId="LiveId" clId="{5AEE7F90-0BBF-4C87-8C9A-171D8C268023}" dt="2023-10-19T12:41:08.522" v="194" actId="20577"/>
      <pc:docMkLst>
        <pc:docMk/>
      </pc:docMkLst>
      <pc:sldChg chg="del">
        <pc:chgData name="Walaa Mohamed" userId="ba951f07e6dc95d4" providerId="LiveId" clId="{5AEE7F90-0BBF-4C87-8C9A-171D8C268023}" dt="2023-10-19T05:15:10.019" v="17" actId="47"/>
        <pc:sldMkLst>
          <pc:docMk/>
          <pc:sldMk cId="3027542754" sldId="256"/>
        </pc:sldMkLst>
      </pc:sldChg>
      <pc:sldChg chg="addSp delSp modSp mod">
        <pc:chgData name="Walaa Mohamed" userId="ba951f07e6dc95d4" providerId="LiveId" clId="{5AEE7F90-0BBF-4C87-8C9A-171D8C268023}" dt="2023-10-19T05:18:25.013" v="31" actId="1076"/>
        <pc:sldMkLst>
          <pc:docMk/>
          <pc:sldMk cId="3444156848" sldId="260"/>
        </pc:sldMkLst>
        <pc:picChg chg="del mod">
          <ac:chgData name="Walaa Mohamed" userId="ba951f07e6dc95d4" providerId="LiveId" clId="{5AEE7F90-0BBF-4C87-8C9A-171D8C268023}" dt="2023-10-19T05:15:57.716" v="20" actId="478"/>
          <ac:picMkLst>
            <pc:docMk/>
            <pc:sldMk cId="3444156848" sldId="260"/>
            <ac:picMk id="4" creationId="{00000000-0000-0000-0000-000000000000}"/>
          </ac:picMkLst>
        </pc:picChg>
        <pc:picChg chg="add mod">
          <ac:chgData name="Walaa Mohamed" userId="ba951f07e6dc95d4" providerId="LiveId" clId="{5AEE7F90-0BBF-4C87-8C9A-171D8C268023}" dt="2023-10-19T05:18:25.013" v="31" actId="1076"/>
          <ac:picMkLst>
            <pc:docMk/>
            <pc:sldMk cId="3444156848" sldId="260"/>
            <ac:picMk id="5" creationId="{9B1AEE9E-8C64-B586-5E2C-424396B6F1B9}"/>
          </ac:picMkLst>
        </pc:picChg>
      </pc:sldChg>
      <pc:sldChg chg="addSp delSp modSp mod">
        <pc:chgData name="Walaa Mohamed" userId="ba951f07e6dc95d4" providerId="LiveId" clId="{5AEE7F90-0BBF-4C87-8C9A-171D8C268023}" dt="2023-10-19T05:18:12.240" v="29" actId="1076"/>
        <pc:sldMkLst>
          <pc:docMk/>
          <pc:sldMk cId="2515530747" sldId="261"/>
        </pc:sldMkLst>
        <pc:spChg chg="mod">
          <ac:chgData name="Walaa Mohamed" userId="ba951f07e6dc95d4" providerId="LiveId" clId="{5AEE7F90-0BBF-4C87-8C9A-171D8C268023}" dt="2023-10-19T05:18:03.053" v="27" actId="13926"/>
          <ac:spMkLst>
            <pc:docMk/>
            <pc:sldMk cId="2515530747" sldId="261"/>
            <ac:spMk id="2" creationId="{00000000-0000-0000-0000-000000000000}"/>
          </ac:spMkLst>
        </pc:spChg>
        <pc:picChg chg="del">
          <ac:chgData name="Walaa Mohamed" userId="ba951f07e6dc95d4" providerId="LiveId" clId="{5AEE7F90-0BBF-4C87-8C9A-171D8C268023}" dt="2023-10-19T05:15:53.017" v="18" actId="478"/>
          <ac:picMkLst>
            <pc:docMk/>
            <pc:sldMk cId="2515530747" sldId="261"/>
            <ac:picMk id="4" creationId="{00000000-0000-0000-0000-000000000000}"/>
          </ac:picMkLst>
        </pc:picChg>
        <pc:picChg chg="add mod">
          <ac:chgData name="Walaa Mohamed" userId="ba951f07e6dc95d4" providerId="LiveId" clId="{5AEE7F90-0BBF-4C87-8C9A-171D8C268023}" dt="2023-10-19T05:18:12.240" v="29" actId="1076"/>
          <ac:picMkLst>
            <pc:docMk/>
            <pc:sldMk cId="2515530747" sldId="261"/>
            <ac:picMk id="6" creationId="{6B7B1679-9183-CBE1-7E50-A62F18D159A6}"/>
          </ac:picMkLst>
        </pc:picChg>
      </pc:sldChg>
      <pc:sldChg chg="addSp modSp mod">
        <pc:chgData name="Walaa Mohamed" userId="ba951f07e6dc95d4" providerId="LiveId" clId="{5AEE7F90-0BBF-4C87-8C9A-171D8C268023}" dt="2023-10-19T05:18:50.606" v="35" actId="1076"/>
        <pc:sldMkLst>
          <pc:docMk/>
          <pc:sldMk cId="3657360473" sldId="262"/>
        </pc:sldMkLst>
        <pc:picChg chg="add mod">
          <ac:chgData name="Walaa Mohamed" userId="ba951f07e6dc95d4" providerId="LiveId" clId="{5AEE7F90-0BBF-4C87-8C9A-171D8C268023}" dt="2023-10-19T05:18:50.606" v="35" actId="1076"/>
          <ac:picMkLst>
            <pc:docMk/>
            <pc:sldMk cId="3657360473" sldId="262"/>
            <ac:picMk id="5" creationId="{C68A07E6-803F-C26B-4290-DAE64352930B}"/>
          </ac:picMkLst>
        </pc:picChg>
      </pc:sldChg>
      <pc:sldChg chg="addSp modSp mod">
        <pc:chgData name="Walaa Mohamed" userId="ba951f07e6dc95d4" providerId="LiveId" clId="{5AEE7F90-0BBF-4C87-8C9A-171D8C268023}" dt="2023-10-19T05:20:34.541" v="52" actId="1076"/>
        <pc:sldMkLst>
          <pc:docMk/>
          <pc:sldMk cId="4015847547" sldId="263"/>
        </pc:sldMkLst>
        <pc:picChg chg="add mod">
          <ac:chgData name="Walaa Mohamed" userId="ba951f07e6dc95d4" providerId="LiveId" clId="{5AEE7F90-0BBF-4C87-8C9A-171D8C268023}" dt="2023-10-19T05:20:34.541" v="52" actId="1076"/>
          <ac:picMkLst>
            <pc:docMk/>
            <pc:sldMk cId="4015847547" sldId="263"/>
            <ac:picMk id="5" creationId="{9E490023-12F0-6B32-A626-03F6F8CED40E}"/>
          </ac:picMkLst>
        </pc:picChg>
      </pc:sldChg>
      <pc:sldChg chg="addSp modSp mod">
        <pc:chgData name="Walaa Mohamed" userId="ba951f07e6dc95d4" providerId="LiveId" clId="{5AEE7F90-0BBF-4C87-8C9A-171D8C268023}" dt="2023-10-19T11:36:13.888" v="125" actId="13926"/>
        <pc:sldMkLst>
          <pc:docMk/>
          <pc:sldMk cId="1750888212" sldId="264"/>
        </pc:sldMkLst>
        <pc:spChg chg="mod">
          <ac:chgData name="Walaa Mohamed" userId="ba951f07e6dc95d4" providerId="LiveId" clId="{5AEE7F90-0BBF-4C87-8C9A-171D8C268023}" dt="2023-10-19T11:36:13.888" v="125" actId="13926"/>
          <ac:spMkLst>
            <pc:docMk/>
            <pc:sldMk cId="1750888212" sldId="264"/>
            <ac:spMk id="3" creationId="{00000000-0000-0000-0000-000000000000}"/>
          </ac:spMkLst>
        </pc:spChg>
        <pc:picChg chg="add mod">
          <ac:chgData name="Walaa Mohamed" userId="ba951f07e6dc95d4" providerId="LiveId" clId="{5AEE7F90-0BBF-4C87-8C9A-171D8C268023}" dt="2023-10-19T05:23:51.615" v="89" actId="1076"/>
          <ac:picMkLst>
            <pc:docMk/>
            <pc:sldMk cId="1750888212" sldId="264"/>
            <ac:picMk id="5" creationId="{6018B84D-E131-FF6E-0A92-84BEF69A46C4}"/>
          </ac:picMkLst>
        </pc:picChg>
      </pc:sldChg>
      <pc:sldChg chg="addSp modSp mod">
        <pc:chgData name="Walaa Mohamed" userId="ba951f07e6dc95d4" providerId="LiveId" clId="{5AEE7F90-0BBF-4C87-8C9A-171D8C268023}" dt="2023-10-19T11:32:07.413" v="121" actId="114"/>
        <pc:sldMkLst>
          <pc:docMk/>
          <pc:sldMk cId="3847671915" sldId="265"/>
        </pc:sldMkLst>
        <pc:spChg chg="mod">
          <ac:chgData name="Walaa Mohamed" userId="ba951f07e6dc95d4" providerId="LiveId" clId="{5AEE7F90-0BBF-4C87-8C9A-171D8C268023}" dt="2023-10-19T11:32:07.413" v="121" actId="114"/>
          <ac:spMkLst>
            <pc:docMk/>
            <pc:sldMk cId="3847671915" sldId="265"/>
            <ac:spMk id="3" creationId="{00000000-0000-0000-0000-000000000000}"/>
          </ac:spMkLst>
        </pc:spChg>
        <pc:picChg chg="add mod">
          <ac:chgData name="Walaa Mohamed" userId="ba951f07e6dc95d4" providerId="LiveId" clId="{5AEE7F90-0BBF-4C87-8C9A-171D8C268023}" dt="2023-10-19T05:24:13.839" v="96" actId="1035"/>
          <ac:picMkLst>
            <pc:docMk/>
            <pc:sldMk cId="3847671915" sldId="265"/>
            <ac:picMk id="5" creationId="{01D043D0-1D67-A735-04D6-6DABB290C19B}"/>
          </ac:picMkLst>
        </pc:picChg>
      </pc:sldChg>
      <pc:sldChg chg="addSp modSp mod">
        <pc:chgData name="Walaa Mohamed" userId="ba951f07e6dc95d4" providerId="LiveId" clId="{5AEE7F90-0BBF-4C87-8C9A-171D8C268023}" dt="2023-10-19T05:20:20.800" v="50" actId="1076"/>
        <pc:sldMkLst>
          <pc:docMk/>
          <pc:sldMk cId="1554804223" sldId="267"/>
        </pc:sldMkLst>
        <pc:spChg chg="mod">
          <ac:chgData name="Walaa Mohamed" userId="ba951f07e6dc95d4" providerId="LiveId" clId="{5AEE7F90-0BBF-4C87-8C9A-171D8C268023}" dt="2023-10-19T05:20:06.049" v="48" actId="20577"/>
          <ac:spMkLst>
            <pc:docMk/>
            <pc:sldMk cId="1554804223" sldId="267"/>
            <ac:spMk id="3" creationId="{00000000-0000-0000-0000-000000000000}"/>
          </ac:spMkLst>
        </pc:spChg>
        <pc:picChg chg="add mod">
          <ac:chgData name="Walaa Mohamed" userId="ba951f07e6dc95d4" providerId="LiveId" clId="{5AEE7F90-0BBF-4C87-8C9A-171D8C268023}" dt="2023-10-19T05:20:20.800" v="50" actId="1076"/>
          <ac:picMkLst>
            <pc:docMk/>
            <pc:sldMk cId="1554804223" sldId="267"/>
            <ac:picMk id="5" creationId="{D5CE3C4A-BAF9-7FF7-1C94-DA727E43EC8C}"/>
          </ac:picMkLst>
        </pc:picChg>
      </pc:sldChg>
      <pc:sldChg chg="addSp modSp mod">
        <pc:chgData name="Walaa Mohamed" userId="ba951f07e6dc95d4" providerId="LiveId" clId="{5AEE7F90-0BBF-4C87-8C9A-171D8C268023}" dt="2023-10-19T05:24:35.528" v="103" actId="1036"/>
        <pc:sldMkLst>
          <pc:docMk/>
          <pc:sldMk cId="11346993" sldId="273"/>
        </pc:sldMkLst>
        <pc:picChg chg="add mod">
          <ac:chgData name="Walaa Mohamed" userId="ba951f07e6dc95d4" providerId="LiveId" clId="{5AEE7F90-0BBF-4C87-8C9A-171D8C268023}" dt="2023-10-19T05:24:35.528" v="103" actId="1036"/>
          <ac:picMkLst>
            <pc:docMk/>
            <pc:sldMk cId="11346993" sldId="273"/>
            <ac:picMk id="5" creationId="{6CD45B44-78AE-2E9F-BDB4-EDDACD080E57}"/>
          </ac:picMkLst>
        </pc:picChg>
      </pc:sldChg>
      <pc:sldChg chg="addSp modSp mod">
        <pc:chgData name="Walaa Mohamed" userId="ba951f07e6dc95d4" providerId="LiveId" clId="{5AEE7F90-0BBF-4C87-8C9A-171D8C268023}" dt="2023-10-19T05:27:23.675" v="109" actId="1076"/>
        <pc:sldMkLst>
          <pc:docMk/>
          <pc:sldMk cId="701050422" sldId="274"/>
        </pc:sldMkLst>
        <pc:picChg chg="add mod">
          <ac:chgData name="Walaa Mohamed" userId="ba951f07e6dc95d4" providerId="LiveId" clId="{5AEE7F90-0BBF-4C87-8C9A-171D8C268023}" dt="2023-10-19T05:27:23.675" v="109" actId="1076"/>
          <ac:picMkLst>
            <pc:docMk/>
            <pc:sldMk cId="701050422" sldId="274"/>
            <ac:picMk id="4" creationId="{6A72964C-17F4-B8B8-371C-95C096CC8B37}"/>
          </ac:picMkLst>
        </pc:picChg>
      </pc:sldChg>
      <pc:sldChg chg="addSp modSp mod">
        <pc:chgData name="Walaa Mohamed" userId="ba951f07e6dc95d4" providerId="LiveId" clId="{5AEE7F90-0BBF-4C87-8C9A-171D8C268023}" dt="2023-10-19T05:19:13.081" v="38" actId="1076"/>
        <pc:sldMkLst>
          <pc:docMk/>
          <pc:sldMk cId="1404107808" sldId="275"/>
        </pc:sldMkLst>
        <pc:picChg chg="add mod">
          <ac:chgData name="Walaa Mohamed" userId="ba951f07e6dc95d4" providerId="LiveId" clId="{5AEE7F90-0BBF-4C87-8C9A-171D8C268023}" dt="2023-10-19T05:19:13.081" v="38" actId="1076"/>
          <ac:picMkLst>
            <pc:docMk/>
            <pc:sldMk cId="1404107808" sldId="275"/>
            <ac:picMk id="5" creationId="{8CCA3CD8-5617-2BC9-7A59-F24523A775E5}"/>
          </ac:picMkLst>
        </pc:picChg>
      </pc:sldChg>
      <pc:sldChg chg="addSp modSp mod">
        <pc:chgData name="Walaa Mohamed" userId="ba951f07e6dc95d4" providerId="LiveId" clId="{5AEE7F90-0BBF-4C87-8C9A-171D8C268023}" dt="2023-10-19T05:21:48.096" v="64" actId="1076"/>
        <pc:sldMkLst>
          <pc:docMk/>
          <pc:sldMk cId="2579038886" sldId="277"/>
        </pc:sldMkLst>
        <pc:picChg chg="add mod">
          <ac:chgData name="Walaa Mohamed" userId="ba951f07e6dc95d4" providerId="LiveId" clId="{5AEE7F90-0BBF-4C87-8C9A-171D8C268023}" dt="2023-10-19T05:21:48.096" v="64" actId="1076"/>
          <ac:picMkLst>
            <pc:docMk/>
            <pc:sldMk cId="2579038886" sldId="277"/>
            <ac:picMk id="5" creationId="{BADEE666-845D-58E6-9DD9-7A84D712015A}"/>
          </ac:picMkLst>
        </pc:picChg>
      </pc:sldChg>
      <pc:sldChg chg="addSp modSp mod">
        <pc:chgData name="Walaa Mohamed" userId="ba951f07e6dc95d4" providerId="LiveId" clId="{5AEE7F90-0BBF-4C87-8C9A-171D8C268023}" dt="2023-10-19T05:21:31.358" v="62" actId="1076"/>
        <pc:sldMkLst>
          <pc:docMk/>
          <pc:sldMk cId="4231524305" sldId="278"/>
        </pc:sldMkLst>
        <pc:picChg chg="add mod">
          <ac:chgData name="Walaa Mohamed" userId="ba951f07e6dc95d4" providerId="LiveId" clId="{5AEE7F90-0BBF-4C87-8C9A-171D8C268023}" dt="2023-10-19T05:21:31.358" v="62" actId="1076"/>
          <ac:picMkLst>
            <pc:docMk/>
            <pc:sldMk cId="4231524305" sldId="278"/>
            <ac:picMk id="5" creationId="{8215B259-9BD5-07F7-82D4-91D4A9AD9A57}"/>
          </ac:picMkLst>
        </pc:picChg>
      </pc:sldChg>
      <pc:sldChg chg="addSp modSp mod">
        <pc:chgData name="Walaa Mohamed" userId="ba951f07e6dc95d4" providerId="LiveId" clId="{5AEE7F90-0BBF-4C87-8C9A-171D8C268023}" dt="2023-10-19T12:01:20.604" v="128" actId="20577"/>
        <pc:sldMkLst>
          <pc:docMk/>
          <pc:sldMk cId="1514595324" sldId="280"/>
        </pc:sldMkLst>
        <pc:spChg chg="mod">
          <ac:chgData name="Walaa Mohamed" userId="ba951f07e6dc95d4" providerId="LiveId" clId="{5AEE7F90-0BBF-4C87-8C9A-171D8C268023}" dt="2023-10-19T12:01:20.604" v="128" actId="20577"/>
          <ac:spMkLst>
            <pc:docMk/>
            <pc:sldMk cId="1514595324" sldId="280"/>
            <ac:spMk id="3" creationId="{00000000-0000-0000-0000-000000000000}"/>
          </ac:spMkLst>
        </pc:spChg>
        <pc:picChg chg="add mod">
          <ac:chgData name="Walaa Mohamed" userId="ba951f07e6dc95d4" providerId="LiveId" clId="{5AEE7F90-0BBF-4C87-8C9A-171D8C268023}" dt="2023-10-19T05:21:23.865" v="60" actId="1076"/>
          <ac:picMkLst>
            <pc:docMk/>
            <pc:sldMk cId="1514595324" sldId="280"/>
            <ac:picMk id="5" creationId="{9CE0B2C2-DA85-1765-DF76-ACF355A8B18D}"/>
          </ac:picMkLst>
        </pc:picChg>
      </pc:sldChg>
      <pc:sldChg chg="addSp modSp mod">
        <pc:chgData name="Walaa Mohamed" userId="ba951f07e6dc95d4" providerId="LiveId" clId="{5AEE7F90-0BBF-4C87-8C9A-171D8C268023}" dt="2023-10-19T05:21:08.974" v="58" actId="1076"/>
        <pc:sldMkLst>
          <pc:docMk/>
          <pc:sldMk cId="544468526" sldId="284"/>
        </pc:sldMkLst>
        <pc:picChg chg="add mod">
          <ac:chgData name="Walaa Mohamed" userId="ba951f07e6dc95d4" providerId="LiveId" clId="{5AEE7F90-0BBF-4C87-8C9A-171D8C268023}" dt="2023-10-19T05:21:08.974" v="58" actId="1076"/>
          <ac:picMkLst>
            <pc:docMk/>
            <pc:sldMk cId="544468526" sldId="284"/>
            <ac:picMk id="5" creationId="{5BA0686C-AB1A-5636-8C4A-0881274E132D}"/>
          </ac:picMkLst>
        </pc:picChg>
      </pc:sldChg>
      <pc:sldChg chg="addSp modSp mod">
        <pc:chgData name="Walaa Mohamed" userId="ba951f07e6dc95d4" providerId="LiveId" clId="{5AEE7F90-0BBF-4C87-8C9A-171D8C268023}" dt="2023-10-19T05:20:46.399" v="54" actId="1076"/>
        <pc:sldMkLst>
          <pc:docMk/>
          <pc:sldMk cId="362030222" sldId="286"/>
        </pc:sldMkLst>
        <pc:picChg chg="add mod">
          <ac:chgData name="Walaa Mohamed" userId="ba951f07e6dc95d4" providerId="LiveId" clId="{5AEE7F90-0BBF-4C87-8C9A-171D8C268023}" dt="2023-10-19T05:20:46.399" v="54" actId="1076"/>
          <ac:picMkLst>
            <pc:docMk/>
            <pc:sldMk cId="362030222" sldId="286"/>
            <ac:picMk id="5" creationId="{3D639750-9776-2539-84E0-F20EBCC9BF7B}"/>
          </ac:picMkLst>
        </pc:picChg>
      </pc:sldChg>
      <pc:sldChg chg="addSp modSp mod">
        <pc:chgData name="Walaa Mohamed" userId="ba951f07e6dc95d4" providerId="LiveId" clId="{5AEE7F90-0BBF-4C87-8C9A-171D8C268023}" dt="2023-10-19T12:21:49.982" v="129" actId="20577"/>
        <pc:sldMkLst>
          <pc:docMk/>
          <pc:sldMk cId="2631028282" sldId="288"/>
        </pc:sldMkLst>
        <pc:spChg chg="mod">
          <ac:chgData name="Walaa Mohamed" userId="ba951f07e6dc95d4" providerId="LiveId" clId="{5AEE7F90-0BBF-4C87-8C9A-171D8C268023}" dt="2023-10-19T12:21:49.982" v="129" actId="20577"/>
          <ac:spMkLst>
            <pc:docMk/>
            <pc:sldMk cId="2631028282" sldId="288"/>
            <ac:spMk id="3" creationId="{00000000-0000-0000-0000-000000000000}"/>
          </ac:spMkLst>
        </pc:spChg>
        <pc:picChg chg="add mod">
          <ac:chgData name="Walaa Mohamed" userId="ba951f07e6dc95d4" providerId="LiveId" clId="{5AEE7F90-0BBF-4C87-8C9A-171D8C268023}" dt="2023-10-19T05:21:58.075" v="66" actId="1076"/>
          <ac:picMkLst>
            <pc:docMk/>
            <pc:sldMk cId="2631028282" sldId="288"/>
            <ac:picMk id="5" creationId="{F679466F-3EEE-7935-211E-726BD9E0F21A}"/>
          </ac:picMkLst>
        </pc:picChg>
      </pc:sldChg>
      <pc:sldChg chg="addSp modSp mod">
        <pc:chgData name="Walaa Mohamed" userId="ba951f07e6dc95d4" providerId="LiveId" clId="{5AEE7F90-0BBF-4C87-8C9A-171D8C268023}" dt="2023-10-19T05:22:09.513" v="68" actId="1076"/>
        <pc:sldMkLst>
          <pc:docMk/>
          <pc:sldMk cId="4160290046" sldId="290"/>
        </pc:sldMkLst>
        <pc:picChg chg="add mod">
          <ac:chgData name="Walaa Mohamed" userId="ba951f07e6dc95d4" providerId="LiveId" clId="{5AEE7F90-0BBF-4C87-8C9A-171D8C268023}" dt="2023-10-19T05:22:09.513" v="68" actId="1076"/>
          <ac:picMkLst>
            <pc:docMk/>
            <pc:sldMk cId="4160290046" sldId="290"/>
            <ac:picMk id="5" creationId="{9FB51AEA-03A8-9FAB-BAB2-5F8AF2AE310B}"/>
          </ac:picMkLst>
        </pc:picChg>
      </pc:sldChg>
      <pc:sldChg chg="addSp modSp mod">
        <pc:chgData name="Walaa Mohamed" userId="ba951f07e6dc95d4" providerId="LiveId" clId="{5AEE7F90-0BBF-4C87-8C9A-171D8C268023}" dt="2023-10-19T05:22:51.546" v="75" actId="1076"/>
        <pc:sldMkLst>
          <pc:docMk/>
          <pc:sldMk cId="2360083060" sldId="294"/>
        </pc:sldMkLst>
        <pc:picChg chg="add mod">
          <ac:chgData name="Walaa Mohamed" userId="ba951f07e6dc95d4" providerId="LiveId" clId="{5AEE7F90-0BBF-4C87-8C9A-171D8C268023}" dt="2023-10-19T05:22:51.546" v="75" actId="1076"/>
          <ac:picMkLst>
            <pc:docMk/>
            <pc:sldMk cId="2360083060" sldId="294"/>
            <ac:picMk id="5" creationId="{64AC8FCA-E6C5-832A-BFB5-EBF6075A4017}"/>
          </ac:picMkLst>
        </pc:picChg>
      </pc:sldChg>
      <pc:sldChg chg="addSp delSp modSp mod">
        <pc:chgData name="Walaa Mohamed" userId="ba951f07e6dc95d4" providerId="LiveId" clId="{5AEE7F90-0BBF-4C87-8C9A-171D8C268023}" dt="2023-10-19T05:27:00.773" v="104" actId="1036"/>
        <pc:sldMkLst>
          <pc:docMk/>
          <pc:sldMk cId="3980953469" sldId="297"/>
        </pc:sldMkLst>
        <pc:picChg chg="add del mod">
          <ac:chgData name="Walaa Mohamed" userId="ba951f07e6dc95d4" providerId="LiveId" clId="{5AEE7F90-0BBF-4C87-8C9A-171D8C268023}" dt="2023-10-19T05:17:05.653" v="24"/>
          <ac:picMkLst>
            <pc:docMk/>
            <pc:sldMk cId="3980953469" sldId="297"/>
            <ac:picMk id="4" creationId="{55F7F9C4-B924-011A-3DA6-629ADBD0F77D}"/>
          </ac:picMkLst>
        </pc:picChg>
        <pc:picChg chg="add mod">
          <ac:chgData name="Walaa Mohamed" userId="ba951f07e6dc95d4" providerId="LiveId" clId="{5AEE7F90-0BBF-4C87-8C9A-171D8C268023}" dt="2023-10-19T05:27:00.773" v="104" actId="1036"/>
          <ac:picMkLst>
            <pc:docMk/>
            <pc:sldMk cId="3980953469" sldId="297"/>
            <ac:picMk id="6" creationId="{95BB4A71-0447-D73A-EFFE-55BB80E8566A}"/>
          </ac:picMkLst>
        </pc:picChg>
      </pc:sldChg>
      <pc:sldChg chg="addSp modSp mod">
        <pc:chgData name="Walaa Mohamed" userId="ba951f07e6dc95d4" providerId="LiveId" clId="{5AEE7F90-0BBF-4C87-8C9A-171D8C268023}" dt="2023-10-19T05:18:37.119" v="33" actId="1076"/>
        <pc:sldMkLst>
          <pc:docMk/>
          <pc:sldMk cId="1346943440" sldId="298"/>
        </pc:sldMkLst>
        <pc:picChg chg="add mod">
          <ac:chgData name="Walaa Mohamed" userId="ba951f07e6dc95d4" providerId="LiveId" clId="{5AEE7F90-0BBF-4C87-8C9A-171D8C268023}" dt="2023-10-19T05:18:37.119" v="33" actId="1076"/>
          <ac:picMkLst>
            <pc:docMk/>
            <pc:sldMk cId="1346943440" sldId="298"/>
            <ac:picMk id="4" creationId="{4ADBE566-0C80-1280-5EC1-8C2F29748FCC}"/>
          </ac:picMkLst>
        </pc:picChg>
      </pc:sldChg>
      <pc:sldChg chg="addSp modSp mod">
        <pc:chgData name="Walaa Mohamed" userId="ba951f07e6dc95d4" providerId="LiveId" clId="{5AEE7F90-0BBF-4C87-8C9A-171D8C268023}" dt="2023-10-19T05:19:26.501" v="41" actId="1076"/>
        <pc:sldMkLst>
          <pc:docMk/>
          <pc:sldMk cId="353063807" sldId="299"/>
        </pc:sldMkLst>
        <pc:picChg chg="add mod">
          <ac:chgData name="Walaa Mohamed" userId="ba951f07e6dc95d4" providerId="LiveId" clId="{5AEE7F90-0BBF-4C87-8C9A-171D8C268023}" dt="2023-10-19T05:19:26.501" v="41" actId="1076"/>
          <ac:picMkLst>
            <pc:docMk/>
            <pc:sldMk cId="353063807" sldId="299"/>
            <ac:picMk id="5" creationId="{41D32D7C-C6A6-5B27-2C08-265D2A092782}"/>
          </ac:picMkLst>
        </pc:picChg>
      </pc:sldChg>
      <pc:sldChg chg="addSp modSp mod">
        <pc:chgData name="Walaa Mohamed" userId="ba951f07e6dc95d4" providerId="LiveId" clId="{5AEE7F90-0BBF-4C87-8C9A-171D8C268023}" dt="2023-10-19T05:19:34.412" v="43" actId="1076"/>
        <pc:sldMkLst>
          <pc:docMk/>
          <pc:sldMk cId="1965259527" sldId="300"/>
        </pc:sldMkLst>
        <pc:picChg chg="add mod">
          <ac:chgData name="Walaa Mohamed" userId="ba951f07e6dc95d4" providerId="LiveId" clId="{5AEE7F90-0BBF-4C87-8C9A-171D8C268023}" dt="2023-10-19T05:19:34.412" v="43" actId="1076"/>
          <ac:picMkLst>
            <pc:docMk/>
            <pc:sldMk cId="1965259527" sldId="300"/>
            <ac:picMk id="5" creationId="{34048A08-E03C-9A17-D58C-02CB3CD235BC}"/>
          </ac:picMkLst>
        </pc:picChg>
      </pc:sldChg>
      <pc:sldChg chg="addSp modSp mod">
        <pc:chgData name="Walaa Mohamed" userId="ba951f07e6dc95d4" providerId="LiveId" clId="{5AEE7F90-0BBF-4C87-8C9A-171D8C268023}" dt="2023-10-19T10:58:28.371" v="117" actId="1076"/>
        <pc:sldMkLst>
          <pc:docMk/>
          <pc:sldMk cId="1515755123" sldId="301"/>
        </pc:sldMkLst>
        <pc:spChg chg="mod">
          <ac:chgData name="Walaa Mohamed" userId="ba951f07e6dc95d4" providerId="LiveId" clId="{5AEE7F90-0BBF-4C87-8C9A-171D8C268023}" dt="2023-10-19T10:58:28.371" v="117" actId="1076"/>
          <ac:spMkLst>
            <pc:docMk/>
            <pc:sldMk cId="1515755123" sldId="301"/>
            <ac:spMk id="2" creationId="{74E44532-42A7-42B6-8825-CEBB108BD2E3}"/>
          </ac:spMkLst>
        </pc:spChg>
        <pc:picChg chg="add mod">
          <ac:chgData name="Walaa Mohamed" userId="ba951f07e6dc95d4" providerId="LiveId" clId="{5AEE7F90-0BBF-4C87-8C9A-171D8C268023}" dt="2023-10-19T10:58:26.762" v="116" actId="1076"/>
          <ac:picMkLst>
            <pc:docMk/>
            <pc:sldMk cId="1515755123" sldId="301"/>
            <ac:picMk id="4" creationId="{37A8DF40-DD44-5D5F-815A-3E2A324D9F05}"/>
          </ac:picMkLst>
        </pc:picChg>
      </pc:sldChg>
      <pc:sldChg chg="addSp modSp mod">
        <pc:chgData name="Walaa Mohamed" userId="ba951f07e6dc95d4" providerId="LiveId" clId="{5AEE7F90-0BBF-4C87-8C9A-171D8C268023}" dt="2023-10-19T05:19:46.868" v="45" actId="1076"/>
        <pc:sldMkLst>
          <pc:docMk/>
          <pc:sldMk cId="3563074165" sldId="302"/>
        </pc:sldMkLst>
        <pc:picChg chg="add mod">
          <ac:chgData name="Walaa Mohamed" userId="ba951f07e6dc95d4" providerId="LiveId" clId="{5AEE7F90-0BBF-4C87-8C9A-171D8C268023}" dt="2023-10-19T05:19:46.868" v="45" actId="1076"/>
          <ac:picMkLst>
            <pc:docMk/>
            <pc:sldMk cId="3563074165" sldId="302"/>
            <ac:picMk id="5" creationId="{18358D3F-FF58-518C-B61F-A7D97B3C1F40}"/>
          </ac:picMkLst>
        </pc:picChg>
      </pc:sldChg>
      <pc:sldChg chg="addSp modSp mod">
        <pc:chgData name="Walaa Mohamed" userId="ba951f07e6dc95d4" providerId="LiveId" clId="{5AEE7F90-0BBF-4C87-8C9A-171D8C268023}" dt="2023-10-19T05:19:59.731" v="47" actId="1076"/>
        <pc:sldMkLst>
          <pc:docMk/>
          <pc:sldMk cId="4066420052" sldId="303"/>
        </pc:sldMkLst>
        <pc:picChg chg="add mod">
          <ac:chgData name="Walaa Mohamed" userId="ba951f07e6dc95d4" providerId="LiveId" clId="{5AEE7F90-0BBF-4C87-8C9A-171D8C268023}" dt="2023-10-19T05:19:59.731" v="47" actId="1076"/>
          <ac:picMkLst>
            <pc:docMk/>
            <pc:sldMk cId="4066420052" sldId="303"/>
            <ac:picMk id="5" creationId="{F9C89DD1-362E-5F1D-7E81-B7780A37E200}"/>
          </ac:picMkLst>
        </pc:picChg>
      </pc:sldChg>
      <pc:sldChg chg="addSp modSp mod">
        <pc:chgData name="Walaa Mohamed" userId="ba951f07e6dc95d4" providerId="LiveId" clId="{5AEE7F90-0BBF-4C87-8C9A-171D8C268023}" dt="2023-10-19T11:38:36.783" v="126" actId="6549"/>
        <pc:sldMkLst>
          <pc:docMk/>
          <pc:sldMk cId="1560986166" sldId="304"/>
        </pc:sldMkLst>
        <pc:spChg chg="mod">
          <ac:chgData name="Walaa Mohamed" userId="ba951f07e6dc95d4" providerId="LiveId" clId="{5AEE7F90-0BBF-4C87-8C9A-171D8C268023}" dt="2023-10-19T05:23:36.925" v="86" actId="27636"/>
          <ac:spMkLst>
            <pc:docMk/>
            <pc:sldMk cId="1560986166" sldId="304"/>
            <ac:spMk id="2" creationId="{00000000-0000-0000-0000-000000000000}"/>
          </ac:spMkLst>
        </pc:spChg>
        <pc:spChg chg="mod">
          <ac:chgData name="Walaa Mohamed" userId="ba951f07e6dc95d4" providerId="LiveId" clId="{5AEE7F90-0BBF-4C87-8C9A-171D8C268023}" dt="2023-10-19T11:38:36.783" v="126" actId="6549"/>
          <ac:spMkLst>
            <pc:docMk/>
            <pc:sldMk cId="1560986166" sldId="304"/>
            <ac:spMk id="3" creationId="{00000000-0000-0000-0000-000000000000}"/>
          </ac:spMkLst>
        </pc:spChg>
        <pc:picChg chg="add mod">
          <ac:chgData name="Walaa Mohamed" userId="ba951f07e6dc95d4" providerId="LiveId" clId="{5AEE7F90-0BBF-4C87-8C9A-171D8C268023}" dt="2023-10-19T05:23:34.214" v="84" actId="14100"/>
          <ac:picMkLst>
            <pc:docMk/>
            <pc:sldMk cId="1560986166" sldId="304"/>
            <ac:picMk id="5" creationId="{81B008D6-C1B5-B18B-BCA0-1D1117693984}"/>
          </ac:picMkLst>
        </pc:picChg>
      </pc:sldChg>
      <pc:sldChg chg="addSp modSp mod">
        <pc:chgData name="Walaa Mohamed" userId="ba951f07e6dc95d4" providerId="LiveId" clId="{5AEE7F90-0BBF-4C87-8C9A-171D8C268023}" dt="2023-10-19T05:20:58.051" v="56" actId="1076"/>
        <pc:sldMkLst>
          <pc:docMk/>
          <pc:sldMk cId="1536535404" sldId="305"/>
        </pc:sldMkLst>
        <pc:picChg chg="add mod">
          <ac:chgData name="Walaa Mohamed" userId="ba951f07e6dc95d4" providerId="LiveId" clId="{5AEE7F90-0BBF-4C87-8C9A-171D8C268023}" dt="2023-10-19T05:20:58.051" v="56" actId="1076"/>
          <ac:picMkLst>
            <pc:docMk/>
            <pc:sldMk cId="1536535404" sldId="305"/>
            <ac:picMk id="5" creationId="{855E3F71-807E-01DE-D182-7C03987F245F}"/>
          </ac:picMkLst>
        </pc:picChg>
      </pc:sldChg>
      <pc:sldChg chg="addSp modSp mod">
        <pc:chgData name="Walaa Mohamed" userId="ba951f07e6dc95d4" providerId="LiveId" clId="{5AEE7F90-0BBF-4C87-8C9A-171D8C268023}" dt="2023-10-19T12:23:52.647" v="131" actId="27636"/>
        <pc:sldMkLst>
          <pc:docMk/>
          <pc:sldMk cId="2847041083" sldId="306"/>
        </pc:sldMkLst>
        <pc:spChg chg="mod">
          <ac:chgData name="Walaa Mohamed" userId="ba951f07e6dc95d4" providerId="LiveId" clId="{5AEE7F90-0BBF-4C87-8C9A-171D8C268023}" dt="2023-10-19T12:23:52.647" v="131" actId="27636"/>
          <ac:spMkLst>
            <pc:docMk/>
            <pc:sldMk cId="2847041083" sldId="306"/>
            <ac:spMk id="2" creationId="{00000000-0000-0000-0000-000000000000}"/>
          </ac:spMkLst>
        </pc:spChg>
        <pc:picChg chg="add mod">
          <ac:chgData name="Walaa Mohamed" userId="ba951f07e6dc95d4" providerId="LiveId" clId="{5AEE7F90-0BBF-4C87-8C9A-171D8C268023}" dt="2023-10-19T05:22:25.713" v="71" actId="1076"/>
          <ac:picMkLst>
            <pc:docMk/>
            <pc:sldMk cId="2847041083" sldId="306"/>
            <ac:picMk id="5" creationId="{30E4BF85-0B88-1C1E-CA41-5C38BC7F2D3B}"/>
          </ac:picMkLst>
        </pc:picChg>
      </pc:sldChg>
      <pc:sldChg chg="addSp modSp mod">
        <pc:chgData name="Walaa Mohamed" userId="ba951f07e6dc95d4" providerId="LiveId" clId="{5AEE7F90-0BBF-4C87-8C9A-171D8C268023}" dt="2023-10-19T12:32:26.051" v="152" actId="14100"/>
        <pc:sldMkLst>
          <pc:docMk/>
          <pc:sldMk cId="1077860361" sldId="307"/>
        </pc:sldMkLst>
        <pc:spChg chg="mod">
          <ac:chgData name="Walaa Mohamed" userId="ba951f07e6dc95d4" providerId="LiveId" clId="{5AEE7F90-0BBF-4C87-8C9A-171D8C268023}" dt="2023-10-19T12:32:26.051" v="152" actId="14100"/>
          <ac:spMkLst>
            <pc:docMk/>
            <pc:sldMk cId="1077860361" sldId="307"/>
            <ac:spMk id="3" creationId="{00000000-0000-0000-0000-000000000000}"/>
          </ac:spMkLst>
        </pc:spChg>
        <pc:picChg chg="add mod">
          <ac:chgData name="Walaa Mohamed" userId="ba951f07e6dc95d4" providerId="LiveId" clId="{5AEE7F90-0BBF-4C87-8C9A-171D8C268023}" dt="2023-10-19T05:22:41.564" v="73" actId="1076"/>
          <ac:picMkLst>
            <pc:docMk/>
            <pc:sldMk cId="1077860361" sldId="307"/>
            <ac:picMk id="5" creationId="{0F450448-821C-FFAD-3EA4-675679EF2789}"/>
          </ac:picMkLst>
        </pc:picChg>
      </pc:sldChg>
      <pc:sldChg chg="addSp modSp mod">
        <pc:chgData name="Walaa Mohamed" userId="ba951f07e6dc95d4" providerId="LiveId" clId="{5AEE7F90-0BBF-4C87-8C9A-171D8C268023}" dt="2023-10-19T05:23:01.717" v="77" actId="1076"/>
        <pc:sldMkLst>
          <pc:docMk/>
          <pc:sldMk cId="1728304229" sldId="308"/>
        </pc:sldMkLst>
        <pc:picChg chg="add mod">
          <ac:chgData name="Walaa Mohamed" userId="ba951f07e6dc95d4" providerId="LiveId" clId="{5AEE7F90-0BBF-4C87-8C9A-171D8C268023}" dt="2023-10-19T05:23:01.717" v="77" actId="1076"/>
          <ac:picMkLst>
            <pc:docMk/>
            <pc:sldMk cId="1728304229" sldId="308"/>
            <ac:picMk id="4" creationId="{9E96EBBA-5AD7-BF60-4718-83171338DC6F}"/>
          </ac:picMkLst>
        </pc:picChg>
      </pc:sldChg>
      <pc:sldChg chg="addSp modSp mod">
        <pc:chgData name="Walaa Mohamed" userId="ba951f07e6dc95d4" providerId="LiveId" clId="{5AEE7F90-0BBF-4C87-8C9A-171D8C268023}" dt="2023-10-19T05:23:10.370" v="79" actId="1076"/>
        <pc:sldMkLst>
          <pc:docMk/>
          <pc:sldMk cId="1047418526" sldId="309"/>
        </pc:sldMkLst>
        <pc:picChg chg="add mod">
          <ac:chgData name="Walaa Mohamed" userId="ba951f07e6dc95d4" providerId="LiveId" clId="{5AEE7F90-0BBF-4C87-8C9A-171D8C268023}" dt="2023-10-19T05:23:10.370" v="79" actId="1076"/>
          <ac:picMkLst>
            <pc:docMk/>
            <pc:sldMk cId="1047418526" sldId="309"/>
            <ac:picMk id="4" creationId="{EE3C2818-5310-578B-636F-EAD9935023BD}"/>
          </ac:picMkLst>
        </pc:picChg>
      </pc:sldChg>
      <pc:sldChg chg="addSp delSp modSp add del mod">
        <pc:chgData name="Walaa Mohamed" userId="ba951f07e6dc95d4" providerId="LiveId" clId="{5AEE7F90-0BBF-4C87-8C9A-171D8C268023}" dt="2023-10-19T05:15:05.790" v="16" actId="20577"/>
        <pc:sldMkLst>
          <pc:docMk/>
          <pc:sldMk cId="701632073" sldId="347"/>
        </pc:sldMkLst>
        <pc:spChg chg="mod">
          <ac:chgData name="Walaa Mohamed" userId="ba951f07e6dc95d4" providerId="LiveId" clId="{5AEE7F90-0BBF-4C87-8C9A-171D8C268023}" dt="2023-10-19T05:15:05.790" v="16" actId="20577"/>
          <ac:spMkLst>
            <pc:docMk/>
            <pc:sldMk cId="701632073" sldId="347"/>
            <ac:spMk id="10" creationId="{844810E4-E8A9-2051-4D02-31024B944D7B}"/>
          </ac:spMkLst>
        </pc:spChg>
        <pc:picChg chg="add del">
          <ac:chgData name="Walaa Mohamed" userId="ba951f07e6dc95d4" providerId="LiveId" clId="{5AEE7F90-0BBF-4C87-8C9A-171D8C268023}" dt="2023-10-19T05:14:45.572" v="4" actId="22"/>
          <ac:picMkLst>
            <pc:docMk/>
            <pc:sldMk cId="701632073" sldId="347"/>
            <ac:picMk id="6" creationId="{F9A24F9B-97A8-A2F8-DEC5-4CFF91539BD1}"/>
          </ac:picMkLst>
        </pc:picChg>
      </pc:sldChg>
      <pc:sldChg chg="delSp modSp new mod">
        <pc:chgData name="Walaa Mohamed" userId="ba951f07e6dc95d4" providerId="LiveId" clId="{5AEE7F90-0BBF-4C87-8C9A-171D8C268023}" dt="2023-10-19T12:41:08.522" v="194" actId="20577"/>
        <pc:sldMkLst>
          <pc:docMk/>
          <pc:sldMk cId="4278109305" sldId="348"/>
        </pc:sldMkLst>
        <pc:spChg chg="del mod">
          <ac:chgData name="Walaa Mohamed" userId="ba951f07e6dc95d4" providerId="LiveId" clId="{5AEE7F90-0BBF-4C87-8C9A-171D8C268023}" dt="2023-10-19T12:38:01.622" v="155" actId="478"/>
          <ac:spMkLst>
            <pc:docMk/>
            <pc:sldMk cId="4278109305" sldId="348"/>
            <ac:spMk id="2" creationId="{3DF37D53-39C6-880C-C478-A0B4A2304BF9}"/>
          </ac:spMkLst>
        </pc:spChg>
        <pc:spChg chg="mod">
          <ac:chgData name="Walaa Mohamed" userId="ba951f07e6dc95d4" providerId="LiveId" clId="{5AEE7F90-0BBF-4C87-8C9A-171D8C268023}" dt="2023-10-19T12:41:08.522" v="194" actId="20577"/>
          <ac:spMkLst>
            <pc:docMk/>
            <pc:sldMk cId="4278109305" sldId="348"/>
            <ac:spMk id="3" creationId="{49C3C3CD-B004-BB52-578C-CB5F15D2108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BC1A0D-7B07-4C0B-9B6A-231B774AA7E6}" type="datetimeFigureOut">
              <a:rPr lang="en-US" smtClean="0"/>
              <a:t>10/19/2023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A0FAE4-7E16-4D80-9BE1-8FCC2E519342}" type="slidenum">
              <a:rPr lang="en-US" smtClean="0"/>
              <a:t>‹#›</a:t>
            </a:fld>
            <a:endParaRPr lang="en-US"/>
          </a:p>
        </p:txBody>
      </p:sp>
    </p:spTree>
    <p:extLst>
      <p:ext uri="{BB962C8B-B14F-4D97-AF65-F5344CB8AC3E}">
        <p14:creationId xmlns:p14="http://schemas.microsoft.com/office/powerpoint/2010/main" val="18253145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10/19/2023</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91B7C-698D-4DE4-84DF-7B410F6C1B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BF7CD00-37B9-4807-992A-12360247E4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CAE4203-DE1B-45CB-9A1D-CC7378C92F52}"/>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5" name="Footer Placeholder 4">
            <a:extLst>
              <a:ext uri="{FF2B5EF4-FFF2-40B4-BE49-F238E27FC236}">
                <a16:creationId xmlns:a16="http://schemas.microsoft.com/office/drawing/2014/main" id="{3EDDAF72-96E1-44B3-BC81-749570CD8B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632C5A-0ACA-469C-9A3F-78A9E2962AB3}"/>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37375621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18422-8E3A-4E3A-A864-7CB34CFEAF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EE97FA-8BF5-4A97-B96C-A648829C22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8F700A-A28B-438A-9B8A-DD2B4401B852}"/>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5" name="Footer Placeholder 4">
            <a:extLst>
              <a:ext uri="{FF2B5EF4-FFF2-40B4-BE49-F238E27FC236}">
                <a16:creationId xmlns:a16="http://schemas.microsoft.com/office/drawing/2014/main" id="{0E82EC5F-B889-4B56-8812-51AD169B56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512072-144E-4224-BFEA-9AE3CC89F8D8}"/>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454291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303F4-2ED0-4650-B610-38A0CEBDD5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6ED22F1-14E4-412E-B569-D152757EFB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BD4FAD-40ED-4DD2-B16E-0B6CC650ACAF}"/>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5" name="Footer Placeholder 4">
            <a:extLst>
              <a:ext uri="{FF2B5EF4-FFF2-40B4-BE49-F238E27FC236}">
                <a16:creationId xmlns:a16="http://schemas.microsoft.com/office/drawing/2014/main" id="{90790DA5-0FCF-48F5-8A8C-99C0998E4B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90E970-5E50-4A21-99EB-E7843C62C6BD}"/>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6283576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447A1-9155-4F38-87B1-74CAE5B734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8CB68F5-9A5A-49E0-BC04-FAB9E39704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4328490-7AE4-456A-81ED-6CE5C30136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495C009-7A5B-4E62-858F-EB34C78E80D8}"/>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6" name="Footer Placeholder 5">
            <a:extLst>
              <a:ext uri="{FF2B5EF4-FFF2-40B4-BE49-F238E27FC236}">
                <a16:creationId xmlns:a16="http://schemas.microsoft.com/office/drawing/2014/main" id="{40147C4B-AE78-421F-B38B-5BF50A659C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652705-8590-4684-AC58-BE8E46A4606F}"/>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9013991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4502D-0596-42C0-B16B-426605A5EAA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7E28CDE-F0B4-4323-A17D-BFD395EAFD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85C369-49FD-4F0B-87BA-C5C2C5CB61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6CC93ED-DFCF-497C-807E-737C80146B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A699A6-5D93-4863-A908-3420A5D4C0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C7BE815-4135-4CFB-A96F-23AF542C2C1E}"/>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8" name="Footer Placeholder 7">
            <a:extLst>
              <a:ext uri="{FF2B5EF4-FFF2-40B4-BE49-F238E27FC236}">
                <a16:creationId xmlns:a16="http://schemas.microsoft.com/office/drawing/2014/main" id="{7082AA3C-E267-4335-BB08-F75DC6BCC3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445A29-CE40-431F-9D99-6F951C977DAA}"/>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09554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37BC1-454D-4210-99E8-4A0A776330C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0C630F1-607C-4A78-BDCB-CCB8DCFE79BB}"/>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4" name="Footer Placeholder 3">
            <a:extLst>
              <a:ext uri="{FF2B5EF4-FFF2-40B4-BE49-F238E27FC236}">
                <a16:creationId xmlns:a16="http://schemas.microsoft.com/office/drawing/2014/main" id="{07F50A6F-CC09-4830-A904-1D77F3A9925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30D14B-A59F-4036-88F6-C6FE4333429E}"/>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1979684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3AE51A-D5F6-4C72-98CA-76DB251DC22C}"/>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3" name="Footer Placeholder 2">
            <a:extLst>
              <a:ext uri="{FF2B5EF4-FFF2-40B4-BE49-F238E27FC236}">
                <a16:creationId xmlns:a16="http://schemas.microsoft.com/office/drawing/2014/main" id="{F30F7EE1-ADB5-49A8-8A1C-21A0F4C0331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BD3655-9546-4050-98A4-5D1D82B6AEE1}"/>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9495788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E28F0-3D90-49C4-A6A9-E0813319D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540D948-E042-43F6-92E3-E16FF3E113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D1BB15-3B27-4DB2-B5BC-12CF6431AA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285259-CBD0-4DE0-B3F9-88A4EAD8AC6D}"/>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6" name="Footer Placeholder 5">
            <a:extLst>
              <a:ext uri="{FF2B5EF4-FFF2-40B4-BE49-F238E27FC236}">
                <a16:creationId xmlns:a16="http://schemas.microsoft.com/office/drawing/2014/main" id="{AAA653AF-9DCB-4AE9-B1F4-0186EF456A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88A0AD-BF48-480F-A5A3-89604143B566}"/>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42602787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6ABBE-6BE8-4943-9C8C-4B8CCA2BD9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954D78E-8830-42B8-9C5B-1BDB135027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2B51F6C-E2D7-4360-BC57-3075DDAA97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EC8064-A2E1-4E2B-97CB-26431C2BAB67}"/>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6" name="Footer Placeholder 5">
            <a:extLst>
              <a:ext uri="{FF2B5EF4-FFF2-40B4-BE49-F238E27FC236}">
                <a16:creationId xmlns:a16="http://schemas.microsoft.com/office/drawing/2014/main" id="{4B530E1F-E628-4F42-998C-68A11DD4FF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B6E4BF-F0D2-4AB2-8297-E0384C507552}"/>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744106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E1E4-0A52-471C-98E9-E719FBBB44A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FF3DC38-78CB-4C45-99CB-F28DCFB8BD3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7C4BDB-C73D-4A0B-B10D-80ACC701D70A}"/>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5" name="Footer Placeholder 4">
            <a:extLst>
              <a:ext uri="{FF2B5EF4-FFF2-40B4-BE49-F238E27FC236}">
                <a16:creationId xmlns:a16="http://schemas.microsoft.com/office/drawing/2014/main" id="{9E269703-A32E-43B6-A793-2CF818EFF0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3A1F05-0D1E-4E3E-B3D2-12606D07D0A8}"/>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30152736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243470-1434-4615-ACD8-D142CE6427B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23A37B5-9885-448F-BDC1-BD75E38398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66A916-7132-422D-9950-7FA9F3B675F7}"/>
              </a:ext>
            </a:extLst>
          </p:cNvPr>
          <p:cNvSpPr>
            <a:spLocks noGrp="1"/>
          </p:cNvSpPr>
          <p:nvPr>
            <p:ph type="dt" sz="half" idx="10"/>
          </p:nvPr>
        </p:nvSpPr>
        <p:spPr/>
        <p:txBody>
          <a:bodyPr/>
          <a:lstStyle/>
          <a:p>
            <a:fld id="{00A5CD40-AB2F-4FDB-91DF-46FC22C77494}" type="datetimeFigureOut">
              <a:rPr lang="en-US" smtClean="0"/>
              <a:t>10/19/2023</a:t>
            </a:fld>
            <a:endParaRPr lang="en-US"/>
          </a:p>
        </p:txBody>
      </p:sp>
      <p:sp>
        <p:nvSpPr>
          <p:cNvPr id="5" name="Footer Placeholder 4">
            <a:extLst>
              <a:ext uri="{FF2B5EF4-FFF2-40B4-BE49-F238E27FC236}">
                <a16:creationId xmlns:a16="http://schemas.microsoft.com/office/drawing/2014/main" id="{F6815364-1E1F-40DA-87D7-B7F969EB14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4E551B-96ED-4B3B-A3C3-57E9E7FAD94D}"/>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9491916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76982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73737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87739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8628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27644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53584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098898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09820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10359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87571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6162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077649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672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52020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3268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63164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29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5312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1.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10/19/2023</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1A2D39-1AB3-4F8C-B0BA-3D6215F84C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529704A-B96E-4504-A7A4-52AC7DC00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5DA351-3376-40B0-83D6-CB3284B1D1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A5CD40-AB2F-4FDB-91DF-46FC22C77494}" type="datetimeFigureOut">
              <a:rPr lang="en-US" smtClean="0"/>
              <a:t>10/19/2023</a:t>
            </a:fld>
            <a:endParaRPr lang="en-US"/>
          </a:p>
        </p:txBody>
      </p:sp>
      <p:sp>
        <p:nvSpPr>
          <p:cNvPr id="5" name="Footer Placeholder 4">
            <a:extLst>
              <a:ext uri="{FF2B5EF4-FFF2-40B4-BE49-F238E27FC236}">
                <a16:creationId xmlns:a16="http://schemas.microsoft.com/office/drawing/2014/main" id="{C72CE44F-DCFF-4288-9D4B-2A7205F46F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C4BC0A-D03C-4A9D-9EB8-9860F00019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D8D048-5789-4E66-A874-9910543D2D52}" type="slidenum">
              <a:rPr lang="en-US" smtClean="0"/>
              <a:t>‹#›</a:t>
            </a:fld>
            <a:endParaRPr lang="en-US"/>
          </a:p>
        </p:txBody>
      </p:sp>
    </p:spTree>
    <p:extLst>
      <p:ext uri="{BB962C8B-B14F-4D97-AF65-F5344CB8AC3E}">
        <p14:creationId xmlns:p14="http://schemas.microsoft.com/office/powerpoint/2010/main" val="23241172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037676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5.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2" Type="http://schemas.openxmlformats.org/officeDocument/2006/relationships/hyperlink" Target="http://www.yescomb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135086" y="4226983"/>
            <a:ext cx="79776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Three: Working with Lenders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40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Walaa</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051834" cy="56009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459105" indent="0" algn="just">
              <a:lnSpc>
                <a:spcPct val="150000"/>
              </a:lnSpc>
              <a:spcBef>
                <a:spcPts val="470"/>
              </a:spcBef>
              <a:spcAft>
                <a:spcPts val="0"/>
              </a:spcAft>
              <a:buNone/>
            </a:pPr>
            <a:r>
              <a:rPr lang="en-US" spc="-10" dirty="0">
                <a:effectLst/>
                <a:latin typeface="Times New Roman" panose="02020603050405020304" pitchFamily="18" charset="0"/>
                <a:ea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chapter</a:t>
            </a:r>
            <a:r>
              <a:rPr lang="en-US" spc="-2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procedures</a:t>
            </a:r>
            <a:r>
              <a:rPr lang="en-US" spc="-3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for</a:t>
            </a:r>
            <a:r>
              <a:rPr lang="en-US" spc="-4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raising</a:t>
            </a:r>
            <a:r>
              <a:rPr lang="en-US" spc="-3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project</a:t>
            </a:r>
            <a:r>
              <a:rPr lang="en-US" spc="-2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finance</a:t>
            </a:r>
            <a:r>
              <a:rPr lang="en-US" spc="-3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from</a:t>
            </a:r>
            <a:r>
              <a:rPr lang="en-US" spc="-4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private-sector</a:t>
            </a:r>
            <a:r>
              <a:rPr lang="en-US" spc="-7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lend</a:t>
            </a:r>
            <a:r>
              <a:rPr lang="en-US" dirty="0">
                <a:effectLst/>
                <a:latin typeface="Times New Roman" panose="02020603050405020304" pitchFamily="18" charset="0"/>
                <a:ea typeface="Times New Roman" panose="02020603050405020304" pitchFamily="18" charset="0"/>
              </a:rPr>
              <a:t>ers, in particular commercial banks and bondholders, with a comparison between the two. </a:t>
            </a:r>
          </a:p>
        </p:txBody>
      </p:sp>
      <p:pic>
        <p:nvPicPr>
          <p:cNvPr id="6" name="Picture 5">
            <a:extLst>
              <a:ext uri="{FF2B5EF4-FFF2-40B4-BE49-F238E27FC236}">
                <a16:creationId xmlns:a16="http://schemas.microsoft.com/office/drawing/2014/main" id="{95BB4A71-0447-D73A-EFFE-55BB80E8566A}"/>
              </a:ext>
            </a:extLst>
          </p:cNvPr>
          <p:cNvPicPr>
            <a:picLocks noChangeAspect="1"/>
          </p:cNvPicPr>
          <p:nvPr/>
        </p:nvPicPr>
        <p:blipFill>
          <a:blip r:embed="rId2"/>
          <a:stretch>
            <a:fillRect/>
          </a:stretch>
        </p:blipFill>
        <p:spPr>
          <a:xfrm>
            <a:off x="10255779" y="162487"/>
            <a:ext cx="1798476" cy="876376"/>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4062"/>
          </a:xfrm>
        </p:spPr>
        <p:txBody>
          <a:bodyPr/>
          <a:lstStyle/>
          <a:p>
            <a:pPr algn="ctr"/>
            <a:r>
              <a:rPr lang="en-US" dirty="0"/>
              <a:t>Commercial banks</a:t>
            </a:r>
          </a:p>
        </p:txBody>
      </p:sp>
      <p:sp>
        <p:nvSpPr>
          <p:cNvPr id="3" name="Content Placeholder 2"/>
          <p:cNvSpPr>
            <a:spLocks noGrp="1"/>
          </p:cNvSpPr>
          <p:nvPr>
            <p:ph idx="1"/>
          </p:nvPr>
        </p:nvSpPr>
        <p:spPr>
          <a:xfrm>
            <a:off x="154745" y="1420837"/>
            <a:ext cx="12037255" cy="5339256"/>
          </a:xfrm>
        </p:spPr>
        <p:txBody>
          <a:bodyPr>
            <a:normAutofit lnSpcReduction="10000"/>
          </a:bodyPr>
          <a:lstStyle/>
          <a:p>
            <a:pPr marL="514350" indent="-514350" algn="just">
              <a:buAutoNum type="arabicPeriod"/>
            </a:pPr>
            <a:r>
              <a:rPr lang="en-US" dirty="0">
                <a:solidFill>
                  <a:schemeClr val="accent1">
                    <a:lumMod val="50000"/>
                  </a:schemeClr>
                </a:solidFill>
                <a:highlight>
                  <a:srgbClr val="FFFF00"/>
                </a:highlight>
              </a:rPr>
              <a:t>Organizational Structure: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Most commercial banks in the project-finance field have specialist departments that work on putting project-finance deals together. </a:t>
            </a:r>
            <a:r>
              <a:rPr lang="en-US" sz="2200" b="1" dirty="0">
                <a:latin typeface="Times New Roman" panose="02020603050405020304" pitchFamily="18" charset="0"/>
                <a:cs typeface="Times New Roman" panose="02020603050405020304" pitchFamily="18" charset="0"/>
              </a:rPr>
              <a:t>There are three main approaches to organizing such departments:</a:t>
            </a:r>
          </a:p>
          <a:p>
            <a:pPr marL="0" indent="0" algn="just">
              <a:lnSpc>
                <a:spcPct val="150000"/>
              </a:lnSpc>
              <a:buNone/>
            </a:pPr>
            <a:endParaRPr lang="en-US" sz="2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1.1. Project-Finance Department: </a:t>
            </a:r>
            <a:r>
              <a:rPr lang="en-US" sz="2200" dirty="0">
                <a:latin typeface="Times New Roman" panose="02020603050405020304" pitchFamily="18" charset="0"/>
                <a:cs typeface="Times New Roman" panose="02020603050405020304" pitchFamily="18" charset="0"/>
              </a:rPr>
              <a:t>The longest-standing approach is to have a department purely specializing in project-finance transactions. Larger departments are divided into industry teams, covering sectors such as infrastructure, energy and natural resources.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Concentrating all the project-finance expertise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in one department ensures an efficient use of resources and good cross-fertilization, using experience of project finance for different industries; however,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offer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clients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best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range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services.</a:t>
            </a:r>
          </a:p>
          <a:p>
            <a:pPr marL="0" indent="0" algn="just">
              <a:buNone/>
            </a:pPr>
            <a:endParaRPr lang="en-US" dirty="0"/>
          </a:p>
          <a:p>
            <a:pPr marL="0" indent="0">
              <a:buNone/>
            </a:pPr>
            <a:endParaRPr lang="en-US" dirty="0"/>
          </a:p>
        </p:txBody>
      </p:sp>
      <p:pic>
        <p:nvPicPr>
          <p:cNvPr id="6" name="Picture 5">
            <a:extLst>
              <a:ext uri="{FF2B5EF4-FFF2-40B4-BE49-F238E27FC236}">
                <a16:creationId xmlns:a16="http://schemas.microsoft.com/office/drawing/2014/main" id="{6B7B1679-9183-CBE1-7E50-A62F18D159A6}"/>
              </a:ext>
            </a:extLst>
          </p:cNvPr>
          <p:cNvPicPr>
            <a:picLocks noChangeAspect="1"/>
          </p:cNvPicPr>
          <p:nvPr/>
        </p:nvPicPr>
        <p:blipFill>
          <a:blip r:embed="rId2"/>
          <a:stretch>
            <a:fillRect/>
          </a:stretch>
        </p:blipFill>
        <p:spPr>
          <a:xfrm>
            <a:off x="10367020" y="0"/>
            <a:ext cx="1798476" cy="876376"/>
          </a:xfrm>
          <a:prstGeom prst="rect">
            <a:avLst/>
          </a:prstGeom>
        </p:spPr>
      </p:pic>
    </p:spTree>
    <p:extLst>
      <p:ext uri="{BB962C8B-B14F-4D97-AF65-F5344CB8AC3E}">
        <p14:creationId xmlns:p14="http://schemas.microsoft.com/office/powerpoint/2010/main" val="2515530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092" y="137500"/>
            <a:ext cx="11847446" cy="6720499"/>
          </a:xfrm>
        </p:spPr>
        <p:txBody>
          <a:bodyPr>
            <a:normAutofit fontScale="70000" lnSpcReduction="20000"/>
          </a:bodyPr>
          <a:lstStyle/>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6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dirty="0">
                <a:solidFill>
                  <a:srgbClr val="FF0000"/>
                </a:solidFill>
                <a:latin typeface="Times New Roman" panose="02020603050405020304" pitchFamily="18" charset="0"/>
                <a:cs typeface="Times New Roman" panose="02020603050405020304" pitchFamily="18" charset="0"/>
              </a:rPr>
              <a:t>1.2. Structured-Finance Department: </a:t>
            </a:r>
            <a:r>
              <a:rPr lang="en-US" dirty="0">
                <a:latin typeface="Times New Roman" panose="02020603050405020304" pitchFamily="18" charset="0"/>
                <a:cs typeface="Times New Roman" panose="02020603050405020304" pitchFamily="18" charset="0"/>
              </a:rPr>
              <a:t>The divisions between project finance and other types of structured finance have become increasingly blurred, and therefore project finance often forms part of a larger structured-finance operation. Again, there may be a division into industry teams.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This approach may offer a more sophisticated range of products, but there is some danger that project finance may not fit easily into the</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operation if other business is based on a much shorter time horizon—</a:t>
            </a:r>
            <a:r>
              <a:rPr lang="en-US" i="1" dirty="0">
                <a:effectLst/>
                <a:latin typeface="Times New Roman" panose="02020603050405020304" pitchFamily="18" charset="0"/>
                <a:ea typeface="Times New Roman" panose="02020603050405020304" pitchFamily="18" charset="0"/>
                <a:cs typeface="Times New Roman" panose="02020603050405020304" pitchFamily="18" charset="0"/>
              </a:rPr>
              <a:t>e.g.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LBOs</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(see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below)</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dealt with</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same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department.</a:t>
            </a:r>
          </a:p>
          <a:p>
            <a:pPr marL="0" indent="0" algn="just">
              <a:lnSpc>
                <a:spcPct val="150000"/>
              </a:lnSpc>
              <a:buNone/>
            </a:pPr>
            <a:endParaRPr lang="en-US"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pc="-2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1.3. Industry-Based </a:t>
            </a:r>
            <a:r>
              <a:rPr lang="en-US" spc="-1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Departments: </a:t>
            </a:r>
            <a:r>
              <a:rPr lang="en-US" spc="-15" dirty="0">
                <a:effectLst/>
                <a:latin typeface="Times New Roman" panose="02020603050405020304" pitchFamily="18" charset="0"/>
                <a:ea typeface="Times New Roman" panose="02020603050405020304" pitchFamily="18" charset="0"/>
                <a:cs typeface="Times New Roman" panose="02020603050405020304" pitchFamily="18" charset="0"/>
              </a:rPr>
              <a:t>Another approach is to combine all financing for a</a:t>
            </a:r>
            <a:r>
              <a:rPr lang="en-US"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particular</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sector</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i="1" spc="-5" dirty="0">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i="1"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electricity,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natural</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resources,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infrastructure)</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one department; if this industry makes regular use of project finance, project-</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finance experts form part of the team. This provides one-stop services to the</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clients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particular</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obviously</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diminish</a:t>
            </a:r>
            <a:r>
              <a:rPr lang="en-US"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cross-fertilization</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experience</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different</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industries.</a:t>
            </a:r>
          </a:p>
          <a:p>
            <a:pPr marL="0" indent="0" algn="just">
              <a:lnSpc>
                <a:spcPct val="150000"/>
              </a:lnSpc>
              <a:buNone/>
            </a:pPr>
            <a:endParaRPr lang="en-US" sz="2600" spc="-1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pic>
        <p:nvPicPr>
          <p:cNvPr id="5" name="Picture 4">
            <a:extLst>
              <a:ext uri="{FF2B5EF4-FFF2-40B4-BE49-F238E27FC236}">
                <a16:creationId xmlns:a16="http://schemas.microsoft.com/office/drawing/2014/main" id="{9B1AEE9E-8C64-B586-5E2C-424396B6F1B9}"/>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3444156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DEE090-403F-4E26-B0F4-B2909B341605}"/>
              </a:ext>
            </a:extLst>
          </p:cNvPr>
          <p:cNvSpPr>
            <a:spLocks noGrp="1"/>
          </p:cNvSpPr>
          <p:nvPr>
            <p:ph idx="1"/>
          </p:nvPr>
        </p:nvSpPr>
        <p:spPr>
          <a:xfrm>
            <a:off x="196948" y="1308295"/>
            <a:ext cx="11995052" cy="4868668"/>
          </a:xfrm>
        </p:spPr>
        <p:txBody>
          <a:bodyPr/>
          <a:lstStyle/>
          <a:p>
            <a:pPr marL="195580" marR="457835" indent="0" algn="just">
              <a:lnSpc>
                <a:spcPct val="150000"/>
              </a:lnSpc>
              <a:spcBef>
                <a:spcPts val="0"/>
              </a:spcBef>
              <a:spcAft>
                <a:spcPts val="0"/>
              </a:spcAft>
              <a:buNone/>
            </a:pPr>
            <a:r>
              <a:rPr lang="en-US" sz="2200" dirty="0">
                <a:effectLst/>
                <a:latin typeface="Times New Roman" panose="02020603050405020304" pitchFamily="18" charset="0"/>
                <a:ea typeface="Times New Roman" panose="02020603050405020304" pitchFamily="18" charset="0"/>
              </a:rPr>
              <a:t>In the end good communication and cooperation within the bank are probably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more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important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than the</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formal</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organization.</a:t>
            </a:r>
          </a:p>
          <a:p>
            <a:pPr marL="195580" marR="457835" indent="0" algn="just">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195580" marR="458470" indent="0" algn="just">
              <a:lnSpc>
                <a:spcPct val="150000"/>
              </a:lnSpc>
              <a:spcBef>
                <a:spcPts val="0"/>
              </a:spcBef>
              <a:spcAft>
                <a:spcPts val="0"/>
              </a:spcAft>
              <a:buNone/>
            </a:pPr>
            <a:r>
              <a:rPr lang="en-US" sz="2200" dirty="0">
                <a:effectLst/>
                <a:latin typeface="Times New Roman" panose="02020603050405020304" pitchFamily="18" charset="0"/>
                <a:ea typeface="Times New Roman" panose="02020603050405020304" pitchFamily="18" charset="0"/>
              </a:rPr>
              <a:t>Projects need to be of a reasonable minimum size to provide banks with enough</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revenue to make the time spent on them worthwhile. Arranging debt for a project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much under, say, $25 million, is unlikely to be economic (unless it is part of a production line of very similar projects for which the same template can be used, or,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preferably, if several smaller projects can be bundled together and the financing for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all them procured at the same time), and most major banks would prefer to work on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say, $100</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million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or</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more.</a:t>
            </a:r>
          </a:p>
          <a:p>
            <a:endParaRPr lang="en-US" dirty="0"/>
          </a:p>
        </p:txBody>
      </p:sp>
      <p:sp>
        <p:nvSpPr>
          <p:cNvPr id="5" name="TextBox 4">
            <a:extLst>
              <a:ext uri="{FF2B5EF4-FFF2-40B4-BE49-F238E27FC236}">
                <a16:creationId xmlns:a16="http://schemas.microsoft.com/office/drawing/2014/main" id="{D35170C3-86D3-4A91-B279-A6E5211630F2}"/>
              </a:ext>
            </a:extLst>
          </p:cNvPr>
          <p:cNvSpPr txBox="1"/>
          <p:nvPr/>
        </p:nvSpPr>
        <p:spPr>
          <a:xfrm>
            <a:off x="1178169" y="504686"/>
            <a:ext cx="6098344" cy="523220"/>
          </a:xfrm>
          <a:prstGeom prst="rect">
            <a:avLst/>
          </a:prstGeom>
          <a:noFill/>
        </p:spPr>
        <p:txBody>
          <a:bodyPr wrap="square">
            <a:spAutoFit/>
          </a:bodyPr>
          <a:lstStyle/>
          <a:p>
            <a:r>
              <a:rPr kumimoji="0" lang="en-US" sz="2800" b="0" i="0" u="none" strike="noStrike" kern="1200" cap="none" spc="0" normalizeH="0" baseline="0" noProof="0" dirty="0">
                <a:ln>
                  <a:noFill/>
                </a:ln>
                <a:solidFill>
                  <a:srgbClr val="4472C4">
                    <a:lumMod val="50000"/>
                  </a:srgbClr>
                </a:solidFill>
                <a:effectLst/>
                <a:highlight>
                  <a:srgbClr val="FFFF00"/>
                </a:highlight>
                <a:uLnTx/>
                <a:uFillTx/>
                <a:latin typeface="Calibri" panose="020F0502020204030204"/>
                <a:ea typeface="+mn-ea"/>
                <a:cs typeface="+mn-cs"/>
              </a:rPr>
              <a:t>1. Organizational Structure</a:t>
            </a:r>
            <a:endParaRPr lang="en-US" dirty="0"/>
          </a:p>
        </p:txBody>
      </p:sp>
      <p:pic>
        <p:nvPicPr>
          <p:cNvPr id="4" name="Picture 3">
            <a:extLst>
              <a:ext uri="{FF2B5EF4-FFF2-40B4-BE49-F238E27FC236}">
                <a16:creationId xmlns:a16="http://schemas.microsoft.com/office/drawing/2014/main" id="{4ADBE566-0C80-1280-5EC1-8C2F29748FCC}"/>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1346943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45" y="125974"/>
            <a:ext cx="12037255" cy="830629"/>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p:cNvSpPr>
            <a:spLocks noGrp="1"/>
          </p:cNvSpPr>
          <p:nvPr>
            <p:ph idx="1"/>
          </p:nvPr>
        </p:nvSpPr>
        <p:spPr>
          <a:xfrm>
            <a:off x="154745" y="1195754"/>
            <a:ext cx="11774658" cy="5662246"/>
          </a:xfrm>
        </p:spPr>
        <p:txBody>
          <a:bodyPr>
            <a:normAutofit fontScale="92500" lnSpcReduction="20000"/>
          </a:bodyPr>
          <a:lstStyle/>
          <a:p>
            <a:pPr marL="457200" indent="-457200" algn="just">
              <a:lnSpc>
                <a:spcPct val="150000"/>
              </a:lnSpc>
              <a:buAutoNum type="arabicPeriod"/>
            </a:pPr>
            <a:r>
              <a:rPr lang="en-US" sz="2400" b="1" i="0" dirty="0">
                <a:solidFill>
                  <a:srgbClr val="FF0000"/>
                </a:solidFill>
                <a:effectLst/>
                <a:latin typeface="Times New Roman" panose="02020603050405020304" pitchFamily="18" charset="0"/>
                <a:cs typeface="Times New Roman" panose="02020603050405020304" pitchFamily="18" charset="0"/>
              </a:rPr>
              <a:t>Receivables financing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is when a business receives funding based on issued invoices. Those invoices refer to purchases made, but the payment hasn’t been received yet. </a:t>
            </a:r>
          </a:p>
          <a:p>
            <a:pPr marL="0" indent="0" algn="just">
              <a:lnSpc>
                <a:spcPct val="150000"/>
              </a:lnSpc>
              <a:buNone/>
            </a:pPr>
            <a:r>
              <a:rPr lang="en-US" sz="2400" b="1" i="0" u="sng" dirty="0">
                <a:solidFill>
                  <a:schemeClr val="tx1">
                    <a:lumMod val="95000"/>
                    <a:lumOff val="5000"/>
                  </a:schemeClr>
                </a:solidFill>
                <a:effectLst/>
                <a:latin typeface="Times New Roman" panose="02020603050405020304" pitchFamily="18" charset="0"/>
                <a:cs typeface="Times New Roman" panose="02020603050405020304" pitchFamily="18" charset="0"/>
              </a:rPr>
              <a:t>Receivables finance process</a:t>
            </a:r>
          </a:p>
          <a:p>
            <a:pPr marL="0" indent="0" algn="l">
              <a:lnSpc>
                <a:spcPct val="150000"/>
              </a:lnSpc>
              <a:buNone/>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To take factoring as an example, the receivables finance process may go like this:</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sells goods to buyer</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issues an invoice to the buyer</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sells the invoice to the factor</a:t>
            </a:r>
          </a:p>
          <a:p>
            <a:pPr algn="l" fontAlgn="base">
              <a:lnSpc>
                <a:spcPct val="150000"/>
              </a:lnSpc>
              <a:buFont typeface="Arial" panose="020B0604020202020204" pitchFamily="34" charset="0"/>
              <a:buChar char="•"/>
            </a:pPr>
            <a:r>
              <a:rPr lang="en-US" sz="1600" b="0" i="0" dirty="0">
                <a:effectLst/>
                <a:latin typeface="Poppins"/>
              </a:rPr>
              <a:t> </a:t>
            </a:r>
            <a:r>
              <a:rPr lang="en-US" sz="2400" dirty="0">
                <a:latin typeface="Times New Roman" panose="02020603050405020304" pitchFamily="18" charset="0"/>
                <a:cs typeface="Times New Roman" panose="02020603050405020304" pitchFamily="18" charset="0"/>
              </a:rPr>
              <a:t>F</a:t>
            </a:r>
            <a:r>
              <a:rPr lang="en-US" sz="2400" b="0" i="0" dirty="0">
                <a:effectLst/>
                <a:latin typeface="Times New Roman" panose="02020603050405020304" pitchFamily="18" charset="0"/>
                <a:cs typeface="Times New Roman" panose="02020603050405020304" pitchFamily="18" charset="0"/>
              </a:rPr>
              <a:t>actoring company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pays seller a cash advance of 70%-90% of the value of the invoice</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Buyer pays the invoice</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Factor sends the balance to the seller with fees deducted.</a:t>
            </a:r>
          </a:p>
          <a:p>
            <a:pPr marL="0" indent="0" algn="just">
              <a:buNone/>
            </a:pPr>
            <a:endParaRPr lang="en-US" b="0" i="0" dirty="0">
              <a:solidFill>
                <a:srgbClr val="666666"/>
              </a:solidFill>
              <a:effectLst/>
              <a:latin typeface="Poppins"/>
            </a:endParaRPr>
          </a:p>
          <a:p>
            <a:pPr marL="0" indent="0" algn="just">
              <a:buNone/>
            </a:pPr>
            <a:endParaRPr lang="en-US" dirty="0"/>
          </a:p>
        </p:txBody>
      </p:sp>
      <p:pic>
        <p:nvPicPr>
          <p:cNvPr id="5" name="Picture 4">
            <a:extLst>
              <a:ext uri="{FF2B5EF4-FFF2-40B4-BE49-F238E27FC236}">
                <a16:creationId xmlns:a16="http://schemas.microsoft.com/office/drawing/2014/main" id="{C68A07E6-803F-C26B-4290-DAE64352930B}"/>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42" y="18256"/>
            <a:ext cx="11241258" cy="662782"/>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p:cNvSpPr>
            <a:spLocks noGrp="1"/>
          </p:cNvSpPr>
          <p:nvPr>
            <p:ph idx="1"/>
          </p:nvPr>
        </p:nvSpPr>
        <p:spPr>
          <a:xfrm>
            <a:off x="239151" y="844062"/>
            <a:ext cx="11605846" cy="5995682"/>
          </a:xfrm>
        </p:spPr>
        <p:txBody>
          <a:bodyPr/>
          <a:lstStyle/>
          <a:p>
            <a:pPr marL="0" indent="0" algn="just">
              <a:lnSpc>
                <a:spcPct val="150000"/>
              </a:lnSpc>
              <a:buNone/>
            </a:pPr>
            <a:r>
              <a:rPr lang="en-US" sz="2000"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 Network</a:t>
            </a:r>
            <a:r>
              <a:rPr lang="en-US" sz="2000" spc="-5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spc="-4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would</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include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projects</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utility distribution, cable TV, mobile phone, or internet-access networks, where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cannot</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established</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system</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able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offer</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ser</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vice.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types</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said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come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halfway</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receivables</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‘true’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used</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towards</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drawn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initial</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been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established.</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The usual approach to financing such projects is to establish the initial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usually by the first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stage of development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the project being funded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 investors’ equity rather than debt; once an initial level of penetration into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revenues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from</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been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established</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part</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debt</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advanced for further expansion of the network, and releases of debt continue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this way as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successive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penetration,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 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revenue targets are met.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is known as the ‘borrowing base’ model. A more liberal approach is for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lenders to lend based on the progress of similar projects elsewhere, and their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rate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growth in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 and revenues. </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8CCA3CD8-5617-2BC9-7A59-F24523A775E5}"/>
              </a:ext>
            </a:extLst>
          </p:cNvPr>
          <p:cNvPicPr>
            <a:picLocks noChangeAspect="1"/>
          </p:cNvPicPr>
          <p:nvPr/>
        </p:nvPicPr>
        <p:blipFill>
          <a:blip r:embed="rId2"/>
          <a:stretch>
            <a:fillRect/>
          </a:stretch>
        </p:blipFill>
        <p:spPr>
          <a:xfrm>
            <a:off x="11292762" y="0"/>
            <a:ext cx="899238" cy="876376"/>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EEDA9-F0AF-4B84-B239-6B8F0AF1C5EA}"/>
              </a:ext>
            </a:extLst>
          </p:cNvPr>
          <p:cNvSpPr>
            <a:spLocks noGrp="1"/>
          </p:cNvSpPr>
          <p:nvPr>
            <p:ph type="title"/>
          </p:nvPr>
        </p:nvSpPr>
        <p:spPr>
          <a:xfrm>
            <a:off x="309489" y="1"/>
            <a:ext cx="11044311" cy="914399"/>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a:extLst>
              <a:ext uri="{FF2B5EF4-FFF2-40B4-BE49-F238E27FC236}">
                <a16:creationId xmlns:a16="http://schemas.microsoft.com/office/drawing/2014/main" id="{C146C37A-9A20-465A-844F-25514E1A0486}"/>
              </a:ext>
            </a:extLst>
          </p:cNvPr>
          <p:cNvSpPr>
            <a:spLocks noGrp="1"/>
          </p:cNvSpPr>
          <p:nvPr>
            <p:ph idx="1"/>
          </p:nvPr>
        </p:nvSpPr>
        <p:spPr>
          <a:xfrm>
            <a:off x="184052" y="1139484"/>
            <a:ext cx="11871960" cy="5528602"/>
          </a:xfrm>
        </p:spPr>
        <p:txBody>
          <a:bodyPr>
            <a:normAutofit/>
          </a:bodyPr>
          <a:lstStyle/>
          <a:p>
            <a:pPr marL="0" indent="0" algn="just">
              <a:lnSpc>
                <a:spcPct val="150000"/>
              </a:lnSpc>
              <a:buNone/>
            </a:pPr>
            <a:r>
              <a:rPr lang="en-US" sz="2200" b="1"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 Leveraged Buyout (‘LBO’) </a:t>
            </a: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or Management Buyout (‘MBO</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Financing: </a:t>
            </a:r>
            <a:r>
              <a:rPr lang="en-US" sz="2000" b="1" i="0" dirty="0">
                <a:solidFill>
                  <a:srgbClr val="202124"/>
                </a:solidFill>
                <a:effectLst/>
                <a:latin typeface="Times New Roman" panose="02020603050405020304" pitchFamily="18" charset="0"/>
                <a:cs typeface="Times New Roman" panose="02020603050405020304" pitchFamily="18" charset="0"/>
              </a:rPr>
              <a:t>LBO is leveraged buyout</a:t>
            </a:r>
            <a:r>
              <a:rPr lang="en-US" sz="2000" b="0" i="0" dirty="0">
                <a:solidFill>
                  <a:srgbClr val="202124"/>
                </a:solidFill>
                <a:effectLst/>
                <a:latin typeface="Times New Roman" panose="02020603050405020304" pitchFamily="18" charset="0"/>
                <a:cs typeface="Times New Roman" panose="02020603050405020304" pitchFamily="18" charset="0"/>
              </a:rPr>
              <a:t> which happens when an outsider arranges debts to gain control </a:t>
            </a:r>
            <a:r>
              <a:rPr lang="en-US" sz="2000" b="1" i="0" dirty="0">
                <a:solidFill>
                  <a:srgbClr val="202124"/>
                </a:solidFill>
                <a:effectLst/>
                <a:latin typeface="Times New Roman" panose="02020603050405020304" pitchFamily="18" charset="0"/>
                <a:cs typeface="Times New Roman" panose="02020603050405020304" pitchFamily="18" charset="0"/>
              </a:rPr>
              <a:t>of</a:t>
            </a:r>
            <a:r>
              <a:rPr lang="en-US" sz="2000" b="0" i="0" dirty="0">
                <a:solidFill>
                  <a:srgbClr val="202124"/>
                </a:solidFill>
                <a:effectLst/>
                <a:latin typeface="Times New Roman" panose="02020603050405020304" pitchFamily="18" charset="0"/>
                <a:cs typeface="Times New Roman" panose="02020603050405020304" pitchFamily="18" charset="0"/>
              </a:rPr>
              <a:t> a company. </a:t>
            </a:r>
            <a:r>
              <a:rPr lang="en-US" sz="2000" b="1" i="0" dirty="0">
                <a:solidFill>
                  <a:srgbClr val="202124"/>
                </a:solidFill>
                <a:effectLst/>
                <a:latin typeface="Times New Roman" panose="02020603050405020304" pitchFamily="18" charset="0"/>
                <a:cs typeface="Times New Roman" panose="02020603050405020304" pitchFamily="18" charset="0"/>
              </a:rPr>
              <a:t>MBO is management buyout</a:t>
            </a:r>
            <a:r>
              <a:rPr lang="en-US" sz="2000" b="0" i="0" dirty="0">
                <a:solidFill>
                  <a:srgbClr val="202124"/>
                </a:solidFill>
                <a:effectLst/>
                <a:latin typeface="Times New Roman" panose="02020603050405020304" pitchFamily="18" charset="0"/>
                <a:cs typeface="Times New Roman" panose="02020603050405020304" pitchFamily="18" charset="0"/>
              </a:rPr>
              <a:t> when the existing </a:t>
            </a:r>
            <a:r>
              <a:rPr lang="en-US" sz="2000" b="1" i="0" dirty="0">
                <a:solidFill>
                  <a:srgbClr val="202124"/>
                </a:solidFill>
                <a:effectLst/>
                <a:latin typeface="Times New Roman" panose="02020603050405020304" pitchFamily="18" charset="0"/>
                <a:cs typeface="Times New Roman" panose="02020603050405020304" pitchFamily="18" charset="0"/>
              </a:rPr>
              <a:t>management</a:t>
            </a:r>
            <a:r>
              <a:rPr lang="en-US" sz="2000" b="0" i="0" dirty="0">
                <a:solidFill>
                  <a:srgbClr val="202124"/>
                </a:solidFill>
                <a:effectLst/>
                <a:latin typeface="Times New Roman" panose="02020603050405020304" pitchFamily="18" charset="0"/>
                <a:cs typeface="Times New Roman" panose="02020603050405020304" pitchFamily="18" charset="0"/>
              </a:rPr>
              <a:t> of a business purchase it from its current owners.</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does not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involve</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new</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project, nor</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type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use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con</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tracts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risks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involved</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type</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much</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those</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typical</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transaction.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lnSpc>
                <a:spcPct val="150000"/>
              </a:lnSpc>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4. Acquisition Finance: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Acquisition finance enables company A to acquire company B using highly leveraged debt,</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combined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business</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companies.</a:t>
            </a:r>
          </a:p>
          <a:p>
            <a:pPr marL="0" indent="0">
              <a:buNone/>
            </a:pPr>
            <a:endParaRPr lang="en-US" dirty="0"/>
          </a:p>
        </p:txBody>
      </p:sp>
      <p:pic>
        <p:nvPicPr>
          <p:cNvPr id="5" name="Picture 4">
            <a:extLst>
              <a:ext uri="{FF2B5EF4-FFF2-40B4-BE49-F238E27FC236}">
                <a16:creationId xmlns:a16="http://schemas.microsoft.com/office/drawing/2014/main" id="{41D32D7C-C6A6-5B27-2C08-265D2A092782}"/>
              </a:ext>
            </a:extLst>
          </p:cNvPr>
          <p:cNvPicPr>
            <a:picLocks noChangeAspect="1"/>
          </p:cNvPicPr>
          <p:nvPr/>
        </p:nvPicPr>
        <p:blipFill>
          <a:blip r:embed="rId2"/>
          <a:stretch>
            <a:fillRect/>
          </a:stretch>
        </p:blipFill>
        <p:spPr>
          <a:xfrm>
            <a:off x="11292762" y="38024"/>
            <a:ext cx="899238" cy="876376"/>
          </a:xfrm>
          <a:prstGeom prst="rect">
            <a:avLst/>
          </a:prstGeom>
        </p:spPr>
      </p:pic>
    </p:spTree>
    <p:extLst>
      <p:ext uri="{BB962C8B-B14F-4D97-AF65-F5344CB8AC3E}">
        <p14:creationId xmlns:p14="http://schemas.microsoft.com/office/powerpoint/2010/main" val="353063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3BD7E-E28C-4A2A-9A7C-0D2BA3B6BE58}"/>
              </a:ext>
            </a:extLst>
          </p:cNvPr>
          <p:cNvSpPr>
            <a:spLocks noGrp="1"/>
          </p:cNvSpPr>
          <p:nvPr>
            <p:ph type="title"/>
          </p:nvPr>
        </p:nvSpPr>
        <p:spPr>
          <a:xfrm>
            <a:off x="351692" y="1"/>
            <a:ext cx="11732456" cy="1237956"/>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a:extLst>
              <a:ext uri="{FF2B5EF4-FFF2-40B4-BE49-F238E27FC236}">
                <a16:creationId xmlns:a16="http://schemas.microsoft.com/office/drawing/2014/main" id="{9F8DC51E-79A0-461B-B5C3-F1F810EBA39B}"/>
              </a:ext>
            </a:extLst>
          </p:cNvPr>
          <p:cNvSpPr>
            <a:spLocks noGrp="1"/>
          </p:cNvSpPr>
          <p:nvPr>
            <p:ph idx="1"/>
          </p:nvPr>
        </p:nvSpPr>
        <p:spPr>
          <a:xfrm>
            <a:off x="182880" y="1237958"/>
            <a:ext cx="12009120" cy="5444196"/>
          </a:xfrm>
        </p:spPr>
        <p:txBody>
          <a:bodyPr>
            <a:normAutofit/>
          </a:bodyPr>
          <a:lstStyle/>
          <a:p>
            <a:pPr marL="55563" marR="459740" indent="0" algn="just">
              <a:lnSpc>
                <a:spcPct val="150000"/>
              </a:lnSpc>
              <a:spcBef>
                <a:spcPts val="0"/>
              </a:spcBef>
              <a:spcAft>
                <a:spcPts val="0"/>
              </a:spcAft>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5. Asset</a:t>
            </a:r>
            <a:r>
              <a:rPr lang="en-US" sz="2200" b="1"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Finance: </a:t>
            </a:r>
            <a:r>
              <a:rPr lang="en-US" sz="2200" b="1" spc="-7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15"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against</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easily saleable in the open market,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e.g.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ships, aircraft or real estate (property),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whereas</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2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against</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flow</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produced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a:t>
            </a:r>
            <a:r>
              <a:rPr lang="en-US" sz="22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little</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open-market</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itself.</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course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assume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capacity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generate</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p>
          <a:p>
            <a:pPr marL="0" indent="0" algn="just">
              <a:lnSpc>
                <a:spcPct val="150000"/>
              </a:lnSpc>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6. Leasing: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Leasing is a form of asset finance, in which ownership of the asset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remains</a:t>
            </a:r>
          </a:p>
          <a:p>
            <a:pPr marL="0" indent="0" algn="just">
              <a:lnSpc>
                <a:spcPct val="150000"/>
              </a:lnSpc>
              <a:buNone/>
            </a:pP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lessor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i.e.</a:t>
            </a:r>
            <a:r>
              <a:rPr lang="en-US" sz="2200" i="1"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lender).</a:t>
            </a:r>
            <a:endParaRPr lang="en-US" sz="22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34048A08-E03C-9A17-D58C-02CB3CD235BC}"/>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1965259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8503" y="0"/>
            <a:ext cx="10354994" cy="633046"/>
          </a:xfrm>
        </p:spPr>
        <p:txBody>
          <a:bodyPr>
            <a:normAutofit/>
          </a:bodyPr>
          <a:lstStyle/>
          <a:p>
            <a:pPr algn="ctr"/>
            <a:r>
              <a:rPr lang="en-US" sz="2800" dirty="0"/>
              <a:t>Lead arrangers (Lead manager)</a:t>
            </a:r>
          </a:p>
        </p:txBody>
      </p:sp>
      <p:sp>
        <p:nvSpPr>
          <p:cNvPr id="3" name="Content Placeholder 2"/>
          <p:cNvSpPr>
            <a:spLocks noGrp="1"/>
          </p:cNvSpPr>
          <p:nvPr>
            <p:ph idx="1"/>
          </p:nvPr>
        </p:nvSpPr>
        <p:spPr>
          <a:xfrm>
            <a:off x="145367" y="633046"/>
            <a:ext cx="11901266" cy="6358597"/>
          </a:xfrm>
        </p:spPr>
        <p:txBody>
          <a:bodyPr>
            <a:normAutofit fontScale="70000" lnSpcReduction="20000"/>
          </a:bodyPr>
          <a:lstStyle/>
          <a:p>
            <a:pPr marL="0" indent="0" algn="just">
              <a:lnSpc>
                <a:spcPct val="150000"/>
              </a:lnSpc>
              <a:buNone/>
            </a:pPr>
            <a:r>
              <a:rPr lang="en-US" sz="2900" dirty="0">
                <a:latin typeface="Times New Roman" panose="02020603050405020304" pitchFamily="18" charset="0"/>
                <a:cs typeface="Times New Roman" panose="02020603050405020304" pitchFamily="18" charset="0"/>
              </a:rPr>
              <a:t>A standard approach to arranging a project-finance loan is to appoint a bank, which will ultimately underwrite the debt, as ‘lead arranger’., experience of lending to the type of project and in the country concerned are key factors in selecting a lead arranger; a wider banking relationship with one or more of the Sponsors is often another element in the decision.</a:t>
            </a:r>
          </a:p>
          <a:p>
            <a:pPr marL="0" indent="0" algn="just">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Larger loans may require more than one bank to underwrite the financing. This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become more common since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2008 as a result of</a:t>
            </a:r>
            <a:r>
              <a:rPr lang="en-US" sz="29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pressures on bank balance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sheets,</a:t>
            </a:r>
            <a:r>
              <a:rPr lang="en-US" sz="29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decline</a:t>
            </a:r>
            <a:r>
              <a:rPr lang="en-US" sz="29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syndication</a:t>
            </a:r>
            <a:r>
              <a:rPr lang="en-US" sz="29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9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resulting</a:t>
            </a:r>
            <a:r>
              <a:rPr lang="en-US" sz="29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Sponsors having to appoint several lead arrangers who will underwrite the debt on a ‘club’</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basis, which is in effect a pre-syndication of the loan. The result may be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appointment</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joint lead</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arrangers.</a:t>
            </a:r>
          </a:p>
          <a:p>
            <a:pPr marL="0" indent="0" algn="just">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One</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first</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questions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Sponsors</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consider</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on the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side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9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lead</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arranger</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should</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brought</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transaction</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Ideally,</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ensure</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maximum</a:t>
            </a:r>
            <a:r>
              <a:rPr lang="en-US" sz="2900" spc="-29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competition between banks on the financing terms, the whole of the project package</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should be finalized (including all the Project Contracts) and a number of banks then</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invited</a:t>
            </a:r>
            <a:r>
              <a:rPr lang="en-US" sz="2900" spc="-4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bid</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competition</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 underwrite</a:t>
            </a:r>
            <a:r>
              <a:rPr lang="en-US" sz="2900" spc="-4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and</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provide</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loan</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as</a:t>
            </a:r>
            <a:r>
              <a:rPr lang="en-US" sz="2900" spc="-5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lead</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arranger.</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This</a:t>
            </a:r>
            <a:r>
              <a:rPr lang="en-US" sz="2900" spc="-29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implies either that the Sponsors make use of a financial advisor to put this package</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together</a:t>
            </a:r>
            <a:r>
              <a:rPr lang="en-US" sz="2900" spc="-4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900" spc="-7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or</a:t>
            </a:r>
            <a:r>
              <a:rPr lang="en-US" sz="2900" spc="-5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do</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it</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themselves</a:t>
            </a:r>
            <a:r>
              <a:rPr lang="en-US" sz="2900" spc="-7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if</a:t>
            </a:r>
            <a:r>
              <a:rPr lang="en-US" sz="2900" spc="-7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they</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have</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6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experience.</a:t>
            </a:r>
            <a:r>
              <a:rPr lang="en-US" sz="2900" spc="-4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endPar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1800" dirty="0">
              <a:effectLst/>
              <a:highlight>
                <a:srgbClr val="FFFF00"/>
              </a:highlight>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3">
            <a:extLst>
              <a:ext uri="{FF2B5EF4-FFF2-40B4-BE49-F238E27FC236}">
                <a16:creationId xmlns:a16="http://schemas.microsoft.com/office/drawing/2014/main" id="{6A72964C-17F4-B8B8-371C-95C096CC8B37}"/>
              </a:ext>
            </a:extLst>
          </p:cNvPr>
          <p:cNvPicPr>
            <a:picLocks noChangeAspect="1"/>
          </p:cNvPicPr>
          <p:nvPr/>
        </p:nvPicPr>
        <p:blipFill>
          <a:blip r:embed="rId2"/>
          <a:stretch>
            <a:fillRect/>
          </a:stretch>
        </p:blipFill>
        <p:spPr>
          <a:xfrm>
            <a:off x="11077894" y="0"/>
            <a:ext cx="1164343" cy="633046"/>
          </a:xfrm>
          <a:prstGeom prst="rect">
            <a:avLst/>
          </a:prstGeom>
        </p:spPr>
      </p:pic>
    </p:spTree>
    <p:extLst>
      <p:ext uri="{BB962C8B-B14F-4D97-AF65-F5344CB8AC3E}">
        <p14:creationId xmlns:p14="http://schemas.microsoft.com/office/powerpoint/2010/main" val="701050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44532-42A7-42B6-8825-CEBB108BD2E3}"/>
              </a:ext>
            </a:extLst>
          </p:cNvPr>
          <p:cNvSpPr>
            <a:spLocks noGrp="1"/>
          </p:cNvSpPr>
          <p:nvPr>
            <p:ph type="title"/>
          </p:nvPr>
        </p:nvSpPr>
        <p:spPr>
          <a:xfrm>
            <a:off x="826477" y="0"/>
            <a:ext cx="10515600" cy="681036"/>
          </a:xfrm>
        </p:spPr>
        <p:txBody>
          <a:bodyPr>
            <a:normAutofit/>
          </a:bodyPr>
          <a:lstStyle/>
          <a:p>
            <a:pPr algn="ctr"/>
            <a:r>
              <a:rPr lang="en-US" sz="2800" dirty="0">
                <a:latin typeface="Times New Roman" panose="02020603050405020304" pitchFamily="18" charset="0"/>
                <a:cs typeface="Times New Roman" panose="02020603050405020304" pitchFamily="18" charset="0"/>
              </a:rPr>
              <a:t>Lead arrangers (Lead manager)</a:t>
            </a:r>
          </a:p>
        </p:txBody>
      </p:sp>
      <p:sp>
        <p:nvSpPr>
          <p:cNvPr id="3" name="Content Placeholder 2">
            <a:extLst>
              <a:ext uri="{FF2B5EF4-FFF2-40B4-BE49-F238E27FC236}">
                <a16:creationId xmlns:a16="http://schemas.microsoft.com/office/drawing/2014/main" id="{6347B344-ED83-4775-BC60-40CC5AD845C8}"/>
              </a:ext>
            </a:extLst>
          </p:cNvPr>
          <p:cNvSpPr>
            <a:spLocks noGrp="1"/>
          </p:cNvSpPr>
          <p:nvPr>
            <p:ph idx="1"/>
          </p:nvPr>
        </p:nvSpPr>
        <p:spPr>
          <a:xfrm>
            <a:off x="112542" y="787791"/>
            <a:ext cx="11943470" cy="5950634"/>
          </a:xfrm>
        </p:spPr>
        <p:txBody>
          <a:bodyPr>
            <a:normAutofit/>
          </a:bodyPr>
          <a:lstStyle/>
          <a:p>
            <a:pPr marL="195580" marR="457835" indent="0" algn="just">
              <a:lnSpc>
                <a:spcPct val="150000"/>
              </a:lnSpc>
              <a:spcBef>
                <a:spcPts val="0"/>
              </a:spcBef>
              <a:spcAft>
                <a:spcPts val="0"/>
              </a:spcAft>
              <a:buNone/>
            </a:pPr>
            <a:r>
              <a:rPr lang="en-US" sz="2000" dirty="0">
                <a:effectLst/>
                <a:highlight>
                  <a:srgbClr val="FFFF00"/>
                </a:highlight>
                <a:latin typeface="Times New Roman" panose="02020603050405020304" pitchFamily="18" charset="0"/>
                <a:ea typeface="Times New Roman" panose="02020603050405020304" pitchFamily="18" charset="0"/>
              </a:rPr>
              <a:t>An alternative approach is to agree with a bank at an early stage of the project-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development process that it will act both as financial advisor and lead arranger. This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should</a:t>
            </a:r>
            <a:r>
              <a:rPr lang="en-US" sz="2000" spc="1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reduce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cost</a:t>
            </a:r>
            <a:r>
              <a:rPr lang="en-US" sz="2000" spc="14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combined</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financial</a:t>
            </a:r>
            <a:r>
              <a:rPr lang="en-US" sz="2000" spc="14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advisory</a:t>
            </a:r>
            <a:r>
              <a:rPr lang="en-US" sz="2000" spc="12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1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banking</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underwriting fees, and also ensure that the advice given is based on what the bank itself 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willing</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do,</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therefore that</a:t>
            </a:r>
            <a:r>
              <a:rPr lang="en-US" sz="2000" spc="1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project</a:t>
            </a:r>
            <a:r>
              <a:rPr lang="en-US" sz="2000" spc="1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should</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2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financeable.</a:t>
            </a:r>
          </a:p>
          <a:p>
            <a:pPr marL="195580" marR="45783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8470"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The obvious problem with this approach is that the banks are not in a competitive position (even if there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have originally been some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kind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bidding process for the mandate), </a:t>
            </a:r>
            <a:r>
              <a:rPr lang="en-US" sz="2000" dirty="0">
                <a:effectLst/>
                <a:highlight>
                  <a:srgbClr val="FFFF00"/>
                </a:highlight>
                <a:latin typeface="Times New Roman" panose="02020603050405020304" pitchFamily="18" charset="0"/>
                <a:ea typeface="Times New Roman" panose="02020603050405020304" pitchFamily="18" charset="0"/>
              </a:rPr>
              <a:t>and therefore the Sponsors will probably not get the most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aggressive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final</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terms</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for</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However,</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this</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may</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reasonable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price</a:t>
            </a:r>
            <a:r>
              <a:rPr lang="en-US" sz="2000" spc="-29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pay</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for</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greater</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efficiency</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the</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process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greater</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certainty</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obtaining finance that this method affords. Clearly the general relationship between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Sponsors and the banks concerned, and the Sponsors’ own experience in the financial</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market,</a:t>
            </a:r>
            <a:r>
              <a:rPr lang="en-US" sz="2000" spc="2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may also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affect</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decision.</a:t>
            </a:r>
          </a:p>
          <a:p>
            <a:pPr marL="0" indent="0">
              <a:buNone/>
            </a:pPr>
            <a:endParaRPr lang="en-US" dirty="0"/>
          </a:p>
        </p:txBody>
      </p:sp>
      <p:pic>
        <p:nvPicPr>
          <p:cNvPr id="4" name="Picture 3">
            <a:extLst>
              <a:ext uri="{FF2B5EF4-FFF2-40B4-BE49-F238E27FC236}">
                <a16:creationId xmlns:a16="http://schemas.microsoft.com/office/drawing/2014/main" id="{37A8DF40-DD44-5D5F-815A-3E2A324D9F05}"/>
              </a:ext>
            </a:extLst>
          </p:cNvPr>
          <p:cNvPicPr>
            <a:picLocks noChangeAspect="1"/>
          </p:cNvPicPr>
          <p:nvPr/>
        </p:nvPicPr>
        <p:blipFill>
          <a:blip r:embed="rId2"/>
          <a:stretch>
            <a:fillRect/>
          </a:stretch>
        </p:blipFill>
        <p:spPr>
          <a:xfrm>
            <a:off x="11050910" y="0"/>
            <a:ext cx="1141090" cy="518463"/>
          </a:xfrm>
          <a:prstGeom prst="rect">
            <a:avLst/>
          </a:prstGeom>
        </p:spPr>
      </p:pic>
    </p:spTree>
    <p:extLst>
      <p:ext uri="{BB962C8B-B14F-4D97-AF65-F5344CB8AC3E}">
        <p14:creationId xmlns:p14="http://schemas.microsoft.com/office/powerpoint/2010/main" val="1515755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AF096-8D8D-4E3E-947B-8ADEB0C55921}"/>
              </a:ext>
            </a:extLst>
          </p:cNvPr>
          <p:cNvSpPr>
            <a:spLocks noGrp="1"/>
          </p:cNvSpPr>
          <p:nvPr>
            <p:ph type="title"/>
          </p:nvPr>
        </p:nvSpPr>
        <p:spPr>
          <a:xfrm>
            <a:off x="739726" y="0"/>
            <a:ext cx="10515600" cy="801858"/>
          </a:xfrm>
        </p:spPr>
        <p:txBody>
          <a:bodyPr>
            <a:normAutofit/>
          </a:bodyPr>
          <a:lstStyle/>
          <a:p>
            <a:pPr algn="ctr"/>
            <a:r>
              <a:rPr lang="en-US" sz="2800" dirty="0">
                <a:latin typeface="Times New Roman" panose="02020603050405020304" pitchFamily="18" charset="0"/>
                <a:cs typeface="Times New Roman" panose="02020603050405020304" pitchFamily="18" charset="0"/>
              </a:rPr>
              <a:t>Lead arrangers (Lead manager)</a:t>
            </a:r>
            <a:endParaRPr lang="en-US" sz="2800" dirty="0"/>
          </a:p>
        </p:txBody>
      </p:sp>
      <p:sp>
        <p:nvSpPr>
          <p:cNvPr id="3" name="Content Placeholder 2">
            <a:extLst>
              <a:ext uri="{FF2B5EF4-FFF2-40B4-BE49-F238E27FC236}">
                <a16:creationId xmlns:a16="http://schemas.microsoft.com/office/drawing/2014/main" id="{EED9FAC4-29F9-4B99-8FE0-07853029BB87}"/>
              </a:ext>
            </a:extLst>
          </p:cNvPr>
          <p:cNvSpPr>
            <a:spLocks noGrp="1"/>
          </p:cNvSpPr>
          <p:nvPr>
            <p:ph idx="1"/>
          </p:nvPr>
        </p:nvSpPr>
        <p:spPr>
          <a:xfrm>
            <a:off x="112541" y="1139484"/>
            <a:ext cx="11915335" cy="5718516"/>
          </a:xfrm>
        </p:spPr>
        <p:txBody>
          <a:bodyPr>
            <a:normAutofit fontScale="92500"/>
          </a:bodyPr>
          <a:lstStyle/>
          <a:p>
            <a:pPr marL="0" indent="0" algn="just">
              <a:lnSpc>
                <a:spcPct val="150000"/>
              </a:lnSpc>
              <a:buNone/>
            </a:pPr>
            <a:r>
              <a:rPr lang="en-US" sz="2000" dirty="0">
                <a:effectLst/>
                <a:highlight>
                  <a:srgbClr val="FFFF00"/>
                </a:highlight>
                <a:latin typeface="Times New Roman" panose="02020603050405020304" pitchFamily="18" charset="0"/>
                <a:ea typeface="Times New Roman" panose="02020603050405020304" pitchFamily="18" charset="0"/>
              </a:rPr>
              <a:t>It is also possible for the Sponsors to stipulate that they will have the right to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‘market test’ the final financing package by asking for competitive bids from other</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banks,</a:t>
            </a:r>
            <a:r>
              <a:rPr lang="en-US" sz="2000" dirty="0">
                <a:solidFill>
                  <a:srgbClr val="0080AC"/>
                </a:solidFill>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 if the original lead arranger(s) are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found not to be competitive,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will</a:t>
            </a:r>
            <a:r>
              <a:rPr lang="en-US" sz="2000" spc="16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moved</a:t>
            </a:r>
            <a:r>
              <a:rPr lang="en-US" sz="2000" spc="16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new</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However,</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hold</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up</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conclusion</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financing and therefore not be practical unless the original lead arranger(s) have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become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out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line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 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worth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loss 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time 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extra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 likely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involved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going</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elsewhere.</a:t>
            </a: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major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both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appointed separately at an early stage to provide more balanced advice, although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obviously this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adds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p>
          <a:p>
            <a:pPr marL="0" marR="458470" indent="0" algn="just">
              <a:lnSpc>
                <a:spcPct val="150000"/>
              </a:lnSpc>
              <a:spcBef>
                <a:spcPts val="475"/>
              </a:spcBef>
              <a:spcAft>
                <a:spcPts val="0"/>
              </a:spcAft>
              <a:buNone/>
            </a:pP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acting</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plays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active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role</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negotiation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ensure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financing implications of these contracts are taken into account. Any changes in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good</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generally</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good</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too,</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lead arrangers are also sometimes used by Sponsors to improve their commercial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position</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these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negotiations.</a:t>
            </a:r>
          </a:p>
          <a:p>
            <a:pPr marL="0" marR="0" indent="0" algn="just">
              <a:lnSpc>
                <a:spcPct val="150000"/>
              </a:lnSpc>
              <a:spcBef>
                <a:spcPts val="45"/>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sz="2000" dirty="0"/>
          </a:p>
        </p:txBody>
      </p:sp>
      <p:pic>
        <p:nvPicPr>
          <p:cNvPr id="5" name="Picture 4">
            <a:extLst>
              <a:ext uri="{FF2B5EF4-FFF2-40B4-BE49-F238E27FC236}">
                <a16:creationId xmlns:a16="http://schemas.microsoft.com/office/drawing/2014/main" id="{18358D3F-FF58-518C-B61F-A7D97B3C1F40}"/>
              </a:ext>
            </a:extLst>
          </p:cNvPr>
          <p:cNvPicPr>
            <a:picLocks noChangeAspect="1"/>
          </p:cNvPicPr>
          <p:nvPr/>
        </p:nvPicPr>
        <p:blipFill>
          <a:blip r:embed="rId2"/>
          <a:stretch>
            <a:fillRect/>
          </a:stretch>
        </p:blipFill>
        <p:spPr>
          <a:xfrm>
            <a:off x="10356088" y="0"/>
            <a:ext cx="1798476" cy="876376"/>
          </a:xfrm>
          <a:prstGeom prst="rect">
            <a:avLst/>
          </a:prstGeom>
        </p:spPr>
      </p:pic>
    </p:spTree>
    <p:extLst>
      <p:ext uri="{BB962C8B-B14F-4D97-AF65-F5344CB8AC3E}">
        <p14:creationId xmlns:p14="http://schemas.microsoft.com/office/powerpoint/2010/main" val="3563074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4785"/>
            <a:ext cx="10515600" cy="45719"/>
          </a:xfrm>
        </p:spPr>
        <p:txBody>
          <a:bodyPr>
            <a:normAutofit fontScale="90000"/>
          </a:bodyPr>
          <a:lstStyle/>
          <a:p>
            <a:pPr algn="ctr"/>
            <a:r>
              <a:rPr lang="en-US" sz="3100" dirty="0">
                <a:solidFill>
                  <a:schemeClr val="accent1">
                    <a:lumMod val="75000"/>
                  </a:schemeClr>
                </a:solidFill>
              </a:rPr>
              <a:t>Letters of Intent</a:t>
            </a:r>
            <a:br>
              <a:rPr lang="en-US" dirty="0">
                <a:solidFill>
                  <a:srgbClr val="FF0000"/>
                </a:solidFill>
              </a:rPr>
            </a:br>
            <a:endParaRPr lang="en-US" dirty="0"/>
          </a:p>
        </p:txBody>
      </p:sp>
      <p:sp>
        <p:nvSpPr>
          <p:cNvPr id="3" name="Content Placeholder 2"/>
          <p:cNvSpPr>
            <a:spLocks noGrp="1"/>
          </p:cNvSpPr>
          <p:nvPr>
            <p:ph idx="1"/>
          </p:nvPr>
        </p:nvSpPr>
        <p:spPr>
          <a:xfrm>
            <a:off x="253219" y="840539"/>
            <a:ext cx="11690252" cy="5869750"/>
          </a:xfrm>
        </p:spPr>
        <p:txBody>
          <a:bodyPr>
            <a:normAutofit lnSpcReduction="10000"/>
          </a:bodyPr>
          <a:lstStyle/>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Banks commonly provide letters of intent (or letters of interest) to Sponsors early 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development of a project. These are usually short—1–2 pages long—and confirm</a:t>
            </a:r>
            <a:r>
              <a:rPr lang="en-US" sz="2000" spc="-2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banks’ basic interest in getting involved in the project. If the letter requires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 to deal exclusively with the banks concerned, this may amount to a lead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 mandate letter. </a:t>
            </a:r>
            <a:r>
              <a:rPr lang="en-US" sz="2000" dirty="0">
                <a:effectLst/>
                <a:highlight>
                  <a:srgbClr val="FFFF00"/>
                </a:highlight>
                <a:latin typeface="Times New Roman" panose="02020603050405020304" pitchFamily="18" charset="0"/>
                <a:ea typeface="Times New Roman" panose="02020603050405020304" pitchFamily="18" charset="0"/>
              </a:rPr>
              <a:t>Alternatively, the Sponsors may collect a number of such letters from different banks. Letters of this nature provide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Sponsors with initial reassurance that the financing market is interested in their project, and help to give the Sponsors credibility with other prospective Project Contract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counterparts,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such</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fuel</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suppliers,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product</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purchasers,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Contracting Authorities.</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Such letters should not be regarded as a legal commitment on the banks’ part.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They are primarily used by banks to ensure they keep their foot in the door 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does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 such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letter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frivolously.</a:t>
            </a:r>
          </a:p>
          <a:p>
            <a:pPr marL="0" indent="0" algn="just">
              <a:lnSpc>
                <a:spcPct val="150000"/>
              </a:lnSpc>
              <a:buNone/>
            </a:pPr>
            <a:r>
              <a:rPr lang="en-US" sz="2000" spc="5" dirty="0">
                <a:effectLst/>
                <a:latin typeface="Times New Roman" panose="02020603050405020304" pitchFamily="18" charset="0"/>
                <a:ea typeface="Times New Roman" panose="02020603050405020304" pitchFamily="18" charset="0"/>
              </a:rPr>
              <a:t> </a:t>
            </a:r>
            <a:endParaRPr lang="en-US" sz="2000" dirty="0"/>
          </a:p>
        </p:txBody>
      </p:sp>
      <p:pic>
        <p:nvPicPr>
          <p:cNvPr id="5" name="Picture 4">
            <a:extLst>
              <a:ext uri="{FF2B5EF4-FFF2-40B4-BE49-F238E27FC236}">
                <a16:creationId xmlns:a16="http://schemas.microsoft.com/office/drawing/2014/main" id="{6CD45B44-78AE-2E9F-BDB4-EDDACD080E57}"/>
              </a:ext>
            </a:extLst>
          </p:cNvPr>
          <p:cNvPicPr>
            <a:picLocks noChangeAspect="1"/>
          </p:cNvPicPr>
          <p:nvPr/>
        </p:nvPicPr>
        <p:blipFill>
          <a:blip r:embed="rId2"/>
          <a:stretch>
            <a:fillRect/>
          </a:stretch>
        </p:blipFill>
        <p:spPr>
          <a:xfrm>
            <a:off x="10823713" y="43676"/>
            <a:ext cx="1351722" cy="826680"/>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E8EB3-5469-4F67-8FC6-ECB6172ED201}"/>
              </a:ext>
            </a:extLst>
          </p:cNvPr>
          <p:cNvSpPr>
            <a:spLocks noGrp="1"/>
          </p:cNvSpPr>
          <p:nvPr>
            <p:ph type="title"/>
          </p:nvPr>
        </p:nvSpPr>
        <p:spPr>
          <a:xfrm>
            <a:off x="838200" y="168813"/>
            <a:ext cx="10515600" cy="731519"/>
          </a:xfrm>
        </p:spPr>
        <p:txBody>
          <a:bodyPr>
            <a:normAutofit/>
          </a:bodyPr>
          <a:lstStyle/>
          <a:p>
            <a:pPr algn="ctr"/>
            <a:r>
              <a:rPr lang="en-US" sz="2800" dirty="0">
                <a:solidFill>
                  <a:schemeClr val="accent1">
                    <a:lumMod val="75000"/>
                  </a:schemeClr>
                </a:solidFill>
              </a:rPr>
              <a:t>Letters of Intent</a:t>
            </a:r>
            <a:endParaRPr lang="en-US" sz="2800" dirty="0"/>
          </a:p>
        </p:txBody>
      </p:sp>
      <p:sp>
        <p:nvSpPr>
          <p:cNvPr id="3" name="Content Placeholder 2">
            <a:extLst>
              <a:ext uri="{FF2B5EF4-FFF2-40B4-BE49-F238E27FC236}">
                <a16:creationId xmlns:a16="http://schemas.microsoft.com/office/drawing/2014/main" id="{1545BCA0-2382-410D-898E-D52B8E3ECE11}"/>
              </a:ext>
            </a:extLst>
          </p:cNvPr>
          <p:cNvSpPr>
            <a:spLocks noGrp="1"/>
          </p:cNvSpPr>
          <p:nvPr>
            <p:ph idx="1"/>
          </p:nvPr>
        </p:nvSpPr>
        <p:spPr>
          <a:xfrm>
            <a:off x="196947" y="1055077"/>
            <a:ext cx="12281095" cy="5121886"/>
          </a:xfrm>
        </p:spPr>
        <p:txBody>
          <a:bodyPr/>
          <a:lstStyle/>
          <a:p>
            <a:pPr marL="195580" marR="45783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A mandate letter is normally signed between the Sponsors and the selected lead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 which expresses the banks’ intention—subject to due diligence, 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clearance, and agreement on detailed terms—to underwrite the debt required; some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indication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pricing</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 other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debt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also be given,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although this may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 difficult at an early stage of the transaction. This mandate letter does not (and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realistically cannot) impose a legal obligation on the bank(s) to underwrite or lend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money for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 the lead arranger(s) are also appointed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 financial advisor, the mandate letter will also provide for services similar to those of the 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 The mandate may be combined with a term sheet,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depending</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advanced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time.</a:t>
            </a:r>
          </a:p>
          <a:p>
            <a:pPr marL="0" marR="0" indent="0">
              <a:lnSpc>
                <a:spcPct val="150000"/>
              </a:lnSpc>
              <a:spcBef>
                <a:spcPts val="3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F9C89DD1-362E-5F1D-7E81-B7780A37E200}"/>
              </a:ext>
            </a:extLst>
          </p:cNvPr>
          <p:cNvPicPr>
            <a:picLocks noChangeAspect="1"/>
          </p:cNvPicPr>
          <p:nvPr/>
        </p:nvPicPr>
        <p:blipFill>
          <a:blip r:embed="rId2"/>
          <a:stretch>
            <a:fillRect/>
          </a:stretch>
        </p:blipFill>
        <p:spPr>
          <a:xfrm>
            <a:off x="10393524" y="23956"/>
            <a:ext cx="1798476" cy="876376"/>
          </a:xfrm>
          <a:prstGeom prst="rect">
            <a:avLst/>
          </a:prstGeom>
        </p:spPr>
      </p:pic>
    </p:spTree>
    <p:extLst>
      <p:ext uri="{BB962C8B-B14F-4D97-AF65-F5344CB8AC3E}">
        <p14:creationId xmlns:p14="http://schemas.microsoft.com/office/powerpoint/2010/main" val="4066420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8813"/>
            <a:ext cx="10515600" cy="512224"/>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Financial Model</a:t>
            </a:r>
          </a:p>
        </p:txBody>
      </p:sp>
      <p:sp>
        <p:nvSpPr>
          <p:cNvPr id="3" name="Content Placeholder 2"/>
          <p:cNvSpPr>
            <a:spLocks noGrp="1"/>
          </p:cNvSpPr>
          <p:nvPr>
            <p:ph idx="1"/>
          </p:nvPr>
        </p:nvSpPr>
        <p:spPr>
          <a:xfrm>
            <a:off x="281353" y="1012874"/>
            <a:ext cx="11633981" cy="5164089"/>
          </a:xfrm>
        </p:spPr>
        <p:txBody>
          <a:bodyPr>
            <a:normAutofit/>
          </a:bodyPr>
          <a:lstStyle/>
          <a:p>
            <a:pPr marL="0" indent="0" algn="just">
              <a:lnSpc>
                <a:spcPct val="150000"/>
              </a:lnSpc>
              <a:buNone/>
            </a:pPr>
            <a:endPar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endParaRPr>
          </a:p>
          <a:p>
            <a:pPr marL="0" indent="0" algn="just">
              <a:lnSpc>
                <a:spcPct val="150000"/>
              </a:lnSpc>
              <a:buNone/>
            </a:pPr>
            <a:r>
              <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Throughout the due-diligence process, the financial advisor or lead arranger develops a financial model for the project (if it is developed by a financial advisor, it is normally passed on to the banks for their use). </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A project finance model is a specialized </a:t>
            </a:r>
            <a:r>
              <a:rPr lang="en-US" sz="2200" i="0" u="sng" strike="noStrike"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financial model</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 the purpose of which is to assess the </a:t>
            </a:r>
            <a:r>
              <a:rPr lang="en-US" sz="2200" i="0" u="sng" strike="noStrike"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economic feasibility</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 of the project in question. </a:t>
            </a:r>
            <a:r>
              <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p>
        </p:txBody>
      </p:sp>
      <p:pic>
        <p:nvPicPr>
          <p:cNvPr id="5" name="Picture 4">
            <a:extLst>
              <a:ext uri="{FF2B5EF4-FFF2-40B4-BE49-F238E27FC236}">
                <a16:creationId xmlns:a16="http://schemas.microsoft.com/office/drawing/2014/main" id="{D5CE3C4A-BAF9-7FF7-1C94-DA727E43EC8C}"/>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5"/>
            <a:ext cx="10515600" cy="675249"/>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p>
        </p:txBody>
      </p:sp>
      <p:sp>
        <p:nvSpPr>
          <p:cNvPr id="3" name="Content Placeholder 2"/>
          <p:cNvSpPr>
            <a:spLocks noGrp="1"/>
          </p:cNvSpPr>
          <p:nvPr>
            <p:ph idx="1"/>
          </p:nvPr>
        </p:nvSpPr>
        <p:spPr>
          <a:xfrm>
            <a:off x="182880" y="703386"/>
            <a:ext cx="11873132" cy="5880294"/>
          </a:xfrm>
        </p:spPr>
        <p:txBody>
          <a:bodyPr>
            <a:noAutofit/>
          </a:bodyPr>
          <a:lstStyle/>
          <a:p>
            <a:pPr marL="0" marR="459740" indent="0" algn="just">
              <a:lnSpc>
                <a:spcPct val="150000"/>
              </a:lnSpc>
              <a:spcBef>
                <a:spcPts val="1050"/>
              </a:spcBef>
              <a:spcAft>
                <a:spcPts val="0"/>
              </a:spcAft>
              <a:buNone/>
            </a:pPr>
            <a:r>
              <a:rPr lang="en-US" sz="2000" dirty="0">
                <a:effectLst/>
                <a:latin typeface="Times New Roman" panose="02020603050405020304" pitchFamily="18" charset="0"/>
                <a:ea typeface="Times New Roman" panose="02020603050405020304" pitchFamily="18" charset="0"/>
              </a:rPr>
              <a:t>As the financing structure develops, a term sheet is drawn up, </a:t>
            </a:r>
            <a:r>
              <a:rPr lang="en-US" sz="2000" u="sng" dirty="0">
                <a:effectLst/>
                <a:latin typeface="Times New Roman" panose="02020603050405020304" pitchFamily="18" charset="0"/>
                <a:ea typeface="Times New Roman" panose="02020603050405020304" pitchFamily="18" charset="0"/>
              </a:rPr>
              <a:t>setting out in summary form the basis on which the finance will be provided.</a:t>
            </a:r>
            <a:r>
              <a:rPr lang="en-US" sz="2000" u="sng" dirty="0">
                <a:solidFill>
                  <a:srgbClr val="0080AC"/>
                </a:solidFill>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can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quite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elaborate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document,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especially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lawyers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involved</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drawing</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it</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up,</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which</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can</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add</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substantially</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It is preferable for term-sheet discussions to concentrate on commercial rather than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although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dividing line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be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difficult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 draw.</a:t>
            </a:r>
          </a:p>
          <a:p>
            <a:pPr marL="0" marR="459740" indent="0" algn="just">
              <a:lnSpc>
                <a:spcPct val="150000"/>
              </a:lnSpc>
              <a:spcBef>
                <a:spcPts val="1050"/>
              </a:spcBef>
              <a:spcAft>
                <a:spcPts val="0"/>
              </a:spcAft>
              <a:buNone/>
            </a:pPr>
            <a:r>
              <a:rPr lang="en-US" sz="2000" u="sng" dirty="0">
                <a:effectLst/>
                <a:latin typeface="Times New Roman" panose="02020603050405020304" pitchFamily="18" charset="0"/>
                <a:ea typeface="Times New Roman" panose="02020603050405020304" pitchFamily="18" charset="0"/>
              </a:rPr>
              <a:t>The final term sheet should provide the basis for lead arrangers to complete their</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internal credit proposals and obtain the necessary approvals to go ahead with the</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 The work of </a:t>
            </a:r>
            <a:r>
              <a:rPr lang="en-US" sz="2000" u="sng" dirty="0">
                <a:effectLst/>
                <a:highlight>
                  <a:srgbClr val="FFFF00"/>
                </a:highlight>
                <a:latin typeface="Times New Roman" panose="02020603050405020304" pitchFamily="18" charset="0"/>
                <a:ea typeface="Times New Roman" panose="02020603050405020304" pitchFamily="18" charset="0"/>
              </a:rPr>
              <a:t>a bank’s </a:t>
            </a:r>
            <a:r>
              <a:rPr lang="en-US" sz="2000" i="1" u="sng" dirty="0">
                <a:effectLst/>
                <a:highlight>
                  <a:srgbClr val="FFFF00"/>
                </a:highlight>
                <a:latin typeface="Times New Roman" panose="02020603050405020304" pitchFamily="18" charset="0"/>
                <a:ea typeface="Times New Roman" panose="02020603050405020304" pitchFamily="18" charset="0"/>
              </a:rPr>
              <a:t>project-finance</a:t>
            </a:r>
            <a:r>
              <a:rPr lang="en-US" sz="2000" u="sng"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team, and the consequent proposal for a</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a:t>
            </a:r>
            <a:r>
              <a:rPr lang="en-US" sz="2000" u="sng" spc="3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is</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normally</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reviewed</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by</a:t>
            </a:r>
            <a:r>
              <a:rPr lang="en-US" sz="2000" u="sng" spc="1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45" dirty="0">
                <a:effectLs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separate</a:t>
            </a:r>
            <a:r>
              <a:rPr lang="en-US" sz="2000" u="sng" spc="45"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credit</a:t>
            </a:r>
            <a:r>
              <a:rPr lang="en-US" sz="2000" u="sng" spc="40"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department</a:t>
            </a:r>
            <a:r>
              <a:rPr lang="en-US" sz="2000" u="sng" dirty="0">
                <a:effectLst/>
                <a:latin typeface="Times New Roman" panose="02020603050405020304" pitchFamily="18" charset="0"/>
                <a:ea typeface="Times New Roman" panose="02020603050405020304" pitchFamily="18" charset="0"/>
              </a:rPr>
              <a:t>,</a:t>
            </a:r>
            <a:r>
              <a:rPr lang="en-US" sz="2000" u="sng" spc="5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and</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may</a:t>
            </a:r>
            <a:r>
              <a:rPr lang="en-US" sz="2000" u="sng" spc="40"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be</a:t>
            </a:r>
            <a:r>
              <a:rPr lang="en-US" sz="2000" u="sng" spc="45"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presented</a:t>
            </a:r>
            <a:r>
              <a:rPr lang="en-US" sz="2000" u="sng" spc="5"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to</a:t>
            </a:r>
            <a:r>
              <a:rPr lang="en-US" sz="2000" u="sng" spc="-290"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a formal credit committee for approval. </a:t>
            </a:r>
            <a:r>
              <a:rPr lang="en-US" sz="2000" u="sng" dirty="0">
                <a:effectLst/>
                <a:latin typeface="Times New Roman" panose="02020603050405020304" pitchFamily="18" charset="0"/>
                <a:ea typeface="Times New Roman" panose="02020603050405020304" pitchFamily="18" charset="0"/>
              </a:rPr>
              <a:t>Banks must have a well-organized interface</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between the credit team and the project-finance team, especially where a bank is acting as a lead arranger: it may take a long time to develop a project-finance transaction, and if the loan is turned down at the end of that process on credit grounds, this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obviously has serious consequences for the Sponsors (and does not help the bank’s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project-finance team very much). </a:t>
            </a:r>
          </a:p>
        </p:txBody>
      </p:sp>
      <p:pic>
        <p:nvPicPr>
          <p:cNvPr id="5" name="Picture 4">
            <a:extLst>
              <a:ext uri="{FF2B5EF4-FFF2-40B4-BE49-F238E27FC236}">
                <a16:creationId xmlns:a16="http://schemas.microsoft.com/office/drawing/2014/main" id="{01D043D0-1D67-A735-04D6-6DABB290C19B}"/>
              </a:ext>
            </a:extLst>
          </p:cNvPr>
          <p:cNvPicPr>
            <a:picLocks noChangeAspect="1"/>
          </p:cNvPicPr>
          <p:nvPr/>
        </p:nvPicPr>
        <p:blipFill>
          <a:blip r:embed="rId2"/>
          <a:stretch>
            <a:fillRect/>
          </a:stretch>
        </p:blipFill>
        <p:spPr>
          <a:xfrm>
            <a:off x="11082130" y="-38939"/>
            <a:ext cx="1109870" cy="675249"/>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47113"/>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endParaRPr lang="en-US" sz="2800" dirty="0"/>
          </a:p>
        </p:txBody>
      </p:sp>
      <p:sp>
        <p:nvSpPr>
          <p:cNvPr id="3" name="Content Placeholder 2"/>
          <p:cNvSpPr>
            <a:spLocks noGrp="1"/>
          </p:cNvSpPr>
          <p:nvPr>
            <p:ph idx="1"/>
          </p:nvPr>
        </p:nvSpPr>
        <p:spPr>
          <a:xfrm>
            <a:off x="126609" y="928468"/>
            <a:ext cx="12065391" cy="5795889"/>
          </a:xfrm>
        </p:spPr>
        <p:txBody>
          <a:bodyPr>
            <a:normAutofit/>
          </a:bodyPr>
          <a:lstStyle/>
          <a:p>
            <a:pPr marL="0" indent="0" algn="just" defTabSz="881063">
              <a:lnSpc>
                <a:spcPct val="150000"/>
              </a:lnSpc>
              <a:buNone/>
            </a:pPr>
            <a:r>
              <a:rPr lang="en-US" sz="2000" dirty="0">
                <a:effectLst/>
                <a:latin typeface="Times New Roman" panose="02020603050405020304" pitchFamily="18" charset="0"/>
                <a:ea typeface="Times New Roman" panose="02020603050405020304" pitchFamily="18" charset="0"/>
              </a:rPr>
              <a:t>On the other hand, a bank cannot obtain 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approval at the beginning of the development process, because the structure 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transaction</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will</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probably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sufficiently</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finalized.</a:t>
            </a:r>
            <a:r>
              <a:rPr lang="en-US" sz="2000" spc="-7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 Sponsors</a:t>
            </a:r>
            <a:r>
              <a:rPr lang="en-US" sz="2000" u="sng" spc="-3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therefore</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need</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to</a:t>
            </a:r>
            <a:r>
              <a:rPr lang="en-US" sz="2000" u="sng" spc="-28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have</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confidence</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that</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lead</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arranger</a:t>
            </a:r>
            <a:r>
              <a:rPr lang="en-US" sz="2000" u="sng" spc="-1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has</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experience</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and</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credibility</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to</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manage</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this</a:t>
            </a:r>
            <a:r>
              <a:rPr lang="en-US" sz="2000" u="sng" spc="-29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internal</a:t>
            </a:r>
            <a:r>
              <a:rPr lang="en-US" sz="2000" u="sng" spc="-3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review</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process.</a:t>
            </a:r>
          </a:p>
          <a:p>
            <a:pPr marL="0" marR="457200" indent="0" algn="just">
              <a:lnSpc>
                <a:spcPct val="150000"/>
              </a:lnSpc>
              <a:spcBef>
                <a:spcPts val="475"/>
              </a:spcBef>
              <a:spcAft>
                <a:spcPts val="0"/>
              </a:spcAft>
              <a:buNone/>
            </a:pPr>
            <a:r>
              <a:rPr lang="en-US" sz="2000" b="1" u="sng" dirty="0">
                <a:effectLst/>
                <a:latin typeface="Times New Roman" panose="02020603050405020304" pitchFamily="18" charset="0"/>
                <a:ea typeface="Times New Roman" panose="02020603050405020304" pitchFamily="18" charset="0"/>
              </a:rPr>
              <a:t>After obtaining their credit approval</a:t>
            </a:r>
            <a:r>
              <a:rPr lang="en-US" sz="2000" dirty="0">
                <a:effectLst/>
                <a:latin typeface="Times New Roman" panose="02020603050405020304" pitchFamily="18" charset="0"/>
                <a:ea typeface="Times New Roman" panose="02020603050405020304" pitchFamily="18" charset="0"/>
              </a:rPr>
              <a:t>, lead arrangers ‘underwrite’ the debt, usually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signing</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7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agreed</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sheet.</a:t>
            </a:r>
            <a:r>
              <a:rPr lang="en-US" sz="2000"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term</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sheet</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sets</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out</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pricing</a:t>
            </a:r>
            <a:r>
              <a:rPr lang="en-US" sz="2000" u="sng" spc="7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and</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key</a:t>
            </a:r>
            <a:r>
              <a:rPr lang="en-US" sz="2000" u="sng" spc="7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terms for the loan, and provides for a final date by which documentation should be signed</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t>
            </a:r>
            <a:r>
              <a:rPr lang="en-US" sz="2000" i="1" u="sng" dirty="0">
                <a:effectLst/>
                <a:latin typeface="Times New Roman" panose="02020603050405020304" pitchFamily="18" charset="0"/>
                <a:ea typeface="Times New Roman" panose="02020603050405020304" pitchFamily="18" charset="0"/>
              </a:rPr>
              <a:t>i.e.</a:t>
            </a:r>
            <a:r>
              <a:rPr lang="en-US" sz="2000" i="1"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9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validity</a:t>
            </a:r>
            <a:r>
              <a:rPr lang="en-US" sz="2000" u="sng" spc="6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period),</a:t>
            </a:r>
            <a:r>
              <a:rPr lang="en-US" sz="2000"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as</a:t>
            </a:r>
            <a:r>
              <a:rPr lang="en-US" sz="2000" u="sng" spc="5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banks</a:t>
            </a:r>
            <a:r>
              <a:rPr lang="en-US" sz="2000" u="sng" spc="9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usually</a:t>
            </a:r>
            <a:r>
              <a:rPr lang="en-US" sz="2000" u="sng" spc="4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have</a:t>
            </a:r>
            <a:r>
              <a:rPr lang="en-US" sz="2000" u="sng" spc="9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to</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reapply</a:t>
            </a:r>
            <a:r>
              <a:rPr lang="en-US" sz="2000"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for</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internal</a:t>
            </a:r>
            <a:r>
              <a:rPr lang="en-US" sz="2000"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credit</a:t>
            </a:r>
            <a:r>
              <a:rPr lang="en-US" sz="2000" u="sng" spc="6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approval</a:t>
            </a:r>
            <a:r>
              <a:rPr lang="en-US" sz="2000" u="sng" spc="-29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if</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their</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is</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not</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signed</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within</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reasonable period. </a:t>
            </a:r>
            <a:r>
              <a:rPr lang="en-US" sz="2000" dirty="0">
                <a:effectLst/>
                <a:highlight>
                  <a:srgbClr val="FFFF00"/>
                </a:highlight>
                <a:latin typeface="Times New Roman" panose="02020603050405020304" pitchFamily="18" charset="0"/>
                <a:ea typeface="Times New Roman" panose="02020603050405020304" pitchFamily="18" charset="0"/>
              </a:rPr>
              <a:t>This signature of a term sheet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is still normally </a:t>
            </a:r>
            <a:r>
              <a:rPr lang="en-US" sz="2000" b="1" u="sng" dirty="0">
                <a:effectLst/>
                <a:highlight>
                  <a:srgbClr val="FFFF00"/>
                </a:highlight>
                <a:latin typeface="Times New Roman" panose="02020603050405020304" pitchFamily="18" charset="0"/>
                <a:ea typeface="Times New Roman" panose="02020603050405020304" pitchFamily="18" charset="0"/>
              </a:rPr>
              <a:t>no more</a:t>
            </a:r>
            <a:r>
              <a:rPr lang="en-US" sz="2000" b="1" u="sng" spc="300" dirty="0">
                <a:effectLst/>
                <a:highlight>
                  <a:srgbClr val="FFFF00"/>
                </a:highlight>
                <a:latin typeface="Times New Roman" panose="02020603050405020304" pitchFamily="18" charset="0"/>
                <a:ea typeface="Times New Roman" panose="02020603050405020304" pitchFamily="18" charset="0"/>
              </a:rPr>
              <a:t> </a:t>
            </a:r>
            <a:r>
              <a:rPr lang="en-US" sz="2000" b="1" u="sng" dirty="0">
                <a:effectLst/>
                <a:highlight>
                  <a:srgbClr val="FFFF00"/>
                </a:highlight>
                <a:latin typeface="Times New Roman" panose="02020603050405020304" pitchFamily="18" charset="0"/>
                <a:ea typeface="Times New Roman" panose="02020603050405020304" pitchFamily="18" charset="0"/>
              </a:rPr>
              <a:t>than a moral obligation</a:t>
            </a:r>
            <a:r>
              <a:rPr lang="en-US" sz="2000" dirty="0">
                <a:effectLst/>
                <a:highlight>
                  <a:srgbClr val="FFFF00"/>
                </a:highlight>
                <a:latin typeface="Times New Roman" panose="02020603050405020304" pitchFamily="18" charset="0"/>
                <a:ea typeface="Times New Roman" panose="02020603050405020304" pitchFamily="18" charset="0"/>
              </a:rPr>
              <a: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 commitment by the banks is usually subject to further detailed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due diligence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Project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Contracts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 associated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documentation,</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signature of</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 and security documentation. </a:t>
            </a:r>
            <a:r>
              <a:rPr lang="en-US" sz="2000" dirty="0">
                <a:effectLst/>
                <a:highlight>
                  <a:srgbClr val="00FFFF"/>
                </a:highlight>
                <a:latin typeface="Times New Roman" panose="02020603050405020304" pitchFamily="18" charset="0"/>
                <a:ea typeface="Times New Roman" panose="02020603050405020304" pitchFamily="18" charset="0"/>
              </a:rPr>
              <a:t>Nonetheless, a term sheet is treated seriously, and</a:t>
            </a:r>
            <a:r>
              <a:rPr lang="en-US" sz="2000" spc="5" dirty="0">
                <a:effectLst/>
                <a:highlight>
                  <a:srgbClr val="00FFFF"/>
                </a:highlight>
                <a:latin typeface="Times New Roman" panose="02020603050405020304" pitchFamily="18" charset="0"/>
                <a:ea typeface="Times New Roman" panose="02020603050405020304" pitchFamily="18" charset="0"/>
              </a:rPr>
              <a:t> </a:t>
            </a:r>
            <a:r>
              <a:rPr lang="en-US" sz="2000" dirty="0">
                <a:effectLst/>
                <a:highlight>
                  <a:srgbClr val="00FFFF"/>
                </a:highlight>
                <a:latin typeface="Times New Roman" panose="02020603050405020304" pitchFamily="18" charset="0"/>
                <a:ea typeface="Times New Roman" panose="02020603050405020304" pitchFamily="18" charset="0"/>
              </a:rPr>
              <a:t>banks normally only withdraw from an underwriting if there is a major change of</a:t>
            </a:r>
            <a:r>
              <a:rPr lang="en-US" sz="2000" spc="5" dirty="0">
                <a:effectLst/>
                <a:highlight>
                  <a:srgbClr val="00FFFF"/>
                </a:highlight>
                <a:latin typeface="Times New Roman" panose="02020603050405020304" pitchFamily="18" charset="0"/>
                <a:ea typeface="Times New Roman" panose="02020603050405020304" pitchFamily="18" charset="0"/>
              </a:rPr>
              <a:t> </a:t>
            </a:r>
            <a:r>
              <a:rPr lang="en-US" sz="2000" dirty="0">
                <a:effectLst/>
                <a:highlight>
                  <a:srgbClr val="00FFFF"/>
                </a:highlight>
                <a:latin typeface="Times New Roman" panose="02020603050405020304" pitchFamily="18" charset="0"/>
                <a:ea typeface="Times New Roman" panose="02020603050405020304" pitchFamily="18" charset="0"/>
              </a:rPr>
              <a:t>circumstances, either in relation to the project itself, the country in which it is situated, or the market</a:t>
            </a:r>
            <a:r>
              <a:rPr lang="en-US" sz="2000" spc="15" dirty="0">
                <a:effectLst/>
                <a:highlight>
                  <a:srgbClr val="00FFFF"/>
                </a:highlight>
                <a:latin typeface="Times New Roman" panose="02020603050405020304" pitchFamily="18" charset="0"/>
                <a:ea typeface="Times New Roman" panose="02020603050405020304" pitchFamily="18" charset="0"/>
              </a:rPr>
              <a:t> </a:t>
            </a:r>
            <a:r>
              <a:rPr lang="en-US" sz="2000" dirty="0">
                <a:effectLst/>
                <a:highlight>
                  <a:srgbClr val="00FFFF"/>
                </a:highlight>
                <a:latin typeface="Times New Roman" panose="02020603050405020304" pitchFamily="18" charset="0"/>
                <a:ea typeface="Times New Roman" panose="02020603050405020304" pitchFamily="18" charset="0"/>
              </a:rPr>
              <a:t>in general.</a:t>
            </a:r>
          </a:p>
          <a:p>
            <a:pPr marL="0" indent="0" algn="just">
              <a:buNone/>
            </a:pPr>
            <a:endParaRPr lang="en-US" sz="18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pic>
        <p:nvPicPr>
          <p:cNvPr id="5" name="Picture 4">
            <a:extLst>
              <a:ext uri="{FF2B5EF4-FFF2-40B4-BE49-F238E27FC236}">
                <a16:creationId xmlns:a16="http://schemas.microsoft.com/office/drawing/2014/main" id="{6018B84D-E131-FF6E-0A92-84BEF69A46C4}"/>
              </a:ext>
            </a:extLst>
          </p:cNvPr>
          <p:cNvPicPr>
            <a:picLocks noChangeAspect="1"/>
          </p:cNvPicPr>
          <p:nvPr/>
        </p:nvPicPr>
        <p:blipFill>
          <a:blip r:embed="rId2"/>
          <a:stretch>
            <a:fillRect/>
          </a:stretch>
        </p:blipFill>
        <p:spPr>
          <a:xfrm>
            <a:off x="10742797" y="0"/>
            <a:ext cx="1449203" cy="876376"/>
          </a:xfrm>
          <a:prstGeom prst="rect">
            <a:avLst/>
          </a:prstGeom>
        </p:spPr>
      </p:pic>
    </p:spTree>
    <p:extLst>
      <p:ext uri="{BB962C8B-B14F-4D97-AF65-F5344CB8AC3E}">
        <p14:creationId xmlns:p14="http://schemas.microsoft.com/office/powerpoint/2010/main" val="17508882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8355"/>
            <a:ext cx="10515600" cy="647113"/>
          </a:xfrm>
        </p:spPr>
        <p:txBody>
          <a:bodyPr>
            <a:normAutofit fontScale="90000"/>
          </a:bodyPr>
          <a:lstStyle/>
          <a:p>
            <a:pPr algn="ctr"/>
            <a:br>
              <a:rPr lang="en-US" sz="2800" dirty="0">
                <a:solidFill>
                  <a:schemeClr val="accent1">
                    <a:lumMod val="75000"/>
                  </a:schemeClr>
                </a:solidFill>
                <a:latin typeface="Times New Roman" panose="02020603050405020304" pitchFamily="18" charset="0"/>
                <a:cs typeface="Times New Roman" panose="02020603050405020304" pitchFamily="18" charset="0"/>
              </a:rPr>
            </a:b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endParaRPr lang="en-US" sz="2800" dirty="0"/>
          </a:p>
        </p:txBody>
      </p:sp>
      <p:sp>
        <p:nvSpPr>
          <p:cNvPr id="3" name="Content Placeholder 2"/>
          <p:cNvSpPr>
            <a:spLocks noGrp="1"/>
          </p:cNvSpPr>
          <p:nvPr>
            <p:ph idx="1"/>
          </p:nvPr>
        </p:nvSpPr>
        <p:spPr>
          <a:xfrm>
            <a:off x="126609" y="928468"/>
            <a:ext cx="12065391" cy="5795889"/>
          </a:xfrm>
        </p:spPr>
        <p:txBody>
          <a:bodyPr>
            <a:normAutofit/>
          </a:bodyPr>
          <a:lstStyle/>
          <a:p>
            <a:pPr marL="195580" marR="45656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656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Even when the financing documents and the Project Contracts are signed (this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should ideally be simultaneous) the Sponsors have not yet finally obtained committed financing for the Project Company. </a:t>
            </a:r>
            <a:r>
              <a:rPr lang="en-US" sz="2000" u="sng" dirty="0">
                <a:effectLst/>
                <a:latin typeface="Times New Roman" panose="02020603050405020304" pitchFamily="18" charset="0"/>
                <a:ea typeface="Times New Roman" panose="02020603050405020304" pitchFamily="18" charset="0"/>
              </a:rPr>
              <a:t>Even at this stage, the bank(s) may not</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actually provide the finance as there are numerous conditions precedent that have to</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be fulfilled, before allowing a drawing to be made. When the project has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reached this stage—</a:t>
            </a:r>
            <a:r>
              <a:rPr lang="en-US" sz="2000" i="1" u="sng" dirty="0">
                <a:effectLst/>
                <a:latin typeface="Times New Roman" panose="02020603050405020304" pitchFamily="18" charset="0"/>
                <a:ea typeface="Times New Roman" panose="02020603050405020304" pitchFamily="18" charset="0"/>
              </a:rPr>
              <a:t>i.e. </a:t>
            </a:r>
            <a:r>
              <a:rPr lang="en-US" sz="2000" u="sng" dirty="0">
                <a:effectLst/>
                <a:latin typeface="Times New Roman" panose="02020603050405020304" pitchFamily="18" charset="0"/>
                <a:ea typeface="Times New Roman" panose="02020603050405020304" pitchFamily="18" charset="0"/>
              </a:rPr>
              <a:t>conditions precedent have been fulfilled, and the Project</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Company is able to begin drawing funds for construction, the project has finally</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achieved ‘Financial</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Close’.</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pic>
        <p:nvPicPr>
          <p:cNvPr id="5" name="Picture 4">
            <a:extLst>
              <a:ext uri="{FF2B5EF4-FFF2-40B4-BE49-F238E27FC236}">
                <a16:creationId xmlns:a16="http://schemas.microsoft.com/office/drawing/2014/main" id="{81B008D6-C1B5-B18B-BCA0-1D1117693984}"/>
              </a:ext>
            </a:extLst>
          </p:cNvPr>
          <p:cNvPicPr>
            <a:picLocks noChangeAspect="1"/>
          </p:cNvPicPr>
          <p:nvPr/>
        </p:nvPicPr>
        <p:blipFill>
          <a:blip r:embed="rId2"/>
          <a:stretch>
            <a:fillRect/>
          </a:stretch>
        </p:blipFill>
        <p:spPr>
          <a:xfrm>
            <a:off x="10764078" y="0"/>
            <a:ext cx="1427922" cy="765313"/>
          </a:xfrm>
          <a:prstGeom prst="rect">
            <a:avLst/>
          </a:prstGeom>
        </p:spPr>
      </p:pic>
    </p:spTree>
    <p:extLst>
      <p:ext uri="{BB962C8B-B14F-4D97-AF65-F5344CB8AC3E}">
        <p14:creationId xmlns:p14="http://schemas.microsoft.com/office/powerpoint/2010/main" val="1560986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609"/>
            <a:ext cx="10515600" cy="703385"/>
          </a:xfrm>
        </p:spPr>
        <p:txBody>
          <a:bodyPr>
            <a:normAutofit/>
          </a:bodyPr>
          <a:lstStyle/>
          <a:p>
            <a:pPr algn="ctr"/>
            <a:r>
              <a:rPr lang="en-US" sz="2800" dirty="0">
                <a:solidFill>
                  <a:schemeClr val="accent1">
                    <a:lumMod val="75000"/>
                  </a:schemeClr>
                </a:solidFill>
              </a:rPr>
              <a:t>Information Memorandum and Syndication</a:t>
            </a:r>
          </a:p>
        </p:txBody>
      </p:sp>
      <p:sp>
        <p:nvSpPr>
          <p:cNvPr id="3" name="Content Placeholder 2"/>
          <p:cNvSpPr>
            <a:spLocks noGrp="1"/>
          </p:cNvSpPr>
          <p:nvPr>
            <p:ph idx="1"/>
          </p:nvPr>
        </p:nvSpPr>
        <p:spPr>
          <a:xfrm>
            <a:off x="140677" y="829994"/>
            <a:ext cx="11943471" cy="5346969"/>
          </a:xfrm>
        </p:spPr>
        <p:txBody>
          <a:bodyPr>
            <a:normAutofit/>
          </a:bodyPr>
          <a:lstStyle/>
          <a:p>
            <a:pPr marL="0" indent="0">
              <a:buNone/>
            </a:pPr>
            <a:endParaRPr lang="en-US" dirty="0">
              <a:solidFill>
                <a:srgbClr val="FF0000"/>
              </a:solidFill>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lead arrangers (and any sub-underwriters they may bring in) may wish to reduce their own exposure by placing (syndicating) part of the financing with other banks in the market. The lead arrangers prepare a package of information to facilitate this syndication process, at the heart of which is an Information Memorandum. This Final Information Memorandum (FIM) used for syndication may be based on a Preliminary Information Memorandum (PIM) originally prepared by the Sponsors or their financial advisor to present the project to prospective lead arrangers. The bank in charge of the syndication process is generally known as the ‘book runner’.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5" name="Picture 4">
            <a:extLst>
              <a:ext uri="{FF2B5EF4-FFF2-40B4-BE49-F238E27FC236}">
                <a16:creationId xmlns:a16="http://schemas.microsoft.com/office/drawing/2014/main" id="{9E490023-12F0-6B32-A626-03F6F8CED40E}"/>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4015847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508"/>
            <a:ext cx="10515600" cy="661182"/>
          </a:xfrm>
        </p:spPr>
        <p:txBody>
          <a:bodyPr>
            <a:normAutofit/>
          </a:bodyPr>
          <a:lstStyle/>
          <a:p>
            <a:pPr algn="ctr">
              <a:lnSpc>
                <a:spcPct val="150000"/>
              </a:lnSpc>
            </a:pP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5083" y="1378634"/>
            <a:ext cx="11746523" cy="5373858"/>
          </a:xfrm>
        </p:spPr>
        <p:txBody>
          <a:bodyPr>
            <a:normAutofit/>
          </a:bodyPr>
          <a:lstStyle/>
          <a:p>
            <a:pPr marL="0" indent="0" algn="just">
              <a:lnSpc>
                <a:spcPct val="160000"/>
              </a:lnSpc>
              <a:buNone/>
            </a:pPr>
            <a:r>
              <a:rPr lang="en-US" sz="2000" dirty="0">
                <a:solidFill>
                  <a:srgbClr val="FF0000"/>
                </a:solidFill>
                <a:latin typeface="Times New Roman" panose="02020603050405020304" pitchFamily="18" charset="0"/>
                <a:cs typeface="Times New Roman" panose="02020603050405020304" pitchFamily="18" charset="0"/>
              </a:rPr>
              <a:t>The FIM should provide a detailed summary of the transaction, including:</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a summary overview of the project, its general background, and reasons of existence.</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the term sheet.</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the Project Company, its ownership, organization, and management.</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financial and other information on Sponsors and other major project parties, including their experience in similar projects and the nature of their involvement in and support for the current project.</a:t>
            </a:r>
          </a:p>
          <a:p>
            <a:pPr marL="0" indent="0" algn="just">
              <a:lnSpc>
                <a:spcPct val="160000"/>
              </a:lnSpc>
              <a:buNone/>
            </a:pPr>
            <a:r>
              <a:rPr lang="en-US" sz="2000" dirty="0"/>
              <a:t>● </a:t>
            </a:r>
            <a:r>
              <a:rPr lang="en-US" sz="2000" dirty="0">
                <a:latin typeface="Times New Roman" panose="02020603050405020304" pitchFamily="18" charset="0"/>
                <a:cs typeface="Times New Roman" panose="02020603050405020304" pitchFamily="18" charset="0"/>
              </a:rPr>
              <a:t>technical description of the construction and operation of the project;</a:t>
            </a:r>
          </a:p>
          <a:p>
            <a:pPr marL="0" indent="0" algn="jus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3D639750-9776-2539-84E0-F20EBCC9BF7B}"/>
              </a:ext>
            </a:extLst>
          </p:cNvPr>
          <p:cNvPicPr>
            <a:picLocks noChangeAspect="1"/>
          </p:cNvPicPr>
          <p:nvPr/>
        </p:nvPicPr>
        <p:blipFill>
          <a:blip r:embed="rId2"/>
          <a:stretch>
            <a:fillRect/>
          </a:stretch>
        </p:blipFill>
        <p:spPr>
          <a:xfrm>
            <a:off x="10393524" y="-2089"/>
            <a:ext cx="1798476" cy="876376"/>
          </a:xfrm>
          <a:prstGeom prst="rect">
            <a:avLst/>
          </a:prstGeom>
        </p:spPr>
      </p:pic>
    </p:spTree>
    <p:extLst>
      <p:ext uri="{BB962C8B-B14F-4D97-AF65-F5344CB8AC3E}">
        <p14:creationId xmlns:p14="http://schemas.microsoft.com/office/powerpoint/2010/main" val="362030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508"/>
            <a:ext cx="10515600" cy="661182"/>
          </a:xfrm>
        </p:spPr>
        <p:txBody>
          <a:bodyPr>
            <a:normAutofit/>
          </a:bodyPr>
          <a:lstStyle/>
          <a:p>
            <a:pPr algn="ctr">
              <a:lnSpc>
                <a:spcPct val="150000"/>
              </a:lnSpc>
            </a:pP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5083" y="1378634"/>
            <a:ext cx="11746523" cy="5373858"/>
          </a:xfrm>
        </p:spPr>
        <p:txBody>
          <a:bodyPr>
            <a:normAutofit/>
          </a:bodyPr>
          <a:lstStyle/>
          <a:p>
            <a:pPr marL="0" indent="0" algn="just">
              <a:lnSpc>
                <a:spcPct val="160000"/>
              </a:lnSpc>
              <a:buNone/>
            </a:pPr>
            <a:r>
              <a:rPr lang="en-US" sz="2000" dirty="0">
                <a:solidFill>
                  <a:srgbClr val="FF0000"/>
                </a:solidFill>
                <a:latin typeface="Times New Roman" panose="02020603050405020304" pitchFamily="18" charset="0"/>
                <a:cs typeface="Times New Roman" panose="02020603050405020304" pitchFamily="18" charset="0"/>
              </a:rPr>
              <a:t>The FIM should provide a detailed summary of the transaction, including (continued):</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market situation (the commercial basis for the project), where relevant, covering</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aspects such as supply and demand, competition, etc. </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summary of the Project Contracts.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project costs and financing plan.</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risk analysis.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financial analysis, including the Base Case financial model and sensitivity analyses.</a:t>
            </a:r>
          </a:p>
          <a:p>
            <a:pPr marL="0" indent="0" algn="just">
              <a:lnSpc>
                <a:spcPct val="160000"/>
              </a:lnSpc>
              <a:buNone/>
            </a:pPr>
            <a:endParaRPr lang="en-US" sz="2000" dirty="0">
              <a:latin typeface="Times New Roman" panose="02020603050405020304" pitchFamily="18" charset="0"/>
              <a:cs typeface="Times New Roman" panose="02020603050405020304" pitchFamily="18" charset="0"/>
            </a:endParaRPr>
          </a:p>
          <a:p>
            <a:pPr marL="0" indent="0" algn="jus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855E3F71-807E-01DE-D182-7C03987F245F}"/>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15365354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2"/>
            <a:ext cx="10515600" cy="675249"/>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p>
        </p:txBody>
      </p:sp>
      <p:sp>
        <p:nvSpPr>
          <p:cNvPr id="3" name="Content Placeholder 2"/>
          <p:cNvSpPr>
            <a:spLocks noGrp="1"/>
          </p:cNvSpPr>
          <p:nvPr>
            <p:ph idx="1"/>
          </p:nvPr>
        </p:nvSpPr>
        <p:spPr>
          <a:xfrm>
            <a:off x="295423" y="1195754"/>
            <a:ext cx="11746522" cy="5549704"/>
          </a:xfrm>
        </p:spPr>
        <p:txBody>
          <a:bodyPr>
            <a:normAutofit fontScale="92500" lnSpcReduction="20000"/>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The Information Memorandum is accompanied by supplementary reports and information, which may include: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legal advisors may provide a summary of legal aspects of the project.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technical report from the Lenders’ Engineer summarizing their due diligence review</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report on insurances from the insurance advisor.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copy of the financial model, with the Model Auditor’s report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advisor’s report on the market in which the project is operating and its revenue projections (if sales of its product or services are not covered by a long term Project Agreement or Offtake Contract—even if they are, background information on the market is useful).</a:t>
            </a:r>
            <a:endParaRPr lang="ar-EG" sz="2200" dirty="0">
              <a:latin typeface="Times New Roman" panose="02020603050405020304" pitchFamily="18" charset="0"/>
              <a:cs typeface="Times New Roman" panose="02020603050405020304" pitchFamily="18" charset="0"/>
            </a:endParaRPr>
          </a:p>
          <a:p>
            <a:pPr marL="0" indent="0">
              <a:lnSpc>
                <a:spcPct val="124000"/>
              </a:lnSpc>
              <a:buNone/>
            </a:pPr>
            <a:r>
              <a:rPr lang="en-US" sz="2200" dirty="0">
                <a:latin typeface="Times New Roman" panose="02020603050405020304" pitchFamily="18" charset="0"/>
                <a:cs typeface="Times New Roman" panose="02020603050405020304" pitchFamily="18" charset="0"/>
              </a:rPr>
              <a:t>● a similar market report on fuel or raw material input supplies may be relevant.</a:t>
            </a:r>
          </a:p>
          <a:p>
            <a:pPr marL="0" indent="0">
              <a:lnSpc>
                <a:spcPct val="124000"/>
              </a:lnSpc>
              <a:buNone/>
            </a:pPr>
            <a:r>
              <a:rPr lang="en-US" sz="2200" dirty="0">
                <a:latin typeface="Times New Roman" panose="02020603050405020304" pitchFamily="18" charset="0"/>
                <a:cs typeface="Times New Roman" panose="02020603050405020304" pitchFamily="18" charset="0"/>
              </a:rPr>
              <a:t>● the environmental impact assessment.</a:t>
            </a:r>
          </a:p>
          <a:p>
            <a:pPr marL="0" indent="0">
              <a:lnSpc>
                <a:spcPct val="124000"/>
              </a:lnSpc>
              <a:buNone/>
            </a:pPr>
            <a:r>
              <a:rPr lang="en-US" sz="2200" dirty="0">
                <a:latin typeface="Times New Roman" panose="02020603050405020304" pitchFamily="18" charset="0"/>
                <a:cs typeface="Times New Roman" panose="02020603050405020304" pitchFamily="18" charset="0"/>
              </a:rPr>
              <a:t>● annual reports and other financial information on the various parties to the project.</a:t>
            </a:r>
          </a:p>
          <a:p>
            <a:pPr marL="0" indent="0" algn="just">
              <a:lnSpc>
                <a:spcPct val="124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5BA0686C-AB1A-5636-8C4A-0881274E132D}"/>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544468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8"/>
            <a:ext cx="10515600" cy="540360"/>
          </a:xfrm>
        </p:spPr>
        <p:txBody>
          <a:bodyPr>
            <a:normAutofit/>
          </a:bodyPr>
          <a:lstStyle/>
          <a:p>
            <a:pPr algn="ctr"/>
            <a:r>
              <a:rPr lang="en-US" sz="2800" dirty="0"/>
              <a:t>Loan Agency</a:t>
            </a:r>
          </a:p>
        </p:txBody>
      </p:sp>
      <p:sp>
        <p:nvSpPr>
          <p:cNvPr id="3" name="Content Placeholder 2"/>
          <p:cNvSpPr>
            <a:spLocks noGrp="1"/>
          </p:cNvSpPr>
          <p:nvPr>
            <p:ph idx="1"/>
          </p:nvPr>
        </p:nvSpPr>
        <p:spPr>
          <a:xfrm>
            <a:off x="225083" y="928468"/>
            <a:ext cx="11816861" cy="5683347"/>
          </a:xfrm>
        </p:spPr>
        <p:txBody>
          <a:bodyPr>
            <a:normAutofit/>
          </a:bodyPr>
          <a:lstStyle/>
          <a:p>
            <a:pPr marL="0" indent="0">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cases where the loan is being provided by a syndicate of banks, whether lead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arrangers, participating banks or a bank ‘club’, once the financing documentation has</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been signed </a:t>
            </a:r>
            <a:r>
              <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rPr>
              <a:t>one of the lead arrangers acts as agent for the bank syndicate as a whole:</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120"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acts</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channel</a:t>
            </a:r>
            <a:r>
              <a:rPr lang="en-US" sz="2000" spc="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 otherwise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find</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spending</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excessive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communicating</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individual</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performs</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various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tasks:</a:t>
            </a:r>
          </a:p>
          <a:p>
            <a:pPr marL="0" indent="0">
              <a:lnSpc>
                <a:spcPct val="150000"/>
              </a:lnSpc>
              <a:buNone/>
            </a:pPr>
            <a:r>
              <a:rPr lang="en-US" sz="2000" dirty="0">
                <a:latin typeface="Times New Roman" panose="02020603050405020304" pitchFamily="18" charset="0"/>
                <a:cs typeface="Times New Roman" panose="02020603050405020304" pitchFamily="18" charset="0"/>
              </a:rPr>
              <a:t>● collects the funds from the syndicate when drawings are made and passes these on to the Project Company.</a:t>
            </a:r>
          </a:p>
          <a:p>
            <a:pPr marL="0" indent="0">
              <a:lnSpc>
                <a:spcPct val="150000"/>
              </a:lnSpc>
              <a:buNone/>
            </a:pPr>
            <a:r>
              <a:rPr lang="en-US" sz="2000" dirty="0">
                <a:latin typeface="Times New Roman" panose="02020603050405020304" pitchFamily="18" charset="0"/>
                <a:cs typeface="Times New Roman" panose="02020603050405020304" pitchFamily="18" charset="0"/>
              </a:rPr>
              <a:t>● holds the project security on behalf of the lenders however, this function may be carried out by a separate security trustee, acting on the instructions of the agent bank.</a:t>
            </a:r>
          </a:p>
          <a:p>
            <a:pPr marL="0" indent="0">
              <a:lnSpc>
                <a:spcPct val="150000"/>
              </a:lnSpc>
              <a:buNone/>
            </a:pPr>
            <a:r>
              <a:rPr lang="en-US" sz="2000" dirty="0">
                <a:latin typeface="Times New Roman" panose="02020603050405020304" pitchFamily="18" charset="0"/>
                <a:cs typeface="Times New Roman" panose="02020603050405020304" pitchFamily="18" charset="0"/>
              </a:rPr>
              <a:t>● calculates interest rates, interest payments and principal repayments.</a:t>
            </a:r>
          </a:p>
          <a:p>
            <a:pPr marL="0" indent="0">
              <a:lnSpc>
                <a:spcPct val="150000"/>
              </a:lnSpc>
              <a:buNone/>
            </a:pPr>
            <a:r>
              <a:rPr lang="en-US" sz="2000" dirty="0">
                <a:latin typeface="Times New Roman" panose="02020603050405020304" pitchFamily="18" charset="0"/>
                <a:cs typeface="Times New Roman" panose="02020603050405020304" pitchFamily="18" charset="0"/>
              </a:rPr>
              <a:t>● receives these debt-service payments from the Project Company and passes their respective shares on to the individual syndicate banks. </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9CE0B2C2-DA85-1765-DF76-ACF355A8B18D}"/>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1514595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7711"/>
            <a:ext cx="10515600" cy="794825"/>
          </a:xfrm>
        </p:spPr>
        <p:txBody>
          <a:bodyPr>
            <a:normAutofit/>
          </a:bodyPr>
          <a:lstStyle/>
          <a:p>
            <a:pPr algn="ctr"/>
            <a:r>
              <a:rPr lang="en-US" sz="2800" dirty="0">
                <a:latin typeface="Times New Roman" panose="02020603050405020304" pitchFamily="18" charset="0"/>
                <a:cs typeface="Times New Roman" panose="02020603050405020304" pitchFamily="18" charset="0"/>
              </a:rPr>
              <a:t>Loan Agency</a:t>
            </a:r>
          </a:p>
        </p:txBody>
      </p:sp>
      <p:sp>
        <p:nvSpPr>
          <p:cNvPr id="3" name="Content Placeholder 2"/>
          <p:cNvSpPr>
            <a:spLocks noGrp="1"/>
          </p:cNvSpPr>
          <p:nvPr>
            <p:ph idx="1"/>
          </p:nvPr>
        </p:nvSpPr>
        <p:spPr>
          <a:xfrm>
            <a:off x="351692" y="1167618"/>
            <a:ext cx="11605846" cy="5542671"/>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 gathers information about the progress of the project, in liaison with the banks’ advisors, and distributes this to the syndicate at regular intervals.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monitors the Project Company’s compliance with the requirements of the financing documentation and provides information on this to the syndicate banks.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arranges meetings and site visits as necessary for the Project Company and the Sponsors to make more formal presentations to the syndicate banks on the project’s progress.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organizes discussions with and voting by the syndicate if the Project Company needs to obtain an amendment or waiver of some term of the financing.</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takes enforcement action against the Project Company or the security after a default.</a:t>
            </a:r>
          </a:p>
        </p:txBody>
      </p:sp>
      <p:pic>
        <p:nvPicPr>
          <p:cNvPr id="5" name="Picture 4">
            <a:extLst>
              <a:ext uri="{FF2B5EF4-FFF2-40B4-BE49-F238E27FC236}">
                <a16:creationId xmlns:a16="http://schemas.microsoft.com/office/drawing/2014/main" id="{8215B259-9BD5-07F7-82D4-91D4A9AD9A57}"/>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4231524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7"/>
            <a:ext cx="10515600" cy="675249"/>
          </a:xfrm>
        </p:spPr>
        <p:txBody>
          <a:bodyPr>
            <a:noAutofit/>
          </a:bodyPr>
          <a:lstStyle/>
          <a:p>
            <a:pPr algn="ctr"/>
            <a:r>
              <a:rPr lang="en-US" sz="2800" dirty="0">
                <a:solidFill>
                  <a:schemeClr val="accent1">
                    <a:lumMod val="75000"/>
                  </a:schemeClr>
                </a:solidFill>
              </a:rPr>
              <a:t>Collateralized Loan Obligations (CLOs):</a:t>
            </a:r>
            <a:br>
              <a:rPr lang="en-US" sz="2800" dirty="0">
                <a:solidFill>
                  <a:schemeClr val="accent1">
                    <a:lumMod val="75000"/>
                  </a:schemeClr>
                </a:solidFill>
              </a:rPr>
            </a:br>
            <a:endParaRPr lang="en-US" sz="2800" dirty="0">
              <a:solidFill>
                <a:schemeClr val="accent1">
                  <a:lumMod val="75000"/>
                </a:schemeClr>
              </a:solidFill>
            </a:endParaRPr>
          </a:p>
        </p:txBody>
      </p:sp>
      <p:sp>
        <p:nvSpPr>
          <p:cNvPr id="3" name="Content Placeholder 2"/>
          <p:cNvSpPr>
            <a:spLocks noGrp="1"/>
          </p:cNvSpPr>
          <p:nvPr>
            <p:ph idx="1"/>
          </p:nvPr>
        </p:nvSpPr>
        <p:spPr>
          <a:xfrm>
            <a:off x="182880" y="1195754"/>
            <a:ext cx="11802794" cy="5521569"/>
          </a:xfrm>
        </p:spPr>
        <p:txBody>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CLOs are a method of effectively syndicating bank loans to non-bank lenders (e.g. life-insurance companies or pension funds)—the process is also known as securitization. A bank ‘packages’ up a portfolio of its project-finance loans (usually of a similar type, e.g. PPPs) and ‘sells’ these off. There are two types of CLO:</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(1) Synthetic CLOs: </a:t>
            </a:r>
            <a:r>
              <a:rPr lang="en-US" sz="2000" dirty="0">
                <a:latin typeface="Times New Roman" panose="02020603050405020304" pitchFamily="18" charset="0"/>
                <a:cs typeface="Times New Roman" panose="02020603050405020304" pitchFamily="18" charset="0"/>
              </a:rPr>
              <a:t>here the bank just transfers the risk to the new lenders (who thus provide the bank with a guarantee against its portfolio), but continues to fund and manage the portfolio, and keep a share of the credit margin.</a:t>
            </a: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(2) Cash CLOs: </a:t>
            </a:r>
            <a:r>
              <a:rPr lang="en-US" sz="2000" dirty="0">
                <a:latin typeface="Times New Roman" panose="02020603050405020304" pitchFamily="18" charset="0"/>
                <a:cs typeface="Times New Roman" panose="02020603050405020304" pitchFamily="18" charset="0"/>
              </a:rPr>
              <a:t>here the bank (or banks—more than one may be involved) actually sells its portfolio to the new lenders but continues to manage it on their behalf, for which it is paid a fee.</a:t>
            </a:r>
          </a:p>
          <a:p>
            <a:pPr marL="0" indent="0" algn="just">
              <a:buNone/>
            </a:pPr>
            <a:endParaRPr lang="en-US" dirty="0"/>
          </a:p>
        </p:txBody>
      </p:sp>
      <p:pic>
        <p:nvPicPr>
          <p:cNvPr id="5" name="Picture 4">
            <a:extLst>
              <a:ext uri="{FF2B5EF4-FFF2-40B4-BE49-F238E27FC236}">
                <a16:creationId xmlns:a16="http://schemas.microsoft.com/office/drawing/2014/main" id="{BADEE666-845D-58E6-9DD9-7A84D712015A}"/>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2579038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1">
                    <a:lumMod val="75000"/>
                  </a:schemeClr>
                </a:solidFill>
                <a:highlight>
                  <a:srgbClr val="FFFF00"/>
                </a:highlight>
              </a:rPr>
              <a:t>BONDS</a:t>
            </a:r>
          </a:p>
        </p:txBody>
      </p:sp>
      <p:sp>
        <p:nvSpPr>
          <p:cNvPr id="3" name="Content Placeholder 2"/>
          <p:cNvSpPr>
            <a:spLocks noGrp="1"/>
          </p:cNvSpPr>
          <p:nvPr>
            <p:ph idx="1"/>
          </p:nvPr>
        </p:nvSpPr>
        <p:spPr>
          <a:xfrm>
            <a:off x="225083" y="1825625"/>
            <a:ext cx="11966917" cy="4351338"/>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As has been seen, bonds have provided an important source of project finance in certain specific markets</a:t>
            </a:r>
            <a:r>
              <a:rPr lang="en-US" sz="2000" dirty="0">
                <a:highlight>
                  <a:srgbClr val="FFFF00"/>
                </a:highlight>
                <a:latin typeface="Times New Roman" panose="02020603050405020304" pitchFamily="18" charset="0"/>
                <a:cs typeface="Times New Roman" panose="02020603050405020304" pitchFamily="18" charset="0"/>
              </a:rPr>
              <a:t>. </a:t>
            </a:r>
            <a:r>
              <a:rPr lang="en-US" sz="2000" u="sng" dirty="0">
                <a:highlight>
                  <a:srgbClr val="FFFF00"/>
                </a:highlight>
                <a:latin typeface="Times New Roman" panose="02020603050405020304" pitchFamily="18" charset="0"/>
                <a:cs typeface="Times New Roman" panose="02020603050405020304" pitchFamily="18" charset="0"/>
              </a:rPr>
              <a:t>The key difference in nature between loans and bonds is that bonds are tradable instruments and therefore have at least a theoretical liquidity, which loans do not. </a:t>
            </a:r>
            <a:r>
              <a:rPr lang="en-US" sz="2000" dirty="0">
                <a:highlight>
                  <a:srgbClr val="FFFF00"/>
                </a:highlight>
                <a:latin typeface="Times New Roman" panose="02020603050405020304" pitchFamily="18" charset="0"/>
                <a:cs typeface="Times New Roman" panose="02020603050405020304" pitchFamily="18" charset="0"/>
              </a:rPr>
              <a:t>This difference is not as great as it at first appears, because many bonds are sold on a ‘private placement’ basis, to investors who do not intend to trade them in the market, whereas loans are in fact traded on an ad hoc basis between banks.</a:t>
            </a:r>
            <a:endParaRPr lang="ar-EG" sz="2000" dirty="0">
              <a:highlight>
                <a:srgbClr val="FFFF00"/>
              </a:highlight>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Bonds are purchased by investors looking for long-term, fixed-rate income— typically life-insurance companies and pension funds, or individual investors (usually investing via bond funds</a:t>
            </a:r>
            <a:r>
              <a:rPr lang="ar-EG"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a:t>
            </a:r>
          </a:p>
          <a:p>
            <a:pPr marL="0" indent="0" algn="just">
              <a:buNone/>
            </a:pPr>
            <a:endParaRPr lang="en-US" dirty="0"/>
          </a:p>
        </p:txBody>
      </p:sp>
      <p:pic>
        <p:nvPicPr>
          <p:cNvPr id="5" name="Picture 4">
            <a:extLst>
              <a:ext uri="{FF2B5EF4-FFF2-40B4-BE49-F238E27FC236}">
                <a16:creationId xmlns:a16="http://schemas.microsoft.com/office/drawing/2014/main" id="{F679466F-3EEE-7935-211E-726BD9E0F21A}"/>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26310282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514350" indent="-514350" algn="just">
              <a:lnSpc>
                <a:spcPct val="150000"/>
              </a:lnSpc>
              <a:buAutoNum type="arabicPeriod"/>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Investors in bonds generally do not get directly involved in the due-diligence process to the extent that banks do, and rely more on the project’s investment bank and a credit rating agency to carry out this work.</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An investment bank (i.e. a bank that arranges and underwrites financing but does not normally provide the financing itself, except on a temporary basis) is appointed as lead arranger and assists in structuring the project in a similar way to a financial advisor on a bank loan.</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 then makes</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presentation on 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 to a credit rating</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agency</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leaders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field</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far</a:t>
            </a:r>
            <a:r>
              <a:rPr lang="en-US" sz="20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0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concerned</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 Standard &amp; Poor’s and Moody’s Investors Services), which assigns the bond a</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0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independent</a:t>
            </a:r>
            <a:r>
              <a:rPr lang="en-US" sz="20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review</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risks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including </a:t>
            </a:r>
            <a:r>
              <a:rPr lang="en-US" sz="2000" dirty="0">
                <a:effectLst/>
                <a:latin typeface="Times New Roman" panose="02020603050405020304" pitchFamily="18" charset="0"/>
                <a:ea typeface="Times New Roman" panose="02020603050405020304" pitchFamily="18" charset="0"/>
              </a:rPr>
              <a:t>legal documentation and independent advisors’ reports. This review considers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same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risk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commercial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 would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FB51AEA-03A8-9FAB-BAB2-5F8AF2AE310B}"/>
              </a:ext>
            </a:extLst>
          </p:cNvPr>
          <p:cNvPicPr>
            <a:picLocks noChangeAspect="1"/>
          </p:cNvPicPr>
          <p:nvPr/>
        </p:nvPicPr>
        <p:blipFill>
          <a:blip r:embed="rId2"/>
          <a:stretch>
            <a:fillRect/>
          </a:stretch>
        </p:blipFill>
        <p:spPr>
          <a:xfrm>
            <a:off x="10367020" y="0"/>
            <a:ext cx="1798476" cy="876376"/>
          </a:xfrm>
          <a:prstGeom prst="rect">
            <a:avLst/>
          </a:prstGeom>
        </p:spPr>
      </p:pic>
    </p:spTree>
    <p:extLst>
      <p:ext uri="{BB962C8B-B14F-4D97-AF65-F5344CB8AC3E}">
        <p14:creationId xmlns:p14="http://schemas.microsoft.com/office/powerpoint/2010/main" val="41602900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8355"/>
            <a:ext cx="10515600" cy="914399"/>
          </a:xfrm>
        </p:spPr>
        <p:txBody>
          <a:bodyPr>
            <a:normAutofit fontScale="90000"/>
          </a:bodyPr>
          <a:lstStyle/>
          <a:p>
            <a:pPr algn="ctr"/>
            <a:br>
              <a:rPr lang="ar-EG" dirty="0">
                <a:solidFill>
                  <a:schemeClr val="accent1">
                    <a:lumMod val="75000"/>
                  </a:schemeClr>
                </a:solidFill>
                <a:highlight>
                  <a:srgbClr val="FFFF00"/>
                </a:highlight>
              </a:rPr>
            </a:b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 (continued):</a:t>
            </a:r>
          </a:p>
          <a:p>
            <a:pPr marL="0" marR="463550" indent="0" algn="just">
              <a:lnSpc>
                <a:spcPct val="115000"/>
              </a:lnSpc>
              <a:spcBef>
                <a:spcPts val="475"/>
              </a:spcBef>
              <a:buNone/>
            </a:pPr>
            <a:r>
              <a:rPr lang="en-US" sz="1800" dirty="0">
                <a:effectLst/>
                <a:latin typeface="Times New Roman" panose="02020603050405020304" pitchFamily="18" charset="0"/>
                <a:ea typeface="Times New Roman" panose="02020603050405020304" pitchFamily="18" charset="0"/>
              </a:rPr>
              <a:t>Gradations of credit ratings by Standard &amp; Poor’s and Moody’s from the prime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credit level of AAA/</a:t>
            </a:r>
            <a:r>
              <a:rPr lang="en-US" sz="1800" dirty="0" err="1">
                <a:effectLst/>
                <a:latin typeface="Times New Roman" panose="02020603050405020304" pitchFamily="18" charset="0"/>
                <a:ea typeface="Times New Roman" panose="02020603050405020304" pitchFamily="18" charset="0"/>
              </a:rPr>
              <a:t>Aaa</a:t>
            </a:r>
            <a:r>
              <a:rPr lang="en-US" sz="1800" dirty="0">
                <a:effectLst/>
                <a:latin typeface="Times New Roman" panose="02020603050405020304" pitchFamily="18" charset="0"/>
                <a:ea typeface="Times New Roman" panose="02020603050405020304" pitchFamily="18" charset="0"/>
              </a:rPr>
              <a:t> down to the minimum ‘investment grade’ rating of BBB–/</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Baa3 (below which most major bondholders will not purchase a bond issue) are as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listed</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120" dirty="0">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Table</a:t>
            </a:r>
            <a:r>
              <a:rPr lang="en-US" sz="1800" spc="90" dirty="0">
                <a:solidFill>
                  <a:srgbClr val="0080AC"/>
                </a:solidFill>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5.1</a:t>
            </a:r>
            <a:r>
              <a:rPr lang="en-US" sz="1800" dirty="0">
                <a:effectLst/>
                <a:latin typeface="Times New Roman" panose="02020603050405020304" pitchFamily="18" charset="0"/>
                <a:ea typeface="Times New Roman" panose="02020603050405020304" pitchFamily="18" charset="0"/>
              </a:rPr>
              <a:t>.</a:t>
            </a:r>
            <a:r>
              <a:rPr lang="en-US" sz="1800" spc="8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Most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project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finance</a:t>
            </a:r>
            <a:r>
              <a:rPr lang="en-US" sz="1800" spc="1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9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1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lower</a:t>
            </a:r>
            <a:r>
              <a:rPr lang="en-US" sz="1800" spc="9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end</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range. (Below</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investment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grade</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level</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continue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from</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BB</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Ebrima" panose="02000000000000000000" pitchFamily="2" charset="0"/>
                <a:ea typeface="Times New Roman" panose="02020603050405020304" pitchFamily="18" charset="0"/>
                <a:cs typeface="Times New Roman" panose="02020603050405020304" pitchFamily="18" charset="0"/>
              </a:rPr>
              <a:t>+</a:t>
            </a:r>
            <a:r>
              <a:rPr lang="en-US" sz="1800" spc="5" dirty="0">
                <a:effectLst/>
                <a:latin typeface="Ebrima" panose="02000000000000000000" pitchFamily="2"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/Ba1,</a:t>
            </a:r>
            <a:r>
              <a:rPr lang="en-US" sz="1800" spc="2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etc.</a:t>
            </a:r>
            <a:r>
              <a:rPr lang="en-US" sz="1800" dirty="0">
                <a:effectLst/>
                <a:latin typeface="Times New Roman" panose="02020603050405020304" pitchFamily="18" charset="0"/>
                <a:ea typeface="Times New Roman" panose="02020603050405020304" pitchFamily="18" charset="0"/>
              </a:rPr>
              <a:t>)</a:t>
            </a:r>
          </a:p>
          <a:p>
            <a:pPr marL="0" marR="463550" indent="0" algn="just">
              <a:lnSpc>
                <a:spcPct val="115000"/>
              </a:lnSpc>
              <a:spcBef>
                <a:spcPts val="475"/>
              </a:spcBef>
              <a:buNone/>
            </a:pPr>
            <a:endParaRPr lang="en-US" sz="2000" dirty="0">
              <a:latin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DC04A01F-04E9-4BD3-870C-73B9EEF73680}"/>
              </a:ext>
            </a:extLst>
          </p:cNvPr>
          <p:cNvPicPr>
            <a:picLocks noChangeAspect="1"/>
          </p:cNvPicPr>
          <p:nvPr/>
        </p:nvPicPr>
        <p:blipFill>
          <a:blip r:embed="rId2"/>
          <a:stretch>
            <a:fillRect/>
          </a:stretch>
        </p:blipFill>
        <p:spPr>
          <a:xfrm>
            <a:off x="3852473" y="3043004"/>
            <a:ext cx="4963372" cy="3432748"/>
          </a:xfrm>
          <a:prstGeom prst="rect">
            <a:avLst/>
          </a:prstGeom>
        </p:spPr>
      </p:pic>
      <p:pic>
        <p:nvPicPr>
          <p:cNvPr id="5" name="Picture 4">
            <a:extLst>
              <a:ext uri="{FF2B5EF4-FFF2-40B4-BE49-F238E27FC236}">
                <a16:creationId xmlns:a16="http://schemas.microsoft.com/office/drawing/2014/main" id="{30E4BF85-0B88-1C1E-CA41-5C38BC7F2D3B}"/>
              </a:ext>
            </a:extLst>
          </p:cNvPr>
          <p:cNvPicPr>
            <a:picLocks noChangeAspect="1"/>
          </p:cNvPicPr>
          <p:nvPr/>
        </p:nvPicPr>
        <p:blipFill>
          <a:blip r:embed="rId3"/>
          <a:stretch>
            <a:fillRect/>
          </a:stretch>
        </p:blipFill>
        <p:spPr>
          <a:xfrm>
            <a:off x="10393524" y="0"/>
            <a:ext cx="1798476" cy="876376"/>
          </a:xfrm>
          <a:prstGeom prst="rect">
            <a:avLst/>
          </a:prstGeom>
        </p:spPr>
      </p:pic>
    </p:spTree>
    <p:extLst>
      <p:ext uri="{BB962C8B-B14F-4D97-AF65-F5344CB8AC3E}">
        <p14:creationId xmlns:p14="http://schemas.microsoft.com/office/powerpoint/2010/main" val="28470410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671804"/>
            <a:ext cx="11704320" cy="5968148"/>
          </a:xfrm>
        </p:spPr>
        <p:txBody>
          <a:bodyPr>
            <a:normAutofit fontScale="92500" lnSpcReduction="20000"/>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 (continued):</a:t>
            </a:r>
            <a:endParaRPr lang="ar-EG" sz="20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Major</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bondholders,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however,</a:t>
            </a:r>
            <a:r>
              <a:rPr lang="en-US" sz="20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carry</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out</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their own review of the project information in the </a:t>
            </a:r>
            <a:r>
              <a:rPr lang="en-US" sz="20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prospectus</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besides relying on the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even</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participate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act</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sole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ar-EG"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After any necessary preliminary</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testing of the market (which may include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road-show of presentations to investors), the investment bank issues the final bond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prospectus</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underwrites</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issue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subscription</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agreement.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coupon</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000" spc="165"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key</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conditions</a:t>
            </a:r>
            <a:r>
              <a:rPr lang="en-US" sz="2000" spc="1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fixed</a:t>
            </a:r>
            <a:r>
              <a:rPr lang="en-US" sz="20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ar-EG"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underwriting,</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paid</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0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 Project Company a few days later (obviously the project must have reached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Financial Close by then). The investment bank places (or resells) the bonds with</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investors, and may also</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liquid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trading</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p>
          <a:p>
            <a:pPr marL="0" indent="0" algn="just">
              <a:lnSpc>
                <a:spcPct val="150000"/>
              </a:lnSpc>
              <a:buNone/>
            </a:pP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000" b="0" i="0" dirty="0">
                <a:solidFill>
                  <a:srgbClr val="4D5156"/>
                </a:solidFill>
                <a:effectLst/>
                <a:highlight>
                  <a:srgbClr val="FFFF00"/>
                </a:highlight>
                <a:latin typeface="Times New Roman" panose="02020603050405020304" pitchFamily="18" charset="0"/>
                <a:cs typeface="Times New Roman" panose="02020603050405020304" pitchFamily="18" charset="0"/>
              </a:rPr>
              <a:t>A prospectus </a:t>
            </a: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is an essential disclosure document that a company has to issue at the time of issuing investment securities to the public. It is defined as a legal document describing a company's securities that have been put on sale. The prospectus generally </a:t>
            </a:r>
            <a:r>
              <a:rPr lang="en-US" sz="2000" b="0" i="0" dirty="0">
                <a:solidFill>
                  <a:schemeClr val="tx1">
                    <a:lumMod val="95000"/>
                    <a:lumOff val="5000"/>
                  </a:schemeClr>
                </a:solidFill>
                <a:effectLst/>
                <a:latin typeface="Times New Roman" panose="02020603050405020304" pitchFamily="18" charset="0"/>
                <a:cs typeface="Times New Roman" panose="02020603050405020304" pitchFamily="18" charset="0"/>
              </a:rPr>
              <a:t>discloses the company's operations along with the purpose of the securities being offered.</a:t>
            </a:r>
            <a:endParaRPr lang="en-US" sz="2000"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0F450448-821C-FFAD-3EA4-675679EF2789}"/>
              </a:ext>
            </a:extLst>
          </p:cNvPr>
          <p:cNvPicPr>
            <a:picLocks noChangeAspect="1"/>
          </p:cNvPicPr>
          <p:nvPr/>
        </p:nvPicPr>
        <p:blipFill>
          <a:blip r:embed="rId2"/>
          <a:stretch>
            <a:fillRect/>
          </a:stretch>
        </p:blipFill>
        <p:spPr>
          <a:xfrm>
            <a:off x="10393524" y="19012"/>
            <a:ext cx="1798476" cy="876376"/>
          </a:xfrm>
          <a:prstGeom prst="rect">
            <a:avLst/>
          </a:prstGeom>
        </p:spPr>
      </p:pic>
    </p:spTree>
    <p:extLst>
      <p:ext uri="{BB962C8B-B14F-4D97-AF65-F5344CB8AC3E}">
        <p14:creationId xmlns:p14="http://schemas.microsoft.com/office/powerpoint/2010/main" val="10778603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C3C3CD-B004-BB52-578C-CB5F15D21089}"/>
              </a:ext>
            </a:extLst>
          </p:cNvPr>
          <p:cNvSpPr>
            <a:spLocks noGrp="1"/>
          </p:cNvSpPr>
          <p:nvPr>
            <p:ph idx="1"/>
          </p:nvPr>
        </p:nvSpPr>
        <p:spPr>
          <a:xfrm>
            <a:off x="0" y="130628"/>
            <a:ext cx="12192000" cy="6727371"/>
          </a:xfrm>
        </p:spPr>
        <p:txBody>
          <a:bodyPr>
            <a:normAutofit fontScale="92500" lnSpcReduction="10000"/>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The </a:t>
            </a:r>
            <a:r>
              <a:rPr lang="en-US" sz="2000" dirty="0">
                <a:highlight>
                  <a:srgbClr val="FFFF00"/>
                </a:highlight>
                <a:latin typeface="Times New Roman" panose="02020603050405020304" pitchFamily="18" charset="0"/>
                <a:cs typeface="Times New Roman" panose="02020603050405020304" pitchFamily="18" charset="0"/>
              </a:rPr>
              <a:t>preliminary prospectus </a:t>
            </a:r>
            <a:r>
              <a:rPr lang="en-US" sz="2000" dirty="0">
                <a:latin typeface="Times New Roman" panose="02020603050405020304" pitchFamily="18" charset="0"/>
                <a:cs typeface="Times New Roman" panose="02020603050405020304" pitchFamily="18" charset="0"/>
              </a:rPr>
              <a:t>is the first offering document provided by a security issuer and includes most of the details of the business and transaction. However, the preliminary prospectus doesn't contain the number of shares to be issued or price information. Typically, the preliminary prospectus is used to gauge interest in the market for the security being proposed.</a:t>
            </a:r>
          </a:p>
          <a:p>
            <a:pPr algn="just">
              <a:lnSpc>
                <a:spcPct val="150000"/>
              </a:lnSpc>
            </a:pPr>
            <a:r>
              <a:rPr lang="en-US" sz="2000" b="0" i="0" dirty="0">
                <a:solidFill>
                  <a:srgbClr val="111111"/>
                </a:solidFill>
                <a:effectLst/>
                <a:latin typeface="Times New Roman" panose="02020603050405020304" pitchFamily="18" charset="0"/>
                <a:cs typeface="Times New Roman" panose="02020603050405020304" pitchFamily="18" charset="0"/>
              </a:rPr>
              <a:t>The </a:t>
            </a:r>
            <a:r>
              <a:rPr lang="en-US" sz="2000" b="0" i="0" dirty="0">
                <a:solidFill>
                  <a:srgbClr val="111111"/>
                </a:solidFill>
                <a:effectLst/>
                <a:highlight>
                  <a:srgbClr val="FFFF00"/>
                </a:highlight>
                <a:latin typeface="Times New Roman" panose="02020603050405020304" pitchFamily="18" charset="0"/>
                <a:cs typeface="Times New Roman" panose="02020603050405020304" pitchFamily="18" charset="0"/>
              </a:rPr>
              <a:t>final prospectus</a:t>
            </a:r>
            <a:r>
              <a:rPr lang="en-US" sz="2000" b="0" i="0" dirty="0">
                <a:solidFill>
                  <a:srgbClr val="111111"/>
                </a:solidFill>
                <a:effectLst/>
                <a:latin typeface="Times New Roman" panose="02020603050405020304" pitchFamily="18" charset="0"/>
                <a:cs typeface="Times New Roman" panose="02020603050405020304" pitchFamily="18" charset="0"/>
              </a:rPr>
              <a:t> contains the complete details of the investment offering to the public. The final prospectus includes any finalized background information, as well as the number of shares or certificates to be issued and the </a:t>
            </a:r>
            <a:r>
              <a:rPr lang="en-US" sz="2000" b="0" i="0" u="sng" dirty="0">
                <a:solidFill>
                  <a:srgbClr val="2C40D0"/>
                </a:solidFill>
                <a:effectLst/>
                <a:latin typeface="Times New Roman" panose="02020603050405020304" pitchFamily="18" charset="0"/>
                <a:cs typeface="Times New Roman" panose="02020603050405020304" pitchFamily="18" charset="0"/>
              </a:rPr>
              <a:t>offering price</a:t>
            </a:r>
            <a:r>
              <a:rPr lang="en-US" sz="2000" b="0" i="0" dirty="0">
                <a:solidFill>
                  <a:srgbClr val="111111"/>
                </a:solidFill>
                <a:effectLst/>
                <a:latin typeface="Times New Roman" panose="02020603050405020304" pitchFamily="18" charset="0"/>
                <a:cs typeface="Times New Roman" panose="02020603050405020304" pitchFamily="18" charset="0"/>
              </a:rPr>
              <a:t>.</a:t>
            </a:r>
          </a:p>
          <a:p>
            <a:pPr algn="just">
              <a:lnSpc>
                <a:spcPct val="150000"/>
              </a:lnSpc>
            </a:pPr>
            <a:r>
              <a:rPr lang="en-US" sz="2000" b="0" i="0" dirty="0">
                <a:solidFill>
                  <a:srgbClr val="111111"/>
                </a:solidFill>
                <a:effectLst/>
                <a:latin typeface="Times New Roman" panose="02020603050405020304" pitchFamily="18" charset="0"/>
                <a:cs typeface="Times New Roman" panose="02020603050405020304" pitchFamily="18" charset="0"/>
              </a:rPr>
              <a:t>A prospectus includes some of the following information:</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A brief summary of the company’s background and financial information</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The name of the company issuing the stock or bond</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The number of shares </a:t>
            </a:r>
            <a:r>
              <a:rPr lang="en-US" sz="2000" b="0" i="0">
                <a:solidFill>
                  <a:srgbClr val="111111"/>
                </a:solidFill>
                <a:effectLst/>
                <a:latin typeface="Times New Roman" panose="02020603050405020304" pitchFamily="18" charset="0"/>
                <a:cs typeface="Times New Roman" panose="02020603050405020304" pitchFamily="18" charset="0"/>
              </a:rPr>
              <a:t>or bond</a:t>
            </a:r>
            <a:endParaRPr lang="en-US" sz="2000" b="0" i="0" dirty="0">
              <a:solidFill>
                <a:srgbClr val="111111"/>
              </a:solidFill>
              <a:effectLst/>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The type of securities being offered</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Whether an offering is </a:t>
            </a:r>
            <a:r>
              <a:rPr lang="en-US" sz="2000" b="0" i="0" u="sng" dirty="0">
                <a:solidFill>
                  <a:srgbClr val="2C40D0"/>
                </a:solidFill>
                <a:effectLst/>
                <a:latin typeface="Times New Roman" panose="02020603050405020304" pitchFamily="18" charset="0"/>
                <a:cs typeface="Times New Roman" panose="02020603050405020304" pitchFamily="18" charset="0"/>
              </a:rPr>
              <a:t>public or private</a:t>
            </a:r>
            <a:endParaRPr lang="en-US" sz="2000" b="0" i="0" dirty="0">
              <a:solidFill>
                <a:srgbClr val="111111"/>
              </a:solidFill>
              <a:effectLst/>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Names of the company’s principals</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Names of the banks or financial companies performing the </a:t>
            </a:r>
            <a:r>
              <a:rPr lang="en-US" sz="2000" b="0" i="0" u="sng" dirty="0">
                <a:solidFill>
                  <a:srgbClr val="2C40D0"/>
                </a:solidFill>
                <a:effectLst/>
                <a:latin typeface="Times New Roman" panose="02020603050405020304" pitchFamily="18" charset="0"/>
                <a:cs typeface="Times New Roman" panose="02020603050405020304" pitchFamily="18" charset="0"/>
              </a:rPr>
              <a:t>underwriting</a:t>
            </a:r>
            <a:endParaRPr lang="en-US" sz="2000" b="0" i="0" dirty="0">
              <a:solidFill>
                <a:srgbClr val="111111"/>
              </a:solidFill>
              <a:effectLst/>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4278109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69144"/>
          </a:xfrm>
        </p:spPr>
        <p:txBody>
          <a:bodyPr/>
          <a:lstStyle/>
          <a:p>
            <a:pPr algn="ctr"/>
            <a:r>
              <a:rPr lang="en-US" dirty="0">
                <a:highlight>
                  <a:srgbClr val="FFFF00"/>
                </a:highlight>
              </a:rPr>
              <a:t>BANK LOANS VERSUS BONDS</a:t>
            </a:r>
          </a:p>
        </p:txBody>
      </p:sp>
      <p:sp>
        <p:nvSpPr>
          <p:cNvPr id="3" name="Content Placeholder 2"/>
          <p:cNvSpPr>
            <a:spLocks noGrp="1"/>
          </p:cNvSpPr>
          <p:nvPr>
            <p:ph idx="1"/>
          </p:nvPr>
        </p:nvSpPr>
        <p:spPr>
          <a:xfrm>
            <a:off x="253218" y="1308296"/>
            <a:ext cx="11732456" cy="5359790"/>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Assuming that bond finance is one option for a particular project, various factors affect whether a project should use commercial bank loans or bonds (or a combination of the two) for its financing.</a:t>
            </a:r>
          </a:p>
          <a:p>
            <a:pPr marL="0" indent="0" algn="just">
              <a:lnSpc>
                <a:spcPct val="150000"/>
              </a:lnSpc>
              <a:buNone/>
            </a:pPr>
            <a:r>
              <a:rPr lang="en-US" sz="2000" dirty="0">
                <a:highlight>
                  <a:srgbClr val="FFFF00"/>
                </a:highlight>
                <a:latin typeface="Times New Roman" panose="02020603050405020304" pitchFamily="18" charset="0"/>
                <a:cs typeface="Times New Roman" panose="02020603050405020304" pitchFamily="18" charset="0"/>
              </a:rPr>
              <a:t>In general, bonds are suitable for developed markets and ‘standard’ projects. They are also especially suitable if a project is being refinanced after it has been built and has operated successfully for a period. Conversely, the greater flexibility of bank loans tends to make them more suitable for the construction and early operation phases of a project, projects which require long-term financial flexibility, more complex projects, or projects in more difficult markets.</a:t>
            </a:r>
          </a:p>
          <a:p>
            <a:pPr marL="0" indent="0" algn="just">
              <a:buNone/>
            </a:pPr>
            <a:endParaRPr lang="en-US" dirty="0"/>
          </a:p>
        </p:txBody>
      </p:sp>
      <p:pic>
        <p:nvPicPr>
          <p:cNvPr id="5" name="Picture 4">
            <a:extLst>
              <a:ext uri="{FF2B5EF4-FFF2-40B4-BE49-F238E27FC236}">
                <a16:creationId xmlns:a16="http://schemas.microsoft.com/office/drawing/2014/main" id="{64AC8FCA-E6C5-832A-BFB5-EBF6075A4017}"/>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23600830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69144"/>
          </a:xfrm>
        </p:spPr>
        <p:txBody>
          <a:bodyPr/>
          <a:lstStyle/>
          <a:p>
            <a:pPr algn="ctr"/>
            <a:r>
              <a:rPr lang="en-US" dirty="0">
                <a:highlight>
                  <a:srgbClr val="FFFF00"/>
                </a:highlight>
              </a:rPr>
              <a:t>BANK LOANS VERSUS BONDS</a:t>
            </a:r>
          </a:p>
        </p:txBody>
      </p:sp>
      <p:pic>
        <p:nvPicPr>
          <p:cNvPr id="15" name="Content Placeholder 14">
            <a:extLst>
              <a:ext uri="{FF2B5EF4-FFF2-40B4-BE49-F238E27FC236}">
                <a16:creationId xmlns:a16="http://schemas.microsoft.com/office/drawing/2014/main" id="{9405AA98-F40A-4782-BFA6-F9AA2701AA8A}"/>
              </a:ext>
            </a:extLst>
          </p:cNvPr>
          <p:cNvPicPr>
            <a:picLocks noGrp="1" noChangeAspect="1"/>
          </p:cNvPicPr>
          <p:nvPr>
            <p:ph idx="1"/>
          </p:nvPr>
        </p:nvPicPr>
        <p:blipFill>
          <a:blip r:embed="rId2"/>
          <a:stretch>
            <a:fillRect/>
          </a:stretch>
        </p:blipFill>
        <p:spPr>
          <a:xfrm>
            <a:off x="250874" y="844062"/>
            <a:ext cx="11690252" cy="1725246"/>
          </a:xfrm>
        </p:spPr>
      </p:pic>
      <p:pic>
        <p:nvPicPr>
          <p:cNvPr id="17" name="Picture 16">
            <a:extLst>
              <a:ext uri="{FF2B5EF4-FFF2-40B4-BE49-F238E27FC236}">
                <a16:creationId xmlns:a16="http://schemas.microsoft.com/office/drawing/2014/main" id="{57CB0012-4CDF-4A8D-9F8D-4B4BFCBED716}"/>
              </a:ext>
            </a:extLst>
          </p:cNvPr>
          <p:cNvPicPr>
            <a:picLocks noChangeAspect="1"/>
          </p:cNvPicPr>
          <p:nvPr/>
        </p:nvPicPr>
        <p:blipFill>
          <a:blip r:embed="rId3"/>
          <a:stretch>
            <a:fillRect/>
          </a:stretch>
        </p:blipFill>
        <p:spPr>
          <a:xfrm>
            <a:off x="393895" y="2708910"/>
            <a:ext cx="11798105" cy="4076700"/>
          </a:xfrm>
          <a:prstGeom prst="rect">
            <a:avLst/>
          </a:prstGeom>
        </p:spPr>
      </p:pic>
      <p:pic>
        <p:nvPicPr>
          <p:cNvPr id="4" name="Picture 3">
            <a:extLst>
              <a:ext uri="{FF2B5EF4-FFF2-40B4-BE49-F238E27FC236}">
                <a16:creationId xmlns:a16="http://schemas.microsoft.com/office/drawing/2014/main" id="{9E96EBBA-5AD7-BF60-4718-83171338DC6F}"/>
              </a:ext>
            </a:extLst>
          </p:cNvPr>
          <p:cNvPicPr>
            <a:picLocks noChangeAspect="1"/>
          </p:cNvPicPr>
          <p:nvPr/>
        </p:nvPicPr>
        <p:blipFill>
          <a:blip r:embed="rId4"/>
          <a:stretch>
            <a:fillRect/>
          </a:stretch>
        </p:blipFill>
        <p:spPr>
          <a:xfrm>
            <a:off x="10393524" y="-32314"/>
            <a:ext cx="1798476" cy="876376"/>
          </a:xfrm>
          <a:prstGeom prst="rect">
            <a:avLst/>
          </a:prstGeom>
        </p:spPr>
      </p:pic>
    </p:spTree>
    <p:extLst>
      <p:ext uri="{BB962C8B-B14F-4D97-AF65-F5344CB8AC3E}">
        <p14:creationId xmlns:p14="http://schemas.microsoft.com/office/powerpoint/2010/main" val="17283042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
            <a:ext cx="10515600" cy="1069144"/>
          </a:xfrm>
        </p:spPr>
        <p:txBody>
          <a:bodyPr/>
          <a:lstStyle/>
          <a:p>
            <a:pPr algn="ctr"/>
            <a:r>
              <a:rPr lang="en-US" dirty="0">
                <a:highlight>
                  <a:srgbClr val="FFFF00"/>
                </a:highlight>
              </a:rPr>
              <a:t>BANK LOANS VERSUS BONDS</a:t>
            </a:r>
          </a:p>
        </p:txBody>
      </p:sp>
      <p:pic>
        <p:nvPicPr>
          <p:cNvPr id="6" name="Content Placeholder 5">
            <a:extLst>
              <a:ext uri="{FF2B5EF4-FFF2-40B4-BE49-F238E27FC236}">
                <a16:creationId xmlns:a16="http://schemas.microsoft.com/office/drawing/2014/main" id="{8293F90E-7209-428F-9309-F74E80048888}"/>
              </a:ext>
            </a:extLst>
          </p:cNvPr>
          <p:cNvPicPr>
            <a:picLocks noGrp="1" noChangeAspect="1"/>
          </p:cNvPicPr>
          <p:nvPr>
            <p:ph idx="1"/>
          </p:nvPr>
        </p:nvPicPr>
        <p:blipFill>
          <a:blip r:embed="rId2"/>
          <a:stretch>
            <a:fillRect/>
          </a:stretch>
        </p:blipFill>
        <p:spPr>
          <a:xfrm>
            <a:off x="299803" y="1514475"/>
            <a:ext cx="11482466" cy="3038475"/>
          </a:xfrm>
        </p:spPr>
      </p:pic>
      <p:pic>
        <p:nvPicPr>
          <p:cNvPr id="8" name="Picture 7">
            <a:extLst>
              <a:ext uri="{FF2B5EF4-FFF2-40B4-BE49-F238E27FC236}">
                <a16:creationId xmlns:a16="http://schemas.microsoft.com/office/drawing/2014/main" id="{8FBAD9FB-CFCD-4B10-B047-84049295BDBA}"/>
              </a:ext>
            </a:extLst>
          </p:cNvPr>
          <p:cNvPicPr>
            <a:picLocks noChangeAspect="1"/>
          </p:cNvPicPr>
          <p:nvPr/>
        </p:nvPicPr>
        <p:blipFill>
          <a:blip r:embed="rId3"/>
          <a:stretch>
            <a:fillRect/>
          </a:stretch>
        </p:blipFill>
        <p:spPr>
          <a:xfrm>
            <a:off x="299803" y="4552949"/>
            <a:ext cx="11742295" cy="2305050"/>
          </a:xfrm>
          <a:prstGeom prst="rect">
            <a:avLst/>
          </a:prstGeom>
        </p:spPr>
      </p:pic>
      <p:pic>
        <p:nvPicPr>
          <p:cNvPr id="10" name="Picture 9">
            <a:extLst>
              <a:ext uri="{FF2B5EF4-FFF2-40B4-BE49-F238E27FC236}">
                <a16:creationId xmlns:a16="http://schemas.microsoft.com/office/drawing/2014/main" id="{A9AE33A8-E6F3-4764-8466-05846D02EEA2}"/>
              </a:ext>
            </a:extLst>
          </p:cNvPr>
          <p:cNvPicPr>
            <a:picLocks noChangeAspect="1"/>
          </p:cNvPicPr>
          <p:nvPr/>
        </p:nvPicPr>
        <p:blipFill>
          <a:blip r:embed="rId4"/>
          <a:stretch>
            <a:fillRect/>
          </a:stretch>
        </p:blipFill>
        <p:spPr>
          <a:xfrm>
            <a:off x="838200" y="960925"/>
            <a:ext cx="11105271" cy="472565"/>
          </a:xfrm>
          <a:prstGeom prst="rect">
            <a:avLst/>
          </a:prstGeom>
        </p:spPr>
      </p:pic>
      <p:pic>
        <p:nvPicPr>
          <p:cNvPr id="4" name="Picture 3">
            <a:extLst>
              <a:ext uri="{FF2B5EF4-FFF2-40B4-BE49-F238E27FC236}">
                <a16:creationId xmlns:a16="http://schemas.microsoft.com/office/drawing/2014/main" id="{EE3C2818-5310-578B-636F-EAD9935023BD}"/>
              </a:ext>
            </a:extLst>
          </p:cNvPr>
          <p:cNvPicPr>
            <a:picLocks noChangeAspect="1"/>
          </p:cNvPicPr>
          <p:nvPr/>
        </p:nvPicPr>
        <p:blipFill>
          <a:blip r:embed="rId5"/>
          <a:stretch>
            <a:fillRect/>
          </a:stretch>
        </p:blipFill>
        <p:spPr>
          <a:xfrm>
            <a:off x="10454562" y="-14068"/>
            <a:ext cx="1798476" cy="876376"/>
          </a:xfrm>
          <a:prstGeom prst="rect">
            <a:avLst/>
          </a:prstGeom>
        </p:spPr>
      </p:pic>
    </p:spTree>
    <p:extLst>
      <p:ext uri="{BB962C8B-B14F-4D97-AF65-F5344CB8AC3E}">
        <p14:creationId xmlns:p14="http://schemas.microsoft.com/office/powerpoint/2010/main" val="10474185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Principles of Project Finance</a:t>
            </a:r>
          </a:p>
          <a:p>
            <a:pPr marL="0" indent="0">
              <a:buNone/>
            </a:pPr>
            <a:r>
              <a:rPr lang="en-US" dirty="0"/>
              <a:t>By:E.R. Yescombe </a:t>
            </a:r>
          </a:p>
          <a:p>
            <a:pPr marL="0" indent="0">
              <a:buNone/>
            </a:pPr>
            <a:r>
              <a:rPr lang="en-US" dirty="0"/>
              <a:t>Second edition</a:t>
            </a:r>
          </a:p>
          <a:p>
            <a:pPr marL="0" indent="0">
              <a:buNone/>
            </a:pPr>
            <a:r>
              <a:rPr lang="en-US" dirty="0"/>
              <a:t>© YCL Consulting Ltd. 2014</a:t>
            </a:r>
          </a:p>
          <a:p>
            <a:pPr marL="0" indent="0">
              <a:buNone/>
            </a:pPr>
            <a:r>
              <a:rPr lang="en-US" dirty="0">
                <a:hlinkClick r:id="rId2"/>
              </a:rPr>
              <a:t>www.yescombe.com</a:t>
            </a:r>
            <a:endParaRPr lang="en-US" dirty="0"/>
          </a:p>
          <a:p>
            <a:pPr marL="0" indent="0">
              <a:buNone/>
            </a:pPr>
            <a:endParaRPr lang="en-US" dirty="0"/>
          </a:p>
          <a:p>
            <a:pPr marL="0" indent="0">
              <a:buNone/>
            </a:pPr>
            <a:r>
              <a:rPr lang="en-US" dirty="0"/>
              <a:t>This lecture is taken from chapter5</a:t>
            </a:r>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1866</TotalTime>
  <Words>4612</Words>
  <Application>Microsoft Office PowerPoint</Application>
  <PresentationFormat>Widescreen</PresentationFormat>
  <Paragraphs>166</Paragraphs>
  <Slides>34</Slides>
  <Notes>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34</vt:i4>
      </vt:variant>
    </vt:vector>
  </HeadingPairs>
  <TitlesOfParts>
    <vt:vector size="43" baseType="lpstr">
      <vt:lpstr>Arial</vt:lpstr>
      <vt:lpstr>Calibri</vt:lpstr>
      <vt:lpstr>Calibri Light</vt:lpstr>
      <vt:lpstr>Ebrima</vt:lpstr>
      <vt:lpstr>Poppins</vt:lpstr>
      <vt:lpstr>Times New Roman</vt:lpstr>
      <vt:lpstr>Office Theme</vt:lpstr>
      <vt:lpstr>1_Office Theme</vt:lpstr>
      <vt:lpstr>3_Office Theme</vt:lpstr>
      <vt:lpstr>PowerPoint Presentation</vt:lpstr>
      <vt:lpstr>Objective of this lecture</vt:lpstr>
      <vt:lpstr>Commercial banks</vt:lpstr>
      <vt:lpstr>PowerPoint Presentation</vt:lpstr>
      <vt:lpstr>PowerPoint Presentation</vt:lpstr>
      <vt:lpstr>Examples of other types of structured finance</vt:lpstr>
      <vt:lpstr>Examples of other types of structured finance</vt:lpstr>
      <vt:lpstr>Examples of other types of structured finance</vt:lpstr>
      <vt:lpstr>Examples of other types of structured finance</vt:lpstr>
      <vt:lpstr>Lead arrangers (Lead manager)</vt:lpstr>
      <vt:lpstr>Lead arrangers (Lead manager)</vt:lpstr>
      <vt:lpstr>Lead arrangers (Lead manager)</vt:lpstr>
      <vt:lpstr>Letters of Intent </vt:lpstr>
      <vt:lpstr>Letters of Intent</vt:lpstr>
      <vt:lpstr>Financial Model</vt:lpstr>
      <vt:lpstr>Term Sheet, Underwriting, and Documentation</vt:lpstr>
      <vt:lpstr>Term Sheet, Underwriting, and Documentation</vt:lpstr>
      <vt:lpstr> Term Sheet, Underwriting, and Documentation</vt:lpstr>
      <vt:lpstr>Information Memorandum and Syndication</vt:lpstr>
      <vt:lpstr>Information Memorandum and Syndication</vt:lpstr>
      <vt:lpstr>Information Memorandum and Syndication</vt:lpstr>
      <vt:lpstr>Information Memorandum and Syndication</vt:lpstr>
      <vt:lpstr>Loan Agency</vt:lpstr>
      <vt:lpstr>Loan Agency</vt:lpstr>
      <vt:lpstr>Collateralized Loan Obligations (CLOs): </vt:lpstr>
      <vt:lpstr>BONDS</vt:lpstr>
      <vt:lpstr>BONDS</vt:lpstr>
      <vt:lpstr> BONDS</vt:lpstr>
      <vt:lpstr>BONDS</vt:lpstr>
      <vt:lpstr>PowerPoint Presentation</vt:lpstr>
      <vt:lpstr>BANK LOANS VERSUS BONDS</vt:lpstr>
      <vt:lpstr>BANK LOANS VERSUS BONDS</vt:lpstr>
      <vt:lpstr>BANK LOANS VERSUS BONDS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Walaa Mohamed</cp:lastModifiedBy>
  <cp:revision>77</cp:revision>
  <dcterms:created xsi:type="dcterms:W3CDTF">2020-10-15T07:04:09Z</dcterms:created>
  <dcterms:modified xsi:type="dcterms:W3CDTF">2023-10-19T12:41:09Z</dcterms:modified>
</cp:coreProperties>
</file>