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56" r:id="rId7"/>
    <p:sldId id="569" r:id="rId8"/>
    <p:sldId id="503" r:id="rId9"/>
    <p:sldId id="571" r:id="rId10"/>
    <p:sldId id="271" r:id="rId11"/>
    <p:sldId id="497" r:id="rId12"/>
    <p:sldId id="507" r:id="rId13"/>
    <p:sldId id="510" r:id="rId14"/>
    <p:sldId id="512" r:id="rId15"/>
    <p:sldId id="573" r:id="rId16"/>
    <p:sldId id="521" r:id="rId17"/>
    <p:sldId id="523" r:id="rId18"/>
    <p:sldId id="529" r:id="rId19"/>
    <p:sldId id="539" r:id="rId20"/>
    <p:sldId id="545" r:id="rId21"/>
    <p:sldId id="506" r:id="rId22"/>
    <p:sldId id="549" r:id="rId23"/>
    <p:sldId id="551" r:id="rId24"/>
    <p:sldId id="533" r:id="rId25"/>
    <p:sldId id="520" r:id="rId26"/>
    <p:sldId id="525" r:id="rId27"/>
    <p:sldId id="535" r:id="rId28"/>
    <p:sldId id="518" r:id="rId29"/>
    <p:sldId id="531" r:id="rId30"/>
    <p:sldId id="514" r:id="rId31"/>
    <p:sldId id="537" r:id="rId32"/>
    <p:sldId id="547" r:id="rId33"/>
    <p:sldId id="553" r:id="rId34"/>
    <p:sldId id="555" r:id="rId35"/>
    <p:sldId id="575" r:id="rId36"/>
    <p:sldId id="557" r:id="rId37"/>
    <p:sldId id="583" r:id="rId38"/>
    <p:sldId id="593" r:id="rId39"/>
    <p:sldId id="594" r:id="rId40"/>
    <p:sldId id="595" r:id="rId41"/>
    <p:sldId id="597" r:id="rId42"/>
    <p:sldId id="598" r:id="rId43"/>
    <p:sldId id="599" r:id="rId44"/>
    <p:sldId id="601" r:id="rId45"/>
    <p:sldId id="559" r:id="rId46"/>
    <p:sldId id="59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569"/>
            <p14:sldId id="503"/>
            <p14:sldId id="571"/>
            <p14:sldId id="271"/>
            <p14:sldId id="497"/>
            <p14:sldId id="507"/>
            <p14:sldId id="510"/>
            <p14:sldId id="512"/>
            <p14:sldId id="573"/>
            <p14:sldId id="521"/>
            <p14:sldId id="523"/>
            <p14:sldId id="529"/>
            <p14:sldId id="539"/>
            <p14:sldId id="545"/>
            <p14:sldId id="506"/>
            <p14:sldId id="549"/>
            <p14:sldId id="551"/>
            <p14:sldId id="533"/>
            <p14:sldId id="520"/>
            <p14:sldId id="525"/>
            <p14:sldId id="535"/>
            <p14:sldId id="518"/>
            <p14:sldId id="531"/>
            <p14:sldId id="514"/>
            <p14:sldId id="537"/>
            <p14:sldId id="547"/>
            <p14:sldId id="553"/>
            <p14:sldId id="555"/>
            <p14:sldId id="575"/>
            <p14:sldId id="557"/>
            <p14:sldId id="583"/>
            <p14:sldId id="593"/>
            <p14:sldId id="594"/>
            <p14:sldId id="595"/>
            <p14:sldId id="597"/>
            <p14:sldId id="598"/>
            <p14:sldId id="599"/>
            <p14:sldId id="601"/>
            <p14:sldId id="559"/>
            <p14:sldId id="5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1AD8EA-3688-455A-9FD2-9B9BFB357283}" v="58" dt="2024-09-19T13:39: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33"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3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43"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4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53"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B342737-6303-4830-AC4A-18DC9F11BDA3}">
      <dgm:prSet custT="1"/>
      <dgm:spPr/>
      <dgm:t>
        <a:bodyPr/>
        <a:lstStyle/>
        <a:p>
          <a:pPr algn="ctr" rtl="0"/>
          <a:r>
            <a:rPr lang="ar-EG" sz="2000" b="1" dirty="0">
              <a:latin typeface="Alexandria" pitchFamily="2" charset="-78"/>
              <a:cs typeface="Alexandria" pitchFamily="2" charset="-78"/>
            </a:rPr>
            <a:t>2-تطبيقات الاقتصاد الرقمي </a:t>
          </a:r>
          <a:endParaRPr lang="en-US" sz="20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92D9E84-61A4-4C34-8E51-F26507D0A1F0}" type="pres">
      <dgm:prSet presAssocID="{3B342737-6303-4830-AC4A-18DC9F11BDA3}" presName="parentText" presStyleLbl="node1" presStyleIdx="0" presStyleCnt="1" custLinFactNeighborX="5420" custLinFactNeighborY="1043">
        <dgm:presLayoutVars>
          <dgm:chMax val="0"/>
          <dgm:bulletEnabled val="1"/>
        </dgm:presLayoutVars>
      </dgm:prSet>
      <dgm:spPr/>
    </dgm:pt>
  </dgm:ptLst>
  <dgm:cxnLst>
    <dgm:cxn modelId="{C468D88B-BC1A-4C8B-89E4-35F38F75AB42}" srcId="{75EFD309-FAEB-4EC9-A256-6B562F90EE6A}" destId="{3B342737-6303-4830-AC4A-18DC9F11BDA3}" srcOrd="0" destOrd="0" parTransId="{75202A79-ED9B-48CA-B432-58B913D5A984}" sibTransId="{2C88DB88-54A7-44CB-9963-C5A4995CE4C9}"/>
    <dgm:cxn modelId="{A8898EAB-6A3F-4D69-B872-315B5168F329}" type="presOf" srcId="{75EFD309-FAEB-4EC9-A256-6B562F90EE6A}" destId="{8D6BD308-01C3-4875-BCB7-8BD8744B12FE}"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73322439-462D-4ABA-B023-2CDEF16B46AB}" type="presParOf" srcId="{8D6BD308-01C3-4875-BCB7-8BD8744B12FE}" destId="{892D9E84-61A4-4C34-8E51-F26507D0A1F0}" srcOrd="0" destOrd="0" presId="urn:microsoft.com/office/officeart/2005/8/layout/vList2"/>
  </dgm:cxnLst>
  <dgm:bg/>
  <dgm:whole/>
  <dgm:extLst>
    <a:ext uri="http://schemas.microsoft.com/office/drawing/2008/diagram">
      <dsp:dataModelExt xmlns:dsp="http://schemas.microsoft.com/office/drawing/2008/diagram" relId="rId5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a:latin typeface="Alexandria" pitchFamily="2" charset="-78"/>
              <a:cs typeface="Alexandria" pitchFamily="2" charset="-78"/>
            </a:rPr>
            <a:t>1-ماهية الاقتصاد الرقمي </a:t>
          </a:r>
          <a:endParaRPr lang="en-US" sz="20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1" custLinFactNeighborX="3446" custLinFactNeighborY="201">
        <dgm:presLayoutVars>
          <dgm:chMax val="0"/>
          <dgm:bulletEnabled val="1"/>
        </dgm:presLayoutVars>
      </dgm:prSet>
      <dgm:spPr/>
    </dgm:pt>
  </dgm:ptLst>
  <dgm:cxnLst>
    <dgm:cxn modelId="{DFBFD721-6D9C-40C9-B8C7-968B886EEFDB}" type="presOf" srcId="{75EFD309-FAEB-4EC9-A256-6B562F90EE6A}" destId="{8D6BD308-01C3-4875-BCB7-8BD8744B12FE}"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0822174C-C8D7-4F47-A237-51BDB9317745}" type="presOf" srcId="{F89841AA-4BE9-46A3-8BE4-0A747E25AD16}" destId="{8D0E47A7-B8C2-433D-8C14-A37BAB0AEC1F}" srcOrd="0" destOrd="0" presId="urn:microsoft.com/office/officeart/2005/8/layout/vList2"/>
    <dgm:cxn modelId="{0EFFFE58-AB26-44F6-98C2-BF1525E09B65}" type="presParOf" srcId="{8D6BD308-01C3-4875-BCB7-8BD8744B12FE}" destId="{8D0E47A7-B8C2-433D-8C14-A37BAB0AEC1F}" srcOrd="0" destOrd="0" presId="urn:microsoft.com/office/officeart/2005/8/layout/vList2"/>
  </dgm:cxnLst>
  <dgm:bg/>
  <dgm:whole/>
  <dgm:extLst>
    <a:ext uri="http://schemas.microsoft.com/office/drawing/2008/diagram">
      <dsp:dataModelExt xmlns:dsp="http://schemas.microsoft.com/office/drawing/2008/diagram" relId="rId63"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تعريف الاقتصاد الرقمي</a:t>
          </a:r>
          <a:endParaRPr lang="en-US" sz="2000" b="1"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خصائص الاقتصاد الرقمي</a:t>
          </a:r>
          <a:endParaRPr lang="en-US" sz="2000" dirty="0">
            <a:latin typeface="Alexandria" pitchFamily="2" charset="-78"/>
            <a:cs typeface="Alexandria" pitchFamily="2" charset="-78"/>
          </a:endParaRPr>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lvl="0" defTabSz="889000" rtl="1">
            <a:lnSpc>
              <a:spcPct val="90000"/>
            </a:lnSpc>
            <a:spcBef>
              <a:spcPct val="0"/>
            </a:spcBef>
            <a:spcAft>
              <a:spcPct val="35000"/>
            </a:spcAft>
          </a:pPr>
          <a:r>
            <a:rPr lang="ar-EG" sz="2000" b="1" dirty="0">
              <a:latin typeface="Alexandria" pitchFamily="2" charset="-78"/>
              <a:cs typeface="Alexandria" pitchFamily="2" charset="-78"/>
            </a:rPr>
            <a:t>مزايا و عيوب الاقتصاد الرقمي </a:t>
          </a:r>
          <a:endParaRPr lang="en-US" sz="2000" b="1" dirty="0">
            <a:latin typeface="Alexandria" pitchFamily="2" charset="-78"/>
            <a:cs typeface="Alexandria" pitchFamily="2" charset="-78"/>
          </a:endParaRPr>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120462" custLinFactNeighborX="1385" custLinFactNeighborY="4530"/>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470DC82F-77F2-4D5D-BB03-617C94233941}" type="pres">
      <dgm:prSet presAssocID="{44CEFAA9-F6CA-40F6-941F-F08EF0B8BD63}" presName="circ3" presStyleLbl="vennNode1" presStyleIdx="2" presStyleCnt="3"/>
      <dgm:spPr/>
    </dgm:pt>
    <dgm:pt modelId="{F6B3EC3E-68BE-4C60-B5FE-C5DEEBAC2FD7}" type="pres">
      <dgm:prSet presAssocID="{44CEFAA9-F6CA-40F6-941F-F08EF0B8BD63}" presName="circ3Tx" presStyleLbl="revTx" presStyleIdx="0" presStyleCnt="0">
        <dgm:presLayoutVars>
          <dgm:chMax val="0"/>
          <dgm:chPref val="0"/>
          <dgm:bulletEnabled val="1"/>
        </dgm:presLayoutVars>
      </dgm:prSet>
      <dgm:spPr/>
    </dgm:pt>
  </dgm:ptLst>
  <dgm:cxnLst>
    <dgm:cxn modelId="{44C03936-4539-4683-AA12-AF1D3E9613A9}" type="presOf" srcId="{AFE247C8-F63A-408C-B736-C6356E496CA1}" destId="{DDF24712-D9AF-4A5D-804A-3CCE3324A2BD}"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BFA6C638-48D3-4A5D-9108-96CA3F5A4192}" type="presOf" srcId="{AFE247C8-F63A-408C-B736-C6356E496CA1}" destId="{6C84E011-640F-4A12-AB04-F1106C28B7AA}" srcOrd="1" destOrd="0" presId="urn:microsoft.com/office/officeart/2005/8/layout/venn1"/>
    <dgm:cxn modelId="{B5AE9F3D-FFF0-4BA9-AC85-88708795E230}" type="presOf" srcId="{44CEFAA9-F6CA-40F6-941F-F08EF0B8BD63}" destId="{F6B3EC3E-68BE-4C60-B5FE-C5DEEBAC2FD7}" srcOrd="1" destOrd="0" presId="urn:microsoft.com/office/officeart/2005/8/layout/venn1"/>
    <dgm:cxn modelId="{6F0C414F-1DFD-4F29-8E78-EB9C46F3B660}" type="presOf" srcId="{44CEFAA9-F6CA-40F6-941F-F08EF0B8BD63}" destId="{470DC82F-77F2-4D5D-BB03-617C94233941}" srcOrd="0"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AC3067F-7182-4CE6-B823-6C3ED04186E7}" type="presOf" srcId="{A2549BC2-D4D1-497E-BCDB-2EA8CC03AB9B}" destId="{8D91F3C3-BE84-42DD-8D72-718221BDD2BB}" srcOrd="0"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428B72CB-A83B-4F5C-81D1-40B6CD1492EA}" type="presParOf" srcId="{8D91F3C3-BE84-42DD-8D72-718221BDD2BB}" destId="{470DC82F-77F2-4D5D-BB03-617C94233941}" srcOrd="4" destOrd="0" presId="urn:microsoft.com/office/officeart/2005/8/layout/venn1"/>
    <dgm:cxn modelId="{F10A9E9A-5D4E-4BDC-A041-9EE7229BD1DA}" type="presParOf" srcId="{8D91F3C3-BE84-42DD-8D72-718221BDD2BB}" destId="{F6B3EC3E-68BE-4C60-B5FE-C5DEEBAC2FD7}" srcOrd="5"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915D182-B6A9-42EB-9353-F00A0207FCF9}">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النقود الالكترونية </a:t>
          </a:r>
          <a:endParaRPr lang="en-US" sz="2000" dirty="0">
            <a:latin typeface="Alexandria" pitchFamily="2" charset="-78"/>
            <a:cs typeface="Alexandria" pitchFamily="2" charset="-78"/>
          </a:endParaRPr>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1800" b="1" dirty="0">
              <a:latin typeface="Alexandria" pitchFamily="2" charset="-78"/>
              <a:cs typeface="Alexandria" pitchFamily="2" charset="-78"/>
            </a:rPr>
            <a:t>العقود الالكترونية</a:t>
          </a:r>
          <a:endParaRPr lang="en-US" sz="1800" b="1" dirty="0">
            <a:latin typeface="Alexandria" pitchFamily="2" charset="-78"/>
            <a:cs typeface="Alexandria" pitchFamily="2" charset="-78"/>
          </a:endParaRPr>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000" b="1" dirty="0">
              <a:latin typeface="Alexandria" pitchFamily="2" charset="-78"/>
              <a:cs typeface="Alexandria" pitchFamily="2" charset="-78"/>
            </a:rPr>
            <a:t>الشركات الالكترونية </a:t>
          </a:r>
          <a:endParaRPr lang="en-US" sz="1200" dirty="0">
            <a:latin typeface="Alexandria" pitchFamily="2" charset="-78"/>
            <a:cs typeface="Alexandria" pitchFamily="2" charset="-78"/>
          </a:endParaRPr>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000" b="1" dirty="0">
              <a:latin typeface="Alexandria" pitchFamily="2" charset="-78"/>
              <a:cs typeface="Alexandria" pitchFamily="2" charset="-78"/>
            </a:rPr>
            <a:t>التجارة الإلكترونية </a:t>
          </a:r>
          <a:endParaRPr lang="en-US" sz="2000" dirty="0">
            <a:latin typeface="Alexandria" pitchFamily="2" charset="-78"/>
            <a:cs typeface="Alexandria" pitchFamily="2" charset="-78"/>
          </a:endParaRPr>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000" b="1" dirty="0">
              <a:latin typeface="Alexandria" pitchFamily="2" charset="-78"/>
              <a:cs typeface="Alexandria" pitchFamily="2" charset="-78"/>
            </a:rPr>
            <a:t>الأعمال الالكترونية </a:t>
          </a:r>
          <a:endParaRPr lang="en-US" sz="2000" dirty="0">
            <a:latin typeface="Alexandria" pitchFamily="2" charset="-78"/>
            <a:cs typeface="Alexandria" pitchFamily="2" charset="-78"/>
          </a:endParaRPr>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0" presStyleCnt="5" custScaleX="172912" custScaleY="390590" custLinFactNeighborX="15606" custLinFactNeighborY="-12762"/>
      <dgm:spPr/>
    </dgm:pt>
    <dgm:pt modelId="{6D02D76D-09E6-40CC-A9C8-708857508318}" type="pres">
      <dgm:prSet presAssocID="{F915D182-B6A9-42EB-9353-F00A0207FCF9}" presName="rootConnector" presStyleLbl="node1" presStyleIdx="0" presStyleCnt="5"/>
      <dgm:spPr/>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1" presStyleCnt="5" custScaleX="156473" custScaleY="462996" custLinFactNeighborX="11478" custLinFactNeighborY="-34643"/>
      <dgm:spPr/>
    </dgm:pt>
    <dgm:pt modelId="{6C5934D2-A705-48C8-BA6A-17FF48900E0B}" type="pres">
      <dgm:prSet presAssocID="{AFD6C410-D13C-46AB-B5E4-0818F50C8B29}" presName="rootConnector" presStyleLbl="node1" presStyleIdx="1" presStyleCnt="5"/>
      <dgm:spPr/>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2" presStyleCnt="5" custScaleX="183112" custScaleY="378739" custLinFactNeighborX="7942" custLinFactNeighborY="3617"/>
      <dgm:spPr/>
    </dgm:pt>
    <dgm:pt modelId="{8D2A8659-1482-4823-87C8-126D1258A847}" type="pres">
      <dgm:prSet presAssocID="{9E1DCD3B-858B-40C9-9F0E-F581E9480ACA}" presName="rootConnector" presStyleLbl="node1" presStyleIdx="2" presStyleCnt="5"/>
      <dgm:spPr/>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3" presStyleCnt="5" custScaleX="173071" custScaleY="398027" custLinFactNeighborX="-227" custLinFactNeighborY="-2904"/>
      <dgm:spPr/>
    </dgm:pt>
    <dgm:pt modelId="{824EF711-898F-4908-9298-E047D6185B9F}" type="pres">
      <dgm:prSet presAssocID="{9ADE912A-31B7-49C9-A1F7-B93BA278D6F0}" presName="rootConnector" presStyleLbl="node1" presStyleIdx="3" presStyleCnt="5"/>
      <dgm:spPr/>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4" presStyleCnt="5" custScaleX="189796" custScaleY="452097" custLinFactNeighborX="-16775" custLinFactNeighborY="-3115"/>
      <dgm:spPr/>
    </dgm:pt>
    <dgm:pt modelId="{CD3CC8DD-D084-443E-B5D5-6B2E4C0C3D29}" type="pres">
      <dgm:prSet presAssocID="{5E6EBE3A-08CB-454F-BBEE-558A5B2C42E1}" presName="rootConnector" presStyleLbl="node1" presStyleIdx="4" presStyleCnt="5"/>
      <dgm:spPr/>
    </dgm:pt>
    <dgm:pt modelId="{6340EA72-B616-4C90-BBBB-BDAE7B4FE9B7}" type="pres">
      <dgm:prSet presAssocID="{5E6EBE3A-08CB-454F-BBEE-558A5B2C42E1}" presName="childShape" presStyleCnt="0"/>
      <dgm:spPr/>
    </dgm:pt>
  </dgm:ptLst>
  <dgm:cxnLst>
    <dgm:cxn modelId="{0E4F2C0C-1359-4692-A113-0C57107BBA3C}" srcId="{BB422839-D260-4A29-897F-64AF2B58D748}" destId="{F915D182-B6A9-42EB-9353-F00A0207FCF9}" srcOrd="0" destOrd="0" parTransId="{A9A1A7AC-9B94-4C88-98B0-9E25A08B5829}" sibTransId="{AD4E39E2-B74B-4C32-892B-6DD4335EAEF9}"/>
    <dgm:cxn modelId="{3FD5EA18-F7D5-44C1-994E-10F52D19C0EE}" type="presOf" srcId="{BB422839-D260-4A29-897F-64AF2B58D748}" destId="{96CD0C6A-75D7-4C18-98AE-15C51C3E333E}" srcOrd="0" destOrd="0" presId="urn:microsoft.com/office/officeart/2005/8/layout/hierarchy3"/>
    <dgm:cxn modelId="{589FE319-4A20-4EE3-9CFE-7F3B4E7A97F7}" srcId="{BB422839-D260-4A29-897F-64AF2B58D748}" destId="{5E6EBE3A-08CB-454F-BBEE-558A5B2C42E1}" srcOrd="4" destOrd="0" parTransId="{9EEC4ED1-3482-4096-9E5A-2869F669D5F2}" sibTransId="{E55A8667-5859-4AD0-BB72-076A73286CBA}"/>
    <dgm:cxn modelId="{6D66602C-36AD-459E-9D37-5587D806D419}" srcId="{BB422839-D260-4A29-897F-64AF2B58D748}" destId="{AFD6C410-D13C-46AB-B5E4-0818F50C8B29}" srcOrd="1" destOrd="0" parTransId="{F172FBCC-7884-4472-AE6D-527E4165CD39}" sibTransId="{45B0DE2D-F602-403F-88B1-6A0855DEAFAD}"/>
    <dgm:cxn modelId="{019D312E-D260-48EC-9076-F641BF79E767}" type="presOf" srcId="{F915D182-B6A9-42EB-9353-F00A0207FCF9}" destId="{6D02D76D-09E6-40CC-A9C8-708857508318}" srcOrd="1" destOrd="0" presId="urn:microsoft.com/office/officeart/2005/8/layout/hierarchy3"/>
    <dgm:cxn modelId="{72F73239-46C4-4C45-91B3-FFE3A4D534C4}" type="presOf" srcId="{9ADE912A-31B7-49C9-A1F7-B93BA278D6F0}" destId="{824EF711-898F-4908-9298-E047D6185B9F}" srcOrd="1" destOrd="0" presId="urn:microsoft.com/office/officeart/2005/8/layout/hierarchy3"/>
    <dgm:cxn modelId="{E9143B3F-F4B2-4D85-8FE6-A6830AC3FE9F}" type="presOf" srcId="{9ADE912A-31B7-49C9-A1F7-B93BA278D6F0}" destId="{8D408CF3-FD67-45A8-859D-1425A7921352}" srcOrd="0" destOrd="0" presId="urn:microsoft.com/office/officeart/2005/8/layout/hierarchy3"/>
    <dgm:cxn modelId="{C6FF2868-A019-4E10-9046-B6B5FE7A75BE}" type="presOf" srcId="{AFD6C410-D13C-46AB-B5E4-0818F50C8B29}" destId="{3D1AE17D-FC31-4C22-AA0C-4CC8172E961C}" srcOrd="0" destOrd="0" presId="urn:microsoft.com/office/officeart/2005/8/layout/hierarchy3"/>
    <dgm:cxn modelId="{FF3A7D50-FC77-43EE-B4D3-CE5A62B57BD1}" type="presOf" srcId="{5E6EBE3A-08CB-454F-BBEE-558A5B2C42E1}" destId="{3149BCDF-92A2-4335-A9B8-2D122B8452EC}" srcOrd="0" destOrd="0" presId="urn:microsoft.com/office/officeart/2005/8/layout/hierarchy3"/>
    <dgm:cxn modelId="{B104BC82-22C8-4A37-ADC2-4349AAEC9FCC}" type="presOf" srcId="{F915D182-B6A9-42EB-9353-F00A0207FCF9}" destId="{85540A58-EC65-4870-86A7-8CF51AB8DD34}" srcOrd="0" destOrd="0" presId="urn:microsoft.com/office/officeart/2005/8/layout/hierarchy3"/>
    <dgm:cxn modelId="{EBE3D488-5021-4635-BE86-3394F299F4DB}" type="presOf" srcId="{9E1DCD3B-858B-40C9-9F0E-F581E9480ACA}" destId="{98307FCE-7655-4F8A-AA26-AA9DB7D95B5A}" srcOrd="0" destOrd="0" presId="urn:microsoft.com/office/officeart/2005/8/layout/hierarchy3"/>
    <dgm:cxn modelId="{783F378B-C83A-48F9-941A-FC1322365138}" type="presOf" srcId="{AFD6C410-D13C-46AB-B5E4-0818F50C8B29}" destId="{6C5934D2-A705-48C8-BA6A-17FF48900E0B}" srcOrd="1" destOrd="0" presId="urn:microsoft.com/office/officeart/2005/8/layout/hierarchy3"/>
    <dgm:cxn modelId="{59B22CA1-9482-4654-AB59-C1CB47BAA8C8}" type="presOf" srcId="{9E1DCD3B-858B-40C9-9F0E-F581E9480ACA}" destId="{8D2A8659-1482-4823-87C8-126D1258A847}" srcOrd="1" destOrd="0" presId="urn:microsoft.com/office/officeart/2005/8/layout/hierarchy3"/>
    <dgm:cxn modelId="{2D4110A3-5DD5-4F33-811C-355B61AFF5C2}" type="presOf" srcId="{5E6EBE3A-08CB-454F-BBEE-558A5B2C42E1}" destId="{CD3CC8DD-D084-443E-B5D5-6B2E4C0C3D29}" srcOrd="1" destOrd="0" presId="urn:microsoft.com/office/officeart/2005/8/layout/hierarchy3"/>
    <dgm:cxn modelId="{0D9E94CE-9258-4A2C-9089-51B9C6972D73}" srcId="{BB422839-D260-4A29-897F-64AF2B58D748}" destId="{9E1DCD3B-858B-40C9-9F0E-F581E9480ACA}" srcOrd="2" destOrd="0" parTransId="{2024609E-3697-4A7A-8838-22F3ECDEEF26}" sibTransId="{30781D49-ED7B-4E05-A163-ABBA83916358}"/>
    <dgm:cxn modelId="{ABCEF4DB-F84C-41A4-923D-8C8A42DE7E47}" srcId="{BB422839-D260-4A29-897F-64AF2B58D748}" destId="{9ADE912A-31B7-49C9-A1F7-B93BA278D6F0}" srcOrd="3" destOrd="0" parTransId="{ED20E2CE-B953-48A3-AF5E-82D32AC59247}" sibTransId="{F5F22063-BD2F-4A0B-AB13-43D6F361B89C}"/>
    <dgm:cxn modelId="{81597250-0648-4D16-999E-055DC9DD9BCF}" type="presParOf" srcId="{96CD0C6A-75D7-4C18-98AE-15C51C3E333E}" destId="{2C102495-8576-449E-84B8-04C7764CD61F}" srcOrd="0" destOrd="0" presId="urn:microsoft.com/office/officeart/2005/8/layout/hierarchy3"/>
    <dgm:cxn modelId="{D32989BF-8173-4A55-AD56-A2D9B041CA48}" type="presParOf" srcId="{2C102495-8576-449E-84B8-04C7764CD61F}" destId="{4B074A93-03B8-414B-8055-509461CB5938}" srcOrd="0" destOrd="0" presId="urn:microsoft.com/office/officeart/2005/8/layout/hierarchy3"/>
    <dgm:cxn modelId="{055FF4D1-75A1-477B-96F0-4E62139F5716}" type="presParOf" srcId="{4B074A93-03B8-414B-8055-509461CB5938}" destId="{85540A58-EC65-4870-86A7-8CF51AB8DD34}" srcOrd="0" destOrd="0" presId="urn:microsoft.com/office/officeart/2005/8/layout/hierarchy3"/>
    <dgm:cxn modelId="{1FD2C8F3-30C4-4E3A-91E4-CC8B18BD872E}" type="presParOf" srcId="{4B074A93-03B8-414B-8055-509461CB5938}" destId="{6D02D76D-09E6-40CC-A9C8-708857508318}" srcOrd="1" destOrd="0" presId="urn:microsoft.com/office/officeart/2005/8/layout/hierarchy3"/>
    <dgm:cxn modelId="{0AB79EC1-A16C-4384-B34A-D11F49FA8EFD}" type="presParOf" srcId="{2C102495-8576-449E-84B8-04C7764CD61F}" destId="{2CCAF8F3-FFB9-4D69-9A41-18CDD286B43F}" srcOrd="1" destOrd="0" presId="urn:microsoft.com/office/officeart/2005/8/layout/hierarchy3"/>
    <dgm:cxn modelId="{84B64E85-376D-4714-83DB-176786ECF3F7}" type="presParOf" srcId="{96CD0C6A-75D7-4C18-98AE-15C51C3E333E}" destId="{B6D0DCEE-8A3D-4DF2-92A1-94A3CC674884}" srcOrd="1" destOrd="0" presId="urn:microsoft.com/office/officeart/2005/8/layout/hierarchy3"/>
    <dgm:cxn modelId="{C74A41C6-06F1-41A1-8B6A-1803C4670BDC}" type="presParOf" srcId="{B6D0DCEE-8A3D-4DF2-92A1-94A3CC674884}" destId="{E050ECB1-46B5-47A7-8617-AA5D4FBC4866}" srcOrd="0" destOrd="0" presId="urn:microsoft.com/office/officeart/2005/8/layout/hierarchy3"/>
    <dgm:cxn modelId="{EDABE1BC-E7B6-412C-8A09-522ECE832555}" type="presParOf" srcId="{E050ECB1-46B5-47A7-8617-AA5D4FBC4866}" destId="{3D1AE17D-FC31-4C22-AA0C-4CC8172E961C}" srcOrd="0" destOrd="0" presId="urn:microsoft.com/office/officeart/2005/8/layout/hierarchy3"/>
    <dgm:cxn modelId="{A8E613CA-FCB9-48B1-8AF7-E3EC57343197}" type="presParOf" srcId="{E050ECB1-46B5-47A7-8617-AA5D4FBC4866}" destId="{6C5934D2-A705-48C8-BA6A-17FF48900E0B}" srcOrd="1" destOrd="0" presId="urn:microsoft.com/office/officeart/2005/8/layout/hierarchy3"/>
    <dgm:cxn modelId="{783A486D-E7BB-4E30-971B-8C02E095870E}" type="presParOf" srcId="{B6D0DCEE-8A3D-4DF2-92A1-94A3CC674884}" destId="{A242D5AE-C9F2-4938-862A-56AAE58B9D77}" srcOrd="1" destOrd="0" presId="urn:microsoft.com/office/officeart/2005/8/layout/hierarchy3"/>
    <dgm:cxn modelId="{C1E52DA1-89EB-45F7-A258-714A5B34D9FE}" type="presParOf" srcId="{96CD0C6A-75D7-4C18-98AE-15C51C3E333E}" destId="{170418BD-EDAF-4122-928D-F94BFBEBB63B}" srcOrd="2" destOrd="0" presId="urn:microsoft.com/office/officeart/2005/8/layout/hierarchy3"/>
    <dgm:cxn modelId="{7C365D69-B4CF-4C2E-A0C6-EB6472A79138}" type="presParOf" srcId="{170418BD-EDAF-4122-928D-F94BFBEBB63B}" destId="{90A5B095-F926-4C76-BFC6-4A40F99E39FC}" srcOrd="0" destOrd="0" presId="urn:microsoft.com/office/officeart/2005/8/layout/hierarchy3"/>
    <dgm:cxn modelId="{AF7D14F3-305C-459C-AC16-2DEA0518417A}" type="presParOf" srcId="{90A5B095-F926-4C76-BFC6-4A40F99E39FC}" destId="{98307FCE-7655-4F8A-AA26-AA9DB7D95B5A}" srcOrd="0" destOrd="0" presId="urn:microsoft.com/office/officeart/2005/8/layout/hierarchy3"/>
    <dgm:cxn modelId="{2126E442-999E-4494-A0B0-188875146B34}" type="presParOf" srcId="{90A5B095-F926-4C76-BFC6-4A40F99E39FC}" destId="{8D2A8659-1482-4823-87C8-126D1258A847}" srcOrd="1" destOrd="0" presId="urn:microsoft.com/office/officeart/2005/8/layout/hierarchy3"/>
    <dgm:cxn modelId="{EF775CC9-28F9-421E-AABB-D2172FF57A63}" type="presParOf" srcId="{170418BD-EDAF-4122-928D-F94BFBEBB63B}" destId="{30013AF0-D09D-4C1F-B15E-5085B25027E5}" srcOrd="1" destOrd="0" presId="urn:microsoft.com/office/officeart/2005/8/layout/hierarchy3"/>
    <dgm:cxn modelId="{ADEC6B83-2A36-4F1B-AC29-0E36888E0A9E}" type="presParOf" srcId="{96CD0C6A-75D7-4C18-98AE-15C51C3E333E}" destId="{8D97504E-8428-4B8B-9692-B1636F047855}" srcOrd="3" destOrd="0" presId="urn:microsoft.com/office/officeart/2005/8/layout/hierarchy3"/>
    <dgm:cxn modelId="{CFEDF9A5-B4FA-4079-B4E8-26F35CFC5A94}" type="presParOf" srcId="{8D97504E-8428-4B8B-9692-B1636F047855}" destId="{04E76201-F778-480D-9422-998AFD7DACB8}" srcOrd="0" destOrd="0" presId="urn:microsoft.com/office/officeart/2005/8/layout/hierarchy3"/>
    <dgm:cxn modelId="{5EEE3E05-0712-495F-BD38-EF25D3D5CE95}" type="presParOf" srcId="{04E76201-F778-480D-9422-998AFD7DACB8}" destId="{8D408CF3-FD67-45A8-859D-1425A7921352}" srcOrd="0" destOrd="0" presId="urn:microsoft.com/office/officeart/2005/8/layout/hierarchy3"/>
    <dgm:cxn modelId="{0F8C75E9-4218-4CCF-9D4F-5F76AF846116}" type="presParOf" srcId="{04E76201-F778-480D-9422-998AFD7DACB8}" destId="{824EF711-898F-4908-9298-E047D6185B9F}" srcOrd="1" destOrd="0" presId="urn:microsoft.com/office/officeart/2005/8/layout/hierarchy3"/>
    <dgm:cxn modelId="{51AF699A-4F00-4D4B-B9F6-29D44EC4EA01}" type="presParOf" srcId="{8D97504E-8428-4B8B-9692-B1636F047855}" destId="{2D95BA6E-7D69-4683-A6D9-F6930AA4C0AC}" srcOrd="1" destOrd="0" presId="urn:microsoft.com/office/officeart/2005/8/layout/hierarchy3"/>
    <dgm:cxn modelId="{7BDABF18-1EC8-42AE-928A-3C8EFD1A4B4B}" type="presParOf" srcId="{96CD0C6A-75D7-4C18-98AE-15C51C3E333E}" destId="{3C4268D2-6500-47D3-BAC2-8E9817A6CC42}" srcOrd="4" destOrd="0" presId="urn:microsoft.com/office/officeart/2005/8/layout/hierarchy3"/>
    <dgm:cxn modelId="{6440FBB3-579F-4E0E-ACA5-959CBF182AC8}" type="presParOf" srcId="{3C4268D2-6500-47D3-BAC2-8E9817A6CC42}" destId="{48224440-C5A7-453E-82E2-530DB64D6ECE}" srcOrd="0" destOrd="0" presId="urn:microsoft.com/office/officeart/2005/8/layout/hierarchy3"/>
    <dgm:cxn modelId="{2669333A-FDB8-4FC3-A576-F58E3FA76B7D}" type="presParOf" srcId="{48224440-C5A7-453E-82E2-530DB64D6ECE}" destId="{3149BCDF-92A2-4335-A9B8-2D122B8452EC}" srcOrd="0" destOrd="0" presId="urn:microsoft.com/office/officeart/2005/8/layout/hierarchy3"/>
    <dgm:cxn modelId="{9A7F1E48-9DDC-494C-ACAC-4E0CC0781FE3}" type="presParOf" srcId="{48224440-C5A7-453E-82E2-530DB64D6ECE}" destId="{CD3CC8DD-D084-443E-B5D5-6B2E4C0C3D29}" srcOrd="1" destOrd="0" presId="urn:microsoft.com/office/officeart/2005/8/layout/hierarchy3"/>
    <dgm:cxn modelId="{27808D8A-6D54-4B25-AFC1-57E527CAC326}"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2D9E84-61A4-4C34-8E51-F26507D0A1F0}">
      <dsp:nvSpPr>
        <dsp:cNvPr id="0" name=""/>
        <dsp:cNvSpPr/>
      </dsp:nvSpPr>
      <dsp:spPr>
        <a:xfrm>
          <a:off x="0" y="183590"/>
          <a:ext cx="6357582"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2-تطبيقات الاقتصاد الرقمي </a:t>
          </a:r>
          <a:endParaRPr lang="en-US" sz="2000" kern="1200" dirty="0">
            <a:latin typeface="Alexandria" pitchFamily="2" charset="-78"/>
            <a:cs typeface="Alexandria" pitchFamily="2" charset="-78"/>
          </a:endParaRPr>
        </a:p>
      </dsp:txBody>
      <dsp:txXfrm>
        <a:off x="59399" y="242989"/>
        <a:ext cx="6238784" cy="109800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163713"/>
          <a:ext cx="5680600"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ar-EG" sz="2000" b="1" kern="1200" dirty="0">
              <a:latin typeface="Alexandria" pitchFamily="2" charset="-78"/>
              <a:cs typeface="Alexandria" pitchFamily="2" charset="-78"/>
            </a:rPr>
            <a:t>1-ماهية الاقتصاد الرقمي </a:t>
          </a:r>
          <a:endParaRPr lang="en-US" sz="2000" kern="1200" dirty="0">
            <a:latin typeface="Alexandria" pitchFamily="2" charset="-78"/>
            <a:cs typeface="Alexandria" pitchFamily="2" charset="-78"/>
          </a:endParaRPr>
        </a:p>
      </dsp:txBody>
      <dsp:txXfrm>
        <a:off x="59399" y="223112"/>
        <a:ext cx="5561802" cy="109800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4993742" y="54733"/>
          <a:ext cx="2627211" cy="26272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a:latin typeface="Alexandria" pitchFamily="2" charset="-78"/>
              <a:cs typeface="Alexandria" pitchFamily="2" charset="-78"/>
            </a:rPr>
            <a:t>تعريف الاقتصاد الرقمي</a:t>
          </a:r>
          <a:endParaRPr lang="en-US" sz="2000" b="1" kern="1200" dirty="0">
            <a:latin typeface="Alexandria" pitchFamily="2" charset="-78"/>
            <a:cs typeface="Alexandria" pitchFamily="2" charset="-78"/>
          </a:endParaRPr>
        </a:p>
      </dsp:txBody>
      <dsp:txXfrm>
        <a:off x="5344037" y="514495"/>
        <a:ext cx="1926621" cy="1182244"/>
      </dsp:txXfrm>
    </dsp:sp>
    <dsp:sp modelId="{DDF24712-D9AF-4A5D-804A-3CCE3324A2BD}">
      <dsp:nvSpPr>
        <dsp:cNvPr id="0" name=""/>
        <dsp:cNvSpPr/>
      </dsp:nvSpPr>
      <dsp:spPr>
        <a:xfrm>
          <a:off x="5709324" y="1751473"/>
          <a:ext cx="3164790" cy="26272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a:latin typeface="Alexandria" pitchFamily="2" charset="-78"/>
              <a:cs typeface="Alexandria" pitchFamily="2" charset="-78"/>
            </a:rPr>
            <a:t>خصائص الاقتصاد الرقمي</a:t>
          </a:r>
          <a:endParaRPr lang="en-US" sz="2000" kern="1200" dirty="0">
            <a:latin typeface="Alexandria" pitchFamily="2" charset="-78"/>
            <a:cs typeface="Alexandria" pitchFamily="2" charset="-78"/>
          </a:endParaRPr>
        </a:p>
        <a:p>
          <a:pPr marL="0" marR="0" lvl="0" indent="0" algn="ctr" defTabSz="914400" rtl="1" eaLnBrk="1" fontAlgn="auto" latinLnBrk="0" hangingPunct="1">
            <a:lnSpc>
              <a:spcPct val="100000"/>
            </a:lnSpc>
            <a:spcBef>
              <a:spcPct val="0"/>
            </a:spcBef>
            <a:spcAft>
              <a:spcPts val="0"/>
            </a:spcAft>
            <a:buClrTx/>
            <a:buSzTx/>
            <a:buFontTx/>
            <a:buNone/>
            <a:tabLst/>
            <a:defRPr/>
          </a:pPr>
          <a:endParaRPr lang="en-US" sz="2000" b="1" kern="1200" dirty="0"/>
        </a:p>
      </dsp:txBody>
      <dsp:txXfrm>
        <a:off x="6677223" y="2430170"/>
        <a:ext cx="1898874" cy="1444966"/>
      </dsp:txXfrm>
    </dsp:sp>
    <dsp:sp modelId="{470DC82F-77F2-4D5D-BB03-617C94233941}">
      <dsp:nvSpPr>
        <dsp:cNvPr id="0" name=""/>
        <dsp:cNvSpPr/>
      </dsp:nvSpPr>
      <dsp:spPr>
        <a:xfrm>
          <a:off x="4045757" y="1696740"/>
          <a:ext cx="2627211" cy="26272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مزايا و عيوب الاقتصاد الرقمي </a:t>
          </a:r>
          <a:endParaRPr lang="en-US" sz="2000" b="1" kern="1200" dirty="0">
            <a:latin typeface="Alexandria" pitchFamily="2" charset="-78"/>
            <a:cs typeface="Alexandria" pitchFamily="2" charset="-78"/>
          </a:endParaRPr>
        </a:p>
      </dsp:txBody>
      <dsp:txXfrm>
        <a:off x="4293152" y="2375436"/>
        <a:ext cx="1576326" cy="144496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40A58-EC65-4870-86A7-8CF51AB8DD34}">
      <dsp:nvSpPr>
        <dsp:cNvPr id="0" name=""/>
        <dsp:cNvSpPr/>
      </dsp:nvSpPr>
      <dsp:spPr>
        <a:xfrm>
          <a:off x="133591" y="985219"/>
          <a:ext cx="1432602" cy="161804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a:latin typeface="Alexandria" pitchFamily="2" charset="-78"/>
              <a:cs typeface="Alexandria" pitchFamily="2" charset="-78"/>
            </a:rPr>
            <a:t>النقود الالكترونية </a:t>
          </a:r>
          <a:endParaRPr lang="en-US" sz="2000" kern="1200" dirty="0">
            <a:latin typeface="Alexandria" pitchFamily="2" charset="-78"/>
            <a:cs typeface="Alexandria" pitchFamily="2" charset="-78"/>
          </a:endParaRPr>
        </a:p>
      </dsp:txBody>
      <dsp:txXfrm>
        <a:off x="175550" y="1027178"/>
        <a:ext cx="1348684" cy="1534130"/>
      </dsp:txXfrm>
    </dsp:sp>
    <dsp:sp modelId="{3D1AE17D-FC31-4C22-AA0C-4CC8172E961C}">
      <dsp:nvSpPr>
        <dsp:cNvPr id="0" name=""/>
        <dsp:cNvSpPr/>
      </dsp:nvSpPr>
      <dsp:spPr>
        <a:xfrm>
          <a:off x="1739121" y="894576"/>
          <a:ext cx="1296402" cy="19179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العقود الالكترونية</a:t>
          </a:r>
          <a:endParaRPr lang="en-US" sz="1800" b="1" kern="1200" dirty="0">
            <a:latin typeface="Alexandria" pitchFamily="2" charset="-78"/>
            <a:cs typeface="Alexandria" pitchFamily="2" charset="-78"/>
          </a:endParaRPr>
        </a:p>
      </dsp:txBody>
      <dsp:txXfrm>
        <a:off x="1777091" y="932546"/>
        <a:ext cx="1220462" cy="1842056"/>
      </dsp:txXfrm>
    </dsp:sp>
    <dsp:sp modelId="{98307FCE-7655-4F8A-AA26-AA9DB7D95B5A}">
      <dsp:nvSpPr>
        <dsp:cNvPr id="0" name=""/>
        <dsp:cNvSpPr/>
      </dsp:nvSpPr>
      <dsp:spPr>
        <a:xfrm>
          <a:off x="3213357" y="1053071"/>
          <a:ext cx="1517110" cy="15689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الشركات الالكترونية </a:t>
          </a:r>
          <a:endParaRPr lang="en-US" sz="1200" kern="1200" dirty="0">
            <a:latin typeface="Alexandria" pitchFamily="2" charset="-78"/>
            <a:cs typeface="Alexandria" pitchFamily="2" charset="-78"/>
          </a:endParaRPr>
        </a:p>
      </dsp:txBody>
      <dsp:txXfrm>
        <a:off x="3257792" y="1097506"/>
        <a:ext cx="1428240" cy="1480085"/>
      </dsp:txXfrm>
    </dsp:sp>
    <dsp:sp modelId="{8D408CF3-FD67-45A8-859D-1425A7921352}">
      <dsp:nvSpPr>
        <dsp:cNvPr id="0" name=""/>
        <dsp:cNvSpPr/>
      </dsp:nvSpPr>
      <dsp:spPr>
        <a:xfrm>
          <a:off x="4869915" y="1026057"/>
          <a:ext cx="1433919" cy="164885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التجارة الإلكترونية </a:t>
          </a:r>
          <a:endParaRPr lang="en-US" sz="2000" kern="1200" dirty="0">
            <a:latin typeface="Alexandria" pitchFamily="2" charset="-78"/>
            <a:cs typeface="Alexandria" pitchFamily="2" charset="-78"/>
          </a:endParaRPr>
        </a:p>
      </dsp:txBody>
      <dsp:txXfrm>
        <a:off x="4911913" y="1068055"/>
        <a:ext cx="1349923" cy="1564861"/>
      </dsp:txXfrm>
    </dsp:sp>
    <dsp:sp modelId="{3149BCDF-92A2-4335-A9B8-2D122B8452EC}">
      <dsp:nvSpPr>
        <dsp:cNvPr id="0" name=""/>
        <dsp:cNvSpPr/>
      </dsp:nvSpPr>
      <dsp:spPr>
        <a:xfrm>
          <a:off x="6373861" y="1025183"/>
          <a:ext cx="1572488" cy="18728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pitchFamily="2" charset="-78"/>
              <a:cs typeface="Alexandria" pitchFamily="2" charset="-78"/>
            </a:rPr>
            <a:t>الأعمال الالكترونية </a:t>
          </a:r>
          <a:endParaRPr lang="en-US" sz="2000" kern="1200" dirty="0">
            <a:latin typeface="Alexandria" pitchFamily="2" charset="-78"/>
            <a:cs typeface="Alexandria" pitchFamily="2" charset="-78"/>
          </a:endParaRPr>
        </a:p>
      </dsp:txBody>
      <dsp:txXfrm>
        <a:off x="6419918" y="1071240"/>
        <a:ext cx="1480374" cy="178073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12/6/2024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38282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50515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970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20F7-A9FA-95BD-3E2E-2569DAD98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CF6C9-94C2-81A8-99D4-99089DACE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45141-D41D-0B5F-24A9-B19293A457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F841E-C796-9003-F074-451ABA3386F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76687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417C9-C647-3787-C44B-E0975B7FA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12C82-FA78-1ED0-CEC5-1174D77CA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7C94E-EF5E-61D9-9DF2-CCD0C7CDF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327FD-3FA7-4286-61CF-2727F35D109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49324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E8AD-3FFF-B748-A82A-F389D47EC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1A07B-4880-0CB4-B3DC-4BF77A7DF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24A2FB-3C44-71C7-2609-7D92021DCB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99685-6070-90A5-3DDE-FF2472183CC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18059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67606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78508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FB4DC-1E5C-8ABC-7919-BA97DA0F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FCEAF-CF27-CC8F-F371-974DCFCF0F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246D1-DA31-AB77-A53E-7698D26B2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805ADA-66B4-573E-F9A0-32A9EFFDC155}"/>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073806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3F15-0EA1-4032-A771-CB71060E62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6F0CD-C382-A10D-10E2-083384A51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6BBEC-9C16-5239-0A5A-CD1F0FCFA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62A5-CE7B-E6F5-201E-30999137AD9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555050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C1AD8-DC2C-1E4B-C7E3-60987D7D6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6833E-FADE-962A-AEFE-4BBC277F8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D17AE-4C07-7FE7-3C2D-E6414A1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73B6DF-BADA-989F-68BC-7562660F2CE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544765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15B47-931B-B757-4D30-A940A63209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F2083-7C90-90FF-9AA0-DDDAC28928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45C98F-2306-BA6D-512B-ACD2A41B4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B9E34-F7EC-3BB5-D744-80F90A2E1D81}"/>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312064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1355F-3793-70F7-783E-CD3DC1960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A7C56-5CFB-2416-AB2C-8837C85F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629EE-0B97-DB27-E3B9-EF9FFCEAC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70F6E4-2503-2C15-3E6C-ACA7136263D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410570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41A98-D672-1950-A541-41CBBB3956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CA2D77-DE76-1247-45C6-C233043A2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CA0CAD-44E4-6386-796D-424752E4CE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B2BBA-DBF6-A7F2-A29E-962DD90E2C7C}"/>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258719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AB908-3E9C-E8DF-A230-C75B151056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57B510-5651-CBA1-2341-67E37E7C14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F147E8-7F42-E877-C098-8C5B792171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B335E1-A6E6-D696-F50A-6B3E08E4444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0571687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AE8EB-7CE2-3A0A-E8FF-0733B77372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D25EC4-2E6A-569C-BA95-22F76A01F2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C2CC75-7E10-DD99-7211-23485BC340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3315CC-74EC-CCC3-1C28-DB130B3082BB}"/>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563839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B3FA3-EB4E-978A-76A2-7B1CF7E3B1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7B6487-D7FF-8DE0-C6D6-E4CEC41B93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84ACEA-8B0B-DE1E-4154-F45A1FA1F4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F7EC0F-0914-8DD6-68A9-4A3454EB050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591057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1D8FA-5EE1-EECC-D63F-37655B1542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238D9C-11D0-FA8D-1924-56C4B84F8C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BA5594-28EA-FD15-7277-2EFE9623D8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DF1A82-0EF2-64C1-A001-BA27E0DC7EC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25452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AE670-47C5-96CF-67D3-1AF4308406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B87046-F96F-030F-9A50-DE485E3AA9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F3E815-B272-8A45-D2C2-E957B57167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F3B6E-5E90-A881-8B57-C463ECD6DB61}"/>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325567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A0CCE-3B35-C9BC-262D-56BDE2E684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8FD7F5-5BAF-A94E-82E5-B743297821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EB82AF-6668-34E9-E089-5E1AA3DA19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0AC1FF-DFA1-7204-EF4A-3F3799448F97}"/>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18042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99791-3695-5230-7796-BBF1F18B93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D09149-41A5-9753-E296-ADD3A3B192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CAACAA-FEA6-F120-2337-5F95D4B82F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ED00A8-9A62-9C95-29A5-85DE63A217E7}"/>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4810182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0BB9E-769A-13C3-99CD-2D542BBA1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91CF1-6C5A-C025-D574-916B36A42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BB6C-1595-4974-0650-2358CE2C39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9A62B8-F45E-89EA-B7ED-55C120245DC6}"/>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760586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065BB-2537-0AB3-63B3-07095B0BCA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28321-EDA3-7F60-6E7F-AE858B292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DCA807-C9D1-EFEA-655B-204CD82E73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1A7490-198D-C7E7-9864-8F1DE13A215C}"/>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18318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13" Type="http://schemas.microsoft.com/office/2007/relationships/diagramDrawing" Target="../diagrams/drawing4.xml"/><Relationship Id="rId18" Type="http://schemas.microsoft.com/office/2007/relationships/diagramDrawing" Target="../diagrams/drawing5.xml"/><Relationship Id="rId26" Type="http://schemas.openxmlformats.org/officeDocument/2006/relationships/diagramQuickStyle" Target="../diagrams/quickStyle7.xml"/><Relationship Id="rId39" Type="http://schemas.openxmlformats.org/officeDocument/2006/relationships/diagramData" Target="../diagrams/data10.xml"/><Relationship Id="rId21" Type="http://schemas.openxmlformats.org/officeDocument/2006/relationships/diagramQuickStyle" Target="../diagrams/quickStyle6.xml"/><Relationship Id="rId34" Type="http://schemas.openxmlformats.org/officeDocument/2006/relationships/diagramData" Target="../diagrams/data9.xml"/><Relationship Id="rId42" Type="http://schemas.openxmlformats.org/officeDocument/2006/relationships/diagramColors" Target="../diagrams/colors10.xml"/><Relationship Id="rId47" Type="http://schemas.openxmlformats.org/officeDocument/2006/relationships/diagramColors" Target="../diagrams/colors11.xml"/><Relationship Id="rId50" Type="http://schemas.openxmlformats.org/officeDocument/2006/relationships/diagramLayout" Target="../diagrams/layout12.xml"/><Relationship Id="rId55" Type="http://schemas.openxmlformats.org/officeDocument/2006/relationships/diagramLayout" Target="../diagrams/layout13.xml"/><Relationship Id="rId63" Type="http://schemas.microsoft.com/office/2007/relationships/diagramDrawing" Target="../diagrams/drawing14.xml"/><Relationship Id="rId7" Type="http://schemas.openxmlformats.org/officeDocument/2006/relationships/diagramColors" Target="../diagrams/colors3.xml"/><Relationship Id="rId2" Type="http://schemas.openxmlformats.org/officeDocument/2006/relationships/image" Target="../media/image8.jpeg"/><Relationship Id="rId16" Type="http://schemas.openxmlformats.org/officeDocument/2006/relationships/diagramQuickStyle" Target="../diagrams/quickStyle5.xml"/><Relationship Id="rId29" Type="http://schemas.openxmlformats.org/officeDocument/2006/relationships/diagramData" Target="../diagrams/data8.xml"/><Relationship Id="rId11" Type="http://schemas.openxmlformats.org/officeDocument/2006/relationships/diagramQuickStyle" Target="../diagrams/quickStyle4.xml"/><Relationship Id="rId24" Type="http://schemas.openxmlformats.org/officeDocument/2006/relationships/diagramData" Target="../diagrams/data7.xml"/><Relationship Id="rId32" Type="http://schemas.openxmlformats.org/officeDocument/2006/relationships/diagramColors" Target="../diagrams/colors8.xml"/><Relationship Id="rId37" Type="http://schemas.openxmlformats.org/officeDocument/2006/relationships/diagramColors" Target="../diagrams/colors9.xml"/><Relationship Id="rId40" Type="http://schemas.openxmlformats.org/officeDocument/2006/relationships/diagramLayout" Target="../diagrams/layout10.xml"/><Relationship Id="rId45" Type="http://schemas.openxmlformats.org/officeDocument/2006/relationships/diagramLayout" Target="../diagrams/layout11.xml"/><Relationship Id="rId53" Type="http://schemas.microsoft.com/office/2007/relationships/diagramDrawing" Target="../diagrams/drawing12.xml"/><Relationship Id="rId58" Type="http://schemas.microsoft.com/office/2007/relationships/diagramDrawing" Target="../diagrams/drawing13.xml"/><Relationship Id="rId5" Type="http://schemas.openxmlformats.org/officeDocument/2006/relationships/diagramLayout" Target="../diagrams/layout3.xml"/><Relationship Id="rId61" Type="http://schemas.openxmlformats.org/officeDocument/2006/relationships/diagramQuickStyle" Target="../diagrams/quickStyle14.xml"/><Relationship Id="rId19" Type="http://schemas.openxmlformats.org/officeDocument/2006/relationships/diagramData" Target="../diagrams/data6.xml"/><Relationship Id="rId14" Type="http://schemas.openxmlformats.org/officeDocument/2006/relationships/diagramData" Target="../diagrams/data5.xml"/><Relationship Id="rId22" Type="http://schemas.openxmlformats.org/officeDocument/2006/relationships/diagramColors" Target="../diagrams/colors6.xml"/><Relationship Id="rId27" Type="http://schemas.openxmlformats.org/officeDocument/2006/relationships/diagramColors" Target="../diagrams/colors7.xml"/><Relationship Id="rId30" Type="http://schemas.openxmlformats.org/officeDocument/2006/relationships/diagramLayout" Target="../diagrams/layout8.xml"/><Relationship Id="rId35" Type="http://schemas.openxmlformats.org/officeDocument/2006/relationships/diagramLayout" Target="../diagrams/layout9.xml"/><Relationship Id="rId43" Type="http://schemas.microsoft.com/office/2007/relationships/diagramDrawing" Target="../diagrams/drawing10.xml"/><Relationship Id="rId48" Type="http://schemas.microsoft.com/office/2007/relationships/diagramDrawing" Target="../diagrams/drawing11.xml"/><Relationship Id="rId56" Type="http://schemas.openxmlformats.org/officeDocument/2006/relationships/diagramQuickStyle" Target="../diagrams/quickStyle13.xml"/><Relationship Id="rId8" Type="http://schemas.microsoft.com/office/2007/relationships/diagramDrawing" Target="../diagrams/drawing3.xml"/><Relationship Id="rId51" Type="http://schemas.openxmlformats.org/officeDocument/2006/relationships/diagramQuickStyle" Target="../diagrams/quickStyle12.xml"/><Relationship Id="rId3" Type="http://schemas.openxmlformats.org/officeDocument/2006/relationships/image" Target="../media/image6.png"/><Relationship Id="rId12" Type="http://schemas.openxmlformats.org/officeDocument/2006/relationships/diagramColors" Target="../diagrams/colors4.xml"/><Relationship Id="rId17" Type="http://schemas.openxmlformats.org/officeDocument/2006/relationships/diagramColors" Target="../diagrams/colors5.xml"/><Relationship Id="rId25" Type="http://schemas.openxmlformats.org/officeDocument/2006/relationships/diagramLayout" Target="../diagrams/layout7.xml"/><Relationship Id="rId33" Type="http://schemas.microsoft.com/office/2007/relationships/diagramDrawing" Target="../diagrams/drawing8.xml"/><Relationship Id="rId38" Type="http://schemas.microsoft.com/office/2007/relationships/diagramDrawing" Target="../diagrams/drawing9.xml"/><Relationship Id="rId46" Type="http://schemas.openxmlformats.org/officeDocument/2006/relationships/diagramQuickStyle" Target="../diagrams/quickStyle11.xml"/><Relationship Id="rId59" Type="http://schemas.openxmlformats.org/officeDocument/2006/relationships/diagramData" Target="../diagrams/data14.xml"/><Relationship Id="rId20" Type="http://schemas.openxmlformats.org/officeDocument/2006/relationships/diagramLayout" Target="../diagrams/layout6.xml"/><Relationship Id="rId41" Type="http://schemas.openxmlformats.org/officeDocument/2006/relationships/diagramQuickStyle" Target="../diagrams/quickStyle10.xml"/><Relationship Id="rId54" Type="http://schemas.openxmlformats.org/officeDocument/2006/relationships/diagramData" Target="../diagrams/data13.xml"/><Relationship Id="rId62" Type="http://schemas.openxmlformats.org/officeDocument/2006/relationships/diagramColors" Target="../diagrams/colors14.xml"/><Relationship Id="rId1" Type="http://schemas.openxmlformats.org/officeDocument/2006/relationships/slideLayout" Target="../slideLayouts/slideLayout14.xml"/><Relationship Id="rId6" Type="http://schemas.openxmlformats.org/officeDocument/2006/relationships/diagramQuickStyle" Target="../diagrams/quickStyle3.xml"/><Relationship Id="rId15" Type="http://schemas.openxmlformats.org/officeDocument/2006/relationships/diagramLayout" Target="../diagrams/layout5.xml"/><Relationship Id="rId23" Type="http://schemas.microsoft.com/office/2007/relationships/diagramDrawing" Target="../diagrams/drawing6.xml"/><Relationship Id="rId28" Type="http://schemas.microsoft.com/office/2007/relationships/diagramDrawing" Target="../diagrams/drawing7.xml"/><Relationship Id="rId36" Type="http://schemas.openxmlformats.org/officeDocument/2006/relationships/diagramQuickStyle" Target="../diagrams/quickStyle9.xml"/><Relationship Id="rId49" Type="http://schemas.openxmlformats.org/officeDocument/2006/relationships/diagramData" Target="../diagrams/data12.xml"/><Relationship Id="rId57" Type="http://schemas.openxmlformats.org/officeDocument/2006/relationships/diagramColors" Target="../diagrams/colors13.xml"/><Relationship Id="rId10" Type="http://schemas.openxmlformats.org/officeDocument/2006/relationships/diagramLayout" Target="../diagrams/layout4.xml"/><Relationship Id="rId31" Type="http://schemas.openxmlformats.org/officeDocument/2006/relationships/diagramQuickStyle" Target="../diagrams/quickStyle8.xml"/><Relationship Id="rId44" Type="http://schemas.openxmlformats.org/officeDocument/2006/relationships/diagramData" Target="../diagrams/data11.xml"/><Relationship Id="rId52" Type="http://schemas.openxmlformats.org/officeDocument/2006/relationships/diagramColors" Target="../diagrams/colors12.xml"/><Relationship Id="rId60" Type="http://schemas.openxmlformats.org/officeDocument/2006/relationships/diagramLayout" Target="../diagrams/layout14.xml"/><Relationship Id="rId4" Type="http://schemas.openxmlformats.org/officeDocument/2006/relationships/diagramData" Target="../diagrams/data3.xml"/><Relationship Id="rId9"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9.jpg"/><Relationship Id="rId7" Type="http://schemas.openxmlformats.org/officeDocument/2006/relationships/diagramColors" Target="../diagrams/colors15.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4.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19.xml"/><Relationship Id="rId13" Type="http://schemas.openxmlformats.org/officeDocument/2006/relationships/image" Target="../media/image12.jpg"/><Relationship Id="rId3" Type="http://schemas.openxmlformats.org/officeDocument/2006/relationships/diagramData" Target="../diagrams/data18.xml"/><Relationship Id="rId7" Type="http://schemas.microsoft.com/office/2007/relationships/diagramDrawing" Target="../diagrams/drawing18.xml"/><Relationship Id="rId12"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8.xml"/><Relationship Id="rId11" Type="http://schemas.openxmlformats.org/officeDocument/2006/relationships/diagramColors" Target="../diagrams/colors19.xml"/><Relationship Id="rId5" Type="http://schemas.openxmlformats.org/officeDocument/2006/relationships/diagramQuickStyle" Target="../diagrams/quickStyle18.xml"/><Relationship Id="rId10" Type="http://schemas.openxmlformats.org/officeDocument/2006/relationships/diagramQuickStyle" Target="../diagrams/quickStyle19.xml"/><Relationship Id="rId4" Type="http://schemas.openxmlformats.org/officeDocument/2006/relationships/diagramLayout" Target="../diagrams/layout18.xml"/><Relationship Id="rId9" Type="http://schemas.openxmlformats.org/officeDocument/2006/relationships/diagramLayout" Target="../diagrams/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8.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6.png"/><Relationship Id="rId7" Type="http://schemas.openxmlformats.org/officeDocument/2006/relationships/diagramColors" Target="../diagrams/colors2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 Id="rId9" Type="http://schemas.openxmlformats.org/officeDocument/2006/relationships/image" Target="../media/image15.jpg"/></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b="1" dirty="0">
                <a:latin typeface="Alexandria" charset="0"/>
                <a:cs typeface="Alexandria" charset="0"/>
              </a:rPr>
              <a:t>Prepared by Dr. Ahmed </a:t>
            </a:r>
            <a:r>
              <a:rPr lang="en-US" sz="2000" b="1" dirty="0" err="1">
                <a:latin typeface="Alexandria" charset="0"/>
                <a:cs typeface="Alexandria" charset="0"/>
              </a:rPr>
              <a:t>Elkhouly</a:t>
            </a:r>
            <a:endParaRPr lang="en-US" sz="2000" b="1"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194617" y="5829941"/>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Tenth Lecture </a:t>
            </a:r>
          </a:p>
        </p:txBody>
      </p:sp>
      <p:sp>
        <p:nvSpPr>
          <p:cNvPr id="46" name="TextBox 45"/>
          <p:cNvSpPr txBox="1"/>
          <p:nvPr/>
        </p:nvSpPr>
        <p:spPr>
          <a:xfrm>
            <a:off x="696109" y="4976420"/>
            <a:ext cx="2844048" cy="1015663"/>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5909187" y="3579575"/>
            <a:ext cx="5233863" cy="11866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r>
              <a:rPr lang="ar-EG" sz="2000" b="1" dirty="0">
                <a:solidFill>
                  <a:schemeClr val="tx1"/>
                </a:solidFill>
                <a:latin typeface="Alexandria" pitchFamily="2" charset="-78"/>
                <a:cs typeface="Alexandria" pitchFamily="2" charset="-78"/>
              </a:rPr>
              <a:t>المحاضرة العاشرة</a:t>
            </a:r>
          </a:p>
          <a:p>
            <a:pPr algn="ctr"/>
            <a:r>
              <a:rPr lang="ar-EG" sz="2000" b="1" dirty="0">
                <a:solidFill>
                  <a:schemeClr val="tx1"/>
                </a:solidFill>
                <a:latin typeface="Alexandria" pitchFamily="2" charset="-78"/>
                <a:cs typeface="Alexandria" pitchFamily="2" charset="-78"/>
              </a:rPr>
              <a:t>الاقتصاد الرقمي</a:t>
            </a:r>
            <a:endParaRPr lang="en-US" sz="2000" b="1" dirty="0">
              <a:solidFill>
                <a:schemeClr val="tx1"/>
              </a:solidFill>
              <a:latin typeface="Alexandria" pitchFamily="2" charset="-78"/>
              <a:cs typeface="Alexandria" pitchFamily="2" charset="-78"/>
            </a:endParaRP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844048" cy="707886"/>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582994" y="1434130"/>
            <a:ext cx="10687664" cy="49523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dirty="0">
                <a:solidFill>
                  <a:schemeClr val="tx1"/>
                </a:solidFill>
                <a:cs typeface="Alexandria" pitchFamily="2" charset="-78"/>
              </a:rPr>
              <a:t>كان للتحول الرقمي و الثورة التكنولوجية في العصر الحديث أثارها على الاقتصاد أيضاً باعتباره أهم جوانب حياة الإنسان ؛ فأفرزت لنا الأنماط التكنولوجية الحديثة « الاقتصاد الرقمي « ؛ ليواكب الاقتصاد عصر الرقمنة . و إزاء ذلك الأمر ارتأينا أن تكون المحاضرة على محورين ؛ الأول خاص بماهية الاقتصاد الرقمي ، و المحور الثاني خاص بتطبيقات ذلك الاقتصاد ؛ و أخصها التجارة الالكترونية و المعاملات الالكترونية .</a:t>
            </a:r>
          </a:p>
          <a:p>
            <a:pPr algn="r" rtl="1">
              <a:lnSpc>
                <a:spcPct val="150000"/>
              </a:lnSpc>
            </a:pPr>
            <a:endParaRPr lang="en-US" sz="1600" dirty="0">
              <a:solidFill>
                <a:schemeClr val="tx1"/>
              </a:solidFill>
              <a:latin typeface="Alexandria" pitchFamily="2" charset="-78"/>
              <a:cs typeface="Alexandria" pitchFamily="2" charset="-78"/>
            </a:endParaRPr>
          </a:p>
          <a:p>
            <a:pPr algn="r" rtl="1">
              <a:lnSpc>
                <a:spcPct val="150000"/>
              </a:lnSpc>
            </a:pPr>
            <a:endParaRPr lang="en-US"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126473" y="232500"/>
            <a:ext cx="5481441" cy="218521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800" b="1" dirty="0">
                <a:solidFill>
                  <a:srgbClr val="00AEEF"/>
                </a:solidFill>
                <a:latin typeface="Alexandria" pitchFamily="2" charset="-78"/>
                <a:cs typeface="Alexandria" pitchFamily="2" charset="-78"/>
              </a:rPr>
              <a:t>تمهيد</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97515-DAE1-E6A5-548A-41C76D639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9142B-FF68-7FE9-C2C6-AE2C3E4CA1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FDE69886-11D3-3769-25E4-85D027844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B14D80C-F545-91AC-B2EF-1E36BA3E2620}"/>
              </a:ext>
            </a:extLst>
          </p:cNvPr>
          <p:cNvSpPr/>
          <p:nvPr/>
        </p:nvSpPr>
        <p:spPr>
          <a:xfrm>
            <a:off x="2741211" y="1185208"/>
            <a:ext cx="9270358" cy="5427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لقد أحدث التقدم الهائل فى التكنولوجيا وما شهده العالم من تطور كبير فى مجال المعلومات والاتصالات إلى ظهور أنماط جديدة فى حياة الإنسان الاقتصادية والاجتماعية والعلمية وحيث أن الاقتصاد أصبح يعتمد بشكل كبير على التكنولوجيا فى شتى مجالات الأقتصاد العالمى، هذا الأمر قد أحدث تغيير فى طرق ووسائل تنفيذ الأنشطة الاقتصادية، أدى ذلك إلى ظهور نوع جديد من الاقتصاد وهو ما يطلق عليه "الاقتصاد الرقمى" أو اقتصاد المعلومات الذى يعبر عن رؤية مستقبلية لعالم تكون فيه المعلومة الاقتصادية الركيزة الأساسية للاقتصاد.</a:t>
            </a:r>
            <a:endParaRPr lang="ar-EG" sz="1400" b="1"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أوضح صندوق النقد الدولي أن عملية التحول الرقمي تغلغلت في الكثير من الأنشطة، وأن المحور الاقتصادي بالكامل يمكن أن يندرج تحت مصطلح "الاقتصاد الرقمي" بالمعنى الأشمل له. وبينما يشير مصطلح "القطاع الرقمي" إلى حدود ثابتة للأنشطة الاقتصادية، فإن مصطلح "الاقتصاد الرقمي" المستخدم كثيراً للإشارة إلى عملية التحول الرقمي (أي استخدام الإنترنت) أصبح أكثر انتشاراً في جميع القطاعات الاقتصادية، بدءاً من الزراعة وحتى أعمال المخازن.</a:t>
            </a:r>
          </a:p>
          <a:p>
            <a:pPr algn="justLow" rtl="1">
              <a:lnSpc>
                <a:spcPct val="150000"/>
              </a:lnSpc>
            </a:pPr>
            <a:r>
              <a:rPr lang="ar-EG" sz="1400" dirty="0">
                <a:solidFill>
                  <a:schemeClr val="tx1"/>
                </a:solidFill>
                <a:cs typeface="Alexandria" pitchFamily="2" charset="-78"/>
              </a:rPr>
              <a:t>و قد حددت شبكة ديلويت، المتخصصة في تقديم الخدمات الاستشارية، تعريفاً للاقتصاد الرقمي بأنه نشاط اقتصادي يربط بين ملايين الناس والشركات والأجهزة والبيانات والعمليات يومياً عبر الإنترنت. ويعتبر الاتصال فائق السرعة هو العمود الفقري للاقتصاد الرقمي، بما يعني استمرار الزيادة في الاتصال بين الناس والمؤسسات والآلات عبر الإنترنت والهواتف المحمولة وإنترنت الأشياء.</a:t>
            </a:r>
          </a:p>
          <a:p>
            <a:pPr algn="r" rtl="1">
              <a:lnSpc>
                <a:spcPct val="150000"/>
              </a:lnSpc>
            </a:pPr>
            <a:endParaRPr lang="ar-EG" sz="1400" b="1"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4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8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014C79-3CEE-1658-766A-C1F8FBDB5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6070" y="-14413"/>
            <a:ext cx="2305141" cy="1076343"/>
          </a:xfrm>
          <a:prstGeom prst="rect">
            <a:avLst/>
          </a:prstGeom>
        </p:spPr>
      </p:pic>
      <p:sp>
        <p:nvSpPr>
          <p:cNvPr id="3" name="Rectangle 2">
            <a:extLst>
              <a:ext uri="{FF2B5EF4-FFF2-40B4-BE49-F238E27FC236}">
                <a16:creationId xmlns:a16="http://schemas.microsoft.com/office/drawing/2014/main" id="{3380A467-BB5F-0A03-0B1B-F98FE5020EB7}"/>
              </a:ext>
            </a:extLst>
          </p:cNvPr>
          <p:cNvSpPr/>
          <p:nvPr/>
        </p:nvSpPr>
        <p:spPr>
          <a:xfrm>
            <a:off x="2626178" y="1285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215EB1F8-D939-A88A-5166-9F29216BA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812" y="1234971"/>
            <a:ext cx="2153675" cy="5328395"/>
          </a:xfrm>
          <a:prstGeom prst="rect">
            <a:avLst/>
          </a:prstGeom>
        </p:spPr>
      </p:pic>
      <p:sp>
        <p:nvSpPr>
          <p:cNvPr id="4" name="TextBox 3">
            <a:extLst>
              <a:ext uri="{FF2B5EF4-FFF2-40B4-BE49-F238E27FC236}">
                <a16:creationId xmlns:a16="http://schemas.microsoft.com/office/drawing/2014/main" id="{89102305-1DBB-85F8-9F9E-405326E8B513}"/>
              </a:ext>
            </a:extLst>
          </p:cNvPr>
          <p:cNvSpPr txBox="1"/>
          <p:nvPr/>
        </p:nvSpPr>
        <p:spPr>
          <a:xfrm>
            <a:off x="3126473" y="232500"/>
            <a:ext cx="5481441" cy="218521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800" b="1" dirty="0">
                <a:solidFill>
                  <a:srgbClr val="00AEEF"/>
                </a:solidFill>
                <a:latin typeface="Alexandria" pitchFamily="2" charset="-78"/>
                <a:cs typeface="Alexandria" pitchFamily="2" charset="-78"/>
              </a:rPr>
              <a:t>مقدمة</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Tree>
    <p:extLst>
      <p:ext uri="{BB962C8B-B14F-4D97-AF65-F5344CB8AC3E}">
        <p14:creationId xmlns:p14="http://schemas.microsoft.com/office/powerpoint/2010/main" val="4175592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779028" y="86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018500" y="1084790"/>
            <a:ext cx="10717072" cy="5374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914410" y="-41885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93208" y="34300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3148543" y="1363640"/>
            <a:ext cx="8474622" cy="4790817"/>
          </a:xfrm>
        </p:spPr>
        <p:txBody>
          <a:bodyPr>
            <a:noAutofit/>
          </a:bodyPr>
          <a:lstStyle/>
          <a:p>
            <a:pPr marL="0" indent="0" algn="justLow" rtl="1">
              <a:lnSpc>
                <a:spcPct val="150000"/>
              </a:lnSpc>
              <a:buNone/>
            </a:pPr>
            <a:r>
              <a:rPr lang="ar-EG" sz="1600" dirty="0">
                <a:solidFill>
                  <a:srgbClr val="00AEEF"/>
                </a:solidFill>
                <a:cs typeface="Alexandria" pitchFamily="2" charset="-78"/>
              </a:rPr>
              <a:t>- </a:t>
            </a:r>
            <a:r>
              <a:rPr lang="ar-EG" sz="1600" dirty="0">
                <a:cs typeface="Alexandria" pitchFamily="2" charset="-78"/>
              </a:rPr>
              <a:t>الاقتصاد الرقمي يظن البعض أنه نظام اقتصادي بدأ عام 1995 تقريباً لربطهم بموضوع الأنترنت، لكن الحقيقة أنه هو ذلك الاقتصاد الخفي الذى كان يحتاج إلى المجهر ليستطيعوا رؤيته أو قياسه، حيث كان غير مؤثر رقماً و فهماً، فهو بشكل ملموس بداية من اختراع الهاتف ثم الفاكس فعندما كان يتحدث تاجران على الهاتف ، وكان يجرى الاتفاق على إتمام صفقة معينة فذلك هو الاقتصاد الرقمي إذ ما تمت عملية التبادل التجاري التى اتفق عليها عبر الهاتف، كما تطورت هذه التعاملات فى وجود الفاكس وخاصة عند البنوك وذلك بسبب التشريعات المصرفية العالمية، لكن المقاييس لم تكن موجودة لقياس ناتج هذا الاقتصاد بذلك الوقت .</a:t>
            </a:r>
          </a:p>
          <a:p>
            <a:pPr algn="justLow" rtl="1">
              <a:lnSpc>
                <a:spcPct val="150000"/>
              </a:lnSpc>
            </a:pPr>
            <a:r>
              <a:rPr lang="ar-EG" sz="1600" dirty="0">
                <a:cs typeface="Alexandria" pitchFamily="2" charset="-78"/>
              </a:rPr>
              <a:t>إن الاقتصاد الرقمي هو ذلك الاقتصاد الذى يستخدم المؤشرات الاقتصادية نفسها والأسس الاقتصادية المتعارف عليها من عرض وطلب للصناعات الإلكترونية والخدمات الإلكترونية الناتجة عنها وما يترتب عليها من عمليات نقل المعلومات والمبادلات التجارية من خلال تلك الخدمات الرقمية بشكل تجارة إلكترونية أو صناعات إلكترونية وما يترتب عليه من زيادة فى الدخل القومى والناتج المحلى.</a:t>
            </a:r>
          </a:p>
          <a:p>
            <a:pPr marL="0" indent="0" algn="justLow" rtl="1">
              <a:lnSpc>
                <a:spcPct val="150000"/>
              </a:lnSpc>
              <a:buNone/>
            </a:pPr>
            <a:endParaRPr lang="ar-EG" sz="1600" dirty="0">
              <a:cs typeface="Alexandria" pitchFamily="2" charset="-78"/>
            </a:endParaRPr>
          </a:p>
          <a:p>
            <a:pPr algn="r" rtl="1">
              <a:lnSpc>
                <a:spcPct val="150000"/>
              </a:lnSpc>
            </a:pPr>
            <a:endParaRPr lang="en-US" sz="1600" dirty="0"/>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dirty="0"/>
          </a:p>
        </p:txBody>
      </p:sp>
      <p:pic>
        <p:nvPicPr>
          <p:cNvPr id="7" name="Picture 6">
            <a:extLst>
              <a:ext uri="{FF2B5EF4-FFF2-40B4-BE49-F238E27FC236}">
                <a16:creationId xmlns:a16="http://schemas.microsoft.com/office/drawing/2014/main" id="{19A65C3B-420C-4AAA-198B-3E9ACECCD70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69966" y="1293833"/>
            <a:ext cx="1912363" cy="4513580"/>
          </a:xfrm>
          <a:prstGeom prst="rect">
            <a:avLst/>
          </a:prstGeom>
        </p:spPr>
      </p:pic>
    </p:spTree>
    <p:extLst>
      <p:ext uri="{BB962C8B-B14F-4D97-AF65-F5344CB8AC3E}">
        <p14:creationId xmlns:p14="http://schemas.microsoft.com/office/powerpoint/2010/main" val="3897645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F4052-2F22-CE98-276A-0FCD7E8D34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9B92C0-04D5-C7AA-0B58-68DE83B24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8AB9213-A82A-7E65-4911-D490B8DB5703}"/>
              </a:ext>
            </a:extLst>
          </p:cNvPr>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12752D0-5C85-5D42-A286-ECCE795BBC47}"/>
              </a:ext>
            </a:extLst>
          </p:cNvPr>
          <p:cNvSpPr/>
          <p:nvPr/>
        </p:nvSpPr>
        <p:spPr>
          <a:xfrm>
            <a:off x="825910" y="1105414"/>
            <a:ext cx="10832827" cy="5526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F271CF37-2608-9B51-A133-BA5C46430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BACA41-2478-7685-3449-FA70E36E0C01}"/>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60DC1EE-3C49-08A9-3E90-8D210A84D0F2}"/>
              </a:ext>
            </a:extLst>
          </p:cNvPr>
          <p:cNvSpPr/>
          <p:nvPr/>
        </p:nvSpPr>
        <p:spPr>
          <a:xfrm>
            <a:off x="2348061" y="4865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3AA16491-268D-484E-848C-B97AFD169E20}"/>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CAA2CED6-B34D-014D-73D2-676336864008}"/>
              </a:ext>
            </a:extLst>
          </p:cNvPr>
          <p:cNvSpPr>
            <a:spLocks noGrp="1"/>
          </p:cNvSpPr>
          <p:nvPr>
            <p:ph idx="1"/>
          </p:nvPr>
        </p:nvSpPr>
        <p:spPr>
          <a:xfrm>
            <a:off x="2816818" y="1406912"/>
            <a:ext cx="8729357" cy="6083386"/>
          </a:xfrm>
        </p:spPr>
        <p:txBody>
          <a:bodyPr>
            <a:noAutofit/>
          </a:bodyPr>
          <a:lstStyle/>
          <a:p>
            <a:pPr marL="0" indent="0" algn="justLow" rtl="1">
              <a:buNone/>
            </a:pPr>
            <a:endParaRPr lang="en-US" sz="1200" dirty="0">
              <a:cs typeface="Alexandria" pitchFamily="2" charset="-78"/>
            </a:endParaRPr>
          </a:p>
          <a:p>
            <a:pPr algn="justLow" rtl="1">
              <a:lnSpc>
                <a:spcPct val="150000"/>
              </a:lnSpc>
            </a:pPr>
            <a:r>
              <a:rPr lang="ar-EG" sz="1400" dirty="0">
                <a:cs typeface="Alexandria" pitchFamily="2" charset="-78"/>
              </a:rPr>
              <a:t>ولقد ظهر مصطلح الاقتصاد الرقمي لأول مرة فى عام 1995 على لسان الكاتب الكندي "دون تاب سكوت </a:t>
            </a:r>
            <a:r>
              <a:rPr lang="en-US" sz="1400" dirty="0"/>
              <a:t>Don tap Scott " </a:t>
            </a:r>
            <a:r>
              <a:rPr lang="ar-EG" sz="1400" dirty="0">
                <a:cs typeface="Alexandria" pitchFamily="2" charset="-78"/>
              </a:rPr>
              <a:t> في كتابه المنشور باللغة الإنجليزية بعنوان </a:t>
            </a:r>
            <a:r>
              <a:rPr lang="en-US" sz="1400" dirty="0"/>
              <a:t>The Digital Economy: Promise and Periling the age of Networked Intelligence </a:t>
            </a:r>
            <a:r>
              <a:rPr lang="ar-EG" sz="1400" dirty="0">
                <a:cs typeface="Alexandria" pitchFamily="2" charset="-78"/>
              </a:rPr>
              <a:t>الاقتصاد الرقمي: الآمال والمخاطر فى عصر الشبكة الذكية.</a:t>
            </a:r>
          </a:p>
          <a:p>
            <a:pPr algn="justLow" rtl="1">
              <a:lnSpc>
                <a:spcPct val="150000"/>
              </a:lnSpc>
            </a:pPr>
            <a:r>
              <a:rPr lang="ar-EG" sz="1400" dirty="0">
                <a:cs typeface="Alexandria" pitchFamily="2" charset="-78"/>
              </a:rPr>
              <a:t>ثم تناوله بالدراسة من بعد ذلك العديد من الكتاب والباحثين، الذين اختلفوا فى تسميته، فمنهم من أطلق عليه اقتصاد الانترنت، ومنهم من سماه اقتصاد المعرفة، ومنهم من عرفه بأنه اقتصاد المعلومات وغير ذلك من المسميات، ومن أهم مميزاته أن تتحول البضائع والمنتجات من الشكل المادي المحسوس إلى الشكل الرقمي .</a:t>
            </a:r>
          </a:p>
          <a:p>
            <a:pPr algn="justLow" rtl="1">
              <a:lnSpc>
                <a:spcPct val="150000"/>
              </a:lnSpc>
            </a:pPr>
            <a:r>
              <a:rPr lang="ar-EG" sz="1400" dirty="0">
                <a:cs typeface="Alexandria" pitchFamily="2" charset="-78"/>
              </a:rPr>
              <a:t>ویساعد انتشار مجتمع المعلومات والمعرفة على تشجیع بناء الحكومة الإلكترونیة</a:t>
            </a:r>
            <a:r>
              <a:rPr lang="en-US" sz="1400" dirty="0" err="1"/>
              <a:t>E.government</a:t>
            </a:r>
            <a:r>
              <a:rPr lang="en-US" sz="1400" dirty="0"/>
              <a:t> </a:t>
            </a:r>
            <a:r>
              <a:rPr lang="ar-EG" sz="1400" dirty="0">
                <a:cs typeface="Alexandria" pitchFamily="2" charset="-78"/>
              </a:rPr>
              <a:t> والتجارة الإلكترونیة</a:t>
            </a:r>
            <a:r>
              <a:rPr lang="en-US" sz="1400" dirty="0" err="1"/>
              <a:t>E.commerce</a:t>
            </a:r>
            <a:r>
              <a:rPr lang="ar-EG" sz="1400" dirty="0">
                <a:cs typeface="Alexandria" pitchFamily="2" charset="-78"/>
              </a:rPr>
              <a:t> ، والبنوك الإلكترونیة </a:t>
            </a:r>
            <a:r>
              <a:rPr lang="en-US" sz="1400" dirty="0" err="1"/>
              <a:t>E.Banking</a:t>
            </a:r>
            <a:r>
              <a:rPr lang="en-US" sz="1400" dirty="0"/>
              <a:t>، </a:t>
            </a:r>
            <a:r>
              <a:rPr lang="ar-EG" sz="1400" dirty="0">
                <a:cs typeface="Alexandria" pitchFamily="2" charset="-78"/>
              </a:rPr>
              <a:t>والإدارة الإلكترونیة </a:t>
            </a:r>
            <a:r>
              <a:rPr lang="en-US" sz="1400" dirty="0" err="1"/>
              <a:t>E.Management</a:t>
            </a:r>
            <a:r>
              <a:rPr lang="en-US" sz="1400" dirty="0"/>
              <a:t>، </a:t>
            </a:r>
            <a:r>
              <a:rPr lang="ar-EG" sz="1400" dirty="0">
                <a:cs typeface="Alexandria" pitchFamily="2" charset="-78"/>
              </a:rPr>
              <a:t>وكذا الشركة المساھمة الإلكترونیة </a:t>
            </a:r>
            <a:r>
              <a:rPr lang="en-US" sz="1400" dirty="0" err="1"/>
              <a:t>E.corporation</a:t>
            </a:r>
            <a:r>
              <a:rPr lang="en-US" sz="1400" dirty="0"/>
              <a:t>.، </a:t>
            </a:r>
            <a:r>
              <a:rPr lang="ar-EG" sz="1400" dirty="0">
                <a:cs typeface="Alexandria" pitchFamily="2" charset="-78"/>
              </a:rPr>
              <a:t>ویحتاج كل ذلك إلى التطویر المستمر في مؤشر مجتمع المعلومات والمعرفة عن طریق زیادة أعداد الحواسیب الإلكترونیة ، واستخداماتھا في المعاملات والوظائف وزیادة عدد المشتركین في الشبكة الدولیة للمعلومات </a:t>
            </a:r>
            <a:r>
              <a:rPr lang="en-US" sz="1400" dirty="0"/>
              <a:t>Internet </a:t>
            </a:r>
            <a:r>
              <a:rPr lang="ar-EG" sz="1400" dirty="0">
                <a:cs typeface="Alexandria" pitchFamily="2" charset="-78"/>
              </a:rPr>
              <a:t>وتطویر استخدام البرمجیات في إدارة الأنشطة الاقتصادیة والتجاریة والإنتاجیة والمالیة .</a:t>
            </a:r>
            <a:endParaRPr lang="ar-EG" sz="1400" b="1" dirty="0">
              <a:cs typeface="Alexandria" pitchFamily="2" charset="-78"/>
            </a:endParaRPr>
          </a:p>
          <a:p>
            <a:pPr algn="justLow" rtl="1"/>
            <a:endParaRPr lang="ar-EG" sz="1200" dirty="0">
              <a:cs typeface="Alexandria" pitchFamily="2" charset="-78"/>
            </a:endParaRPr>
          </a:p>
          <a:p>
            <a:pPr algn="justLow" rtl="1"/>
            <a:endParaRPr lang="ar-EG" sz="1200" dirty="0">
              <a:cs typeface="Alexandria" pitchFamily="2" charset="-78"/>
            </a:endParaRPr>
          </a:p>
          <a:p>
            <a:pPr algn="justLow" rtl="1"/>
            <a:endParaRPr lang="ar-EG" sz="1200" dirty="0">
              <a:cs typeface="Alexandria" pitchFamily="2" charset="-78"/>
            </a:endParaRPr>
          </a:p>
          <a:p>
            <a:pPr algn="justLow" rtl="1"/>
            <a:endParaRPr lang="ar-EG" sz="1200" dirty="0">
              <a:cs typeface="Alexandria" pitchFamily="2" charset="-78"/>
            </a:endParaRPr>
          </a:p>
          <a:p>
            <a:pPr algn="justLow" rtl="1"/>
            <a:endParaRPr lang="ar-EG" sz="1200" dirty="0">
              <a:cs typeface="Alexandria" pitchFamily="2" charset="-78"/>
            </a:endParaRPr>
          </a:p>
          <a:p>
            <a:pPr algn="justLow" rtl="1"/>
            <a:endParaRPr lang="ar-EG" sz="1200" dirty="0">
              <a:cs typeface="Alexandria" pitchFamily="2" charset="-78"/>
            </a:endParaRPr>
          </a:p>
          <a:p>
            <a:pPr algn="justLow" rtl="1"/>
            <a:endParaRPr lang="ar-EG" sz="1200" dirty="0">
              <a:cs typeface="Alexandria" pitchFamily="2" charset="-78"/>
            </a:endParaRPr>
          </a:p>
          <a:p>
            <a:pPr algn="r" rtl="1"/>
            <a:endParaRPr lang="ar-EG" sz="1200" b="1" dirty="0">
              <a:cs typeface="Alexandria" pitchFamily="2" charset="-78"/>
            </a:endParaRPr>
          </a:p>
          <a:p>
            <a:pPr algn="r" rtl="1"/>
            <a:endParaRPr lang="ar-EG" sz="1200" dirty="0">
              <a:cs typeface="Alexandria" pitchFamily="2" charset="-78"/>
            </a:endParaRPr>
          </a:p>
          <a:p>
            <a:pPr algn="r" rtl="1"/>
            <a:endParaRPr lang="ar-EG" sz="1200" dirty="0">
              <a:cs typeface="Alexandria" pitchFamily="2" charset="-78"/>
            </a:endParaRPr>
          </a:p>
          <a:p>
            <a:pPr algn="r" rtl="1"/>
            <a:endParaRPr lang="ar-EG" sz="1200" dirty="0">
              <a:cs typeface="Alexandria" pitchFamily="2" charset="-78"/>
            </a:endParaRPr>
          </a:p>
          <a:p>
            <a:pPr algn="r" rtl="1"/>
            <a:endParaRPr lang="ar-EG" sz="1000" dirty="0">
              <a:cs typeface="Alexandria" pitchFamily="2" charset="-78"/>
            </a:endParaRPr>
          </a:p>
          <a:p>
            <a:pPr algn="r" rtl="1"/>
            <a:endParaRPr lang="ar-EG" sz="1000" dirty="0">
              <a:cs typeface="Alexandria" pitchFamily="2" charset="-78"/>
            </a:endParaRPr>
          </a:p>
          <a:p>
            <a:pPr algn="r" rtl="1"/>
            <a:endParaRPr lang="ar-EG" sz="1000" dirty="0">
              <a:cs typeface="Alexandria" pitchFamily="2" charset="-78"/>
            </a:endParaRPr>
          </a:p>
          <a:p>
            <a:pPr algn="r" rtl="1"/>
            <a:endParaRPr lang="en-US" sz="1000" dirty="0"/>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r" rtl="1"/>
            <a:endParaRPr lang="ar-EG" sz="1400" b="1"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050" dirty="0">
              <a:cs typeface="Alexandria" pitchFamily="2" charset="-78"/>
            </a:endParaRPr>
          </a:p>
          <a:p>
            <a:pPr algn="r" rtl="1"/>
            <a:endParaRPr lang="ar-EG" sz="1050" dirty="0">
              <a:cs typeface="Alexandria" pitchFamily="2" charset="-78"/>
            </a:endParaRPr>
          </a:p>
          <a:p>
            <a:pPr algn="r" rtl="1"/>
            <a:endParaRPr lang="ar-EG" sz="1050" dirty="0">
              <a:cs typeface="Alexandria" pitchFamily="2" charset="-78"/>
            </a:endParaRPr>
          </a:p>
          <a:p>
            <a:pPr algn="r" rtl="1"/>
            <a:endParaRPr lang="en-US" sz="1050" dirty="0"/>
          </a:p>
          <a:p>
            <a:endParaRPr lang="ar-EG" sz="1600" dirty="0">
              <a:cs typeface="Alexandria" pitchFamily="2" charset="-78"/>
            </a:endParaRPr>
          </a:p>
        </p:txBody>
      </p:sp>
      <p:pic>
        <p:nvPicPr>
          <p:cNvPr id="7" name="Picture 6">
            <a:extLst>
              <a:ext uri="{FF2B5EF4-FFF2-40B4-BE49-F238E27FC236}">
                <a16:creationId xmlns:a16="http://schemas.microsoft.com/office/drawing/2014/main" id="{84DFD65A-E33D-9C1A-9BCD-FC010BC8548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4488" y="1615198"/>
            <a:ext cx="1721967" cy="4260309"/>
          </a:xfrm>
          <a:prstGeom prst="rect">
            <a:avLst/>
          </a:prstGeom>
        </p:spPr>
      </p:pic>
    </p:spTree>
    <p:extLst>
      <p:ext uri="{BB962C8B-B14F-4D97-AF65-F5344CB8AC3E}">
        <p14:creationId xmlns:p14="http://schemas.microsoft.com/office/powerpoint/2010/main" val="1673114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p:cNvSpPr/>
          <p:nvPr/>
        </p:nvSpPr>
        <p:spPr>
          <a:xfrm>
            <a:off x="1127760" y="4884389"/>
            <a:ext cx="4747323" cy="1023037"/>
          </a:xfrm>
          <a:prstGeom prst="rect">
            <a:avLst/>
          </a:prstGeom>
          <a:noFill/>
        </p:spPr>
        <p:txBody>
          <a:bodyPr wrap="square">
            <a:spAutoFit/>
          </a:bodyPr>
          <a:lstStyle/>
          <a:p>
            <a:pPr lvl="0" algn="ctr" rtl="0">
              <a:lnSpc>
                <a:spcPct val="150000"/>
              </a:lnSpc>
            </a:pPr>
            <a:endParaRPr lang="en-US" sz="1600" dirty="0">
              <a:latin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0" name="Diagram 9">
            <a:extLst>
              <a:ext uri="{FF2B5EF4-FFF2-40B4-BE49-F238E27FC236}">
                <a16:creationId xmlns:a16="http://schemas.microsoft.com/office/drawing/2014/main" id="{2CD1980E-13CB-7048-A677-699F7F855391}"/>
              </a:ext>
            </a:extLst>
          </p:cNvPr>
          <p:cNvGraphicFramePr/>
          <p:nvPr>
            <p:extLst>
              <p:ext uri="{D42A27DB-BD31-4B8C-83A1-F6EECF244321}">
                <p14:modId xmlns:p14="http://schemas.microsoft.com/office/powerpoint/2010/main" val="239169391"/>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Diagram 11">
            <a:extLst>
              <a:ext uri="{FF2B5EF4-FFF2-40B4-BE49-F238E27FC236}">
                <a16:creationId xmlns:a16="http://schemas.microsoft.com/office/drawing/2014/main" id="{73C87D24-79E5-A3C4-1BBE-67DE33F29AF5}"/>
              </a:ext>
            </a:extLst>
          </p:cNvPr>
          <p:cNvGraphicFramePr/>
          <p:nvPr>
            <p:extLst>
              <p:ext uri="{D42A27DB-BD31-4B8C-83A1-F6EECF244321}">
                <p14:modId xmlns:p14="http://schemas.microsoft.com/office/powerpoint/2010/main" val="1076723346"/>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2" name="Diagram 1">
            <a:extLst>
              <a:ext uri="{FF2B5EF4-FFF2-40B4-BE49-F238E27FC236}">
                <a16:creationId xmlns:a16="http://schemas.microsoft.com/office/drawing/2014/main" id="{6E9971BC-F370-069C-B3E6-DB52CB7C7324}"/>
              </a:ext>
            </a:extLst>
          </p:cNvPr>
          <p:cNvGraphicFramePr/>
          <p:nvPr>
            <p:extLst>
              <p:ext uri="{D42A27DB-BD31-4B8C-83A1-F6EECF244321}">
                <p14:modId xmlns:p14="http://schemas.microsoft.com/office/powerpoint/2010/main" val="242436947"/>
              </p:ext>
            </p:extLst>
          </p:nvPr>
        </p:nvGraphicFramePr>
        <p:xfrm>
          <a:off x="593994" y="4889539"/>
          <a:ext cx="6357582" cy="155859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3" name="Diagram 2">
            <a:extLst>
              <a:ext uri="{FF2B5EF4-FFF2-40B4-BE49-F238E27FC236}">
                <a16:creationId xmlns:a16="http://schemas.microsoft.com/office/drawing/2014/main" id="{21BCAFBF-3789-8F91-82B2-7EC34F1E2C2B}"/>
              </a:ext>
            </a:extLst>
          </p:cNvPr>
          <p:cNvGraphicFramePr/>
          <p:nvPr>
            <p:extLst>
              <p:ext uri="{D42A27DB-BD31-4B8C-83A1-F6EECF244321}">
                <p14:modId xmlns:p14="http://schemas.microsoft.com/office/powerpoint/2010/main" val="501805066"/>
              </p:ext>
            </p:extLst>
          </p:nvPr>
        </p:nvGraphicFramePr>
        <p:xfrm>
          <a:off x="6274594" y="4896724"/>
          <a:ext cx="5680600" cy="1539335"/>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graphicFrame>
        <p:nvGraphicFramePr>
          <p:cNvPr id="7" name="Diagram 6">
            <a:extLst>
              <a:ext uri="{FF2B5EF4-FFF2-40B4-BE49-F238E27FC236}">
                <a16:creationId xmlns:a16="http://schemas.microsoft.com/office/drawing/2014/main" id="{21375E36-0043-29F1-26AB-BA1E11291DF5}"/>
              </a:ext>
            </a:extLst>
          </p:cNvPr>
          <p:cNvGraphicFramePr/>
          <p:nvPr>
            <p:extLst>
              <p:ext uri="{D42A27DB-BD31-4B8C-83A1-F6EECF244321}">
                <p14:modId xmlns:p14="http://schemas.microsoft.com/office/powerpoint/2010/main" val="1286649724"/>
              </p:ext>
            </p:extLst>
          </p:nvPr>
        </p:nvGraphicFramePr>
        <p:xfrm>
          <a:off x="746394" y="5041939"/>
          <a:ext cx="6357582" cy="1558598"/>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p:graphicFrame>
        <p:nvGraphicFramePr>
          <p:cNvPr id="8" name="Diagram 7">
            <a:extLst>
              <a:ext uri="{FF2B5EF4-FFF2-40B4-BE49-F238E27FC236}">
                <a16:creationId xmlns:a16="http://schemas.microsoft.com/office/drawing/2014/main" id="{13EC78AD-DD8A-06C4-3A4C-F02ABA467F1A}"/>
              </a:ext>
            </a:extLst>
          </p:cNvPr>
          <p:cNvGraphicFramePr/>
          <p:nvPr>
            <p:extLst>
              <p:ext uri="{D42A27DB-BD31-4B8C-83A1-F6EECF244321}">
                <p14:modId xmlns:p14="http://schemas.microsoft.com/office/powerpoint/2010/main" val="1005086401"/>
              </p:ext>
            </p:extLst>
          </p:nvPr>
        </p:nvGraphicFramePr>
        <p:xfrm>
          <a:off x="6426994" y="5049124"/>
          <a:ext cx="5680600" cy="1539335"/>
        </p:xfrm>
        <a:graphic>
          <a:graphicData uri="http://schemas.openxmlformats.org/drawingml/2006/diagram">
            <dgm:relIds xmlns:dgm="http://schemas.openxmlformats.org/drawingml/2006/diagram" xmlns:r="http://schemas.openxmlformats.org/officeDocument/2006/relationships" r:dm="rId29" r:lo="rId30" r:qs="rId31" r:cs="rId32"/>
          </a:graphicData>
        </a:graphic>
      </p:graphicFrame>
      <p:graphicFrame>
        <p:nvGraphicFramePr>
          <p:cNvPr id="13" name="Diagram 12">
            <a:extLst>
              <a:ext uri="{FF2B5EF4-FFF2-40B4-BE49-F238E27FC236}">
                <a16:creationId xmlns:a16="http://schemas.microsoft.com/office/drawing/2014/main" id="{8722E015-1844-C8F6-EF9D-CB3BD01341FF}"/>
              </a:ext>
            </a:extLst>
          </p:cNvPr>
          <p:cNvGraphicFramePr/>
          <p:nvPr>
            <p:extLst>
              <p:ext uri="{D42A27DB-BD31-4B8C-83A1-F6EECF244321}">
                <p14:modId xmlns:p14="http://schemas.microsoft.com/office/powerpoint/2010/main" val="2783964560"/>
              </p:ext>
            </p:extLst>
          </p:nvPr>
        </p:nvGraphicFramePr>
        <p:xfrm>
          <a:off x="898794" y="5194339"/>
          <a:ext cx="6357582" cy="1558598"/>
        </p:xfrm>
        <a:graphic>
          <a:graphicData uri="http://schemas.openxmlformats.org/drawingml/2006/diagram">
            <dgm:relIds xmlns:dgm="http://schemas.openxmlformats.org/drawingml/2006/diagram" xmlns:r="http://schemas.openxmlformats.org/officeDocument/2006/relationships" r:dm="rId34" r:lo="rId35" r:qs="rId36" r:cs="rId37"/>
          </a:graphicData>
        </a:graphic>
      </p:graphicFrame>
      <p:graphicFrame>
        <p:nvGraphicFramePr>
          <p:cNvPr id="14" name="Diagram 13">
            <a:extLst>
              <a:ext uri="{FF2B5EF4-FFF2-40B4-BE49-F238E27FC236}">
                <a16:creationId xmlns:a16="http://schemas.microsoft.com/office/drawing/2014/main" id="{CC953933-CABB-C9B3-9C7A-1374BD4AEE5F}"/>
              </a:ext>
            </a:extLst>
          </p:cNvPr>
          <p:cNvGraphicFramePr/>
          <p:nvPr>
            <p:extLst>
              <p:ext uri="{D42A27DB-BD31-4B8C-83A1-F6EECF244321}">
                <p14:modId xmlns:p14="http://schemas.microsoft.com/office/powerpoint/2010/main" val="2829776354"/>
              </p:ext>
            </p:extLst>
          </p:nvPr>
        </p:nvGraphicFramePr>
        <p:xfrm>
          <a:off x="6579394" y="5201524"/>
          <a:ext cx="5680600" cy="1539335"/>
        </p:xfrm>
        <a:graphic>
          <a:graphicData uri="http://schemas.openxmlformats.org/drawingml/2006/diagram">
            <dgm:relIds xmlns:dgm="http://schemas.openxmlformats.org/drawingml/2006/diagram" xmlns:r="http://schemas.openxmlformats.org/officeDocument/2006/relationships" r:dm="rId39" r:lo="rId40" r:qs="rId41" r:cs="rId42"/>
          </a:graphicData>
        </a:graphic>
      </p:graphicFrame>
      <p:graphicFrame>
        <p:nvGraphicFramePr>
          <p:cNvPr id="15" name="Diagram 14">
            <a:extLst>
              <a:ext uri="{FF2B5EF4-FFF2-40B4-BE49-F238E27FC236}">
                <a16:creationId xmlns:a16="http://schemas.microsoft.com/office/drawing/2014/main" id="{47C36991-7313-0CCF-5DE3-1E6AD68A0CE8}"/>
              </a:ext>
            </a:extLst>
          </p:cNvPr>
          <p:cNvGraphicFramePr/>
          <p:nvPr>
            <p:extLst>
              <p:ext uri="{D42A27DB-BD31-4B8C-83A1-F6EECF244321}">
                <p14:modId xmlns:p14="http://schemas.microsoft.com/office/powerpoint/2010/main" val="2021149505"/>
              </p:ext>
            </p:extLst>
          </p:nvPr>
        </p:nvGraphicFramePr>
        <p:xfrm>
          <a:off x="1051194" y="5346739"/>
          <a:ext cx="6357582" cy="1558598"/>
        </p:xfrm>
        <a:graphic>
          <a:graphicData uri="http://schemas.openxmlformats.org/drawingml/2006/diagram">
            <dgm:relIds xmlns:dgm="http://schemas.openxmlformats.org/drawingml/2006/diagram" xmlns:r="http://schemas.openxmlformats.org/officeDocument/2006/relationships" r:dm="rId44" r:lo="rId45" r:qs="rId46" r:cs="rId47"/>
          </a:graphicData>
        </a:graphic>
      </p:graphicFrame>
      <p:graphicFrame>
        <p:nvGraphicFramePr>
          <p:cNvPr id="16" name="Diagram 15">
            <a:extLst>
              <a:ext uri="{FF2B5EF4-FFF2-40B4-BE49-F238E27FC236}">
                <a16:creationId xmlns:a16="http://schemas.microsoft.com/office/drawing/2014/main" id="{C880AD5E-5773-21DD-C4BE-A65C5F123F37}"/>
              </a:ext>
            </a:extLst>
          </p:cNvPr>
          <p:cNvGraphicFramePr/>
          <p:nvPr>
            <p:extLst>
              <p:ext uri="{D42A27DB-BD31-4B8C-83A1-F6EECF244321}">
                <p14:modId xmlns:p14="http://schemas.microsoft.com/office/powerpoint/2010/main" val="2395054455"/>
              </p:ext>
            </p:extLst>
          </p:nvPr>
        </p:nvGraphicFramePr>
        <p:xfrm>
          <a:off x="6731794" y="5353924"/>
          <a:ext cx="5680600" cy="1539335"/>
        </p:xfrm>
        <a:graphic>
          <a:graphicData uri="http://schemas.openxmlformats.org/drawingml/2006/diagram">
            <dgm:relIds xmlns:dgm="http://schemas.openxmlformats.org/drawingml/2006/diagram" xmlns:r="http://schemas.openxmlformats.org/officeDocument/2006/relationships" r:dm="rId49" r:lo="rId50" r:qs="rId51" r:cs="rId52"/>
          </a:graphicData>
        </a:graphic>
      </p:graphicFrame>
      <p:graphicFrame>
        <p:nvGraphicFramePr>
          <p:cNvPr id="17" name="Diagram 16">
            <a:extLst>
              <a:ext uri="{FF2B5EF4-FFF2-40B4-BE49-F238E27FC236}">
                <a16:creationId xmlns:a16="http://schemas.microsoft.com/office/drawing/2014/main" id="{FAB607EB-EDF5-2925-088F-D33F4978C3EB}"/>
              </a:ext>
            </a:extLst>
          </p:cNvPr>
          <p:cNvGraphicFramePr/>
          <p:nvPr>
            <p:extLst>
              <p:ext uri="{D42A27DB-BD31-4B8C-83A1-F6EECF244321}">
                <p14:modId xmlns:p14="http://schemas.microsoft.com/office/powerpoint/2010/main" val="1255964773"/>
              </p:ext>
            </p:extLst>
          </p:nvPr>
        </p:nvGraphicFramePr>
        <p:xfrm>
          <a:off x="1203594" y="5499139"/>
          <a:ext cx="6357582" cy="1558598"/>
        </p:xfrm>
        <a:graphic>
          <a:graphicData uri="http://schemas.openxmlformats.org/drawingml/2006/diagram">
            <dgm:relIds xmlns:dgm="http://schemas.openxmlformats.org/drawingml/2006/diagram" xmlns:r="http://schemas.openxmlformats.org/officeDocument/2006/relationships" r:dm="rId54" r:lo="rId55" r:qs="rId56" r:cs="rId57"/>
          </a:graphicData>
        </a:graphic>
      </p:graphicFrame>
      <p:graphicFrame>
        <p:nvGraphicFramePr>
          <p:cNvPr id="18" name="Diagram 17">
            <a:extLst>
              <a:ext uri="{FF2B5EF4-FFF2-40B4-BE49-F238E27FC236}">
                <a16:creationId xmlns:a16="http://schemas.microsoft.com/office/drawing/2014/main" id="{6195C59A-EDF4-0F97-D186-0495700E1314}"/>
              </a:ext>
            </a:extLst>
          </p:cNvPr>
          <p:cNvGraphicFramePr/>
          <p:nvPr>
            <p:extLst>
              <p:ext uri="{D42A27DB-BD31-4B8C-83A1-F6EECF244321}">
                <p14:modId xmlns:p14="http://schemas.microsoft.com/office/powerpoint/2010/main" val="3355771227"/>
              </p:ext>
            </p:extLst>
          </p:nvPr>
        </p:nvGraphicFramePr>
        <p:xfrm>
          <a:off x="6884194" y="5506324"/>
          <a:ext cx="5680600" cy="1539335"/>
        </p:xfrm>
        <a:graphic>
          <a:graphicData uri="http://schemas.openxmlformats.org/drawingml/2006/diagram">
            <dgm:relIds xmlns:dgm="http://schemas.openxmlformats.org/drawingml/2006/diagram" xmlns:r="http://schemas.openxmlformats.org/officeDocument/2006/relationships" r:dm="rId59" r:lo="rId60" r:qs="rId61" r:cs="rId6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045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599768" y="1729461"/>
            <a:ext cx="10911485" cy="4813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1927175" y="10456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32CABD43-FB08-9259-EBBA-ECF25356AA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3174" y="2023067"/>
            <a:ext cx="3547754" cy="4278823"/>
          </a:xfrm>
          <a:prstGeom prst="rect">
            <a:avLst/>
          </a:prstGeom>
        </p:spPr>
      </p:pic>
      <p:graphicFrame>
        <p:nvGraphicFramePr>
          <p:cNvPr id="4" name="Diagram 3">
            <a:extLst>
              <a:ext uri="{FF2B5EF4-FFF2-40B4-BE49-F238E27FC236}">
                <a16:creationId xmlns:a16="http://schemas.microsoft.com/office/drawing/2014/main" id="{598CBD1F-DF0B-4010-1A7B-D7F072EB39D1}"/>
              </a:ext>
            </a:extLst>
          </p:cNvPr>
          <p:cNvGraphicFramePr/>
          <p:nvPr>
            <p:extLst>
              <p:ext uri="{D42A27DB-BD31-4B8C-83A1-F6EECF244321}">
                <p14:modId xmlns:p14="http://schemas.microsoft.com/office/powerpoint/2010/main" val="3407107363"/>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7">
            <a:extLst>
              <a:ext uri="{FF2B5EF4-FFF2-40B4-BE49-F238E27FC236}">
                <a16:creationId xmlns:a16="http://schemas.microsoft.com/office/drawing/2014/main" id="{CA7487DA-B083-05F1-BFE3-3AABA2B18B3A}"/>
              </a:ext>
            </a:extLst>
          </p:cNvPr>
          <p:cNvSpPr txBox="1"/>
          <p:nvPr/>
        </p:nvSpPr>
        <p:spPr>
          <a:xfrm>
            <a:off x="3385566" y="1179575"/>
            <a:ext cx="5660739" cy="461665"/>
          </a:xfrm>
          <a:prstGeom prst="rect">
            <a:avLst/>
          </a:prstGeom>
          <a:noFill/>
        </p:spPr>
        <p:txBody>
          <a:bodyPr wrap="square" rtlCol="0">
            <a:spAutoFit/>
          </a:bodyPr>
          <a:lstStyle/>
          <a:p>
            <a:pPr lvl="0" algn="ctr" rtl="1"/>
            <a:r>
              <a:rPr lang="ar-EG" sz="2400" b="1" dirty="0">
                <a:solidFill>
                  <a:srgbClr val="2D3956"/>
                </a:solidFill>
                <a:cs typeface="Alexandria" pitchFamily="2" charset="-78"/>
              </a:rPr>
              <a:t>أولاً: ماهية الاقتصاد الرقمي </a:t>
            </a:r>
            <a:endParaRPr lang="en-US" sz="2400" dirty="0">
              <a:solidFill>
                <a:srgbClr val="2D3956"/>
              </a:solidFill>
            </a:endParaRPr>
          </a:p>
        </p:txBody>
      </p:sp>
    </p:spTree>
    <p:extLst>
      <p:ext uri="{BB962C8B-B14F-4D97-AF65-F5344CB8AC3E}">
        <p14:creationId xmlns:p14="http://schemas.microsoft.com/office/powerpoint/2010/main" val="2938497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02906" y="1155869"/>
            <a:ext cx="8099283" cy="5315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r" rtl="1">
              <a:lnSpc>
                <a:spcPct val="150000"/>
              </a:lnSpc>
            </a:pPr>
            <a:endParaRPr lang="ar-EG" b="1" u="sng" dirty="0">
              <a:solidFill>
                <a:schemeClr val="tx1"/>
              </a:solidFill>
              <a:latin typeface="Alexandria" pitchFamily="2" charset="-78"/>
              <a:cs typeface="Alexandria" pitchFamily="2" charset="-78"/>
            </a:endParaRPr>
          </a:p>
          <a:p>
            <a:pPr algn="r" rtl="1">
              <a:lnSpc>
                <a:spcPct val="150000"/>
              </a:lnSpc>
            </a:pPr>
            <a:endParaRPr lang="ar-EG" sz="1800" b="1" u="sng"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r>
              <a:rPr lang="ar-EG" sz="1600" dirty="0">
                <a:solidFill>
                  <a:schemeClr val="tx1"/>
                </a:solidFill>
                <a:cs typeface="Alexandria" pitchFamily="2" charset="-78"/>
              </a:rPr>
              <a:t>.</a:t>
            </a:r>
            <a:r>
              <a:rPr lang="ar-EG" sz="1600" b="1" dirty="0">
                <a:solidFill>
                  <a:schemeClr val="tx1"/>
                </a:solidFill>
                <a:cs typeface="Alexandria" pitchFamily="2" charset="-78"/>
              </a:rPr>
              <a:t> </a:t>
            </a:r>
            <a:endParaRPr lang="en-US" sz="1600" b="1" dirty="0">
              <a:solidFill>
                <a:schemeClr val="tx1"/>
              </a:solidFill>
              <a:cs typeface="Alexandria" pitchFamily="2" charset="-78"/>
            </a:endParaRPr>
          </a:p>
          <a:p>
            <a:pPr algn="justLow" rtl="1"/>
            <a:endParaRPr lang="en-US" sz="1600" b="1" dirty="0">
              <a:solidFill>
                <a:schemeClr val="tx1"/>
              </a:solidFill>
              <a:cs typeface="Alexandria" pitchFamily="2" charset="-78"/>
            </a:endParaRPr>
          </a:p>
          <a:p>
            <a:pPr algn="justLow" rtl="1"/>
            <a:endParaRPr lang="en-US" sz="1600" b="1" dirty="0">
              <a:solidFill>
                <a:schemeClr val="tx1"/>
              </a:solidFill>
              <a:cs typeface="Alexandria" pitchFamily="2" charset="-78"/>
            </a:endParaRPr>
          </a:p>
          <a:p>
            <a:pPr algn="justLow" rtl="1">
              <a:lnSpc>
                <a:spcPct val="150000"/>
              </a:lnSpc>
            </a:pPr>
            <a:endParaRPr lang="en-US" sz="1600" b="1"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الاقتصاد الرقمي – وفقاً </a:t>
            </a:r>
            <a:r>
              <a:rPr lang="ar-EG" sz="1600" b="1" dirty="0">
                <a:solidFill>
                  <a:schemeClr val="tx1"/>
                </a:solidFill>
                <a:cs typeface="Alexandria" pitchFamily="2" charset="-78"/>
              </a:rPr>
              <a:t>للجنة الاقتصادية و الاجتماعية لغربي آسيا بالأمم المتحدة ( الاسكوا )</a:t>
            </a:r>
            <a:r>
              <a:rPr lang="ar-EG" sz="1600" dirty="0">
                <a:solidFill>
                  <a:schemeClr val="tx1"/>
                </a:solidFill>
                <a:cs typeface="Alexandria" pitchFamily="2" charset="-78"/>
              </a:rPr>
              <a:t> - هو الاقتصاد القائم على التكنولوجيا الرقمية ويرتكز على عدة مكونات، منها البنية التحتية التكنولوجية، والأجهزة، والبرمجيات، والشبكات، بالإضافة إلى الآليات الرقمية التي تتم من خلالها الأعمال التجارية والاقتصادية، ومنها التجارة الإلكترونية، والمعاملات الإلكترونية التي تتم بالكامل على شبكة الإنترنت.</a:t>
            </a:r>
          </a:p>
          <a:p>
            <a:pPr algn="justLow" rtl="1">
              <a:lnSpc>
                <a:spcPct val="150000"/>
              </a:lnSpc>
            </a:pPr>
            <a:r>
              <a:rPr lang="ar-EG" sz="1600" dirty="0">
                <a:solidFill>
                  <a:schemeClr val="tx1"/>
                </a:solidFill>
                <a:cs typeface="Alexandria" pitchFamily="2" charset="-78"/>
              </a:rPr>
              <a:t>وهذا ما يعكس أهمية دور الإنترنت في الاقتصاد العالمي، مما حمل البعض على تسمية الاقتصاد الرقمي أحيانا باقتصاد الإنترنت، أو الاقتصاد الجديد، أو اقتصاد الويب.</a:t>
            </a:r>
            <a:endParaRPr lang="ar-EG" sz="1600" b="1"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لقد </a:t>
            </a:r>
            <a:r>
              <a:rPr lang="ar-EG" sz="1600" b="1" dirty="0">
                <a:solidFill>
                  <a:schemeClr val="tx1"/>
                </a:solidFill>
                <a:cs typeface="Alexandria" pitchFamily="2" charset="-78"/>
              </a:rPr>
              <a:t>عرف البعض الاقتصاد الرقمي </a:t>
            </a:r>
            <a:r>
              <a:rPr lang="ar-EG" sz="1600" dirty="0">
                <a:solidFill>
                  <a:schemeClr val="tx1"/>
                </a:solidFill>
                <a:cs typeface="Alexandria" pitchFamily="2" charset="-78"/>
              </a:rPr>
              <a:t>على أنه: ذلك الاقتصاد الذى يستند إلى تكنولوجيا المعلومات والاتصالات ودرجة الارتبا ط بشكبة المعلومات العالمية "الأنترنت" وتوافر طرق المعلومات السريعة والهواتف النقالة وخدمات التبادل الرقمي للمعلومات وهى الأسس التي أصبحت تحكم كافة مناحي الحياة وأسلوب أداء الأعمال .</a:t>
            </a:r>
          </a:p>
          <a:p>
            <a:pPr algn="r" rtl="1">
              <a:lnSpc>
                <a:spcPct val="150000"/>
              </a:lnSpc>
            </a:pPr>
            <a:endParaRPr lang="ar-EG" sz="1600" dirty="0">
              <a:solidFill>
                <a:schemeClr val="tx1"/>
              </a:solidFill>
              <a:cs typeface="Alexandria" pitchFamily="2" charset="-78"/>
            </a:endParaRPr>
          </a:p>
          <a:p>
            <a:pPr algn="r" rtl="1">
              <a:lnSpc>
                <a:spcPct val="150000"/>
              </a:lnSpc>
            </a:pPr>
            <a:endParaRPr lang="en-US" sz="1600" dirty="0">
              <a:solidFill>
                <a:schemeClr val="tx1"/>
              </a:solidFill>
            </a:endParaRPr>
          </a:p>
          <a:p>
            <a:pPr lvl="0" algn="justLow" rtl="1">
              <a:lnSpc>
                <a:spcPct val="150000"/>
              </a:lnSpc>
            </a:pPr>
            <a:endParaRPr lang="ar-EG" sz="1600" dirty="0">
              <a:solidFill>
                <a:schemeClr val="tx1"/>
              </a:solidFill>
              <a:cs typeface="Alexandria" pitchFamily="2" charset="-78"/>
            </a:endParaRPr>
          </a:p>
          <a:p>
            <a:pPr algn="r" rtl="1">
              <a:lnSpc>
                <a:spcPct val="150000"/>
              </a:lnSpc>
            </a:pPr>
            <a:endParaRPr lang="ar-EG" sz="1600" b="1"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r" rtl="1">
              <a:lnSpc>
                <a:spcPct val="150000"/>
              </a:lnSpc>
            </a:pPr>
            <a:endParaRPr lang="en-US" sz="1600" dirty="0">
              <a:solidFill>
                <a:schemeClr val="tx1"/>
              </a:solidFill>
            </a:endParaRPr>
          </a:p>
          <a:p>
            <a:pPr algn="justLow"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lvl="0" algn="r">
              <a:lnSpc>
                <a:spcPct val="150000"/>
              </a:lnSpc>
            </a:pP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2107327" y="-39841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9" name="TextBox 8">
            <a:extLst>
              <a:ext uri="{FF2B5EF4-FFF2-40B4-BE49-F238E27FC236}">
                <a16:creationId xmlns:a16="http://schemas.microsoft.com/office/drawing/2014/main" id="{B82DCA15-02FF-C695-B7BE-B7AE59FAB23F}"/>
              </a:ext>
            </a:extLst>
          </p:cNvPr>
          <p:cNvSpPr txBox="1"/>
          <p:nvPr/>
        </p:nvSpPr>
        <p:spPr>
          <a:xfrm>
            <a:off x="4578075" y="589634"/>
            <a:ext cx="3573861" cy="400110"/>
          </a:xfrm>
          <a:prstGeom prst="rect">
            <a:avLst/>
          </a:prstGeom>
          <a:noFill/>
        </p:spPr>
        <p:txBody>
          <a:bodyPr wrap="square" rtlCol="0">
            <a:spAutoFit/>
          </a:bodyPr>
          <a:lstStyle/>
          <a:p>
            <a:pPr algn="r"/>
            <a:r>
              <a:rPr lang="ar-EG" sz="2000" b="1" dirty="0">
                <a:solidFill>
                  <a:srgbClr val="00AEEF"/>
                </a:solidFill>
                <a:latin typeface="Alexandria" pitchFamily="2" charset="-78"/>
                <a:cs typeface="Alexandria" pitchFamily="2" charset="-78"/>
              </a:rPr>
              <a:t>1-تعريف الاقتصاد الرقمي</a:t>
            </a:r>
            <a:endParaRPr lang="en-US" sz="2000" b="1" dirty="0">
              <a:solidFill>
                <a:srgbClr val="00AEEF"/>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E9D91725-362F-20A8-477E-916FD06AC0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551" y="1433495"/>
            <a:ext cx="3145527" cy="4064625"/>
          </a:xfrm>
          <a:prstGeom prst="rect">
            <a:avLst/>
          </a:prstGeom>
        </p:spPr>
      </p:pic>
    </p:spTree>
    <p:extLst>
      <p:ext uri="{BB962C8B-B14F-4D97-AF65-F5344CB8AC3E}">
        <p14:creationId xmlns:p14="http://schemas.microsoft.com/office/powerpoint/2010/main" val="3368835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85418" y="998565"/>
            <a:ext cx="7718323" cy="5395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b="1" dirty="0">
                <a:solidFill>
                  <a:schemeClr val="tx1"/>
                </a:solidFill>
                <a:cs typeface="Alexandria" pitchFamily="2" charset="-78"/>
              </a:rPr>
              <a:t>وعرف أيضاً بأنه</a:t>
            </a:r>
            <a:r>
              <a:rPr lang="ar-EG" sz="1600" dirty="0">
                <a:solidFill>
                  <a:schemeClr val="tx1"/>
                </a:solidFill>
                <a:cs typeface="Alexandria" pitchFamily="2" charset="-78"/>
              </a:rPr>
              <a:t> ذلك النوع من الاقتصاد الذى يقوم فى مجمل عملياته على المعلومات، ويستند فى أغلب خطواته على استخدام تكنولوجيا المعلومات والاتصالات التى ألغت كل الحدود والحواجز أمام تدفق المعلومات والسلع والخدمات وحركة رؤوس الأموال من وإلى أي نقطة فى العالم، وفى أي وقت، ويسمح بإرسال واستقبال أى مبالغ من العملات الإلكترونية لحظياً فى أى زمان ومكان، وأنه يوفر ميزة الإفصاح والشفافية والحياد.</a:t>
            </a:r>
          </a:p>
          <a:p>
            <a:pPr algn="justLow" rtl="1">
              <a:lnSpc>
                <a:spcPct val="150000"/>
              </a:lnSpc>
            </a:pPr>
            <a:r>
              <a:rPr lang="ar-EG" sz="1600" dirty="0">
                <a:solidFill>
                  <a:schemeClr val="tx1"/>
                </a:solidFill>
                <a:cs typeface="Alexandria" pitchFamily="2" charset="-78"/>
              </a:rPr>
              <a:t>وأشار بعض الكتاب فى هذا المجال إلى أن الاقتصاد الرقمي يقصد به التفاعل والتكامل والتنسيق المستمر بين تكنولوجيا المعلومات والاتصالات من جهة الاقتصاد القومي والصناعي والدولي من جهة أخرى بما يحقق الشفافية والفورية والإتاحة لجميع المؤشرات الاقتصادية والتجارية والمالية فى الدولة خلال فترة ما، وبالتحديد تقوم تكنولوجيا المعلومات وأدواتها المختلفة مثل الشبكة الدولية للمعلومات بتحويل وتغير أنماط الأداء الاقتصادي فى المال والأعمال والتجارة والاستثمار من الشكل التقليدي إلى الشكل الفوري بما يحقق تحسين المراكزالتنافسية بعنصر الوقت أى المنافسة بالوقت .</a:t>
            </a: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9" name="Picture 8">
            <a:extLst>
              <a:ext uri="{FF2B5EF4-FFF2-40B4-BE49-F238E27FC236}">
                <a16:creationId xmlns:a16="http://schemas.microsoft.com/office/drawing/2014/main" id="{EBFB7D58-57D4-4D04-3CFB-C9A49F6FF3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259" y="1437080"/>
            <a:ext cx="3145527" cy="4761425"/>
          </a:xfrm>
          <a:prstGeom prst="rect">
            <a:avLst/>
          </a:prstGeom>
        </p:spPr>
      </p:pic>
    </p:spTree>
    <p:extLst>
      <p:ext uri="{BB962C8B-B14F-4D97-AF65-F5344CB8AC3E}">
        <p14:creationId xmlns:p14="http://schemas.microsoft.com/office/powerpoint/2010/main" val="3763297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3795972" y="1349343"/>
            <a:ext cx="7821225"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lnSpc>
                <a:spcPct val="150000"/>
              </a:lnSpc>
            </a:pPr>
            <a:endParaRPr lang="ar-EG" sz="1600" b="1" u="sng"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من خلال هذه التعريفات السابقة يمكننا </a:t>
            </a:r>
            <a:r>
              <a:rPr lang="ar-EG" sz="1600" b="1" dirty="0">
                <a:solidFill>
                  <a:schemeClr val="tx1"/>
                </a:solidFill>
                <a:cs typeface="Alexandria" pitchFamily="2" charset="-78"/>
              </a:rPr>
              <a:t>تعريف الاقتصاد الرقمي </a:t>
            </a:r>
            <a:r>
              <a:rPr lang="ar-EG" sz="1600" dirty="0">
                <a:solidFill>
                  <a:schemeClr val="tx1"/>
                </a:solidFill>
                <a:cs typeface="Alexandria" pitchFamily="2" charset="-78"/>
              </a:rPr>
              <a:t>على أنه هو ممارسة الأنشطة الاقتصادية من خلال استخدام تكنولوجيا المعلومات ووسائل الاتصالات وذلك بإيجاد روابط فعالة فيما بين أطراف النشاط الاقتصادي وذلك بفتح الحدود والحواجز أمام تدفق المعلومات والسلع والخدمات وحركة رؤوس الأموال من أجل الوصول إلى الأسواق بغض النظر عن أماكن تواجدها وزمنها .</a:t>
            </a:r>
          </a:p>
          <a:p>
            <a:pPr algn="justLow" rtl="1">
              <a:lnSpc>
                <a:spcPct val="150000"/>
              </a:lnSpc>
            </a:pPr>
            <a:endParaRPr lang="ar-EG" sz="14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EF03D8F9-2A2F-CBC9-BAA8-A969741C03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908" y="1491651"/>
            <a:ext cx="2957064" cy="4254969"/>
          </a:xfrm>
          <a:prstGeom prst="rect">
            <a:avLst/>
          </a:prstGeom>
        </p:spPr>
      </p:pic>
    </p:spTree>
    <p:extLst>
      <p:ext uri="{BB962C8B-B14F-4D97-AF65-F5344CB8AC3E}">
        <p14:creationId xmlns:p14="http://schemas.microsoft.com/office/powerpoint/2010/main" val="2543313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88046-9E4B-6EC2-360E-DFDA806778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72EF9F-8C29-4CE6-9799-749028B1B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5337A9E-CC63-E488-234A-C0E1EF6A2A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F4EF3134-E4A6-5369-F29E-29F35BC049FF}"/>
              </a:ext>
            </a:extLst>
          </p:cNvPr>
          <p:cNvSpPr/>
          <p:nvPr/>
        </p:nvSpPr>
        <p:spPr>
          <a:xfrm>
            <a:off x="3352992" y="1155869"/>
            <a:ext cx="8072092" cy="52696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الاقتصاد الرقمي ليس هو ما يتبادر إلى الذهن من بيع وشراء على الانترنت فقط بل أن بعض الاقتصاديين يخلطونه مع المعرفة ويسمونه اقتصاد المعرفة، كل هذه الأمور جزء من الاقتصاد الرقمي وذلك بعد نضوج عملية التجارية الإلكترونية والتبادل المعلوماتي وصناعة الحواسيب والشبكات الإلكترونية .</a:t>
            </a:r>
          </a:p>
          <a:p>
            <a:pPr algn="justLow" rtl="1">
              <a:lnSpc>
                <a:spcPct val="150000"/>
              </a:lnSpc>
            </a:pPr>
            <a:r>
              <a:rPr lang="ar-EG" sz="1400" dirty="0">
                <a:solidFill>
                  <a:schemeClr val="tx1"/>
                </a:solidFill>
                <a:cs typeface="Alexandria" pitchFamily="2" charset="-78"/>
              </a:rPr>
              <a:t>أن عملية العولمة التي يتحدث عنها الكثير ما هى إلا نتاج هذا الاقتصاد الرقمي فظهر ما يسمى بالاقتصاد المعرفي الذى يدور حول الحصول على المعرفة والمشاركة فيها واستخدامها وتوظيفها من خلال التطور التكنولوجي فى مجال المعلومات والاتصالات وعالمية المعرفة .</a:t>
            </a:r>
          </a:p>
          <a:p>
            <a:pPr algn="justLow" rtl="1">
              <a:lnSpc>
                <a:spcPct val="150000"/>
              </a:lnSpc>
            </a:pPr>
            <a:r>
              <a:rPr lang="ar-EG" sz="1400" b="1" dirty="0">
                <a:solidFill>
                  <a:schemeClr val="tx1"/>
                </a:solidFill>
                <a:cs typeface="Alexandria" pitchFamily="2" charset="-78"/>
              </a:rPr>
              <a:t>بالتالي فإن هذا الاقتصاد يرتكز على المعلومات ودورها الدافع والمحرك عن طريق تسخير تكنولوجيا المعلومات والاتصالات من أجل تحقيق العديد من الأهداف التنموية وفيما يلي أهم مزايا وخصائص الاقتصاد الرقمي :</a:t>
            </a:r>
          </a:p>
          <a:p>
            <a:pPr algn="justLow" rtl="1">
              <a:lnSpc>
                <a:spcPct val="150000"/>
              </a:lnSpc>
            </a:pPr>
            <a:r>
              <a:rPr lang="ar-EG" sz="1400" b="1" dirty="0">
                <a:solidFill>
                  <a:schemeClr val="tx1"/>
                </a:solidFill>
                <a:cs typeface="Alexandria" pitchFamily="2" charset="-78"/>
              </a:rPr>
              <a:t>1 - </a:t>
            </a:r>
            <a:r>
              <a:rPr lang="ar-EG" sz="1400" dirty="0">
                <a:solidFill>
                  <a:schemeClr val="tx1"/>
                </a:solidFill>
                <a:cs typeface="Alexandria" pitchFamily="2" charset="-78"/>
              </a:rPr>
              <a:t>أن المعلومة صارت قوة المجتمعات المعاصرة فى عصر الرقمنة، بحيث -أن التوجه الاقتصادي الذى أصبح قائم على المعلوماتية يعتمد على الثروة الفكرية والمعلوماتية كمحرك أساسي للاقتصاد ، ولم تعد الموارد الطبيعية المفتاح الرئيسي الوحيد للتطور الاقتصادي ولا العدد الكمي للقوى البشرية كذلك.</a:t>
            </a:r>
          </a:p>
          <a:p>
            <a:pPr algn="r" rtl="1"/>
            <a:endParaRPr lang="ar-EG" sz="1600" b="1"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7AA0AC8-02F1-40FA-AE70-58EFA9DE3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BEE31B-AA2D-1F1E-87B6-D0B3ADA5EE3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E548233-7992-F451-2A66-EA7BC5768BF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22B1C0EC-C390-A7C4-E83D-373952B08B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3797" y="1353523"/>
            <a:ext cx="2483845" cy="4687389"/>
          </a:xfrm>
          <a:prstGeom prst="rect">
            <a:avLst/>
          </a:prstGeom>
        </p:spPr>
      </p:pic>
      <p:sp>
        <p:nvSpPr>
          <p:cNvPr id="4" name="TextBox 3">
            <a:extLst>
              <a:ext uri="{FF2B5EF4-FFF2-40B4-BE49-F238E27FC236}">
                <a16:creationId xmlns:a16="http://schemas.microsoft.com/office/drawing/2014/main" id="{52F1B9A0-DFF2-98E0-4CCC-705C92DC0FC6}"/>
              </a:ext>
            </a:extLst>
          </p:cNvPr>
          <p:cNvSpPr txBox="1"/>
          <p:nvPr/>
        </p:nvSpPr>
        <p:spPr>
          <a:xfrm>
            <a:off x="3886703" y="660744"/>
            <a:ext cx="4203950" cy="400110"/>
          </a:xfrm>
          <a:prstGeom prst="rect">
            <a:avLst/>
          </a:prstGeom>
          <a:noFill/>
        </p:spPr>
        <p:txBody>
          <a:bodyPr wrap="square" rtlCol="0">
            <a:spAutoFit/>
          </a:bodyPr>
          <a:lstStyle/>
          <a:p>
            <a:pPr algn="r"/>
            <a:r>
              <a:rPr lang="ar-EG" sz="2000" b="1" dirty="0">
                <a:solidFill>
                  <a:srgbClr val="00AEEF"/>
                </a:solidFill>
                <a:latin typeface="Alexandria" pitchFamily="2" charset="-78"/>
                <a:cs typeface="Alexandria" pitchFamily="2" charset="-78"/>
              </a:rPr>
              <a:t>2-خصائص الاقتصاد الرقمي</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629468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278194" y="1491651"/>
            <a:ext cx="10233059" cy="5051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1474025" y="1479335"/>
            <a:ext cx="10037228" cy="5264278"/>
          </a:xfrm>
        </p:spPr>
        <p:txBody>
          <a:bodyPr>
            <a:noAutofit/>
          </a:bodyPr>
          <a:lstStyle/>
          <a:p>
            <a:pPr algn="r" rtl="1">
              <a:lnSpc>
                <a:spcPct val="100000"/>
              </a:lnSpc>
            </a:pPr>
            <a:endParaRPr lang="ar-EG" sz="1600" b="1" u="sng" dirty="0">
              <a:solidFill>
                <a:srgbClr val="00AEEF"/>
              </a:solidFill>
              <a:cs typeface="Alexandria" pitchFamily="2" charset="-78"/>
            </a:endParaRPr>
          </a:p>
          <a:p>
            <a:pPr algn="r" rtl="1">
              <a:lnSpc>
                <a:spcPct val="100000"/>
              </a:lnSpc>
            </a:pPr>
            <a:endParaRPr lang="ar-EG" sz="1600" dirty="0">
              <a:cs typeface="Alexandria" pitchFamily="2" charset="-78"/>
            </a:endParaRPr>
          </a:p>
          <a:p>
            <a:pPr algn="justLow" rtl="1">
              <a:lnSpc>
                <a:spcPct val="100000"/>
              </a:lnSpc>
            </a:pPr>
            <a:r>
              <a:rPr lang="ar-EG" sz="1600" b="1" dirty="0">
                <a:cs typeface="Alexandria" pitchFamily="2" charset="-78"/>
              </a:rPr>
              <a:t>2 - تهاوى القيود والحدود الاقتصادية التقليدية</a:t>
            </a:r>
            <a:r>
              <a:rPr lang="ar-EG" sz="1600" dirty="0">
                <a:cs typeface="Alexandria" pitchFamily="2" charset="-78"/>
              </a:rPr>
              <a:t>، وصارت السياسة -الاقتصادية والاجتماعية الحمائية المتمثلة فى التحكم فى العملة وفرض قيود على الواردات وزيادة التعريفة الجمركية محل نظر وتقييم .</a:t>
            </a:r>
          </a:p>
          <a:p>
            <a:pPr algn="justLow" rtl="1">
              <a:lnSpc>
                <a:spcPct val="100000"/>
              </a:lnSpc>
            </a:pPr>
            <a:r>
              <a:rPr lang="ar-EG" sz="1600" b="1" dirty="0">
                <a:cs typeface="Alexandria" pitchFamily="2" charset="-78"/>
              </a:rPr>
              <a:t>3 - </a:t>
            </a:r>
            <a:r>
              <a:rPr lang="ar-EG" sz="1600" dirty="0">
                <a:cs typeface="Alexandria" pitchFamily="2" charset="-78"/>
              </a:rPr>
              <a:t>يقوم الاقتصاد الرقمي على نموذجية تنطلق من أهمية قدرة البشر -وتمكنه من استخدام المعارف والمعلومات وإنتاجها وتطويرها كعامل رئيسي له قيمة اقتصادية انتاجية، ويركز بالأساس على أهمية الرصيد الفكري والأبداع للبشر بوصفه قادراً  على زيادة عوائد الاستثمار وخلق الثروات وتحقيق التنمية المستدامة وأصبح رصيد المؤسسات الاقتصادية يقوم على أساس مخزونها المعرفي والمعلوماتي .</a:t>
            </a:r>
          </a:p>
          <a:p>
            <a:pPr algn="r" rtl="1">
              <a:lnSpc>
                <a:spcPct val="100000"/>
              </a:lnSpc>
            </a:pPr>
            <a:r>
              <a:rPr lang="ar-EG" sz="1600" b="1" dirty="0">
                <a:cs typeface="Alexandria" pitchFamily="2" charset="-78"/>
              </a:rPr>
              <a:t>4 - تشغيل الأنشطة الاقتصادية والمشاريع من خلال الأنترنت </a:t>
            </a:r>
            <a:r>
              <a:rPr lang="ar-EG" sz="1600" dirty="0">
                <a:cs typeface="Alexandria" pitchFamily="2" charset="-78"/>
              </a:rPr>
              <a:t>دون الحاجة – إلى التحرك الفعلي سواء للأفرا د أو الأموال أو المؤسسات.</a:t>
            </a:r>
          </a:p>
          <a:p>
            <a:pPr algn="r" rtl="1">
              <a:lnSpc>
                <a:spcPct val="100000"/>
              </a:lnSpc>
            </a:pPr>
            <a:r>
              <a:rPr lang="ar-EG" sz="1600" b="1" dirty="0">
                <a:cs typeface="Alexandria" pitchFamily="2" charset="-78"/>
              </a:rPr>
              <a:t>5- </a:t>
            </a:r>
            <a:r>
              <a:rPr lang="ar-EG" sz="1600" dirty="0">
                <a:cs typeface="Alexandria" pitchFamily="2" charset="-78"/>
              </a:rPr>
              <a:t> </a:t>
            </a:r>
            <a:r>
              <a:rPr lang="ar-EG" sz="1600" b="1" dirty="0">
                <a:cs typeface="Alexandria" pitchFamily="2" charset="-78"/>
              </a:rPr>
              <a:t>تداول العقود الإلكترونية </a:t>
            </a:r>
            <a:r>
              <a:rPr lang="ar-EG" sz="1600" dirty="0">
                <a:cs typeface="Alexandria" pitchFamily="2" charset="-78"/>
              </a:rPr>
              <a:t>الأمر الذى يستوجب توافر الضمانات والبيئة - الأمنة للأفراد من أجل اتمام معاملاتهم التجارية المختلفة.</a:t>
            </a:r>
          </a:p>
          <a:p>
            <a:pPr algn="justLow" rtl="1">
              <a:lnSpc>
                <a:spcPct val="100000"/>
              </a:lnSpc>
            </a:pPr>
            <a:r>
              <a:rPr lang="ar-EG" sz="1600" b="1" dirty="0">
                <a:cs typeface="Alexandria" pitchFamily="2" charset="-78"/>
              </a:rPr>
              <a:t>6 - </a:t>
            </a:r>
            <a:r>
              <a:rPr lang="ar-EG" sz="1600" dirty="0">
                <a:cs typeface="Alexandria" pitchFamily="2" charset="-78"/>
              </a:rPr>
              <a:t>فى ظل الاقتصاد الرقمي </a:t>
            </a:r>
            <a:r>
              <a:rPr lang="ar-EG" sz="1600" b="1" dirty="0">
                <a:cs typeface="Alexandria" pitchFamily="2" charset="-78"/>
              </a:rPr>
              <a:t>تتقلص فاعلية وجدوى القوانين والتشريعات -الحالية </a:t>
            </a:r>
            <a:r>
              <a:rPr lang="ar-EG" sz="1600" dirty="0">
                <a:cs typeface="Alexandria" pitchFamily="2" charset="-78"/>
              </a:rPr>
              <a:t>(النظام القانوني والمصرفي والتجاري ) الأمر الذى يستوجب ايجاد مجموعة من القوانين المحدثة والتشريعات الملائمة مع المتغي ا رت الخاصة بالاقتصاد الرقمي.</a:t>
            </a:r>
          </a:p>
          <a:p>
            <a:pPr algn="justLow" rtl="1">
              <a:lnSpc>
                <a:spcPct val="150000"/>
              </a:lnSpc>
            </a:pPr>
            <a:endParaRPr lang="ar-EG" sz="1600" b="1" dirty="0">
              <a:cs typeface="Alexandria" pitchFamily="2" charset="-78"/>
            </a:endParaRPr>
          </a:p>
          <a:p>
            <a:pPr lvl="0" algn="r">
              <a:lnSpc>
                <a:spcPct val="150000"/>
              </a:lnSpc>
            </a:pPr>
            <a:endParaRPr lang="ar-EG" sz="1600" b="1" dirty="0">
              <a:cs typeface="Alexandria" pitchFamily="2" charset="-78"/>
            </a:endParaRPr>
          </a:p>
          <a:p>
            <a:pPr lvl="0" algn="r">
              <a:lnSpc>
                <a:spcPct val="150000"/>
              </a:lnSpc>
            </a:pPr>
            <a:endParaRPr lang="ar-EG" sz="1600" b="1" dirty="0">
              <a:cs typeface="Alexandria" pitchFamily="2" charset="-78"/>
            </a:endParaRPr>
          </a:p>
          <a:p>
            <a:pPr lvl="0" algn="r">
              <a:lnSpc>
                <a:spcPct val="150000"/>
              </a:lnSpc>
            </a:pP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spTree>
    <p:extLst>
      <p:ext uri="{BB962C8B-B14F-4D97-AF65-F5344CB8AC3E}">
        <p14:creationId xmlns:p14="http://schemas.microsoft.com/office/powerpoint/2010/main" val="2341440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96789" y="12855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72902" y="1224471"/>
            <a:ext cx="11115961" cy="5356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3379525" y="855405"/>
            <a:ext cx="8409339" cy="6002595"/>
          </a:xfrm>
        </p:spPr>
        <p:txBody>
          <a:bodyPr>
            <a:normAutofit fontScale="25000" lnSpcReduction="20000"/>
          </a:bodyPr>
          <a:lstStyle/>
          <a:p>
            <a:pPr marL="0" indent="0" algn="justLow" rtl="1">
              <a:lnSpc>
                <a:spcPct val="170000"/>
              </a:lnSpc>
              <a:buNone/>
            </a:pPr>
            <a:endParaRPr lang="ar-EG" sz="6400" b="1" dirty="0">
              <a:solidFill>
                <a:srgbClr val="C00000"/>
              </a:solidFill>
              <a:cs typeface="Alexandria" pitchFamily="2" charset="-78"/>
            </a:endParaRPr>
          </a:p>
          <a:p>
            <a:pPr algn="justLow" rtl="1">
              <a:lnSpc>
                <a:spcPct val="170000"/>
              </a:lnSpc>
            </a:pPr>
            <a:r>
              <a:rPr lang="ar-EG" sz="6000" b="1" dirty="0">
                <a:cs typeface="Alexandria" pitchFamily="2" charset="-78"/>
              </a:rPr>
              <a:t>7</a:t>
            </a:r>
            <a:r>
              <a:rPr lang="ar-EG" sz="6000" dirty="0">
                <a:cs typeface="Alexandria" pitchFamily="2" charset="-78"/>
              </a:rPr>
              <a:t>-</a:t>
            </a:r>
            <a:r>
              <a:rPr lang="ar-EG" sz="6000" b="1" dirty="0">
                <a:cs typeface="Alexandria" pitchFamily="2" charset="-78"/>
              </a:rPr>
              <a:t> </a:t>
            </a:r>
            <a:r>
              <a:rPr lang="ar-EG" sz="6000" dirty="0">
                <a:cs typeface="Alexandria" pitchFamily="2" charset="-78"/>
              </a:rPr>
              <a:t>يرتبط الاقتصاد الرقمي بالتغيرات الكثيرة التى تجرى فى البيئة -الصناعية، ولاسيما ما يتعلق بتكنولوجيا المعلومات والاتصالات ما يعنى أن </a:t>
            </a:r>
            <a:r>
              <a:rPr lang="ar-EG" sz="6000" b="1" dirty="0">
                <a:cs typeface="Alexandria" pitchFamily="2" charset="-78"/>
              </a:rPr>
              <a:t>الإمكانيات التكنولوجية تلعب الدور الأساسي فى بزوغ وتطوير الاقتصاد الرقمي .</a:t>
            </a:r>
          </a:p>
          <a:p>
            <a:pPr algn="justLow" rtl="1">
              <a:lnSpc>
                <a:spcPct val="170000"/>
              </a:lnSpc>
            </a:pPr>
            <a:r>
              <a:rPr lang="ar-EG" sz="6000" b="1" dirty="0">
                <a:cs typeface="Alexandria" pitchFamily="2" charset="-78"/>
              </a:rPr>
              <a:t>8 - سهولة التواصل بين المنتج والمستهلك بفعل التكنولوجيا</a:t>
            </a:r>
            <a:r>
              <a:rPr lang="ar-EG" sz="6000" dirty="0">
                <a:cs typeface="Alexandria" pitchFamily="2" charset="-78"/>
              </a:rPr>
              <a:t>، الأمر الذى -أدى إلى زيادة التبادل التجاري والاستهلاكي، ما أدى إلى حرية حركة رؤوس الأموال والسلع فأوجدت العولمة اقتصاد بلا حدود، وأصبحت الدول الناهضة حديثاً قادرةعلى تحدى العمالقة الصناعيين فى الوصول إلى المستهلك، والحصول على حصة من السوق فى كل مكان فى العالم.</a:t>
            </a:r>
            <a:endParaRPr lang="ar-EG" sz="6000" b="1" dirty="0">
              <a:cs typeface="Alexandria" pitchFamily="2" charset="-78"/>
            </a:endParaRPr>
          </a:p>
          <a:p>
            <a:pPr algn="justLow" rtl="1">
              <a:lnSpc>
                <a:spcPct val="170000"/>
              </a:lnSpc>
            </a:pPr>
            <a:r>
              <a:rPr lang="ar-EG" sz="6000" b="1" dirty="0">
                <a:cs typeface="Alexandria" pitchFamily="2" charset="-78"/>
              </a:rPr>
              <a:t>9 - توفير المعلومات لاتخاد القرارات الفعالة للتحكم بالمعلومات وتوظيفها </a:t>
            </a:r>
            <a:r>
              <a:rPr lang="ar-EG" sz="6000" dirty="0">
                <a:cs typeface="Alexandria" pitchFamily="2" charset="-78"/>
              </a:rPr>
              <a:t>-لخدمة القرارات والسياسات الاقتصادية، وتساعد مهارات إدارة المعلومات فى نجاح اتخاذ القرارات الاستثمارية بعيدة المدى بدقة، لما يوفره الاقتصاد الرقمي من معلومات أساسية وهامة .</a:t>
            </a:r>
            <a:endParaRPr lang="ar-EG" sz="6000" b="1" dirty="0">
              <a:cs typeface="Alexandria" pitchFamily="2" charset="-78"/>
            </a:endParaRPr>
          </a:p>
          <a:p>
            <a:pPr algn="justLow" rtl="1">
              <a:lnSpc>
                <a:spcPct val="170000"/>
              </a:lnSpc>
            </a:pPr>
            <a:r>
              <a:rPr lang="ar-EG" sz="6000" b="1" dirty="0">
                <a:cs typeface="Alexandria" pitchFamily="2" charset="-78"/>
              </a:rPr>
              <a:t>الأمر الذى يتضح معه أن هذا الاقتصاد يعمل على اندماج الدولة فى الاقتصاد العالمي وزيادة فرص التجارة والوصول إلى الأسواق العالمية وتسهيل أتخاذ القرارات من خلال الحصول على المعلومات بسهولة، مما يسهل توظيفها لخدمة القرارات الاقتصادية بتوظيف تكنولوجيا المعلومات والاتصالات بفاعلية .</a:t>
            </a:r>
            <a:endParaRPr lang="ar-EG" sz="6000" dirty="0">
              <a:cs typeface="Alexandria" pitchFamily="2" charset="-78"/>
            </a:endParaRPr>
          </a:p>
          <a:p>
            <a:pPr algn="justLow" rtl="1">
              <a:lnSpc>
                <a:spcPct val="170000"/>
              </a:lnSpc>
            </a:pPr>
            <a:endParaRPr lang="ar-EG" sz="6000" b="1" dirty="0">
              <a:cs typeface="Alexandria" pitchFamily="2" charset="-78"/>
            </a:endParaRPr>
          </a:p>
          <a:p>
            <a:pPr algn="justLow" rtl="1"/>
            <a:endParaRPr lang="ar-EG" sz="6000" b="1" dirty="0">
              <a:cs typeface="Alexandria" pitchFamily="2" charset="-78"/>
            </a:endParaRPr>
          </a:p>
          <a:p>
            <a:pPr algn="justLow" rtl="1"/>
            <a:endParaRPr lang="ar-EG" sz="6000" dirty="0">
              <a:cs typeface="Alexandria" pitchFamily="2" charset="-78"/>
            </a:endParaRPr>
          </a:p>
          <a:p>
            <a:pPr algn="justLow" rtl="1"/>
            <a:r>
              <a:rPr lang="ar-EG" sz="6000" dirty="0">
                <a:cs typeface="Alexandria" pitchFamily="2" charset="-78"/>
              </a:rPr>
              <a:t> </a:t>
            </a:r>
          </a:p>
          <a:p>
            <a:pPr algn="justLow" rtl="1"/>
            <a:endParaRPr lang="en-US" sz="4400" dirty="0"/>
          </a:p>
          <a:p>
            <a:pPr algn="justLow" rtl="1">
              <a:lnSpc>
                <a:spcPct val="170000"/>
              </a:lnSpc>
            </a:pPr>
            <a:endParaRPr lang="ar-EG" sz="5600" dirty="0">
              <a:cs typeface="Alexandria" pitchFamily="2" charset="-78"/>
            </a:endParaRPr>
          </a:p>
          <a:p>
            <a:pPr algn="justLow" rtl="1">
              <a:lnSpc>
                <a:spcPct val="170000"/>
              </a:lnSpc>
            </a:pPr>
            <a:endParaRPr lang="ar-EG" sz="5600" dirty="0">
              <a:cs typeface="Alexandria" pitchFamily="2" charset="-78"/>
            </a:endParaRPr>
          </a:p>
          <a:p>
            <a:pPr algn="justLow" rtl="1"/>
            <a:endParaRPr lang="ar-EG" sz="5600" b="1" dirty="0">
              <a:solidFill>
                <a:srgbClr val="C00000"/>
              </a:solidFill>
              <a:cs typeface="Alexandria" pitchFamily="2" charset="-78"/>
            </a:endParaRPr>
          </a:p>
          <a:p>
            <a:pPr algn="justLow" rtl="1"/>
            <a:endParaRPr lang="ar-EG" sz="5600" b="1" dirty="0">
              <a:solidFill>
                <a:srgbClr val="C00000"/>
              </a:solidFill>
              <a:cs typeface="Alexandria" pitchFamily="2" charset="-78"/>
            </a:endParaRPr>
          </a:p>
          <a:p>
            <a:pPr algn="justLow" rtl="1"/>
            <a:endParaRPr lang="ar-EG" sz="5600" b="1" dirty="0">
              <a:solidFill>
                <a:srgbClr val="C00000"/>
              </a:solidFill>
              <a:cs typeface="Alexandria" pitchFamily="2" charset="-78"/>
            </a:endParaRPr>
          </a:p>
          <a:p>
            <a:pPr algn="justLow" rtl="1"/>
            <a:endParaRPr lang="ar-EG" sz="5600" b="1" dirty="0">
              <a:solidFill>
                <a:srgbClr val="C00000"/>
              </a:solidFill>
              <a:cs typeface="Alexandria" pitchFamily="2" charset="-78"/>
            </a:endParaRPr>
          </a:p>
          <a:p>
            <a:pPr algn="justLow" rtl="1"/>
            <a:endParaRPr lang="ar-EG" sz="56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endParaRPr lang="ar-EG" sz="7200" b="1" dirty="0">
              <a:solidFill>
                <a:srgbClr val="C00000"/>
              </a:solidFill>
              <a:cs typeface="Alexandria" pitchFamily="2" charset="-78"/>
            </a:endParaRPr>
          </a:p>
          <a:p>
            <a:pPr algn="justLow" rtl="1">
              <a:lnSpc>
                <a:spcPct val="170000"/>
              </a:lnSpc>
            </a:pPr>
            <a:endParaRPr lang="ar-EG" sz="6400" dirty="0">
              <a:cs typeface="Alexandria" pitchFamily="2" charset="-78"/>
            </a:endParaRPr>
          </a:p>
          <a:p>
            <a:pPr algn="justLow" rtl="1"/>
            <a:endParaRPr lang="ar-EG" sz="6400" dirty="0">
              <a:cs typeface="Alexandria" pitchFamily="2" charset="-78"/>
            </a:endParaRPr>
          </a:p>
          <a:p>
            <a:pPr algn="justLow" rtl="1"/>
            <a:endParaRPr lang="ar-EG" sz="64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p:txBody>
      </p:sp>
      <p:pic>
        <p:nvPicPr>
          <p:cNvPr id="9" name="Picture 8">
            <a:extLst>
              <a:ext uri="{FF2B5EF4-FFF2-40B4-BE49-F238E27FC236}">
                <a16:creationId xmlns:a16="http://schemas.microsoft.com/office/drawing/2014/main" id="{009E92FC-E268-F6EC-7230-EA932F2248A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2901" y="1429185"/>
            <a:ext cx="2706624" cy="4860172"/>
          </a:xfrm>
          <a:prstGeom prst="rect">
            <a:avLst/>
          </a:prstGeom>
        </p:spPr>
      </p:pic>
    </p:spTree>
    <p:extLst>
      <p:ext uri="{BB962C8B-B14F-4D97-AF65-F5344CB8AC3E}">
        <p14:creationId xmlns:p14="http://schemas.microsoft.com/office/powerpoint/2010/main" val="1617172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868024" y="80360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097771"/>
            <a:ext cx="11330823" cy="5445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423DDD-AE3C-C17B-4ACD-A9D41A48CC32}"/>
              </a:ext>
            </a:extLst>
          </p:cNvPr>
          <p:cNvGraphicFramePr/>
          <p:nvPr>
            <p:extLst>
              <p:ext uri="{D42A27DB-BD31-4B8C-83A1-F6EECF244321}">
                <p14:modId xmlns:p14="http://schemas.microsoft.com/office/powerpoint/2010/main" val="418031800"/>
              </p:ext>
            </p:extLst>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Content Placeholder 7"/>
          <p:cNvSpPr>
            <a:spLocks noGrp="1"/>
          </p:cNvSpPr>
          <p:nvPr>
            <p:ph idx="1"/>
          </p:nvPr>
        </p:nvSpPr>
        <p:spPr>
          <a:xfrm>
            <a:off x="3449083" y="1155869"/>
            <a:ext cx="8380875" cy="5554216"/>
          </a:xfrm>
        </p:spPr>
        <p:txBody>
          <a:bodyPr>
            <a:noAutofit/>
          </a:bodyPr>
          <a:lstStyle/>
          <a:p>
            <a:pPr algn="justLow" rtl="1"/>
            <a:r>
              <a:rPr lang="ar-EG" sz="1600" b="1" u="sng" dirty="0">
                <a:solidFill>
                  <a:srgbClr val="00AEEF"/>
                </a:solidFill>
                <a:cs typeface="Alexandria" pitchFamily="2" charset="-78"/>
              </a:rPr>
              <a:t>أولاً : المزايا : </a:t>
            </a:r>
          </a:p>
          <a:p>
            <a:pPr algn="justLow" rtl="1">
              <a:lnSpc>
                <a:spcPct val="150000"/>
              </a:lnSpc>
            </a:pPr>
            <a:r>
              <a:rPr lang="ar-EG" sz="1400" dirty="0">
                <a:cs typeface="Alexandria" pitchFamily="2" charset="-78"/>
              </a:rPr>
              <a:t>1. تكمن </a:t>
            </a:r>
            <a:r>
              <a:rPr lang="ar-EG" sz="1400" b="1" dirty="0">
                <a:cs typeface="Alexandria" pitchFamily="2" charset="-78"/>
              </a:rPr>
              <a:t>التكلفة الحقيقية فى البحث والأبتكار</a:t>
            </a:r>
            <a:r>
              <a:rPr lang="ar-EG" sz="1400" dirty="0">
                <a:cs typeface="Alexandria" pitchFamily="2" charset="-78"/>
              </a:rPr>
              <a:t>، وليس فى الأجهزة والمعدات، وتتشكل الخبرة التى تأتى من البحث العلمى فى شكل تراكم معرفى يدفع نحو تطوير الصناعة لزيادة برامج تقنية وتطبيقات حديثة تتميز بالقوة والفاعلية .</a:t>
            </a:r>
          </a:p>
          <a:p>
            <a:pPr algn="justLow" rtl="1">
              <a:lnSpc>
                <a:spcPct val="150000"/>
              </a:lnSpc>
            </a:pPr>
            <a:r>
              <a:rPr lang="ar-EG" sz="1400" dirty="0">
                <a:cs typeface="Alexandria" pitchFamily="2" charset="-78"/>
              </a:rPr>
              <a:t>2 . زيادة فرص التعاون بين المؤسسات بوتيرة متسارعة فى أشكال شراكة مختلفة أدى إلى ظهور المؤسسات الشبكية بالإضافة إلى تغيير طبيعة العمل وبروز نماذج عمل جديدة تؤدى إلى </a:t>
            </a:r>
            <a:r>
              <a:rPr lang="ar-EG" sz="1400" b="1" dirty="0">
                <a:cs typeface="Alexandria" pitchFamily="2" charset="-78"/>
              </a:rPr>
              <a:t>زيادة أجور العاملين </a:t>
            </a:r>
            <a:r>
              <a:rPr lang="ar-EG" sz="1400" dirty="0">
                <a:cs typeface="Alexandria" pitchFamily="2" charset="-78"/>
              </a:rPr>
              <a:t>فى هذا القطاع بصورة كبيرة.</a:t>
            </a:r>
          </a:p>
          <a:p>
            <a:pPr algn="justLow" rtl="1">
              <a:lnSpc>
                <a:spcPct val="150000"/>
              </a:lnSpc>
            </a:pPr>
            <a:r>
              <a:rPr lang="ar-EG" sz="1400" dirty="0">
                <a:cs typeface="Alexandria" pitchFamily="2" charset="-78"/>
              </a:rPr>
              <a:t>3 . يؤدى الأقتصاد الرقمى إلى </a:t>
            </a:r>
            <a:r>
              <a:rPr lang="ar-EG" sz="1400" b="1" dirty="0">
                <a:cs typeface="Alexandria" pitchFamily="2" charset="-78"/>
              </a:rPr>
              <a:t>نشر المعرفة </a:t>
            </a:r>
            <a:r>
              <a:rPr lang="ar-EG" sz="1400" dirty="0">
                <a:cs typeface="Alexandria" pitchFamily="2" charset="-78"/>
              </a:rPr>
              <a:t>أو ما يسمى بأقتصاد المعرفة ذلك أنه يعتمد على العقول البشرية بشكل رئيسى بأعتبارها رأس المال الفكرى والمعرفى وبالتالى يستحدث وظائف جديدة ويوفر العديد من فرص العمل.</a:t>
            </a:r>
          </a:p>
          <a:p>
            <a:pPr algn="justLow" rtl="1">
              <a:lnSpc>
                <a:spcPct val="150000"/>
              </a:lnSpc>
            </a:pPr>
            <a:r>
              <a:rPr lang="ar-EG" sz="1400" dirty="0">
                <a:cs typeface="Alexandria" pitchFamily="2" charset="-78"/>
              </a:rPr>
              <a:t>4 . </a:t>
            </a:r>
            <a:r>
              <a:rPr lang="ar-EG" sz="1400" b="1" dirty="0">
                <a:cs typeface="Alexandria" pitchFamily="2" charset="-78"/>
              </a:rPr>
              <a:t>تحسين المرا كز التنافسية </a:t>
            </a:r>
            <a:r>
              <a:rPr lang="ar-EG" sz="1400" dirty="0">
                <a:cs typeface="Alexandria" pitchFamily="2" charset="-78"/>
              </a:rPr>
              <a:t>حيث تقوم تكنولوجيا المعلومات وأدواتها المختلفة)الأنترنت( فى تحويل وتغير أنماط الأداء الأقتصادي فى المال والأعمال والتجارة والاستثمار من الشكل التقليدى إلى الشكل الفورى.</a:t>
            </a:r>
          </a:p>
          <a:p>
            <a:pPr algn="justLow" rtl="1">
              <a:lnSpc>
                <a:spcPct val="150000"/>
              </a:lnSpc>
            </a:pPr>
            <a:r>
              <a:rPr lang="ar-EG" sz="1400" dirty="0">
                <a:cs typeface="Alexandria" pitchFamily="2" charset="-78"/>
              </a:rPr>
              <a:t>5 . يعمل على </a:t>
            </a:r>
            <a:r>
              <a:rPr lang="ar-EG" sz="1400" b="1" dirty="0">
                <a:cs typeface="Alexandria" pitchFamily="2" charset="-78"/>
              </a:rPr>
              <a:t>زيادة اندماج اقتصاد الدولة فى الأقتصاد العالمى</a:t>
            </a:r>
            <a:r>
              <a:rPr lang="ar-EG" sz="1400" dirty="0">
                <a:cs typeface="Alexandria" pitchFamily="2" charset="-78"/>
              </a:rPr>
              <a:t>، مما يزيد فرص التجارة الدولية ويسهل الوصول إلى الأسواق العالمية والقطاعات السوقية التى كان من الصعب الوصول إليها.</a:t>
            </a:r>
          </a:p>
          <a:p>
            <a:pPr algn="r" rtl="1">
              <a:lnSpc>
                <a:spcPct val="150000"/>
              </a:lnSpc>
            </a:pPr>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a:p>
            <a:endParaRPr lang="ar-EG" sz="1600" dirty="0">
              <a:cs typeface="Alexandria" pitchFamily="2" charset="-78"/>
            </a:endParaRPr>
          </a:p>
        </p:txBody>
      </p:sp>
      <p:pic>
        <p:nvPicPr>
          <p:cNvPr id="6" name="Picture 5">
            <a:extLst>
              <a:ext uri="{FF2B5EF4-FFF2-40B4-BE49-F238E27FC236}">
                <a16:creationId xmlns:a16="http://schemas.microsoft.com/office/drawing/2014/main" id="{079B7AAD-9B83-BEBD-6EC0-0A46D7C826B7}"/>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60372" y="1441355"/>
            <a:ext cx="2706624" cy="4915746"/>
          </a:xfrm>
          <a:prstGeom prst="rect">
            <a:avLst/>
          </a:prstGeom>
        </p:spPr>
      </p:pic>
      <p:sp>
        <p:nvSpPr>
          <p:cNvPr id="9" name="TextBox 8">
            <a:extLst>
              <a:ext uri="{FF2B5EF4-FFF2-40B4-BE49-F238E27FC236}">
                <a16:creationId xmlns:a16="http://schemas.microsoft.com/office/drawing/2014/main" id="{FF24CCD8-8EBF-06C1-A55D-CCF5BEAA7185}"/>
              </a:ext>
            </a:extLst>
          </p:cNvPr>
          <p:cNvSpPr txBox="1"/>
          <p:nvPr/>
        </p:nvSpPr>
        <p:spPr>
          <a:xfrm>
            <a:off x="4379499" y="604434"/>
            <a:ext cx="4138689" cy="400110"/>
          </a:xfrm>
          <a:prstGeom prst="rect">
            <a:avLst/>
          </a:prstGeom>
          <a:noFill/>
        </p:spPr>
        <p:txBody>
          <a:bodyPr wrap="square" rtlCol="0">
            <a:spAutoFit/>
          </a:bodyPr>
          <a:lstStyle/>
          <a:p>
            <a:pPr algn="r"/>
            <a:r>
              <a:rPr lang="ar-EG" sz="2000" b="1" dirty="0">
                <a:solidFill>
                  <a:srgbClr val="00AEEF"/>
                </a:solidFill>
                <a:latin typeface="Alexandria" pitchFamily="2" charset="-78"/>
                <a:cs typeface="Alexandria" pitchFamily="2" charset="-78"/>
              </a:rPr>
              <a:t>3-مزايا و عيوب الاقتصاد الرقمي</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618936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462116" y="1433757"/>
            <a:ext cx="11493911" cy="5344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8D14921-D6CE-085D-3573-6CDACD4DFE3D}"/>
              </a:ext>
            </a:extLst>
          </p:cNvPr>
          <p:cNvSpPr txBox="1"/>
          <p:nvPr/>
        </p:nvSpPr>
        <p:spPr>
          <a:xfrm>
            <a:off x="3584087" y="1201588"/>
            <a:ext cx="8293281" cy="10279737"/>
          </a:xfrm>
          <a:prstGeom prst="rect">
            <a:avLst/>
          </a:prstGeom>
          <a:noFill/>
        </p:spPr>
        <p:txBody>
          <a:bodyPr wrap="square" rtlCol="0">
            <a:spAutoFit/>
          </a:bodyPr>
          <a:lstStyle/>
          <a:p>
            <a:pPr algn="justLow" rtl="1"/>
            <a:endParaRPr lang="ar-EG" sz="2000" dirty="0">
              <a:cs typeface="Alexandria" pitchFamily="2" charset="-78"/>
            </a:endParaRPr>
          </a:p>
          <a:p>
            <a:pPr algn="justLow" rtl="1">
              <a:lnSpc>
                <a:spcPct val="150000"/>
              </a:lnSpc>
            </a:pPr>
            <a:endParaRPr lang="ar-EG" sz="1600" b="1" u="sng" dirty="0">
              <a:solidFill>
                <a:srgbClr val="00AEEF"/>
              </a:solidFill>
              <a:cs typeface="Alexandria" pitchFamily="2" charset="-78"/>
            </a:endParaRPr>
          </a:p>
          <a:p>
            <a:pPr algn="justLow" rtl="1">
              <a:lnSpc>
                <a:spcPct val="150000"/>
              </a:lnSpc>
            </a:pPr>
            <a:r>
              <a:rPr lang="ar-EG" sz="1600" dirty="0">
                <a:cs typeface="Alexandria" pitchFamily="2" charset="-78"/>
              </a:rPr>
              <a:t>6 . </a:t>
            </a:r>
            <a:r>
              <a:rPr lang="ar-EG" sz="1600" b="1" dirty="0">
                <a:cs typeface="Alexandria" pitchFamily="2" charset="-78"/>
              </a:rPr>
              <a:t>يسهل عملية اتخاذ القرارات </a:t>
            </a:r>
            <a:r>
              <a:rPr lang="ar-EG" sz="1600" dirty="0">
                <a:cs typeface="Alexandria" pitchFamily="2" charset="-78"/>
              </a:rPr>
              <a:t>لما يحققه الأقتصاد الرقمى من سهولة الحصول على المعلومات، مما يساعد فى مهارات إدارة المعلومات على الأستخدام الأمثل لها وتوظيفها الخدمة القرارات الأقتصادية فى مختلف الدول.</a:t>
            </a:r>
          </a:p>
          <a:p>
            <a:pPr algn="justLow" rtl="1">
              <a:lnSpc>
                <a:spcPct val="150000"/>
              </a:lnSpc>
            </a:pPr>
            <a:r>
              <a:rPr lang="ar-EG" sz="1600" b="1" dirty="0">
                <a:cs typeface="Alexandria" pitchFamily="2" charset="-78"/>
              </a:rPr>
              <a:t>7. يرغم المؤسسات كافة على الأبتكار والتجديد </a:t>
            </a:r>
            <a:r>
              <a:rPr lang="ar-EG" sz="1600" dirty="0">
                <a:cs typeface="Alexandria" pitchFamily="2" charset="-78"/>
              </a:rPr>
              <a:t>والأستجابة لإحتياجات المستفيدين من الخدمة، مما يعطى المستهلك ثقة أكبر وخيارات أوسع حيث تتغيرالصناعة وتتطور المنتجات بطرق جديدة يستفيد منها الزبائن ومقدموا الخدمة على حد سواء، من خلال تحديد المستهلك لمواصفات المتنج الذى يناسبه، والأنتقال من الانتاج الكبير إلى الأنتاج بحسب الطلب بالنسبة لمقدمى الخدمة.</a:t>
            </a:r>
            <a:endParaRPr lang="ar-EG" sz="1600" b="1" dirty="0">
              <a:cs typeface="Alexandria" pitchFamily="2" charset="-78"/>
            </a:endParaRPr>
          </a:p>
          <a:p>
            <a:pPr algn="justLow" rtl="1">
              <a:lnSpc>
                <a:spcPct val="150000"/>
              </a:lnSpc>
            </a:pPr>
            <a:r>
              <a:rPr lang="ar-EG" sz="1600" b="1" dirty="0">
                <a:cs typeface="Alexandria" pitchFamily="2" charset="-78"/>
              </a:rPr>
              <a:t>8 . </a:t>
            </a:r>
            <a:r>
              <a:rPr lang="ar-EG" sz="1600" dirty="0">
                <a:cs typeface="Alexandria" pitchFamily="2" charset="-78"/>
              </a:rPr>
              <a:t>أحدث التحول الرقمى تغييرات كبيرة فى الأعمال المالية والمحاسبية خاصة المتعلق منها بنظام السداد، فتنفيذ امر إلكترونى يؤدى إلى انجاز العديد من المعاملات مثل التدقيق على أئتمان المشترى، والتدقيق على توفير المنتج، وإرسال التأكيدات على عملليات التدقيق، ومتابعة حسابات السداد والمستحقات وإرسال الفواتير وغيرها .</a:t>
            </a: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en-US" sz="2000" dirty="0"/>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ar-EG" sz="2000" dirty="0">
              <a:cs typeface="Alexandria" pitchFamily="2" charset="-78"/>
            </a:endParaRPr>
          </a:p>
          <a:p>
            <a:pPr algn="justLow" rtl="1"/>
            <a:endParaRPr lang="en-US" sz="2000" dirty="0"/>
          </a:p>
          <a:p>
            <a:pPr lvl="0" algn="r">
              <a:lnSpc>
                <a:spcPct val="150000"/>
              </a:lnSpc>
            </a:pPr>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ar-EG" sz="2000" dirty="0">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69011247-D3F2-A3D7-89C6-04DCEF9AEB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9790" y="1830255"/>
            <a:ext cx="2706624" cy="4220029"/>
          </a:xfrm>
          <a:prstGeom prst="rect">
            <a:avLst/>
          </a:prstGeom>
        </p:spPr>
      </p:pic>
    </p:spTree>
    <p:extLst>
      <p:ext uri="{BB962C8B-B14F-4D97-AF65-F5344CB8AC3E}">
        <p14:creationId xmlns:p14="http://schemas.microsoft.com/office/powerpoint/2010/main" val="1692356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9523-9DA5-2D14-74D9-5A9871FC84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0B74CD-B2E7-1AC6-7D24-1C6EE79FB4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14FD150-0C45-B313-7CAE-B64FC3BD1AC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4475154-0060-BD21-1A6C-BA8FE4BE85A4}"/>
              </a:ext>
            </a:extLst>
          </p:cNvPr>
          <p:cNvSpPr/>
          <p:nvPr/>
        </p:nvSpPr>
        <p:spPr>
          <a:xfrm>
            <a:off x="3352991" y="1201588"/>
            <a:ext cx="8158262" cy="5341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lnSpc>
                <a:spcPct val="150000"/>
              </a:lnSpc>
            </a:pPr>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lnSpc>
                <a:spcPct val="150000"/>
              </a:lnSpc>
            </a:pPr>
            <a:endParaRPr lang="en-US" sz="1600" b="1" u="sng" dirty="0">
              <a:solidFill>
                <a:schemeClr val="tx1"/>
              </a:solidFill>
              <a:cs typeface="Alexandria" pitchFamily="2" charset="-78"/>
            </a:endParaRPr>
          </a:p>
          <a:p>
            <a:pPr algn="justLow" rtl="1"/>
            <a:endParaRPr lang="en-US"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r" rtl="1"/>
            <a:r>
              <a:rPr lang="ar-EG" sz="1600" b="1" dirty="0">
                <a:solidFill>
                  <a:srgbClr val="00AEEF"/>
                </a:solidFill>
                <a:cs typeface="Alexandria" pitchFamily="2" charset="-78"/>
              </a:rPr>
              <a:t>ثانياً: تحديات الأقتصاد الرقمي:</a:t>
            </a:r>
          </a:p>
          <a:p>
            <a:pPr algn="r" rtl="1">
              <a:lnSpc>
                <a:spcPct val="150000"/>
              </a:lnSpc>
            </a:pPr>
            <a:r>
              <a:rPr lang="ar-EG" sz="1400" dirty="0">
                <a:solidFill>
                  <a:schemeClr val="tx1"/>
                </a:solidFill>
                <a:cs typeface="Alexandria" pitchFamily="2" charset="-78"/>
              </a:rPr>
              <a:t>تواجه اقتصاديات العديد من الدول صعوبات خاصة النامية منها التى تعترض طريقها نحو تبنى الأقتصاد الرقمى ومنها :</a:t>
            </a:r>
          </a:p>
          <a:p>
            <a:pPr algn="justLow" rtl="1">
              <a:lnSpc>
                <a:spcPct val="150000"/>
              </a:lnSpc>
            </a:pPr>
            <a:r>
              <a:rPr lang="ar-EG" sz="1400" dirty="0">
                <a:solidFill>
                  <a:schemeClr val="tx1"/>
                </a:solidFill>
                <a:cs typeface="Alexandria" pitchFamily="2" charset="-78"/>
              </a:rPr>
              <a:t>- </a:t>
            </a:r>
            <a:r>
              <a:rPr lang="ar-EG" sz="1400" b="1" dirty="0">
                <a:solidFill>
                  <a:schemeClr val="tx1"/>
                </a:solidFill>
                <a:cs typeface="Alexandria" pitchFamily="2" charset="-78"/>
              </a:rPr>
              <a:t>غياب البنية التحتية </a:t>
            </a:r>
            <a:r>
              <a:rPr lang="ar-EG" sz="1400" dirty="0">
                <a:solidFill>
                  <a:schemeClr val="tx1"/>
                </a:solidFill>
                <a:cs typeface="Alexandria" pitchFamily="2" charset="-78"/>
              </a:rPr>
              <a:t>الداعمة لقيام الأقتصاد الرقمى فى العديد من الدول - وخاصة النامية منها.</a:t>
            </a:r>
          </a:p>
          <a:p>
            <a:pPr algn="justLow" rtl="1">
              <a:lnSpc>
                <a:spcPct val="150000"/>
              </a:lnSpc>
            </a:pPr>
            <a:r>
              <a:rPr lang="ar-EG" sz="1400" dirty="0">
                <a:solidFill>
                  <a:schemeClr val="tx1"/>
                </a:solidFill>
                <a:cs typeface="Alexandria" pitchFamily="2" charset="-78"/>
              </a:rPr>
              <a:t>- </a:t>
            </a:r>
            <a:r>
              <a:rPr lang="ar-EG" sz="1400" b="1" dirty="0">
                <a:solidFill>
                  <a:schemeClr val="tx1"/>
                </a:solidFill>
                <a:cs typeface="Alexandria" pitchFamily="2" charset="-78"/>
              </a:rPr>
              <a:t>انعدام الثقة فى المعاملات الإلكترونية</a:t>
            </a:r>
            <a:r>
              <a:rPr lang="ar-EG" sz="1400" dirty="0">
                <a:solidFill>
                  <a:schemeClr val="tx1"/>
                </a:solidFill>
                <a:cs typeface="Alexandria" pitchFamily="2" charset="-78"/>
              </a:rPr>
              <a:t>، مثل السداد عن طريق الوسائل -الإلكترونية، أو التصديق الإلكترونى للوثائق.</a:t>
            </a:r>
          </a:p>
          <a:p>
            <a:pPr algn="justLow" rtl="1">
              <a:lnSpc>
                <a:spcPct val="150000"/>
              </a:lnSpc>
            </a:pPr>
            <a:r>
              <a:rPr lang="ar-EG" sz="1400" dirty="0">
                <a:solidFill>
                  <a:schemeClr val="tx1"/>
                </a:solidFill>
                <a:cs typeface="Alexandria" pitchFamily="2" charset="-78"/>
              </a:rPr>
              <a:t>- </a:t>
            </a:r>
            <a:r>
              <a:rPr lang="ar-EG" sz="1400" b="1" dirty="0">
                <a:solidFill>
                  <a:schemeClr val="tx1"/>
                </a:solidFill>
                <a:cs typeface="Alexandria" pitchFamily="2" charset="-78"/>
              </a:rPr>
              <a:t>ضعف الموارد البشرية</a:t>
            </a:r>
            <a:r>
              <a:rPr lang="ar-EG" sz="1400" dirty="0">
                <a:solidFill>
                  <a:schemeClr val="tx1"/>
                </a:solidFill>
                <a:cs typeface="Alexandria" pitchFamily="2" charset="-78"/>
              </a:rPr>
              <a:t>، وغياب الخبرات التكنولوجية اللازمة لمثل هذا النوع - من التعاملات التكنولوجية .</a:t>
            </a:r>
          </a:p>
          <a:p>
            <a:pPr algn="justLow" rtl="1">
              <a:lnSpc>
                <a:spcPct val="150000"/>
              </a:lnSpc>
            </a:pPr>
            <a:r>
              <a:rPr lang="ar-EG" sz="1400" dirty="0">
                <a:solidFill>
                  <a:schemeClr val="tx1"/>
                </a:solidFill>
                <a:cs typeface="Alexandria" pitchFamily="2" charset="-78"/>
              </a:rPr>
              <a:t>- </a:t>
            </a:r>
            <a:r>
              <a:rPr lang="ar-EG" sz="1400" b="1" dirty="0">
                <a:solidFill>
                  <a:schemeClr val="tx1"/>
                </a:solidFill>
                <a:cs typeface="Alexandria" pitchFamily="2" charset="-78"/>
              </a:rPr>
              <a:t>ارتفاع تكلفة استخدام الأنترنت </a:t>
            </a:r>
            <a:r>
              <a:rPr lang="ar-EG" sz="1400" dirty="0">
                <a:solidFill>
                  <a:schemeClr val="tx1"/>
                </a:solidFill>
                <a:cs typeface="Alexandria" pitchFamily="2" charset="-78"/>
              </a:rPr>
              <a:t>فى الكثير من الدول النامية مقارنة بمتوسط - دخل الأفراد فيها وضعف الموارد البشرية وغياب الخبرات التكنولوجية اللازمة لمثل هذا النوع من التعاملات التكنولوجية .</a:t>
            </a:r>
          </a:p>
          <a:p>
            <a:pPr algn="justLow" rtl="1">
              <a:lnSpc>
                <a:spcPct val="150000"/>
              </a:lnSpc>
            </a:pPr>
            <a:r>
              <a:rPr lang="ar-EG" sz="1400" dirty="0">
                <a:solidFill>
                  <a:schemeClr val="tx1"/>
                </a:solidFill>
                <a:cs typeface="Alexandria" pitchFamily="2" charset="-78"/>
              </a:rPr>
              <a:t>- ومن أبرز التحديات الرقمية الفجوة الرقمية ما ببين الواقع والمأمول وفقاً - لأحتياجات الأفراد والمؤسسات مع مقارنتها بالدول المتقدمة فى هذا المجال، كما أن </a:t>
            </a:r>
            <a:r>
              <a:rPr lang="ar-EG" sz="1400" b="1" dirty="0">
                <a:solidFill>
                  <a:schemeClr val="tx1"/>
                </a:solidFill>
                <a:cs typeface="Alexandria" pitchFamily="2" charset="-78"/>
              </a:rPr>
              <a:t>تهديد الخصوصية والجرائم المعلوماتية </a:t>
            </a:r>
            <a:r>
              <a:rPr lang="ar-EG" sz="1400" dirty="0">
                <a:solidFill>
                  <a:schemeClr val="tx1"/>
                </a:solidFill>
                <a:cs typeface="Alexandria" pitchFamily="2" charset="-78"/>
              </a:rPr>
              <a:t>تعد أحد التحديات واللتى تشترك فيها جميع الأعمال التى تقوم على التكنولوجيا لذلك يجب حماية الأقتصاد الرقمى والمعلوماتى بما يضمن سرية البيانات وسلامتها . </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r>
              <a:rPr lang="ar-EG" sz="1600" b="1" dirty="0">
                <a:solidFill>
                  <a:schemeClr val="tx1"/>
                </a:solidFill>
                <a:cs typeface="Alexandria" pitchFamily="2" charset="-78"/>
              </a:rPr>
              <a:t> </a:t>
            </a:r>
            <a:endParaRPr lang="en-US" sz="1600" b="1"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59D61F3-1245-5691-CB0F-4AC1E16BD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F7391A-FA9A-2573-C054-1F05B4CC5C3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5FEDA9B-5D06-0D6D-8744-A03254B867C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ACDAF05F-6CCE-F0B0-E009-9349C4A1CE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194" y="1463118"/>
            <a:ext cx="2828129" cy="4952309"/>
          </a:xfrm>
          <a:prstGeom prst="rect">
            <a:avLst/>
          </a:prstGeom>
        </p:spPr>
      </p:pic>
    </p:spTree>
    <p:extLst>
      <p:ext uri="{BB962C8B-B14F-4D97-AF65-F5344CB8AC3E}">
        <p14:creationId xmlns:p14="http://schemas.microsoft.com/office/powerpoint/2010/main" val="37525575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813371" y="7497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6" name="Diagram 5">
            <a:extLst>
              <a:ext uri="{FF2B5EF4-FFF2-40B4-BE49-F238E27FC236}">
                <a16:creationId xmlns:a16="http://schemas.microsoft.com/office/drawing/2014/main" id="{A68358CF-31B3-042E-18CD-1E5F17CA575C}"/>
              </a:ext>
            </a:extLst>
          </p:cNvPr>
          <p:cNvGraphicFramePr/>
          <p:nvPr>
            <p:extLst>
              <p:ext uri="{D42A27DB-BD31-4B8C-83A1-F6EECF244321}">
                <p14:modId xmlns:p14="http://schemas.microsoft.com/office/powerpoint/2010/main" val="1249369620"/>
              </p:ext>
            </p:extLst>
          </p:nvPr>
        </p:nvGraphicFramePr>
        <p:xfrm>
          <a:off x="3421626" y="1439127"/>
          <a:ext cx="8089627" cy="39941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FA834541-F91B-3F6A-EA6A-90F4595D5435}"/>
              </a:ext>
            </a:extLst>
          </p:cNvPr>
          <p:cNvSpPr txBox="1"/>
          <p:nvPr/>
        </p:nvSpPr>
        <p:spPr>
          <a:xfrm>
            <a:off x="3118757" y="707979"/>
            <a:ext cx="5660739" cy="400110"/>
          </a:xfrm>
          <a:prstGeom prst="rect">
            <a:avLst/>
          </a:prstGeom>
          <a:noFill/>
        </p:spPr>
        <p:txBody>
          <a:bodyPr wrap="square" rtlCol="0">
            <a:spAutoFit/>
          </a:bodyPr>
          <a:lstStyle/>
          <a:p>
            <a:pPr lvl="0" algn="ctr" rtl="1"/>
            <a:r>
              <a:rPr lang="ar-EG" sz="2000" b="1" dirty="0">
                <a:solidFill>
                  <a:srgbClr val="00AEEF"/>
                </a:solidFill>
                <a:cs typeface="Alexandria" pitchFamily="2" charset="-78"/>
              </a:rPr>
              <a:t>ثانياً: تطبيقات الاقتصاد الرقمي </a:t>
            </a:r>
            <a:endParaRPr lang="en-US" sz="2000" dirty="0">
              <a:solidFill>
                <a:srgbClr val="00AEEF"/>
              </a:solidFill>
            </a:endParaRPr>
          </a:p>
        </p:txBody>
      </p:sp>
      <p:pic>
        <p:nvPicPr>
          <p:cNvPr id="9" name="Picture 8">
            <a:extLst>
              <a:ext uri="{FF2B5EF4-FFF2-40B4-BE49-F238E27FC236}">
                <a16:creationId xmlns:a16="http://schemas.microsoft.com/office/drawing/2014/main" id="{7AD68012-F863-E671-EC94-E69FE1956B9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4238" y="1944409"/>
            <a:ext cx="2654519" cy="3201523"/>
          </a:xfrm>
          <a:prstGeom prst="rect">
            <a:avLst/>
          </a:prstGeom>
        </p:spPr>
      </p:pic>
    </p:spTree>
    <p:extLst>
      <p:ext uri="{BB962C8B-B14F-4D97-AF65-F5344CB8AC3E}">
        <p14:creationId xmlns:p14="http://schemas.microsoft.com/office/powerpoint/2010/main" val="517963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08F07-0387-50C3-D13A-BFADAD5A5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9DB9E-5233-A518-52D8-09E15EDEF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24BB04F-A50A-C35B-D9CB-F512AC0B5D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D240D84-BCDF-9453-C6E8-3E4A3F4F5E8F}"/>
              </a:ext>
            </a:extLst>
          </p:cNvPr>
          <p:cNvSpPr/>
          <p:nvPr/>
        </p:nvSpPr>
        <p:spPr>
          <a:xfrm>
            <a:off x="3281680" y="1349343"/>
            <a:ext cx="8910320" cy="5271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en-US" sz="1800" dirty="0">
              <a:solidFill>
                <a:schemeClr val="tx1"/>
              </a:solidFill>
              <a:cs typeface="Alexandria" pitchFamily="2" charset="-78"/>
            </a:endParaRPr>
          </a:p>
          <a:p>
            <a:pPr algn="justLow" rtl="1"/>
            <a:endParaRPr lang="en-US" dirty="0">
              <a:solidFill>
                <a:schemeClr val="tx1"/>
              </a:solidFill>
              <a:cs typeface="Alexandria" pitchFamily="2" charset="-78"/>
            </a:endParaRPr>
          </a:p>
          <a:p>
            <a:pPr algn="justLow" rtl="1"/>
            <a:endParaRPr lang="en-US" sz="1800" dirty="0">
              <a:solidFill>
                <a:schemeClr val="tx1"/>
              </a:solidFill>
              <a:cs typeface="Alexandria" pitchFamily="2" charset="-78"/>
            </a:endParaRPr>
          </a:p>
          <a:p>
            <a:pPr algn="justLow" rtl="1"/>
            <a:endParaRPr lang="en-US"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يتكون الاقتصاد الرقمي من مجموعة من المؤسسات الإلكترونية التي تتشابك مع بعضها البعض من خلال شبكة المعلومات الدولية عن طريق مواقع الإنترنت والبريد الإلكترونى وذلك لتحقيق التشابكات الأقتصادية بين المؤسسات لتنفيذ التجارة الإلكترونية، أى تبادل السلع والخدمات والأموال عبر الأنترنت أو تحويل الأموال بين البائعين والمشتريين والبنوك باستخدام طرق الدفع عن طريق الأنترنت والأدوات الإلكترونية الأخرى.</a:t>
            </a:r>
            <a:endParaRPr lang="ar-EG" sz="1400" b="1" dirty="0">
              <a:solidFill>
                <a:schemeClr val="tx1"/>
              </a:solidFill>
              <a:cs typeface="Alexandria" pitchFamily="2" charset="-78"/>
            </a:endParaRPr>
          </a:p>
          <a:p>
            <a:pPr algn="justLow" rtl="1">
              <a:lnSpc>
                <a:spcPct val="150000"/>
              </a:lnSpc>
            </a:pPr>
            <a:r>
              <a:rPr lang="ar-EG" sz="1400" b="1" dirty="0">
                <a:solidFill>
                  <a:schemeClr val="tx1"/>
                </a:solidFill>
                <a:cs typeface="Alexandria" pitchFamily="2" charset="-78"/>
              </a:rPr>
              <a:t>الأمر الذى يتضح معه أن الاقتصاد الرقمى يتكون من مكونين أساسين ومنهما تتفرع المكونات الفرعية للاقتصاد الرقمى وهما الأعمال الإلكترونية والتجارة الإلكترونية:</a:t>
            </a:r>
          </a:p>
          <a:p>
            <a:pPr algn="justLow" rtl="1">
              <a:lnSpc>
                <a:spcPct val="150000"/>
              </a:lnSpc>
            </a:pPr>
            <a:r>
              <a:rPr lang="ar-EG" sz="1400" b="1" dirty="0">
                <a:solidFill>
                  <a:srgbClr val="00AEEF"/>
                </a:solidFill>
                <a:cs typeface="Alexandria" pitchFamily="2" charset="-78"/>
              </a:rPr>
              <a:t>أ) الأعمال الإلكترونية :</a:t>
            </a:r>
          </a:p>
          <a:p>
            <a:pPr algn="justLow" rtl="1">
              <a:lnSpc>
                <a:spcPct val="150000"/>
              </a:lnSpc>
            </a:pPr>
            <a:r>
              <a:rPr lang="ar-EG" sz="1400" dirty="0">
                <a:solidFill>
                  <a:schemeClr val="tx1"/>
                </a:solidFill>
                <a:cs typeface="Alexandria" pitchFamily="2" charset="-78"/>
              </a:rPr>
              <a:t>تعرف الأعمال الإلكترونية على أنها التحول من الأداء التقليدى إلى الأداء الإلكترونى ويندرج تحت الأعمال الإلكترونية كلاً من :</a:t>
            </a:r>
          </a:p>
          <a:p>
            <a:pPr algn="justLow" rtl="1">
              <a:lnSpc>
                <a:spcPct val="150000"/>
              </a:lnSpc>
            </a:pPr>
            <a:r>
              <a:rPr lang="ar-EG" sz="1400" b="1" dirty="0">
                <a:solidFill>
                  <a:srgbClr val="00AEEF"/>
                </a:solidFill>
                <a:cs typeface="Alexandria" pitchFamily="2" charset="-78"/>
              </a:rPr>
              <a:t>1 . الإدارة الإلكترونية: </a:t>
            </a:r>
            <a:r>
              <a:rPr lang="ar-EG" sz="1400" dirty="0">
                <a:solidFill>
                  <a:schemeClr val="tx1"/>
                </a:solidFill>
                <a:cs typeface="Alexandria" pitchFamily="2" charset="-78"/>
              </a:rPr>
              <a:t>وهى وحدة تنفيذ وظائف الإدارة وممارسة النشاطات الإدارية بإستخدام وسائل تكنولوجيا المعلومات بإستخدام المعدات الإلكترونية وعلى رأسها الحاسوب.</a:t>
            </a:r>
          </a:p>
          <a:p>
            <a:pPr algn="justLow" rtl="1">
              <a:lnSpc>
                <a:spcPct val="150000"/>
              </a:lnSpc>
            </a:pPr>
            <a:r>
              <a:rPr lang="ar-EG" sz="1400" b="1" dirty="0">
                <a:solidFill>
                  <a:srgbClr val="00AEEF"/>
                </a:solidFill>
                <a:cs typeface="Alexandria" pitchFamily="2" charset="-78"/>
              </a:rPr>
              <a:t>2 . الخدمات الإلكترونية</a:t>
            </a:r>
            <a:r>
              <a:rPr lang="ar-EG" sz="1400" b="1" dirty="0">
                <a:solidFill>
                  <a:schemeClr val="tx1"/>
                </a:solidFill>
                <a:cs typeface="Alexandria" pitchFamily="2" charset="-78"/>
              </a:rPr>
              <a:t>: </a:t>
            </a:r>
            <a:r>
              <a:rPr lang="ar-EG" sz="1400" dirty="0">
                <a:solidFill>
                  <a:schemeClr val="tx1"/>
                </a:solidFill>
                <a:cs typeface="Alexandria" pitchFamily="2" charset="-78"/>
              </a:rPr>
              <a:t>وهى عملية تبادل المعلومات والبيانات التى لا تتعلق مباشرة ببيع وشراء السلع، فالمؤسسات تستخدمها لتوزيع المعلومات وتقديم الدعم للعملاء وتقديم الخدمات وتنفيذها إلكترونياً وعلى مدار الساعة، ومنها الخدمات الحكومية .</a:t>
            </a:r>
          </a:p>
          <a:p>
            <a:pPr algn="justLow" rtl="1">
              <a:lnSpc>
                <a:spcPct val="150000"/>
              </a:lnSpc>
            </a:pPr>
            <a:endParaRPr lang="ar-EG" sz="16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459975DD-43C2-03EA-A5D9-36F18710F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85D60CE-4032-59E2-2A3F-91E5050E7E4F}"/>
              </a:ext>
            </a:extLst>
          </p:cNvPr>
          <p:cNvSpPr txBox="1"/>
          <p:nvPr/>
        </p:nvSpPr>
        <p:spPr>
          <a:xfrm>
            <a:off x="1634482" y="-317994"/>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C57DBBC-2B9F-9057-7627-D7576A7BD9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AA4E9C74-4B33-54D4-3FFC-B52585BD07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8670" y="1610464"/>
            <a:ext cx="2390115" cy="4414415"/>
          </a:xfrm>
          <a:prstGeom prst="rect">
            <a:avLst/>
          </a:prstGeom>
        </p:spPr>
      </p:pic>
      <p:sp>
        <p:nvSpPr>
          <p:cNvPr id="6" name="TextBox 5">
            <a:extLst>
              <a:ext uri="{FF2B5EF4-FFF2-40B4-BE49-F238E27FC236}">
                <a16:creationId xmlns:a16="http://schemas.microsoft.com/office/drawing/2014/main" id="{780452E3-9974-AFD6-3D85-B1B68F9DB3B0}"/>
              </a:ext>
            </a:extLst>
          </p:cNvPr>
          <p:cNvSpPr txBox="1"/>
          <p:nvPr/>
        </p:nvSpPr>
        <p:spPr>
          <a:xfrm>
            <a:off x="4622349" y="838923"/>
            <a:ext cx="3573861" cy="461665"/>
          </a:xfrm>
          <a:prstGeom prst="rect">
            <a:avLst/>
          </a:prstGeom>
          <a:noFill/>
        </p:spPr>
        <p:txBody>
          <a:bodyPr wrap="square" rtlCol="0">
            <a:spAutoFit/>
          </a:bodyPr>
          <a:lstStyle/>
          <a:p>
            <a:pPr algn="r"/>
            <a:r>
              <a:rPr lang="ar-EG" sz="2400" b="1" dirty="0">
                <a:solidFill>
                  <a:srgbClr val="00AEEF"/>
                </a:solidFill>
                <a:latin typeface="Alexandria" pitchFamily="2" charset="-78"/>
                <a:cs typeface="Alexandria" pitchFamily="2" charset="-78"/>
              </a:rPr>
              <a:t>1-الأعمال الإلكترونية</a:t>
            </a:r>
            <a:endParaRPr lang="en-US"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61215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C8FE-7A4C-BC05-EFB9-32E7A2786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73610B-FF69-AE14-6BEA-61C4FA5CAD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265089A-617D-0D72-CF1E-C2323C7F80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3E5256D-BB59-A46D-4164-20788C7ECCAA}"/>
              </a:ext>
            </a:extLst>
          </p:cNvPr>
          <p:cNvSpPr/>
          <p:nvPr/>
        </p:nvSpPr>
        <p:spPr>
          <a:xfrm>
            <a:off x="3842032" y="1155869"/>
            <a:ext cx="8464342" cy="6394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en-US" sz="1600" b="1" dirty="0">
              <a:solidFill>
                <a:schemeClr val="tx1"/>
              </a:solidFill>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تعتبر التجارة الالكترونية أحد صور </a:t>
            </a:r>
            <a:r>
              <a:rPr lang="ar-EG" sz="1600" dirty="0">
                <a:solidFill>
                  <a:srgbClr val="00AEEF"/>
                </a:solidFill>
                <a:cs typeface="Alexandria" pitchFamily="2" charset="-78"/>
              </a:rPr>
              <a:t>الاقتصاد الرقمي </a:t>
            </a:r>
            <a:r>
              <a:rPr lang="en-US" sz="1600" dirty="0">
                <a:solidFill>
                  <a:srgbClr val="00AEEF"/>
                </a:solidFill>
                <a:latin typeface="Alexandria" pitchFamily="2" charset="-78"/>
                <a:cs typeface="Alexandria" pitchFamily="2" charset="-78"/>
              </a:rPr>
              <a:t>Digital Economy -</a:t>
            </a:r>
            <a:r>
              <a:rPr lang="en-US" sz="1600" dirty="0">
                <a:solidFill>
                  <a:schemeClr val="tx1"/>
                </a:solidFill>
                <a:latin typeface="Alexandria" pitchFamily="2" charset="-78"/>
                <a:cs typeface="Alexandria" pitchFamily="2" charset="-78"/>
              </a:rPr>
              <a:t> </a:t>
            </a: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cs typeface="Alexandria" pitchFamily="2" charset="-78"/>
              </a:rPr>
              <a:t>حيث يقوم الاقتصاد الرقمي على حقيقتين هما التجارة الإلكترونية وتقنية المعلومات</a:t>
            </a:r>
            <a:r>
              <a:rPr lang="en-US" sz="1600" dirty="0">
                <a:solidFill>
                  <a:schemeClr val="tx1"/>
                </a:solidFill>
                <a:latin typeface="Alexandria" pitchFamily="2" charset="-78"/>
                <a:cs typeface="Alexandria" pitchFamily="2" charset="-78"/>
              </a:rPr>
              <a:t>Information Technology- IT </a:t>
            </a:r>
            <a:r>
              <a:rPr lang="ar-EG" sz="1600" dirty="0">
                <a:solidFill>
                  <a:schemeClr val="tx1"/>
                </a:solidFill>
                <a:latin typeface="Alexandria" pitchFamily="2" charset="-78"/>
                <a:cs typeface="Alexandria" pitchFamily="2" charset="-78"/>
              </a:rPr>
              <a:t> </a:t>
            </a:r>
            <a:r>
              <a:rPr lang="ar-EG" sz="1600" dirty="0">
                <a:solidFill>
                  <a:schemeClr val="tx1"/>
                </a:solidFill>
                <a:cs typeface="Alexandria" pitchFamily="2" charset="-78"/>
              </a:rPr>
              <a:t>؛ فتقنية المعلومات أو صناعة المعلومات  في عصر الحوسبة والاتصال هي التي خلقت الوجود الواقعي والحقيقي للتجارة الإلكترونية باعتبارها تعتمد على الحوسبة والاتصال ومختلف الوسائل التقنية للتنفيذ وإدارة النشاط التجاري .</a:t>
            </a:r>
          </a:p>
          <a:p>
            <a:pPr algn="justLow" rtl="1">
              <a:lnSpc>
                <a:spcPct val="150000"/>
              </a:lnSpc>
            </a:pPr>
            <a:r>
              <a:rPr lang="ar-EG" sz="1600" b="1" u="sng" dirty="0">
                <a:solidFill>
                  <a:srgbClr val="00AEEF"/>
                </a:solidFill>
                <a:cs typeface="Alexandria" pitchFamily="2" charset="-78"/>
              </a:rPr>
              <a:t>أولاً : نشأة التجارة الالكترونية :</a:t>
            </a:r>
          </a:p>
          <a:p>
            <a:pPr algn="justLow" rtl="1">
              <a:lnSpc>
                <a:spcPct val="150000"/>
              </a:lnSpc>
            </a:pPr>
            <a:r>
              <a:rPr lang="ar-EG" sz="1600" dirty="0">
                <a:solidFill>
                  <a:schemeClr val="tx1"/>
                </a:solidFill>
                <a:cs typeface="Alexandria" pitchFamily="2" charset="-78"/>
              </a:rPr>
              <a:t>يعود تاريخ ظهور التجارة الإلكترونية إلى شاب يدعى « </a:t>
            </a:r>
            <a:r>
              <a:rPr lang="en-US" sz="1600" dirty="0">
                <a:solidFill>
                  <a:schemeClr val="tx1"/>
                </a:solidFill>
                <a:latin typeface="Alexandria" pitchFamily="2" charset="-78"/>
                <a:cs typeface="Alexandria" pitchFamily="2" charset="-78"/>
              </a:rPr>
              <a:t>Jeff </a:t>
            </a:r>
            <a:r>
              <a:rPr lang="en-US" sz="1600" dirty="0" err="1">
                <a:solidFill>
                  <a:schemeClr val="tx1"/>
                </a:solidFill>
                <a:latin typeface="Alexandria" pitchFamily="2" charset="-78"/>
                <a:cs typeface="Alexandria" pitchFamily="2" charset="-78"/>
              </a:rPr>
              <a:t>Beazos</a:t>
            </a:r>
            <a:r>
              <a:rPr lang="en-US" sz="1600" dirty="0">
                <a:solidFill>
                  <a:schemeClr val="tx1"/>
                </a:solidFill>
                <a:latin typeface="Alexandria" pitchFamily="2" charset="-78"/>
                <a:cs typeface="Alexandria" pitchFamily="2" charset="-78"/>
              </a:rPr>
              <a:t> </a:t>
            </a:r>
            <a:r>
              <a:rPr lang="ar-EG" sz="1600" dirty="0">
                <a:solidFill>
                  <a:schemeClr val="tx1"/>
                </a:solidFill>
                <a:cs typeface="Alexandria" pitchFamily="2" charset="-78"/>
              </a:rPr>
              <a:t>« البالغ من العمر حينئذ 29 عام . كان </a:t>
            </a:r>
            <a:r>
              <a:rPr lang="ar-EG" sz="1600" dirty="0">
                <a:solidFill>
                  <a:schemeClr val="tx1"/>
                </a:solidFill>
                <a:latin typeface="Alexandria" pitchFamily="2" charset="-78"/>
                <a:cs typeface="Alexandria" pitchFamily="2" charset="-78"/>
              </a:rPr>
              <a:t>«</a:t>
            </a:r>
            <a:r>
              <a:rPr lang="en-US" sz="1600" dirty="0" err="1">
                <a:solidFill>
                  <a:schemeClr val="tx1"/>
                </a:solidFill>
                <a:latin typeface="Alexandria" pitchFamily="2" charset="-78"/>
                <a:cs typeface="Alexandria" pitchFamily="2" charset="-78"/>
              </a:rPr>
              <a:t>Beazos</a:t>
            </a:r>
            <a:r>
              <a:rPr lang="en-US" sz="1600" dirty="0">
                <a:solidFill>
                  <a:schemeClr val="tx1"/>
                </a:solidFill>
                <a:latin typeface="Alexandria" pitchFamily="2" charset="-78"/>
                <a:cs typeface="Alexandria" pitchFamily="2" charset="-78"/>
              </a:rPr>
              <a:t> </a:t>
            </a:r>
            <a:r>
              <a:rPr lang="ar-EG" sz="1600" dirty="0">
                <a:solidFill>
                  <a:schemeClr val="tx1"/>
                </a:solidFill>
                <a:latin typeface="Alexandria" pitchFamily="2" charset="-78"/>
                <a:cs typeface="Alexandria" pitchFamily="2" charset="-78"/>
              </a:rPr>
              <a:t>«  </a:t>
            </a:r>
            <a:r>
              <a:rPr lang="ar-EG" sz="1600" dirty="0">
                <a:solidFill>
                  <a:schemeClr val="tx1"/>
                </a:solidFill>
                <a:cs typeface="Alexandria" pitchFamily="2" charset="-78"/>
              </a:rPr>
              <a:t>يعمل محلل و مدير مالي في ذلك الوقت ،  وفي عام 1994 اتجهت إرادته إلى استخدام الإنترنت في تحقيق الربح المادي. قام"</a:t>
            </a:r>
            <a:r>
              <a:rPr lang="en-US" sz="1600" dirty="0" err="1">
                <a:solidFill>
                  <a:schemeClr val="tx1"/>
                </a:solidFill>
                <a:latin typeface="Alexandria" pitchFamily="2" charset="-78"/>
                <a:cs typeface="Alexandria" pitchFamily="2" charset="-78"/>
              </a:rPr>
              <a:t>Beazos</a:t>
            </a:r>
            <a:r>
              <a:rPr lang="en-US" sz="1600" dirty="0">
                <a:solidFill>
                  <a:schemeClr val="tx1"/>
                </a:solidFill>
                <a:latin typeface="Alexandria" pitchFamily="2" charset="-78"/>
                <a:cs typeface="Alexandria" pitchFamily="2" charset="-78"/>
              </a:rPr>
              <a:t>" </a:t>
            </a:r>
            <a:r>
              <a:rPr lang="ar-EG" sz="1600" dirty="0">
                <a:solidFill>
                  <a:schemeClr val="tx1"/>
                </a:solidFill>
                <a:cs typeface="Alexandria" pitchFamily="2" charset="-78"/>
              </a:rPr>
              <a:t>بوضع قائمة من عشرون منتج يمكن أن تجد لها سوقاً رائجاً على شبكة الإنترنت، وكنتيجة لتحليل مكثف من قبله وجد أن الكتب تأتي في الأمرتبة الأولى للمنتجات المعروضه من قبله على الإنترنت.وما قام به "</a:t>
            </a:r>
            <a:r>
              <a:rPr lang="en-US" sz="1600" dirty="0">
                <a:solidFill>
                  <a:schemeClr val="tx1"/>
                </a:solidFill>
                <a:latin typeface="Alexandria" pitchFamily="2" charset="-78"/>
                <a:cs typeface="Alexandria" pitchFamily="2" charset="-78"/>
              </a:rPr>
              <a:t>Jeff </a:t>
            </a:r>
            <a:r>
              <a:rPr lang="en-US" sz="1600" dirty="0" err="1">
                <a:solidFill>
                  <a:schemeClr val="tx1"/>
                </a:solidFill>
                <a:latin typeface="Alexandria" pitchFamily="2" charset="-78"/>
                <a:cs typeface="Alexandria" pitchFamily="2" charset="-78"/>
              </a:rPr>
              <a:t>Beazos</a:t>
            </a:r>
            <a:r>
              <a:rPr lang="en-US" sz="1600" dirty="0">
                <a:solidFill>
                  <a:schemeClr val="tx1"/>
                </a:solidFill>
                <a:latin typeface="Alexandria" pitchFamily="2" charset="-78"/>
                <a:cs typeface="Alexandria" pitchFamily="2" charset="-78"/>
              </a:rPr>
              <a:t>" </a:t>
            </a:r>
            <a:r>
              <a:rPr lang="ar-EG" sz="1600" dirty="0">
                <a:solidFill>
                  <a:schemeClr val="tx1"/>
                </a:solidFill>
                <a:cs typeface="Alexandria" pitchFamily="2" charset="-78"/>
              </a:rPr>
              <a:t>يعد الخطوة الأولى لانطلاق عملاق في عالم التجارةا لإلكترونية يدعى شركة أمازون، والتي يرجع الفضل لها في ظهور التجارة الإلكترونية وتفوقها على نظيرتها التقليدية. وقد بلغ رقم أعمال شركة أمازون لبيع الكتب ٢ مليون دولار في السنة الواحدة، </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en-US" sz="1600" dirty="0">
              <a:solidFill>
                <a:schemeClr val="tx1"/>
              </a:solidFill>
            </a:endParaRPr>
          </a:p>
        </p:txBody>
      </p:sp>
      <p:pic>
        <p:nvPicPr>
          <p:cNvPr id="5" name="Graphic 21">
            <a:extLst>
              <a:ext uri="{FF2B5EF4-FFF2-40B4-BE49-F238E27FC236}">
                <a16:creationId xmlns:a16="http://schemas.microsoft.com/office/drawing/2014/main" id="{854B7123-0903-3EC5-4A25-2B692AE42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91B5DF9-6840-6A8A-CDA6-DF88A5D9C0A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6161CF4-4BD3-82F2-6078-0FC34B1EF3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22DF23DE-626B-7802-22C1-A23FEBA939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2250" y="1656592"/>
            <a:ext cx="2390115" cy="4700508"/>
          </a:xfrm>
          <a:prstGeom prst="rect">
            <a:avLst/>
          </a:prstGeom>
        </p:spPr>
      </p:pic>
      <p:sp>
        <p:nvSpPr>
          <p:cNvPr id="4" name="TextBox 3">
            <a:extLst>
              <a:ext uri="{FF2B5EF4-FFF2-40B4-BE49-F238E27FC236}">
                <a16:creationId xmlns:a16="http://schemas.microsoft.com/office/drawing/2014/main" id="{084F1E6D-904B-3541-7565-944CC0FEA61F}"/>
              </a:ext>
            </a:extLst>
          </p:cNvPr>
          <p:cNvSpPr txBox="1"/>
          <p:nvPr/>
        </p:nvSpPr>
        <p:spPr>
          <a:xfrm>
            <a:off x="4794386" y="617697"/>
            <a:ext cx="3573861" cy="461665"/>
          </a:xfrm>
          <a:prstGeom prst="rect">
            <a:avLst/>
          </a:prstGeom>
          <a:noFill/>
        </p:spPr>
        <p:txBody>
          <a:bodyPr wrap="square" rtlCol="0">
            <a:spAutoFit/>
          </a:bodyPr>
          <a:lstStyle/>
          <a:p>
            <a:pPr algn="r"/>
            <a:r>
              <a:rPr lang="ar-EG" sz="2400" b="1" dirty="0">
                <a:solidFill>
                  <a:srgbClr val="00AEEF"/>
                </a:solidFill>
                <a:latin typeface="Alexandria" pitchFamily="2" charset="-78"/>
                <a:cs typeface="Alexandria" pitchFamily="2" charset="-78"/>
              </a:rPr>
              <a:t>2-التجارة الإلكترونية</a:t>
            </a:r>
            <a:endParaRPr lang="en-US"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712757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EDEB1E05-C468-429C-0A3E-0C37670622F9}"/>
              </a:ext>
            </a:extLst>
          </p:cNvPr>
          <p:cNvSpPr txBox="1"/>
          <p:nvPr/>
        </p:nvSpPr>
        <p:spPr>
          <a:xfrm>
            <a:off x="2857490" y="1825999"/>
            <a:ext cx="8575941" cy="14598292"/>
          </a:xfrm>
          <a:prstGeom prst="rect">
            <a:avLst/>
          </a:prstGeom>
          <a:noFill/>
        </p:spPr>
        <p:txBody>
          <a:bodyPr wrap="square">
            <a:spAutoFit/>
          </a:bodyPr>
          <a:lstStyle/>
          <a:p>
            <a:pPr algn="justLow" rtl="1">
              <a:lnSpc>
                <a:spcPct val="150000"/>
              </a:lnSpc>
            </a:pPr>
            <a:r>
              <a:rPr lang="ar-EG" sz="1400" dirty="0">
                <a:cs typeface="Alexandria" pitchFamily="2" charset="-78"/>
              </a:rPr>
              <a:t>ومع النمو السريع لشركة أمازون قرر "</a:t>
            </a:r>
            <a:r>
              <a:rPr lang="en-US" sz="1400" dirty="0" err="1"/>
              <a:t>Beazos</a:t>
            </a:r>
            <a:r>
              <a:rPr lang="en-US" sz="1400" dirty="0"/>
              <a:t>" </a:t>
            </a:r>
            <a:r>
              <a:rPr lang="ar-EG" sz="1400" dirty="0">
                <a:cs typeface="Alexandria" pitchFamily="2" charset="-78"/>
              </a:rPr>
              <a:t>خلق روابط مع شركات بيع الكتب الأخرى من أجل تقاسم الحصة معهم عن طريق مواقعهم. ومع استمرار توسع ونمو الشركة بدأت بحلول عام ١٩٩٨ ببيع الأقراص المضغوطة الخاصة بالموسيقى والفيديو "</a:t>
            </a:r>
            <a:r>
              <a:rPr lang="en-US" sz="1400" dirty="0"/>
              <a:t>DVD"، </a:t>
            </a:r>
            <a:r>
              <a:rPr lang="ar-EG" sz="1400" dirty="0">
                <a:cs typeface="Alexandria" pitchFamily="2" charset="-78"/>
              </a:rPr>
              <a:t>حينئذ أصبحت شركة أمازون تمثل سلة منتجات متنوعة تشمل الإلكترونيات والبرمجيات والأجهزة المنزلية وغيرها من المنتجات الأخرى .</a:t>
            </a:r>
            <a:endParaRPr lang="ar-EG" sz="1400" b="1" dirty="0">
              <a:solidFill>
                <a:srgbClr val="C00000"/>
              </a:solidFill>
              <a:cs typeface="Alexandria" pitchFamily="2" charset="-78"/>
            </a:endParaRPr>
          </a:p>
          <a:p>
            <a:pPr algn="justLow" rtl="1">
              <a:lnSpc>
                <a:spcPct val="150000"/>
              </a:lnSpc>
            </a:pPr>
            <a:r>
              <a:rPr lang="ar-EG" sz="1400" b="1" dirty="0">
                <a:solidFill>
                  <a:srgbClr val="00AEEF"/>
                </a:solidFill>
                <a:cs typeface="Alexandria" pitchFamily="2" charset="-78"/>
              </a:rPr>
              <a:t>ثانياً : تعريف التجارة الإلكترونية:</a:t>
            </a:r>
          </a:p>
          <a:p>
            <a:pPr algn="justLow" rtl="1">
              <a:lnSpc>
                <a:spcPct val="150000"/>
              </a:lnSpc>
            </a:pPr>
            <a:r>
              <a:rPr lang="ar-EG" sz="1400" dirty="0">
                <a:cs typeface="Alexandria" pitchFamily="2" charset="-78"/>
              </a:rPr>
              <a:t>لم يكن من السهل الوصول إلى تعريف محدد وجامع للتجارة الإلكترونية بكافة صورها، فوضع تعريف للتجارة الإلكترونية يقتضي وجود إلماماً كبيراً بكافة العناصرالتي تشمل تلك التجارة، فضلاً عن ما تتمتع به من خصائص، مع ضرورة الوقوف على آلية عملها، والقواعد القانونية المنظمة لها.  ولقد ترتب على حداثة نشأة التجارة الإلكترونية إلى تعدد التعريفات الإصطلاحية لها، كل بحسب وجهة نظره، فقد عرفت </a:t>
            </a:r>
            <a:r>
              <a:rPr lang="ar-EG" sz="1400" b="1" dirty="0">
                <a:cs typeface="Alexandria" pitchFamily="2" charset="-78"/>
              </a:rPr>
              <a:t>منظمة التجارة العالمية </a:t>
            </a:r>
            <a:r>
              <a:rPr lang="ar-EG" sz="1400" dirty="0">
                <a:cs typeface="Alexandria" pitchFamily="2" charset="-78"/>
              </a:rPr>
              <a:t>التجارة الإلكترونية بأنها "أنشطة إنتاج السلع والخدمات وتوزيعها وتسويقها وبيعها أو تسليمها للمشتري من خلال الوسائط الإلكترونية". ويتضح لنا من التعريف السابق أن التجارة الإلكترونية تشمل ثلاث أنواع من المعاملات هما؛ عمليات البحث والإعلان عن المنتج، عمليات الشراء ودفع الثمن، عمليات تسليم المشتريات. </a:t>
            </a: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r>
              <a:rPr lang="ar-EG" sz="1400" dirty="0">
                <a:latin typeface="Alexandria" pitchFamily="2" charset="-78"/>
                <a:cs typeface="Alexandria" pitchFamily="2" charset="-78"/>
              </a:rPr>
              <a:t>ا</a:t>
            </a: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00EC4F1B-D8C2-49D2-8712-C650561113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671" y="1609032"/>
            <a:ext cx="1945533" cy="4441571"/>
          </a:xfrm>
          <a:prstGeom prst="rect">
            <a:avLst/>
          </a:prstGeom>
        </p:spPr>
      </p:pic>
    </p:spTree>
    <p:extLst>
      <p:ext uri="{BB962C8B-B14F-4D97-AF65-F5344CB8AC3E}">
        <p14:creationId xmlns:p14="http://schemas.microsoft.com/office/powerpoint/2010/main" val="34885151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3757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29265" y="952844"/>
            <a:ext cx="11493909" cy="59051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318010" y="2962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3B643165-5F67-B088-66E2-692DF6C06C67}"/>
              </a:ext>
            </a:extLst>
          </p:cNvPr>
          <p:cNvSpPr txBox="1"/>
          <p:nvPr/>
        </p:nvSpPr>
        <p:spPr>
          <a:xfrm>
            <a:off x="3214324" y="1264128"/>
            <a:ext cx="8802236" cy="5478423"/>
          </a:xfrm>
          <a:prstGeom prst="rect">
            <a:avLst/>
          </a:prstGeom>
          <a:noFill/>
        </p:spPr>
        <p:txBody>
          <a:bodyPr wrap="square" rtlCol="0">
            <a:spAutoFit/>
          </a:bodyPr>
          <a:lstStyle/>
          <a:p>
            <a:pPr algn="justLow" rtl="1">
              <a:lnSpc>
                <a:spcPct val="150000"/>
              </a:lnSpc>
            </a:pPr>
            <a:r>
              <a:rPr lang="ar-EG" sz="1400" dirty="0">
                <a:cs typeface="Alexandria" pitchFamily="2" charset="-78"/>
              </a:rPr>
              <a:t>أما </a:t>
            </a:r>
            <a:r>
              <a:rPr lang="ar-EG" sz="1400" b="1" dirty="0">
                <a:solidFill>
                  <a:srgbClr val="00AEEF"/>
                </a:solidFill>
                <a:cs typeface="Alexandria" pitchFamily="2" charset="-78"/>
              </a:rPr>
              <a:t>المجلة العالمية للتجارة الإلكترونية </a:t>
            </a:r>
            <a:r>
              <a:rPr lang="ar-EG" sz="1400" dirty="0">
                <a:cs typeface="Alexandria" pitchFamily="2" charset="-78"/>
              </a:rPr>
              <a:t>فقد عرفتها بأنها "عبارة عن عمليات البيع والشراء التي تتم بين المنتجين والمستهلكين أو الشركات والمستهلكين، أو بين الشركات بعضهم البعض عن طريق استخدام تكنولوجيا المعلومات والإتصالات«.</a:t>
            </a:r>
          </a:p>
          <a:p>
            <a:pPr algn="justLow" rtl="1">
              <a:lnSpc>
                <a:spcPct val="150000"/>
              </a:lnSpc>
            </a:pPr>
            <a:r>
              <a:rPr lang="ar-EG" sz="1400" dirty="0">
                <a:cs typeface="Alexandria" pitchFamily="2" charset="-78"/>
              </a:rPr>
              <a:t>أما عن </a:t>
            </a:r>
            <a:r>
              <a:rPr lang="ar-EG" sz="1400" b="1" dirty="0">
                <a:cs typeface="Alexandria" pitchFamily="2" charset="-78"/>
              </a:rPr>
              <a:t>الوضع في ظل </a:t>
            </a:r>
            <a:r>
              <a:rPr lang="ar-EG" sz="1400" b="1" dirty="0">
                <a:solidFill>
                  <a:srgbClr val="00AEEF"/>
                </a:solidFill>
                <a:cs typeface="Alexandria" pitchFamily="2" charset="-78"/>
              </a:rPr>
              <a:t>قانون الأونسيترال النموذجي بشأن التجارة الإلكترونية </a:t>
            </a:r>
            <a:r>
              <a:rPr lang="ar-EG" sz="1400" dirty="0">
                <a:cs typeface="Alexandria" pitchFamily="2" charset="-78"/>
              </a:rPr>
              <a:t>الذي وضعته لجنة الأمم المتحدة للقانون التجاري الدولي فقد جاء سلبياً، حيث لم يضع قانون الأونسيترال تعريفاً للتجارة الإلكترونية، مكتفياً بتعريف رسائل البيانات في المادة الثانية من القانون حيث نصت على أنه يراد بمصطلح "رسالة بيانات" المعلومات التي يتمإنشاؤها أو ارسالها أو استلامها أو تخزينها بوسائل إلكترونية أو ضوئية أو بوسائل مشابهة، بما في ذلك على سبيل المثال لا الحصر تبادل البيانات الإلكترونية، أو البريد الإلكتروني، أو البرق، أو التلكس، أو النسخ البرقي . ولقد كان الهدف الرئيسي لقانون الأونسيترال النموذجي بشأن التجارة الإلكترونية هو تطوير القواعد القانونية المتعلقة بالتجارة الإلكترونية، وذلك من خلال توحيد قواعد القانون التجاري الدولي، رغبة في رفع الحواجز والقيود بين المبادلات التجارية الدولية . </a:t>
            </a:r>
          </a:p>
          <a:p>
            <a:pPr algn="justLow" rtl="1">
              <a:lnSpc>
                <a:spcPct val="150000"/>
              </a:lnSpc>
            </a:pPr>
            <a:r>
              <a:rPr lang="ar-EG" sz="1400" dirty="0">
                <a:cs typeface="Alexandria" pitchFamily="2" charset="-78"/>
              </a:rPr>
              <a:t>أما </a:t>
            </a:r>
            <a:r>
              <a:rPr lang="ar-EG" sz="1400" b="1" dirty="0">
                <a:solidFill>
                  <a:srgbClr val="00AEEF"/>
                </a:solidFill>
                <a:cs typeface="Alexandria" pitchFamily="2" charset="-78"/>
              </a:rPr>
              <a:t>منظمة التعاون الإقتصادي والتنمية </a:t>
            </a:r>
            <a:r>
              <a:rPr lang="ar-EG" sz="1400" dirty="0">
                <a:cs typeface="Alexandria" pitchFamily="2" charset="-78"/>
              </a:rPr>
              <a:t>فقد أشارت إلى أن التجارة الإلكترونية تشمل كافة المعلومات التجارية التي تمتد بين الشركات والأفراد وتقوم على أساس التبادل الإلكتروني للبيانات، سواء أكانت مكتوبة، أو مرئية، أو مسموعة، كما تشمل كافة الآثارالمترتبة على عملية تبادل البيانات والمعلومات التجارية إلكترونياً، ومدى تأثيرها على المؤسسات والعمليات التي تحكم الأنشطة التجارية .</a:t>
            </a:r>
          </a:p>
          <a:p>
            <a:pPr algn="r" rtl="1">
              <a:lnSpc>
                <a:spcPct val="150000"/>
              </a:lnSpc>
            </a:pPr>
            <a:endParaRPr lang="en-US" sz="1400" b="1" dirty="0">
              <a:latin typeface="Alexandria" pitchFamily="2" charset="-78"/>
            </a:endParaRPr>
          </a:p>
          <a:p>
            <a:pPr algn="justLow" rtl="1"/>
            <a:endParaRPr lang="ar-EG" sz="14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D17B3A00-9BD4-FF43-7D3E-6C2D41FCE8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966" y="1585101"/>
            <a:ext cx="2390115" cy="4416863"/>
          </a:xfrm>
          <a:prstGeom prst="rect">
            <a:avLst/>
          </a:prstGeom>
        </p:spPr>
      </p:pic>
    </p:spTree>
    <p:extLst>
      <p:ext uri="{BB962C8B-B14F-4D97-AF65-F5344CB8AC3E}">
        <p14:creationId xmlns:p14="http://schemas.microsoft.com/office/powerpoint/2010/main" val="90448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52167" y="1349343"/>
            <a:ext cx="11626646" cy="5536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BD461FC7-95AF-6674-712E-B3158E8CFF68}"/>
              </a:ext>
            </a:extLst>
          </p:cNvPr>
          <p:cNvSpPr txBox="1"/>
          <p:nvPr/>
        </p:nvSpPr>
        <p:spPr>
          <a:xfrm>
            <a:off x="3930962" y="1208786"/>
            <a:ext cx="8152884" cy="11480066"/>
          </a:xfrm>
          <a:prstGeom prst="rect">
            <a:avLst/>
          </a:prstGeom>
          <a:noFill/>
        </p:spPr>
        <p:txBody>
          <a:bodyPr wrap="square" rtlCol="0">
            <a:spAutoFit/>
          </a:bodyPr>
          <a:lstStyle/>
          <a:p>
            <a:pPr algn="justLow" rtl="1">
              <a:lnSpc>
                <a:spcPct val="150000"/>
              </a:lnSpc>
            </a:pPr>
            <a:endParaRPr lang="en-US" sz="1600" dirty="0"/>
          </a:p>
          <a:p>
            <a:pPr algn="justLow" rtl="1">
              <a:lnSpc>
                <a:spcPct val="150000"/>
              </a:lnSpc>
            </a:pPr>
            <a:r>
              <a:rPr lang="ar-EG" sz="1600" dirty="0">
                <a:cs typeface="Alexandria" pitchFamily="2" charset="-78"/>
              </a:rPr>
              <a:t>أما </a:t>
            </a:r>
            <a:r>
              <a:rPr lang="ar-EG" sz="1600" b="1" dirty="0">
                <a:solidFill>
                  <a:srgbClr val="00AEEF"/>
                </a:solidFill>
                <a:cs typeface="Alexandria" pitchFamily="2" charset="-78"/>
              </a:rPr>
              <a:t>الفقه</a:t>
            </a:r>
            <a:r>
              <a:rPr lang="ar-EG" sz="1600" dirty="0">
                <a:solidFill>
                  <a:srgbClr val="00AEEF"/>
                </a:solidFill>
                <a:cs typeface="Alexandria" pitchFamily="2" charset="-78"/>
              </a:rPr>
              <a:t> </a:t>
            </a:r>
            <a:r>
              <a:rPr lang="ar-EG" sz="1600" b="1" dirty="0">
                <a:solidFill>
                  <a:srgbClr val="00AEEF"/>
                </a:solidFill>
                <a:cs typeface="Alexandria" pitchFamily="2" charset="-78"/>
              </a:rPr>
              <a:t>الفرنسي</a:t>
            </a:r>
            <a:r>
              <a:rPr lang="ar-EG" sz="1600" dirty="0">
                <a:solidFill>
                  <a:srgbClr val="00AEEF"/>
                </a:solidFill>
                <a:cs typeface="Alexandria" pitchFamily="2" charset="-78"/>
              </a:rPr>
              <a:t> </a:t>
            </a:r>
            <a:r>
              <a:rPr lang="ar-EG" sz="1600" dirty="0">
                <a:cs typeface="Alexandria" pitchFamily="2" charset="-78"/>
              </a:rPr>
              <a:t>فقد عرف التجارة الإلكترونية بأنها مجموعة من عمليات البيع والشراء التي تتم من خلال شبكة الإنترنت، وتتضمن تبادل للمعلومات ولصفقات السلع الاستهلاكية والتجهيزات، وكذلك خدمات المعلومات المالية والقانونية، مستخدمة الوسائل التكنولوجية لإتمام الصفقات مثل الفاكس، الهاتف، الإنترنت .</a:t>
            </a:r>
          </a:p>
          <a:p>
            <a:pPr algn="justLow" rtl="1">
              <a:lnSpc>
                <a:spcPct val="150000"/>
              </a:lnSpc>
            </a:pPr>
            <a:r>
              <a:rPr lang="ar-EG" sz="1600" dirty="0">
                <a:cs typeface="Alexandria" pitchFamily="2" charset="-78"/>
              </a:rPr>
              <a:t>أما </a:t>
            </a:r>
            <a:r>
              <a:rPr lang="ar-EG" sz="1600" b="1" dirty="0">
                <a:solidFill>
                  <a:srgbClr val="00AEEF"/>
                </a:solidFill>
                <a:cs typeface="Alexandria" pitchFamily="2" charset="-78"/>
              </a:rPr>
              <a:t>قانون الثقة في الإقتصاد الرقمي الفرنسي </a:t>
            </a:r>
            <a:r>
              <a:rPr lang="ar-EG" sz="1600" dirty="0">
                <a:cs typeface="Alexandria" pitchFamily="2" charset="-78"/>
              </a:rPr>
              <a:t>عرف التجارة الإلكترونية في المادة١٤ منه، حيث نص على أن "التجارة الإلكترونية هي النشاط الاقتصادي الذي يقدم منخلاله الشخص توفير السلع أو الخدمات إلكترونياً وعن بعد. كما يشمل مجال التجارة الإلكترونية خدمات مثل توفير المعلومات عبر الإنترنت واتصالات الأعمال وأدواتالبحث، والوصول إلى البيانات واستردادها، والوصول إلى شبكة الإتصال أو استضافة المعلومات، حتى ولو كان ذلك بدون مقابل يتم دفعه من قبل أولئك الذين يتلقونها«. وبهذا التعريف يكون المشرع الفرنسي قد أعطى للتجارة الإلكترونية مفهوماً موسعاً،فجعل التجارة الإلكترونية لا تضم تلك العقود المبرمة عبر شبكة الإنترنت فحسب، بل تمتد لتشمل كافة العقود الحديثة التي ظهرت بظهور تكنولوجيا المعلومات، كعقد الدخول إلى شبكة الانترنت ، دون اشتراط توافر مقابل مادي يتم دفعه من قبل العملاء .</a:t>
            </a: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en-US" sz="1400" dirty="0"/>
          </a:p>
          <a:p>
            <a:pPr algn="justLow" rtl="1">
              <a:lnSpc>
                <a:spcPct val="150000"/>
              </a:lnSpc>
            </a:pPr>
            <a:endParaRPr lang="en-US" sz="1400" dirty="0">
              <a:cs typeface="Alexandria" pitchFamily="2" charset="-78"/>
            </a:endParaRPr>
          </a:p>
          <a:p>
            <a:pPr algn="justLow" rtl="1">
              <a:lnSpc>
                <a:spcPct val="150000"/>
              </a:lnSpc>
            </a:pPr>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r>
              <a:rPr lang="ar-EG" sz="2000" b="1" dirty="0">
                <a:solidFill>
                  <a:srgbClr val="00AEEF"/>
                </a:solidFill>
                <a:latin typeface="Alexandria" pitchFamily="2" charset="-78"/>
                <a:cs typeface="Alexandria" pitchFamily="2" charset="-78"/>
              </a:rPr>
              <a:t> </a:t>
            </a: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en-US" i="1" dirty="0">
              <a:latin typeface="Alexandria" pitchFamily="2" charset="-78"/>
            </a:endParaRPr>
          </a:p>
          <a:p>
            <a:pPr algn="r" rtl="1"/>
            <a:endParaRPr lang="ar-EG"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1F599FE5-83A8-EC32-51C7-31B45F6FC0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0514" y="1879094"/>
            <a:ext cx="2390115" cy="4026060"/>
          </a:xfrm>
          <a:prstGeom prst="rect">
            <a:avLst/>
          </a:prstGeom>
        </p:spPr>
      </p:pic>
    </p:spTree>
    <p:extLst>
      <p:ext uri="{BB962C8B-B14F-4D97-AF65-F5344CB8AC3E}">
        <p14:creationId xmlns:p14="http://schemas.microsoft.com/office/powerpoint/2010/main" val="3033024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101852"/>
            <a:ext cx="11018671" cy="5441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529663" y="-63891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6DB84C29-5877-D225-7470-C8A16E174533}"/>
              </a:ext>
            </a:extLst>
          </p:cNvPr>
          <p:cNvSpPr txBox="1"/>
          <p:nvPr/>
        </p:nvSpPr>
        <p:spPr>
          <a:xfrm>
            <a:off x="3601837" y="1622796"/>
            <a:ext cx="7971149" cy="14275126"/>
          </a:xfrm>
          <a:prstGeom prst="rect">
            <a:avLst/>
          </a:prstGeom>
          <a:noFill/>
        </p:spPr>
        <p:txBody>
          <a:bodyPr wrap="square">
            <a:spAutoFit/>
          </a:bodyPr>
          <a:lstStyle/>
          <a:p>
            <a:pPr algn="justLow" rtl="1">
              <a:lnSpc>
                <a:spcPct val="150000"/>
              </a:lnSpc>
            </a:pPr>
            <a:r>
              <a:rPr lang="ar-EG" sz="1400" dirty="0">
                <a:cs typeface="Alexandria" pitchFamily="2" charset="-78"/>
              </a:rPr>
              <a:t>أما عن </a:t>
            </a:r>
            <a:r>
              <a:rPr lang="ar-EG" sz="1400" b="1" dirty="0">
                <a:solidFill>
                  <a:srgbClr val="00AEEF"/>
                </a:solidFill>
                <a:cs typeface="Alexandria" pitchFamily="2" charset="-78"/>
              </a:rPr>
              <a:t>التشريعات العربية كالمشرع المصري </a:t>
            </a:r>
            <a:r>
              <a:rPr lang="ar-EG" sz="1400" dirty="0">
                <a:cs typeface="Alexandria" pitchFamily="2" charset="-78"/>
              </a:rPr>
              <a:t>فقد عرف في المادة الأولى من مشروع قانون التجارة الإلكترونية بأنها "كل معاملة تجارية تتم عن بعد باستخدام وسيلة إلكترونية".</a:t>
            </a:r>
          </a:p>
          <a:p>
            <a:pPr algn="justLow" rtl="1">
              <a:lnSpc>
                <a:spcPct val="150000"/>
              </a:lnSpc>
            </a:pPr>
            <a:r>
              <a:rPr lang="ar-EG" sz="1400" dirty="0">
                <a:cs typeface="Alexandria" pitchFamily="2" charset="-78"/>
              </a:rPr>
              <a:t>أما عن </a:t>
            </a:r>
            <a:r>
              <a:rPr lang="ar-EG" sz="1400" b="1" dirty="0">
                <a:solidFill>
                  <a:srgbClr val="00AEEF"/>
                </a:solidFill>
                <a:cs typeface="Alexandria" pitchFamily="2" charset="-78"/>
              </a:rPr>
              <a:t>الفقه القانوني </a:t>
            </a:r>
            <a:r>
              <a:rPr lang="ar-EG" sz="1400" dirty="0">
                <a:cs typeface="Alexandria" pitchFamily="2" charset="-78"/>
              </a:rPr>
              <a:t>فمنهم من عرف التجارة الإلكترونية بأنها "كل معاملة تجارية بين بائع ومشتري تمت عبر شبكة الإنترنت، سواء كلياً أو جزئياً، وسواء تم السداد إلكترونياً أو نقداً عند التسليم« .</a:t>
            </a:r>
          </a:p>
          <a:p>
            <a:pPr algn="justLow" rtl="1">
              <a:lnSpc>
                <a:spcPct val="150000"/>
              </a:lnSpc>
            </a:pPr>
            <a:r>
              <a:rPr lang="ar-EG" sz="1400" b="1" dirty="0">
                <a:cs typeface="Alexandria" pitchFamily="2" charset="-78"/>
              </a:rPr>
              <a:t> ومن الفقه </a:t>
            </a:r>
            <a:r>
              <a:rPr lang="ar-EG" sz="1400" dirty="0">
                <a:cs typeface="Alexandria" pitchFamily="2" charset="-78"/>
              </a:rPr>
              <a:t>من عرفها بأنها "مصطلح يطلق على عمليات البيع والشراء وتبادل السلع والخدمات والمعلومات عبر شبكة الإنترنت« . كماذهب البعض إلى تعريفها بأنها "عقد معاوضة بين طرفين باستخدام وتطبيق وسائل تكنولوجيا المعلومات كلياً أو جزئياً تحصيلاً للأرباح« </a:t>
            </a:r>
          </a:p>
          <a:p>
            <a:pPr algn="justLow" rtl="1">
              <a:lnSpc>
                <a:spcPct val="150000"/>
              </a:lnSpc>
            </a:pPr>
            <a:r>
              <a:rPr lang="ar-EG" sz="1400" b="1" dirty="0">
                <a:cs typeface="Alexandria" pitchFamily="2" charset="-78"/>
              </a:rPr>
              <a:t>.ومن الفقه أيضاً </a:t>
            </a:r>
            <a:r>
              <a:rPr lang="ar-EG" sz="1400" dirty="0">
                <a:cs typeface="Alexandria" pitchFamily="2" charset="-78"/>
              </a:rPr>
              <a:t>من عرف التجارة الإلكترونية بأنها "عبارة عن شكل من أشكال التعامل التجاري الذي ينطوي على تعامل الأطراف، بحيث يكون التبادل إلكترونياً بدلاًمنه مادياً أو مادياً مباشراً.</a:t>
            </a:r>
          </a:p>
          <a:p>
            <a:pPr algn="justLow" rtl="1">
              <a:lnSpc>
                <a:spcPct val="150000"/>
              </a:lnSpc>
            </a:pPr>
            <a:r>
              <a:rPr lang="ar-EG" sz="1400" b="1" dirty="0">
                <a:cs typeface="Alexandria" pitchFamily="2" charset="-78"/>
              </a:rPr>
              <a:t>ومنهم من عرف التجارة الإلكترونية بأنها </a:t>
            </a:r>
            <a:r>
              <a:rPr lang="ar-EG" sz="1400" dirty="0">
                <a:cs typeface="Alexandria" pitchFamily="2" charset="-78"/>
              </a:rPr>
              <a:t>ممارسة "كل المعاملات التجارية من شراء وبيع وتبادل للمنتجات والخدمات والمعلومات والتسوية المالية والتعاملات المصرفية والتسليم باستخدام الوسائط الإلكترونية والشبكات التجارية» .</a:t>
            </a: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en-US" sz="1400" dirty="0"/>
          </a:p>
          <a:p>
            <a:pPr algn="justLow" rtl="1">
              <a:lnSpc>
                <a:spcPct val="150000"/>
              </a:lnSpc>
            </a:pPr>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r>
              <a:rPr lang="ar-EG" sz="1400" b="1" dirty="0">
                <a:cs typeface="Alexandria" pitchFamily="2" charset="-78"/>
              </a:rPr>
              <a:t> </a:t>
            </a:r>
            <a:endParaRPr lang="en-US" sz="1400" b="1" dirty="0"/>
          </a:p>
          <a:p>
            <a:pPr algn="justLow" rtl="1"/>
            <a:endParaRPr lang="ar-EG" sz="1400" dirty="0">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14C140B5-0A49-0102-2049-A5224D05E20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72766" y="1566444"/>
            <a:ext cx="2512339" cy="4454978"/>
          </a:xfrm>
          <a:prstGeom prst="rect">
            <a:avLst/>
          </a:prstGeom>
        </p:spPr>
      </p:pic>
    </p:spTree>
    <p:extLst>
      <p:ext uri="{BB962C8B-B14F-4D97-AF65-F5344CB8AC3E}">
        <p14:creationId xmlns:p14="http://schemas.microsoft.com/office/powerpoint/2010/main" val="11106280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408185"/>
            <a:ext cx="11108117" cy="513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Tx/>
              <a:buChar char="-"/>
            </a:pP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774722CC-FCEF-52B0-6310-6F7057001BC5}"/>
              </a:ext>
            </a:extLst>
          </p:cNvPr>
          <p:cNvSpPr txBox="1"/>
          <p:nvPr/>
        </p:nvSpPr>
        <p:spPr>
          <a:xfrm>
            <a:off x="3087329" y="1463467"/>
            <a:ext cx="8694423" cy="6919266"/>
          </a:xfrm>
          <a:prstGeom prst="rect">
            <a:avLst/>
          </a:prstGeom>
          <a:noFill/>
        </p:spPr>
        <p:txBody>
          <a:bodyPr wrap="square" rtlCol="0">
            <a:spAutoFit/>
          </a:bodyPr>
          <a:lstStyle/>
          <a:p>
            <a:pPr marL="285750" indent="-285750" algn="justLow" rtl="1">
              <a:buFontTx/>
              <a:buChar char="-"/>
            </a:pPr>
            <a:r>
              <a:rPr lang="ar-EG" sz="1600" b="1" dirty="0">
                <a:solidFill>
                  <a:srgbClr val="00AEEF"/>
                </a:solidFill>
                <a:cs typeface="Alexandria" pitchFamily="2" charset="-78"/>
              </a:rPr>
              <a:t>أشكال التجارة الإلكترونية وفقاً للأطراف المتعاقدة: تنقسم التجارة الإلكترونية وفقاً للأطراف المتعاقدة القائمين بالعملية التجارية الإلكترونية إلى مستويات أربع وهم:</a:t>
            </a:r>
          </a:p>
          <a:p>
            <a:pPr marL="285750" indent="-285750" algn="justLow" rtl="1">
              <a:buFontTx/>
              <a:buChar char="-"/>
            </a:pPr>
            <a:endParaRPr lang="ar-EG" sz="1600" b="1" dirty="0">
              <a:solidFill>
                <a:srgbClr val="00AEEF"/>
              </a:solidFill>
              <a:cs typeface="Alexandria" pitchFamily="2" charset="-78"/>
            </a:endParaRPr>
          </a:p>
          <a:p>
            <a:pPr algn="justLow" rtl="1">
              <a:lnSpc>
                <a:spcPct val="150000"/>
              </a:lnSpc>
            </a:pPr>
            <a:r>
              <a:rPr lang="ar-EG" sz="1400" b="1" dirty="0">
                <a:solidFill>
                  <a:srgbClr val="00AEEF"/>
                </a:solidFill>
                <a:cs typeface="Alexandria" pitchFamily="2" charset="-78"/>
              </a:rPr>
              <a:t>1 - التجارة الإلكترونية بين شركة تجارية وشركة تجارية أخرى:</a:t>
            </a:r>
            <a:r>
              <a:rPr lang="en-US" sz="1400" b="1" dirty="0">
                <a:solidFill>
                  <a:srgbClr val="00AEEF"/>
                </a:solidFill>
              </a:rPr>
              <a:t>Business to </a:t>
            </a:r>
            <a:r>
              <a:rPr lang="en-US" sz="1400" b="1" dirty="0" err="1">
                <a:solidFill>
                  <a:srgbClr val="00AEEF"/>
                </a:solidFill>
              </a:rPr>
              <a:t>Business"BtoB</a:t>
            </a:r>
            <a:r>
              <a:rPr lang="en-US" sz="1400" b="1" dirty="0"/>
              <a:t>".</a:t>
            </a:r>
            <a:r>
              <a:rPr lang="ar-EG" sz="1400" dirty="0">
                <a:cs typeface="Alexandria" pitchFamily="2" charset="-78"/>
              </a:rPr>
              <a:t>يعد هذا الشكل الأكثر شيوعاً في الوقت الحالي في معاملات التجارة الإلكترونية،حيث يمثل هذا النوع نحو 80% من إيرادات الشركات. ويتمثل هذا النوع من التجارة في قيام الشركات بعمليات البيع والشراء من الشركات الأخرى عبر وسائل الإتصال الإلكترونية. وفي الفرض الغالب تتم تلك المعاملات التجارية بين تلك الشركات على المستوى الدولي، وهو ما يطلق عليه عمليات الاستيراد والتصدير ومن أبرز الأمثلة على هذا النوع من التجارة الإلكترونية قيام الشركة بتبادل بيانات إلكترونياً، وذلك باستخدام شبكة الإتصالات للحصول على طلبياتها من الموردين). ومن الأمثلة على هذا الشكل من التجارة الإلكترونية أيضاً المتاجرة المباشرة عبر شبكة الإنترنت في سلع الصلب والبلاستيك والكيماويات واستلام الفواتير، وكذلك القيام بالسداد الإلكتروني، كما يشمل هذا الشكل أيضاً التحالفات بين شركات صناعةالسيارات والطائرات والسفن . </a:t>
            </a:r>
          </a:p>
          <a:p>
            <a:pPr algn="justLow" rtl="1">
              <a:lnSpc>
                <a:spcPct val="150000"/>
              </a:lnSpc>
            </a:pPr>
            <a:r>
              <a:rPr lang="ar-EG" sz="1400" b="1" dirty="0">
                <a:cs typeface="Alexandria" pitchFamily="2" charset="-78"/>
              </a:rPr>
              <a:t>.</a:t>
            </a:r>
            <a:r>
              <a:rPr lang="ar-EG" sz="1400" b="1" dirty="0">
                <a:solidFill>
                  <a:srgbClr val="00AEEF"/>
                </a:solidFill>
                <a:cs typeface="Alexandria" pitchFamily="2" charset="-78"/>
              </a:rPr>
              <a:t>۲ - التجارة الإلكترونية بين شركة تجارية ومستهلك</a:t>
            </a:r>
            <a:r>
              <a:rPr lang="en-US" sz="1400" b="1" dirty="0">
                <a:solidFill>
                  <a:srgbClr val="00AEEF"/>
                </a:solidFill>
              </a:rPr>
              <a:t>Business to </a:t>
            </a:r>
            <a:r>
              <a:rPr lang="en-US" sz="1400" b="1" dirty="0" err="1">
                <a:solidFill>
                  <a:srgbClr val="00AEEF"/>
                </a:solidFill>
              </a:rPr>
              <a:t>Costumer"BtoC</a:t>
            </a:r>
            <a:r>
              <a:rPr lang="en-US" sz="1400" b="1" dirty="0">
                <a:solidFill>
                  <a:srgbClr val="00AEEF"/>
                </a:solidFill>
              </a:rPr>
              <a:t>"</a:t>
            </a:r>
            <a:r>
              <a:rPr lang="en-US" sz="1400" b="1" dirty="0"/>
              <a:t>.</a:t>
            </a:r>
            <a:r>
              <a:rPr lang="ar-EG" sz="1400" dirty="0">
                <a:cs typeface="Alexandria" pitchFamily="2" charset="-78"/>
              </a:rPr>
              <a:t>يطلق على التجارة الإلكترونية بين شركة تجارية ومستهلك مصطلح تجارة التجزئة الإلكترونية، وتتميز هذه التجارة بالانتشار الواسع نظراً لظهور الشركات والمراكز التجارية الإلكترونية الإفتراضية على شبكة الإنترنت، وإن كانت أقل حجماً بالمقارنة التعاملات بين الشركات التجارية بعضها البعض. ولقد انتشر هذا الشكل من التجارة الإلكترونية بشكل كبير، ويقوم المستهلك</a:t>
            </a:r>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lnSpc>
                <a:spcPct val="150000"/>
              </a:lnSpc>
            </a:pPr>
            <a:endParaRPr lang="ar-EG" sz="1600" b="1" dirty="0">
              <a:cs typeface="Alexandria" pitchFamily="2" charset="-78"/>
            </a:endParaRPr>
          </a:p>
          <a:p>
            <a:pPr algn="justLow" rtl="1">
              <a:lnSpc>
                <a:spcPct val="150000"/>
              </a:lnSpc>
            </a:pPr>
            <a:endParaRPr lang="ar-EG" sz="1400" dirty="0">
              <a:cs typeface="Alexandria" pitchFamily="2" charset="-78"/>
            </a:endParaRPr>
          </a:p>
        </p:txBody>
      </p:sp>
      <p:sp>
        <p:nvSpPr>
          <p:cNvPr id="7" name="TextBox 6">
            <a:extLst>
              <a:ext uri="{FF2B5EF4-FFF2-40B4-BE49-F238E27FC236}">
                <a16:creationId xmlns:a16="http://schemas.microsoft.com/office/drawing/2014/main" id="{52BE46B5-8FC4-93F8-4B44-952C724D1E36}"/>
              </a:ext>
            </a:extLst>
          </p:cNvPr>
          <p:cNvSpPr txBox="1"/>
          <p:nvPr/>
        </p:nvSpPr>
        <p:spPr>
          <a:xfrm>
            <a:off x="4230430" y="718850"/>
            <a:ext cx="4359207" cy="769441"/>
          </a:xfrm>
          <a:prstGeom prst="rect">
            <a:avLst/>
          </a:prstGeom>
          <a:noFill/>
        </p:spPr>
        <p:txBody>
          <a:bodyPr wrap="square" rtlCol="0">
            <a:spAutoFit/>
          </a:bodyPr>
          <a:lstStyle/>
          <a:p>
            <a:pPr algn="ctr" rtl="1"/>
            <a:r>
              <a:rPr lang="ar-EG" sz="2000" b="1" u="sng" dirty="0">
                <a:solidFill>
                  <a:srgbClr val="00AEEF"/>
                </a:solidFill>
                <a:cs typeface="Alexandria" pitchFamily="2" charset="-78"/>
              </a:rPr>
              <a:t>ثالثاً : أشكال التجارة الإلكترونية: </a:t>
            </a:r>
          </a:p>
          <a:p>
            <a:pPr algn="ctr" rtl="1"/>
            <a:endParaRPr lang="ar-EG" sz="2400" b="1" dirty="0">
              <a:solidFill>
                <a:srgbClr val="00AEEF"/>
              </a:solidFill>
              <a:cs typeface="Alexandria" pitchFamily="2" charset="-78"/>
            </a:endParaRPr>
          </a:p>
        </p:txBody>
      </p:sp>
      <p:pic>
        <p:nvPicPr>
          <p:cNvPr id="6" name="Picture 5">
            <a:extLst>
              <a:ext uri="{FF2B5EF4-FFF2-40B4-BE49-F238E27FC236}">
                <a16:creationId xmlns:a16="http://schemas.microsoft.com/office/drawing/2014/main" id="{24CAEFB7-961D-D746-E17E-661DA1EFAF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580" y="1513186"/>
            <a:ext cx="1888393" cy="4868159"/>
          </a:xfrm>
          <a:prstGeom prst="rect">
            <a:avLst/>
          </a:prstGeom>
        </p:spPr>
      </p:pic>
    </p:spTree>
    <p:extLst>
      <p:ext uri="{BB962C8B-B14F-4D97-AF65-F5344CB8AC3E}">
        <p14:creationId xmlns:p14="http://schemas.microsoft.com/office/powerpoint/2010/main" val="3886240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155869"/>
            <a:ext cx="11108131" cy="5387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97673B1-A0C1-9FA6-B8B1-BB12F5C614C9}"/>
              </a:ext>
            </a:extLst>
          </p:cNvPr>
          <p:cNvSpPr txBox="1"/>
          <p:nvPr/>
        </p:nvSpPr>
        <p:spPr>
          <a:xfrm>
            <a:off x="855407" y="998565"/>
            <a:ext cx="10756489" cy="15415578"/>
          </a:xfrm>
          <a:prstGeom prst="rect">
            <a:avLst/>
          </a:prstGeom>
          <a:noFill/>
        </p:spPr>
        <p:txBody>
          <a:bodyPr wrap="square" rtlCol="0">
            <a:spAutoFit/>
          </a:bodyPr>
          <a:lstStyle/>
          <a:p>
            <a:pPr algn="justLow" rtl="1">
              <a:lnSpc>
                <a:spcPct val="150000"/>
              </a:lnSpc>
            </a:pPr>
            <a:endParaRPr lang="en-US" sz="1400" b="1" dirty="0">
              <a:solidFill>
                <a:srgbClr val="00AEEF"/>
              </a:solidFill>
              <a:cs typeface="Alexandria" pitchFamily="2" charset="-78"/>
            </a:endParaRPr>
          </a:p>
          <a:p>
            <a:pPr algn="justLow" rtl="1">
              <a:lnSpc>
                <a:spcPct val="150000"/>
              </a:lnSpc>
            </a:pPr>
            <a:r>
              <a:rPr lang="ar-EG" sz="1600" dirty="0">
                <a:cs typeface="Alexandria" pitchFamily="2" charset="-78"/>
              </a:rPr>
              <a:t>بشراء المنتجات والسلع والخدمات من خلال مواقع التسوق على الإنترنت التي تقدم بدورها السلع والخدمات، وتستخدم الشركات والمنشآت التجارية هذا الشكل رغبة في فتح أسواق جديدة لها . وتمثل الشركات الإلكترونية في هذا المقام دور التاجر، بينما يمثل المستهلك دورالعميل أو الزبون وهو الفرض الغالب، كما قد يتخذ التعامل التجاري شكلاً معاكساً بحيث أن يمثل المستهلك دور التاجر، بينما تمثل الشركة دور المستهلك، وذلك في الأحوال التي يقوم فيها الأفراد ببيع منتجات لهم أو خدمات للشركات التجارية من خلال شبكةالإنترنت.</a:t>
            </a:r>
          </a:p>
          <a:p>
            <a:pPr algn="justLow" rtl="1">
              <a:lnSpc>
                <a:spcPct val="150000"/>
              </a:lnSpc>
            </a:pPr>
            <a:r>
              <a:rPr lang="ar-EG" sz="1600" b="1" dirty="0">
                <a:solidFill>
                  <a:srgbClr val="00AEEF"/>
                </a:solidFill>
                <a:cs typeface="Alexandria" pitchFamily="2" charset="-78"/>
              </a:rPr>
              <a:t>3- التجارة الإلكترونية بين شركة تجارية وبين الحكومة:</a:t>
            </a:r>
            <a:r>
              <a:rPr lang="en-US" sz="1600" b="1" dirty="0">
                <a:solidFill>
                  <a:srgbClr val="00AEEF"/>
                </a:solidFill>
              </a:rPr>
              <a:t>Business to </a:t>
            </a:r>
            <a:r>
              <a:rPr lang="en-US" sz="1600" b="1" dirty="0" err="1">
                <a:solidFill>
                  <a:srgbClr val="00AEEF"/>
                </a:solidFill>
              </a:rPr>
              <a:t>governement</a:t>
            </a:r>
            <a:r>
              <a:rPr lang="en-US" sz="1600" b="1" dirty="0">
                <a:solidFill>
                  <a:srgbClr val="00AEEF"/>
                </a:solidFill>
              </a:rPr>
              <a:t> (B </a:t>
            </a:r>
            <a:r>
              <a:rPr lang="en-US" sz="1600" b="1" dirty="0" err="1">
                <a:solidFill>
                  <a:srgbClr val="00AEEF"/>
                </a:solidFill>
              </a:rPr>
              <a:t>toG</a:t>
            </a:r>
            <a:r>
              <a:rPr lang="en-US" sz="1600" b="1" dirty="0">
                <a:solidFill>
                  <a:srgbClr val="00AEEF"/>
                </a:solidFill>
              </a:rPr>
              <a:t>). </a:t>
            </a:r>
            <a:r>
              <a:rPr lang="ar-EG" sz="1600" dirty="0">
                <a:cs typeface="Alexandria" pitchFamily="2" charset="-78"/>
              </a:rPr>
              <a:t>يتضمن هذا الشكل من التجارة الإلكترونية كافة التعاملات التجارية بين الشركات التجارية من جانب والحكومة من جانب آخر. وتمثل الحكومة في هذا الشكل من التعامل دور التاجر، بينما تمثل الشركة دور العميل. وتكون كافة المعاملات عبرالوسائل الإلكترونية، حيث تعرض الحكومة لخدماتها التي يستطيع كل من الأفراد والشركات تلقيها من خلال شبكة الإنترنت، وذلك بوضع جميع الإجراءات اللازمة للحصول على الخدمات، والإعلان عن الرسوم واللوائح ونماذج المعلومات، دون الحاجة إلى الإنتقال لمقر الإدارة الحكومية المختصة .</a:t>
            </a:r>
          </a:p>
          <a:p>
            <a:pPr algn="justLow" rtl="1">
              <a:lnSpc>
                <a:spcPct val="150000"/>
              </a:lnSpc>
            </a:pPr>
            <a:r>
              <a:rPr lang="ar-EG" sz="1600" dirty="0">
                <a:cs typeface="Alexandria" pitchFamily="2" charset="-78"/>
              </a:rPr>
              <a:t>وعلى الرغم من أن هذا النوع من التجارة الإلكترونية حديث النشأة، إلا أنه يحظى باهتماماً كبيراً من قبل مختلف الحكومات، التي تحرص الكثير منها على استخدام الوسائل الإلكترونية في مختلف تعاملاتها في إطار ما يعرف باسم "الحكومة الإلكترونية« .</a:t>
            </a:r>
          </a:p>
          <a:p>
            <a:pPr algn="justLow"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a:p>
            <a:pPr algn="r" rtl="1">
              <a:lnSpc>
                <a:spcPct val="150000"/>
              </a:lnSpc>
            </a:pPr>
            <a:endParaRPr lang="ar-EG" sz="1600" dirty="0">
              <a:cs typeface="Alexandria" pitchFamily="2" charset="-78"/>
            </a:endParaRPr>
          </a:p>
          <a:p>
            <a:pPr algn="justLow" rtl="1"/>
            <a:endParaRPr lang="ar-EG" sz="18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7698275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804572" y="1238522"/>
            <a:ext cx="11140336" cy="53860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F40620C-3786-BF27-29AE-23EC384CB381}"/>
              </a:ext>
            </a:extLst>
          </p:cNvPr>
          <p:cNvSpPr txBox="1"/>
          <p:nvPr/>
        </p:nvSpPr>
        <p:spPr>
          <a:xfrm>
            <a:off x="972976" y="1463119"/>
            <a:ext cx="10746658" cy="10289420"/>
          </a:xfrm>
          <a:prstGeom prst="rect">
            <a:avLst/>
          </a:prstGeom>
          <a:noFill/>
        </p:spPr>
        <p:txBody>
          <a:bodyPr wrap="square">
            <a:spAutoFit/>
          </a:bodyPr>
          <a:lstStyle/>
          <a:p>
            <a:pPr algn="justLow" rtl="1">
              <a:lnSpc>
                <a:spcPct val="150000"/>
              </a:lnSpc>
            </a:pPr>
            <a:r>
              <a:rPr lang="ar-EG" sz="1400" b="1" dirty="0">
                <a:solidFill>
                  <a:srgbClr val="00AEEF"/>
                </a:solidFill>
                <a:cs typeface="Alexandria" pitchFamily="2" charset="-78"/>
              </a:rPr>
              <a:t>4</a:t>
            </a:r>
            <a:r>
              <a:rPr lang="ar-EG" sz="1400" b="1" dirty="0">
                <a:cs typeface="Alexandria" pitchFamily="2" charset="-78"/>
              </a:rPr>
              <a:t> - </a:t>
            </a:r>
            <a:r>
              <a:rPr lang="ar-EG" sz="1400" b="1" dirty="0">
                <a:solidFill>
                  <a:srgbClr val="00AEEF"/>
                </a:solidFill>
                <a:cs typeface="Alexandria" pitchFamily="2" charset="-78"/>
              </a:rPr>
              <a:t>التجارة الإلكترونية بين مستهلك ومستهلك آخر:</a:t>
            </a:r>
            <a:r>
              <a:rPr lang="en-US" sz="1400" b="1" dirty="0">
                <a:solidFill>
                  <a:srgbClr val="00AEEF"/>
                </a:solidFill>
              </a:rPr>
              <a:t>Costumer to </a:t>
            </a:r>
            <a:r>
              <a:rPr lang="en-US" sz="1400" b="1" dirty="0" err="1">
                <a:solidFill>
                  <a:srgbClr val="00AEEF"/>
                </a:solidFill>
              </a:rPr>
              <a:t>Costumer"CtoC</a:t>
            </a:r>
            <a:r>
              <a:rPr lang="en-US" sz="1400" dirty="0">
                <a:solidFill>
                  <a:srgbClr val="00AEEF"/>
                </a:solidFill>
              </a:rPr>
              <a:t>".</a:t>
            </a:r>
            <a:r>
              <a:rPr lang="ar-EG" sz="1400" dirty="0">
                <a:cs typeface="Alexandria" pitchFamily="2" charset="-78"/>
              </a:rPr>
              <a:t>ويمثل المستهلك في هذا النوع من التجارة التاجر و العميل معا، وتتم عملية البيع والشراء بصورة مباشرة بين مستهلك ومستهلك آخر، وذلك عن طريق وضع إعلان ماعلى موقع إلكتروني معين على شبكة الإنترنت، بهدف بيع سلع أو منتجات، وقد تتمثل تلك السلع في الفرض الغالب في بيع المستهلك لبعض أغراضه الشخصية أو ما يملكهمن خبرة أو معرفة في مجال معين. ولعل أبرز الأمثلة على هذا النوع من التجارة المعاملات التجارية التي تتم من خلال موقع </a:t>
            </a:r>
            <a:r>
              <a:rPr lang="en-US" sz="1400" dirty="0" err="1"/>
              <a:t>Olx</a:t>
            </a:r>
            <a:r>
              <a:rPr lang="en-US" sz="1400" dirty="0"/>
              <a:t>.</a:t>
            </a:r>
            <a:endParaRPr lang="ar-EG" sz="1400" dirty="0">
              <a:cs typeface="Alexandria" pitchFamily="2" charset="-78"/>
            </a:endParaRPr>
          </a:p>
          <a:p>
            <a:pPr algn="justLow" rtl="1">
              <a:lnSpc>
                <a:spcPct val="150000"/>
              </a:lnSpc>
            </a:pPr>
            <a:r>
              <a:rPr lang="ar-EG" sz="1400" b="1" dirty="0">
                <a:solidFill>
                  <a:srgbClr val="00AEEF"/>
                </a:solidFill>
                <a:cs typeface="Alexandria" pitchFamily="2" charset="-78"/>
              </a:rPr>
              <a:t>ب - أشكال التجارة الإلكترونية وفقاً لطبيعة المنتج وآلية الدفع والتسليم:</a:t>
            </a:r>
          </a:p>
          <a:p>
            <a:pPr algn="justLow" rtl="1">
              <a:lnSpc>
                <a:spcPct val="150000"/>
              </a:lnSpc>
            </a:pPr>
            <a:r>
              <a:rPr lang="ar-EG" sz="1400" b="1" dirty="0">
                <a:cs typeface="Alexandria" pitchFamily="2" charset="-78"/>
              </a:rPr>
              <a:t>يتم تقسيم التجارة الإلكترونية وفقاً لطبيعة المنتج وآلية الدفع والتسليم إلى تجارة إلكترونية بحتة وتجارة إلكترونية جزئية .</a:t>
            </a:r>
          </a:p>
          <a:p>
            <a:pPr algn="justLow" rtl="1">
              <a:lnSpc>
                <a:spcPct val="150000"/>
              </a:lnSpc>
            </a:pPr>
            <a:r>
              <a:rPr lang="ar-EG" sz="1400" b="1" dirty="0">
                <a:solidFill>
                  <a:srgbClr val="00AEEF"/>
                </a:solidFill>
                <a:cs typeface="Alexandria" pitchFamily="2" charset="-78"/>
              </a:rPr>
              <a:t>1- التجارة الإلكترونية البحتة</a:t>
            </a:r>
            <a:r>
              <a:rPr lang="ar-EG" sz="1400" b="1" dirty="0">
                <a:cs typeface="Alexandria" pitchFamily="2" charset="-78"/>
              </a:rPr>
              <a:t>:</a:t>
            </a:r>
            <a:r>
              <a:rPr lang="ar-EG" sz="1400" dirty="0">
                <a:cs typeface="Alexandria" pitchFamily="2" charset="-78"/>
              </a:rPr>
              <a:t>تكون</a:t>
            </a:r>
            <a:r>
              <a:rPr lang="ar-EG" sz="1400" b="1" dirty="0">
                <a:cs typeface="Alexandria" pitchFamily="2" charset="-78"/>
              </a:rPr>
              <a:t> </a:t>
            </a:r>
            <a:r>
              <a:rPr lang="ar-EG" sz="1400" dirty="0">
                <a:cs typeface="Alexandria" pitchFamily="2" charset="-78"/>
              </a:rPr>
              <a:t>التجارة الإلكترونية بحتة في الأحوال التي يتم فيها تسليم البضاعة والمنتج ذوالصفة الرقمية، فضلاً عن سداد ثمنه عن طريق شبكة الإنترنت، وذلك دون الحاجة إلى الانتقال من أجل الإستلام أو الوفاء بالثمن، الأمر الذي يترتب عليه القضاء على الفترة الزمنية الواجب توافرها من أجل إتمام عملية البيع والشراء .</a:t>
            </a:r>
          </a:p>
          <a:p>
            <a:pPr algn="justLow" rtl="1">
              <a:lnSpc>
                <a:spcPct val="150000"/>
              </a:lnSpc>
            </a:pPr>
            <a:r>
              <a:rPr lang="ar-EG" sz="1400" b="1" dirty="0">
                <a:solidFill>
                  <a:srgbClr val="00AEEF"/>
                </a:solidFill>
                <a:cs typeface="Alexandria" pitchFamily="2" charset="-78"/>
              </a:rPr>
              <a:t>٢ - التجارة الإلكترونية الجزئية</a:t>
            </a:r>
            <a:r>
              <a:rPr lang="ar-EG" sz="1400" b="1" dirty="0">
                <a:cs typeface="Alexandria" pitchFamily="2" charset="-78"/>
              </a:rPr>
              <a:t>:</a:t>
            </a:r>
            <a:r>
              <a:rPr lang="ar-EG" sz="1400" dirty="0">
                <a:cs typeface="Alexandria" pitchFamily="2" charset="-78"/>
              </a:rPr>
              <a:t>وتظهر</a:t>
            </a:r>
            <a:r>
              <a:rPr lang="ar-EG" sz="1400" b="1" dirty="0">
                <a:cs typeface="Alexandria" pitchFamily="2" charset="-78"/>
              </a:rPr>
              <a:t> </a:t>
            </a:r>
            <a:r>
              <a:rPr lang="ar-EG" sz="1400" dirty="0">
                <a:cs typeface="Alexandria" pitchFamily="2" charset="-78"/>
              </a:rPr>
              <a:t>لنا التجارة الإلكترونية الجزئية على سطح المعاملات التجارية في الأحوال التي يكون فيها موضوع المعاملة التجارية خليطاً من الصفة الرقمية والمادية معاً، الأمرالذي تصبح فيه المعاملة التجارية مزيجاً من التجارة التقليدية و الإلكترونية. وذلك كما في الأحوال التي يكون الشراء وسداد الثمن عن طريق شبكة الإنترنت، لكن المنتج نفسه محل الشراء لا يجوز تسليمه عن طريق الإنترنت أيضاً، بل يتم إرساله وتسليمه للعميل عن طريق عمليات الشحن والنقل العادية .</a:t>
            </a:r>
          </a:p>
          <a:p>
            <a:pPr algn="justLow" rtl="1"/>
            <a:endParaRPr lang="ar-EG" sz="1400" dirty="0">
              <a:cs typeface="Alexandria" pitchFamily="2" charset="-78"/>
            </a:endParaRPr>
          </a:p>
          <a:p>
            <a:pPr algn="r" rtl="1">
              <a:lnSpc>
                <a:spcPct val="150000"/>
              </a:lnSpc>
            </a:pPr>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algn="r" rtl="1"/>
            <a:endParaRPr lang="ar-EG" sz="1400"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endParaRPr lang="ar-EG" sz="1400" b="1" dirty="0">
              <a:cs typeface="Alexandria" pitchFamily="2" charset="-78"/>
            </a:endParaRPr>
          </a:p>
          <a:p>
            <a:pPr lvl="0" algn="r"/>
            <a:r>
              <a:rPr lang="ar-EG" sz="1400" b="1" dirty="0">
                <a:cs typeface="Alexandria" pitchFamily="2" charset="-78"/>
              </a:rPr>
              <a:t> </a:t>
            </a:r>
            <a:endParaRPr lang="en-US" sz="1400" b="1" dirty="0"/>
          </a:p>
          <a:p>
            <a:pPr algn="justLow" rtl="1"/>
            <a:endParaRPr lang="ar-EG" sz="1400" dirty="0">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a:p>
            <a:pPr algn="justLow" rtl="1">
              <a:lnSpc>
                <a:spcPct val="150000"/>
              </a:lnSpc>
            </a:pP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662892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7" y="1155869"/>
            <a:ext cx="10830506" cy="5407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CA11CD6-9C11-29E4-E1DA-3C3CB1F2BF7F}"/>
              </a:ext>
            </a:extLst>
          </p:cNvPr>
          <p:cNvSpPr txBox="1"/>
          <p:nvPr/>
        </p:nvSpPr>
        <p:spPr>
          <a:xfrm>
            <a:off x="825047" y="1628488"/>
            <a:ext cx="10500130" cy="4482702"/>
          </a:xfrm>
          <a:prstGeom prst="rect">
            <a:avLst/>
          </a:prstGeom>
          <a:noFill/>
        </p:spPr>
        <p:txBody>
          <a:bodyPr wrap="square">
            <a:spAutoFit/>
          </a:bodyPr>
          <a:lstStyle/>
          <a:p>
            <a:pPr algn="justLow" rtl="1">
              <a:lnSpc>
                <a:spcPct val="150000"/>
              </a:lnSpc>
            </a:pPr>
            <a:r>
              <a:rPr lang="ar-EG" sz="1600" b="1" dirty="0">
                <a:solidFill>
                  <a:srgbClr val="00AEEF"/>
                </a:solidFill>
                <a:cs typeface="Alexandria" pitchFamily="2" charset="-78"/>
              </a:rPr>
              <a:t>وتعرف الشركة بصفة</a:t>
            </a:r>
            <a:r>
              <a:rPr lang="ar-EG" sz="1600" dirty="0">
                <a:solidFill>
                  <a:srgbClr val="00AEEF"/>
                </a:solidFill>
                <a:cs typeface="Alexandria" pitchFamily="2" charset="-78"/>
              </a:rPr>
              <a:t> </a:t>
            </a:r>
            <a:r>
              <a:rPr lang="ar-EG" sz="1600" b="1" dirty="0">
                <a:solidFill>
                  <a:srgbClr val="00AEEF"/>
                </a:solidFill>
                <a:cs typeface="Alexandria" pitchFamily="2" charset="-78"/>
              </a:rPr>
              <a:t>عامة</a:t>
            </a:r>
            <a:r>
              <a:rPr lang="ar-EG" sz="1600" dirty="0">
                <a:solidFill>
                  <a:srgbClr val="00AEEF"/>
                </a:solidFill>
                <a:cs typeface="Alexandria" pitchFamily="2" charset="-78"/>
              </a:rPr>
              <a:t> </a:t>
            </a:r>
            <a:r>
              <a:rPr lang="ar-EG" sz="1600" b="1" dirty="0">
                <a:solidFill>
                  <a:srgbClr val="00AEEF"/>
                </a:solidFill>
                <a:cs typeface="Alexandria" pitchFamily="2" charset="-78"/>
              </a:rPr>
              <a:t> في التشريعات العربية - كالقانون المصري </a:t>
            </a:r>
            <a:r>
              <a:rPr lang="ar-EG" sz="1600" dirty="0">
                <a:cs typeface="Alexandria" pitchFamily="2" charset="-78"/>
              </a:rPr>
              <a:t>- بأنها عقد بمقتضاه يلتزم شخصان أو أكثر بأن يساهم كل منهم في مشروع مالي بتقديم حصة من مال أو عمل لإقتسام ما قد ينشأ من ربح أو خسارة. </a:t>
            </a:r>
          </a:p>
          <a:p>
            <a:pPr algn="justLow" rtl="1">
              <a:lnSpc>
                <a:spcPct val="150000"/>
              </a:lnSpc>
            </a:pPr>
            <a:r>
              <a:rPr lang="ar-EG" sz="1600" dirty="0">
                <a:cs typeface="Alexandria" pitchFamily="2" charset="-78"/>
              </a:rPr>
              <a:t>أما </a:t>
            </a:r>
            <a:r>
              <a:rPr lang="ar-EG" sz="1600" b="1" dirty="0">
                <a:solidFill>
                  <a:srgbClr val="00AEEF"/>
                </a:solidFill>
                <a:cs typeface="Alexandria" pitchFamily="2" charset="-78"/>
              </a:rPr>
              <a:t>القانون الفرنسي </a:t>
            </a:r>
            <a:r>
              <a:rPr lang="ar-EG" sz="1600" dirty="0">
                <a:cs typeface="Alexandria" pitchFamily="2" charset="-78"/>
              </a:rPr>
              <a:t>فقد عرف الشركة بأنها عقد يتم بين اثنين أو أكثر يلتزم فيه كل من المتعاقدين بوضع حصة في رأس المال من أجل عمل مشترك بينهم وتقسيم الأرباح الناشئة عنه فيما بينهم ومما سبق يتضح لنا أن عقد الشركة هو عبارة عن اتحاد إرادتين أو أكثر من الأشخاص على هدف واحد ورغبة واحدة، ألا وهي استغلال مشروع مالي يتحدد طبيعة نشاطه على حسب اتفاقهم السابق، طامعين في اقتسام ما ينشأ عن استغلال ذلك المشروع من ربح، خائفين من تحمل ما ينشأ عن ذلك المشروع من خسارة.</a:t>
            </a:r>
          </a:p>
          <a:p>
            <a:pPr algn="justLow" rtl="1">
              <a:lnSpc>
                <a:spcPct val="150000"/>
              </a:lnSpc>
            </a:pPr>
            <a:r>
              <a:rPr lang="ar-EG" sz="1600" dirty="0">
                <a:cs typeface="Alexandria" pitchFamily="2" charset="-78"/>
              </a:rPr>
              <a:t>أما </a:t>
            </a:r>
            <a:r>
              <a:rPr lang="ar-EG" sz="1600" b="1" dirty="0">
                <a:cs typeface="Alexandria" pitchFamily="2" charset="-78"/>
              </a:rPr>
              <a:t>الشركة الإلكترونية </a:t>
            </a:r>
            <a:r>
              <a:rPr lang="ar-EG" sz="1600" dirty="0">
                <a:cs typeface="Alexandria" pitchFamily="2" charset="-78"/>
              </a:rPr>
              <a:t>فلا يوجد لها تعريف اصطلاحي محدد على الرغم من وجود قوانین واتفاقيات دولية نظمت عمليات التجارة الإلكترونية والمعاملات والنقود الإلكترونية، وبعض الفقه يرى أن الشركات الإلكترونية ما هي إلا نظام يدور في فلك التجارة الإلكترونية. </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BD9592E9-E4B8-A91A-F9DD-067E95339810}"/>
              </a:ext>
            </a:extLst>
          </p:cNvPr>
          <p:cNvSpPr txBox="1"/>
          <p:nvPr/>
        </p:nvSpPr>
        <p:spPr>
          <a:xfrm>
            <a:off x="4432450" y="606449"/>
            <a:ext cx="3573861" cy="461665"/>
          </a:xfrm>
          <a:prstGeom prst="rect">
            <a:avLst/>
          </a:prstGeom>
          <a:noFill/>
        </p:spPr>
        <p:txBody>
          <a:bodyPr wrap="square" rtlCol="0">
            <a:spAutoFit/>
          </a:bodyPr>
          <a:lstStyle/>
          <a:p>
            <a:pPr algn="r"/>
            <a:r>
              <a:rPr lang="ar-EG" sz="2400" b="1" dirty="0">
                <a:solidFill>
                  <a:srgbClr val="00AEEF"/>
                </a:solidFill>
                <a:latin typeface="Alexandria" pitchFamily="2" charset="-78"/>
                <a:cs typeface="Alexandria" pitchFamily="2" charset="-78"/>
              </a:rPr>
              <a:t>3-الشركات الإلكترونية</a:t>
            </a:r>
            <a:endParaRPr lang="en-US"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16590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5722-56A0-7C2F-81E3-56E0702E84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B838C-7784-6289-6B9F-6E5A48E3B8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7B8713-1D1F-CBF1-E25D-2DA90F8B88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BB714872-D941-90A1-87F9-286A49627059}"/>
              </a:ext>
            </a:extLst>
          </p:cNvPr>
          <p:cNvSpPr/>
          <p:nvPr/>
        </p:nvSpPr>
        <p:spPr>
          <a:xfrm>
            <a:off x="576347" y="1351857"/>
            <a:ext cx="11039305" cy="5224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2BDEE0-39FF-7CCB-613D-64121EF79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151F35-CBF1-F6DE-CB5F-6AEDD207331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F84FDD6-AC61-6210-BFF0-0BEA064E44A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3C761F6-26F4-E488-BFC8-741A937F09D8}"/>
              </a:ext>
            </a:extLst>
          </p:cNvPr>
          <p:cNvSpPr txBox="1"/>
          <p:nvPr/>
        </p:nvSpPr>
        <p:spPr>
          <a:xfrm>
            <a:off x="3028075" y="1545330"/>
            <a:ext cx="8357418" cy="8791574"/>
          </a:xfrm>
          <a:prstGeom prst="rect">
            <a:avLst/>
          </a:prstGeom>
          <a:noFill/>
        </p:spPr>
        <p:txBody>
          <a:bodyPr wrap="square">
            <a:spAutoFit/>
          </a:bodyPr>
          <a:lstStyle/>
          <a:p>
            <a:pPr algn="justLow" rtl="1">
              <a:lnSpc>
                <a:spcPct val="150000"/>
              </a:lnSpc>
            </a:pPr>
            <a:r>
              <a:rPr lang="ar-EG" sz="1600" b="1" dirty="0">
                <a:solidFill>
                  <a:srgbClr val="00AEEF"/>
                </a:solidFill>
                <a:cs typeface="Alexandria" pitchFamily="2" charset="-78"/>
              </a:rPr>
              <a:t>ومن الفقه من عرف الشركة الإلكترونية </a:t>
            </a:r>
            <a:r>
              <a:rPr lang="ar-EG" sz="1600" dirty="0">
                <a:cs typeface="Alexandria" pitchFamily="2" charset="-78"/>
              </a:rPr>
              <a:t>بأنها تلك الوحدة المكونة من عاملين موزعين جغرافياً يتقاسمون العمل ويتصلون بوسائل إلكترونية، مع القليل إذا وجد من الإتصال المباشر وجه لوجوده« </a:t>
            </a:r>
          </a:p>
          <a:p>
            <a:pPr algn="justLow" rtl="1">
              <a:lnSpc>
                <a:spcPct val="150000"/>
              </a:lnSpc>
            </a:pPr>
            <a:r>
              <a:rPr lang="ar-EG" sz="1600" dirty="0">
                <a:cs typeface="Alexandria" pitchFamily="2" charset="-78"/>
              </a:rPr>
              <a:t>. ومن هذا التعريف تبرز خاصيتين رئيسيتين للشركة الإلكترونية، أولهما؛ عدم حاجتها لتجميع مجموعة من الأشخاص في موقع واحد، كما هو الحال في الشركات التقليدية، ثانيهما؛ اعتماد تلك الشركات على الوسائل الإلكترونية بشكل أساسي في عمليات تبادل وتقاسم المعلومات بين المواقع المتعددة.</a:t>
            </a:r>
          </a:p>
          <a:p>
            <a:pPr algn="justLow" rtl="1">
              <a:lnSpc>
                <a:spcPct val="150000"/>
              </a:lnSpc>
            </a:pPr>
            <a:r>
              <a:rPr lang="ar-EG" sz="1600" b="1" dirty="0">
                <a:solidFill>
                  <a:srgbClr val="00AEEF"/>
                </a:solidFill>
                <a:cs typeface="Alexandria" pitchFamily="2" charset="-78"/>
              </a:rPr>
              <a:t>كما عرفها جانب آخر من الفقه </a:t>
            </a:r>
            <a:r>
              <a:rPr lang="ar-EG" sz="1600" dirty="0">
                <a:cs typeface="Alexandria" pitchFamily="2" charset="-78"/>
              </a:rPr>
              <a:t>بأنها تلك الشركة التي تقوم على العمل في الفضاء الرقمي، حيث أنها تتصل بالعملاء عن طريق الوسائل الإلكترونية بما يجعل الشركة بدون حدود .</a:t>
            </a:r>
          </a:p>
          <a:p>
            <a:pPr algn="justLow" rtl="1">
              <a:lnSpc>
                <a:spcPct val="150000"/>
              </a:lnSpc>
            </a:pPr>
            <a:r>
              <a:rPr lang="ar-EG" sz="1600" b="1" dirty="0">
                <a:solidFill>
                  <a:srgbClr val="00AEEF"/>
                </a:solidFill>
                <a:cs typeface="Alexandria" pitchFamily="2" charset="-78"/>
              </a:rPr>
              <a:t>ومن الفقه أيضاً من عرف الشركة الإلكترونية بأنها </a:t>
            </a:r>
            <a:r>
              <a:rPr lang="ar-EG" sz="1600" b="1" dirty="0">
                <a:cs typeface="Alexandria" pitchFamily="2" charset="-78"/>
              </a:rPr>
              <a:t>"</a:t>
            </a:r>
            <a:r>
              <a:rPr lang="ar-EG" sz="1600" dirty="0">
                <a:cs typeface="Alexandria" pitchFamily="2" charset="-78"/>
              </a:rPr>
              <a:t>وحدة بلا حدود من حيث المكان والتنظيم والقدرات، تعمل على أساس شبكي لتقاسم المعلومات بما يمكن من تحقيق ميزة تنافسية من خلال بيع وشراء السلع والخدمات أو الإعلان عنها أو عمليات التمويل المصرفي.</a:t>
            </a:r>
          </a:p>
          <a:p>
            <a:pPr algn="justLow" rtl="1">
              <a:lnSpc>
                <a:spcPct val="150000"/>
              </a:lnSpc>
            </a:pPr>
            <a:endParaRPr lang="ar-EG" sz="1600" dirty="0">
              <a:cs typeface="Alexandria" pitchFamily="2" charset="-78"/>
            </a:endParaRPr>
          </a:p>
          <a:p>
            <a:pPr algn="justLow" rtl="1"/>
            <a:endParaRPr lang="ar-EG" sz="1600" dirty="0">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7DF3DA18-0903-1F37-BF81-ACAE3169BB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3185" y="1414260"/>
            <a:ext cx="1768595" cy="4684983"/>
          </a:xfrm>
          <a:prstGeom prst="rect">
            <a:avLst/>
          </a:prstGeom>
        </p:spPr>
      </p:pic>
    </p:spTree>
    <p:extLst>
      <p:ext uri="{BB962C8B-B14F-4D97-AF65-F5344CB8AC3E}">
        <p14:creationId xmlns:p14="http://schemas.microsoft.com/office/powerpoint/2010/main" val="42092151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0F4BF-214E-3F92-A607-F3AF5A4892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CD453-805A-D644-29F5-A694B2F337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A563642-A0D0-CA94-7756-AE88678B50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28841E42-7971-3643-E867-8A9B6AA15EFA}"/>
              </a:ext>
            </a:extLst>
          </p:cNvPr>
          <p:cNvSpPr/>
          <p:nvPr/>
        </p:nvSpPr>
        <p:spPr>
          <a:xfrm>
            <a:off x="3783303" y="1030752"/>
            <a:ext cx="8088274" cy="5049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800" b="1" u="sng"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b="1" dirty="0">
                <a:solidFill>
                  <a:srgbClr val="00AEEF"/>
                </a:solidFill>
                <a:cs typeface="Alexandria" pitchFamily="2" charset="-78"/>
              </a:rPr>
              <a:t>ومن التعريفات الراجحة للشركة الإلكترونية </a:t>
            </a:r>
            <a:r>
              <a:rPr lang="ar-EG" sz="1600" dirty="0">
                <a:solidFill>
                  <a:schemeClr val="tx1"/>
                </a:solidFill>
                <a:cs typeface="Alexandria" pitchFamily="2" charset="-78"/>
              </a:rPr>
              <a:t>بأنها تلك المؤسسة التي تمارس نشاطاً تجارياً من خلال موقع إلكتروني خاص بها، تعرض من خلاله العديد من السلع والخدمات للجمهور، وذلك بقصد تحقيق ربح، يتم اقتسامه على الشركاء .وبالتالي فإن الشركة الإلكترونية كفكرة تدور حول تجمع أصحاب المؤسسات التجارية في مركز أو سوق تجاري إفتراضي، ممثل في الموقع الإلكتروني على شبكة الإنترنت، بغرض عرض سلع أو خدمات أو أسهم الشركات أو سندات للجمهور، ويكون الدخول للموقع الإلكتروني متاح للكافة . </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a:lnSpc>
                <a:spcPct val="150000"/>
              </a:lnSpc>
            </a:pPr>
            <a:endParaRPr lang="ar-EG"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325BFB6-0DC0-E261-0675-9A32C13AE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52F2840-884C-6C89-B0E3-C44EB2B4714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242FF4B-C203-4693-5F1B-1B729732770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A0E1A4D2-6267-32C7-012A-40077C45C3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10773" y="1400320"/>
            <a:ext cx="1698189" cy="4498477"/>
          </a:xfrm>
          <a:prstGeom prst="rect">
            <a:avLst/>
          </a:prstGeom>
        </p:spPr>
      </p:pic>
    </p:spTree>
    <p:extLst>
      <p:ext uri="{BB962C8B-B14F-4D97-AF65-F5344CB8AC3E}">
        <p14:creationId xmlns:p14="http://schemas.microsoft.com/office/powerpoint/2010/main" val="3998836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8704-2B95-6B5C-51BE-56898E3A9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34CBD2-F12F-EB69-7987-F01E0B9498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084D5EA-E34F-CA11-5B3B-05BE3F9A22F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E20F7AD-38CE-EB04-F434-3D2FC1794406}"/>
              </a:ext>
            </a:extLst>
          </p:cNvPr>
          <p:cNvSpPr/>
          <p:nvPr/>
        </p:nvSpPr>
        <p:spPr>
          <a:xfrm>
            <a:off x="3073133" y="1155869"/>
            <a:ext cx="9118867" cy="55524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en-US" sz="1400" dirty="0">
              <a:solidFill>
                <a:schemeClr val="tx1"/>
              </a:solidFill>
              <a:cs typeface="Alexandria" pitchFamily="2" charset="-78"/>
            </a:endParaRPr>
          </a:p>
          <a:p>
            <a:pPr algn="justLow" rtl="1">
              <a:lnSpc>
                <a:spcPct val="150000"/>
              </a:lnSpc>
            </a:pPr>
            <a:endParaRPr lang="en-US" sz="1400" dirty="0">
              <a:solidFill>
                <a:schemeClr val="tx1"/>
              </a:solidFill>
              <a:cs typeface="Alexandria" pitchFamily="2" charset="-78"/>
            </a:endParaRPr>
          </a:p>
          <a:p>
            <a:pPr algn="justLow" rtl="1">
              <a:lnSpc>
                <a:spcPct val="150000"/>
              </a:lnSpc>
            </a:pPr>
            <a:endParaRPr lang="ar-EG" sz="1400" b="1" dirty="0">
              <a:solidFill>
                <a:schemeClr val="tx1"/>
              </a:solidFill>
              <a:cs typeface="Alexandria" pitchFamily="2" charset="-78"/>
            </a:endParaRPr>
          </a:p>
          <a:p>
            <a:pPr algn="justLow" rtl="1">
              <a:lnSpc>
                <a:spcPct val="150000"/>
              </a:lnSpc>
            </a:pPr>
            <a:endParaRPr lang="ar-EG" sz="1400" b="1" dirty="0">
              <a:solidFill>
                <a:schemeClr val="tx1"/>
              </a:solidFill>
              <a:cs typeface="Alexandria" pitchFamily="2" charset="-78"/>
            </a:endParaRPr>
          </a:p>
          <a:p>
            <a:pPr algn="justLow" rtl="1">
              <a:lnSpc>
                <a:spcPct val="150000"/>
              </a:lnSpc>
            </a:pPr>
            <a:endParaRPr lang="ar-EG" sz="1400" b="1" dirty="0">
              <a:solidFill>
                <a:schemeClr val="tx1"/>
              </a:solidFill>
              <a:cs typeface="Alexandria" pitchFamily="2" charset="-78"/>
            </a:endParaRPr>
          </a:p>
          <a:p>
            <a:pPr algn="justLow" rtl="1">
              <a:lnSpc>
                <a:spcPct val="150000"/>
              </a:lnSpc>
            </a:pPr>
            <a:r>
              <a:rPr lang="ar-EG" sz="1400" b="1" dirty="0">
                <a:solidFill>
                  <a:srgbClr val="00AEEF"/>
                </a:solidFill>
                <a:cs typeface="Alexandria" pitchFamily="2" charset="-78"/>
              </a:rPr>
              <a:t>عرف البعض العقد الإلكتروني </a:t>
            </a:r>
            <a:r>
              <a:rPr lang="ar-EG" sz="1400" dirty="0">
                <a:solidFill>
                  <a:schemeClr val="tx1"/>
                </a:solidFill>
                <a:cs typeface="Alexandria" pitchFamily="2" charset="-78"/>
              </a:rPr>
              <a:t>بأنه: "الاتفاق الذي يتم انعقاده بواسائل إلكترونية كليًا أو جزئيًا".</a:t>
            </a:r>
            <a:br>
              <a:rPr lang="ar-EG" sz="1400" dirty="0">
                <a:solidFill>
                  <a:schemeClr val="tx1"/>
                </a:solidFill>
                <a:cs typeface="Alexandria" pitchFamily="2" charset="-78"/>
              </a:rPr>
            </a:br>
            <a:r>
              <a:rPr lang="ar-EG" sz="1400" dirty="0">
                <a:solidFill>
                  <a:schemeClr val="tx1"/>
                </a:solidFill>
                <a:cs typeface="Alexandria" pitchFamily="2" charset="-78"/>
              </a:rPr>
              <a:t>وذهب البعض الآخر إلى أنه: " ذلك العقد الذي يتم إبرامه عبر شبكة الإنترنت.. فهو عقد عادي إلا أنه يكتسب الطابع الإلكتروني من الطريقة التي ينعقد بها أو الوسيلة التي يتم إبرامه من خلالها، حيث ينشأ العقد بتلاقي القبول بالإيجاب بفضل التواصل بين الأطراف بوسيلة مسموعة مرئية عبر شبكة دولية مفتوحة للاتصال عن بعد"</a:t>
            </a:r>
          </a:p>
          <a:p>
            <a:pPr algn="justLow" rtl="1">
              <a:lnSpc>
                <a:spcPct val="150000"/>
              </a:lnSpc>
            </a:pPr>
            <a:r>
              <a:rPr lang="ar-EG" sz="1400" dirty="0">
                <a:solidFill>
                  <a:schemeClr val="tx1"/>
                </a:solidFill>
                <a:cs typeface="Alexandria" pitchFamily="2" charset="-78"/>
              </a:rPr>
              <a:t>فيما </a:t>
            </a:r>
            <a:r>
              <a:rPr lang="ar-EG" sz="1400" b="1" dirty="0">
                <a:solidFill>
                  <a:schemeClr val="tx1"/>
                </a:solidFill>
                <a:cs typeface="Alexandria" pitchFamily="2" charset="-78"/>
              </a:rPr>
              <a:t>عرفت </a:t>
            </a:r>
            <a:r>
              <a:rPr lang="ar-EG" sz="1400" b="1" dirty="0">
                <a:solidFill>
                  <a:srgbClr val="00AEEF"/>
                </a:solidFill>
                <a:cs typeface="Alexandria" pitchFamily="2" charset="-78"/>
              </a:rPr>
              <a:t>لجنة الأمم المتحدة للقانون التجاري الدولي – أنسترال </a:t>
            </a:r>
            <a:r>
              <a:rPr lang="ar-EG" sz="1400" b="1" dirty="0">
                <a:solidFill>
                  <a:schemeClr val="tx1"/>
                </a:solidFill>
                <a:cs typeface="Alexandria" pitchFamily="2" charset="-78"/>
              </a:rPr>
              <a:t>– في 16 ديسمبر، 1996 وكذلك البرلمان والمجلس الأوروبي، في الاتحاد الأوروبي – رقم /9727  والصادر في 20 مايو 1997 باسم التعاقد عن بعد</a:t>
            </a:r>
            <a:r>
              <a:rPr lang="ar-EG" sz="1400" dirty="0">
                <a:solidFill>
                  <a:schemeClr val="tx1"/>
                </a:solidFill>
                <a:cs typeface="Alexandria" pitchFamily="2" charset="-78"/>
              </a:rPr>
              <a:t>، وجاء في المادة الثانية من هذا التوجيه بأن العقد عن بُعد هو "كل عقد يتعلق بالبضائع أو الخدمات، أبرم بين مورد ومستهلك في نطاق نظام لبيع أو تقديم خدمات عن بُعد، نظمه المورد الذي يستخدم لهذا العقد فقط، تقنية أو أكثر للاتصال عن بعد لإبرام العقد وتنفيذه" </a:t>
            </a:r>
          </a:p>
          <a:p>
            <a:pPr algn="justLow" rtl="1">
              <a:lnSpc>
                <a:spcPct val="150000"/>
              </a:lnSpc>
            </a:pPr>
            <a:r>
              <a:rPr lang="ar-EG" sz="1400" dirty="0">
                <a:solidFill>
                  <a:schemeClr val="tx1"/>
                </a:solidFill>
                <a:cs typeface="Alexandria" pitchFamily="2" charset="-78"/>
              </a:rPr>
              <a:t>هذه هي بعض التعريفات في التشريعات والمنظمات العالمية، وفي المقابل نستعرض التعريف الوارد </a:t>
            </a:r>
            <a:r>
              <a:rPr lang="ar-EG" sz="1400" b="1" dirty="0">
                <a:solidFill>
                  <a:srgbClr val="00AEEF"/>
                </a:solidFill>
                <a:cs typeface="Alexandria" pitchFamily="2" charset="-78"/>
              </a:rPr>
              <a:t>بمشروع قانون التجارة الإلكترونية في مصر</a:t>
            </a:r>
            <a:r>
              <a:rPr lang="ar-EG" sz="1400" dirty="0">
                <a:solidFill>
                  <a:srgbClr val="00AEEF"/>
                </a:solidFill>
                <a:cs typeface="Alexandria" pitchFamily="2" charset="-78"/>
              </a:rPr>
              <a:t>.</a:t>
            </a:r>
          </a:p>
          <a:p>
            <a:pPr algn="justLow" rtl="1">
              <a:lnSpc>
                <a:spcPct val="150000"/>
              </a:lnSpc>
            </a:pPr>
            <a:r>
              <a:rPr lang="ar-EG" sz="1400" dirty="0">
                <a:solidFill>
                  <a:schemeClr val="tx1"/>
                </a:solidFill>
                <a:cs typeface="Alexandria" pitchFamily="2" charset="-78"/>
              </a:rPr>
              <a:t>ففي مشروع القانون المصري جاء التعاقد الإلكتروني بأنه "هو كل معاملة تجارية تتم عن بعد باستخدام وسيلة إلكترونية"</a:t>
            </a: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endParaRPr lang="ar-EG" sz="1200" dirty="0">
              <a:solidFill>
                <a:schemeClr val="tx1"/>
              </a:solidFill>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E869660-1241-7E3F-4858-A4C27E203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492DD0E-0C1C-5493-C10D-483D18E0DFE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6A81B04-3F8D-4A05-D446-5935BF52F235}"/>
              </a:ext>
            </a:extLst>
          </p:cNvPr>
          <p:cNvSpPr/>
          <p:nvPr/>
        </p:nvSpPr>
        <p:spPr>
          <a:xfrm>
            <a:off x="2349543" y="360440"/>
            <a:ext cx="918952" cy="7776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25721AB4-7127-A417-8FDA-5830C43BFD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7635" y="1526032"/>
            <a:ext cx="2337902" cy="3697721"/>
          </a:xfrm>
          <a:prstGeom prst="rect">
            <a:avLst/>
          </a:prstGeom>
        </p:spPr>
      </p:pic>
      <p:sp>
        <p:nvSpPr>
          <p:cNvPr id="4" name="TextBox 3">
            <a:extLst>
              <a:ext uri="{FF2B5EF4-FFF2-40B4-BE49-F238E27FC236}">
                <a16:creationId xmlns:a16="http://schemas.microsoft.com/office/drawing/2014/main" id="{3FD7BB2D-7E9A-2EFF-80D4-24E585756B7C}"/>
              </a:ext>
            </a:extLst>
          </p:cNvPr>
          <p:cNvSpPr txBox="1"/>
          <p:nvPr/>
        </p:nvSpPr>
        <p:spPr>
          <a:xfrm>
            <a:off x="4309069" y="610892"/>
            <a:ext cx="3573861" cy="461665"/>
          </a:xfrm>
          <a:prstGeom prst="rect">
            <a:avLst/>
          </a:prstGeom>
          <a:noFill/>
        </p:spPr>
        <p:txBody>
          <a:bodyPr wrap="square" rtlCol="0">
            <a:spAutoFit/>
          </a:bodyPr>
          <a:lstStyle/>
          <a:p>
            <a:pPr algn="r"/>
            <a:r>
              <a:rPr lang="ar-EG" sz="2400" b="1" dirty="0">
                <a:solidFill>
                  <a:srgbClr val="00AEEF"/>
                </a:solidFill>
                <a:latin typeface="Alexandria" pitchFamily="2" charset="-78"/>
                <a:cs typeface="Alexandria" pitchFamily="2" charset="-78"/>
              </a:rPr>
              <a:t>4-العقود الإلكترونية</a:t>
            </a:r>
            <a:endParaRPr lang="en-US"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6261971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1AF0-E647-DBA8-8CB3-7D1725FF56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24070-E09E-B5F3-184E-9ABF9A1267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000597B-8902-0747-187A-68420561A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F3BAC6E-CC03-EB5B-A8E7-F67D25F56DC5}"/>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r" rtl="1">
              <a:lnSpc>
                <a:spcPct val="150000"/>
              </a:lnSpc>
            </a:pPr>
            <a:r>
              <a:rPr lang="ar-EG" sz="1600" b="1" dirty="0">
                <a:solidFill>
                  <a:srgbClr val="00AEEF"/>
                </a:solidFill>
                <a:cs typeface="Alexandria" pitchFamily="2" charset="-78"/>
              </a:rPr>
              <a:t>العقود الذكية : </a:t>
            </a:r>
          </a:p>
          <a:p>
            <a:pPr algn="r" rtl="1">
              <a:lnSpc>
                <a:spcPct val="150000"/>
              </a:lnSpc>
            </a:pPr>
            <a:r>
              <a:rPr lang="ar-EG" sz="1600" dirty="0">
                <a:solidFill>
                  <a:schemeClr val="tx1"/>
                </a:solidFill>
                <a:cs typeface="Alexandria" pitchFamily="2" charset="-78"/>
              </a:rPr>
              <a:t>يمكن تعريف العقود الذكية بأنها عقود رقمية، يتم استخدامها لتبادل الأصول المختلفة بين طرفي البيع والشراء، دون الحاجة إلى أي وسيط أو سلطة مركزية أو نظام قانوني. وبمجرد استيفاء شروط العقد يتم تنفيذه ذاتيًا، وهو ما يلغي الحاجة إلى التدخل اليدوي.</a:t>
            </a:r>
          </a:p>
          <a:p>
            <a:pPr algn="r" rtl="1">
              <a:lnSpc>
                <a:spcPct val="150000"/>
              </a:lnSpc>
            </a:pPr>
            <a:r>
              <a:rPr lang="ar-EG" sz="1600" dirty="0">
                <a:solidFill>
                  <a:schemeClr val="tx1"/>
                </a:solidFill>
                <a:cs typeface="Alexandria" pitchFamily="2" charset="-78"/>
              </a:rPr>
              <a:t>ويتم تخزين هذه العقود في شكل سطور من التعليمات البرمجية على تقنية </a:t>
            </a:r>
            <a:r>
              <a:rPr lang="ar-EG" sz="1600" dirty="0">
                <a:solidFill>
                  <a:srgbClr val="00AEEF"/>
                </a:solidFill>
                <a:cs typeface="Alexandria" pitchFamily="2" charset="-78"/>
              </a:rPr>
              <a:t>البلوكتشين – </a:t>
            </a:r>
            <a:r>
              <a:rPr lang="en-US" sz="1600" dirty="0">
                <a:solidFill>
                  <a:srgbClr val="00AEEF"/>
                </a:solidFill>
                <a:latin typeface="Alexandria" pitchFamily="2" charset="-78"/>
                <a:cs typeface="Alexandria" pitchFamily="2" charset="-78"/>
              </a:rPr>
              <a:t>Blockchain</a:t>
            </a:r>
            <a:r>
              <a:rPr lang="en-US" sz="1600" dirty="0">
                <a:solidFill>
                  <a:schemeClr val="tx1"/>
                </a:solidFill>
              </a:rPr>
              <a:t>. </a:t>
            </a:r>
            <a:r>
              <a:rPr lang="ar-EG" sz="1600" dirty="0">
                <a:solidFill>
                  <a:schemeClr val="tx1"/>
                </a:solidFill>
                <a:cs typeface="Alexandria" pitchFamily="2" charset="-78"/>
              </a:rPr>
              <a:t>وبسبب اعتماد هذه العقود على تقنية البلوكتشين، فإنها توفر مستويات غير مسبوقة من الأمان والكفاءة والثبات.</a:t>
            </a:r>
          </a:p>
          <a:p>
            <a:pPr algn="justLow" rtl="1">
              <a:lnSpc>
                <a:spcPct val="150000"/>
              </a:lnSpc>
            </a:pPr>
            <a:r>
              <a:rPr lang="ar-EG" sz="1600" dirty="0">
                <a:solidFill>
                  <a:schemeClr val="tx1"/>
                </a:solidFill>
                <a:cs typeface="Alexandria" pitchFamily="2" charset="-78"/>
              </a:rPr>
              <a:t>تم طرح فكرة هذه العقود لأول مرة في منتصف التسعينيات وبالتحديد عام 1994، من خلال عالم الكمبيوتر والباحث القانوني الأمريكي، نيك زابو – </a:t>
            </a:r>
            <a:r>
              <a:rPr lang="en-US" sz="1600" dirty="0">
                <a:solidFill>
                  <a:schemeClr val="tx1"/>
                </a:solidFill>
              </a:rPr>
              <a:t>Nick Szabo؛ </a:t>
            </a:r>
            <a:r>
              <a:rPr lang="ar-EG" sz="1600" dirty="0">
                <a:solidFill>
                  <a:schemeClr val="tx1"/>
                </a:solidFill>
                <a:cs typeface="Alexandria" pitchFamily="2" charset="-78"/>
              </a:rPr>
              <a:t>وذلك بهدف إحداث ثورة في مجال إبرام العقود.</a:t>
            </a:r>
          </a:p>
          <a:p>
            <a:pPr algn="justLow" rtl="1">
              <a:lnSpc>
                <a:spcPct val="150000"/>
              </a:lnSpc>
            </a:pPr>
            <a:r>
              <a:rPr lang="ar-EG" sz="1600" dirty="0">
                <a:solidFill>
                  <a:schemeClr val="tx1"/>
                </a:solidFill>
                <a:cs typeface="Alexandria" pitchFamily="2" charset="-78"/>
              </a:rPr>
              <a:t>وعرّف نيك زابو العقود الذكية وقتها بأنها بروتوكولات رقمية لنقل المعلومات باستخدام خوارزميات رياضية؛ لتنفيذ المعاملات تلقائيًا بمجرد استيفاء الشروط المحددة.</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A3B4A588-BDD1-4BE1-2B10-FC852759E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E05DD5D-DE3E-EE92-4FF2-A2926F12053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F4126384-B798-1835-A0A8-157E899E11B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5234609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CF9B-C412-FD89-2FDB-0AAD62CE8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5254D6-D4BF-8762-D7C8-9B6BBF244A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C3B3472-626D-39AA-90C1-C3AB8A6C390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55609DC-DD5B-9E52-1882-4ADCEAE9BCAC}"/>
              </a:ext>
            </a:extLst>
          </p:cNvPr>
          <p:cNvSpPr/>
          <p:nvPr/>
        </p:nvSpPr>
        <p:spPr>
          <a:xfrm>
            <a:off x="3464288" y="1271204"/>
            <a:ext cx="8046966" cy="5316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يمكننا القول بأن فكرة العقود الرقمية تقوم بالأساس على تقنية البلوكتشين. فكما سبق وأن أشرنا، فإن العقود الذكية هي ببساطة برامج مخزنة على شبكات البلوك تشين، يتم تشغيلها أو تنفيذها ذاتيًا عند استيفاء شروط محددة.</a:t>
            </a:r>
          </a:p>
          <a:p>
            <a:pPr algn="justLow" rtl="1">
              <a:lnSpc>
                <a:spcPct val="150000"/>
              </a:lnSpc>
            </a:pPr>
            <a:r>
              <a:rPr lang="ar-EG" sz="1600" dirty="0">
                <a:solidFill>
                  <a:schemeClr val="tx1"/>
                </a:solidFill>
                <a:cs typeface="Alexandria" pitchFamily="2" charset="-78"/>
              </a:rPr>
              <a:t>ويتم تخزين هذه العقود في شكل كتل مرتبطة إلكترونيًا ببعضها البعض في شبكة البلوكتشين، ويكون لدى جميع المستخدمين نسخة من العقود المخزنة. لذلك إذا حاول أي مستخدم تغيير معاملة، فسيتم اكتشافها من قبل جميع المستخدمين الآخرين.</a:t>
            </a:r>
          </a:p>
          <a:p>
            <a:pPr algn="justLow" rtl="1">
              <a:lnSpc>
                <a:spcPct val="150000"/>
              </a:lnSpc>
            </a:pPr>
            <a:r>
              <a:rPr lang="ar-EG" sz="1600" dirty="0">
                <a:solidFill>
                  <a:schemeClr val="tx1"/>
                </a:solidFill>
                <a:cs typeface="Alexandria" pitchFamily="2" charset="-78"/>
              </a:rPr>
              <a:t>لذلك فإن تقنية البلوكتشين، تمنح هذه العقود قدرًا كبيرًا من الأمان والثقة، وخاصة أنها تعتمد على مبدأ اللامركزية. </a:t>
            </a:r>
          </a:p>
          <a:p>
            <a:pPr algn="justLow" rtl="1">
              <a:lnSpc>
                <a:spcPct val="150000"/>
              </a:lnSpc>
            </a:pPr>
            <a:endParaRPr lang="ar-EG" sz="1600"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en-US" sz="1600" b="1" dirty="0">
              <a:solidFill>
                <a:schemeClr val="tx1"/>
              </a:solidFill>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F47C758B-A9E9-3188-808B-D0C481E1D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46E2D24-CB6C-A613-C60C-C1DBCDE3A98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4F27F2F-271B-910F-B31D-FE619D808767}"/>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F25C0BB8-0532-F659-AD68-22807632E4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347" y="1531957"/>
            <a:ext cx="2606940" cy="4478927"/>
          </a:xfrm>
          <a:prstGeom prst="rect">
            <a:avLst/>
          </a:prstGeom>
        </p:spPr>
      </p:pic>
    </p:spTree>
    <p:extLst>
      <p:ext uri="{BB962C8B-B14F-4D97-AF65-F5344CB8AC3E}">
        <p14:creationId xmlns:p14="http://schemas.microsoft.com/office/powerpoint/2010/main" val="3304569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D0960-43FD-7658-FE4E-55A9B7C36A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D3AA3F-A02B-20D4-FC19-6A08A4C1D7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73D0926C-318E-673D-0F42-727117A876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9E5815E-2CB3-C316-0515-2CAD1DF8F864}"/>
              </a:ext>
            </a:extLst>
          </p:cNvPr>
          <p:cNvSpPr/>
          <p:nvPr/>
        </p:nvSpPr>
        <p:spPr>
          <a:xfrm>
            <a:off x="4296697" y="1491651"/>
            <a:ext cx="7214556" cy="5051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مما لا شک فيه أن النقود أهم شاهد على التاريخ، بداية من النقود السلعية مرورا بالنقود المعدنية والورقية وأخير النقود الالکترونية، التى تعد الأکثر ملائمة مع واقع المعاملات الالکترونية حيث استدعت الأخيرة ضرورة وجود وسيلة تتناسب مع تسوية المعاملات الناشئة عنها.</a:t>
            </a:r>
          </a:p>
          <a:p>
            <a:pPr algn="justLow" rtl="1">
              <a:lnSpc>
                <a:spcPct val="150000"/>
              </a:lnSpc>
            </a:pPr>
            <a:r>
              <a:rPr lang="ar-EG" sz="1600" dirty="0">
                <a:solidFill>
                  <a:schemeClr val="tx1"/>
                </a:solidFill>
                <a:cs typeface="Alexandria" pitchFamily="2" charset="-78"/>
              </a:rPr>
              <a:t>فهذه المعاملات تتم مع اشخاص غائبين، ومن ثم من غير المناسب تسوية المدفوعات الناشئة عنها من خلال العملات الورقية أو المعدنية، ولا حتى التحويلات البنکية التى تتم من خلال بطاقات الدفع الالکترونى نظرا لما تحتاج إليه هذه التحويلات من وقت کبير لوصول أوامر التحويل وتعامل البنک معها، کما أن العميل يتکبد مصاريف اضافية لاتمام عملية الدفع من خلالها کما أن هذه الوسيلة محفوفة بالمخاطر ولا تتسم بالسرية، حيث تتداول أرقام حسابات المحول والمستفيد بطريقة غير مشفرة. وقد دفعت جميع هذه العوامل الى ضرورة ظهور شکل جديد من أشکال النقود يتلائم وواقع هذه التجارة وخصوصية معاملاتها عرف باسم النقود الالکترونية. </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4D9DAEC0-E34F-FD7F-14B1-9ECFCFB0C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CA2DB22-1251-464C-A476-94327DBE4CF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215A6A7-DCDE-9452-9234-5CCA9C0FD8B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BE73F4CF-EDFF-FE6D-2980-E9619D779E23}"/>
              </a:ext>
            </a:extLst>
          </p:cNvPr>
          <p:cNvSpPr txBox="1"/>
          <p:nvPr/>
        </p:nvSpPr>
        <p:spPr>
          <a:xfrm>
            <a:off x="4082139" y="759558"/>
            <a:ext cx="4359207" cy="461665"/>
          </a:xfrm>
          <a:prstGeom prst="rect">
            <a:avLst/>
          </a:prstGeom>
          <a:noFill/>
        </p:spPr>
        <p:txBody>
          <a:bodyPr wrap="square" rtlCol="0">
            <a:spAutoFit/>
          </a:bodyPr>
          <a:lstStyle/>
          <a:p>
            <a:pPr lvl="0" rtl="1"/>
            <a:r>
              <a:rPr lang="ar-EG" sz="2400" b="1" dirty="0">
                <a:solidFill>
                  <a:srgbClr val="00AEEF"/>
                </a:solidFill>
                <a:cs typeface="Alexandria" pitchFamily="2" charset="-78"/>
              </a:rPr>
              <a:t>خامساً –النقود الالكترونية </a:t>
            </a:r>
            <a:endParaRPr lang="en-US" sz="2400" dirty="0">
              <a:solidFill>
                <a:srgbClr val="00AEEF"/>
              </a:solidFill>
            </a:endParaRPr>
          </a:p>
        </p:txBody>
      </p:sp>
      <p:pic>
        <p:nvPicPr>
          <p:cNvPr id="7" name="Picture 6">
            <a:extLst>
              <a:ext uri="{FF2B5EF4-FFF2-40B4-BE49-F238E27FC236}">
                <a16:creationId xmlns:a16="http://schemas.microsoft.com/office/drawing/2014/main" id="{DDE33519-3D39-0EBB-237E-EF8A451696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070" y="1649831"/>
            <a:ext cx="3447385" cy="4229100"/>
          </a:xfrm>
          <a:prstGeom prst="rect">
            <a:avLst/>
          </a:prstGeom>
        </p:spPr>
      </p:pic>
    </p:spTree>
    <p:extLst>
      <p:ext uri="{BB962C8B-B14F-4D97-AF65-F5344CB8AC3E}">
        <p14:creationId xmlns:p14="http://schemas.microsoft.com/office/powerpoint/2010/main" val="1775413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258A7-5AB4-72A7-FC5C-FED11DF5F8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F8BC91-099C-9D67-9B1B-014CBB5E7D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DA755FF-A246-5323-1C80-B13C6CE8EF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6B0FD46-3D96-186E-C237-ABCEEFAC19C5}"/>
              </a:ext>
            </a:extLst>
          </p:cNvPr>
          <p:cNvSpPr/>
          <p:nvPr/>
        </p:nvSpPr>
        <p:spPr>
          <a:xfrm>
            <a:off x="4296697" y="1491651"/>
            <a:ext cx="7214556" cy="5051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ويعد التعامل بالنقود الالكترونية أحد أهم مقومات منظومة الشمول المالى. فالتطور السريع في وسائل الاتصال وما واكبه من تطور في المعاملات التجارية، أدى إلى تغيير النقود من كونها ورقية أو معدنية ذات مقياس موحد للقيم، إلى نقود الكترونية ، لا يمكن لمسها ولا ثقل ولا زنة لها ولا تحتاج إلى خزائن لحفظها، حيث يمكن عرضها على شاشات الحاسبات. وقد حظيت هذه النقود بقبول دولي على مستوى الأشخاص والمؤسسات المالية التي تتعامل بها .</a:t>
            </a:r>
          </a:p>
          <a:p>
            <a:pPr algn="justLow" rtl="1">
              <a:lnSpc>
                <a:spcPct val="150000"/>
              </a:lnSpc>
            </a:pPr>
            <a:r>
              <a:rPr lang="ar-EG" sz="1600" dirty="0">
                <a:solidFill>
                  <a:schemeClr val="tx1"/>
                </a:solidFill>
                <a:cs typeface="Alexandria" pitchFamily="2" charset="-78"/>
              </a:rPr>
              <a:t>وتعد الولايات المتحدة الأمريكية من أوائل الدول التي عرفت النقود الإلكترونية، وذلك بعد سلسلة من التطورات التي شهدتها وسائل الدفع الإلكتروني، لتكون النقود الإلكترونية هي أحدث هذه الوسائل. </a:t>
            </a: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r>
              <a:rPr lang="ar-EG" sz="1600" b="1" dirty="0">
                <a:solidFill>
                  <a:schemeClr val="tx1"/>
                </a:solidFill>
                <a:cs typeface="Alexandria" pitchFamily="2" charset="-78"/>
              </a:rPr>
              <a:t> </a:t>
            </a:r>
            <a:endParaRPr lang="en-US" sz="1600" b="1" dirty="0">
              <a:solidFill>
                <a:schemeClr val="tx1"/>
              </a:solidFill>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A520A87F-85FF-631D-E9D2-B46665D78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00995E0-2993-C8A3-AC6D-A72B4CF1ACE5}"/>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F5C4818-9736-7D7C-B777-2F68BEE7AD1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782D2979-9119-CD88-E7BB-4DC986D4E0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6522" y="1714958"/>
            <a:ext cx="3447385" cy="4229100"/>
          </a:xfrm>
          <a:prstGeom prst="rect">
            <a:avLst/>
          </a:prstGeom>
        </p:spPr>
      </p:pic>
    </p:spTree>
    <p:extLst>
      <p:ext uri="{BB962C8B-B14F-4D97-AF65-F5344CB8AC3E}">
        <p14:creationId xmlns:p14="http://schemas.microsoft.com/office/powerpoint/2010/main" val="31961679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C6DFD-0222-8DD2-2BB4-9C059EE0EC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42F67B-712E-B1C8-7E6C-68A43766D5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E6327F87-503E-8531-48AF-A96715D91C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9633C05C-9FDD-E684-EE10-D05FD8D63304}"/>
              </a:ext>
            </a:extLst>
          </p:cNvPr>
          <p:cNvSpPr/>
          <p:nvPr/>
        </p:nvSpPr>
        <p:spPr>
          <a:xfrm>
            <a:off x="4296697" y="1491651"/>
            <a:ext cx="7214556" cy="5051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endParaRPr lang="ar-EG" sz="1600" b="1" dirty="0">
              <a:solidFill>
                <a:srgbClr val="00AEEF"/>
              </a:solidFill>
              <a:cs typeface="Alexandria" pitchFamily="2" charset="-78"/>
            </a:endParaRPr>
          </a:p>
          <a:p>
            <a:pPr algn="justLow" rtl="1"/>
            <a:r>
              <a:rPr lang="ar-EG" sz="1600" b="1" dirty="0">
                <a:solidFill>
                  <a:srgbClr val="00AEEF"/>
                </a:solidFill>
                <a:cs typeface="Alexandria" pitchFamily="2" charset="-78"/>
              </a:rPr>
              <a:t>أولاً : تعريف النقود الإلكترونية :</a:t>
            </a:r>
          </a:p>
          <a:p>
            <a:pPr algn="justLow" rtl="1">
              <a:lnSpc>
                <a:spcPct val="150000"/>
              </a:lnSpc>
            </a:pPr>
            <a:r>
              <a:rPr lang="ar-EG" sz="1600" dirty="0">
                <a:solidFill>
                  <a:schemeClr val="tx1"/>
                </a:solidFill>
                <a:cs typeface="Alexandria" pitchFamily="2" charset="-78"/>
              </a:rPr>
              <a:t>يستخدم مصطلح النقود الإلكترونية للإشارة إلى النظم الإلكترونية المؤمنة لتبادل المعلومات والوحدات النقدية الإلكترونية بشكل رقمي. وقد استخدمت العديد من المصطلحات للإشارة إلى اصطلاح النقود الإلكترونية، </a:t>
            </a:r>
            <a:r>
              <a:rPr lang="ar-EG" sz="1600" b="1" dirty="0">
                <a:solidFill>
                  <a:srgbClr val="00AEEF"/>
                </a:solidFill>
                <a:cs typeface="Alexandria" pitchFamily="2" charset="-78"/>
              </a:rPr>
              <a:t>مثل العملة الرقمية </a:t>
            </a:r>
            <a:r>
              <a:rPr lang="en-US" sz="1600" b="1" dirty="0">
                <a:solidFill>
                  <a:srgbClr val="00AEEF"/>
                </a:solidFill>
                <a:latin typeface="Alexandria" pitchFamily="2" charset="-78"/>
                <a:cs typeface="Alexandria" pitchFamily="2" charset="-78"/>
              </a:rPr>
              <a:t>Digital Currency </a:t>
            </a:r>
            <a:r>
              <a:rPr lang="en-US" sz="1600" b="1" dirty="0">
                <a:solidFill>
                  <a:srgbClr val="00AEEF"/>
                </a:solidFill>
              </a:rPr>
              <a:t>)</a:t>
            </a:r>
            <a:r>
              <a:rPr lang="ar-EG" sz="1600" b="1" dirty="0">
                <a:solidFill>
                  <a:srgbClr val="00AEEF"/>
                </a:solidFill>
                <a:cs typeface="Alexandria" pitchFamily="2" charset="-78"/>
              </a:rPr>
              <a:t>)</a:t>
            </a:r>
            <a:r>
              <a:rPr lang="en-US" sz="1600" b="1" dirty="0">
                <a:solidFill>
                  <a:srgbClr val="00AEEF"/>
                </a:solidFill>
              </a:rPr>
              <a:t>، </a:t>
            </a:r>
            <a:r>
              <a:rPr lang="ar-EG" sz="1600" b="1" dirty="0">
                <a:solidFill>
                  <a:srgbClr val="00AEEF"/>
                </a:solidFill>
                <a:cs typeface="Alexandria" pitchFamily="2" charset="-78"/>
              </a:rPr>
              <a:t>أو النقدية الإلكترونية</a:t>
            </a:r>
            <a:r>
              <a:rPr lang="en-US" sz="1600" b="1" dirty="0">
                <a:solidFill>
                  <a:srgbClr val="00AEEF"/>
                </a:solidFill>
                <a:latin typeface="Alexandria" pitchFamily="2" charset="-78"/>
                <a:cs typeface="Alexandria" pitchFamily="2" charset="-78"/>
              </a:rPr>
              <a:t>E Cash</a:t>
            </a:r>
            <a:r>
              <a:rPr lang="en-US" sz="1600" b="1" dirty="0">
                <a:solidFill>
                  <a:srgbClr val="00AEEF"/>
                </a:solidFill>
              </a:rPr>
              <a:t>) </a:t>
            </a:r>
            <a:r>
              <a:rPr lang="ar-EG" sz="1600" b="1" dirty="0">
                <a:solidFill>
                  <a:srgbClr val="00AEEF"/>
                </a:solidFill>
                <a:cs typeface="Alexandria" pitchFamily="2" charset="-78"/>
              </a:rPr>
              <a:t>)</a:t>
            </a:r>
            <a:r>
              <a:rPr lang="en-US" sz="1600" b="1" dirty="0">
                <a:solidFill>
                  <a:srgbClr val="00AEEF"/>
                </a:solidFill>
              </a:rPr>
              <a:t>، </a:t>
            </a:r>
            <a:r>
              <a:rPr lang="ar-EG" sz="1600" b="1" dirty="0">
                <a:solidFill>
                  <a:srgbClr val="00AEEF"/>
                </a:solidFill>
                <a:cs typeface="Alexandria" pitchFamily="2" charset="-78"/>
              </a:rPr>
              <a:t>أو نقود الإنترنت ( </a:t>
            </a:r>
            <a:r>
              <a:rPr lang="en-US" sz="1600" b="1" dirty="0">
                <a:solidFill>
                  <a:srgbClr val="00AEEF"/>
                </a:solidFill>
              </a:rPr>
              <a:t>(</a:t>
            </a:r>
            <a:r>
              <a:rPr lang="en-US" sz="1600" b="1" dirty="0">
                <a:solidFill>
                  <a:srgbClr val="00AEEF"/>
                </a:solidFill>
                <a:latin typeface="Alexandria" pitchFamily="2" charset="-78"/>
                <a:cs typeface="Alexandria" pitchFamily="2" charset="-78"/>
              </a:rPr>
              <a:t>Cyber Money</a:t>
            </a:r>
            <a:r>
              <a:rPr lang="en-US" sz="1600" b="1" dirty="0">
                <a:solidFill>
                  <a:srgbClr val="00AEEF"/>
                </a:solidFill>
              </a:rPr>
              <a:t>، </a:t>
            </a:r>
            <a:r>
              <a:rPr lang="ar-EG" sz="1600" b="1" dirty="0">
                <a:solidFill>
                  <a:srgbClr val="00AEEF"/>
                </a:solidFill>
                <a:cs typeface="Alexandria" pitchFamily="2" charset="-78"/>
              </a:rPr>
              <a:t>أو نقود الشبكة ( </a:t>
            </a:r>
            <a:r>
              <a:rPr lang="en-US" sz="1600" b="1" dirty="0">
                <a:solidFill>
                  <a:srgbClr val="00AEEF"/>
                </a:solidFill>
                <a:latin typeface="Alexandria" pitchFamily="2" charset="-78"/>
                <a:cs typeface="Alexandria" pitchFamily="2" charset="-78"/>
              </a:rPr>
              <a:t>Net  Money</a:t>
            </a:r>
            <a:r>
              <a:rPr lang="en-US" sz="1600" b="1" dirty="0">
                <a:solidFill>
                  <a:srgbClr val="00AEEF"/>
                </a:solidFill>
              </a:rPr>
              <a:t>، </a:t>
            </a:r>
            <a:r>
              <a:rPr lang="ar-EG" sz="1600" b="1" dirty="0">
                <a:solidFill>
                  <a:srgbClr val="00AEEF"/>
                </a:solidFill>
                <a:cs typeface="Alexandria" pitchFamily="2" charset="-78"/>
              </a:rPr>
              <a:t>أو النقود الرقمية ) .(</a:t>
            </a:r>
            <a:r>
              <a:rPr lang="en-US" sz="1600" b="1" dirty="0">
                <a:solidFill>
                  <a:srgbClr val="00AEEF"/>
                </a:solidFill>
                <a:latin typeface="Alexandria" pitchFamily="2" charset="-78"/>
                <a:cs typeface="Alexandria" pitchFamily="2" charset="-78"/>
              </a:rPr>
              <a:t>Digital Cash</a:t>
            </a:r>
            <a:r>
              <a:rPr lang="ar-EG" sz="1600" b="1" dirty="0">
                <a:solidFill>
                  <a:srgbClr val="00AEEF"/>
                </a:solidFill>
                <a:cs typeface="Alexandria" pitchFamily="2" charset="-78"/>
              </a:rPr>
              <a:t>).</a:t>
            </a:r>
          </a:p>
          <a:p>
            <a:pPr algn="justLow" rtl="1">
              <a:lnSpc>
                <a:spcPct val="150000"/>
              </a:lnSpc>
            </a:pPr>
            <a:r>
              <a:rPr lang="ar-EG" sz="1600" dirty="0">
                <a:solidFill>
                  <a:schemeClr val="tx1"/>
                </a:solidFill>
                <a:cs typeface="Alexandria" pitchFamily="2" charset="-78"/>
              </a:rPr>
              <a:t>وقد </a:t>
            </a:r>
            <a:r>
              <a:rPr lang="ar-EG" sz="1600" b="1" dirty="0">
                <a:solidFill>
                  <a:schemeClr val="tx1"/>
                </a:solidFill>
                <a:cs typeface="Alexandria" pitchFamily="2" charset="-78"/>
              </a:rPr>
              <a:t>عرف جانب من الفقه النقود الإلكترونية </a:t>
            </a:r>
            <a:r>
              <a:rPr lang="ar-EG" sz="1600" dirty="0">
                <a:solidFill>
                  <a:schemeClr val="tx1"/>
                </a:solidFill>
                <a:cs typeface="Alexandria" pitchFamily="2" charset="-78"/>
              </a:rPr>
              <a:t>بأنها « تلك الوحدات التي يتم تداولها عبر الوسائل الإلكترونية» . </a:t>
            </a:r>
          </a:p>
          <a:p>
            <a:pPr algn="justLow" rtl="1">
              <a:lnSpc>
                <a:spcPct val="150000"/>
              </a:lnSpc>
            </a:pPr>
            <a:r>
              <a:rPr lang="ar-EG" sz="1600" dirty="0">
                <a:solidFill>
                  <a:schemeClr val="tx1"/>
                </a:solidFill>
                <a:cs typeface="Alexandria" pitchFamily="2" charset="-78"/>
              </a:rPr>
              <a:t>لكن يؤخذ على هذا التعريف أنه خلط بين وسائل الدفع الإلكترونية كلها (بطاقات الائتمان- الشيك الإلكتروني – النقود الإلكترونية) وإحدى صورها وهى النقود الإلكترونية، بمعنى آخر قد توسع في تعريف النقود الإلكترونية على نحو يجعلها تشمل كل وسائل الدفع الإلكترونية.</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9F54CCEF-6285-A38B-595F-30EF91B6EC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1B3942C-3E8B-3A14-2978-F9D5C94EC15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1D9EE5D-8A7A-EC9B-5AB2-1C0CD2EA600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4DFDD7E7-BC25-3188-B1ED-9AEAD66978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3521" y="1634647"/>
            <a:ext cx="3254215" cy="4248409"/>
          </a:xfrm>
          <a:prstGeom prst="rect">
            <a:avLst/>
          </a:prstGeom>
        </p:spPr>
      </p:pic>
    </p:spTree>
    <p:extLst>
      <p:ext uri="{BB962C8B-B14F-4D97-AF65-F5344CB8AC3E}">
        <p14:creationId xmlns:p14="http://schemas.microsoft.com/office/powerpoint/2010/main" val="24607083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950DE-A5CC-117A-42C3-332AD72749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E17E80-4BD2-A48F-C258-90126C9252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ECAEFDD9-9634-16CB-8EF8-2788B216F7F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23B0EDA7-C40C-C237-5905-1BBDF22A2548}"/>
              </a:ext>
            </a:extLst>
          </p:cNvPr>
          <p:cNvSpPr/>
          <p:nvPr/>
        </p:nvSpPr>
        <p:spPr>
          <a:xfrm>
            <a:off x="4484913" y="1491651"/>
            <a:ext cx="7026339" cy="5051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وقد عرفها </a:t>
            </a:r>
            <a:r>
              <a:rPr lang="ar-EG" sz="1600" b="1" dirty="0">
                <a:solidFill>
                  <a:srgbClr val="00AEEF"/>
                </a:solidFill>
                <a:cs typeface="Alexandria" pitchFamily="2" charset="-78"/>
              </a:rPr>
              <a:t>التوجيه الأوربي ) 18 سبتمبر 2000 </a:t>
            </a:r>
            <a:r>
              <a:rPr lang="ar-EG" sz="1600" dirty="0">
                <a:solidFill>
                  <a:schemeClr val="tx1"/>
                </a:solidFill>
                <a:cs typeface="Alexandria" pitchFamily="2" charset="-78"/>
              </a:rPr>
              <a:t>( في المادة الثانية منه بأنها عبارة عن قيمة نقدية مخزنة الكترونيا على جهاز الكتروني وتصدر بقيمة نقدية لا تقل عن المقابل الذي دفع للحصول عليها، وتكون مقبولة كوسيلة للدفع من غير من أصدرها .</a:t>
            </a: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r>
              <a:rPr lang="ar-EG" sz="1600" b="1" dirty="0">
                <a:solidFill>
                  <a:srgbClr val="00AEEF"/>
                </a:solidFill>
                <a:cs typeface="Alexandria" pitchFamily="2" charset="-78"/>
              </a:rPr>
              <a:t>ومن الناحية القانونية، فالتعريف الراجح </a:t>
            </a:r>
            <a:r>
              <a:rPr lang="ar-EG" sz="1600" dirty="0">
                <a:solidFill>
                  <a:schemeClr val="tx1"/>
                </a:solidFill>
                <a:cs typeface="Alexandria" pitchFamily="2" charset="-78"/>
              </a:rPr>
              <a:t>هو أنها  عبارة عن وحدات إلكترونية ذات قيمة مالية ( بحيث تمثل كل وحدة قيمة مالية معينة)، مقبولة كوسيلة دفع في المعاملات لما لها من قوة إبراء، مصدرها اتفاق الأطراف المتعاملة (وليس القانون كالنقود التقليدية) .</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C90EBDB3-3D9D-FF70-349D-00A2C67E34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8A79A0D-8AFB-2E70-AF46-B7F922831A66}"/>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F92821F-74F8-5029-FC19-B6023492E9C4}"/>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8ADD39A8-9CDC-E22B-D5CB-920104AE3B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971" y="1965241"/>
            <a:ext cx="3447385" cy="4229100"/>
          </a:xfrm>
          <a:prstGeom prst="rect">
            <a:avLst/>
          </a:prstGeom>
        </p:spPr>
      </p:pic>
    </p:spTree>
    <p:extLst>
      <p:ext uri="{BB962C8B-B14F-4D97-AF65-F5344CB8AC3E}">
        <p14:creationId xmlns:p14="http://schemas.microsoft.com/office/powerpoint/2010/main" val="21178692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682E90-15DA-79CA-20DC-656C74D39B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335D491-CB88-D485-3220-90E5F7EBD11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7E4F0922-817A-06A3-72BF-83E1CCECC2D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25E9D637-85A1-C683-A878-75A34901C98B}"/>
              </a:ext>
            </a:extLst>
          </p:cNvPr>
          <p:cNvSpPr/>
          <p:nvPr/>
        </p:nvSpPr>
        <p:spPr>
          <a:xfrm>
            <a:off x="1347019" y="1201588"/>
            <a:ext cx="10164234" cy="5341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وتتمتع النقود الإلكترونية بالمعنى السابق بخصائص معينة على التفصيل التالي:</a:t>
            </a:r>
          </a:p>
          <a:p>
            <a:pPr algn="justLow" rtl="1">
              <a:lnSpc>
                <a:spcPct val="150000"/>
              </a:lnSpc>
            </a:pPr>
            <a:r>
              <a:rPr lang="ar-EG" sz="1600" b="1" u="sng" dirty="0">
                <a:solidFill>
                  <a:srgbClr val="00AEEF"/>
                </a:solidFill>
                <a:cs typeface="Alexandria" pitchFamily="2" charset="-78"/>
              </a:rPr>
              <a:t>1(- ذات قيمة نقدية مخزنة إلكترونيا:</a:t>
            </a:r>
          </a:p>
          <a:p>
            <a:pPr algn="justLow" rtl="1">
              <a:lnSpc>
                <a:spcPct val="150000"/>
              </a:lnSpc>
            </a:pPr>
            <a:r>
              <a:rPr lang="ar-EG" sz="1600" dirty="0">
                <a:solidFill>
                  <a:schemeClr val="tx1"/>
                </a:solidFill>
                <a:cs typeface="Alexandria" pitchFamily="2" charset="-78"/>
              </a:rPr>
              <a:t>النقود الإلكترونية نقود ذات قيمة نقدية حقيقية ، يقبلها الأفراد في التعامل مقابل التنازل عن سلعهم وخدماتهم، أو حتى مقابل تحويلاتهم المالية ، وذلك دون حاجة للتأكد من وجود وكفاية حساباتهم المصرفية (على خلاف بطاقات الائتمان)، حيث إنها تتمتع بقوة إبراء في التعامل مثل النقود التقليدية (الورقية والمعدنية)، لكنها خلافا لهذه النقود، عبارة عن بيانات مشفرة يتم وضعها على وسائل إلكترونية في شكل بطاقات بلاستيكية أو على ذاكرة الكمبيوتر الشخصي . </a:t>
            </a:r>
          </a:p>
          <a:p>
            <a:pPr algn="justLow" rtl="1">
              <a:lnSpc>
                <a:spcPct val="150000"/>
              </a:lnSpc>
            </a:pPr>
            <a:r>
              <a:rPr lang="ar-EG" sz="1600" b="1" u="sng" dirty="0">
                <a:solidFill>
                  <a:srgbClr val="00AEEF"/>
                </a:solidFill>
                <a:cs typeface="Alexandria" pitchFamily="2" charset="-78"/>
              </a:rPr>
              <a:t>2(- النقود الإلكترونية ليست متجانسة:</a:t>
            </a:r>
          </a:p>
          <a:p>
            <a:pPr algn="justLow" rtl="1">
              <a:lnSpc>
                <a:spcPct val="150000"/>
              </a:lnSpc>
            </a:pPr>
            <a:r>
              <a:rPr lang="ar-EG" sz="1600" dirty="0">
                <a:solidFill>
                  <a:schemeClr val="tx1"/>
                </a:solidFill>
                <a:cs typeface="Alexandria" pitchFamily="2" charset="-78"/>
              </a:rPr>
              <a:t>وهذه الخاصية يكتسبها النقد الإلكتروني نتيجة قابليته للتجزئة، وهي خاصية تميز النقود الإلكترونية عن العملة التقليدية (الورقية والمعدنية )، وهذه الخاصية تعنى إمكانية تحديد حجم وحدات السداد، وعدد وحدات النقد الإلكتروني وقيمتها بشكل مستقل . فمثلا المشاركون في صفقات نقد إلكتروني في مصر يمكنهم تقرير أن الوحدة الأصغر من النقد التي يرغبون في التعامل بها تكون )جنيه واحد( والوحدة التالية قد تكون 1.5 جنيه، وهكذا، وهذا التحديد يكون وفقا لرغبات المشاركين في عملية الدفع، وليس مقصورا على التجزئة التقليدية لنظام النقد العادي) </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FE1154C6-D931-D180-A49A-E1651ADEF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C6670D0-D66E-D701-512C-28C343582D84}"/>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CBCEC91-B43D-9A7D-3993-7A0EFD0CB4D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CA1D897C-AF45-C30D-DE7E-26E7101ED308}"/>
              </a:ext>
            </a:extLst>
          </p:cNvPr>
          <p:cNvSpPr txBox="1"/>
          <p:nvPr/>
        </p:nvSpPr>
        <p:spPr>
          <a:xfrm>
            <a:off x="4230430" y="660744"/>
            <a:ext cx="4359207" cy="400110"/>
          </a:xfrm>
          <a:prstGeom prst="rect">
            <a:avLst/>
          </a:prstGeom>
          <a:noFill/>
        </p:spPr>
        <p:txBody>
          <a:bodyPr wrap="square" rtlCol="0">
            <a:spAutoFit/>
          </a:bodyPr>
          <a:lstStyle/>
          <a:p>
            <a:pPr lvl="0" rtl="1"/>
            <a:r>
              <a:rPr lang="ar-EG" sz="2000" b="1" dirty="0">
                <a:solidFill>
                  <a:srgbClr val="00AEEF"/>
                </a:solidFill>
                <a:cs typeface="Alexandria" pitchFamily="2" charset="-78"/>
              </a:rPr>
              <a:t>2- خصائص النقود الالكترونية </a:t>
            </a:r>
            <a:endParaRPr lang="en-US" sz="2000" dirty="0">
              <a:solidFill>
                <a:srgbClr val="00AEEF"/>
              </a:solidFill>
            </a:endParaRPr>
          </a:p>
        </p:txBody>
      </p:sp>
    </p:spTree>
    <p:extLst>
      <p:ext uri="{BB962C8B-B14F-4D97-AF65-F5344CB8AC3E}">
        <p14:creationId xmlns:p14="http://schemas.microsoft.com/office/powerpoint/2010/main" val="30003061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9F7185-D8DE-9543-2D03-BDB762469A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5EBA09-27E0-C6EF-4F3C-A9E5510E84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F323A816-1565-663E-AF26-42E84EBC4E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7691EAAC-5805-8B19-E254-6A3695854C20}"/>
              </a:ext>
            </a:extLst>
          </p:cNvPr>
          <p:cNvSpPr/>
          <p:nvPr/>
        </p:nvSpPr>
        <p:spPr>
          <a:xfrm>
            <a:off x="1818968" y="1463118"/>
            <a:ext cx="9692285" cy="5080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r>
              <a:rPr lang="ar-EG" sz="1600" b="1" u="sng" dirty="0">
                <a:solidFill>
                  <a:srgbClr val="00AEEF"/>
                </a:solidFill>
                <a:cs typeface="Alexandria" pitchFamily="2" charset="-78"/>
              </a:rPr>
              <a:t>3- مقبولة كوسيلة للدفع من غير البنك الذي أصدرها:</a:t>
            </a:r>
          </a:p>
          <a:p>
            <a:pPr algn="justLow" rtl="1">
              <a:lnSpc>
                <a:spcPct val="150000"/>
              </a:lnSpc>
            </a:pPr>
            <a:r>
              <a:rPr lang="ar-EG" sz="1600" dirty="0">
                <a:solidFill>
                  <a:schemeClr val="tx1"/>
                </a:solidFill>
                <a:cs typeface="Alexandria" pitchFamily="2" charset="-78"/>
              </a:rPr>
              <a:t>تتميز النقود الإلكترونية بأنها مقبولة كوسيلة للدفع والوفاء في مواجهة أشخاص غير البنك الإلكتروني الذي أصدرها ، فهي تختلف بذلك عن الكوبونات التي تصدرها بعض الجهات لتسهل على عملائها التعامل معها بموجب هذه الكوبونات. فحائز النقود الإلكترونية يستطيع استعمالها للحصول على متطلباته المختلفة لدى جهات غير البنك الذي أصدرها ، هذا وإن كان مصدر قبولها في التعامل هو اتفاق الأطراف المتعاملة بها.</a:t>
            </a:r>
          </a:p>
          <a:p>
            <a:pPr algn="justLow" rtl="1"/>
            <a:endParaRPr lang="ar-EG" sz="1600" dirty="0">
              <a:solidFill>
                <a:schemeClr val="tx1"/>
              </a:solidFill>
              <a:cs typeface="Alexandria" pitchFamily="2" charset="-78"/>
            </a:endParaRPr>
          </a:p>
          <a:p>
            <a:pPr algn="justLow" rtl="1"/>
            <a:r>
              <a:rPr lang="ar-EG" sz="1600" b="1" u="sng" dirty="0">
                <a:solidFill>
                  <a:srgbClr val="00AEEF"/>
                </a:solidFill>
                <a:cs typeface="Alexandria" pitchFamily="2" charset="-78"/>
              </a:rPr>
              <a:t>4- وجود النقود الإلكترونية واستخدامها كوسيلة وفاء يتطلب وجود ثلاثة أشخاص:</a:t>
            </a:r>
          </a:p>
          <a:p>
            <a:pPr algn="justLow" rtl="1">
              <a:lnSpc>
                <a:spcPct val="150000"/>
              </a:lnSpc>
            </a:pPr>
            <a:r>
              <a:rPr lang="ar-EG" sz="1600" dirty="0">
                <a:solidFill>
                  <a:schemeClr val="tx1"/>
                </a:solidFill>
                <a:cs typeface="Alexandria" pitchFamily="2" charset="-78"/>
              </a:rPr>
              <a:t>هؤلاء الأشخاص هم المصدر )البنك الإلكتروني(، والعميل </a:t>
            </a:r>
            <a:r>
              <a:rPr lang="en-US" sz="1600" dirty="0">
                <a:solidFill>
                  <a:schemeClr val="tx1"/>
                </a:solidFill>
              </a:rPr>
              <a:t>The Payer ، </a:t>
            </a:r>
            <a:r>
              <a:rPr lang="ar-EG" sz="1600" dirty="0">
                <a:solidFill>
                  <a:schemeClr val="tx1"/>
                </a:solidFill>
                <a:cs typeface="Alexandria" pitchFamily="2" charset="-78"/>
              </a:rPr>
              <a:t>والتاجر المدفوع له </a:t>
            </a:r>
            <a:r>
              <a:rPr lang="en-US" sz="1600" dirty="0">
                <a:solidFill>
                  <a:schemeClr val="tx1"/>
                </a:solidFill>
              </a:rPr>
              <a:t>The Payee . </a:t>
            </a:r>
            <a:r>
              <a:rPr lang="ar-EG" sz="1600" dirty="0">
                <a:solidFill>
                  <a:schemeClr val="tx1"/>
                </a:solidFill>
                <a:cs typeface="Alexandria" pitchFamily="2" charset="-78"/>
              </a:rPr>
              <a:t>ولا يتماثل دور البنك الإلكتروني المصدر لهذه النقود الإلكترونية مع دور البنك المركزي الذي يصدر النقود الورقية التي تتمتع بقوة الإبراء القانونية</a:t>
            </a:r>
            <a:r>
              <a:rPr lang="en-US" sz="1600" dirty="0">
                <a:solidFill>
                  <a:schemeClr val="tx1"/>
                </a:solidFill>
              </a:rPr>
              <a:t>.Legal Tender</a:t>
            </a:r>
            <a:r>
              <a:rPr lang="ar-EG" sz="1600" dirty="0">
                <a:solidFill>
                  <a:schemeClr val="tx1"/>
                </a:solidFill>
                <a:cs typeface="Alexandria" pitchFamily="2" charset="-78"/>
              </a:rPr>
              <a:t> </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DEC5B56E-655A-B842-49B4-E56ED683AB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95FD101-F43B-CDE6-5CD4-529646DE53CD}"/>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EC7B036-5755-0A6C-1CF5-4C0056124A6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815975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76B76-2A97-F1CD-25C8-1121D1ABAB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3F4A36-ACBE-C278-6222-3EEB06EBB62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4F89DE35-049C-5D9C-FDF0-1DCD95B7A1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B66513ED-42AC-4F68-9269-A67F3F4BF18F}"/>
              </a:ext>
            </a:extLst>
          </p:cNvPr>
          <p:cNvSpPr/>
          <p:nvPr/>
        </p:nvSpPr>
        <p:spPr>
          <a:xfrm>
            <a:off x="4001729" y="1248697"/>
            <a:ext cx="7509524" cy="5294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400" b="1" u="sng" dirty="0">
              <a:solidFill>
                <a:schemeClr val="tx1"/>
              </a:solidFill>
            </a:endParaRPr>
          </a:p>
          <a:p>
            <a:pPr algn="justLow" rtl="1"/>
            <a:endParaRPr lang="en-US" sz="1400" b="1" u="sng" dirty="0">
              <a:solidFill>
                <a:schemeClr val="tx1"/>
              </a:solidFill>
            </a:endParaRPr>
          </a:p>
          <a:p>
            <a:pPr algn="justLow" rtl="1"/>
            <a:endParaRPr lang="en-US" sz="1400" b="1" u="sng" dirty="0">
              <a:solidFill>
                <a:schemeClr val="tx1"/>
              </a:solidFill>
            </a:endParaRPr>
          </a:p>
          <a:p>
            <a:pPr algn="justLow" rtl="1"/>
            <a:endParaRPr lang="en-US" sz="1400" b="1" u="sng" dirty="0">
              <a:solidFill>
                <a:schemeClr val="tx1"/>
              </a:solidFill>
            </a:endParaRPr>
          </a:p>
          <a:p>
            <a:pPr algn="justLow" rtl="1"/>
            <a:endParaRPr lang="en-US" sz="1400" b="1" u="sng" dirty="0">
              <a:solidFill>
                <a:schemeClr val="tx1"/>
              </a:solidFill>
              <a:cs typeface="Alexandria" pitchFamily="2" charset="-78"/>
            </a:endParaRPr>
          </a:p>
          <a:p>
            <a:pPr algn="justLow" rtl="1"/>
            <a:endParaRPr lang="en-US" sz="1400" b="1" u="sng" dirty="0">
              <a:solidFill>
                <a:schemeClr val="tx1"/>
              </a:solidFill>
              <a:cs typeface="Alexandria" pitchFamily="2" charset="-78"/>
            </a:endParaRPr>
          </a:p>
          <a:p>
            <a:pPr algn="justLow" rtl="1"/>
            <a:endParaRPr lang="en-US" sz="1400" b="1" u="sng" dirty="0">
              <a:solidFill>
                <a:schemeClr val="tx1"/>
              </a:solidFill>
              <a:cs typeface="Alexandria" pitchFamily="2" charset="-78"/>
            </a:endParaRPr>
          </a:p>
          <a:p>
            <a:pPr algn="justLow" rtl="1"/>
            <a:endParaRPr lang="ar-EG" sz="1400" b="1" dirty="0">
              <a:solidFill>
                <a:schemeClr val="tx1"/>
              </a:solidFill>
              <a:cs typeface="Alexandria" pitchFamily="2" charset="-78"/>
            </a:endParaRPr>
          </a:p>
          <a:p>
            <a:pPr algn="justLow" rtl="1"/>
            <a:endParaRPr lang="ar-EG" sz="1400" b="1" dirty="0">
              <a:solidFill>
                <a:schemeClr val="tx1"/>
              </a:solidFill>
              <a:cs typeface="Alexandria" pitchFamily="2" charset="-78"/>
            </a:endParaRPr>
          </a:p>
          <a:p>
            <a:pPr algn="justLow" rtl="1"/>
            <a:endParaRPr lang="ar-EG" sz="1400" b="1" dirty="0">
              <a:solidFill>
                <a:schemeClr val="tx1"/>
              </a:solidFill>
              <a:cs typeface="Alexandria" pitchFamily="2" charset="-78"/>
            </a:endParaRPr>
          </a:p>
          <a:p>
            <a:pPr algn="justLow" rtl="1"/>
            <a:endParaRPr lang="ar-EG" sz="1400" b="1" dirty="0">
              <a:solidFill>
                <a:schemeClr val="tx1"/>
              </a:solidFill>
              <a:cs typeface="Alexandria" pitchFamily="2" charset="-78"/>
            </a:endParaRPr>
          </a:p>
          <a:p>
            <a:pPr algn="justLow" rtl="1"/>
            <a:endParaRPr lang="ar-EG" sz="1400" b="1" dirty="0">
              <a:solidFill>
                <a:schemeClr val="tx1"/>
              </a:solidFill>
              <a:cs typeface="Alexandria" pitchFamily="2" charset="-78"/>
            </a:endParaRPr>
          </a:p>
          <a:p>
            <a:pPr algn="justLow" rtl="1"/>
            <a:endParaRPr lang="ar-EG" sz="1400" b="1" dirty="0">
              <a:solidFill>
                <a:schemeClr val="tx1"/>
              </a:solidFill>
              <a:cs typeface="Alexandria" pitchFamily="2" charset="-78"/>
            </a:endParaRPr>
          </a:p>
          <a:p>
            <a:pPr algn="justLow" rtl="1"/>
            <a:endParaRPr lang="ar-EG" sz="1400" b="1" dirty="0">
              <a:solidFill>
                <a:srgbClr val="00AEEF"/>
              </a:solidFill>
              <a:cs typeface="Alexandria" pitchFamily="2" charset="-78"/>
            </a:endParaRPr>
          </a:p>
          <a:p>
            <a:pPr algn="justLow" rtl="1"/>
            <a:endParaRPr lang="ar-EG" sz="1400" b="1" dirty="0">
              <a:solidFill>
                <a:srgbClr val="00AEEF"/>
              </a:solidFill>
              <a:cs typeface="Alexandria" pitchFamily="2" charset="-78"/>
            </a:endParaRPr>
          </a:p>
          <a:p>
            <a:pPr algn="justLow" rtl="1"/>
            <a:endParaRPr lang="ar-EG" sz="1400" b="1" dirty="0">
              <a:solidFill>
                <a:srgbClr val="00AEEF"/>
              </a:solidFill>
              <a:cs typeface="Alexandria" pitchFamily="2" charset="-78"/>
            </a:endParaRPr>
          </a:p>
          <a:p>
            <a:pPr algn="justLow" rtl="1"/>
            <a:endParaRPr lang="ar-EG" sz="1400" b="1" dirty="0">
              <a:solidFill>
                <a:srgbClr val="00AEEF"/>
              </a:solidFill>
              <a:cs typeface="Alexandria" pitchFamily="2" charset="-78"/>
            </a:endParaRPr>
          </a:p>
          <a:p>
            <a:pPr algn="justLow" rtl="1"/>
            <a:r>
              <a:rPr lang="ar-EG" sz="1400" b="1" dirty="0">
                <a:solidFill>
                  <a:srgbClr val="00AEEF"/>
                </a:solidFill>
                <a:cs typeface="Alexandria" pitchFamily="2" charset="-78"/>
              </a:rPr>
              <a:t>ثالثا: أشكال النقود الالكترونية الصادرة من البنوك الالكترونية :</a:t>
            </a:r>
          </a:p>
          <a:p>
            <a:pPr algn="justLow" rtl="1">
              <a:lnSpc>
                <a:spcPct val="150000"/>
              </a:lnSpc>
            </a:pPr>
            <a:r>
              <a:rPr lang="ar-EG" sz="1400" dirty="0">
                <a:solidFill>
                  <a:schemeClr val="tx1"/>
                </a:solidFill>
                <a:cs typeface="Alexandria" pitchFamily="2" charset="-78"/>
              </a:rPr>
              <a:t>وإصدار النقود الإلكترونية من قبل البنك الإلكتروني بهذا المعنى يمكن أن يظهر على أحد شكلين) </a:t>
            </a:r>
            <a:r>
              <a:rPr lang="ar-EG" sz="1400" b="1" dirty="0">
                <a:solidFill>
                  <a:schemeClr val="tx1"/>
                </a:solidFill>
                <a:cs typeface="Alexandria" pitchFamily="2" charset="-78"/>
              </a:rPr>
              <a:t>النقود الإلكترونية السائلة</a:t>
            </a:r>
            <a:r>
              <a:rPr lang="ar-EG" sz="1400" dirty="0">
                <a:solidFill>
                  <a:schemeClr val="tx1"/>
                </a:solidFill>
                <a:cs typeface="Alexandria" pitchFamily="2" charset="-78"/>
              </a:rPr>
              <a:t>، والتي تدار بواسطة برنامج للحاسب الإلكتروني، </a:t>
            </a:r>
            <a:r>
              <a:rPr lang="ar-EG" sz="1400" b="1" dirty="0">
                <a:solidFill>
                  <a:schemeClr val="tx1"/>
                </a:solidFill>
                <a:cs typeface="Alexandria" pitchFamily="2" charset="-78"/>
              </a:rPr>
              <a:t>والنقود الإلكترونية المدمجة ببطاقة </a:t>
            </a:r>
            <a:r>
              <a:rPr lang="ar-EG" sz="1400" dirty="0">
                <a:solidFill>
                  <a:schemeClr val="tx1"/>
                </a:solidFill>
                <a:cs typeface="Alexandria" pitchFamily="2" charset="-78"/>
              </a:rPr>
              <a:t>لدائنيه، أو ما يسمى المحفظة الإلكترونية.</a:t>
            </a:r>
            <a:endParaRPr lang="ar-EG" sz="1400" b="1" dirty="0">
              <a:solidFill>
                <a:schemeClr val="tx1"/>
              </a:solidFill>
              <a:cs typeface="Alexandria" pitchFamily="2" charset="-78"/>
            </a:endParaRPr>
          </a:p>
          <a:p>
            <a:pPr algn="justLow" rtl="1"/>
            <a:endParaRPr lang="ar-EG" sz="1400" b="1" dirty="0">
              <a:solidFill>
                <a:schemeClr val="tx1"/>
              </a:solidFill>
              <a:cs typeface="Alexandria" pitchFamily="2" charset="-78"/>
            </a:endParaRPr>
          </a:p>
          <a:p>
            <a:pPr algn="justLow" rtl="1"/>
            <a:r>
              <a:rPr lang="ar-EG" sz="1400" b="1" dirty="0">
                <a:solidFill>
                  <a:srgbClr val="00AEEF"/>
                </a:solidFill>
                <a:cs typeface="Alexandria" pitchFamily="2" charset="-78"/>
              </a:rPr>
              <a:t>رابعاً : التزام البنك الالكتروني بتحويل النقود الالكترونية إلى نقود عادية :</a:t>
            </a:r>
            <a:r>
              <a:rPr lang="ar-EG" sz="1400" b="1" dirty="0">
                <a:solidFill>
                  <a:schemeClr val="tx1"/>
                </a:solidFill>
                <a:cs typeface="Alexandria" pitchFamily="2" charset="-78"/>
              </a:rPr>
              <a:t> </a:t>
            </a:r>
            <a:endParaRPr lang="ar-EG" sz="14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ويقصد بهذا الالتزام تعهد البنك الإلكتروني بالاستجابة لمطلب العميل بتحويل ما في حوزته من وحدات النقد الإلكتروني إلى نقود تقليدية )معدنية أو ورقية( مكافئة لها في القيمة، وهو ما يطلق عليه عملية الاسترداد .</a:t>
            </a:r>
          </a:p>
          <a:p>
            <a:pPr algn="justLow" rtl="1">
              <a:lnSpc>
                <a:spcPct val="150000"/>
              </a:lnSpc>
            </a:pPr>
            <a:r>
              <a:rPr lang="ar-EG" sz="1400" dirty="0">
                <a:solidFill>
                  <a:schemeClr val="tx1"/>
                </a:solidFill>
                <a:cs typeface="Alexandria" pitchFamily="2" charset="-78"/>
              </a:rPr>
              <a:t>فقد نظم هذا الالتزام </a:t>
            </a:r>
            <a:r>
              <a:rPr lang="ar-EG" sz="1400" b="1" dirty="0">
                <a:solidFill>
                  <a:schemeClr val="tx1"/>
                </a:solidFill>
                <a:cs typeface="Alexandria" pitchFamily="2" charset="-78"/>
              </a:rPr>
              <a:t>التوجيه الأوربي الخاص بتنظيم النقود الإلكترونية الصادر سنة </a:t>
            </a:r>
            <a:r>
              <a:rPr lang="ar-EG" sz="1400" dirty="0">
                <a:solidFill>
                  <a:schemeClr val="tx1"/>
                </a:solidFill>
                <a:cs typeface="Alexandria" pitchFamily="2" charset="-78"/>
              </a:rPr>
              <a:t>2000 في المادة الثالثة ، حيث ذهب إلى أن حامل النقود الإلكترونية أن يطلب من مصدرها أن يحولها إلى نقود قانونية عند سعر التعادل أو أن يحولها إلى حسابه الخاص، وذلك دون تحمل مصاريف أو رسوم غير تلك التي تكون ضرورية لتنفيذ هذه العملية.</a:t>
            </a:r>
          </a:p>
          <a:p>
            <a:pPr marL="457200" indent="-457200" algn="justLow" rtl="1">
              <a:buAutoNum type="arabic1Minus"/>
            </a:pPr>
            <a:endParaRPr lang="ar-EG" sz="1400" b="1" u="sng" dirty="0">
              <a:solidFill>
                <a:schemeClr val="tx1"/>
              </a:solidFill>
              <a:cs typeface="Alexandria" pitchFamily="2" charset="-78"/>
            </a:endParaRPr>
          </a:p>
          <a:p>
            <a:pPr marL="457200" indent="-457200" algn="justLow" rtl="1">
              <a:buAutoNum type="arabic1Minus"/>
            </a:pPr>
            <a:endParaRPr lang="ar-EG" sz="1400" b="1" u="sng" dirty="0">
              <a:solidFill>
                <a:schemeClr val="tx1"/>
              </a:solidFill>
              <a:cs typeface="Alexandria" pitchFamily="2" charset="-78"/>
            </a:endParaRPr>
          </a:p>
          <a:p>
            <a:pPr marL="457200" indent="-457200" algn="justLow" rtl="1">
              <a:buAutoNum type="arabic1Minus"/>
            </a:pPr>
            <a:endParaRPr lang="ar-EG" sz="1400" b="1" u="sng" dirty="0">
              <a:solidFill>
                <a:schemeClr val="tx1"/>
              </a:solidFill>
              <a:cs typeface="Alexandria" pitchFamily="2" charset="-78"/>
            </a:endParaRPr>
          </a:p>
          <a:p>
            <a:pPr marL="457200" indent="-457200" algn="justLow" rtl="1">
              <a:buAutoNum type="arabic1Minus"/>
            </a:pPr>
            <a:endParaRPr lang="ar-EG" sz="1400" b="1" u="sng" dirty="0">
              <a:solidFill>
                <a:schemeClr val="tx1"/>
              </a:solidFill>
              <a:cs typeface="Alexandria" pitchFamily="2" charset="-78"/>
            </a:endParaRPr>
          </a:p>
          <a:p>
            <a:pPr marL="457200" indent="-457200" algn="justLow" rtl="1">
              <a:buAutoNum type="arabic1Minus"/>
            </a:pPr>
            <a:endParaRPr lang="ar-EG" sz="1400" b="1" u="sng" dirty="0">
              <a:solidFill>
                <a:schemeClr val="tx1"/>
              </a:solidFill>
              <a:cs typeface="Alexandria" pitchFamily="2" charset="-78"/>
            </a:endParaRPr>
          </a:p>
          <a:p>
            <a:pPr marL="457200" indent="-457200" algn="justLow" rtl="1">
              <a:buAutoNum type="arabic1Minus"/>
            </a:pPr>
            <a:endParaRPr lang="ar-EG" sz="1400" b="1" u="sng" dirty="0">
              <a:solidFill>
                <a:schemeClr val="tx1"/>
              </a:solidFill>
              <a:cs typeface="Alexandria" pitchFamily="2" charset="-78"/>
            </a:endParaRPr>
          </a:p>
          <a:p>
            <a:pPr marL="457200" indent="-457200" algn="justLow" rtl="1">
              <a:buAutoNum type="arabic1Minus"/>
            </a:pPr>
            <a:endParaRPr lang="ar-EG" sz="1400" b="1" u="sng" dirty="0">
              <a:solidFill>
                <a:schemeClr val="tx1"/>
              </a:solidFill>
              <a:cs typeface="Alexandria" pitchFamily="2" charset="-78"/>
            </a:endParaRPr>
          </a:p>
          <a:p>
            <a:pPr algn="justLow" rtl="1"/>
            <a:endParaRPr lang="ar-EG" sz="1400" b="1" u="sng"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endParaRPr lang="ar-EG" sz="14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ar-EG" sz="1400" dirty="0">
              <a:solidFill>
                <a:schemeClr val="tx1"/>
              </a:solidFill>
              <a:latin typeface="Alexandria" pitchFamily="2" charset="-78"/>
              <a:cs typeface="Alexandria" pitchFamily="2" charset="-78"/>
            </a:endParaRPr>
          </a:p>
          <a:p>
            <a:pPr algn="justLow" rtl="1">
              <a:lnSpc>
                <a:spcPct val="150000"/>
              </a:lnSpc>
            </a:pPr>
            <a:endParaRPr lang="en-US" sz="14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D4ADBE35-7EEA-3F46-B7F4-081FA6C463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815F4CE-E594-8D09-3B48-3F65DCA5BAB6}"/>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159715-9261-4FCC-A82B-E4F50031C89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4FAAF7A0-7EB0-B541-3EC0-D0BEF1623D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2781" y="1550017"/>
            <a:ext cx="3201803" cy="4819730"/>
          </a:xfrm>
          <a:prstGeom prst="rect">
            <a:avLst/>
          </a:prstGeom>
        </p:spPr>
      </p:pic>
    </p:spTree>
    <p:extLst>
      <p:ext uri="{BB962C8B-B14F-4D97-AF65-F5344CB8AC3E}">
        <p14:creationId xmlns:p14="http://schemas.microsoft.com/office/powerpoint/2010/main" val="671763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7AD54-D433-37A9-9B9F-F3A376AB0B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534096-666A-6E86-B789-BF5A6E5A05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550FE58E-59DF-4FD5-9394-2F6387CEFA0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153AECD-C1CD-A588-A235-06E118D9F874}"/>
              </a:ext>
            </a:extLst>
          </p:cNvPr>
          <p:cNvSpPr/>
          <p:nvPr/>
        </p:nvSpPr>
        <p:spPr>
          <a:xfrm>
            <a:off x="4296697" y="1491651"/>
            <a:ext cx="7214556" cy="50517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وهذا الالتزام من قبل البنك يبرز خصوصية النقود الإلكترونية في مواجهة النقود التقليدية. فالأخيرة لا يوجد التزام بتحويلها إلى أي شكل آخر مكافئ لها في القيمة، وذلك على عكس النقود الإلكترونية التي يلتزم فيها البنك بهذا الالتزام. ويقف وراء تبرير هذا الالتزام أسباب عدة، منها ما يتعلق بحماية الاقتصاد القومي ، ومنها ما تقتضيه طبيعة النقود الإلكترونية. فقبول هذه النقود في التعامل مستمد من ضمان البنك لها، الأمر الذي يدفعه إلى تشجيع التجار على قبول الوفاء من خلالها )حيث على قدر التزام البنك الإلكتروني بهذا الالتزام سيكون قبولهم للتعامل مع النقد الإلكتروني( بما يدفع البنك إلى الالتزام بتحويلها إلى نقود عادية.</a:t>
            </a:r>
          </a:p>
          <a:p>
            <a:pPr algn="justLow" rtl="1">
              <a:lnSpc>
                <a:spcPct val="150000"/>
              </a:lnSpc>
            </a:pPr>
            <a:r>
              <a:rPr lang="ar-EG" sz="1600" dirty="0">
                <a:solidFill>
                  <a:schemeClr val="tx1"/>
                </a:solidFill>
                <a:cs typeface="Alexandria" pitchFamily="2" charset="-78"/>
              </a:rPr>
              <a:t>علاوة على كل ذلك فإن عملية التحويل هذه ما هي إلا استرداد التاجر لأموال سبق أن دفعها العميل من قبل إلى البنك. </a:t>
            </a: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marL="457200" indent="-457200" algn="justLow" rtl="1">
              <a:buAutoNum type="arabic1Minus"/>
            </a:pPr>
            <a:endParaRPr lang="ar-EG" sz="1600" b="1" u="sng" dirty="0">
              <a:solidFill>
                <a:schemeClr val="tx1"/>
              </a:solidFill>
              <a:cs typeface="Alexandria" pitchFamily="2" charset="-78"/>
            </a:endParaRPr>
          </a:p>
          <a:p>
            <a:pPr algn="justLow" rtl="1"/>
            <a:endParaRPr lang="ar-EG" sz="1600" b="1" u="sng"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9756F176-7C1A-32F5-3BE3-5364840CF8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A23A65E-A21C-1E88-AE76-8CBD7866F838}"/>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4583761D-7C8C-1B34-A858-EDC53F25EE3E}"/>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7" name="Picture 6">
            <a:extLst>
              <a:ext uri="{FF2B5EF4-FFF2-40B4-BE49-F238E27FC236}">
                <a16:creationId xmlns:a16="http://schemas.microsoft.com/office/drawing/2014/main" id="{FCEE1702-0579-3CE2-DA99-7D28975928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6789" y="1799871"/>
            <a:ext cx="3447385" cy="4229100"/>
          </a:xfrm>
          <a:prstGeom prst="rect">
            <a:avLst/>
          </a:prstGeom>
        </p:spPr>
      </p:pic>
    </p:spTree>
    <p:extLst>
      <p:ext uri="{BB962C8B-B14F-4D97-AF65-F5344CB8AC3E}">
        <p14:creationId xmlns:p14="http://schemas.microsoft.com/office/powerpoint/2010/main" val="30170935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E9185-902E-3C47-F0FF-CBDD3495B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E001F-A076-EC87-3FFD-451DA5C135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20D83A-1095-4B0F-1DB1-4A2DD67038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89263D7-14A6-01B0-54B4-C12DD3EBC368}"/>
              </a:ext>
            </a:extLst>
          </p:cNvPr>
          <p:cNvSpPr/>
          <p:nvPr/>
        </p:nvSpPr>
        <p:spPr>
          <a:xfrm>
            <a:off x="3602365" y="1154873"/>
            <a:ext cx="8064342" cy="5590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1- د/ السيد محمد ذكي، الاقتصاد الرقمي، مجلة روح القوانين – كلية الحقوق جامعة طنطا ، 2019 .</a:t>
            </a:r>
          </a:p>
          <a:p>
            <a:pPr algn="justLow" rtl="1">
              <a:lnSpc>
                <a:spcPct val="150000"/>
              </a:lnSpc>
            </a:pPr>
            <a:r>
              <a:rPr lang="ar-EG" sz="1600" dirty="0">
                <a:solidFill>
                  <a:schemeClr val="tx1"/>
                </a:solidFill>
                <a:cs typeface="Alexandria" pitchFamily="2" charset="-78"/>
              </a:rPr>
              <a:t>2-د/ أيمن عبدالحفيظ  ، الاتجاهات التشريعية و الأمنية و الرقابية في مواجهة جرائم التجارة الالكترونية ، مجلة البحوث الفقهية و القانونية، أكتوبر  2022.</a:t>
            </a:r>
          </a:p>
          <a:p>
            <a:pPr algn="justLow" rtl="1">
              <a:lnSpc>
                <a:spcPct val="150000"/>
              </a:lnSpc>
            </a:pPr>
            <a:r>
              <a:rPr lang="ar-EG" sz="1600" dirty="0">
                <a:solidFill>
                  <a:schemeClr val="tx1"/>
                </a:solidFill>
                <a:cs typeface="Alexandria" pitchFamily="2" charset="-78"/>
              </a:rPr>
              <a:t>3- د/ إيهاب عبدالرحمن ، النظام القانوني للشركات الالكترونية في ظل تكنولوجيا المعلومات و الذكاء الاصطناعي ، المجلة القانونية  ، 2021 . </a:t>
            </a:r>
          </a:p>
          <a:p>
            <a:pPr algn="justLow" rtl="1">
              <a:lnSpc>
                <a:spcPct val="150000"/>
              </a:lnSpc>
            </a:pPr>
            <a:r>
              <a:rPr lang="ar-EG" sz="1600" dirty="0">
                <a:solidFill>
                  <a:schemeClr val="tx1"/>
                </a:solidFill>
                <a:cs typeface="Alexandria" pitchFamily="2" charset="-78"/>
              </a:rPr>
              <a:t>4-د.علاء التميمي ، التنظيم القانوني للدفع بالنقود الالكترونية ، المجلة الدولية </a:t>
            </a:r>
            <a:r>
              <a:rPr lang="ar-EG" sz="1600">
                <a:solidFill>
                  <a:schemeClr val="tx1"/>
                </a:solidFill>
                <a:cs typeface="Alexandria" pitchFamily="2" charset="-78"/>
              </a:rPr>
              <a:t>للفقه     و </a:t>
            </a:r>
            <a:r>
              <a:rPr lang="ar-EG" sz="1600" dirty="0">
                <a:solidFill>
                  <a:schemeClr val="tx1"/>
                </a:solidFill>
                <a:cs typeface="Alexandria" pitchFamily="2" charset="-78"/>
              </a:rPr>
              <a:t>القضاء و التشريع ، 2021. </a:t>
            </a:r>
          </a:p>
          <a:p>
            <a:pPr algn="justLow" rtl="1">
              <a:lnSpc>
                <a:spcPct val="150000"/>
              </a:lnSpc>
            </a:pPr>
            <a:r>
              <a:rPr lang="ar-EG" sz="1600" dirty="0">
                <a:solidFill>
                  <a:schemeClr val="tx1"/>
                </a:solidFill>
                <a:cs typeface="Alexandria" pitchFamily="2" charset="-78"/>
              </a:rPr>
              <a:t>5-اللجنة الاقتصادية و الاجتماعية لغربي آسيا التابعة للأمم المتحدة « الاسكوا « ، الاقتصاد الرقمي و التحول نحو المجتمعات الذكية في المنطقة العربية ، دبي ، 2017 . </a:t>
            </a: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b="1" u="sng"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D442DCD-DC40-5A54-65BF-036EB10EC0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99A17C-D0A1-6866-9793-F5E86D51E7A0}"/>
              </a:ext>
            </a:extLst>
          </p:cNvPr>
          <p:cNvSpPr txBox="1"/>
          <p:nvPr/>
        </p:nvSpPr>
        <p:spPr>
          <a:xfrm>
            <a:off x="1598488" y="-41878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B8F99A60-1CFC-D929-DAC5-869CDF7A095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6" name="Picture 5">
            <a:extLst>
              <a:ext uri="{FF2B5EF4-FFF2-40B4-BE49-F238E27FC236}">
                <a16:creationId xmlns:a16="http://schemas.microsoft.com/office/drawing/2014/main" id="{9182464D-B2CB-F24F-BA34-FB826C40A4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176" y="1734413"/>
            <a:ext cx="3153358" cy="3916341"/>
          </a:xfrm>
          <a:prstGeom prst="rect">
            <a:avLst/>
          </a:prstGeom>
        </p:spPr>
      </p:pic>
      <p:sp>
        <p:nvSpPr>
          <p:cNvPr id="4" name="TextBox 3">
            <a:extLst>
              <a:ext uri="{FF2B5EF4-FFF2-40B4-BE49-F238E27FC236}">
                <a16:creationId xmlns:a16="http://schemas.microsoft.com/office/drawing/2014/main" id="{9FF482A1-43B8-AC44-2676-3283383706E8}"/>
              </a:ext>
            </a:extLst>
          </p:cNvPr>
          <p:cNvSpPr txBox="1"/>
          <p:nvPr/>
        </p:nvSpPr>
        <p:spPr>
          <a:xfrm>
            <a:off x="2301532" y="568514"/>
            <a:ext cx="7315976" cy="461665"/>
          </a:xfrm>
          <a:prstGeom prst="rect">
            <a:avLst/>
          </a:prstGeom>
          <a:noFill/>
        </p:spPr>
        <p:txBody>
          <a:bodyPr wrap="square" rtlCol="0">
            <a:spAutoFit/>
          </a:bodyPr>
          <a:lstStyle/>
          <a:p>
            <a:pPr algn="ctr" rtl="1"/>
            <a:r>
              <a:rPr lang="ar-EG" sz="2400" b="1" dirty="0">
                <a:cs typeface="Alexandria" pitchFamily="2" charset="-78"/>
              </a:rPr>
              <a:t>قائمة المراجع </a:t>
            </a:r>
          </a:p>
        </p:txBody>
      </p:sp>
    </p:spTree>
    <p:extLst>
      <p:ext uri="{BB962C8B-B14F-4D97-AF65-F5344CB8AC3E}">
        <p14:creationId xmlns:p14="http://schemas.microsoft.com/office/powerpoint/2010/main" val="40998686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3EAA6-EB8B-480E-C1EF-073C901407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8B2B1E-E35B-897E-F05B-94761EC03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DA01AA9-FF34-654F-D1FB-08385CC34D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486456E-C107-02F8-47F7-712E35BF3CF7}"/>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BBD49B4-65E0-2FB8-1D46-3BAFD46B5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AD614FE-3A07-2029-98F1-73669CB83DA5}"/>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1BCEA93-67EA-7195-682D-802D6BAFD464}"/>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10</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3BC82DAC-392C-B0B3-22F1-605B9D93BF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746" y="1349343"/>
            <a:ext cx="10697616" cy="5108061"/>
          </a:xfrm>
          <a:prstGeom prst="rect">
            <a:avLst/>
          </a:prstGeom>
        </p:spPr>
      </p:pic>
    </p:spTree>
    <p:extLst>
      <p:ext uri="{BB962C8B-B14F-4D97-AF65-F5344CB8AC3E}">
        <p14:creationId xmlns:p14="http://schemas.microsoft.com/office/powerpoint/2010/main" val="235116812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purl.org/dc/terms/"/>
    <ds:schemaRef ds:uri="aca13214-df29-4e3c-a050-857c0bf7bd8e"/>
    <ds:schemaRef ds:uri="http://purl.org/dc/dcmitype/"/>
    <ds:schemaRef ds:uri="http://schemas.microsoft.com/office/infopath/2007/PartnerControls"/>
    <ds:schemaRef ds:uri="http://purl.org/dc/elements/1.1/"/>
    <ds:schemaRef ds:uri="http://schemas.openxmlformats.org/package/2006/metadata/core-properties"/>
    <ds:schemaRef ds:uri="688354b5-287c-4cda-825e-1d7935aea40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8B4A9F26-D6AC-4005-AE91-B04CF7C656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2135</TotalTime>
  <Words>6112</Words>
  <Application>Microsoft Office PowerPoint</Application>
  <PresentationFormat>Widescreen</PresentationFormat>
  <Paragraphs>1374</Paragraphs>
  <Slides>44</Slides>
  <Notes>23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44</vt:i4>
      </vt:variant>
    </vt:vector>
  </HeadingPairs>
  <TitlesOfParts>
    <vt:vector size="47" baseType="lpstr">
      <vt:lpstr>Alexandria</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1602</cp:revision>
  <dcterms:created xsi:type="dcterms:W3CDTF">2023-04-29T09:08:00Z</dcterms:created>
  <dcterms:modified xsi:type="dcterms:W3CDTF">2024-12-06T12:47:57Z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