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9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85.xml" ContentType="application/vnd.openxmlformats-officedocument.presentationml.slide+xml"/>
  <Override PartName="/ppt/slides/slide84.xml" ContentType="application/vnd.openxmlformats-officedocument.presentationml.slide+xml"/>
  <Override PartName="/ppt/slides/slide83.xml" ContentType="application/vnd.openxmlformats-officedocument.presentationml.slide+xml"/>
  <Override PartName="/ppt/slides/slide82.xml" ContentType="application/vnd.openxmlformats-officedocument.presentationml.slide+xml"/>
  <Override PartName="/ppt/slides/slide81.xml" ContentType="application/vnd.openxmlformats-officedocument.presentationml.slide+xml"/>
  <Override PartName="/ppt/slides/slide80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94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79.xml" ContentType="application/vnd.openxmlformats-officedocument.presentationml.slide+xml"/>
  <Override PartName="/ppt/slides/slide78.xml" ContentType="application/vnd.openxmlformats-officedocument.presentationml.slide+xml"/>
  <Override PartName="/ppt/slides/slide77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slides/slide2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26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91" r:id="rId3"/>
  </p:sldMasterIdLst>
  <p:notesMasterIdLst>
    <p:notesMasterId r:id="rId99"/>
  </p:notesMasterIdLst>
  <p:sldIdLst>
    <p:sldId id="1875" r:id="rId4"/>
    <p:sldId id="839" r:id="rId5"/>
    <p:sldId id="1877" r:id="rId6"/>
    <p:sldId id="1793" r:id="rId7"/>
    <p:sldId id="1994" r:id="rId8"/>
    <p:sldId id="1995" r:id="rId9"/>
    <p:sldId id="1996" r:id="rId10"/>
    <p:sldId id="1997" r:id="rId11"/>
    <p:sldId id="1998" r:id="rId12"/>
    <p:sldId id="1999" r:id="rId13"/>
    <p:sldId id="2000" r:id="rId14"/>
    <p:sldId id="2001" r:id="rId15"/>
    <p:sldId id="2050" r:id="rId16"/>
    <p:sldId id="2002" r:id="rId17"/>
    <p:sldId id="2051" r:id="rId18"/>
    <p:sldId id="2052" r:id="rId19"/>
    <p:sldId id="2053" r:id="rId20"/>
    <p:sldId id="2003" r:id="rId21"/>
    <p:sldId id="2054" r:id="rId22"/>
    <p:sldId id="2062" r:id="rId23"/>
    <p:sldId id="2055" r:id="rId24"/>
    <p:sldId id="2056" r:id="rId25"/>
    <p:sldId id="2063" r:id="rId26"/>
    <p:sldId id="2064" r:id="rId27"/>
    <p:sldId id="2065" r:id="rId28"/>
    <p:sldId id="2066" r:id="rId29"/>
    <p:sldId id="2067" r:id="rId30"/>
    <p:sldId id="2068" r:id="rId31"/>
    <p:sldId id="2069" r:id="rId32"/>
    <p:sldId id="2070" r:id="rId33"/>
    <p:sldId id="2071" r:id="rId34"/>
    <p:sldId id="2072" r:id="rId35"/>
    <p:sldId id="2057" r:id="rId36"/>
    <p:sldId id="2207" r:id="rId37"/>
    <p:sldId id="2073" r:id="rId38"/>
    <p:sldId id="2074" r:id="rId39"/>
    <p:sldId id="2075" r:id="rId40"/>
    <p:sldId id="2059" r:id="rId41"/>
    <p:sldId id="2076" r:id="rId42"/>
    <p:sldId id="2077" r:id="rId43"/>
    <p:sldId id="2078" r:id="rId44"/>
    <p:sldId id="2079" r:id="rId45"/>
    <p:sldId id="2080" r:id="rId46"/>
    <p:sldId id="2081" r:id="rId47"/>
    <p:sldId id="2082" r:id="rId48"/>
    <p:sldId id="2060" r:id="rId49"/>
    <p:sldId id="2061" r:id="rId50"/>
    <p:sldId id="2083" r:id="rId51"/>
    <p:sldId id="2084" r:id="rId52"/>
    <p:sldId id="2085" r:id="rId53"/>
    <p:sldId id="2086" r:id="rId54"/>
    <p:sldId id="2087" r:id="rId55"/>
    <p:sldId id="2088" r:id="rId56"/>
    <p:sldId id="2089" r:id="rId57"/>
    <p:sldId id="2091" r:id="rId58"/>
    <p:sldId id="2090" r:id="rId59"/>
    <p:sldId id="2092" r:id="rId60"/>
    <p:sldId id="2093" r:id="rId61"/>
    <p:sldId id="2094" r:id="rId62"/>
    <p:sldId id="2095" r:id="rId63"/>
    <p:sldId id="2096" r:id="rId64"/>
    <p:sldId id="2201" r:id="rId65"/>
    <p:sldId id="2208" r:id="rId66"/>
    <p:sldId id="2202" r:id="rId67"/>
    <p:sldId id="2203" r:id="rId68"/>
    <p:sldId id="2204" r:id="rId69"/>
    <p:sldId id="2205" r:id="rId70"/>
    <p:sldId id="2142" r:id="rId71"/>
    <p:sldId id="2145" r:id="rId72"/>
    <p:sldId id="2166" r:id="rId73"/>
    <p:sldId id="2156" r:id="rId74"/>
    <p:sldId id="2209" r:id="rId75"/>
    <p:sldId id="2159" r:id="rId76"/>
    <p:sldId id="2161" r:id="rId77"/>
    <p:sldId id="2210" r:id="rId78"/>
    <p:sldId id="2211" r:id="rId79"/>
    <p:sldId id="2212" r:id="rId80"/>
    <p:sldId id="2163" r:id="rId81"/>
    <p:sldId id="2162" r:id="rId82"/>
    <p:sldId id="2213" r:id="rId83"/>
    <p:sldId id="2164" r:id="rId84"/>
    <p:sldId id="2165" r:id="rId85"/>
    <p:sldId id="2146" r:id="rId86"/>
    <p:sldId id="2148" r:id="rId87"/>
    <p:sldId id="2141" r:id="rId88"/>
    <p:sldId id="2147" r:id="rId89"/>
    <p:sldId id="2167" r:id="rId90"/>
    <p:sldId id="2168" r:id="rId91"/>
    <p:sldId id="2175" r:id="rId92"/>
    <p:sldId id="2176" r:id="rId93"/>
    <p:sldId id="2171" r:id="rId94"/>
    <p:sldId id="2172" r:id="rId95"/>
    <p:sldId id="2174" r:id="rId96"/>
    <p:sldId id="2214" r:id="rId97"/>
    <p:sldId id="349" r:id="rId9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1875"/>
            <p14:sldId id="839"/>
            <p14:sldId id="1877"/>
            <p14:sldId id="1793"/>
            <p14:sldId id="1994"/>
            <p14:sldId id="1995"/>
            <p14:sldId id="1996"/>
            <p14:sldId id="1997"/>
            <p14:sldId id="1998"/>
            <p14:sldId id="1999"/>
            <p14:sldId id="2000"/>
            <p14:sldId id="2001"/>
            <p14:sldId id="2050"/>
            <p14:sldId id="2002"/>
            <p14:sldId id="2051"/>
            <p14:sldId id="2052"/>
            <p14:sldId id="2053"/>
            <p14:sldId id="2003"/>
            <p14:sldId id="2054"/>
            <p14:sldId id="2062"/>
            <p14:sldId id="2055"/>
            <p14:sldId id="2056"/>
            <p14:sldId id="2063"/>
            <p14:sldId id="2064"/>
            <p14:sldId id="2065"/>
            <p14:sldId id="2066"/>
            <p14:sldId id="2067"/>
            <p14:sldId id="2068"/>
            <p14:sldId id="2069"/>
            <p14:sldId id="2070"/>
            <p14:sldId id="2071"/>
            <p14:sldId id="2072"/>
            <p14:sldId id="2057"/>
            <p14:sldId id="2207"/>
            <p14:sldId id="2073"/>
            <p14:sldId id="2074"/>
            <p14:sldId id="2075"/>
            <p14:sldId id="2059"/>
            <p14:sldId id="2076"/>
            <p14:sldId id="2077"/>
            <p14:sldId id="2078"/>
            <p14:sldId id="2079"/>
            <p14:sldId id="2080"/>
            <p14:sldId id="2081"/>
            <p14:sldId id="2082"/>
            <p14:sldId id="2060"/>
            <p14:sldId id="2061"/>
            <p14:sldId id="2083"/>
            <p14:sldId id="2084"/>
            <p14:sldId id="2085"/>
            <p14:sldId id="2086"/>
            <p14:sldId id="2087"/>
            <p14:sldId id="2088"/>
            <p14:sldId id="2089"/>
            <p14:sldId id="2091"/>
            <p14:sldId id="2090"/>
            <p14:sldId id="2092"/>
            <p14:sldId id="2093"/>
            <p14:sldId id="2094"/>
            <p14:sldId id="2095"/>
            <p14:sldId id="2096"/>
            <p14:sldId id="2201"/>
            <p14:sldId id="2208"/>
            <p14:sldId id="2202"/>
            <p14:sldId id="2203"/>
            <p14:sldId id="2204"/>
            <p14:sldId id="2205"/>
            <p14:sldId id="2142"/>
            <p14:sldId id="2145"/>
            <p14:sldId id="2166"/>
            <p14:sldId id="2156"/>
            <p14:sldId id="2209"/>
            <p14:sldId id="2159"/>
            <p14:sldId id="2161"/>
            <p14:sldId id="2210"/>
            <p14:sldId id="2211"/>
            <p14:sldId id="2212"/>
            <p14:sldId id="2163"/>
            <p14:sldId id="2162"/>
            <p14:sldId id="2213"/>
            <p14:sldId id="2164"/>
            <p14:sldId id="2165"/>
            <p14:sldId id="2146"/>
            <p14:sldId id="2148"/>
            <p14:sldId id="2141"/>
            <p14:sldId id="2147"/>
            <p14:sldId id="2167"/>
            <p14:sldId id="2168"/>
            <p14:sldId id="2175"/>
            <p14:sldId id="2176"/>
            <p14:sldId id="2171"/>
            <p14:sldId id="2172"/>
            <p14:sldId id="2174"/>
            <p14:sldId id="22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93738" autoAdjust="0"/>
  </p:normalViewPr>
  <p:slideViewPr>
    <p:cSldViewPr snapToGrid="0">
      <p:cViewPr varScale="1">
        <p:scale>
          <a:sx n="79" d="100"/>
          <a:sy n="79" d="100"/>
        </p:scale>
        <p:origin x="61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theme" Target="theme/theme1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customXml" Target="../customXml/item3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customXml" Target="../customXml/item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presProps" Target="presProps.xml"/><Relationship Id="rId105" Type="http://schemas.openxmlformats.org/officeDocument/2006/relationships/customXml" Target="../customXml/item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2544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92980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828800"/>
            <a:ext cx="10363200" cy="1143000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2980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83467323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7A9793-2E94-42ED-8471-B1E9FEE4797C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18691973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26E2FD-4B65-4B42-BA81-91675C6EB44A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28328923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6800" y="1371600"/>
            <a:ext cx="55372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5701E4-91A7-4FE9-BA54-5497042B1BF2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21542481"/>
      </p:ext>
    </p:extLst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07491E-4F18-45ED-A66E-B951DB42E831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3951920"/>
      </p:ext>
    </p:extLst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F27DB6-EA47-40A1-BA68-3237CF3A8CED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20698167"/>
      </p:ext>
    </p:extLst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DFC855-F354-4DDF-97F5-0B2CD119535E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98238310"/>
      </p:ext>
    </p:extLst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5D855B-2FF6-4DE8-9832-9C507A1C7BE5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4370021"/>
      </p:ext>
    </p:extLst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78068B-DBBA-4A4F-9532-2B7D554CC097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47781038"/>
      </p:ext>
    </p:extLst>
  </p:cSld>
  <p:clrMapOvr>
    <a:masterClrMapping/>
  </p:clrMapOvr>
  <p:transition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E5288D-69BF-49A1-8192-78BBF1A517E9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55617762"/>
      </p:ext>
    </p:extLst>
  </p:cSld>
  <p:clrMapOvr>
    <a:masterClrMapping/>
  </p:clrMapOvr>
  <p:transition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64600" y="381000"/>
            <a:ext cx="28194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381000"/>
            <a:ext cx="82550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795BC3-8322-44D9-A5CB-3D992C082FF2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42711718"/>
      </p:ext>
    </p:extLst>
  </p:cSld>
  <p:clrMapOvr>
    <a:masterClrMapping/>
  </p:clrMapOvr>
  <p:transition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3716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46800" y="40005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407A23-B4D5-4C77-A5CE-D71287D845BE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17709090"/>
      </p:ext>
    </p:extLst>
  </p:cSld>
  <p:clrMapOvr>
    <a:masterClrMapping/>
  </p:clrMapOvr>
  <p:transition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6800" y="1371600"/>
            <a:ext cx="5537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AB6D4-06D3-4809-AF78-D2A2819B47F2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7919746"/>
      </p:ext>
    </p:extLst>
  </p:cSld>
  <p:clrMapOvr>
    <a:masterClrMapping/>
  </p:clrMapOvr>
  <p:transition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06400" y="13716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3716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06400" y="40005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46800" y="40005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0437F3-6185-424C-A682-855253069676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567568"/>
      </p:ext>
    </p:extLst>
  </p:cSld>
  <p:clrMapOvr>
    <a:masterClrMapping/>
  </p:clrMapOvr>
  <p:transition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46800" y="1371600"/>
            <a:ext cx="5537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D75A37-9028-4E0A-89C5-9FF41D572ACE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6197896"/>
      </p:ext>
    </p:extLst>
  </p:cSld>
  <p:clrMapOvr>
    <a:masterClrMapping/>
  </p:clrMapOvr>
  <p:transition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5537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46800" y="13716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46800" y="4000500"/>
            <a:ext cx="55372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125552-E80A-48BE-84A9-30ABA63128B2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58588819"/>
      </p:ext>
    </p:extLst>
  </p:cSld>
  <p:clrMapOvr>
    <a:masterClrMapping/>
  </p:clrMapOvr>
  <p:transition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06400" y="381000"/>
            <a:ext cx="11277600" cy="609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5A1239-EC5F-491E-B977-86C539C1BC7A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7968859"/>
      </p:ext>
    </p:extLst>
  </p:cSld>
  <p:clrMapOvr>
    <a:masterClrMapping/>
  </p:clrMapOvr>
  <p:transition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381000"/>
            <a:ext cx="11203517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112776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4000500"/>
            <a:ext cx="11277600" cy="2476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06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256E51-4B31-4664-92DE-5513B70C4A0B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5873929"/>
      </p:ext>
    </p:extLst>
  </p:cSld>
  <p:clrMapOvr>
    <a:masterClrMapping/>
  </p:clrMapOvr>
  <p:transition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01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8/15/2024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426EB0"/>
                </a:solidFill>
                <a:latin typeface="Trebuchet MS"/>
                <a:cs typeface="Trebuchet MS"/>
              </a:defRPr>
            </a:lvl1pPr>
          </a:lstStyle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pPr marL="38100" marR="0" lvl="0" indent="0" defTabSz="914400" eaLnBrk="1" fontAlgn="auto" latinLnBrk="0" hangingPunct="1">
                <a:lnSpc>
                  <a:spcPct val="100000"/>
                </a:lnSpc>
                <a:spcBef>
                  <a:spcPts val="3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000" b="0" i="0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  </a:t>
            </a:r>
            <a:r>
              <a:rPr kumimoji="0" sz="10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/31</a:t>
            </a:r>
          </a:p>
        </p:txBody>
      </p:sp>
    </p:spTree>
    <p:extLst>
      <p:ext uri="{BB962C8B-B14F-4D97-AF65-F5344CB8AC3E}">
        <p14:creationId xmlns:p14="http://schemas.microsoft.com/office/powerpoint/2010/main" val="38685585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8/15/2024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426EB0"/>
                </a:solidFill>
                <a:latin typeface="Trebuchet MS"/>
                <a:cs typeface="Trebuchet MS"/>
              </a:defRPr>
            </a:lvl1pPr>
          </a:lstStyle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pPr marL="38100" marR="0" lvl="0" indent="0" defTabSz="914400" eaLnBrk="1" fontAlgn="auto" latinLnBrk="0" hangingPunct="1">
                <a:lnSpc>
                  <a:spcPct val="100000"/>
                </a:lnSpc>
                <a:spcBef>
                  <a:spcPts val="3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000" b="0" i="0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  </a:t>
            </a:r>
            <a:r>
              <a:rPr kumimoji="0" sz="10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/31</a:t>
            </a:r>
          </a:p>
        </p:txBody>
      </p:sp>
    </p:spTree>
    <p:extLst>
      <p:ext uri="{BB962C8B-B14F-4D97-AF65-F5344CB8AC3E}">
        <p14:creationId xmlns:p14="http://schemas.microsoft.com/office/powerpoint/2010/main" val="33646470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8/15/2024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426EB0"/>
                </a:solidFill>
                <a:latin typeface="Trebuchet MS"/>
                <a:cs typeface="Trebuchet MS"/>
              </a:defRPr>
            </a:lvl1pPr>
          </a:lstStyle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pPr marL="38100" marR="0" lvl="0" indent="0" defTabSz="914400" eaLnBrk="1" fontAlgn="auto" latinLnBrk="0" hangingPunct="1">
                <a:lnSpc>
                  <a:spcPct val="100000"/>
                </a:lnSpc>
                <a:spcBef>
                  <a:spcPts val="3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000" b="0" i="0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  </a:t>
            </a:r>
            <a:r>
              <a:rPr kumimoji="0" sz="10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/31</a:t>
            </a:r>
          </a:p>
        </p:txBody>
      </p:sp>
    </p:spTree>
    <p:extLst>
      <p:ext uri="{BB962C8B-B14F-4D97-AF65-F5344CB8AC3E}">
        <p14:creationId xmlns:p14="http://schemas.microsoft.com/office/powerpoint/2010/main" val="3887713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8/15/2024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426EB0"/>
                </a:solidFill>
                <a:latin typeface="Trebuchet MS"/>
                <a:cs typeface="Trebuchet MS"/>
              </a:defRPr>
            </a:lvl1pPr>
          </a:lstStyle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pPr marL="38100" marR="0" lvl="0" indent="0" defTabSz="914400" eaLnBrk="1" fontAlgn="auto" latinLnBrk="0" hangingPunct="1">
                <a:lnSpc>
                  <a:spcPct val="100000"/>
                </a:lnSpc>
                <a:spcBef>
                  <a:spcPts val="3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000" b="0" i="0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  </a:t>
            </a:r>
            <a:r>
              <a:rPr kumimoji="0" sz="10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/31</a:t>
            </a:r>
          </a:p>
        </p:txBody>
      </p:sp>
    </p:spTree>
    <p:extLst>
      <p:ext uri="{BB962C8B-B14F-4D97-AF65-F5344CB8AC3E}">
        <p14:creationId xmlns:p14="http://schemas.microsoft.com/office/powerpoint/2010/main" val="20519009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5" y="749808"/>
            <a:ext cx="12185904" cy="96926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8/15/2024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426EB0"/>
                </a:solidFill>
                <a:latin typeface="Trebuchet MS"/>
                <a:cs typeface="Trebuchet MS"/>
              </a:defRPr>
            </a:lvl1pPr>
          </a:lstStyle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pPr marL="38100" marR="0" lvl="0" indent="0" defTabSz="914400" eaLnBrk="1" fontAlgn="auto" latinLnBrk="0" hangingPunct="1">
                <a:lnSpc>
                  <a:spcPct val="100000"/>
                </a:lnSpc>
                <a:spcBef>
                  <a:spcPts val="3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000" b="0" i="0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  </a:t>
            </a:r>
            <a:r>
              <a:rPr kumimoji="0" sz="10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/31</a:t>
            </a:r>
          </a:p>
        </p:txBody>
      </p:sp>
    </p:spTree>
    <p:extLst>
      <p:ext uri="{BB962C8B-B14F-4D97-AF65-F5344CB8AC3E}">
        <p14:creationId xmlns:p14="http://schemas.microsoft.com/office/powerpoint/2010/main" val="22923503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413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056"/>
          <p:cNvSpPr>
            <a:spLocks noChangeArrowheads="1"/>
          </p:cNvSpPr>
          <p:nvPr/>
        </p:nvSpPr>
        <p:spPr bwMode="gray">
          <a:xfrm>
            <a:off x="406401" y="1066800"/>
            <a:ext cx="11214100" cy="46038"/>
          </a:xfrm>
          <a:prstGeom prst="rect">
            <a:avLst/>
          </a:prstGeom>
          <a:gradFill rotWithShape="1">
            <a:gsLst>
              <a:gs pos="0">
                <a:srgbClr val="00CE98">
                  <a:alpha val="50000"/>
                </a:srgbClr>
              </a:gs>
              <a:gs pos="100000">
                <a:srgbClr val="8FF9EF">
                  <a:alpha val="51999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027" name="Rectangle 2057"/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304800"/>
            <a:ext cx="1120351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20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6400" y="1219200"/>
            <a:ext cx="112776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8781" name="Rectangle 20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52000" y="6477000"/>
            <a:ext cx="2540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E4CFDD-947F-4658-B154-0F630817B4F0}" type="slidenum">
              <a:rPr lang="en-US" altLang="en-US" smtClean="0">
                <a:solidFill>
                  <a:srgbClr val="000000"/>
                </a:solidFill>
                <a:ea typeface="MS PGothic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57701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98" r:id="rId19"/>
  </p:sldLayoutIdLst>
  <p:transition>
    <p:zoom/>
  </p:transition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Berlin Sans FB Demi" pitchFamily="34" charset="0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Berlin Sans FB Demi" pitchFamily="34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Berlin Sans FB Demi" pitchFamily="34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Berlin Sans FB Demi" pitchFamily="34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Berlin Sans FB Demi" pitchFamily="34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Calibri" pitchFamily="34" charset="0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62000" y="3"/>
            <a:ext cx="2564130" cy="127000"/>
          </a:xfrm>
          <a:custGeom>
            <a:avLst/>
            <a:gdLst/>
            <a:ahLst/>
            <a:cxnLst/>
            <a:rect l="l" t="t" r="r" b="b"/>
            <a:pathLst>
              <a:path w="2564129" h="127000">
                <a:moveTo>
                  <a:pt x="2563990" y="0"/>
                </a:moveTo>
                <a:lnTo>
                  <a:pt x="0" y="0"/>
                </a:lnTo>
                <a:lnTo>
                  <a:pt x="0" y="126996"/>
                </a:lnTo>
                <a:lnTo>
                  <a:pt x="2563990" y="126996"/>
                </a:lnTo>
                <a:lnTo>
                  <a:pt x="2563990" y="0"/>
                </a:lnTo>
                <a:close/>
              </a:path>
            </a:pathLst>
          </a:custGeom>
          <a:solidFill>
            <a:srgbClr val="CA6743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6096000"/>
            <a:ext cx="12191998" cy="761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6691" y="259080"/>
            <a:ext cx="7338695" cy="55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4597" y="1947103"/>
            <a:ext cx="11010900" cy="36163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8/15/2024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237938" y="6427851"/>
            <a:ext cx="482600" cy="175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426EB0"/>
                </a:solidFill>
                <a:latin typeface="Trebuchet MS"/>
                <a:cs typeface="Trebuchet MS"/>
              </a:defRPr>
            </a:lvl1pPr>
          </a:lstStyle>
          <a:p>
            <a:pPr marL="38100" marR="0" lvl="0" indent="0" defTabSz="914400" eaLnBrk="1" fontAlgn="auto" latinLnBrk="0" hangingPunct="1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pPr marL="38100" marR="0" lvl="0" indent="0" defTabSz="914400" eaLnBrk="1" fontAlgn="auto" latinLnBrk="0" hangingPunct="1">
                <a:lnSpc>
                  <a:spcPct val="100000"/>
                </a:lnSpc>
                <a:spcBef>
                  <a:spcPts val="3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000" b="0" i="0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  </a:t>
            </a:r>
            <a:r>
              <a:rPr kumimoji="0" sz="10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</a:rPr>
              <a:t>/31</a:t>
            </a:r>
          </a:p>
        </p:txBody>
      </p:sp>
    </p:spTree>
    <p:extLst>
      <p:ext uri="{BB962C8B-B14F-4D97-AF65-F5344CB8AC3E}">
        <p14:creationId xmlns:p14="http://schemas.microsoft.com/office/powerpoint/2010/main" val="1612378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0.jp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8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ggle.com/paultimothymooney/chest-xray-pneumonia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pyimagesearch.com/2020/03/16/detecting-covid-19-in-x-ray-images-with-keras-" TargetMode="Externa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9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5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49701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Machine Learning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Finance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10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87450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FNT633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Forecasting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Part 3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/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Performance metrics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Diaa Salama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0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25"/>
    </mc:Choice>
    <mc:Fallback xmlns="">
      <p:transition spd="slow" advTm="8372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80407" y="1748976"/>
            <a:ext cx="88170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Forecasting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Performance </a:t>
            </a: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metrics (Confusion Matrix)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4"/>
            <a:ext cx="10812720" cy="54466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00767" y="228769"/>
            <a:ext cx="66380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What Kind of Problem do I Need to Solve? </a:t>
            </a:r>
            <a:br>
              <a:rPr lang="en-US" sz="2000" b="1" dirty="0">
                <a:latin typeface="Alexandria Black" pitchFamily="2" charset="-78"/>
                <a:cs typeface="Alexandria Black" pitchFamily="2" charset="-78"/>
              </a:rPr>
            </a:b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How do I Solve it?</a:t>
            </a:r>
          </a:p>
          <a:p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56159" y="64485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  <p:graphicFrame>
        <p:nvGraphicFramePr>
          <p:cNvPr id="11" name="Google Shape;241;p26"/>
          <p:cNvGraphicFramePr/>
          <p:nvPr>
            <p:extLst>
              <p:ext uri="{D42A27DB-BD31-4B8C-83A1-F6EECF244321}">
                <p14:modId xmlns:p14="http://schemas.microsoft.com/office/powerpoint/2010/main" val="2459974941"/>
              </p:ext>
            </p:extLst>
          </p:nvPr>
        </p:nvGraphicFramePr>
        <p:xfrm>
          <a:off x="2575621" y="1308837"/>
          <a:ext cx="8229600" cy="48006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131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2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/>
                        <a:t>The Problem to Solve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The Category of Techniques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Covered in this Course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group items by similarity.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structure (commonalities) in the data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Clustering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K-means clustering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discover relationships between actions or items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Association Rules</a:t>
                      </a:r>
                      <a:endParaRPr sz="1400"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 err="1">
                          <a:solidFill>
                            <a:srgbClr val="FF0000"/>
                          </a:solidFill>
                        </a:rPr>
                        <a:t>Apriori</a:t>
                      </a:r>
                      <a:endParaRPr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96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determine the relationship between the outcome and the input variables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Regression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Linear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Logistic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assign (known) labels to objects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Classification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Naïve Bayes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Decision Trees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the structure in a temporal process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forecast the behavior of a temporal process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Time Series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ACF, PACF, ARIMA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analyze my text data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Text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Regular expressions, Document representation (Bag of Words).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29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934"/>
    </mc:Choice>
    <mc:Fallback xmlns="">
      <p:transition advTm="21593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Agenda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60770" y="1739725"/>
            <a:ext cx="8882960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Forecasting (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Seasonal Variations in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Data) 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</a:t>
            </a:r>
            <a:r>
              <a:rPr lang="en-US" altLang="en-US" sz="1600" dirty="0" err="1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Matrxs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Performance metrics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60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8706" y="2973039"/>
            <a:ext cx="6222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39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92"/>
    </mc:Choice>
    <mc:Fallback xmlns="">
      <p:transition advTm="439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257" y="1339466"/>
            <a:ext cx="6645989" cy="454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14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3"/>
    </mc:Choice>
    <mc:Fallback xmlns="">
      <p:transition advTm="80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765" y="1780916"/>
            <a:ext cx="8142178" cy="408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2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0"/>
    </mc:Choice>
    <mc:Fallback xmlns="">
      <p:transition advTm="54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8696" y="1483911"/>
            <a:ext cx="7617447" cy="449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44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054" y="1267838"/>
            <a:ext cx="7551555" cy="4374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6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636" y="1324557"/>
            <a:ext cx="7499927" cy="465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67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7475" y="1371006"/>
            <a:ext cx="7578343" cy="446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7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Seasonal Variations in Data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255" y="1453498"/>
            <a:ext cx="6473409" cy="482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3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015"/>
    </mc:Choice>
    <mc:Fallback xmlns="">
      <p:transition advTm="22401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8706" y="2973039"/>
            <a:ext cx="6222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8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92"/>
    </mc:Choice>
    <mc:Fallback xmlns="">
      <p:transition advTm="439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4433" y="118469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78550" y="3763148"/>
            <a:ext cx="4112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Imagine we have this medical data …….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6752" y="2485928"/>
            <a:ext cx="4610500" cy="297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2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4433" y="118469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87886" y="1486536"/>
            <a:ext cx="4909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Suppose we ‘ve some clinical measurement 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41" y="1707913"/>
            <a:ext cx="4168501" cy="448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6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43616" y="116690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47252" y="2933543"/>
            <a:ext cx="4909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…..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we want to apply a machine learning method to them to predict whether or not someone will develop heart disease.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1739725"/>
            <a:ext cx="4978893" cy="338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0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43616" y="116690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4402" y="1506700"/>
            <a:ext cx="8157805" cy="455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7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87616" y="1246739"/>
            <a:ext cx="4371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start by dividing the data into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Training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</a:t>
            </a: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Testing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sets...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0569" y="2378959"/>
            <a:ext cx="7894095" cy="380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4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406" y="1494322"/>
            <a:ext cx="8802619" cy="467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99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962" y="1524280"/>
            <a:ext cx="8735790" cy="449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35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60770" y="1969362"/>
            <a:ext cx="8882960" cy="2758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4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Now we need </a:t>
            </a:r>
            <a:r>
              <a:rPr lang="en-US" altLang="en-US" sz="40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summarize </a:t>
            </a:r>
            <a:r>
              <a:rPr lang="en-US" altLang="en-US" sz="4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each method performed on </a:t>
            </a:r>
            <a:r>
              <a:rPr lang="en-US" altLang="en-US" sz="40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Testing </a:t>
            </a:r>
            <a:r>
              <a:rPr lang="en-US" altLang="en-US" sz="4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66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44638" y="1205789"/>
            <a:ext cx="4499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One way to do this is by creating a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Matrix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each method.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2240" y="2160756"/>
            <a:ext cx="8620485" cy="391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7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137646"/>
            <a:ext cx="6522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rows in a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Matrix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correspond to what the machine learning algorithm predicted...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5745" y="2054004"/>
            <a:ext cx="8313010" cy="411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02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34255" y="1137646"/>
            <a:ext cx="6895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.and the columns correspond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known truth.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841" y="1653063"/>
            <a:ext cx="7417757" cy="443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4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52543" y="1137646"/>
            <a:ext cx="6877181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Since there are only two categories to choose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from</a:t>
            </a:r>
          </a:p>
          <a:p>
            <a:pPr marL="1255713" lvl="4" indent="-28575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:"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Has Heart Disease"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</a:t>
            </a:r>
          </a:p>
          <a:p>
            <a:pPr marL="1255713" lvl="4" indent="-28575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"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Does Not Have Heart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Disease“……….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4536" y="2796434"/>
            <a:ext cx="8830752" cy="339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5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71824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3694" y="1452269"/>
            <a:ext cx="7060061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then the top left corner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contains</a:t>
            </a:r>
          </a:p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True 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Positives.</a:t>
            </a:r>
            <a:endParaRPr lang="en-US" altLang="en-US" sz="16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391" y="2584971"/>
            <a:ext cx="7451717" cy="364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2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137646"/>
            <a:ext cx="8882960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the patients that had heart disease that were correctly identified by the algorithm.</a:t>
            </a:r>
            <a:endParaRPr lang="en-US" altLang="en-US" sz="16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971" y="2071120"/>
            <a:ext cx="8087625" cy="415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5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419087" y="1137646"/>
            <a:ext cx="4810637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True Negatives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in the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bottom</a:t>
            </a:r>
          </a:p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right-hand corner.</a:t>
            </a:r>
            <a:endParaRPr lang="en-US" altLang="en-US" sz="16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407" y="2250413"/>
            <a:ext cx="8342819" cy="396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67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410201" y="1137646"/>
            <a:ext cx="58195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are the patients that did not have heart disease that were correctly identified by the algorithm.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407" y="2250413"/>
            <a:ext cx="8342819" cy="396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0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46201" y="1229579"/>
            <a:ext cx="5078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bottom left-hand corner contains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 </a:t>
            </a: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False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Negatives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293" y="2088691"/>
            <a:ext cx="8869124" cy="4203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88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81550" y="1095974"/>
            <a:ext cx="5524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Lastly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the top right-hand corner contains the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False Positives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593" y="2088692"/>
            <a:ext cx="8777494" cy="386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81550" y="1095974"/>
            <a:ext cx="5524500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False Positives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patients that do not have heart disease, but the algorithm says they do.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593" y="2088692"/>
            <a:ext cx="8777494" cy="386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8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815345" y="102224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Terminologies used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object 3"/>
          <p:cNvSpPr txBox="1"/>
          <p:nvPr/>
        </p:nvSpPr>
        <p:spPr>
          <a:xfrm>
            <a:off x="2452278" y="1453498"/>
            <a:ext cx="8761718" cy="4242828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258445" marR="0" lvl="0" indent="-245745" algn="l" defTabSz="914400" rtl="0" eaLnBrk="1" fontAlgn="auto" latinLnBrk="0" hangingPunct="1">
              <a:lnSpc>
                <a:spcPct val="100000"/>
              </a:lnSpc>
              <a:spcBef>
                <a:spcPts val="68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58445" algn="l"/>
              </a:tabLst>
              <a:defRPr/>
            </a:pPr>
            <a:r>
              <a:rPr kumimoji="0" sz="20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condition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positive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(P)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495934" marR="0" lvl="0" indent="0" algn="l" defTabSz="914400" rtl="0" eaLnBrk="1" fontAlgn="auto" latinLnBrk="0" hangingPunct="1">
              <a:lnSpc>
                <a:spcPct val="100000"/>
              </a:lnSpc>
              <a:spcBef>
                <a:spcPts val="5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number</a:t>
            </a:r>
            <a:r>
              <a:rPr kumimoji="0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real</a:t>
            </a:r>
            <a:r>
              <a:rPr kumimoji="0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positive</a:t>
            </a:r>
            <a:r>
              <a:rPr kumimoji="0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cases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data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58445" marR="0" lvl="0" indent="-245745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58445" algn="l"/>
              </a:tabLst>
              <a:defRPr/>
            </a:pPr>
            <a:r>
              <a:rPr kumimoji="0" sz="20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condition</a:t>
            </a:r>
            <a:r>
              <a:rPr kumimoji="0" sz="20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negative</a:t>
            </a:r>
            <a:r>
              <a:rPr kumimoji="0" sz="20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(N)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495934" marR="0" lvl="0" indent="0" algn="l" defTabSz="914400" rtl="0" eaLnBrk="1" fontAlgn="auto" latinLnBrk="0" hangingPunct="1">
              <a:lnSpc>
                <a:spcPct val="100000"/>
              </a:lnSpc>
              <a:spcBef>
                <a:spcPts val="5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number</a:t>
            </a:r>
            <a:r>
              <a:rPr kumimoji="0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0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real</a:t>
            </a:r>
            <a:r>
              <a:rPr kumimoji="0" sz="20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negative</a:t>
            </a:r>
            <a:r>
              <a:rPr kumimoji="0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cases</a:t>
            </a:r>
            <a:r>
              <a:rPr kumimoji="0" sz="20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</a:t>
            </a:r>
            <a:r>
              <a:rPr kumimoji="0" sz="20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data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58445" marR="4335145" lvl="0" indent="-246379" algn="l" defTabSz="914400" rtl="0" eaLnBrk="1" fontAlgn="auto" latinLnBrk="0" hangingPunct="1">
              <a:lnSpc>
                <a:spcPts val="2990"/>
              </a:lnSpc>
              <a:spcBef>
                <a:spcPts val="18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495934" algn="l"/>
              </a:tabLst>
              <a:defRPr/>
            </a:pPr>
            <a:r>
              <a:rPr kumimoji="0" sz="20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true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positive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(TP) 	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eqv.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with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hit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58445" marR="0" lvl="0" indent="-245745" algn="l" defTabSz="914400" rtl="0" eaLnBrk="1" fontAlgn="auto" latinLnBrk="0" hangingPunct="1">
              <a:lnSpc>
                <a:spcPct val="100000"/>
              </a:lnSpc>
              <a:spcBef>
                <a:spcPts val="38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58445" algn="l"/>
              </a:tabLst>
              <a:defRPr/>
            </a:pPr>
            <a:r>
              <a:rPr kumimoji="0" sz="20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true</a:t>
            </a: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negative</a:t>
            </a:r>
            <a:r>
              <a:rPr kumimoji="0" sz="20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(TN)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495934" marR="0" lvl="0" indent="0" algn="l" defTabSz="914400" rtl="0" eaLnBrk="1" fontAlgn="auto" latinLnBrk="0" hangingPunct="1">
              <a:lnSpc>
                <a:spcPct val="100000"/>
              </a:lnSpc>
              <a:spcBef>
                <a:spcPts val="5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eqv.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with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correct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rejection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58445" marR="0" lvl="0" indent="-245745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58445" algn="l"/>
              </a:tabLst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false</a:t>
            </a:r>
            <a:r>
              <a:rPr kumimoji="0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positive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(FP)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495934" marR="0" lvl="0" indent="0" algn="l" defTabSz="914400" rtl="0" eaLnBrk="1" fontAlgn="auto" latinLnBrk="0" hangingPunct="1">
              <a:lnSpc>
                <a:spcPct val="100000"/>
              </a:lnSpc>
              <a:spcBef>
                <a:spcPts val="5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eqv.</a:t>
            </a:r>
            <a:r>
              <a:rPr kumimoji="0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with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false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alarm,</a:t>
            </a:r>
            <a:r>
              <a:rPr kumimoji="0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type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</a:t>
            </a:r>
            <a:r>
              <a:rPr kumimoji="0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error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or</a:t>
            </a:r>
            <a:r>
              <a:rPr kumimoji="0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underestimation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58445" marR="0" lvl="0" indent="-245745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58445" algn="l"/>
              </a:tabLst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false</a:t>
            </a:r>
            <a:r>
              <a:rPr kumimoji="0" sz="2000" b="0" i="0" u="none" strike="noStrike" kern="0" cap="none" spc="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negative</a:t>
            </a:r>
            <a:r>
              <a:rPr kumimoji="0" sz="20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(FN)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495934" marR="0" lvl="0" indent="0" algn="l" defTabSz="914400" rtl="0" eaLnBrk="1" fontAlgn="auto" latinLnBrk="0" hangingPunct="1">
              <a:lnSpc>
                <a:spcPct val="100000"/>
              </a:lnSpc>
              <a:spcBef>
                <a:spcPts val="5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eqv.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with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miss,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type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II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error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or</a:t>
            </a:r>
            <a:r>
              <a:rPr kumimoji="0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0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overestimation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239534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503008"/>
            <a:ext cx="888296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example, when we applied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Random Forest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the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Testing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data..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971" y="2069178"/>
            <a:ext cx="8464826" cy="302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4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0" y="1483910"/>
            <a:ext cx="8170060" cy="464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41" y="1554431"/>
            <a:ext cx="8137129" cy="451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7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278" y="1483910"/>
            <a:ext cx="7756207" cy="449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52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09950" y="1137646"/>
            <a:ext cx="7102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numbers along the diagonal </a:t>
            </a:r>
            <a:r>
              <a:rPr lang="en-US" altLang="en-US" sz="1600" b="1" dirty="0">
                <a:solidFill>
                  <a:schemeClr val="accent6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(the Green Boxes)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tell us how many times the samples were correctly classified.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2093" y="2122312"/>
            <a:ext cx="9070797" cy="385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2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09950" y="1137646"/>
            <a:ext cx="7102252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numbers not on the diagonal (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Red Boxes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 are samples the algorithm messed up.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000" y="2378756"/>
            <a:ext cx="7851664" cy="350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12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59841" y="5028058"/>
            <a:ext cx="7102252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Now we can compare the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Random </a:t>
            </a: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Forest's</a:t>
            </a:r>
          </a:p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Matrix...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0354" y="1792298"/>
            <a:ext cx="9763792" cy="276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6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86149" y="4980510"/>
            <a:ext cx="4971043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………………to the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Matrix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get when we use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K-Nearest Neighbors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79" y="1483910"/>
            <a:ext cx="9789338" cy="309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0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604151" y="5206367"/>
            <a:ext cx="4971043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worse at predicting patients without Heart Disease (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79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vs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110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)...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218" y="1494323"/>
            <a:ext cx="8442910" cy="348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57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47379" y="1192134"/>
            <a:ext cx="6523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Lastly, we can apply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Logistic Regression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Testing Dataset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create a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Matrix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90" y="2735778"/>
            <a:ext cx="10410655" cy="338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8696" y="1203585"/>
            <a:ext cx="8223997" cy="482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2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794" y="1237095"/>
            <a:ext cx="8715277" cy="493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32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11186" y="2438055"/>
            <a:ext cx="8882960" cy="1958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Now that we have the basic confusion matrix figured out, let's look at a more complicated one.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65255" y="1136662"/>
            <a:ext cx="3082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Here's a new data set...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8697" y="1598327"/>
            <a:ext cx="5257800" cy="461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2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69956" y="1115454"/>
            <a:ext cx="30354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Now the question is, based on what people think of these movies...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4276" y="1364176"/>
            <a:ext cx="5281126" cy="482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16883" y="3420504"/>
            <a:ext cx="36954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...can we use a machine learning method to predict their favorite movie.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1430187"/>
            <a:ext cx="6138698" cy="470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21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16883" y="3420504"/>
            <a:ext cx="36954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the only options for favorite movie were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Troll 2, Gore Police or </a:t>
            </a:r>
            <a:r>
              <a:rPr lang="en-US" altLang="en-US" sz="1600" b="1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CoolAs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149" y="1429407"/>
            <a:ext cx="5727395" cy="45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28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00201" y="1406090"/>
            <a:ext cx="8513671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...then the confusion matrix would have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rows and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columns.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711" y="1840195"/>
            <a:ext cx="8550155" cy="443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7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00201" y="1406090"/>
            <a:ext cx="8513671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But just like before, the diagonal (</a:t>
            </a:r>
            <a:r>
              <a:rPr lang="en-US" altLang="en-US" sz="1600" b="1" dirty="0">
                <a:solidFill>
                  <a:schemeClr val="accent6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the Green Boxes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 are where the machine learning algorithm did the right thing...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068" y="2446828"/>
            <a:ext cx="8570657" cy="376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97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00201" y="1406090"/>
            <a:ext cx="8513671" cy="83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.and everything else is where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algorithm messed up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407" y="2250413"/>
            <a:ext cx="8585398" cy="402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99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59054" y="1876838"/>
            <a:ext cx="851367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3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Ultimately, the size of the confusion matrix is determined by the number of things we want to predict.</a:t>
            </a:r>
            <a:endParaRPr lang="en-US" altLang="en-US" sz="3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8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360950" y="2088692"/>
            <a:ext cx="36954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4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the first example, we were only trying to predict two things: if someone had heart disease of if they didn't...</a:t>
            </a:r>
            <a:endParaRPr lang="en-US" altLang="en-US" sz="24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79" y="1757211"/>
            <a:ext cx="5594595" cy="422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94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07795" y="1334977"/>
            <a:ext cx="8513671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...and that gave us a confusion matrix with 2 rows and 2 columns.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495" y="1981802"/>
            <a:ext cx="9097530" cy="431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7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23217" y="3072641"/>
            <a:ext cx="36954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4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</a:t>
            </a:r>
            <a:r>
              <a:rPr lang="en-US" altLang="en-US" sz="24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second example, we had three things to choose from.</a:t>
            </a:r>
            <a:endParaRPr lang="en-US" altLang="en-US" sz="24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79" y="1451750"/>
            <a:ext cx="6462307" cy="4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75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07795" y="1334977"/>
            <a:ext cx="8513671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.and a confusion matrix with 3 rows and 3 columns.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4536" y="2088692"/>
            <a:ext cx="9137764" cy="422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4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07795" y="1334977"/>
            <a:ext cx="8513671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we had 4 things to choose from, we get a confusion matrix with 4 rows and 4 columns...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932" y="2088692"/>
            <a:ext cx="8664793" cy="427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2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07795" y="1334977"/>
            <a:ext cx="8513671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summary, a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Confusion Matrix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tells you what your machine learning algorithm did right...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293" y="2124296"/>
            <a:ext cx="9267775" cy="4203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38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The Confusion Matrix </a:t>
            </a: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07795" y="1334977"/>
            <a:ext cx="8513671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lvl="2" algn="ctr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summary, a Confusion Matrix tells you what your machine learning algorithm did right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    And what it did wrong.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4536" y="2190807"/>
            <a:ext cx="8620485" cy="394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5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Summarized Confusion Matrix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object 3"/>
          <p:cNvSpPr txBox="1"/>
          <p:nvPr/>
        </p:nvSpPr>
        <p:spPr>
          <a:xfrm>
            <a:off x="2017760" y="1851446"/>
            <a:ext cx="8225466" cy="32451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lvl="0" indent="-343535" algn="l" defTabSz="914400" rtl="0" eaLnBrk="1" fontAlgn="auto" latinLnBrk="0" hangingPunct="1">
              <a:lnSpc>
                <a:spcPct val="150000"/>
              </a:lnSpc>
              <a:spcBef>
                <a:spcPts val="10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55600" algn="l"/>
              </a:tabLst>
              <a:defRPr/>
            </a:pPr>
            <a:r>
              <a:rPr kumimoji="0" sz="28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It</a:t>
            </a:r>
            <a:r>
              <a:rPr kumimoji="0" sz="2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</a:t>
            </a:r>
            <a:r>
              <a:rPr kumimoji="0" sz="2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special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kind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contingency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table,</a:t>
            </a:r>
            <a:r>
              <a:rPr kumimoji="0" sz="2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with </a:t>
            </a:r>
            <a:r>
              <a:rPr kumimoji="0" sz="28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two</a:t>
            </a:r>
            <a:r>
              <a:rPr kumimoji="0" sz="2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dimensions</a:t>
            </a:r>
            <a:r>
              <a:rPr kumimoji="0" sz="2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("actual"</a:t>
            </a:r>
            <a:r>
              <a:rPr kumimoji="0" sz="2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"predicted"),</a:t>
            </a:r>
            <a:r>
              <a:rPr kumimoji="0" sz="2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 </a:t>
            </a:r>
            <a:r>
              <a:rPr kumimoji="0" sz="2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identical</a:t>
            </a:r>
            <a:r>
              <a:rPr kumimoji="0" sz="28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sets</a:t>
            </a:r>
            <a:r>
              <a:rPr kumimoji="0" sz="28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8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"classes"</a:t>
            </a:r>
            <a:r>
              <a:rPr kumimoji="0" sz="28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</a:t>
            </a:r>
            <a:r>
              <a:rPr kumimoji="0" sz="2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both</a:t>
            </a:r>
            <a:r>
              <a:rPr kumimoji="0" sz="2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dimensions </a:t>
            </a:r>
            <a:r>
              <a:rPr kumimoji="0" sz="2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(each</a:t>
            </a:r>
            <a:r>
              <a:rPr kumimoji="0" sz="2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combination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dimension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</a:t>
            </a:r>
            <a:r>
              <a:rPr kumimoji="0" sz="2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variable</a:t>
            </a:r>
            <a:r>
              <a:rPr kumimoji="0" sz="2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</a:t>
            </a:r>
            <a:r>
              <a:rPr kumimoji="0" sz="2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contingency</a:t>
            </a:r>
            <a:r>
              <a:rPr kumimoji="0" sz="2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table).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62192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Summarized Confusion Matrix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618636" y="1429621"/>
            <a:ext cx="8002270" cy="4520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7660" marR="5080" lvl="0" indent="-315595" algn="l" defTabSz="914400" rtl="0" eaLnBrk="1" fontAlgn="auto" latinLnBrk="0" hangingPunct="1">
              <a:lnSpc>
                <a:spcPct val="100800"/>
              </a:lnSpc>
              <a:spcBef>
                <a:spcPts val="9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27660" algn="l"/>
              </a:tabLst>
              <a:defRPr/>
            </a:pP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Confusion</a:t>
            </a:r>
            <a:r>
              <a:rPr kumimoji="0" sz="255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matrix,</a:t>
            </a:r>
            <a:r>
              <a:rPr kumimoji="0" sz="255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also</a:t>
            </a:r>
            <a:r>
              <a:rPr kumimoji="0" sz="255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known</a:t>
            </a:r>
            <a:r>
              <a:rPr kumimoji="0" sz="255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</a:t>
            </a:r>
            <a:r>
              <a:rPr kumimoji="0" sz="255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</a:t>
            </a:r>
            <a:r>
              <a:rPr kumimoji="0" sz="255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error</a:t>
            </a:r>
            <a:r>
              <a:rPr kumimoji="0" sz="255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matrix,</a:t>
            </a:r>
            <a:r>
              <a:rPr kumimoji="0" sz="255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55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specific</a:t>
            </a:r>
            <a:r>
              <a:rPr kumimoji="0" sz="255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table</a:t>
            </a:r>
            <a:r>
              <a:rPr kumimoji="0" sz="255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layout</a:t>
            </a:r>
            <a:r>
              <a:rPr kumimoji="0" sz="255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that</a:t>
            </a:r>
            <a:r>
              <a:rPr kumimoji="0" sz="255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allows</a:t>
            </a:r>
            <a:r>
              <a:rPr kumimoji="0" sz="255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visualization</a:t>
            </a:r>
            <a:r>
              <a:rPr kumimoji="0" sz="255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55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 </a:t>
            </a:r>
            <a:r>
              <a:rPr kumimoji="0" sz="255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performance</a:t>
            </a:r>
            <a:r>
              <a:rPr kumimoji="0" sz="255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</a:t>
            </a:r>
            <a:r>
              <a:rPr kumimoji="0" sz="255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algorithm,</a:t>
            </a:r>
            <a:r>
              <a:rPr kumimoji="0" sz="255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typically</a:t>
            </a:r>
            <a:r>
              <a:rPr kumimoji="0" sz="255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supervised learning.</a:t>
            </a:r>
            <a:endParaRPr kumimoji="0" sz="2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327660" marR="273050" lvl="0" indent="-315595" algn="l" defTabSz="914400" rtl="0" eaLnBrk="1" fontAlgn="auto" latinLnBrk="0" hangingPunct="1">
              <a:lnSpc>
                <a:spcPct val="100899"/>
              </a:lnSpc>
              <a:spcBef>
                <a:spcPts val="72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27660" algn="l"/>
              </a:tabLst>
              <a:defRPr/>
            </a:pPr>
            <a:r>
              <a:rPr kumimoji="0" sz="255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Each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row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matrix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represents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55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instances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actual</a:t>
            </a:r>
            <a:r>
              <a:rPr kumimoji="0" sz="255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</a:t>
            </a:r>
            <a:r>
              <a:rPr kumimoji="0" sz="255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while</a:t>
            </a:r>
            <a:r>
              <a:rPr kumimoji="0" sz="255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each</a:t>
            </a:r>
            <a:r>
              <a:rPr kumimoji="0" sz="255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column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represents</a:t>
            </a:r>
            <a:r>
              <a:rPr kumimoji="0" sz="255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instances</a:t>
            </a:r>
            <a:r>
              <a:rPr kumimoji="0" sz="255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predicted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class,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or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vice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versa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5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–</a:t>
            </a:r>
            <a:r>
              <a:rPr kumimoji="0" sz="255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both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variants</a:t>
            </a:r>
            <a:r>
              <a:rPr kumimoji="0" sz="255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are</a:t>
            </a:r>
            <a:r>
              <a:rPr kumimoji="0" sz="255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found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in</a:t>
            </a:r>
            <a:r>
              <a:rPr kumimoji="0" sz="255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literature.</a:t>
            </a:r>
            <a:endParaRPr kumimoji="0" sz="2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327660" marR="160020" lvl="0" indent="-315595" algn="just" defTabSz="914400" rtl="0" eaLnBrk="1" fontAlgn="auto" latinLnBrk="0" hangingPunct="1">
              <a:lnSpc>
                <a:spcPct val="100600"/>
              </a:lnSpc>
              <a:spcBef>
                <a:spcPts val="74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27660" algn="l"/>
              </a:tabLst>
              <a:defRPr/>
            </a:pP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name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stems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from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fact</a:t>
            </a:r>
            <a:r>
              <a:rPr kumimoji="0" sz="255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that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it</a:t>
            </a:r>
            <a:r>
              <a:rPr kumimoji="0" sz="255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makes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it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easy </a:t>
            </a:r>
            <a:r>
              <a:rPr kumimoji="0" sz="255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to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see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whether</a:t>
            </a:r>
            <a:r>
              <a:rPr kumimoji="0" sz="255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system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55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confusing</a:t>
            </a:r>
            <a:r>
              <a:rPr kumimoji="0" sz="255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two</a:t>
            </a:r>
            <a:r>
              <a:rPr kumimoji="0" sz="255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classes </a:t>
            </a:r>
            <a:r>
              <a:rPr kumimoji="0" sz="255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(i.e.</a:t>
            </a:r>
            <a:r>
              <a:rPr kumimoji="0" sz="255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commonly</a:t>
            </a:r>
            <a:r>
              <a:rPr kumimoji="0" sz="255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mislabeling</a:t>
            </a:r>
            <a:r>
              <a:rPr kumimoji="0" sz="255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one</a:t>
            </a:r>
            <a:r>
              <a:rPr kumimoji="0" sz="255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</a:t>
            </a:r>
            <a:r>
              <a:rPr kumimoji="0" sz="255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55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another).</a:t>
            </a:r>
            <a:endParaRPr kumimoji="0" sz="2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72820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Summarized Confusion Matrix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942308" y="1607633"/>
            <a:ext cx="6739327" cy="38850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7660" marR="5080" lvl="0" indent="-315595" algn="l" defTabSz="914400" rtl="0" eaLnBrk="1" fontAlgn="auto" latinLnBrk="0" hangingPunct="1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27660" algn="l"/>
              </a:tabLst>
              <a:defRPr/>
            </a:pP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Confusion</a:t>
            </a:r>
            <a:r>
              <a:rPr kumimoji="0" sz="16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matrix,</a:t>
            </a:r>
            <a:r>
              <a:rPr kumimoji="0" sz="16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also</a:t>
            </a:r>
            <a:r>
              <a:rPr kumimoji="0" sz="16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known</a:t>
            </a:r>
            <a:r>
              <a:rPr kumimoji="0" sz="16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as</a:t>
            </a:r>
            <a:r>
              <a:rPr kumimoji="0" sz="16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</a:t>
            </a:r>
            <a:r>
              <a:rPr kumimoji="0" sz="16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error</a:t>
            </a:r>
            <a:r>
              <a:rPr kumimoji="0" sz="16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matrix,</a:t>
            </a:r>
            <a:r>
              <a:rPr kumimoji="0" sz="16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sz="16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specific</a:t>
            </a:r>
            <a:r>
              <a:rPr kumimoji="0" sz="16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table</a:t>
            </a:r>
            <a:r>
              <a:rPr kumimoji="0" sz="16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layout</a:t>
            </a:r>
            <a:r>
              <a:rPr kumimoji="0" sz="16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that</a:t>
            </a:r>
            <a:r>
              <a:rPr kumimoji="0" sz="16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allows</a:t>
            </a:r>
            <a:r>
              <a:rPr kumimoji="0" sz="16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visualization</a:t>
            </a:r>
            <a:r>
              <a:rPr kumimoji="0" sz="16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sz="16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 </a:t>
            </a:r>
            <a:r>
              <a:rPr kumimoji="0" sz="16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performance</a:t>
            </a:r>
            <a:r>
              <a:rPr kumimoji="0" sz="1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</a:t>
            </a:r>
            <a:r>
              <a:rPr kumimoji="0" sz="1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algorithm,</a:t>
            </a:r>
            <a:r>
              <a:rPr kumimoji="0" sz="1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typically</a:t>
            </a:r>
            <a:r>
              <a:rPr kumimoji="0" sz="1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supervised learning.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27660" marR="273050" lvl="0" indent="-315595" algn="l" defTabSz="914400" rtl="0" eaLnBrk="1" fontAlgn="auto" latinLnBrk="0" hangingPunct="1">
              <a:lnSpc>
                <a:spcPct val="150000"/>
              </a:lnSpc>
              <a:spcBef>
                <a:spcPts val="72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27660" algn="l"/>
              </a:tabLst>
              <a:defRPr/>
            </a:pPr>
            <a:r>
              <a:rPr kumimoji="0" sz="1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Each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row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matrix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represents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16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instances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actual</a:t>
            </a:r>
            <a:r>
              <a:rPr kumimoji="0" sz="16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</a:t>
            </a:r>
            <a:r>
              <a:rPr kumimoji="0" sz="16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while</a:t>
            </a:r>
            <a:r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each</a:t>
            </a:r>
            <a:r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column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represents</a:t>
            </a:r>
            <a:r>
              <a:rPr kumimoji="0" sz="16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instances</a:t>
            </a:r>
            <a:r>
              <a:rPr kumimoji="0" sz="16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predicted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class,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or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vice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versa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5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–</a:t>
            </a:r>
            <a:r>
              <a:rPr kumimoji="0" sz="1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both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variants</a:t>
            </a:r>
            <a:r>
              <a:rPr kumimoji="0" sz="16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are</a:t>
            </a:r>
            <a:r>
              <a:rPr kumimoji="0" sz="16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found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</a:t>
            </a:r>
            <a:r>
              <a:rPr kumimoji="0" sz="16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literature.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27660" marR="160020" lvl="0" indent="-315595" algn="just" defTabSz="914400" rtl="0" eaLnBrk="1" fontAlgn="auto" latinLnBrk="0" hangingPunct="1">
              <a:lnSpc>
                <a:spcPct val="150000"/>
              </a:lnSpc>
              <a:spcBef>
                <a:spcPts val="74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327660" algn="l"/>
              </a:tabLst>
              <a:defRPr/>
            </a:pP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name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stems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from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fact</a:t>
            </a:r>
            <a:r>
              <a:rPr kumimoji="0" sz="16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that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it</a:t>
            </a:r>
            <a:r>
              <a:rPr kumimoji="0" sz="16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makes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it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easy </a:t>
            </a:r>
            <a:r>
              <a:rPr kumimoji="0" sz="16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see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whether</a:t>
            </a:r>
            <a:r>
              <a:rPr kumimoji="0" sz="16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system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sz="1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confusing</a:t>
            </a:r>
            <a:r>
              <a:rPr kumimoji="0" sz="16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two</a:t>
            </a:r>
            <a:r>
              <a:rPr kumimoji="0" sz="1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classes </a:t>
            </a:r>
            <a:r>
              <a:rPr kumimoji="0" sz="1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(i.e.</a:t>
            </a:r>
            <a:r>
              <a:rPr kumimoji="0" sz="16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commonly</a:t>
            </a:r>
            <a:r>
              <a:rPr kumimoji="0" sz="16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mislabeling</a:t>
            </a:r>
            <a:r>
              <a:rPr kumimoji="0" sz="16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one</a:t>
            </a:r>
            <a:r>
              <a:rPr kumimoji="0" sz="16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as</a:t>
            </a:r>
            <a:r>
              <a:rPr kumimoji="0" sz="16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16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another).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81635" y="1667335"/>
            <a:ext cx="3802686" cy="381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97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Confusion Matrix Example 2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object 3"/>
          <p:cNvSpPr txBox="1"/>
          <p:nvPr/>
        </p:nvSpPr>
        <p:spPr>
          <a:xfrm>
            <a:off x="2059940" y="1517663"/>
            <a:ext cx="8031480" cy="4537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72415" marR="406400" lvl="0" indent="-260350" algn="l" defTabSz="914400" rtl="0" eaLnBrk="1" fontAlgn="auto" latinLnBrk="0" hangingPunct="1">
              <a:lnSpc>
                <a:spcPct val="100800"/>
              </a:lnSpc>
              <a:spcBef>
                <a:spcPts val="105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72415" algn="l"/>
              </a:tabLst>
              <a:defRPr/>
            </a:pP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Given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</a:t>
            </a:r>
            <a:r>
              <a:rPr kumimoji="0" sz="21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sample</a:t>
            </a:r>
            <a:r>
              <a:rPr kumimoji="0" sz="21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12</a:t>
            </a:r>
            <a:r>
              <a:rPr kumimoji="0" sz="21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pictures,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8</a:t>
            </a:r>
            <a:r>
              <a:rPr kumimoji="0" sz="21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cats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4</a:t>
            </a:r>
            <a:r>
              <a:rPr kumimoji="0" sz="21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</a:t>
            </a:r>
            <a:r>
              <a:rPr kumimoji="0" sz="21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dogs,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where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cats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belong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to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1</a:t>
            </a:r>
            <a:r>
              <a:rPr kumimoji="0" sz="21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dogs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belong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to</a:t>
            </a:r>
            <a:r>
              <a:rPr kumimoji="0" sz="21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class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0,</a:t>
            </a:r>
            <a:endParaRPr kumimoji="0" sz="2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522605" marR="0" lvl="0" indent="0" algn="l" defTabSz="914400" rtl="0" eaLnBrk="1" fontAlgn="auto" latinLnBrk="0" hangingPunct="1">
              <a:lnSpc>
                <a:spcPct val="100000"/>
              </a:lnSpc>
              <a:spcBef>
                <a:spcPts val="6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rgbClr val="C8201D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actual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rgbClr val="C8201D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rgbClr val="C8201D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=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rgbClr val="C8201D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10" normalizeH="0" baseline="0" noProof="0" dirty="0">
                <a:ln>
                  <a:noFill/>
                </a:ln>
                <a:solidFill>
                  <a:srgbClr val="C8201D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[1,1,1,1,1,1,1,1,0,0,0,0],</a:t>
            </a:r>
            <a:endParaRPr kumimoji="0" sz="2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72415" marR="5080" lvl="0" indent="-260350" algn="l" defTabSz="914400" rtl="0" eaLnBrk="1" fontAlgn="auto" latinLnBrk="0" hangingPunct="1">
              <a:lnSpc>
                <a:spcPct val="101000"/>
              </a:lnSpc>
              <a:spcBef>
                <a:spcPts val="61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72415" algn="l"/>
              </a:tabLst>
              <a:defRPr/>
            </a:pPr>
            <a:r>
              <a:rPr kumimoji="0" sz="21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assume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that</a:t>
            </a:r>
            <a:r>
              <a:rPr kumimoji="0" sz="21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</a:t>
            </a:r>
            <a:r>
              <a:rPr kumimoji="0" sz="21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classifier</a:t>
            </a:r>
            <a:r>
              <a:rPr kumimoji="0" sz="21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that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distinguishes </a:t>
            </a:r>
            <a:r>
              <a:rPr kumimoji="0" sz="21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between</a:t>
            </a:r>
            <a:r>
              <a:rPr kumimoji="0" sz="21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cats</a:t>
            </a:r>
            <a:r>
              <a:rPr kumimoji="0" sz="21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dogs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trained,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we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take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12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pictures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run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them </a:t>
            </a:r>
            <a:r>
              <a:rPr kumimoji="0" sz="21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through</a:t>
            </a:r>
            <a:r>
              <a:rPr kumimoji="0" sz="21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1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classifier.</a:t>
            </a:r>
            <a:r>
              <a:rPr kumimoji="0" sz="21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1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classifier</a:t>
            </a:r>
            <a:r>
              <a:rPr kumimoji="0" sz="21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makes</a:t>
            </a:r>
            <a:r>
              <a:rPr kumimoji="0" sz="21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9</a:t>
            </a:r>
            <a:r>
              <a:rPr kumimoji="0" sz="21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accurate </a:t>
            </a:r>
            <a:r>
              <a:rPr kumimoji="0" sz="21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predictions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misses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3: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2</a:t>
            </a:r>
            <a:r>
              <a:rPr kumimoji="0" sz="21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cats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wrongly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predicted</a:t>
            </a:r>
            <a:r>
              <a:rPr kumimoji="0" sz="21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dogs</a:t>
            </a:r>
            <a:r>
              <a:rPr kumimoji="0" sz="21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(first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2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predictions)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1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dog</a:t>
            </a:r>
            <a:r>
              <a:rPr kumimoji="0" sz="21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wrongly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predicted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</a:t>
            </a:r>
            <a:r>
              <a:rPr kumimoji="0" sz="21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cat</a:t>
            </a:r>
            <a:r>
              <a:rPr kumimoji="0" sz="21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(last </a:t>
            </a:r>
            <a:r>
              <a:rPr kumimoji="0" sz="21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prediction).</a:t>
            </a:r>
            <a:endParaRPr kumimoji="0" sz="2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522605" marR="0" lvl="0" indent="0" algn="l" defTabSz="914400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rgbClr val="214A11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prediction</a:t>
            </a:r>
            <a:r>
              <a:rPr kumimoji="0" sz="2100" b="0" i="0" u="none" strike="noStrike" kern="0" cap="none" spc="-65" normalizeH="0" baseline="0" noProof="0" dirty="0">
                <a:ln>
                  <a:noFill/>
                </a:ln>
                <a:solidFill>
                  <a:srgbClr val="214A11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rgbClr val="214A11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=</a:t>
            </a:r>
            <a:r>
              <a:rPr kumimoji="0" sz="2100" b="0" i="0" u="none" strike="noStrike" kern="0" cap="none" spc="-75" normalizeH="0" baseline="0" noProof="0" dirty="0">
                <a:ln>
                  <a:noFill/>
                </a:ln>
                <a:solidFill>
                  <a:srgbClr val="214A11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10" normalizeH="0" baseline="0" noProof="0" dirty="0">
                <a:ln>
                  <a:noFill/>
                </a:ln>
                <a:solidFill>
                  <a:srgbClr val="214A11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[0,0,1,1,1,1,1,1,0,0,0,1]</a:t>
            </a:r>
            <a:endParaRPr kumimoji="0" sz="2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  <a:p>
            <a:pPr marL="272415" marR="452755" lvl="0" indent="-260350" algn="just" defTabSz="914400" rtl="0" eaLnBrk="1" fontAlgn="auto" latinLnBrk="0" hangingPunct="1">
              <a:lnSpc>
                <a:spcPct val="101000"/>
              </a:lnSpc>
              <a:spcBef>
                <a:spcPts val="600"/>
              </a:spcBef>
              <a:spcAft>
                <a:spcPts val="0"/>
              </a:spcAft>
              <a:buClr>
                <a:srgbClr val="6697CC"/>
              </a:buClr>
              <a:buSzTx/>
              <a:buFont typeface="Arial MT"/>
              <a:buChar char="•"/>
              <a:tabLst>
                <a:tab pos="272415" algn="l"/>
              </a:tabLst>
              <a:defRPr/>
            </a:pPr>
            <a:r>
              <a:rPr kumimoji="0" sz="21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With</a:t>
            </a:r>
            <a:r>
              <a:rPr kumimoji="0" sz="21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these</a:t>
            </a:r>
            <a:r>
              <a:rPr kumimoji="0" sz="21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two</a:t>
            </a:r>
            <a:r>
              <a:rPr kumimoji="0" sz="21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labeled</a:t>
            </a:r>
            <a:r>
              <a:rPr kumimoji="0" sz="21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sets</a:t>
            </a:r>
            <a:r>
              <a:rPr kumimoji="0" sz="21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(actual</a:t>
            </a:r>
            <a:r>
              <a:rPr kumimoji="0" sz="21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and</a:t>
            </a:r>
            <a:r>
              <a:rPr kumimoji="0" sz="21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predictions),</a:t>
            </a:r>
            <a:r>
              <a:rPr kumimoji="0" sz="21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we</a:t>
            </a:r>
            <a:r>
              <a:rPr kumimoji="0" sz="21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can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create</a:t>
            </a:r>
            <a:r>
              <a:rPr kumimoji="0" sz="21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 </a:t>
            </a:r>
            <a:r>
              <a:rPr kumimoji="0" sz="21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confusion</a:t>
            </a:r>
            <a:r>
              <a:rPr kumimoji="0" sz="21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matrix</a:t>
            </a:r>
            <a:r>
              <a:rPr kumimoji="0" sz="21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that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will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summarize</a:t>
            </a:r>
            <a:r>
              <a:rPr kumimoji="0" sz="21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results</a:t>
            </a:r>
            <a:r>
              <a:rPr kumimoji="0" sz="21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of </a:t>
            </a:r>
            <a:r>
              <a:rPr kumimoji="0" sz="21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testing</a:t>
            </a:r>
            <a:r>
              <a:rPr kumimoji="0" sz="21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1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1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classifier:</a:t>
            </a:r>
            <a:endParaRPr kumimoji="0" sz="2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149075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Confusion Matrix Example 2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9801" y="3835133"/>
            <a:ext cx="6031158" cy="2371114"/>
          </a:xfrm>
          <a:prstGeom prst="rect">
            <a:avLst/>
          </a:prstGeom>
        </p:spPr>
      </p:pic>
      <p:sp>
        <p:nvSpPr>
          <p:cNvPr id="13" name="object 5"/>
          <p:cNvSpPr txBox="1"/>
          <p:nvPr/>
        </p:nvSpPr>
        <p:spPr>
          <a:xfrm>
            <a:off x="1485477" y="1371006"/>
            <a:ext cx="9633238" cy="242245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lvl="0" indent="0" algn="just" defTabSz="914400" rtl="0" eaLnBrk="1" fontAlgn="auto" latinLnBrk="0" hangingPunct="1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</a:t>
            </a:r>
            <a:r>
              <a:rPr kumimoji="0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this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confusion</a:t>
            </a:r>
            <a:r>
              <a:rPr kumimoji="0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matrix,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8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cat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pictures,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system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judged</a:t>
            </a:r>
            <a:r>
              <a:rPr kumimoji="0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that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2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were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dogs,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and</a:t>
            </a:r>
            <a:r>
              <a:rPr kumimoji="0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4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dog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pictures,</a:t>
            </a:r>
            <a:r>
              <a:rPr kumimoji="0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it</a:t>
            </a:r>
            <a:r>
              <a:rPr kumimoji="0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predicted</a:t>
            </a:r>
            <a:r>
              <a:rPr kumimoji="0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that</a:t>
            </a:r>
            <a:r>
              <a:rPr kumimoji="0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1</a:t>
            </a:r>
            <a:r>
              <a:rPr kumimoji="0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were</a:t>
            </a:r>
            <a:r>
              <a:rPr kumimoji="0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cats.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12700" marR="24130" lvl="0" indent="0" algn="l" defTabSz="914400" rtl="0" eaLnBrk="1" fontAlgn="auto" latinLnBrk="0" hangingPunct="1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All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correct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predictions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are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located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diagonal </a:t>
            </a:r>
            <a:r>
              <a:rPr kumimoji="0" sz="20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table</a:t>
            </a:r>
            <a:r>
              <a:rPr kumimoji="0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(highlighted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bold),</a:t>
            </a:r>
            <a:r>
              <a:rPr kumimoji="0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so</a:t>
            </a:r>
            <a:r>
              <a:rPr kumimoji="0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it</a:t>
            </a:r>
            <a:r>
              <a:rPr kumimoji="0" sz="20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easy</a:t>
            </a:r>
            <a:r>
              <a:rPr kumimoji="0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visually</a:t>
            </a:r>
            <a:r>
              <a:rPr kumimoji="0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inspect </a:t>
            </a:r>
            <a:r>
              <a:rPr kumimoji="0" sz="20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table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for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prediction</a:t>
            </a:r>
            <a:r>
              <a:rPr kumimoji="0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errors,</a:t>
            </a:r>
            <a:r>
              <a:rPr kumimoji="0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as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values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outside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diagonal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will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represent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sz="20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them.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196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Confusion Matrix Example 2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29988" y="1673706"/>
            <a:ext cx="3175281" cy="1693098"/>
          </a:xfrm>
          <a:prstGeom prst="rect">
            <a:avLst/>
          </a:prstGeom>
        </p:spPr>
      </p:pic>
      <p:pic>
        <p:nvPicPr>
          <p:cNvPr id="14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750805" y="3776917"/>
            <a:ext cx="7163993" cy="192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8706" y="2973039"/>
            <a:ext cx="6222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Performance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8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92"/>
    </mc:Choice>
    <mc:Fallback xmlns="">
      <p:transition advTm="4392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Outline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15002" y="1718748"/>
            <a:ext cx="8559326" cy="336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sz="2800" kern="0" spc="-295" dirty="0" smtClean="0">
                <a:solidFill>
                  <a:sysClr val="windowText" lastClr="000000"/>
                </a:solidFill>
                <a:latin typeface="Trebuchet MS"/>
                <a:cs typeface="Trebuchet MS"/>
              </a:rPr>
              <a:t>1</a:t>
            </a:r>
            <a:r>
              <a:rPr lang="en-US" sz="2800" kern="0" spc="-295" dirty="0">
                <a:solidFill>
                  <a:sysClr val="windowText" lastClr="000000"/>
                </a:solidFill>
                <a:latin typeface="Trebuchet MS"/>
                <a:cs typeface="Trebuchet MS"/>
              </a:rPr>
              <a:t>.</a:t>
            </a:r>
            <a:r>
              <a:rPr lang="en-US" sz="2800" kern="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	</a:t>
            </a:r>
            <a:r>
              <a:rPr 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Metrics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2.	</a:t>
            </a: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Precision , Accuracy , F 1 Score  </a:t>
            </a: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recall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3.	Worked example</a:t>
            </a: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1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Outline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15002" y="1718748"/>
            <a:ext cx="8559326" cy="336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sz="2800" kern="0" spc="-295" dirty="0" smtClean="0">
                <a:solidFill>
                  <a:sysClr val="windowText" lastClr="000000"/>
                </a:solidFill>
                <a:latin typeface="Trebuchet MS"/>
                <a:cs typeface="Trebuchet MS"/>
              </a:rPr>
              <a:t>1</a:t>
            </a:r>
            <a:r>
              <a:rPr lang="en-US" sz="2800" kern="0" spc="-295" dirty="0">
                <a:solidFill>
                  <a:sysClr val="windowText" lastClr="000000"/>
                </a:solidFill>
                <a:latin typeface="Trebuchet MS"/>
                <a:cs typeface="Trebuchet MS"/>
              </a:rPr>
              <a:t>.</a:t>
            </a:r>
            <a:r>
              <a:rPr lang="en-US" sz="2800" kern="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	</a:t>
            </a:r>
            <a:r>
              <a:rPr 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Metrics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schemeClr val="bg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2.	</a:t>
            </a:r>
            <a:r>
              <a:rPr lang="en-US" altLang="en-US" sz="2800" dirty="0" smtClean="0">
                <a:solidFill>
                  <a:schemeClr val="bg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Precision , Accuracy , F 1 Score  </a:t>
            </a:r>
            <a:r>
              <a:rPr lang="en-US" altLang="en-US" sz="2800" dirty="0">
                <a:solidFill>
                  <a:schemeClr val="bg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and recall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schemeClr val="bg1">
                    <a:lumMod val="75000"/>
                  </a:schemeClr>
                </a:solidFill>
                <a:latin typeface="Alexandria" pitchFamily="2" charset="-78"/>
                <a:cs typeface="Alexandria" pitchFamily="2" charset="-78"/>
              </a:rPr>
              <a:t>3.	Worked example</a:t>
            </a: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93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Metrics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object 3"/>
          <p:cNvSpPr txBox="1"/>
          <p:nvPr/>
        </p:nvSpPr>
        <p:spPr>
          <a:xfrm>
            <a:off x="1439694" y="1284235"/>
            <a:ext cx="10029589" cy="5209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defTabSz="914400" eaLnBrk="1" fontAlgn="auto" latinLnBrk="0" hangingPunct="1">
              <a:lnSpc>
                <a:spcPct val="1473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It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extremely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important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22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use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9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quantitative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metrics</a:t>
            </a:r>
            <a:r>
              <a:rPr kumimoji="0" sz="2200" b="1" i="0" u="none" strike="noStrike" kern="0" cap="none" spc="9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evaluating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machine</a:t>
            </a:r>
            <a:r>
              <a:rPr kumimoji="0" sz="22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learning model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54965" marR="0" lvl="0" indent="-342265" defTabSz="914400" eaLnBrk="1" fontAlgn="auto" latinLnBrk="0" hangingPunct="1">
              <a:lnSpc>
                <a:spcPct val="100000"/>
              </a:lnSpc>
              <a:spcBef>
                <a:spcPts val="2375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</a:tabLst>
              <a:defRPr/>
            </a:pP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Until</a:t>
            </a:r>
            <a:r>
              <a:rPr kumimoji="0" sz="22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now,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relied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on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6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cost</a:t>
            </a:r>
            <a:r>
              <a:rPr kumimoji="0" sz="2200" b="1" i="0" u="none" strike="noStrike" kern="0" cap="none" spc="-18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function</a:t>
            </a:r>
            <a:r>
              <a:rPr kumimoji="0" sz="2200" b="1" i="0" u="none" strike="noStrike" kern="0" cap="none" spc="-17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7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value</a:t>
            </a:r>
            <a:r>
              <a:rPr kumimoji="0" sz="2200" b="1" i="0" u="none" strike="noStrike" kern="0" cap="none" spc="-10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22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regression</a:t>
            </a:r>
            <a:r>
              <a:rPr kumimoji="0" sz="22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and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classification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355"/>
              </a:spcBef>
              <a:spcAft>
                <a:spcPts val="0"/>
              </a:spcAft>
              <a:buClrTx/>
              <a:buSzTx/>
              <a:buFont typeface="Arial MT"/>
              <a:buChar char="•"/>
              <a:tabLst/>
              <a:defRPr/>
            </a:pP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54965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</a:tabLst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Other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metrics</a:t>
            </a:r>
            <a:r>
              <a:rPr kumimoji="0" sz="22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can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be</a:t>
            </a:r>
            <a:r>
              <a:rPr kumimoji="0" sz="22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used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9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better</a:t>
            </a:r>
            <a:r>
              <a:rPr kumimoji="0" sz="2200" b="1" i="0" u="none" strike="noStrike" kern="0" cap="none" spc="-15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8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evaluate</a:t>
            </a:r>
            <a:r>
              <a:rPr kumimoji="0" sz="2200" b="1" i="0" u="none" strike="noStrike" kern="0" cap="none" spc="-14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and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understand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model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240"/>
              </a:spcBef>
              <a:spcAft>
                <a:spcPts val="0"/>
              </a:spcAft>
              <a:buClrTx/>
              <a:buSzTx/>
              <a:buFont typeface="Arial MT"/>
              <a:buChar char="•"/>
              <a:tabLst/>
              <a:defRPr/>
            </a:pP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54965" marR="0" lvl="0" indent="-34226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</a:tabLst>
              <a:defRPr/>
            </a:pPr>
            <a:r>
              <a:rPr kumimoji="0" sz="2200" b="1" i="0" u="sng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For</a:t>
            </a:r>
            <a:r>
              <a:rPr kumimoji="0" sz="2200" b="1" i="0" u="sng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200" b="1" i="0" u="sng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classification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155065" marR="0" lvl="1" indent="-456565" defTabSz="914400" eaLnBrk="1" fontAlgn="auto" latinLnBrk="0" hangingPunct="1">
              <a:lnSpc>
                <a:spcPct val="100000"/>
              </a:lnSpc>
              <a:spcBef>
                <a:spcPts val="1245"/>
              </a:spcBef>
              <a:spcAft>
                <a:spcPts val="0"/>
              </a:spcAft>
              <a:buClrTx/>
              <a:buSzTx/>
              <a:buFont typeface="Wingdings"/>
              <a:buChar char=""/>
              <a:tabLst>
                <a:tab pos="1155065" algn="l"/>
              </a:tabLst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Accuracy/Precision/Recall/F1-score,</a:t>
            </a:r>
            <a:r>
              <a:rPr kumimoji="0" sz="2200" b="0" i="0" u="none" strike="noStrike" kern="0" cap="none" spc="5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ROC</a:t>
            </a:r>
            <a:r>
              <a:rPr kumimoji="0" sz="2200" b="0" i="0" u="none" strike="noStrike" kern="0" cap="none" spc="5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curves,…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54965" marR="0" lvl="0" indent="-342265" defTabSz="914400" eaLnBrk="1" fontAlgn="auto" latinLnBrk="0" hangingPunct="1">
              <a:lnSpc>
                <a:spcPct val="100000"/>
              </a:lnSpc>
              <a:spcBef>
                <a:spcPts val="137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</a:tabLst>
              <a:defRPr/>
            </a:pPr>
            <a:r>
              <a:rPr kumimoji="0" sz="2200" b="1" i="0" u="sng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For</a:t>
            </a:r>
            <a:r>
              <a:rPr kumimoji="0" sz="2200" b="1" i="0" u="sng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200" b="1" i="0" u="sng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regression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155065" marR="0" lvl="1" indent="-456565" defTabSz="914400" eaLnBrk="1" fontAlgn="auto" latinLnBrk="0" hangingPunct="1">
              <a:lnSpc>
                <a:spcPct val="100000"/>
              </a:lnSpc>
              <a:spcBef>
                <a:spcPts val="1370"/>
              </a:spcBef>
              <a:spcAft>
                <a:spcPts val="0"/>
              </a:spcAft>
              <a:buClrTx/>
              <a:buSzTx/>
              <a:buFont typeface="Wingdings"/>
              <a:buChar char=""/>
              <a:tabLst>
                <a:tab pos="1155065" algn="l"/>
              </a:tabLst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Normalized</a:t>
            </a:r>
            <a:r>
              <a:rPr kumimoji="0" sz="22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RMSE,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Normalized 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Mean</a:t>
            </a:r>
            <a:r>
              <a:rPr kumimoji="0" sz="22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Absolute</a:t>
            </a:r>
            <a:r>
              <a:rPr kumimoji="0" sz="22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Error</a:t>
            </a:r>
            <a:r>
              <a:rPr kumimoji="0" sz="22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(NMAE),…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6557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Accuracy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object 4"/>
          <p:cNvSpPr txBox="1">
            <a:spLocks/>
          </p:cNvSpPr>
          <p:nvPr/>
        </p:nvSpPr>
        <p:spPr>
          <a:xfrm>
            <a:off x="1297092" y="1782699"/>
            <a:ext cx="10256520" cy="251479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636905">
              <a:lnSpc>
                <a:spcPct val="100200"/>
              </a:lnSpc>
              <a:spcBef>
                <a:spcPts val="90"/>
              </a:spcBef>
            </a:pPr>
            <a:r>
              <a:rPr lang="en-US" sz="2600" spc="-30" smtClean="0"/>
              <a:t>Accuracy</a:t>
            </a:r>
            <a:r>
              <a:rPr lang="en-US" sz="2600" spc="-145" smtClean="0"/>
              <a:t> </a:t>
            </a:r>
            <a:r>
              <a:rPr lang="en-US" sz="2600" smtClean="0"/>
              <a:t>is</a:t>
            </a:r>
            <a:r>
              <a:rPr lang="en-US" sz="2600" spc="-120" smtClean="0"/>
              <a:t> </a:t>
            </a:r>
            <a:r>
              <a:rPr lang="en-US" sz="2600" smtClean="0"/>
              <a:t>also</a:t>
            </a:r>
            <a:r>
              <a:rPr lang="en-US" sz="2600" spc="-110" smtClean="0"/>
              <a:t> </a:t>
            </a:r>
            <a:r>
              <a:rPr lang="en-US" sz="2600" smtClean="0"/>
              <a:t>used</a:t>
            </a:r>
            <a:r>
              <a:rPr lang="en-US" sz="2600" spc="-114" smtClean="0"/>
              <a:t> </a:t>
            </a:r>
            <a:r>
              <a:rPr lang="en-US" sz="2600" spc="-130" smtClean="0"/>
              <a:t>as</a:t>
            </a:r>
            <a:r>
              <a:rPr lang="en-US" sz="2600" spc="-95" smtClean="0"/>
              <a:t> </a:t>
            </a:r>
            <a:r>
              <a:rPr lang="en-US" sz="2600" spc="-110" smtClean="0"/>
              <a:t>a</a:t>
            </a:r>
            <a:r>
              <a:rPr lang="en-US" sz="2600" spc="-95" smtClean="0"/>
              <a:t> </a:t>
            </a:r>
            <a:r>
              <a:rPr lang="en-US" sz="2600" spc="50" smtClean="0"/>
              <a:t>statistical</a:t>
            </a:r>
            <a:r>
              <a:rPr lang="en-US" sz="2600" spc="-114" smtClean="0"/>
              <a:t> </a:t>
            </a:r>
            <a:r>
              <a:rPr lang="en-US" sz="2600" smtClean="0"/>
              <a:t>measure</a:t>
            </a:r>
            <a:r>
              <a:rPr lang="en-US" sz="2600" spc="-105" smtClean="0"/>
              <a:t> </a:t>
            </a:r>
            <a:r>
              <a:rPr lang="en-US" sz="2600" spc="140" smtClean="0"/>
              <a:t>of </a:t>
            </a:r>
            <a:r>
              <a:rPr lang="en-US" sz="2600" spc="70" smtClean="0"/>
              <a:t>how</a:t>
            </a:r>
            <a:r>
              <a:rPr lang="en-US" sz="2600" spc="15" smtClean="0"/>
              <a:t> </a:t>
            </a:r>
            <a:r>
              <a:rPr lang="en-US" sz="2600" spc="90" smtClean="0"/>
              <a:t>well</a:t>
            </a:r>
            <a:r>
              <a:rPr lang="en-US" sz="2600" spc="5" smtClean="0"/>
              <a:t> </a:t>
            </a:r>
            <a:r>
              <a:rPr lang="en-US" sz="2600" spc="-110" smtClean="0"/>
              <a:t>a</a:t>
            </a:r>
            <a:r>
              <a:rPr lang="en-US" sz="2600" smtClean="0"/>
              <a:t> binary</a:t>
            </a:r>
            <a:r>
              <a:rPr lang="en-US" sz="2600" spc="15" smtClean="0"/>
              <a:t> </a:t>
            </a:r>
            <a:r>
              <a:rPr lang="en-US" sz="2600" smtClean="0"/>
              <a:t>classification</a:t>
            </a:r>
            <a:r>
              <a:rPr lang="en-US" sz="2600" spc="15" smtClean="0"/>
              <a:t> </a:t>
            </a:r>
            <a:r>
              <a:rPr lang="en-US" sz="2600" spc="114" smtClean="0"/>
              <a:t>test</a:t>
            </a:r>
            <a:r>
              <a:rPr lang="en-US" sz="2600" smtClean="0"/>
              <a:t> </a:t>
            </a:r>
            <a:r>
              <a:rPr lang="en-US" sz="2600" spc="50" smtClean="0"/>
              <a:t>correctly </a:t>
            </a:r>
            <a:r>
              <a:rPr lang="en-US" sz="2600" spc="75" smtClean="0"/>
              <a:t>identifies</a:t>
            </a:r>
            <a:r>
              <a:rPr lang="en-US" sz="2600" spc="-85" smtClean="0"/>
              <a:t> </a:t>
            </a:r>
            <a:r>
              <a:rPr lang="en-US" sz="2600" spc="100" smtClean="0"/>
              <a:t>or</a:t>
            </a:r>
            <a:r>
              <a:rPr lang="en-US" sz="2600" spc="-85" smtClean="0"/>
              <a:t> </a:t>
            </a:r>
            <a:r>
              <a:rPr lang="en-US" sz="2600" smtClean="0"/>
              <a:t>excludes</a:t>
            </a:r>
            <a:r>
              <a:rPr lang="en-US" sz="2600" spc="-85" smtClean="0"/>
              <a:t> </a:t>
            </a:r>
            <a:r>
              <a:rPr lang="en-US" sz="2600" spc="-110" smtClean="0"/>
              <a:t>a</a:t>
            </a:r>
            <a:r>
              <a:rPr lang="en-US" sz="2600" spc="-95" smtClean="0"/>
              <a:t> </a:t>
            </a:r>
            <a:r>
              <a:rPr lang="en-US" sz="2600" spc="40" smtClean="0"/>
              <a:t>condition.</a:t>
            </a:r>
            <a:endParaRPr lang="en-US" sz="2600" smtClean="0"/>
          </a:p>
          <a:p>
            <a:pPr marL="12700" marR="5080">
              <a:spcBef>
                <a:spcPts val="800"/>
              </a:spcBef>
            </a:pPr>
            <a:r>
              <a:rPr lang="en-US" sz="2600" smtClean="0"/>
              <a:t>That</a:t>
            </a:r>
            <a:r>
              <a:rPr lang="en-US" sz="2600" spc="-95" smtClean="0"/>
              <a:t> </a:t>
            </a:r>
            <a:r>
              <a:rPr lang="en-US" sz="2600" spc="-50" smtClean="0"/>
              <a:t>is,</a:t>
            </a:r>
            <a:r>
              <a:rPr lang="en-US" sz="2600" spc="-100" smtClean="0"/>
              <a:t> </a:t>
            </a:r>
            <a:r>
              <a:rPr lang="en-US" sz="2600" spc="114" smtClean="0"/>
              <a:t>the</a:t>
            </a:r>
            <a:r>
              <a:rPr lang="en-US" sz="2600" spc="-90" smtClean="0"/>
              <a:t> </a:t>
            </a:r>
            <a:r>
              <a:rPr lang="en-US" sz="2600" spc="-35" smtClean="0"/>
              <a:t>accuracy</a:t>
            </a:r>
            <a:r>
              <a:rPr lang="en-US" sz="2600" spc="-80" smtClean="0"/>
              <a:t> </a:t>
            </a:r>
            <a:r>
              <a:rPr lang="en-US" sz="2600" smtClean="0"/>
              <a:t>is</a:t>
            </a:r>
            <a:r>
              <a:rPr lang="en-US" sz="2600" spc="-85" smtClean="0"/>
              <a:t> </a:t>
            </a:r>
            <a:r>
              <a:rPr lang="en-US" sz="2600" spc="110" smtClean="0"/>
              <a:t>the</a:t>
            </a:r>
            <a:r>
              <a:rPr lang="en-US" sz="2600" spc="-80" smtClean="0"/>
              <a:t> </a:t>
            </a:r>
            <a:r>
              <a:rPr lang="en-US" sz="2600" spc="100" smtClean="0"/>
              <a:t>proportion</a:t>
            </a:r>
            <a:r>
              <a:rPr lang="en-US" sz="2600" spc="-80" smtClean="0"/>
              <a:t> </a:t>
            </a:r>
            <a:r>
              <a:rPr lang="en-US" sz="2600" spc="165" smtClean="0"/>
              <a:t>of</a:t>
            </a:r>
            <a:r>
              <a:rPr lang="en-US" sz="2600" spc="-80" smtClean="0"/>
              <a:t> </a:t>
            </a:r>
            <a:r>
              <a:rPr lang="en-US" sz="2600" spc="55" smtClean="0"/>
              <a:t>correct </a:t>
            </a:r>
            <a:r>
              <a:rPr lang="en-US" sz="2600" spc="50" smtClean="0"/>
              <a:t>predictions</a:t>
            </a:r>
            <a:r>
              <a:rPr lang="en-US" sz="2600" spc="-30" smtClean="0"/>
              <a:t> </a:t>
            </a:r>
            <a:r>
              <a:rPr lang="en-US" sz="2600" spc="85" smtClean="0"/>
              <a:t>(both</a:t>
            </a:r>
            <a:r>
              <a:rPr lang="en-US" sz="2600" spc="-30" smtClean="0"/>
              <a:t> </a:t>
            </a:r>
            <a:r>
              <a:rPr lang="en-US" sz="2600" spc="120" smtClean="0"/>
              <a:t>true</a:t>
            </a:r>
            <a:r>
              <a:rPr lang="en-US" sz="2600" spc="-40" smtClean="0"/>
              <a:t> </a:t>
            </a:r>
            <a:r>
              <a:rPr lang="en-US" sz="2600" smtClean="0"/>
              <a:t>positives</a:t>
            </a:r>
            <a:r>
              <a:rPr lang="en-US" sz="2600" spc="-25" smtClean="0"/>
              <a:t> </a:t>
            </a:r>
            <a:r>
              <a:rPr lang="en-US" sz="2600" smtClean="0"/>
              <a:t>and</a:t>
            </a:r>
            <a:r>
              <a:rPr lang="en-US" sz="2600" spc="-25" smtClean="0"/>
              <a:t> </a:t>
            </a:r>
            <a:r>
              <a:rPr lang="en-US" sz="2600" spc="120" smtClean="0"/>
              <a:t>true</a:t>
            </a:r>
            <a:r>
              <a:rPr lang="en-US" sz="2600" spc="-30" smtClean="0"/>
              <a:t> </a:t>
            </a:r>
            <a:r>
              <a:rPr lang="en-US" sz="2600" spc="-10" smtClean="0"/>
              <a:t>negatives) </a:t>
            </a:r>
            <a:r>
              <a:rPr lang="en-US" sz="2600" smtClean="0"/>
              <a:t>among</a:t>
            </a:r>
            <a:r>
              <a:rPr lang="en-US" sz="2600" spc="-70" smtClean="0"/>
              <a:t> </a:t>
            </a:r>
            <a:r>
              <a:rPr lang="en-US" sz="2600" spc="114" smtClean="0"/>
              <a:t>the</a:t>
            </a:r>
            <a:r>
              <a:rPr lang="en-US" sz="2600" spc="-65" smtClean="0"/>
              <a:t> </a:t>
            </a:r>
            <a:r>
              <a:rPr lang="en-US" sz="2600" spc="140" smtClean="0"/>
              <a:t>total</a:t>
            </a:r>
            <a:r>
              <a:rPr lang="en-US" sz="2600" spc="-65" smtClean="0"/>
              <a:t> </a:t>
            </a:r>
            <a:r>
              <a:rPr lang="en-US" sz="2600" spc="55" smtClean="0"/>
              <a:t>number</a:t>
            </a:r>
            <a:r>
              <a:rPr lang="en-US" sz="2600" spc="-60" smtClean="0"/>
              <a:t> </a:t>
            </a:r>
            <a:r>
              <a:rPr lang="en-US" sz="2600" spc="165" smtClean="0"/>
              <a:t>of</a:t>
            </a:r>
            <a:r>
              <a:rPr lang="en-US" sz="2600" spc="-65" smtClean="0"/>
              <a:t> </a:t>
            </a:r>
            <a:r>
              <a:rPr lang="en-US" sz="2600" spc="-100" smtClean="0"/>
              <a:t>cases</a:t>
            </a:r>
            <a:r>
              <a:rPr lang="en-US" sz="2600" spc="-65" smtClean="0"/>
              <a:t> </a:t>
            </a:r>
            <a:r>
              <a:rPr lang="en-US" sz="2600" spc="-10" smtClean="0"/>
              <a:t>examined</a:t>
            </a:r>
            <a:endParaRPr lang="en-US" sz="2600" dirty="0"/>
          </a:p>
        </p:txBody>
      </p:sp>
      <p:pic>
        <p:nvPicPr>
          <p:cNvPr id="13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33246" y="4599036"/>
            <a:ext cx="5220004" cy="63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40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Accuracy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942309" y="1324397"/>
            <a:ext cx="10263956" cy="53027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0" marR="55880" lvl="0" indent="0" defTabSz="914400" eaLnBrk="1" fontAlgn="auto" latinLnBrk="0" hangingPunct="1">
              <a:lnSpc>
                <a:spcPct val="1473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Accuracy</a:t>
            </a:r>
            <a:r>
              <a:rPr kumimoji="0" sz="22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22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measure</a:t>
            </a:r>
            <a:r>
              <a:rPr kumimoji="0" sz="22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how</a:t>
            </a:r>
            <a:r>
              <a:rPr kumimoji="0" sz="2200" b="1" i="0" u="none" strike="noStrike" kern="0" cap="none" spc="3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close</a:t>
            </a:r>
            <a:r>
              <a:rPr kumimoji="0" sz="2200" b="1" i="0" u="none" strike="noStrike" kern="0" cap="none" spc="3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given</a:t>
            </a:r>
            <a:r>
              <a:rPr kumimoji="0" sz="22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set</a:t>
            </a:r>
            <a:r>
              <a:rPr kumimoji="0" sz="22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guessing</a:t>
            </a:r>
            <a:r>
              <a:rPr kumimoji="0" sz="22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from</a:t>
            </a:r>
            <a:r>
              <a:rPr kumimoji="0" sz="22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our</a:t>
            </a:r>
            <a:r>
              <a:rPr kumimoji="0" sz="22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model</a:t>
            </a:r>
            <a:r>
              <a:rPr kumimoji="0" sz="22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are</a:t>
            </a:r>
            <a:r>
              <a:rPr kumimoji="0" sz="22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closed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22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their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true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value.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23495" marR="0" lvl="0" indent="0" algn="ctr" defTabSz="914400" eaLnBrk="1" fontAlgn="auto" latinLnBrk="0" hangingPunct="1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300" b="0" i="0" u="none" strike="noStrike" kern="0" cap="none" spc="0" normalizeH="0" baseline="-41666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Accuracy</a:t>
            </a:r>
            <a:r>
              <a:rPr kumimoji="0" sz="3300" b="0" i="0" u="none" strike="noStrike" kern="0" cap="none" spc="82" normalizeH="0" baseline="-41666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3300" b="0" i="0" u="none" strike="noStrike" kern="0" cap="none" spc="0" normalizeH="0" baseline="-41666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3300" b="0" i="0" u="none" strike="noStrike" kern="0" cap="none" spc="89" normalizeH="0" baseline="-41666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Correct</a:t>
            </a:r>
            <a:r>
              <a:rPr kumimoji="0" sz="22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classi</a:t>
            </a:r>
            <a:r>
              <a:rPr kumimoji="0" lang="en-US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f</a:t>
            </a:r>
            <a:r>
              <a:rPr kumimoji="0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ications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  <a:p>
            <a:pPr marL="1472565" marR="0" lvl="0" indent="0" algn="ctr" defTabSz="91440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22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All</a:t>
            </a:r>
            <a:r>
              <a:rPr kumimoji="0" sz="22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classi</a:t>
            </a:r>
            <a:r>
              <a:rPr kumimoji="0" lang="en-US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f</a:t>
            </a:r>
            <a:r>
              <a:rPr kumimoji="0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ications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  <a:p>
            <a:pPr marL="942975" marR="0" lvl="0" indent="-342900" defTabSz="914400" eaLnBrk="1" fontAlgn="auto" latinLnBrk="0" hangingPunct="1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942975" algn="l"/>
              </a:tabLst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If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classifier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make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10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predictions</a:t>
            </a:r>
            <a:r>
              <a:rPr kumimoji="0" sz="22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and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9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them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are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correct,</a:t>
            </a:r>
            <a:r>
              <a:rPr kumimoji="0" sz="22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accuracy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90%.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595630" marR="53975" lvl="0" indent="-342900" defTabSz="914400" eaLnBrk="1" fontAlgn="auto" latinLnBrk="0" hangingPunct="1">
              <a:lnSpc>
                <a:spcPct val="147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"/>
              <a:tabLst>
                <a:tab pos="595630" algn="l"/>
              </a:tabLst>
              <a:defRPr/>
            </a:pPr>
            <a:r>
              <a:rPr kumimoji="0" sz="22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Accuracy</a:t>
            </a:r>
            <a:r>
              <a:rPr kumimoji="0" sz="22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22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measure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how</a:t>
            </a:r>
            <a:r>
              <a:rPr kumimoji="0" sz="2200" b="1" i="0" u="none" strike="noStrike" kern="0" cap="none" spc="-2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well</a:t>
            </a:r>
            <a:r>
              <a:rPr kumimoji="0" sz="2200" b="1" i="0" u="none" strike="noStrike" kern="0" cap="none" spc="-2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binary</a:t>
            </a:r>
            <a:r>
              <a:rPr kumimoji="0" sz="22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classifier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correctly</a:t>
            </a:r>
            <a:r>
              <a:rPr kumimoji="0" sz="22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identifies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or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excludes a</a:t>
            </a:r>
            <a:r>
              <a:rPr kumimoji="0" sz="22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condition.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595630" marR="53975" lvl="0" indent="-342900" defTabSz="914400" eaLnBrk="1" fontAlgn="auto" latinLnBrk="0" hangingPunct="1">
              <a:lnSpc>
                <a:spcPct val="15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"/>
              <a:tabLst>
                <a:tab pos="595630" algn="l"/>
              </a:tabLst>
              <a:defRPr/>
            </a:pP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It’s</a:t>
            </a:r>
            <a:r>
              <a:rPr kumimoji="0" sz="2200" b="0" i="0" u="none" strike="noStrike" kern="0" cap="none" spc="2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0" i="0" u="none" strike="noStrike" kern="0" cap="none" spc="2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8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proportion</a:t>
            </a:r>
            <a:r>
              <a:rPr kumimoji="0" sz="2200" b="1" i="0" u="none" strike="noStrike" kern="0" cap="none" spc="30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3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1" i="0" u="none" strike="noStrike" kern="0" cap="none" spc="2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correct</a:t>
            </a:r>
            <a:r>
              <a:rPr kumimoji="0" sz="2200" b="1" i="0" u="none" strike="noStrike" kern="0" cap="none" spc="2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predictions</a:t>
            </a:r>
            <a:r>
              <a:rPr kumimoji="0" sz="2200" b="1" i="0" u="none" strike="noStrike" kern="0" cap="none" spc="30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5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among</a:t>
            </a:r>
            <a:r>
              <a:rPr kumimoji="0" sz="2200" b="1" i="0" u="none" strike="noStrike" kern="0" cap="none" spc="29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1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1" i="0" u="none" strike="noStrike" kern="0" cap="none" spc="30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total</a:t>
            </a:r>
            <a:r>
              <a:rPr kumimoji="0" sz="2200" b="1" i="0" u="none" strike="noStrike" kern="0" cap="none" spc="2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number</a:t>
            </a:r>
            <a:r>
              <a:rPr kumimoji="0" sz="2200" b="1" i="0" u="none" strike="noStrike" kern="0" cap="none" spc="2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3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1" i="0" u="none" strike="noStrike" kern="0" cap="none" spc="29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55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cases </a:t>
            </a:r>
            <a:r>
              <a:rPr kumimoji="0" sz="2200" b="1" i="0" u="none" strike="noStrike" kern="0" cap="none" spc="-10" normalizeH="0" baseline="0" noProof="0" dirty="0">
                <a:ln>
                  <a:noFill/>
                </a:ln>
                <a:solidFill>
                  <a:srgbClr val="CD623A"/>
                </a:solidFill>
                <a:effectLst/>
                <a:uLnTx/>
                <a:uFillTx/>
                <a:latin typeface="Trebuchet MS"/>
                <a:cs typeface="Trebuchet MS"/>
              </a:rPr>
              <a:t>examined.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9577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Outline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15002" y="1718748"/>
            <a:ext cx="8559326" cy="336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sz="2800" kern="0" spc="-295" dirty="0" smtClean="0">
                <a:solidFill>
                  <a:schemeClr val="bg1">
                    <a:lumMod val="85000"/>
                  </a:schemeClr>
                </a:solidFill>
                <a:latin typeface="Trebuchet MS"/>
                <a:cs typeface="Trebuchet MS"/>
              </a:rPr>
              <a:t>1</a:t>
            </a:r>
            <a:r>
              <a:rPr lang="en-US" sz="2800" kern="0" spc="-295" dirty="0">
                <a:solidFill>
                  <a:schemeClr val="bg1">
                    <a:lumMod val="85000"/>
                  </a:schemeClr>
                </a:solidFill>
                <a:latin typeface="Trebuchet MS"/>
                <a:cs typeface="Trebuchet MS"/>
              </a:rPr>
              <a:t>.</a:t>
            </a:r>
            <a:r>
              <a:rPr lang="en-US" sz="2800" kern="0" dirty="0">
                <a:solidFill>
                  <a:schemeClr val="bg1">
                    <a:lumMod val="85000"/>
                  </a:schemeClr>
                </a:solidFill>
                <a:latin typeface="Trebuchet MS"/>
                <a:cs typeface="Trebuchet MS"/>
              </a:rPr>
              <a:t>	</a:t>
            </a:r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Alexandria" pitchFamily="2" charset="-78"/>
                <a:cs typeface="Alexandria" pitchFamily="2" charset="-78"/>
              </a:rPr>
              <a:t>Metrics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2.	</a:t>
            </a: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Precision , Accuracy , F 1 Score  </a:t>
            </a: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recall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schemeClr val="bg1">
                    <a:lumMod val="85000"/>
                  </a:schemeClr>
                </a:solidFill>
                <a:latin typeface="Alexandria" pitchFamily="2" charset="-78"/>
                <a:cs typeface="Alexandria" pitchFamily="2" charset="-78"/>
              </a:rPr>
              <a:t>3.	Worked example</a:t>
            </a: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4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Accuracy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object 4"/>
          <p:cNvSpPr txBox="1">
            <a:spLocks/>
          </p:cNvSpPr>
          <p:nvPr/>
        </p:nvSpPr>
        <p:spPr>
          <a:xfrm>
            <a:off x="1297092" y="1782699"/>
            <a:ext cx="10256520" cy="251479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636905" lvl="0" indent="-228600" algn="l" defTabSz="914400" rtl="0" eaLnBrk="1" fontAlgn="auto" latinLnBrk="0" hangingPunct="1">
              <a:lnSpc>
                <a:spcPct val="1002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-3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Accuracy</a:t>
            </a:r>
            <a:r>
              <a:rPr kumimoji="0" lang="en-US" sz="2600" b="0" i="0" u="none" strike="noStrike" kern="1200" cap="none" spc="-14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</a:t>
            </a:r>
            <a:r>
              <a:rPr kumimoji="0" lang="en-US" sz="2600" b="0" i="0" u="none" strike="noStrike" kern="1200" cap="none" spc="-12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also</a:t>
            </a:r>
            <a:r>
              <a:rPr kumimoji="0" lang="en-US" sz="2600" b="0" i="0" u="none" strike="noStrike" kern="1200" cap="none" spc="-1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used</a:t>
            </a:r>
            <a:r>
              <a:rPr kumimoji="0" lang="en-US" sz="2600" b="0" i="0" u="none" strike="noStrike" kern="1200" cap="none" spc="-114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3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</a:t>
            </a:r>
            <a:r>
              <a:rPr kumimoji="0" lang="en-US" sz="2600" b="0" i="0" u="none" strike="noStrike" kern="1200" cap="none" spc="-9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sz="2600" b="0" i="0" u="none" strike="noStrike" kern="1200" cap="none" spc="-9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5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statistical</a:t>
            </a:r>
            <a:r>
              <a:rPr kumimoji="0" lang="en-US" sz="2600" b="0" i="0" u="none" strike="noStrike" kern="1200" cap="none" spc="-114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measure</a:t>
            </a:r>
            <a:r>
              <a:rPr kumimoji="0" lang="en-US" sz="2600" b="0" i="0" u="none" strike="noStrike" kern="1200" cap="none" spc="-10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4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</a:t>
            </a:r>
            <a:r>
              <a:rPr kumimoji="0" lang="en-US" sz="2600" b="0" i="0" u="none" strike="noStrike" kern="1200" cap="none" spc="7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how</a:t>
            </a:r>
            <a:r>
              <a:rPr kumimoji="0" lang="en-US" sz="2600" b="0" i="0" u="none" strike="noStrike" kern="1200" cap="none" spc="1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9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well</a:t>
            </a:r>
            <a:r>
              <a:rPr kumimoji="0" lang="en-US" sz="2600" b="0" i="0" u="none" strike="noStrike" kern="1200" cap="none" spc="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binary</a:t>
            </a:r>
            <a:r>
              <a:rPr kumimoji="0" lang="en-US" sz="2600" b="0" i="0" u="none" strike="noStrike" kern="1200" cap="none" spc="1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classification</a:t>
            </a:r>
            <a:r>
              <a:rPr kumimoji="0" lang="en-US" sz="2600" b="0" i="0" u="none" strike="noStrike" kern="1200" cap="none" spc="1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14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test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5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correctly </a:t>
            </a:r>
            <a:r>
              <a:rPr kumimoji="0" lang="en-US" sz="2600" b="0" i="0" u="none" strike="noStrike" kern="1200" cap="none" spc="7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identifies</a:t>
            </a:r>
            <a:r>
              <a:rPr kumimoji="0" lang="en-US" sz="2600" b="0" i="0" u="none" strike="noStrike" kern="1200" cap="none" spc="-8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</a:t>
            </a:r>
            <a:r>
              <a:rPr kumimoji="0" lang="en-US" sz="2600" b="0" i="0" u="none" strike="noStrike" kern="1200" cap="none" spc="-8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excludes</a:t>
            </a:r>
            <a:r>
              <a:rPr kumimoji="0" lang="en-US" sz="2600" b="0" i="0" u="none" strike="noStrike" kern="1200" cap="none" spc="-8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sz="2600" b="0" i="0" u="none" strike="noStrike" kern="1200" cap="none" spc="-9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4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condition.</a:t>
            </a:r>
            <a:endParaRPr kumimoji="0" lang="en-US" sz="26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2700" marR="5080" lvl="0" indent="-228600" algn="l" defTabSz="91440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</a:t>
            </a:r>
            <a:r>
              <a:rPr kumimoji="0" lang="en-US" sz="2600" b="0" i="0" u="none" strike="noStrike" kern="1200" cap="none" spc="-9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5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is,</a:t>
            </a:r>
            <a:r>
              <a:rPr kumimoji="0" lang="en-US" sz="2600" b="0" i="0" u="none" strike="noStrike" kern="1200" cap="none" spc="-1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14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</a:t>
            </a:r>
            <a:r>
              <a:rPr kumimoji="0" lang="en-US" sz="2600" b="0" i="0" u="none" strike="noStrike" kern="1200" cap="none" spc="-9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3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accuracy</a:t>
            </a:r>
            <a:r>
              <a:rPr kumimoji="0" lang="en-US" sz="2600" b="0" i="0" u="none" strike="noStrike" kern="1200" cap="none" spc="-8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</a:t>
            </a:r>
            <a:r>
              <a:rPr kumimoji="0" lang="en-US" sz="2600" b="0" i="0" u="none" strike="noStrike" kern="1200" cap="none" spc="-8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</a:t>
            </a:r>
            <a:r>
              <a:rPr kumimoji="0" lang="en-US" sz="2600" b="0" i="0" u="none" strike="noStrike" kern="1200" cap="none" spc="-8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proportion</a:t>
            </a:r>
            <a:r>
              <a:rPr kumimoji="0" lang="en-US" sz="2600" b="0" i="0" u="none" strike="noStrike" kern="1200" cap="none" spc="-8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6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</a:t>
            </a:r>
            <a:r>
              <a:rPr kumimoji="0" lang="en-US" sz="2600" b="0" i="0" u="none" strike="noStrike" kern="1200" cap="none" spc="-8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5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correct </a:t>
            </a:r>
            <a:r>
              <a:rPr kumimoji="0" lang="en-US" sz="2600" b="0" i="0" u="none" strike="noStrike" kern="1200" cap="none" spc="5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predictions</a:t>
            </a:r>
            <a:r>
              <a:rPr kumimoji="0" lang="en-US" sz="2600" b="0" i="0" u="none" strike="noStrike" kern="1200" cap="none" spc="-3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8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(both</a:t>
            </a:r>
            <a:r>
              <a:rPr kumimoji="0" lang="en-US" sz="2600" b="0" i="0" u="none" strike="noStrike" kern="1200" cap="none" spc="-3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2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true</a:t>
            </a:r>
            <a:r>
              <a:rPr kumimoji="0" lang="en-US" sz="2600" b="0" i="0" u="none" strike="noStrike" kern="1200" cap="none" spc="-4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positives</a:t>
            </a:r>
            <a:r>
              <a:rPr kumimoji="0" lang="en-US" sz="2600" b="0" i="0" u="none" strike="noStrike" kern="1200" cap="none" spc="-2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sz="2600" b="0" i="0" u="none" strike="noStrike" kern="1200" cap="none" spc="-2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2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true</a:t>
            </a:r>
            <a:r>
              <a:rPr kumimoji="0" lang="en-US" sz="2600" b="0" i="0" u="none" strike="noStrike" kern="1200" cap="none" spc="-3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negatives) </a:t>
            </a:r>
            <a:r>
              <a:rPr kumimoji="0" lang="en-US" sz="2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among</a:t>
            </a:r>
            <a:r>
              <a:rPr kumimoji="0" lang="en-US" sz="2600" b="0" i="0" u="none" strike="noStrike" kern="1200" cap="none" spc="-7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14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</a:t>
            </a:r>
            <a:r>
              <a:rPr kumimoji="0" lang="en-US" sz="2600" b="0" i="0" u="none" strike="noStrike" kern="1200" cap="none" spc="-6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4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total</a:t>
            </a:r>
            <a:r>
              <a:rPr kumimoji="0" lang="en-US" sz="2600" b="0" i="0" u="none" strike="noStrike" kern="1200" cap="none" spc="-6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5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number</a:t>
            </a:r>
            <a:r>
              <a:rPr kumimoji="0" lang="en-US" sz="2600" b="0" i="0" u="none" strike="noStrike" kern="1200" cap="none" spc="-6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16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</a:t>
            </a:r>
            <a:r>
              <a:rPr kumimoji="0" lang="en-US" sz="2600" b="0" i="0" u="none" strike="noStrike" kern="1200" cap="none" spc="-6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cases</a:t>
            </a:r>
            <a:r>
              <a:rPr kumimoji="0" lang="en-US" sz="2600" b="0" i="0" u="none" strike="noStrike" kern="1200" cap="none" spc="-6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-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examined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33246" y="4599036"/>
            <a:ext cx="5220004" cy="63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50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Precision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2187971" y="2192408"/>
            <a:ext cx="6937375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6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positive</a:t>
            </a:r>
            <a:r>
              <a:rPr kumimoji="0" sz="26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predictive</a:t>
            </a:r>
            <a:r>
              <a:rPr kumimoji="0" sz="26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value</a:t>
            </a:r>
            <a:r>
              <a:rPr kumimoji="0" sz="2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(PPV),</a:t>
            </a:r>
            <a:r>
              <a:rPr kumimoji="0" sz="2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also</a:t>
            </a:r>
            <a:r>
              <a:rPr kumimoji="0" sz="2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called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precision,</a:t>
            </a:r>
            <a:r>
              <a:rPr kumimoji="0" sz="26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6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defined</a:t>
            </a:r>
            <a:r>
              <a:rPr kumimoji="0" sz="26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as,</a:t>
            </a:r>
            <a:endParaRPr kumimoji="0" sz="2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</p:txBody>
      </p:sp>
      <p:pic>
        <p:nvPicPr>
          <p:cNvPr id="14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99591" y="3715317"/>
            <a:ext cx="8004962" cy="52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5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Negative Predictive Value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2227919" y="2442747"/>
            <a:ext cx="6446520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The</a:t>
            </a:r>
            <a:r>
              <a:rPr kumimoji="0" sz="26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negative</a:t>
            </a:r>
            <a:r>
              <a:rPr kumimoji="0" sz="26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predictive</a:t>
            </a:r>
            <a:r>
              <a:rPr kumimoji="0" sz="26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value</a:t>
            </a:r>
            <a:r>
              <a:rPr kumimoji="0" sz="26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is</a:t>
            </a:r>
            <a:r>
              <a:rPr kumimoji="0" sz="26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defined</a:t>
            </a:r>
            <a:r>
              <a:rPr kumimoji="0" sz="26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 </a:t>
            </a:r>
            <a:r>
              <a:rPr kumimoji="0" sz="26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Microsoft Sans Serif"/>
                <a:ea typeface="+mn-ea"/>
                <a:cs typeface="Microsoft Sans Serif"/>
              </a:rPr>
              <a:t>as:</a:t>
            </a:r>
            <a:endParaRPr kumimoji="0" sz="2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/>
              <a:ea typeface="+mn-ea"/>
              <a:cs typeface="Microsoft Sans Serif"/>
            </a:endParaRPr>
          </a:p>
        </p:txBody>
      </p:sp>
      <p:pic>
        <p:nvPicPr>
          <p:cNvPr id="14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91218" y="3749654"/>
            <a:ext cx="8006397" cy="51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6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F1-score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4"/>
          <p:cNvSpPr txBox="1">
            <a:spLocks/>
          </p:cNvSpPr>
          <p:nvPr/>
        </p:nvSpPr>
        <p:spPr>
          <a:xfrm>
            <a:off x="1386113" y="1603951"/>
            <a:ext cx="9528321" cy="32178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43180">
              <a:spcBef>
                <a:spcPts val="100"/>
              </a:spcBef>
            </a:pPr>
            <a:r>
              <a:rPr lang="en-US" dirty="0" smtClean="0"/>
              <a:t>In</a:t>
            </a:r>
            <a:r>
              <a:rPr lang="en-US" spc="-25" dirty="0" smtClean="0"/>
              <a:t> </a:t>
            </a:r>
            <a:r>
              <a:rPr lang="en-US" spc="45" dirty="0" smtClean="0"/>
              <a:t>statistical</a:t>
            </a:r>
            <a:r>
              <a:rPr lang="en-US" spc="-25" dirty="0" smtClean="0"/>
              <a:t> </a:t>
            </a:r>
            <a:r>
              <a:rPr lang="en-US" spc="-35" dirty="0" smtClean="0"/>
              <a:t>analysis </a:t>
            </a:r>
            <a:r>
              <a:rPr lang="en-US" spc="155" dirty="0" smtClean="0"/>
              <a:t>of</a:t>
            </a:r>
            <a:r>
              <a:rPr lang="en-US" spc="-25" dirty="0" smtClean="0"/>
              <a:t> </a:t>
            </a:r>
            <a:r>
              <a:rPr lang="en-US" dirty="0" smtClean="0"/>
              <a:t>binary</a:t>
            </a:r>
            <a:r>
              <a:rPr lang="en-US" spc="-30" dirty="0" smtClean="0"/>
              <a:t> </a:t>
            </a:r>
            <a:r>
              <a:rPr lang="en-US" dirty="0" smtClean="0"/>
              <a:t>classification,</a:t>
            </a:r>
            <a:r>
              <a:rPr lang="en-US" spc="-25" dirty="0" smtClean="0"/>
              <a:t> </a:t>
            </a:r>
            <a:r>
              <a:rPr lang="en-US" spc="105" dirty="0" smtClean="0"/>
              <a:t>the</a:t>
            </a:r>
            <a:r>
              <a:rPr lang="en-US" spc="-30" dirty="0" smtClean="0"/>
              <a:t> </a:t>
            </a:r>
            <a:r>
              <a:rPr lang="en-US" spc="-130" dirty="0" smtClean="0"/>
              <a:t>F-</a:t>
            </a:r>
            <a:r>
              <a:rPr lang="en-US" spc="-10" dirty="0" smtClean="0"/>
              <a:t>score </a:t>
            </a:r>
            <a:r>
              <a:rPr lang="en-US" spc="90" dirty="0" smtClean="0"/>
              <a:t>or</a:t>
            </a:r>
            <a:r>
              <a:rPr lang="en-US" spc="-125" dirty="0" smtClean="0"/>
              <a:t> </a:t>
            </a:r>
            <a:r>
              <a:rPr lang="en-US" spc="-105" dirty="0" smtClean="0"/>
              <a:t>F-</a:t>
            </a:r>
            <a:r>
              <a:rPr lang="en-US" spc="-10" dirty="0" smtClean="0"/>
              <a:t>measure</a:t>
            </a:r>
            <a:r>
              <a:rPr lang="en-US" spc="-95" dirty="0" smtClean="0"/>
              <a:t> </a:t>
            </a:r>
            <a:r>
              <a:rPr lang="en-US" spc="-20" dirty="0" smtClean="0"/>
              <a:t>is</a:t>
            </a:r>
            <a:r>
              <a:rPr lang="en-US" spc="-100" dirty="0" smtClean="0"/>
              <a:t> a</a:t>
            </a:r>
            <a:r>
              <a:rPr lang="en-US" spc="-95" dirty="0" smtClean="0"/>
              <a:t> </a:t>
            </a:r>
            <a:r>
              <a:rPr lang="en-US" dirty="0" smtClean="0"/>
              <a:t>measure</a:t>
            </a:r>
            <a:r>
              <a:rPr lang="en-US" spc="-95" dirty="0" smtClean="0"/>
              <a:t> </a:t>
            </a:r>
            <a:r>
              <a:rPr lang="en-US" spc="155" dirty="0" smtClean="0"/>
              <a:t>of</a:t>
            </a:r>
            <a:r>
              <a:rPr lang="en-US" spc="-100" dirty="0" smtClean="0"/>
              <a:t> a</a:t>
            </a:r>
            <a:r>
              <a:rPr lang="en-US" spc="-95" dirty="0" smtClean="0"/>
              <a:t> </a:t>
            </a:r>
            <a:r>
              <a:rPr lang="en-US" spc="70" dirty="0" smtClean="0"/>
              <a:t>test's</a:t>
            </a:r>
            <a:r>
              <a:rPr lang="en-US" spc="-95" dirty="0" smtClean="0"/>
              <a:t> </a:t>
            </a:r>
            <a:r>
              <a:rPr lang="en-US" spc="-10" dirty="0" smtClean="0"/>
              <a:t>accuracy.</a:t>
            </a:r>
          </a:p>
          <a:p>
            <a:pPr marL="12700" marR="5080">
              <a:spcBef>
                <a:spcPts val="800"/>
              </a:spcBef>
            </a:pPr>
            <a:r>
              <a:rPr lang="en-US" spc="135" dirty="0" smtClean="0"/>
              <a:t>It</a:t>
            </a:r>
            <a:r>
              <a:rPr lang="en-US" spc="-50" dirty="0" smtClean="0"/>
              <a:t> </a:t>
            </a:r>
            <a:r>
              <a:rPr lang="en-US" spc="-20" dirty="0" smtClean="0"/>
              <a:t>is</a:t>
            </a:r>
            <a:r>
              <a:rPr lang="en-US" spc="-40" dirty="0" smtClean="0"/>
              <a:t> </a:t>
            </a:r>
            <a:r>
              <a:rPr lang="en-US" dirty="0" smtClean="0"/>
              <a:t>calculated</a:t>
            </a:r>
            <a:r>
              <a:rPr lang="en-US" spc="-40" dirty="0" smtClean="0"/>
              <a:t> </a:t>
            </a:r>
            <a:r>
              <a:rPr lang="en-US" spc="120" dirty="0" smtClean="0"/>
              <a:t>from</a:t>
            </a:r>
            <a:r>
              <a:rPr lang="en-US" spc="-40" dirty="0" smtClean="0"/>
              <a:t> </a:t>
            </a:r>
            <a:r>
              <a:rPr lang="en-US" spc="105" dirty="0" smtClean="0"/>
              <a:t>the</a:t>
            </a:r>
            <a:r>
              <a:rPr lang="en-US" spc="-45" dirty="0" smtClean="0"/>
              <a:t> </a:t>
            </a:r>
            <a:r>
              <a:rPr lang="en-US" dirty="0" smtClean="0"/>
              <a:t>precision</a:t>
            </a:r>
            <a:r>
              <a:rPr lang="en-US" spc="-45" dirty="0" smtClean="0"/>
              <a:t> </a:t>
            </a:r>
            <a:r>
              <a:rPr lang="en-US" dirty="0" smtClean="0"/>
              <a:t>and</a:t>
            </a:r>
            <a:r>
              <a:rPr lang="en-US" spc="-35" dirty="0" smtClean="0"/>
              <a:t> </a:t>
            </a:r>
            <a:r>
              <a:rPr lang="en-US" dirty="0" smtClean="0"/>
              <a:t>recall</a:t>
            </a:r>
            <a:r>
              <a:rPr lang="en-US" spc="-40" dirty="0" smtClean="0"/>
              <a:t> </a:t>
            </a:r>
            <a:r>
              <a:rPr lang="en-US" spc="160" dirty="0" smtClean="0"/>
              <a:t>of</a:t>
            </a:r>
            <a:r>
              <a:rPr lang="en-US" spc="-45" dirty="0" smtClean="0"/>
              <a:t> </a:t>
            </a:r>
            <a:r>
              <a:rPr lang="en-US" spc="105" dirty="0" smtClean="0"/>
              <a:t>the</a:t>
            </a:r>
            <a:r>
              <a:rPr lang="en-US" spc="-45" dirty="0" smtClean="0"/>
              <a:t> </a:t>
            </a:r>
            <a:r>
              <a:rPr lang="en-US" spc="65" dirty="0" smtClean="0"/>
              <a:t>test, </a:t>
            </a:r>
            <a:r>
              <a:rPr lang="en-US" dirty="0" smtClean="0"/>
              <a:t>where</a:t>
            </a:r>
            <a:r>
              <a:rPr lang="en-US" spc="-40" dirty="0" smtClean="0"/>
              <a:t> </a:t>
            </a:r>
            <a:r>
              <a:rPr lang="en-US" spc="105" dirty="0" smtClean="0"/>
              <a:t>the</a:t>
            </a:r>
            <a:r>
              <a:rPr lang="en-US" spc="-50" dirty="0" smtClean="0"/>
              <a:t> </a:t>
            </a:r>
            <a:r>
              <a:rPr lang="en-US" dirty="0" smtClean="0"/>
              <a:t>precision</a:t>
            </a:r>
            <a:r>
              <a:rPr lang="en-US" spc="-40" dirty="0" smtClean="0"/>
              <a:t> </a:t>
            </a:r>
            <a:r>
              <a:rPr lang="en-US" spc="-10" dirty="0" smtClean="0"/>
              <a:t>is</a:t>
            </a:r>
            <a:r>
              <a:rPr lang="en-US" spc="-45" dirty="0" smtClean="0"/>
              <a:t> </a:t>
            </a:r>
            <a:r>
              <a:rPr lang="en-US" spc="105" dirty="0" smtClean="0"/>
              <a:t>the</a:t>
            </a:r>
            <a:r>
              <a:rPr lang="en-US" spc="-45" dirty="0" smtClean="0"/>
              <a:t> </a:t>
            </a:r>
            <a:r>
              <a:rPr lang="en-US" spc="50" dirty="0" smtClean="0"/>
              <a:t>number</a:t>
            </a:r>
            <a:r>
              <a:rPr lang="en-US" spc="-45" dirty="0" smtClean="0"/>
              <a:t> </a:t>
            </a:r>
            <a:r>
              <a:rPr lang="en-US" spc="160" dirty="0" smtClean="0"/>
              <a:t>of</a:t>
            </a:r>
            <a:r>
              <a:rPr lang="en-US" spc="-45" dirty="0" smtClean="0"/>
              <a:t> </a:t>
            </a:r>
            <a:r>
              <a:rPr lang="en-US" spc="110" dirty="0" smtClean="0"/>
              <a:t>true</a:t>
            </a:r>
            <a:r>
              <a:rPr lang="en-US" spc="-50" dirty="0" smtClean="0"/>
              <a:t> </a:t>
            </a:r>
            <a:r>
              <a:rPr lang="en-US" spc="35" dirty="0" smtClean="0"/>
              <a:t>positive </a:t>
            </a:r>
            <a:r>
              <a:rPr lang="en-US" dirty="0" smtClean="0"/>
              <a:t>results</a:t>
            </a:r>
            <a:r>
              <a:rPr lang="en-US" spc="15" dirty="0" smtClean="0"/>
              <a:t> </a:t>
            </a:r>
            <a:r>
              <a:rPr lang="en-US" dirty="0" smtClean="0"/>
              <a:t>divided</a:t>
            </a:r>
            <a:r>
              <a:rPr lang="en-US" spc="15" dirty="0" smtClean="0"/>
              <a:t> </a:t>
            </a:r>
            <a:r>
              <a:rPr lang="en-US" dirty="0" smtClean="0"/>
              <a:t>by</a:t>
            </a:r>
            <a:r>
              <a:rPr lang="en-US" spc="5" dirty="0" smtClean="0"/>
              <a:t> </a:t>
            </a:r>
            <a:r>
              <a:rPr lang="en-US" spc="105" dirty="0" smtClean="0"/>
              <a:t>the</a:t>
            </a:r>
            <a:r>
              <a:rPr lang="en-US" spc="5" dirty="0" smtClean="0"/>
              <a:t> </a:t>
            </a:r>
            <a:r>
              <a:rPr lang="en-US" spc="50" dirty="0" smtClean="0"/>
              <a:t>number</a:t>
            </a:r>
            <a:r>
              <a:rPr lang="en-US" spc="5" dirty="0" smtClean="0"/>
              <a:t> </a:t>
            </a:r>
            <a:r>
              <a:rPr lang="en-US" spc="160" dirty="0" smtClean="0"/>
              <a:t>of</a:t>
            </a:r>
            <a:r>
              <a:rPr lang="en-US" dirty="0" smtClean="0"/>
              <a:t> all</a:t>
            </a:r>
            <a:r>
              <a:rPr lang="en-US" spc="15" dirty="0" smtClean="0"/>
              <a:t> </a:t>
            </a:r>
            <a:r>
              <a:rPr lang="en-US" spc="45" dirty="0" smtClean="0"/>
              <a:t>positive</a:t>
            </a:r>
            <a:r>
              <a:rPr lang="en-US" dirty="0" smtClean="0"/>
              <a:t> </a:t>
            </a:r>
            <a:r>
              <a:rPr lang="en-US" spc="-10" dirty="0" smtClean="0"/>
              <a:t>results, </a:t>
            </a:r>
            <a:r>
              <a:rPr lang="en-US" dirty="0" smtClean="0"/>
              <a:t>including</a:t>
            </a:r>
            <a:r>
              <a:rPr lang="en-US" spc="30" dirty="0" smtClean="0"/>
              <a:t> </a:t>
            </a:r>
            <a:r>
              <a:rPr lang="en-US" spc="50" dirty="0" smtClean="0"/>
              <a:t>those</a:t>
            </a:r>
            <a:r>
              <a:rPr lang="en-US" spc="30" dirty="0" smtClean="0"/>
              <a:t> </a:t>
            </a:r>
            <a:r>
              <a:rPr lang="en-US" spc="130" dirty="0" smtClean="0"/>
              <a:t>not</a:t>
            </a:r>
            <a:r>
              <a:rPr lang="en-US" spc="15" dirty="0" smtClean="0"/>
              <a:t> </a:t>
            </a:r>
            <a:r>
              <a:rPr lang="en-US" spc="90" dirty="0" smtClean="0"/>
              <a:t>identified</a:t>
            </a:r>
            <a:r>
              <a:rPr lang="en-US" spc="30" dirty="0" smtClean="0"/>
              <a:t> </a:t>
            </a:r>
            <a:r>
              <a:rPr lang="en-US" dirty="0" smtClean="0"/>
              <a:t>correctly,</a:t>
            </a:r>
            <a:r>
              <a:rPr lang="en-US" spc="15" dirty="0" smtClean="0"/>
              <a:t> </a:t>
            </a:r>
            <a:r>
              <a:rPr lang="en-US" dirty="0" smtClean="0"/>
              <a:t>and</a:t>
            </a:r>
            <a:r>
              <a:rPr lang="en-US" spc="20" dirty="0" smtClean="0"/>
              <a:t> </a:t>
            </a:r>
            <a:r>
              <a:rPr lang="en-US" spc="105" dirty="0" smtClean="0"/>
              <a:t>the</a:t>
            </a:r>
            <a:r>
              <a:rPr lang="en-US" spc="25" dirty="0" smtClean="0"/>
              <a:t> </a:t>
            </a:r>
            <a:r>
              <a:rPr lang="en-US" dirty="0" smtClean="0"/>
              <a:t>recall</a:t>
            </a:r>
            <a:r>
              <a:rPr lang="en-US" spc="25" dirty="0" smtClean="0"/>
              <a:t> </a:t>
            </a:r>
            <a:r>
              <a:rPr lang="en-US" spc="-25" dirty="0" smtClean="0"/>
              <a:t>is </a:t>
            </a:r>
            <a:r>
              <a:rPr lang="en-US" spc="105" dirty="0" smtClean="0"/>
              <a:t>the</a:t>
            </a:r>
            <a:r>
              <a:rPr lang="en-US" spc="-10" dirty="0" smtClean="0"/>
              <a:t> </a:t>
            </a:r>
            <a:r>
              <a:rPr lang="en-US" spc="50" dirty="0" smtClean="0"/>
              <a:t>number</a:t>
            </a:r>
            <a:r>
              <a:rPr lang="en-US" spc="-5" dirty="0" smtClean="0"/>
              <a:t> </a:t>
            </a:r>
            <a:r>
              <a:rPr lang="en-US" spc="160" dirty="0" smtClean="0"/>
              <a:t>of</a:t>
            </a:r>
            <a:r>
              <a:rPr lang="en-US" dirty="0" smtClean="0"/>
              <a:t> </a:t>
            </a:r>
            <a:r>
              <a:rPr lang="en-US" spc="105" dirty="0" smtClean="0"/>
              <a:t>true</a:t>
            </a:r>
            <a:r>
              <a:rPr lang="en-US" spc="-5" dirty="0" smtClean="0"/>
              <a:t> </a:t>
            </a:r>
            <a:r>
              <a:rPr lang="en-US" spc="45" dirty="0" smtClean="0"/>
              <a:t>positive</a:t>
            </a:r>
            <a:r>
              <a:rPr lang="en-US" spc="-5" dirty="0" smtClean="0"/>
              <a:t> </a:t>
            </a:r>
            <a:r>
              <a:rPr lang="en-US" dirty="0" smtClean="0"/>
              <a:t>results divided</a:t>
            </a:r>
            <a:r>
              <a:rPr lang="en-US" spc="5" dirty="0" smtClean="0"/>
              <a:t> </a:t>
            </a:r>
            <a:r>
              <a:rPr lang="en-US" dirty="0" smtClean="0"/>
              <a:t>by</a:t>
            </a:r>
            <a:r>
              <a:rPr lang="en-US" spc="-10" dirty="0" smtClean="0"/>
              <a:t> </a:t>
            </a:r>
            <a:r>
              <a:rPr lang="en-US" spc="80" dirty="0" smtClean="0"/>
              <a:t>the </a:t>
            </a:r>
            <a:r>
              <a:rPr lang="en-US" spc="50" dirty="0" smtClean="0"/>
              <a:t>number</a:t>
            </a:r>
            <a:r>
              <a:rPr lang="en-US" spc="-55" dirty="0" smtClean="0"/>
              <a:t> </a:t>
            </a:r>
            <a:r>
              <a:rPr lang="en-US" spc="160" dirty="0" smtClean="0"/>
              <a:t>of</a:t>
            </a:r>
            <a:r>
              <a:rPr lang="en-US" spc="-60" dirty="0" smtClean="0"/>
              <a:t> </a:t>
            </a:r>
            <a:r>
              <a:rPr lang="en-US" dirty="0" smtClean="0"/>
              <a:t>all</a:t>
            </a:r>
            <a:r>
              <a:rPr lang="en-US" spc="-55" dirty="0" smtClean="0"/>
              <a:t> </a:t>
            </a:r>
            <a:r>
              <a:rPr lang="en-US" spc="-20" dirty="0" smtClean="0"/>
              <a:t>samples</a:t>
            </a:r>
            <a:r>
              <a:rPr lang="en-US" spc="-50" dirty="0" smtClean="0"/>
              <a:t> </a:t>
            </a:r>
            <a:r>
              <a:rPr lang="en-US" spc="130" dirty="0" smtClean="0"/>
              <a:t>that</a:t>
            </a:r>
            <a:r>
              <a:rPr lang="en-US" spc="-60" dirty="0" smtClean="0"/>
              <a:t> </a:t>
            </a:r>
            <a:r>
              <a:rPr lang="en-US" dirty="0" smtClean="0"/>
              <a:t>should</a:t>
            </a:r>
            <a:r>
              <a:rPr lang="en-US" spc="-50" dirty="0" smtClean="0"/>
              <a:t> </a:t>
            </a:r>
            <a:r>
              <a:rPr lang="en-US" dirty="0" smtClean="0"/>
              <a:t>have</a:t>
            </a:r>
            <a:r>
              <a:rPr lang="en-US" spc="-50" dirty="0" smtClean="0"/>
              <a:t> </a:t>
            </a:r>
            <a:r>
              <a:rPr lang="en-US" dirty="0" smtClean="0"/>
              <a:t>been</a:t>
            </a:r>
            <a:r>
              <a:rPr lang="en-US" spc="-40" dirty="0" smtClean="0"/>
              <a:t> </a:t>
            </a:r>
            <a:r>
              <a:rPr lang="en-US" spc="80" dirty="0" smtClean="0"/>
              <a:t>identified </a:t>
            </a:r>
            <a:r>
              <a:rPr lang="en-US" spc="-125" dirty="0" smtClean="0"/>
              <a:t>as</a:t>
            </a:r>
            <a:r>
              <a:rPr lang="en-US" spc="-80" dirty="0" smtClean="0"/>
              <a:t> </a:t>
            </a:r>
            <a:r>
              <a:rPr lang="en-US" spc="-10" dirty="0" smtClean="0"/>
              <a:t>positive.</a:t>
            </a:r>
            <a:endParaRPr lang="en-US" spc="-10" dirty="0"/>
          </a:p>
        </p:txBody>
      </p:sp>
      <p:pic>
        <p:nvPicPr>
          <p:cNvPr id="31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30544" y="5174267"/>
            <a:ext cx="7640415" cy="68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63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F1 Score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1214179" y="1379813"/>
            <a:ext cx="9101455" cy="93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Suppose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that</a:t>
            </a:r>
            <a:r>
              <a:rPr kumimoji="0" sz="22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𝑦</a:t>
            </a:r>
            <a:r>
              <a:rPr kumimoji="0" sz="22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22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1</a:t>
            </a:r>
            <a:r>
              <a:rPr kumimoji="0" sz="22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in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presence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7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rare</a:t>
            </a:r>
            <a:r>
              <a:rPr kumimoji="0" sz="2200" b="1" i="0" u="none" strike="noStrike" kern="0" cap="none" spc="-17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6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class</a:t>
            </a:r>
            <a:r>
              <a:rPr kumimoji="0" sz="2200" b="1" i="0" u="none" strike="noStrike" kern="0" cap="none" spc="-18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that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22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want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22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detect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5875" marR="0" lvl="0" indent="0" defTabSz="914400" eaLnBrk="1" fontAlgn="auto" latinLnBrk="0" hangingPunct="1">
              <a:lnSpc>
                <a:spcPct val="100000"/>
              </a:lnSpc>
              <a:spcBef>
                <a:spcPts val="18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Precision</a:t>
            </a:r>
            <a:r>
              <a:rPr kumimoji="0" sz="2200" b="1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(How</a:t>
            </a:r>
            <a:r>
              <a:rPr kumimoji="0" sz="1600" b="0" i="1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much</a:t>
            </a:r>
            <a:r>
              <a:rPr kumimoji="0" sz="1600" b="0" i="1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1600" b="0" i="1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are</a:t>
            </a:r>
            <a:r>
              <a:rPr kumimoji="0" sz="1600" b="0" i="1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precise</a:t>
            </a:r>
            <a:r>
              <a:rPr kumimoji="0" sz="1600" b="0" i="1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in</a:t>
            </a:r>
            <a:r>
              <a:rPr kumimoji="0" sz="1600" b="0" i="1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600" b="0" i="1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detection)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3" name="object 4"/>
          <p:cNvSpPr txBox="1"/>
          <p:nvPr/>
        </p:nvSpPr>
        <p:spPr>
          <a:xfrm>
            <a:off x="986370" y="3957842"/>
            <a:ext cx="5923280" cy="101536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Recall</a:t>
            </a:r>
            <a:r>
              <a:rPr kumimoji="0" sz="2200" b="1" i="0" u="none" strike="noStrike" kern="0" cap="none" spc="-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(How</a:t>
            </a:r>
            <a:r>
              <a:rPr kumimoji="0" sz="1600" b="0" i="1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much</a:t>
            </a:r>
            <a:r>
              <a:rPr kumimoji="0" sz="1600" b="0" i="1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1600" b="0" i="1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are</a:t>
            </a:r>
            <a:r>
              <a:rPr kumimoji="0" sz="1600" b="0" i="1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good</a:t>
            </a:r>
            <a:r>
              <a:rPr kumimoji="0" sz="1600" b="0" i="1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at</a:t>
            </a:r>
            <a:r>
              <a:rPr kumimoji="0" sz="1600" b="0" i="1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600" b="0" i="1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detecting)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2700" marR="5080" lvl="0" indent="0" defTabSz="914400" eaLnBrk="1" fontAlgn="auto" latinLnBrk="0" hangingPunct="1">
              <a:lnSpc>
                <a:spcPct val="102200"/>
              </a:lnSpc>
              <a:spcBef>
                <a:spcPts val="3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800" b="0" i="1" u="none" strike="noStrike" kern="0" cap="none" spc="44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all</a:t>
            </a:r>
            <a:r>
              <a:rPr kumimoji="0" sz="1800" b="0" i="1" u="none" strike="noStrike" kern="0" cap="none" spc="43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patients</a:t>
            </a:r>
            <a:r>
              <a:rPr kumimoji="0" sz="1800" b="0" i="1" u="none" strike="noStrike" kern="0" cap="none" spc="43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that</a:t>
            </a:r>
            <a:r>
              <a:rPr kumimoji="0" sz="1800" b="0" i="1" u="none" strike="noStrike" kern="0" cap="none" spc="44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actually</a:t>
            </a:r>
            <a:r>
              <a:rPr kumimoji="0" sz="1800" b="0" i="1" u="none" strike="noStrike" kern="0" cap="none" spc="44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7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have</a:t>
            </a:r>
            <a:r>
              <a:rPr kumimoji="0" sz="1800" b="0" i="1" u="none" strike="noStrike" kern="0" cap="none" spc="43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800" b="0" i="1" u="none" strike="noStrike" kern="0" cap="none" spc="43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disease,</a:t>
            </a:r>
            <a:r>
              <a:rPr kumimoji="0" sz="1800" b="0" i="1" u="none" strike="noStrike" kern="0" cap="none" spc="43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-2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what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fraction</a:t>
            </a:r>
            <a:r>
              <a:rPr kumimoji="0" sz="1800" b="0" i="1" u="none" strike="noStrike" kern="0" cap="none" spc="-4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did</a:t>
            </a:r>
            <a:r>
              <a:rPr kumimoji="0" sz="1800" b="0" i="1" u="none" strike="noStrike" kern="0" cap="none" spc="-5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6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1800" b="0" i="1" u="none" strike="noStrike" kern="0" cap="none" spc="-4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correctly</a:t>
            </a:r>
            <a:r>
              <a:rPr kumimoji="0" sz="1800" b="0" i="1" u="none" strike="noStrike" kern="0" cap="none" spc="-3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detect</a:t>
            </a:r>
            <a:r>
              <a:rPr kumimoji="0" sz="1800" b="0" i="1" u="none" strike="noStrike" kern="0" cap="none" spc="-4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13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as</a:t>
            </a:r>
            <a:r>
              <a:rPr kumimoji="0" sz="1800" b="0" i="1" u="none" strike="noStrike" kern="0" cap="none" spc="-4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6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having</a:t>
            </a:r>
            <a:r>
              <a:rPr kumimoji="0" sz="1800" b="0" i="1" u="none" strike="noStrike" kern="0" cap="none" spc="-5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800" b="0" i="1" u="none" strike="noStrike" kern="0" cap="none" spc="-4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8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disease?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graphicFrame>
        <p:nvGraphicFramePr>
          <p:cNvPr id="14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856884"/>
              </p:ext>
            </p:extLst>
          </p:nvPr>
        </p:nvGraphicFramePr>
        <p:xfrm>
          <a:off x="7188199" y="3205672"/>
          <a:ext cx="4261257" cy="267722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8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5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76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5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28575">
                      <a:solidFill>
                        <a:srgbClr val="D0D8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spc="-155" dirty="0"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1800" b="1" spc="-1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-25" dirty="0">
                          <a:latin typeface="Trebuchet MS"/>
                          <a:cs typeface="Trebuchet MS"/>
                        </a:rPr>
                        <a:t>(p)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76200">
                      <a:solidFill>
                        <a:srgbClr val="CD623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080" algn="ctr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sz="1800" b="1" spc="175" dirty="0">
                          <a:latin typeface="Trebuchet MS"/>
                          <a:cs typeface="Trebuchet MS"/>
                        </a:rPr>
                        <a:t>0</a:t>
                      </a:r>
                      <a:r>
                        <a:rPr sz="1800" b="1" spc="-1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25" dirty="0">
                          <a:latin typeface="Trebuchet MS"/>
                          <a:cs typeface="Trebuchet MS"/>
                        </a:rPr>
                        <a:t>(n)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367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76200">
                      <a:solidFill>
                        <a:srgbClr val="CD623A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95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1800" b="1" spc="-155" dirty="0"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1800" b="1" spc="-1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30" dirty="0">
                          <a:latin typeface="Trebuchet MS"/>
                          <a:cs typeface="Trebuchet MS"/>
                        </a:rPr>
                        <a:t>(Y)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76200">
                      <a:solidFill>
                        <a:srgbClr val="CD623A"/>
                      </a:solidFill>
                      <a:prstDash val="solid"/>
                    </a:lnR>
                    <a:lnT w="28575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  <a:solidFill>
                      <a:srgbClr val="D0D8E5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718185" marR="186055" indent="-514350">
                        <a:lnSpc>
                          <a:spcPct val="102200"/>
                        </a:lnSpc>
                        <a:spcBef>
                          <a:spcPts val="1360"/>
                        </a:spcBef>
                      </a:pPr>
                      <a:r>
                        <a:rPr sz="1800" b="1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True</a:t>
                      </a:r>
                      <a:r>
                        <a:rPr sz="1800" b="1" spc="15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65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positive </a:t>
                      </a:r>
                      <a:r>
                        <a:rPr sz="1800" b="1" spc="40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(TP)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72720" marB="0">
                    <a:lnL w="76200">
                      <a:solidFill>
                        <a:srgbClr val="CD623A"/>
                      </a:solidFill>
                      <a:prstDash val="solid"/>
                    </a:lnL>
                    <a:lnR w="57150">
                      <a:solidFill>
                        <a:srgbClr val="CD623A"/>
                      </a:solidFill>
                      <a:prstDash val="solid"/>
                    </a:lnR>
                    <a:lnT w="76200">
                      <a:solidFill>
                        <a:srgbClr val="CD623A"/>
                      </a:solidFill>
                      <a:prstDash val="solid"/>
                    </a:lnT>
                    <a:lnB w="38100">
                      <a:solidFill>
                        <a:srgbClr val="CD623A"/>
                      </a:solidFill>
                      <a:prstDash val="solid"/>
                    </a:lnB>
                    <a:solidFill>
                      <a:srgbClr val="D0D8E5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38810" marR="91440" indent="-552450">
                        <a:lnSpc>
                          <a:spcPct val="102200"/>
                        </a:lnSpc>
                        <a:spcBef>
                          <a:spcPts val="1360"/>
                        </a:spcBef>
                      </a:pPr>
                      <a:r>
                        <a:rPr sz="1800" b="1" spc="7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False</a:t>
                      </a:r>
                      <a:r>
                        <a:rPr sz="1800" b="1" spc="-16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6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positive </a:t>
                      </a:r>
                      <a:r>
                        <a:rPr sz="1800" b="1" spc="5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(FP)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72720" marB="0">
                    <a:lnL w="57150">
                      <a:solidFill>
                        <a:srgbClr val="CD623A"/>
                      </a:solidFill>
                      <a:prstDash val="solid"/>
                    </a:lnL>
                    <a:lnR w="38100">
                      <a:solidFill>
                        <a:srgbClr val="CD623A"/>
                      </a:solidFill>
                      <a:prstDash val="solid"/>
                    </a:lnR>
                    <a:lnT w="76200">
                      <a:solidFill>
                        <a:srgbClr val="CD623A"/>
                      </a:solidFill>
                      <a:prstDash val="solid"/>
                    </a:lnT>
                    <a:lnB w="38100">
                      <a:solidFill>
                        <a:srgbClr val="CD623A"/>
                      </a:solidFill>
                      <a:prstDash val="solid"/>
                    </a:lnB>
                    <a:solidFill>
                      <a:srgbClr val="D0D8E5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50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1800" b="1" spc="175" dirty="0">
                          <a:latin typeface="Trebuchet MS"/>
                          <a:cs typeface="Trebuchet MS"/>
                        </a:rPr>
                        <a:t>0</a:t>
                      </a:r>
                      <a:r>
                        <a:rPr sz="1800" b="1" spc="-1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25" dirty="0">
                          <a:latin typeface="Trebuchet MS"/>
                          <a:cs typeface="Trebuchet MS"/>
                        </a:rPr>
                        <a:t>(N)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38100">
                      <a:solidFill>
                        <a:srgbClr val="CD623A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5010" marR="105410" indent="-591820">
                        <a:lnSpc>
                          <a:spcPct val="102200"/>
                        </a:lnSpc>
                        <a:spcBef>
                          <a:spcPts val="1250"/>
                        </a:spcBef>
                      </a:pPr>
                      <a:r>
                        <a:rPr sz="1800" b="1" spc="75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False</a:t>
                      </a:r>
                      <a:r>
                        <a:rPr sz="1800" b="1" spc="-165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80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negative </a:t>
                      </a:r>
                      <a:r>
                        <a:rPr sz="1800" b="1" spc="35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(FN)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8750" marB="0">
                    <a:lnL w="38100">
                      <a:solidFill>
                        <a:srgbClr val="CD623A"/>
                      </a:solidFill>
                      <a:prstDash val="solid"/>
                    </a:lnL>
                    <a:lnR w="57150">
                      <a:solidFill>
                        <a:srgbClr val="CD623A"/>
                      </a:solidFill>
                      <a:prstDash val="solid"/>
                    </a:lnR>
                    <a:lnT w="38100">
                      <a:solidFill>
                        <a:srgbClr val="CD623A"/>
                      </a:solidFill>
                      <a:prstDash val="solid"/>
                    </a:lnT>
                    <a:lnB w="38100">
                      <a:solidFill>
                        <a:srgbClr val="CD623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2460" marR="85090" indent="-553720">
                        <a:lnSpc>
                          <a:spcPct val="102200"/>
                        </a:lnSpc>
                        <a:spcBef>
                          <a:spcPts val="1250"/>
                        </a:spcBef>
                      </a:pPr>
                      <a:r>
                        <a:rPr sz="1800" b="1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True</a:t>
                      </a:r>
                      <a:r>
                        <a:rPr sz="1800" b="1" spc="15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75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negative </a:t>
                      </a:r>
                      <a:r>
                        <a:rPr sz="1800" b="1" spc="-20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(TN)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58750" marB="0">
                    <a:lnL w="57150">
                      <a:solidFill>
                        <a:srgbClr val="CD623A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38100">
                      <a:solidFill>
                        <a:srgbClr val="CD623A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object 6"/>
          <p:cNvSpPr txBox="1"/>
          <p:nvPr/>
        </p:nvSpPr>
        <p:spPr>
          <a:xfrm>
            <a:off x="8305869" y="2220885"/>
            <a:ext cx="2235200" cy="88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sng" strike="noStrike" kern="0" cap="none" spc="105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>
                  <a:solidFill>
                    <a:srgbClr val="1C355D"/>
                  </a:solidFill>
                </a:uFill>
                <a:latin typeface="Trebuchet MS"/>
                <a:cs typeface="Trebuchet MS"/>
              </a:rPr>
              <a:t>Confusion</a:t>
            </a:r>
            <a:r>
              <a:rPr kumimoji="0" sz="2000" b="1" i="0" u="sng" strike="noStrike" kern="0" cap="none" spc="-14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>
                  <a:solidFill>
                    <a:srgbClr val="1C355D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000" b="1" i="0" u="sng" strike="noStrike" kern="0" cap="none" spc="70" normalizeH="0" baseline="0" noProof="0" dirty="0">
                <a:ln>
                  <a:noFill/>
                </a:ln>
                <a:solidFill>
                  <a:srgbClr val="1C355D"/>
                </a:solidFill>
                <a:effectLst/>
                <a:uLnTx/>
                <a:uFill>
                  <a:solidFill>
                    <a:srgbClr val="1C355D"/>
                  </a:solidFill>
                </a:uFill>
                <a:latin typeface="Trebuchet MS"/>
                <a:cs typeface="Trebuchet MS"/>
              </a:rPr>
              <a:t>matrix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429895" marR="0" lvl="0" indent="0" defTabSz="914400" eaLnBrk="1" fontAlgn="auto" latinLnBrk="0" hangingPunct="1">
              <a:lnSpc>
                <a:spcPct val="100000"/>
              </a:lnSpc>
              <a:spcBef>
                <a:spcPts val="196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Actual</a:t>
            </a:r>
            <a:r>
              <a:rPr kumimoji="0" sz="2000" b="1" i="0" u="none" strike="noStrike" kern="0" cap="none" spc="-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000" b="1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6" name="object 7"/>
          <p:cNvSpPr txBox="1"/>
          <p:nvPr/>
        </p:nvSpPr>
        <p:spPr>
          <a:xfrm>
            <a:off x="6861809" y="3392311"/>
            <a:ext cx="326390" cy="205486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3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Estiamted</a:t>
            </a:r>
            <a:r>
              <a:rPr kumimoji="0" sz="2000" b="1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000" b="1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7" name="object 8"/>
          <p:cNvSpPr/>
          <p:nvPr/>
        </p:nvSpPr>
        <p:spPr>
          <a:xfrm>
            <a:off x="923843" y="3392599"/>
            <a:ext cx="2222500" cy="12700"/>
          </a:xfrm>
          <a:custGeom>
            <a:avLst/>
            <a:gdLst/>
            <a:ahLst/>
            <a:cxnLst/>
            <a:rect l="l" t="t" r="r" b="b"/>
            <a:pathLst>
              <a:path w="2222500" h="12700">
                <a:moveTo>
                  <a:pt x="2222499" y="0"/>
                </a:moveTo>
                <a:lnTo>
                  <a:pt x="0" y="0"/>
                </a:lnTo>
                <a:lnTo>
                  <a:pt x="0" y="12700"/>
                </a:lnTo>
                <a:lnTo>
                  <a:pt x="2222499" y="12700"/>
                </a:lnTo>
                <a:lnTo>
                  <a:pt x="22224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object 9"/>
          <p:cNvSpPr/>
          <p:nvPr/>
        </p:nvSpPr>
        <p:spPr>
          <a:xfrm>
            <a:off x="3087433" y="3392599"/>
            <a:ext cx="3187700" cy="12700"/>
          </a:xfrm>
          <a:custGeom>
            <a:avLst/>
            <a:gdLst/>
            <a:ahLst/>
            <a:cxnLst/>
            <a:rect l="l" t="t" r="r" b="b"/>
            <a:pathLst>
              <a:path w="3187700" h="12700">
                <a:moveTo>
                  <a:pt x="3187700" y="0"/>
                </a:moveTo>
                <a:lnTo>
                  <a:pt x="0" y="0"/>
                </a:lnTo>
                <a:lnTo>
                  <a:pt x="0" y="12700"/>
                </a:lnTo>
                <a:lnTo>
                  <a:pt x="3187700" y="12700"/>
                </a:lnTo>
                <a:lnTo>
                  <a:pt x="31877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object 10"/>
          <p:cNvSpPr txBox="1"/>
          <p:nvPr/>
        </p:nvSpPr>
        <p:spPr>
          <a:xfrm>
            <a:off x="875245" y="2371663"/>
            <a:ext cx="6034405" cy="139954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8100" marR="1663700" lvl="0" indent="0" defTabSz="914400" eaLnBrk="1" fontAlgn="auto" latinLnBrk="0" hangingPunct="1">
              <a:lnSpc>
                <a:spcPct val="101099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800" b="0" i="1" u="none" strike="noStrike" kern="0" cap="none" spc="1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-7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all</a:t>
            </a:r>
            <a:r>
              <a:rPr kumimoji="0" sz="1800" b="0" i="1" u="none" strike="noStrike" kern="0" cap="none" spc="1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patients</a:t>
            </a:r>
            <a:r>
              <a:rPr kumimoji="0" sz="1800" b="0" i="1" u="none" strike="noStrike" kern="0" cap="none" spc="1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where</a:t>
            </a:r>
            <a:r>
              <a:rPr kumimoji="0" sz="1800" b="0" i="1" u="none" strike="noStrike" kern="0" cap="none" spc="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6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1800" b="0" i="1" u="none" strike="noStrike" kern="0" cap="none" spc="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classified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Cambria Math"/>
                <a:cs typeface="Cambria Math"/>
              </a:rPr>
              <a:t>𝑦</a:t>
            </a:r>
            <a:r>
              <a:rPr kumimoji="0" sz="1800" b="0" i="0" u="none" strike="noStrike" kern="0" cap="none" spc="21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1800" b="0" i="0" u="none" strike="noStrike" kern="0" cap="none" spc="18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Cambria Math"/>
                <a:cs typeface="Cambria Math"/>
              </a:rPr>
              <a:t>1</a:t>
            </a:r>
            <a:r>
              <a:rPr kumimoji="0" sz="1800" b="0" i="1" u="none" strike="noStrike" kern="0" cap="none" spc="-2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,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what fraction</a:t>
            </a:r>
            <a:r>
              <a:rPr kumimoji="0" sz="1800" b="0" i="1" u="none" strike="noStrike" kern="0" cap="none" spc="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actually</a:t>
            </a:r>
            <a:r>
              <a:rPr kumimoji="0" sz="1800" b="0" i="1" u="none" strike="noStrike" kern="0" cap="none" spc="1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114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has</a:t>
            </a:r>
            <a:r>
              <a:rPr kumimoji="0" sz="1800" b="0" i="1" u="none" strike="noStrike" kern="0" cap="none" spc="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800" b="0" i="1" u="none" strike="noStrike" kern="0" cap="none" spc="5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1" u="none" strike="noStrike" kern="0" cap="none" spc="80" normalizeH="0" baseline="0" noProof="0" dirty="0">
                <a:ln>
                  <a:noFill/>
                </a:ln>
                <a:solidFill>
                  <a:srgbClr val="426EB0"/>
                </a:solidFill>
                <a:effectLst/>
                <a:uLnTx/>
                <a:uFillTx/>
                <a:latin typeface="Trebuchet MS"/>
                <a:cs typeface="Trebuchet MS"/>
              </a:rPr>
              <a:t>disease?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652780" marR="0" lvl="0" indent="0" defTabSz="914400" eaLnBrk="1" fontAlgn="auto" latinLnBrk="0" hangingPunct="1">
              <a:lnSpc>
                <a:spcPct val="100000"/>
              </a:lnSpc>
              <a:spcBef>
                <a:spcPts val="1215"/>
              </a:spcBef>
              <a:spcAft>
                <a:spcPts val="0"/>
              </a:spcAft>
              <a:buClrTx/>
              <a:buSzTx/>
              <a:buFontTx/>
              <a:buNone/>
              <a:tabLst>
                <a:tab pos="3683000" algn="l"/>
              </a:tabLst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20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2000" b="0" i="0" u="none" strike="noStrike" kern="0" cap="none" spc="-10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  <a:p>
            <a:pPr marL="253365" marR="0" lvl="0" indent="0" defTabSz="914400" eaLnBrk="1" fontAlgn="auto" latinLnBrk="0" hangingPunct="1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Estimated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20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3000" b="0" i="0" u="none" strike="noStrike" kern="0" cap="none" spc="0" normalizeH="0" baseline="375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3000" b="0" i="0" u="none" strike="noStrike" kern="0" cap="none" spc="60" normalizeH="0" baseline="375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+</a:t>
            </a:r>
            <a:r>
              <a:rPr kumimoji="0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False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20" name="object 11"/>
          <p:cNvSpPr/>
          <p:nvPr/>
        </p:nvSpPr>
        <p:spPr>
          <a:xfrm>
            <a:off x="629198" y="5859001"/>
            <a:ext cx="1803400" cy="12700"/>
          </a:xfrm>
          <a:custGeom>
            <a:avLst/>
            <a:gdLst/>
            <a:ahLst/>
            <a:cxnLst/>
            <a:rect l="l" t="t" r="r" b="b"/>
            <a:pathLst>
              <a:path w="1803400" h="12700">
                <a:moveTo>
                  <a:pt x="1803399" y="0"/>
                </a:moveTo>
                <a:lnTo>
                  <a:pt x="0" y="0"/>
                </a:lnTo>
                <a:lnTo>
                  <a:pt x="0" y="12699"/>
                </a:lnTo>
                <a:lnTo>
                  <a:pt x="1803399" y="12699"/>
                </a:lnTo>
                <a:lnTo>
                  <a:pt x="18033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object 12"/>
          <p:cNvSpPr txBox="1"/>
          <p:nvPr/>
        </p:nvSpPr>
        <p:spPr>
          <a:xfrm>
            <a:off x="700176" y="5428469"/>
            <a:ext cx="1832610" cy="751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194310" defTabSz="914400" eaLnBrk="1" fontAlgn="auto" latinLnBrk="0" hangingPunct="1">
              <a:lnSpc>
                <a:spcPct val="119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20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20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Actual</a:t>
            </a:r>
            <a:r>
              <a:rPr kumimoji="0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22" name="object 13"/>
          <p:cNvSpPr txBox="1"/>
          <p:nvPr/>
        </p:nvSpPr>
        <p:spPr>
          <a:xfrm>
            <a:off x="2494382" y="5667186"/>
            <a:ext cx="2152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23" name="object 14"/>
          <p:cNvSpPr/>
          <p:nvPr/>
        </p:nvSpPr>
        <p:spPr>
          <a:xfrm>
            <a:off x="2762797" y="5859001"/>
            <a:ext cx="3276600" cy="12700"/>
          </a:xfrm>
          <a:custGeom>
            <a:avLst/>
            <a:gdLst/>
            <a:ahLst/>
            <a:cxnLst/>
            <a:rect l="l" t="t" r="r" b="b"/>
            <a:pathLst>
              <a:path w="3276600" h="12700">
                <a:moveTo>
                  <a:pt x="3276600" y="0"/>
                </a:moveTo>
                <a:lnTo>
                  <a:pt x="0" y="0"/>
                </a:lnTo>
                <a:lnTo>
                  <a:pt x="0" y="12699"/>
                </a:lnTo>
                <a:lnTo>
                  <a:pt x="3276600" y="12699"/>
                </a:lnTo>
                <a:lnTo>
                  <a:pt x="32766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object 15"/>
          <p:cNvSpPr txBox="1"/>
          <p:nvPr/>
        </p:nvSpPr>
        <p:spPr>
          <a:xfrm>
            <a:off x="2793921" y="5417249"/>
            <a:ext cx="3297554" cy="75120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5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2000" b="0" i="0" u="none" strike="noStrike" kern="0" cap="none" spc="-9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2000" b="0" i="0" u="none" strike="noStrike" kern="0" cap="none" spc="-7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+</a:t>
            </a:r>
            <a:r>
              <a:rPr kumimoji="0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False</a:t>
            </a:r>
            <a:r>
              <a:rPr kumimoji="0" sz="2000" b="0" i="0" u="none" strike="noStrike" kern="0" cap="none" spc="-7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000" b="0" i="0" u="none" strike="noStrike" kern="0" cap="none" spc="-1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</p:spTree>
    <p:extLst>
      <p:ext uri="{BB962C8B-B14F-4D97-AF65-F5344CB8AC3E}">
        <p14:creationId xmlns:p14="http://schemas.microsoft.com/office/powerpoint/2010/main" val="299310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Confusion Matrix for multiple classes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1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04010" y="1430187"/>
            <a:ext cx="5967616" cy="461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62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Summaries of the confusion matrix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2" name="object 2"/>
          <p:cNvSpPr txBox="1">
            <a:spLocks/>
          </p:cNvSpPr>
          <p:nvPr/>
        </p:nvSpPr>
        <p:spPr>
          <a:xfrm>
            <a:off x="803038" y="1322174"/>
            <a:ext cx="10339726" cy="10148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marR="5080">
              <a:lnSpc>
                <a:spcPct val="148200"/>
              </a:lnSpc>
              <a:spcBef>
                <a:spcPts val="459"/>
              </a:spcBef>
            </a:pPr>
            <a:r>
              <a:rPr lang="en-US" sz="2200" dirty="0" smtClean="0">
                <a:latin typeface="Trebuchet MS"/>
                <a:cs typeface="Trebuchet MS"/>
              </a:rPr>
              <a:t>Different</a:t>
            </a:r>
            <a:r>
              <a:rPr lang="en-US" sz="2200" spc="-55" dirty="0" smtClean="0">
                <a:latin typeface="Trebuchet MS"/>
                <a:cs typeface="Trebuchet MS"/>
              </a:rPr>
              <a:t> </a:t>
            </a:r>
            <a:r>
              <a:rPr lang="en-US" sz="2200" dirty="0" smtClean="0">
                <a:latin typeface="Trebuchet MS"/>
                <a:cs typeface="Trebuchet MS"/>
              </a:rPr>
              <a:t>metrics</a:t>
            </a:r>
            <a:r>
              <a:rPr lang="en-US" sz="2200" spc="-60" dirty="0" smtClean="0">
                <a:latin typeface="Trebuchet MS"/>
                <a:cs typeface="Trebuchet MS"/>
              </a:rPr>
              <a:t> </a:t>
            </a:r>
            <a:r>
              <a:rPr lang="en-US" sz="2200" spc="95" dirty="0" smtClean="0">
                <a:latin typeface="Trebuchet MS"/>
                <a:cs typeface="Trebuchet MS"/>
              </a:rPr>
              <a:t>can</a:t>
            </a:r>
            <a:r>
              <a:rPr lang="en-US" sz="2200" spc="-55" dirty="0" smtClean="0">
                <a:latin typeface="Trebuchet MS"/>
                <a:cs typeface="Trebuchet MS"/>
              </a:rPr>
              <a:t> </a:t>
            </a:r>
            <a:r>
              <a:rPr lang="en-US" sz="2200" spc="50" dirty="0" smtClean="0">
                <a:latin typeface="Trebuchet MS"/>
                <a:cs typeface="Trebuchet MS"/>
              </a:rPr>
              <a:t>be</a:t>
            </a:r>
            <a:r>
              <a:rPr lang="en-US" sz="2200" spc="-55" dirty="0" smtClean="0">
                <a:latin typeface="Trebuchet MS"/>
                <a:cs typeface="Trebuchet MS"/>
              </a:rPr>
              <a:t> </a:t>
            </a:r>
            <a:r>
              <a:rPr lang="en-US" sz="2200" spc="70" dirty="0" smtClean="0">
                <a:latin typeface="Trebuchet MS"/>
                <a:cs typeface="Trebuchet MS"/>
              </a:rPr>
              <a:t>computed</a:t>
            </a:r>
            <a:r>
              <a:rPr lang="en-US" sz="2200" spc="-45" dirty="0" smtClean="0">
                <a:latin typeface="Trebuchet MS"/>
                <a:cs typeface="Trebuchet MS"/>
              </a:rPr>
              <a:t> </a:t>
            </a:r>
            <a:r>
              <a:rPr lang="en-US" sz="2200" dirty="0" smtClean="0">
                <a:latin typeface="Trebuchet MS"/>
                <a:cs typeface="Trebuchet MS"/>
              </a:rPr>
              <a:t>from</a:t>
            </a:r>
            <a:r>
              <a:rPr lang="en-US" sz="2200" spc="-50" dirty="0" smtClean="0">
                <a:latin typeface="Trebuchet MS"/>
                <a:cs typeface="Trebuchet MS"/>
              </a:rPr>
              <a:t> </a:t>
            </a:r>
            <a:r>
              <a:rPr lang="en-US" sz="2200" dirty="0" smtClean="0">
                <a:latin typeface="Trebuchet MS"/>
                <a:cs typeface="Trebuchet MS"/>
              </a:rPr>
              <a:t>the</a:t>
            </a:r>
            <a:r>
              <a:rPr lang="en-US" sz="2200" spc="-60" dirty="0" smtClean="0">
                <a:latin typeface="Trebuchet MS"/>
                <a:cs typeface="Trebuchet MS"/>
              </a:rPr>
              <a:t> </a:t>
            </a:r>
            <a:r>
              <a:rPr lang="en-US" sz="2200" spc="85" dirty="0" smtClean="0">
                <a:latin typeface="Trebuchet MS"/>
                <a:cs typeface="Trebuchet MS"/>
              </a:rPr>
              <a:t>confusion</a:t>
            </a:r>
            <a:r>
              <a:rPr lang="en-US" sz="2200" spc="-55" dirty="0" smtClean="0">
                <a:latin typeface="Trebuchet MS"/>
                <a:cs typeface="Trebuchet MS"/>
              </a:rPr>
              <a:t> </a:t>
            </a:r>
            <a:r>
              <a:rPr lang="en-US" sz="2200" spc="-25" dirty="0" smtClean="0">
                <a:latin typeface="Trebuchet MS"/>
                <a:cs typeface="Trebuchet MS"/>
              </a:rPr>
              <a:t>matrix,</a:t>
            </a:r>
            <a:r>
              <a:rPr lang="en-US" sz="2200" spc="-40" dirty="0" smtClean="0">
                <a:latin typeface="Trebuchet MS"/>
                <a:cs typeface="Trebuchet MS"/>
              </a:rPr>
              <a:t> </a:t>
            </a:r>
            <a:r>
              <a:rPr lang="en-US" sz="2200" spc="65" dirty="0" smtClean="0">
                <a:latin typeface="Trebuchet MS"/>
                <a:cs typeface="Trebuchet MS"/>
              </a:rPr>
              <a:t>depending</a:t>
            </a:r>
            <a:r>
              <a:rPr lang="en-US" sz="2200" spc="-50" dirty="0" smtClean="0">
                <a:latin typeface="Trebuchet MS"/>
                <a:cs typeface="Trebuchet MS"/>
              </a:rPr>
              <a:t> </a:t>
            </a:r>
            <a:r>
              <a:rPr lang="en-US" sz="2200" spc="100" dirty="0" smtClean="0">
                <a:latin typeface="Trebuchet MS"/>
                <a:cs typeface="Trebuchet MS"/>
              </a:rPr>
              <a:t>on</a:t>
            </a:r>
            <a:r>
              <a:rPr lang="en-US" sz="2200" spc="-50" dirty="0" smtClean="0">
                <a:latin typeface="Trebuchet MS"/>
                <a:cs typeface="Trebuchet MS"/>
              </a:rPr>
              <a:t> </a:t>
            </a:r>
            <a:r>
              <a:rPr lang="en-US" sz="2200" dirty="0" smtClean="0">
                <a:latin typeface="Trebuchet MS"/>
                <a:cs typeface="Trebuchet MS"/>
              </a:rPr>
              <a:t>the</a:t>
            </a:r>
            <a:r>
              <a:rPr lang="en-US" sz="2200" spc="-60" dirty="0" smtClean="0">
                <a:latin typeface="Trebuchet MS"/>
                <a:cs typeface="Trebuchet MS"/>
              </a:rPr>
              <a:t> </a:t>
            </a:r>
            <a:r>
              <a:rPr lang="en-US" sz="2200" spc="95" dirty="0" smtClean="0">
                <a:latin typeface="Trebuchet MS"/>
                <a:cs typeface="Trebuchet MS"/>
              </a:rPr>
              <a:t>class</a:t>
            </a:r>
            <a:r>
              <a:rPr lang="en-US" sz="2200" spc="-60" dirty="0" smtClean="0">
                <a:latin typeface="Trebuchet MS"/>
                <a:cs typeface="Trebuchet MS"/>
              </a:rPr>
              <a:t> </a:t>
            </a:r>
            <a:r>
              <a:rPr lang="en-US" sz="2200" spc="25" dirty="0" smtClean="0">
                <a:latin typeface="Trebuchet MS"/>
                <a:cs typeface="Trebuchet MS"/>
              </a:rPr>
              <a:t>of </a:t>
            </a:r>
            <a:r>
              <a:rPr lang="en-US" sz="2200" dirty="0" smtClean="0">
                <a:latin typeface="Trebuchet MS"/>
                <a:cs typeface="Trebuchet MS"/>
              </a:rPr>
              <a:t>interest</a:t>
            </a:r>
            <a:r>
              <a:rPr lang="en-US" sz="2200" spc="204" dirty="0" smtClean="0">
                <a:latin typeface="Trebuchet MS"/>
                <a:cs typeface="Trebuchet MS"/>
              </a:rPr>
              <a:t> </a:t>
            </a:r>
            <a:r>
              <a:rPr lang="en-US" sz="1600" i="1" spc="-10" dirty="0" smtClean="0">
                <a:solidFill>
                  <a:srgbClr val="0000FF"/>
                </a:solidFill>
                <a:latin typeface="Trebuchet MS"/>
                <a:cs typeface="Trebuchet MS"/>
              </a:rPr>
              <a:t>(https://en.wikipedia.org/wiki/Precision_and_recall)</a:t>
            </a:r>
            <a:endParaRPr lang="en-US" sz="1600" dirty="0">
              <a:latin typeface="Trebuchet MS"/>
              <a:cs typeface="Trebuchet MS"/>
            </a:endParaRPr>
          </a:p>
        </p:txBody>
      </p:sp>
      <p:pic>
        <p:nvPicPr>
          <p:cNvPr id="1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23592" y="2442746"/>
            <a:ext cx="10328588" cy="392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7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Outline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15002" y="1718748"/>
            <a:ext cx="8559326" cy="336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sz="2800" kern="0" spc="-295" dirty="0" smtClean="0">
                <a:solidFill>
                  <a:schemeClr val="bg1">
                    <a:lumMod val="85000"/>
                  </a:schemeClr>
                </a:solidFill>
                <a:latin typeface="Trebuchet MS"/>
                <a:cs typeface="Trebuchet MS"/>
              </a:rPr>
              <a:t>1</a:t>
            </a:r>
            <a:r>
              <a:rPr lang="en-US" sz="2800" kern="0" spc="-295" dirty="0">
                <a:solidFill>
                  <a:schemeClr val="bg1">
                    <a:lumMod val="85000"/>
                  </a:schemeClr>
                </a:solidFill>
                <a:latin typeface="Trebuchet MS"/>
                <a:cs typeface="Trebuchet MS"/>
              </a:rPr>
              <a:t>.</a:t>
            </a:r>
            <a:r>
              <a:rPr lang="en-US" sz="2800" kern="0" dirty="0">
                <a:solidFill>
                  <a:schemeClr val="bg1">
                    <a:lumMod val="85000"/>
                  </a:schemeClr>
                </a:solidFill>
                <a:latin typeface="Trebuchet MS"/>
                <a:cs typeface="Trebuchet MS"/>
              </a:rPr>
              <a:t>	</a:t>
            </a:r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Alexandria" pitchFamily="2" charset="-78"/>
                <a:cs typeface="Alexandria" pitchFamily="2" charset="-78"/>
              </a:rPr>
              <a:t>Metrics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solidFill>
                  <a:schemeClr val="bg1">
                    <a:lumMod val="85000"/>
                  </a:schemeClr>
                </a:solidFill>
                <a:latin typeface="Alexandria" pitchFamily="2" charset="-78"/>
                <a:cs typeface="Alexandria" pitchFamily="2" charset="-78"/>
              </a:rPr>
              <a:t>2.	</a:t>
            </a:r>
            <a:r>
              <a:rPr lang="en-US" altLang="en-US" sz="2800" dirty="0" smtClean="0">
                <a:solidFill>
                  <a:schemeClr val="bg1">
                    <a:lumMod val="85000"/>
                  </a:schemeClr>
                </a:solidFill>
                <a:latin typeface="Alexandria" pitchFamily="2" charset="-78"/>
                <a:cs typeface="Alexandria" pitchFamily="2" charset="-78"/>
              </a:rPr>
              <a:t>Precision , Accuracy , F 1 Score  </a:t>
            </a:r>
            <a:r>
              <a:rPr lang="en-US" altLang="en-US" sz="2800" dirty="0">
                <a:solidFill>
                  <a:schemeClr val="bg1">
                    <a:lumMod val="85000"/>
                  </a:schemeClr>
                </a:solidFill>
                <a:latin typeface="Alexandria" pitchFamily="2" charset="-78"/>
                <a:cs typeface="Alexandria" pitchFamily="2" charset="-78"/>
              </a:rPr>
              <a:t>and recall</a:t>
            </a:r>
          </a:p>
          <a:p>
            <a:pPr lvl="0" eaLnBrk="0" fontAlgn="base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altLang="en-US" sz="2800" dirty="0">
                <a:latin typeface="Alexandria" pitchFamily="2" charset="-78"/>
                <a:cs typeface="Alexandria" pitchFamily="2" charset="-78"/>
              </a:rPr>
              <a:t>3.	Worked example</a:t>
            </a: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2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Example 1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160687"/>
            <a:ext cx="8559326" cy="419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150000"/>
              </a:lnSpc>
              <a:spcAft>
                <a:spcPct val="0"/>
              </a:spcAft>
              <a:buSzPct val="80000"/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suppose the following data set 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999" y="1845035"/>
            <a:ext cx="7315834" cy="198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4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Example 1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346765" y="1160687"/>
            <a:ext cx="8559326" cy="419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150000"/>
              </a:lnSpc>
              <a:spcAft>
                <a:spcPct val="0"/>
              </a:spcAft>
              <a:buSzPct val="80000"/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suppose the following data set 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999" y="1845035"/>
            <a:ext cx="7315834" cy="19813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496" y="4091473"/>
            <a:ext cx="6134632" cy="151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5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err="1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Consruction</a:t>
            </a:r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Confusion Matrix</a:t>
            </a:r>
            <a:endParaRPr lang="en-US" sz="2000" b="1" dirty="0">
              <a:solidFill>
                <a:prstClr val="black"/>
              </a:solidFill>
              <a:latin typeface="Alexandria Black" pitchFamily="2" charset="-78"/>
              <a:cs typeface="Alexandria Black" pitchFamily="2" charset="-78"/>
            </a:endParaRPr>
          </a:p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pic>
        <p:nvPicPr>
          <p:cNvPr id="1026" name="Picture 2" descr="un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054" y="1268466"/>
            <a:ext cx="6710389" cy="41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34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847187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376967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Calculate Metrics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53958" y="1508150"/>
            <a:ext cx="338540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150000"/>
              </a:lnSpc>
              <a:spcAft>
                <a:spcPct val="0"/>
              </a:spcAft>
              <a:buSzPct val="80000"/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Suppose the following dataset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758" y="103684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013" y="1133780"/>
            <a:ext cx="3520745" cy="44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9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55"/>
    </mc:Choice>
    <mc:Fallback xmlns="">
      <p:transition advTm="21955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5719" y="980130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: Pneumonia 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detection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3"/>
          <p:cNvSpPr txBox="1"/>
          <p:nvPr/>
        </p:nvSpPr>
        <p:spPr>
          <a:xfrm>
            <a:off x="1214179" y="1225069"/>
            <a:ext cx="10126294" cy="849592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Suppose</a:t>
            </a:r>
            <a:r>
              <a:rPr kumimoji="0" sz="22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have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at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disposal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X-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ray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images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lungs: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Healthy</a:t>
            </a:r>
            <a:r>
              <a:rPr kumimoji="0" sz="2200" b="1" i="0" u="none" strike="noStrike" kern="0" cap="none" spc="-14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people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-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Covid-</a:t>
            </a:r>
            <a:r>
              <a:rPr kumimoji="0" sz="2200" b="1" i="0" u="none" strike="noStrike" kern="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19</a:t>
            </a:r>
            <a:r>
              <a:rPr kumimoji="0" sz="2200" b="1" i="0" u="none" strike="noStrike" kern="0" cap="none" spc="-1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0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disease</a:t>
            </a:r>
            <a:r>
              <a:rPr lang="en-US" sz="2200" kern="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patients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pic>
        <p:nvPicPr>
          <p:cNvPr id="31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07597" y="2056473"/>
            <a:ext cx="9139458" cy="3875278"/>
          </a:xfrm>
          <a:prstGeom prst="rect">
            <a:avLst/>
          </a:prstGeom>
        </p:spPr>
      </p:pic>
      <p:sp>
        <p:nvSpPr>
          <p:cNvPr id="32" name="object 5"/>
          <p:cNvSpPr txBox="1"/>
          <p:nvPr/>
        </p:nvSpPr>
        <p:spPr>
          <a:xfrm>
            <a:off x="4895665" y="6016273"/>
            <a:ext cx="5218430" cy="296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1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This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example</a:t>
            </a:r>
            <a:r>
              <a:rPr kumimoji="0" sz="1800" b="0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ONLY</a:t>
            </a:r>
            <a:r>
              <a:rPr kumimoji="0" sz="1800" b="1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educational</a:t>
            </a:r>
            <a:r>
              <a:rPr kumimoji="0" sz="1800" b="1" i="0" u="none" strike="noStrike" kern="0" cap="none" spc="-1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9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purposes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3701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Acknowledgments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4"/>
          <p:cNvSpPr txBox="1"/>
          <p:nvPr/>
        </p:nvSpPr>
        <p:spPr>
          <a:xfrm>
            <a:off x="5703446" y="6066307"/>
            <a:ext cx="5218430" cy="296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1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This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example</a:t>
            </a:r>
            <a:r>
              <a:rPr kumimoji="0" sz="1800" b="0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ONLY</a:t>
            </a:r>
            <a:r>
              <a:rPr kumimoji="0" sz="1800" b="1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educational</a:t>
            </a:r>
            <a:r>
              <a:rPr kumimoji="0" sz="1800" b="1" i="0" u="none" strike="noStrike" kern="0" cap="none" spc="-1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9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purposes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1" name="object 3"/>
          <p:cNvSpPr txBox="1"/>
          <p:nvPr/>
        </p:nvSpPr>
        <p:spPr>
          <a:xfrm>
            <a:off x="942308" y="1632934"/>
            <a:ext cx="9902758" cy="40808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5080" lvl="0" indent="-342900" algn="just" defTabSz="914400" eaLnBrk="1" fontAlgn="auto" latinLnBrk="0" hangingPunct="1">
              <a:lnSpc>
                <a:spcPct val="1473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</a:tabLst>
              <a:defRPr/>
            </a:pP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COVID-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19</a:t>
            </a:r>
            <a:r>
              <a:rPr kumimoji="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X-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ray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image</a:t>
            </a:r>
            <a:r>
              <a:rPr kumimoji="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curated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by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Dr.</a:t>
            </a:r>
            <a:r>
              <a:rPr kumimoji="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Joseph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Cohen,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postdoctoral</a:t>
            </a:r>
            <a:r>
              <a:rPr kumimoji="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fellow</a:t>
            </a:r>
            <a:r>
              <a:rPr kumimoji="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at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University</a:t>
            </a:r>
            <a:r>
              <a:rPr kumimoji="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Montreal,</a:t>
            </a:r>
            <a:r>
              <a:rPr kumimoji="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see</a:t>
            </a:r>
            <a:r>
              <a:rPr kumimoji="0" b="0" i="0" u="none" strike="noStrike" kern="0" cap="none" spc="2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https://josephpcohen.com/w/public-covid19-</a:t>
            </a:r>
            <a:r>
              <a:rPr kumimoji="0" b="0" i="0" u="sng" strike="noStrike" kern="0" cap="none" spc="-1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dataset</a:t>
            </a:r>
            <a:r>
              <a:rPr kumimoji="0" b="0" i="0" u="sng" strike="noStrike" kern="0" cap="none" spc="-1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/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54965" marR="5080" lvl="0" indent="-34290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</a:tabLst>
              <a:defRPr/>
            </a:pP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4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previous</a:t>
            </a:r>
            <a:r>
              <a:rPr kumimoji="0" b="0" i="0" u="none" strike="noStrike" kern="0" cap="none" spc="4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data</a:t>
            </a:r>
            <a:r>
              <a:rPr kumimoji="0" b="0" i="0" u="none" strike="noStrike" kern="0" cap="none" spc="4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contain</a:t>
            </a:r>
            <a:r>
              <a:rPr kumimoji="0" b="0" i="0" u="none" strike="noStrike" kern="0" cap="none" spc="45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only</a:t>
            </a:r>
            <a:r>
              <a:rPr kumimoji="0" b="0" i="0" u="none" strike="noStrike" kern="0" cap="none" spc="45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X-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ray</a:t>
            </a:r>
            <a:r>
              <a:rPr kumimoji="0" b="0" i="0" u="none" strike="noStrike" kern="0" cap="none" spc="4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images</a:t>
            </a:r>
            <a:r>
              <a:rPr kumimoji="0" b="0" i="0" u="none" strike="noStrike" kern="0" cap="none" spc="4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b="0" i="0" u="none" strike="noStrike" kern="0" cap="none" spc="4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people</a:t>
            </a:r>
            <a:r>
              <a:rPr kumimoji="0" b="0" i="0" u="none" strike="noStrike" kern="0" cap="none" spc="4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with</a:t>
            </a:r>
            <a:r>
              <a:rPr kumimoji="0" b="0" i="0" u="none" strike="noStrike" kern="0" cap="none" spc="4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b="0" i="0" u="none" strike="noStrike" kern="0" cap="none" spc="45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disease.</a:t>
            </a:r>
            <a:r>
              <a:rPr kumimoji="0" b="0" i="0" u="none" strike="noStrike" kern="0" cap="none" spc="45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b="0" i="0" u="none" strike="noStrike" kern="0" cap="none" spc="45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collect </a:t>
            </a:r>
            <a:r>
              <a:rPr kumimoji="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images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healthy</a:t>
            </a:r>
            <a:r>
              <a:rPr kumimoji="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people,</a:t>
            </a:r>
            <a:r>
              <a:rPr kumimoji="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can</a:t>
            </a:r>
            <a:r>
              <a:rPr kumimoji="0" b="0" i="0" u="none" strike="noStrike" kern="0" cap="none" spc="2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download</a:t>
            </a:r>
            <a:r>
              <a:rPr kumimoji="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another</a:t>
            </a:r>
            <a:r>
              <a:rPr kumimoji="0" b="0" i="0" u="none" strike="noStrike" kern="0" cap="none" spc="2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X-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ray</a:t>
            </a:r>
            <a:r>
              <a:rPr kumimoji="0" b="0" i="0" u="none" strike="noStrike" kern="0" cap="none" spc="2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dataset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on</a:t>
            </a:r>
            <a:r>
              <a:rPr kumimoji="0" b="0" i="0" u="none" strike="noStrike" kern="0" cap="none" spc="2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platform </a:t>
            </a:r>
            <a:r>
              <a:rPr kumimoji="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Kaggle</a:t>
            </a:r>
            <a:r>
              <a:rPr kumimoji="0" b="0" i="0" u="none" strike="noStrike" kern="0" cap="none" spc="2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 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https: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3"/>
              </a:rPr>
              <a:t>//</a:t>
            </a:r>
            <a:r>
              <a:rPr kumimoji="0" b="0" i="0" u="sng" strike="noStrike" kern="0" cap="none" spc="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3"/>
              </a:rPr>
              <a:t>w</a:t>
            </a:r>
            <a:r>
              <a:rPr kumimoji="0" b="0" i="0" u="sng" strike="noStrike" kern="0" cap="none" spc="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ww.kaggle.com/paultimothymooney/chest-</a:t>
            </a:r>
            <a:r>
              <a:rPr kumimoji="0" b="0" i="0" u="sng" strike="noStrike" kern="0" cap="none" spc="7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xray-</a:t>
            </a:r>
            <a:r>
              <a:rPr kumimoji="0" b="0" i="0" u="sng" strike="noStrike" kern="0" cap="none" spc="40" normalizeH="0" baseline="0" noProof="0" dirty="0" smtClean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pneumonia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54965" marR="5715" lvl="0" indent="-342900" defTabSz="914400" eaLnBrk="1" fontAlgn="auto" latinLnBrk="0" hangingPunct="1">
              <a:lnSpc>
                <a:spcPct val="148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4965" algn="l"/>
                <a:tab pos="1296035" algn="l"/>
                <a:tab pos="2795905" algn="l"/>
                <a:tab pos="3457575" algn="l"/>
                <a:tab pos="4947285" algn="l"/>
                <a:tab pos="6019800" algn="l"/>
                <a:tab pos="6627495" algn="l"/>
                <a:tab pos="8017509" algn="l"/>
                <a:tab pos="8791575" algn="l"/>
                <a:tab pos="10092690" algn="l"/>
              </a:tabLst>
              <a:defRPr/>
            </a:pPr>
            <a:r>
              <a:rPr kumimoji="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analysis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inspired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from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tutorial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by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Adrian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	</a:t>
            </a:r>
            <a:r>
              <a:rPr kumimoji="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Rosebrock: 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https: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//w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ww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.pyimagesearch.com/2020/03/16/detecting-</a:t>
            </a:r>
            <a:r>
              <a:rPr kumimoji="0" b="0" i="0" u="sng" strike="noStrike" kern="0" cap="none" spc="7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covid-</a:t>
            </a:r>
            <a:r>
              <a:rPr kumimoji="0" b="0" i="0" u="sng" strike="noStrike" kern="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19-</a:t>
            </a:r>
            <a:r>
              <a:rPr kumimoji="0" b="0" i="0" u="sng" strike="noStrike" kern="0" cap="none" spc="75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in-</a:t>
            </a:r>
            <a:r>
              <a:rPr kumimoji="0" b="0" i="0" u="sng" strike="noStrike" kern="0" cap="none" spc="13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x-</a:t>
            </a:r>
            <a:r>
              <a:rPr kumimoji="0" b="0" i="0" u="sng" strike="noStrike" kern="0" cap="none" spc="7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ray-</a:t>
            </a:r>
            <a:r>
              <a:rPr kumimoji="0" b="0" i="0" u="sng" strike="noStrike" kern="0" cap="none" spc="85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images-</a:t>
            </a:r>
            <a:r>
              <a:rPr kumimoji="0" b="0" i="0" u="sng" strike="noStrike" kern="0" cap="none" spc="55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  <a:hlinkClick r:id="rId4"/>
              </a:rPr>
              <a:t>with-keras-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sng" strike="noStrike" kern="0" cap="none" spc="45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tensorflow-</a:t>
            </a:r>
            <a:r>
              <a:rPr kumimoji="0" b="0" i="0" u="sng" strike="noStrike" kern="0" cap="none" spc="10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and-</a:t>
            </a:r>
            <a:r>
              <a:rPr kumimoji="0" b="0" i="0" u="sng" strike="noStrike" kern="0" cap="none" spc="65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deep-</a:t>
            </a:r>
            <a:r>
              <a:rPr kumimoji="0" b="0" i="0" u="sng" strike="noStrike" kern="0" cap="none" spc="-1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>
                  <a:solidFill>
                    <a:srgbClr val="0563C1"/>
                  </a:solidFill>
                </a:uFill>
                <a:latin typeface="Alexandria" pitchFamily="2" charset="-78"/>
                <a:cs typeface="Alexandria" pitchFamily="2" charset="-78"/>
              </a:rPr>
              <a:t>learning/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4051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Acknowledgments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4"/>
          <p:cNvSpPr txBox="1"/>
          <p:nvPr/>
        </p:nvSpPr>
        <p:spPr>
          <a:xfrm>
            <a:off x="5703446" y="6066307"/>
            <a:ext cx="5218430" cy="296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1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This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example</a:t>
            </a:r>
            <a:r>
              <a:rPr kumimoji="0" sz="1800" b="0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ONLY</a:t>
            </a:r>
            <a:r>
              <a:rPr kumimoji="0" sz="1800" b="1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educational</a:t>
            </a:r>
            <a:r>
              <a:rPr kumimoji="0" sz="1800" b="1" i="0" u="none" strike="noStrike" kern="0" cap="none" spc="-1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9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purposes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1" name="object 3"/>
          <p:cNvSpPr txBox="1"/>
          <p:nvPr/>
        </p:nvSpPr>
        <p:spPr>
          <a:xfrm>
            <a:off x="1040979" y="1565229"/>
            <a:ext cx="10359838" cy="4079963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5240" marR="0" lvl="0" indent="0" defTabSz="914400" eaLnBrk="1" fontAlgn="auto" latinLnBrk="0" hangingPunct="1">
              <a:lnSpc>
                <a:spcPct val="100000"/>
              </a:lnSpc>
              <a:spcBef>
                <a:spcPts val="1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 </a:t>
            </a:r>
            <a:r>
              <a:rPr kumimoji="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want</a:t>
            </a:r>
            <a:r>
              <a:rPr kumimoji="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use</a:t>
            </a:r>
            <a:r>
              <a:rPr kumimoji="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classifier</a:t>
            </a:r>
            <a:r>
              <a:rPr kumimoji="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perform</a:t>
            </a:r>
            <a:r>
              <a:rPr kumimoji="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classification: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58140" marR="0" lvl="0" indent="-342900" defTabSz="914400" eaLnBrk="1" fontAlgn="auto" latinLnBrk="0" hangingPunct="1">
              <a:lnSpc>
                <a:spcPct val="100000"/>
              </a:lnSpc>
              <a:spcBef>
                <a:spcPts val="125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8140" algn="l"/>
              </a:tabLst>
              <a:defRPr/>
            </a:pPr>
            <a:r>
              <a:rPr kumimoji="0" b="1" i="0" u="none" strike="noStrike" kern="0" cap="none" spc="1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Healthy</a:t>
            </a:r>
            <a:r>
              <a:rPr kumimoji="0" b="1" i="0" u="none" strike="noStrike" kern="0" cap="none" spc="-1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patients: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</a:t>
            </a:r>
            <a:r>
              <a:rPr kumimoji="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0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58140" marR="0" lvl="0" indent="-342900" defTabSz="914400" eaLnBrk="1" fontAlgn="auto" latinLnBrk="0" hangingPunct="1">
              <a:lnSpc>
                <a:spcPct val="100000"/>
              </a:lnSpc>
              <a:spcBef>
                <a:spcPts val="137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8140" algn="l"/>
              </a:tabLst>
              <a:defRPr/>
            </a:pP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Patients</a:t>
            </a:r>
            <a:r>
              <a:rPr kumimoji="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with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disease</a:t>
            </a:r>
            <a:r>
              <a:rPr kumimoji="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: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5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1</a:t>
            </a:r>
            <a:endParaRPr kumimoji="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2455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b="0" i="0" u="none" strike="noStrike" kern="0" cap="none" spc="5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-4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input</a:t>
            </a:r>
            <a:r>
              <a:rPr kumimoji="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data</a:t>
            </a:r>
            <a:r>
              <a:rPr kumimoji="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are</a:t>
            </a:r>
            <a:r>
              <a:rPr kumimoji="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directly</a:t>
            </a:r>
            <a:r>
              <a:rPr kumimoji="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X-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ray</a:t>
            </a:r>
            <a:r>
              <a:rPr kumimoji="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2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images</a:t>
            </a:r>
            <a:endParaRPr kumimoji="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24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15240" marR="5080" lvl="0" indent="0" defTabSz="914400" eaLnBrk="1" fontAlgn="auto" latinLnBrk="0" hangingPunct="1">
              <a:lnSpc>
                <a:spcPct val="147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b="0" i="0" u="none" strike="noStrike" kern="0" cap="none" spc="6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For</a:t>
            </a:r>
            <a:r>
              <a:rPr kumimoji="0" b="0" i="0" u="none" strike="noStrike" kern="0" cap="none" spc="24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these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computer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vision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tasks,</a:t>
            </a:r>
            <a:r>
              <a:rPr kumimoji="0" b="0" i="0" u="none" strike="noStrike" kern="0" cap="none" spc="2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state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art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algorithm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are</a:t>
            </a:r>
            <a:r>
              <a:rPr kumimoji="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7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Convolutional </a:t>
            </a:r>
            <a:r>
              <a:rPr kumimoji="0" b="1" i="0" u="none" strike="noStrike" kern="0" cap="none" spc="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Neural</a:t>
            </a:r>
            <a:r>
              <a:rPr kumimoji="0" b="1" i="0" u="none" strike="noStrike" kern="0" cap="none" spc="-19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7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Networks: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58140" marR="0" lvl="0" indent="-342900" defTabSz="914400" eaLnBrk="1" fontAlgn="auto" latinLnBrk="0" hangingPunct="1">
              <a:lnSpc>
                <a:spcPct val="100000"/>
              </a:lnSpc>
              <a:spcBef>
                <a:spcPts val="137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8140" algn="l"/>
              </a:tabLst>
              <a:defRPr/>
            </a:pPr>
            <a:r>
              <a:rPr kumimoji="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</a:t>
            </a:r>
            <a:r>
              <a:rPr kumimoji="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can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use</a:t>
            </a:r>
            <a:r>
              <a:rPr kumimoji="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them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classify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images</a:t>
            </a:r>
            <a:r>
              <a:rPr kumimoji="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into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9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healthy</a:t>
            </a:r>
            <a:r>
              <a:rPr kumimoji="0" b="1" i="0" u="none" strike="noStrike" kern="0" cap="none" spc="-9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and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0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disease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372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5719" y="980130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Example 2 : Pneumonia </a:t>
            </a:r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detection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3"/>
          <p:cNvSpPr txBox="1"/>
          <p:nvPr/>
        </p:nvSpPr>
        <p:spPr>
          <a:xfrm>
            <a:off x="1080985" y="1592848"/>
            <a:ext cx="10126294" cy="849592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Suppose</a:t>
            </a:r>
            <a:r>
              <a:rPr kumimoji="0" sz="22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have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at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disposal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X-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ray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images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lungs: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Healthy</a:t>
            </a:r>
            <a:r>
              <a:rPr kumimoji="0" sz="2200" b="1" i="0" u="none" strike="noStrike" kern="0" cap="none" spc="-14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people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-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Covid-</a:t>
            </a:r>
            <a:r>
              <a:rPr kumimoji="0" sz="2200" b="1" i="0" u="none" strike="noStrike" kern="0" cap="none" spc="-3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19</a:t>
            </a:r>
            <a:r>
              <a:rPr kumimoji="0" sz="2200" b="1" i="0" u="none" strike="noStrike" kern="0" cap="none" spc="-15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105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disease</a:t>
            </a:r>
            <a:r>
              <a:rPr lang="en-US" sz="2200" kern="0" dirty="0">
                <a:solidFill>
                  <a:sysClr val="windowText" lastClr="000000"/>
                </a:solidFill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patients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2" name="object 5"/>
          <p:cNvSpPr txBox="1"/>
          <p:nvPr/>
        </p:nvSpPr>
        <p:spPr>
          <a:xfrm>
            <a:off x="5605099" y="6230562"/>
            <a:ext cx="5218430" cy="296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1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This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example</a:t>
            </a:r>
            <a:r>
              <a:rPr kumimoji="0" sz="1800" b="0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ONLY</a:t>
            </a:r>
            <a:r>
              <a:rPr kumimoji="0" sz="1800" b="1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educational</a:t>
            </a:r>
            <a:r>
              <a:rPr kumimoji="0" sz="1800" b="1" i="0" u="none" strike="noStrike" kern="0" cap="none" spc="-1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9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purposes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grpSp>
        <p:nvGrpSpPr>
          <p:cNvPr id="12" name="object 3"/>
          <p:cNvGrpSpPr/>
          <p:nvPr/>
        </p:nvGrpSpPr>
        <p:grpSpPr>
          <a:xfrm>
            <a:off x="1346916" y="2751113"/>
            <a:ext cx="9860819" cy="3325448"/>
            <a:chOff x="120716" y="1197617"/>
            <a:chExt cx="11851005" cy="4812665"/>
          </a:xfrm>
        </p:grpSpPr>
        <p:pic>
          <p:nvPicPr>
            <p:cNvPr id="13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9959" y="1197617"/>
              <a:ext cx="11831214" cy="4812271"/>
            </a:xfrm>
            <a:prstGeom prst="rect">
              <a:avLst/>
            </a:prstGeom>
          </p:spPr>
        </p:pic>
        <p:sp>
          <p:nvSpPr>
            <p:cNvPr id="14" name="object 5"/>
            <p:cNvSpPr/>
            <p:nvPr/>
          </p:nvSpPr>
          <p:spPr>
            <a:xfrm>
              <a:off x="158619" y="1268962"/>
              <a:ext cx="2370455" cy="2331085"/>
            </a:xfrm>
            <a:custGeom>
              <a:avLst/>
              <a:gdLst/>
              <a:ahLst/>
              <a:cxnLst/>
              <a:rect l="l" t="t" r="r" b="b"/>
              <a:pathLst>
                <a:path w="2370455" h="2331085">
                  <a:moveTo>
                    <a:pt x="0" y="0"/>
                  </a:moveTo>
                  <a:lnTo>
                    <a:pt x="2369976" y="0"/>
                  </a:lnTo>
                  <a:lnTo>
                    <a:pt x="2369976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object 6"/>
            <p:cNvSpPr/>
            <p:nvPr/>
          </p:nvSpPr>
          <p:spPr>
            <a:xfrm>
              <a:off x="2528595" y="1268962"/>
              <a:ext cx="2370455" cy="2331085"/>
            </a:xfrm>
            <a:custGeom>
              <a:avLst/>
              <a:gdLst/>
              <a:ahLst/>
              <a:cxnLst/>
              <a:rect l="l" t="t" r="r" b="b"/>
              <a:pathLst>
                <a:path w="2370454" h="2331085">
                  <a:moveTo>
                    <a:pt x="0" y="0"/>
                  </a:moveTo>
                  <a:lnTo>
                    <a:pt x="2369976" y="0"/>
                  </a:lnTo>
                  <a:lnTo>
                    <a:pt x="2369976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object 7"/>
            <p:cNvSpPr/>
            <p:nvPr/>
          </p:nvSpPr>
          <p:spPr>
            <a:xfrm>
              <a:off x="4898571" y="1268962"/>
              <a:ext cx="2313940" cy="2331085"/>
            </a:xfrm>
            <a:custGeom>
              <a:avLst/>
              <a:gdLst/>
              <a:ahLst/>
              <a:cxnLst/>
              <a:rect l="l" t="t" r="r" b="b"/>
              <a:pathLst>
                <a:path w="2313940" h="2331085">
                  <a:moveTo>
                    <a:pt x="0" y="0"/>
                  </a:moveTo>
                  <a:lnTo>
                    <a:pt x="2313548" y="0"/>
                  </a:lnTo>
                  <a:lnTo>
                    <a:pt x="2313548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object 8"/>
            <p:cNvSpPr/>
            <p:nvPr/>
          </p:nvSpPr>
          <p:spPr>
            <a:xfrm>
              <a:off x="149291" y="3630095"/>
              <a:ext cx="2370455" cy="2331085"/>
            </a:xfrm>
            <a:custGeom>
              <a:avLst/>
              <a:gdLst/>
              <a:ahLst/>
              <a:cxnLst/>
              <a:rect l="l" t="t" r="r" b="b"/>
              <a:pathLst>
                <a:path w="2370455" h="2331085">
                  <a:moveTo>
                    <a:pt x="0" y="0"/>
                  </a:moveTo>
                  <a:lnTo>
                    <a:pt x="2369976" y="0"/>
                  </a:lnTo>
                  <a:lnTo>
                    <a:pt x="2369976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object 9"/>
            <p:cNvSpPr/>
            <p:nvPr/>
          </p:nvSpPr>
          <p:spPr>
            <a:xfrm>
              <a:off x="2519267" y="3612255"/>
              <a:ext cx="2370455" cy="2331085"/>
            </a:xfrm>
            <a:custGeom>
              <a:avLst/>
              <a:gdLst/>
              <a:ahLst/>
              <a:cxnLst/>
              <a:rect l="l" t="t" r="r" b="b"/>
              <a:pathLst>
                <a:path w="2370454" h="2331085">
                  <a:moveTo>
                    <a:pt x="0" y="0"/>
                  </a:moveTo>
                  <a:lnTo>
                    <a:pt x="2369976" y="0"/>
                  </a:lnTo>
                  <a:lnTo>
                    <a:pt x="2369976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bject 10"/>
            <p:cNvSpPr/>
            <p:nvPr/>
          </p:nvSpPr>
          <p:spPr>
            <a:xfrm>
              <a:off x="4898571" y="3621586"/>
              <a:ext cx="2313940" cy="2331085"/>
            </a:xfrm>
            <a:custGeom>
              <a:avLst/>
              <a:gdLst/>
              <a:ahLst/>
              <a:cxnLst/>
              <a:rect l="l" t="t" r="r" b="b"/>
              <a:pathLst>
                <a:path w="2313940" h="2331085">
                  <a:moveTo>
                    <a:pt x="0" y="0"/>
                  </a:moveTo>
                  <a:lnTo>
                    <a:pt x="2313548" y="0"/>
                  </a:lnTo>
                  <a:lnTo>
                    <a:pt x="2313548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object 11"/>
            <p:cNvSpPr/>
            <p:nvPr/>
          </p:nvSpPr>
          <p:spPr>
            <a:xfrm>
              <a:off x="7212120" y="1268962"/>
              <a:ext cx="2370455" cy="2331085"/>
            </a:xfrm>
            <a:custGeom>
              <a:avLst/>
              <a:gdLst/>
              <a:ahLst/>
              <a:cxnLst/>
              <a:rect l="l" t="t" r="r" b="b"/>
              <a:pathLst>
                <a:path w="2370454" h="2331085">
                  <a:moveTo>
                    <a:pt x="0" y="0"/>
                  </a:moveTo>
                  <a:lnTo>
                    <a:pt x="2369976" y="0"/>
                  </a:lnTo>
                  <a:lnTo>
                    <a:pt x="2369976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object 12"/>
            <p:cNvSpPr/>
            <p:nvPr/>
          </p:nvSpPr>
          <p:spPr>
            <a:xfrm>
              <a:off x="7277877" y="3634027"/>
              <a:ext cx="2228850" cy="2331085"/>
            </a:xfrm>
            <a:custGeom>
              <a:avLst/>
              <a:gdLst/>
              <a:ahLst/>
              <a:cxnLst/>
              <a:rect l="l" t="t" r="r" b="b"/>
              <a:pathLst>
                <a:path w="2228850" h="2331085">
                  <a:moveTo>
                    <a:pt x="0" y="0"/>
                  </a:moveTo>
                  <a:lnTo>
                    <a:pt x="2228687" y="0"/>
                  </a:lnTo>
                  <a:lnTo>
                    <a:pt x="2228687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object 13"/>
            <p:cNvSpPr/>
            <p:nvPr/>
          </p:nvSpPr>
          <p:spPr>
            <a:xfrm>
              <a:off x="9591424" y="1281404"/>
              <a:ext cx="2313940" cy="2331085"/>
            </a:xfrm>
            <a:custGeom>
              <a:avLst/>
              <a:gdLst/>
              <a:ahLst/>
              <a:cxnLst/>
              <a:rect l="l" t="t" r="r" b="b"/>
              <a:pathLst>
                <a:path w="2313940" h="2331085">
                  <a:moveTo>
                    <a:pt x="0" y="0"/>
                  </a:moveTo>
                  <a:lnTo>
                    <a:pt x="2313548" y="0"/>
                  </a:lnTo>
                  <a:lnTo>
                    <a:pt x="2313548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object 14"/>
            <p:cNvSpPr/>
            <p:nvPr/>
          </p:nvSpPr>
          <p:spPr>
            <a:xfrm>
              <a:off x="9582095" y="3643358"/>
              <a:ext cx="2313940" cy="2331085"/>
            </a:xfrm>
            <a:custGeom>
              <a:avLst/>
              <a:gdLst/>
              <a:ahLst/>
              <a:cxnLst/>
              <a:rect l="l" t="t" r="r" b="b"/>
              <a:pathLst>
                <a:path w="2313940" h="2331085">
                  <a:moveTo>
                    <a:pt x="0" y="0"/>
                  </a:moveTo>
                  <a:lnTo>
                    <a:pt x="2313548" y="0"/>
                  </a:lnTo>
                  <a:lnTo>
                    <a:pt x="2313548" y="2330852"/>
                  </a:lnTo>
                  <a:lnTo>
                    <a:pt x="0" y="2330852"/>
                  </a:lnTo>
                  <a:lnTo>
                    <a:pt x="0" y="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object 15"/>
          <p:cNvSpPr txBox="1"/>
          <p:nvPr/>
        </p:nvSpPr>
        <p:spPr>
          <a:xfrm>
            <a:off x="6497327" y="1229554"/>
            <a:ext cx="1155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rebuchet MS"/>
                <a:cs typeface="Trebuchet MS"/>
              </a:rPr>
              <a:t>True</a:t>
            </a:r>
            <a:r>
              <a:rPr kumimoji="0" sz="1800" b="1" i="0" u="none" strike="noStrike" kern="0" cap="none" spc="1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-2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rebuchet MS"/>
                <a:cs typeface="Trebuchet MS"/>
              </a:rPr>
              <a:t>label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26" name="object 16"/>
          <p:cNvSpPr txBox="1">
            <a:spLocks/>
          </p:cNvSpPr>
          <p:nvPr/>
        </p:nvSpPr>
        <p:spPr>
          <a:xfrm>
            <a:off x="7980732" y="1007051"/>
            <a:ext cx="2733675" cy="647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 marR="5080">
              <a:lnSpc>
                <a:spcPct val="113300"/>
              </a:lnSpc>
              <a:spcBef>
                <a:spcPts val="100"/>
              </a:spcBef>
            </a:pPr>
            <a:r>
              <a:rPr lang="en-US" kern="0" spc="95" dirty="0" smtClean="0">
                <a:solidFill>
                  <a:srgbClr val="FF0000"/>
                </a:solidFill>
              </a:rPr>
              <a:t>Estimated</a:t>
            </a:r>
            <a:r>
              <a:rPr lang="en-US" kern="0" spc="-160" dirty="0" smtClean="0">
                <a:solidFill>
                  <a:srgbClr val="FF0000"/>
                </a:solidFill>
              </a:rPr>
              <a:t> </a:t>
            </a:r>
            <a:r>
              <a:rPr lang="en-US" kern="0" spc="75" dirty="0" err="1" smtClean="0">
                <a:solidFill>
                  <a:srgbClr val="FF0000"/>
                </a:solidFill>
              </a:rPr>
              <a:t>covid</a:t>
            </a:r>
            <a:r>
              <a:rPr lang="en-US" kern="0" spc="-160" dirty="0" smtClean="0">
                <a:solidFill>
                  <a:srgbClr val="FF0000"/>
                </a:solidFill>
              </a:rPr>
              <a:t> </a:t>
            </a:r>
            <a:r>
              <a:rPr lang="en-US" kern="0" spc="-20" dirty="0" smtClean="0">
                <a:solidFill>
                  <a:srgbClr val="FF0000"/>
                </a:solidFill>
              </a:rPr>
              <a:t>label </a:t>
            </a:r>
            <a:r>
              <a:rPr lang="en-US" kern="0" spc="95" dirty="0" smtClean="0">
                <a:solidFill>
                  <a:srgbClr val="00B050"/>
                </a:solidFill>
              </a:rPr>
              <a:t>Estimated</a:t>
            </a:r>
            <a:r>
              <a:rPr lang="en-US" kern="0" spc="-170" dirty="0" smtClean="0">
                <a:solidFill>
                  <a:srgbClr val="00B050"/>
                </a:solidFill>
              </a:rPr>
              <a:t> </a:t>
            </a:r>
            <a:r>
              <a:rPr lang="en-US" kern="0" spc="80" dirty="0" smtClean="0">
                <a:solidFill>
                  <a:srgbClr val="00B050"/>
                </a:solidFill>
              </a:rPr>
              <a:t>healthy</a:t>
            </a:r>
            <a:r>
              <a:rPr lang="en-US" kern="0" spc="-150" dirty="0" smtClean="0">
                <a:solidFill>
                  <a:srgbClr val="00B050"/>
                </a:solidFill>
              </a:rPr>
              <a:t> </a:t>
            </a:r>
            <a:r>
              <a:rPr lang="en-US" kern="0" spc="-20" dirty="0" smtClean="0">
                <a:solidFill>
                  <a:srgbClr val="00B050"/>
                </a:solidFill>
              </a:rPr>
              <a:t>label</a:t>
            </a:r>
            <a:endParaRPr lang="en-US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84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Pneumonia detection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3"/>
          <p:cNvSpPr txBox="1"/>
          <p:nvPr/>
        </p:nvSpPr>
        <p:spPr>
          <a:xfrm>
            <a:off x="1132071" y="1569192"/>
            <a:ext cx="45872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sng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Classification</a:t>
            </a:r>
            <a:r>
              <a:rPr kumimoji="0" sz="2200" b="1" i="0" u="sng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200" b="1" i="0" u="sng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results</a:t>
            </a:r>
            <a:r>
              <a:rPr kumimoji="0" sz="2200" b="1" i="0" u="sng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200" b="1" i="0" u="sng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on</a:t>
            </a:r>
            <a:r>
              <a:rPr kumimoji="0" sz="2200" b="1" i="0" u="sng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200" b="1" i="0" u="sng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test</a:t>
            </a:r>
            <a:r>
              <a:rPr kumimoji="0" sz="2200" b="1" i="0" u="sng" strike="noStrike" kern="0" cap="none" spc="-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kumimoji="0" sz="2200" b="1" i="0" u="sng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set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graphicFrame>
        <p:nvGraphicFramePr>
          <p:cNvPr id="31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491328"/>
              </p:ext>
            </p:extLst>
          </p:nvPr>
        </p:nvGraphicFramePr>
        <p:xfrm>
          <a:off x="6878593" y="2773602"/>
          <a:ext cx="4594860" cy="240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8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7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78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51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28575">
                      <a:solidFill>
                        <a:srgbClr val="D0D8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sz="1800" b="1" spc="-155" dirty="0"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1800" b="1" spc="-1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-25" dirty="0">
                          <a:latin typeface="Trebuchet MS"/>
                          <a:cs typeface="Trebuchet MS"/>
                        </a:rPr>
                        <a:t>(p)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5430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28575">
                      <a:solidFill>
                        <a:srgbClr val="D0D8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sz="1800" b="1" spc="175" dirty="0">
                          <a:latin typeface="Trebuchet MS"/>
                          <a:cs typeface="Trebuchet MS"/>
                        </a:rPr>
                        <a:t>0</a:t>
                      </a:r>
                      <a:r>
                        <a:rPr sz="1800" b="1" spc="-1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25" dirty="0">
                          <a:latin typeface="Trebuchet MS"/>
                          <a:cs typeface="Trebuchet MS"/>
                        </a:rPr>
                        <a:t>(n)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430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28575">
                      <a:solidFill>
                        <a:srgbClr val="D0D8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78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-155" dirty="0">
                          <a:latin typeface="Trebuchet MS"/>
                          <a:cs typeface="Trebuchet MS"/>
                        </a:rPr>
                        <a:t>1</a:t>
                      </a:r>
                      <a:r>
                        <a:rPr sz="1800" b="1" spc="-1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30" dirty="0">
                          <a:latin typeface="Trebuchet MS"/>
                          <a:cs typeface="Trebuchet MS"/>
                        </a:rPr>
                        <a:t>(Y)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28575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  <a:solidFill>
                      <a:srgbClr val="D0D8E5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817880" marR="173355" indent="-637540">
                        <a:lnSpc>
                          <a:spcPct val="102200"/>
                        </a:lnSpc>
                        <a:spcBef>
                          <a:spcPts val="1220"/>
                        </a:spcBef>
                      </a:pPr>
                      <a:r>
                        <a:rPr sz="1800" b="1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True</a:t>
                      </a:r>
                      <a:r>
                        <a:rPr sz="1800" b="1" spc="15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65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positive </a:t>
                      </a:r>
                      <a:r>
                        <a:rPr sz="1800" b="1" spc="-25" dirty="0">
                          <a:solidFill>
                            <a:srgbClr val="0000FF"/>
                          </a:solidFill>
                          <a:latin typeface="Trebuchet MS"/>
                          <a:cs typeface="Trebuchet MS"/>
                        </a:rPr>
                        <a:t>11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28575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  <a:solidFill>
                      <a:srgbClr val="D0D8E5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811530" marR="91440" indent="-712470">
                        <a:lnSpc>
                          <a:spcPct val="102200"/>
                        </a:lnSpc>
                        <a:spcBef>
                          <a:spcPts val="1220"/>
                        </a:spcBef>
                      </a:pPr>
                      <a:r>
                        <a:rPr sz="1800" b="1" spc="7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False</a:t>
                      </a:r>
                      <a:r>
                        <a:rPr sz="1800" b="1" spc="-16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6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positive </a:t>
                      </a:r>
                      <a:r>
                        <a:rPr sz="1800" b="1" spc="125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0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28575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  <a:solidFill>
                      <a:srgbClr val="D0D8E5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78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175" dirty="0">
                          <a:latin typeface="Trebuchet MS"/>
                          <a:cs typeface="Trebuchet MS"/>
                        </a:rPr>
                        <a:t>0</a:t>
                      </a:r>
                      <a:r>
                        <a:rPr sz="1800" b="1" spc="-17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25" dirty="0">
                          <a:latin typeface="Trebuchet MS"/>
                          <a:cs typeface="Trebuchet MS"/>
                        </a:rPr>
                        <a:t>(N)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75665" marR="92710" indent="-775970">
                        <a:lnSpc>
                          <a:spcPct val="102200"/>
                        </a:lnSpc>
                        <a:spcBef>
                          <a:spcPts val="1225"/>
                        </a:spcBef>
                      </a:pPr>
                      <a:r>
                        <a:rPr sz="1800" b="1" spc="75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False</a:t>
                      </a:r>
                      <a:r>
                        <a:rPr sz="1800" b="1" spc="-165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80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negative </a:t>
                      </a:r>
                      <a:r>
                        <a:rPr sz="1800" b="1" spc="-50" dirty="0">
                          <a:solidFill>
                            <a:srgbClr val="00B050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5557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3430" marR="85090" indent="-681355">
                        <a:lnSpc>
                          <a:spcPct val="102200"/>
                        </a:lnSpc>
                        <a:spcBef>
                          <a:spcPts val="1225"/>
                        </a:spcBef>
                      </a:pPr>
                      <a:r>
                        <a:rPr sz="1800" b="1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True</a:t>
                      </a:r>
                      <a:r>
                        <a:rPr sz="1800" b="1" spc="15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75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negative </a:t>
                      </a:r>
                      <a:r>
                        <a:rPr sz="1800" b="1" spc="-25" dirty="0">
                          <a:solidFill>
                            <a:srgbClr val="426EB0"/>
                          </a:solidFill>
                          <a:latin typeface="Trebuchet MS"/>
                          <a:cs typeface="Trebuchet MS"/>
                        </a:rPr>
                        <a:t>11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55575" marB="0">
                    <a:lnL w="12700">
                      <a:solidFill>
                        <a:srgbClr val="D0D8E5"/>
                      </a:solidFill>
                      <a:prstDash val="solid"/>
                    </a:lnL>
                    <a:lnR w="12700">
                      <a:solidFill>
                        <a:srgbClr val="D0D8E5"/>
                      </a:solidFill>
                      <a:prstDash val="solid"/>
                    </a:lnR>
                    <a:lnT w="12700">
                      <a:solidFill>
                        <a:srgbClr val="D0D8E5"/>
                      </a:solidFill>
                      <a:prstDash val="solid"/>
                    </a:lnT>
                    <a:lnB w="12700">
                      <a:solidFill>
                        <a:srgbClr val="D0D8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2" name="object 5"/>
          <p:cNvSpPr txBox="1"/>
          <p:nvPr/>
        </p:nvSpPr>
        <p:spPr>
          <a:xfrm>
            <a:off x="8661659" y="2335241"/>
            <a:ext cx="157861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Actual</a:t>
            </a:r>
            <a:r>
              <a:rPr kumimoji="0" sz="2000" b="1" i="0" u="none" strike="noStrike" kern="0" cap="none" spc="-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000" b="1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3" name="object 6"/>
          <p:cNvSpPr txBox="1"/>
          <p:nvPr/>
        </p:nvSpPr>
        <p:spPr>
          <a:xfrm>
            <a:off x="6368015" y="2852335"/>
            <a:ext cx="326390" cy="205168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3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Estimated</a:t>
            </a:r>
            <a:r>
              <a:rPr kumimoji="0" sz="2000" b="1" i="0" u="none" strike="noStrike" kern="0" cap="none" spc="-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000" b="1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class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4" name="object 7"/>
          <p:cNvSpPr txBox="1"/>
          <p:nvPr/>
        </p:nvSpPr>
        <p:spPr>
          <a:xfrm>
            <a:off x="1079048" y="2154901"/>
            <a:ext cx="486600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114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Sensitivity</a:t>
            </a:r>
            <a:r>
              <a:rPr kumimoji="0" sz="2200" b="1" i="0" u="none" strike="noStrike" kern="0" cap="none" spc="-2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(recall,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true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positive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rate)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5" name="object 8"/>
          <p:cNvSpPr/>
          <p:nvPr/>
        </p:nvSpPr>
        <p:spPr>
          <a:xfrm>
            <a:off x="756767" y="3766981"/>
            <a:ext cx="1625600" cy="12700"/>
          </a:xfrm>
          <a:custGeom>
            <a:avLst/>
            <a:gdLst/>
            <a:ahLst/>
            <a:cxnLst/>
            <a:rect l="l" t="t" r="r" b="b"/>
            <a:pathLst>
              <a:path w="1625600" h="12700">
                <a:moveTo>
                  <a:pt x="1625599" y="0"/>
                </a:moveTo>
                <a:lnTo>
                  <a:pt x="0" y="0"/>
                </a:lnTo>
                <a:lnTo>
                  <a:pt x="0" y="12700"/>
                </a:lnTo>
                <a:lnTo>
                  <a:pt x="1625599" y="12700"/>
                </a:lnTo>
                <a:lnTo>
                  <a:pt x="16255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object 9"/>
          <p:cNvSpPr txBox="1"/>
          <p:nvPr/>
        </p:nvSpPr>
        <p:spPr>
          <a:xfrm>
            <a:off x="2433166" y="3603198"/>
            <a:ext cx="1962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37" name="object 10"/>
          <p:cNvSpPr/>
          <p:nvPr/>
        </p:nvSpPr>
        <p:spPr>
          <a:xfrm>
            <a:off x="2687166" y="3766981"/>
            <a:ext cx="2946400" cy="12700"/>
          </a:xfrm>
          <a:custGeom>
            <a:avLst/>
            <a:gdLst/>
            <a:ahLst/>
            <a:cxnLst/>
            <a:rect l="l" t="t" r="r" b="b"/>
            <a:pathLst>
              <a:path w="2946400" h="12700">
                <a:moveTo>
                  <a:pt x="2946400" y="0"/>
                </a:moveTo>
                <a:lnTo>
                  <a:pt x="0" y="0"/>
                </a:lnTo>
                <a:lnTo>
                  <a:pt x="0" y="12700"/>
                </a:lnTo>
                <a:lnTo>
                  <a:pt x="2946400" y="12700"/>
                </a:lnTo>
                <a:lnTo>
                  <a:pt x="294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8" name="object 11"/>
          <p:cNvSpPr txBox="1"/>
          <p:nvPr/>
        </p:nvSpPr>
        <p:spPr>
          <a:xfrm>
            <a:off x="916278" y="3429462"/>
            <a:ext cx="38900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98420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39" name="object 12"/>
          <p:cNvSpPr txBox="1"/>
          <p:nvPr/>
        </p:nvSpPr>
        <p:spPr>
          <a:xfrm>
            <a:off x="740892" y="3755598"/>
            <a:ext cx="48990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939289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Actual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+</a:t>
            </a:r>
            <a:r>
              <a:rPr kumimoji="0" sz="1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False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0" name="object 13"/>
          <p:cNvSpPr txBox="1"/>
          <p:nvPr/>
        </p:nvSpPr>
        <p:spPr>
          <a:xfrm>
            <a:off x="5678016" y="3603198"/>
            <a:ext cx="689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1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0.92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1132071" y="4962424"/>
            <a:ext cx="413448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10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Specificity</a:t>
            </a:r>
            <a:r>
              <a:rPr kumimoji="0" sz="2200" b="1" i="0" u="none" strike="noStrike" kern="0" cap="none" spc="-114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(true</a:t>
            </a:r>
            <a:r>
              <a:rPr kumimoji="0" sz="22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negative</a:t>
            </a:r>
            <a:r>
              <a:rPr kumimoji="0" sz="22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rate)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42" name="object 15"/>
          <p:cNvSpPr/>
          <p:nvPr/>
        </p:nvSpPr>
        <p:spPr>
          <a:xfrm>
            <a:off x="1161752" y="5918882"/>
            <a:ext cx="1714500" cy="12700"/>
          </a:xfrm>
          <a:custGeom>
            <a:avLst/>
            <a:gdLst/>
            <a:ahLst/>
            <a:cxnLst/>
            <a:rect l="l" t="t" r="r" b="b"/>
            <a:pathLst>
              <a:path w="1714500" h="12700">
                <a:moveTo>
                  <a:pt x="1714499" y="0"/>
                </a:moveTo>
                <a:lnTo>
                  <a:pt x="0" y="0"/>
                </a:lnTo>
                <a:lnTo>
                  <a:pt x="0" y="12700"/>
                </a:lnTo>
                <a:lnTo>
                  <a:pt x="1714499" y="12700"/>
                </a:lnTo>
                <a:lnTo>
                  <a:pt x="17144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3" name="object 16"/>
          <p:cNvSpPr txBox="1"/>
          <p:nvPr/>
        </p:nvSpPr>
        <p:spPr>
          <a:xfrm>
            <a:off x="2927814" y="5753887"/>
            <a:ext cx="1962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4" name="object 17"/>
          <p:cNvSpPr/>
          <p:nvPr/>
        </p:nvSpPr>
        <p:spPr>
          <a:xfrm>
            <a:off x="3181051" y="5918882"/>
            <a:ext cx="2946400" cy="12700"/>
          </a:xfrm>
          <a:custGeom>
            <a:avLst/>
            <a:gdLst/>
            <a:ahLst/>
            <a:cxnLst/>
            <a:rect l="l" t="t" r="r" b="b"/>
            <a:pathLst>
              <a:path w="2946400" h="12700">
                <a:moveTo>
                  <a:pt x="2946400" y="0"/>
                </a:moveTo>
                <a:lnTo>
                  <a:pt x="0" y="0"/>
                </a:lnTo>
                <a:lnTo>
                  <a:pt x="0" y="12700"/>
                </a:lnTo>
                <a:lnTo>
                  <a:pt x="2946400" y="12700"/>
                </a:lnTo>
                <a:lnTo>
                  <a:pt x="294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object 18"/>
          <p:cNvSpPr txBox="1"/>
          <p:nvPr/>
        </p:nvSpPr>
        <p:spPr>
          <a:xfrm>
            <a:off x="1329963" y="5580152"/>
            <a:ext cx="40112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9060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6" name="object 19"/>
          <p:cNvSpPr txBox="1"/>
          <p:nvPr/>
        </p:nvSpPr>
        <p:spPr>
          <a:xfrm>
            <a:off x="1154576" y="5906287"/>
            <a:ext cx="49803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20570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Actual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False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+</a:t>
            </a:r>
            <a:r>
              <a:rPr kumimoji="0" sz="1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7" name="object 20"/>
          <p:cNvSpPr txBox="1"/>
          <p:nvPr/>
        </p:nvSpPr>
        <p:spPr>
          <a:xfrm>
            <a:off x="6172663" y="5753887"/>
            <a:ext cx="3873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1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1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8" name="object 21"/>
          <p:cNvSpPr txBox="1"/>
          <p:nvPr/>
        </p:nvSpPr>
        <p:spPr>
          <a:xfrm>
            <a:off x="6963682" y="5562058"/>
            <a:ext cx="262953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815" marR="0" lvl="0" indent="-285115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297815" algn="l"/>
              </a:tabLst>
              <a:defRPr/>
            </a:pPr>
            <a:r>
              <a:rPr kumimoji="0" sz="2200" b="1" i="0" u="none" strike="noStrike" kern="0" cap="none" spc="9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Accuracy</a:t>
            </a:r>
            <a:r>
              <a:rPr kumimoji="0" sz="22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:</a:t>
            </a:r>
            <a:r>
              <a:rPr kumimoji="0" sz="22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≈</a:t>
            </a:r>
            <a:r>
              <a:rPr kumimoji="0" sz="22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96%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9" name="object 19"/>
          <p:cNvSpPr txBox="1"/>
          <p:nvPr/>
        </p:nvSpPr>
        <p:spPr>
          <a:xfrm>
            <a:off x="6014869" y="6284094"/>
            <a:ext cx="5218430" cy="296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1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This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example</a:t>
            </a:r>
            <a:r>
              <a:rPr kumimoji="0" sz="1800" b="0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ONLY</a:t>
            </a:r>
            <a:r>
              <a:rPr kumimoji="0" sz="1800" b="1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educational</a:t>
            </a:r>
            <a:r>
              <a:rPr kumimoji="0" sz="1800" b="1" i="0" u="none" strike="noStrike" kern="0" cap="none" spc="-1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9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purposes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73339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79725" y="929912"/>
            <a:ext cx="1169087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Pneumonia detection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4"/>
          <p:cNvSpPr txBox="1"/>
          <p:nvPr/>
        </p:nvSpPr>
        <p:spPr>
          <a:xfrm>
            <a:off x="593211" y="1751626"/>
            <a:ext cx="486600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114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Sensitivity</a:t>
            </a:r>
            <a:r>
              <a:rPr kumimoji="0" sz="2200" b="1" i="0" u="none" strike="noStrike" kern="0" cap="none" spc="-2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(recall,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true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positive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rate)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1" name="object 5"/>
          <p:cNvSpPr/>
          <p:nvPr/>
        </p:nvSpPr>
        <p:spPr>
          <a:xfrm>
            <a:off x="433700" y="2591149"/>
            <a:ext cx="1625600" cy="12700"/>
          </a:xfrm>
          <a:custGeom>
            <a:avLst/>
            <a:gdLst/>
            <a:ahLst/>
            <a:cxnLst/>
            <a:rect l="l" t="t" r="r" b="b"/>
            <a:pathLst>
              <a:path w="1625600" h="12700">
                <a:moveTo>
                  <a:pt x="1625599" y="0"/>
                </a:moveTo>
                <a:lnTo>
                  <a:pt x="0" y="0"/>
                </a:lnTo>
                <a:lnTo>
                  <a:pt x="0" y="12700"/>
                </a:lnTo>
                <a:lnTo>
                  <a:pt x="1625599" y="12700"/>
                </a:lnTo>
                <a:lnTo>
                  <a:pt x="16255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2" name="object 6"/>
          <p:cNvSpPr txBox="1"/>
          <p:nvPr/>
        </p:nvSpPr>
        <p:spPr>
          <a:xfrm>
            <a:off x="2110099" y="2425700"/>
            <a:ext cx="1962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33" name="object 7"/>
          <p:cNvSpPr/>
          <p:nvPr/>
        </p:nvSpPr>
        <p:spPr>
          <a:xfrm>
            <a:off x="2364099" y="2591149"/>
            <a:ext cx="2946400" cy="12700"/>
          </a:xfrm>
          <a:custGeom>
            <a:avLst/>
            <a:gdLst/>
            <a:ahLst/>
            <a:cxnLst/>
            <a:rect l="l" t="t" r="r" b="b"/>
            <a:pathLst>
              <a:path w="2946400" h="12700">
                <a:moveTo>
                  <a:pt x="2946400" y="0"/>
                </a:moveTo>
                <a:lnTo>
                  <a:pt x="0" y="0"/>
                </a:lnTo>
                <a:lnTo>
                  <a:pt x="0" y="12700"/>
                </a:lnTo>
                <a:lnTo>
                  <a:pt x="2946400" y="12700"/>
                </a:lnTo>
                <a:lnTo>
                  <a:pt x="294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object 8"/>
          <p:cNvSpPr txBox="1"/>
          <p:nvPr/>
        </p:nvSpPr>
        <p:spPr>
          <a:xfrm>
            <a:off x="593211" y="2251964"/>
            <a:ext cx="38900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98420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35" name="object 9"/>
          <p:cNvSpPr txBox="1"/>
          <p:nvPr/>
        </p:nvSpPr>
        <p:spPr>
          <a:xfrm>
            <a:off x="417824" y="2578100"/>
            <a:ext cx="48990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939289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Actual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+</a:t>
            </a:r>
            <a:r>
              <a:rPr kumimoji="0" sz="1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False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36" name="object 10"/>
          <p:cNvSpPr txBox="1"/>
          <p:nvPr/>
        </p:nvSpPr>
        <p:spPr>
          <a:xfrm>
            <a:off x="5354949" y="2425700"/>
            <a:ext cx="689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1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0.92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37" name="object 11"/>
          <p:cNvSpPr txBox="1"/>
          <p:nvPr/>
        </p:nvSpPr>
        <p:spPr>
          <a:xfrm>
            <a:off x="7198239" y="1745167"/>
            <a:ext cx="413448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10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Specificity</a:t>
            </a:r>
            <a:r>
              <a:rPr kumimoji="0" sz="2200" b="1" i="0" u="none" strike="noStrike" kern="0" cap="none" spc="-114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(true</a:t>
            </a:r>
            <a:r>
              <a:rPr kumimoji="0" sz="22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negative</a:t>
            </a:r>
            <a:r>
              <a:rPr kumimoji="0" sz="22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rate)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8" name="object 12"/>
          <p:cNvSpPr/>
          <p:nvPr/>
        </p:nvSpPr>
        <p:spPr>
          <a:xfrm>
            <a:off x="6672333" y="2549067"/>
            <a:ext cx="1714500" cy="12700"/>
          </a:xfrm>
          <a:custGeom>
            <a:avLst/>
            <a:gdLst/>
            <a:ahLst/>
            <a:cxnLst/>
            <a:rect l="l" t="t" r="r" b="b"/>
            <a:pathLst>
              <a:path w="1714500" h="12700">
                <a:moveTo>
                  <a:pt x="1714500" y="0"/>
                </a:moveTo>
                <a:lnTo>
                  <a:pt x="0" y="0"/>
                </a:lnTo>
                <a:lnTo>
                  <a:pt x="0" y="12700"/>
                </a:lnTo>
                <a:lnTo>
                  <a:pt x="1714500" y="12700"/>
                </a:lnTo>
                <a:lnTo>
                  <a:pt x="17145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9" name="object 13"/>
          <p:cNvSpPr txBox="1"/>
          <p:nvPr/>
        </p:nvSpPr>
        <p:spPr>
          <a:xfrm>
            <a:off x="8438395" y="2383028"/>
            <a:ext cx="1962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0" name="object 14"/>
          <p:cNvSpPr/>
          <p:nvPr/>
        </p:nvSpPr>
        <p:spPr>
          <a:xfrm>
            <a:off x="8691633" y="2549067"/>
            <a:ext cx="2946400" cy="12700"/>
          </a:xfrm>
          <a:custGeom>
            <a:avLst/>
            <a:gdLst/>
            <a:ahLst/>
            <a:cxnLst/>
            <a:rect l="l" t="t" r="r" b="b"/>
            <a:pathLst>
              <a:path w="2946400" h="12700">
                <a:moveTo>
                  <a:pt x="2946400" y="0"/>
                </a:moveTo>
                <a:lnTo>
                  <a:pt x="0" y="0"/>
                </a:lnTo>
                <a:lnTo>
                  <a:pt x="0" y="12700"/>
                </a:lnTo>
                <a:lnTo>
                  <a:pt x="2946400" y="12700"/>
                </a:lnTo>
                <a:lnTo>
                  <a:pt x="294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1" name="object 15"/>
          <p:cNvSpPr txBox="1"/>
          <p:nvPr/>
        </p:nvSpPr>
        <p:spPr>
          <a:xfrm>
            <a:off x="6840545" y="2212340"/>
            <a:ext cx="40112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9060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9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2" name="object 16"/>
          <p:cNvSpPr txBox="1"/>
          <p:nvPr/>
        </p:nvSpPr>
        <p:spPr>
          <a:xfrm>
            <a:off x="6665158" y="2535428"/>
            <a:ext cx="49803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20570" algn="l"/>
              </a:tabLst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#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Actual</a:t>
            </a:r>
            <a:r>
              <a:rPr kumimoji="0" sz="1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	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False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Positive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+</a:t>
            </a:r>
            <a:r>
              <a:rPr kumimoji="0" sz="1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True</a:t>
            </a:r>
            <a:r>
              <a:rPr kumimoji="0" sz="1800" b="0" i="0" u="none" strike="noStrike" kern="0" cap="none" spc="-65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10" normalizeH="0" baseline="0" noProof="0" dirty="0">
                <a:ln>
                  <a:noFill/>
                </a:ln>
                <a:solidFill>
                  <a:srgbClr val="3461A0"/>
                </a:solidFill>
                <a:effectLst/>
                <a:uLnTx/>
                <a:uFillTx/>
                <a:latin typeface="Cambria Math"/>
                <a:cs typeface="Cambria Math"/>
              </a:rPr>
              <a:t>Negative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3" name="object 17"/>
          <p:cNvSpPr txBox="1"/>
          <p:nvPr/>
        </p:nvSpPr>
        <p:spPr>
          <a:xfrm>
            <a:off x="11683245" y="2383028"/>
            <a:ext cx="3873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=</a:t>
            </a:r>
            <a:r>
              <a:rPr kumimoji="0" sz="1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 </a:t>
            </a:r>
            <a:r>
              <a:rPr kumimoji="0" sz="1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 Math"/>
                <a:cs typeface="Cambria Math"/>
              </a:rPr>
              <a:t>1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 Math"/>
              <a:cs typeface="Cambria Math"/>
            </a:endParaRPr>
          </a:p>
        </p:txBody>
      </p:sp>
      <p:sp>
        <p:nvSpPr>
          <p:cNvPr id="44" name="object 18"/>
          <p:cNvSpPr txBox="1"/>
          <p:nvPr/>
        </p:nvSpPr>
        <p:spPr>
          <a:xfrm>
            <a:off x="942308" y="3325876"/>
            <a:ext cx="10390416" cy="30190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lvl="0" indent="-342900" defTabSz="914400" eaLnBrk="1" fontAlgn="auto" latinLnBrk="0" hangingPunct="1">
              <a:lnSpc>
                <a:spcPct val="1482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5600" algn="l"/>
                <a:tab pos="2152015" algn="l"/>
                <a:tab pos="2602865" algn="l"/>
                <a:tab pos="3855085" algn="l"/>
                <a:tab pos="4578985" algn="l"/>
                <a:tab pos="5112385" algn="l"/>
                <a:tab pos="5988685" algn="l"/>
                <a:tab pos="7417434" algn="l"/>
                <a:tab pos="8126730" algn="l"/>
                <a:tab pos="8847455" algn="l"/>
                <a:tab pos="10350500" algn="l"/>
                <a:tab pos="10913745" algn="l"/>
              </a:tabLst>
              <a:defRPr/>
            </a:pPr>
            <a:r>
              <a:rPr kumimoji="0" sz="2200" b="1" i="0" u="sng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Sensitivity</a:t>
            </a:r>
            <a:r>
              <a:rPr kumimoji="0" sz="22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:</a:t>
            </a:r>
            <a:r>
              <a:rPr kumimoji="0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patients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that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1" i="1" u="none" strike="noStrike" kern="0" cap="none" spc="6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do</a:t>
            </a:r>
            <a:r>
              <a:rPr kumimoji="0" sz="2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1" i="1" u="none" strike="noStrike" kern="0" cap="none" spc="9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have</a:t>
            </a:r>
            <a:r>
              <a:rPr kumimoji="0" sz="22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COVID-</a:t>
            </a:r>
            <a:r>
              <a:rPr kumimoji="0" sz="22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19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(i.e.,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1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true</a:t>
            </a:r>
            <a:r>
              <a:rPr kumimoji="0" sz="22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1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positives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),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	</a:t>
            </a:r>
            <a:r>
              <a:rPr kumimoji="0" sz="22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could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accurately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identify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them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as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“COVID-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19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positive”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92%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time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using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our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model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55600" marR="5080" lvl="0" indent="-342900" defTabSz="914400" eaLnBrk="1" fontAlgn="auto" latinLnBrk="0" hangingPunct="1">
              <a:lnSpc>
                <a:spcPct val="148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55600" algn="l"/>
              </a:tabLst>
              <a:defRPr/>
            </a:pPr>
            <a:r>
              <a:rPr kumimoji="0" sz="2200" b="1" i="0" u="sng" strike="noStrike" kern="0" cap="none" spc="8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Specificity</a:t>
            </a:r>
            <a:r>
              <a:rPr kumimoji="0" sz="2200" b="1" i="0" u="sng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:</a:t>
            </a:r>
            <a:r>
              <a:rPr kumimoji="0" sz="2200" b="1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patients</a:t>
            </a:r>
            <a:r>
              <a:rPr kumimoji="0" sz="22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that</a:t>
            </a:r>
            <a:r>
              <a:rPr kumimoji="0" sz="22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1" u="none" strike="noStrike" kern="0" cap="none" spc="9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do</a:t>
            </a:r>
            <a:r>
              <a:rPr kumimoji="0" sz="2200" b="1" i="1" u="none" strike="noStrike" kern="0" cap="none" spc="32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1" u="none" strike="noStrike" kern="0" cap="none" spc="1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not</a:t>
            </a:r>
            <a:r>
              <a:rPr kumimoji="0" sz="2200" b="1" i="1" u="none" strike="noStrike" kern="0" cap="none" spc="32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1" u="none" strike="noStrike" kern="0" cap="none" spc="1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have</a:t>
            </a:r>
            <a:r>
              <a:rPr kumimoji="0" sz="2200" b="1" i="1" u="none" strike="noStrike" kern="0" cap="none" spc="32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COVID-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19</a:t>
            </a:r>
            <a:r>
              <a:rPr kumimoji="0" sz="2200" b="0" i="0" u="none" strike="noStrike" kern="0" cap="none" spc="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(i.e.,</a:t>
            </a:r>
            <a:r>
              <a:rPr kumimoji="0" sz="2200" b="0" i="0" u="none" strike="noStrike" kern="0" cap="none" spc="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true</a:t>
            </a:r>
            <a:r>
              <a:rPr kumimoji="0" sz="22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negatives),</a:t>
            </a:r>
            <a:r>
              <a:rPr kumimoji="0" sz="2200" b="0" i="0" u="none" strike="noStrike" kern="0" cap="none" spc="3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</a:t>
            </a:r>
            <a:r>
              <a:rPr kumimoji="0" sz="22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could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accurately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identify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them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as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“COVID-</a:t>
            </a:r>
            <a:r>
              <a:rPr kumimoji="0" sz="22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19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negative”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100%</a:t>
            </a:r>
            <a:r>
              <a:rPr kumimoji="0" sz="22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22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22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time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using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our</a:t>
            </a:r>
            <a:r>
              <a:rPr kumimoji="0" sz="22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model.</a:t>
            </a:r>
            <a:endParaRPr kumimoji="0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45" name="object 19"/>
          <p:cNvSpPr txBox="1"/>
          <p:nvPr/>
        </p:nvSpPr>
        <p:spPr>
          <a:xfrm>
            <a:off x="5927287" y="6104629"/>
            <a:ext cx="5218430" cy="296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21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This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example</a:t>
            </a:r>
            <a:r>
              <a:rPr kumimoji="0" sz="1800" b="0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ONLY</a:t>
            </a:r>
            <a:r>
              <a:rPr kumimoji="0" sz="1800" b="1" i="0" u="none" strike="noStrike" kern="0" cap="none" spc="-4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for</a:t>
            </a:r>
            <a:r>
              <a:rPr kumimoji="0" sz="1800" b="0" i="0" u="none" strike="noStrike" kern="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75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educational</a:t>
            </a:r>
            <a:r>
              <a:rPr kumimoji="0" sz="1800" b="1" i="0" u="none" strike="noStrike" kern="0" cap="none" spc="-1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800" b="1" i="0" u="none" strike="noStrike" kern="0" cap="none" spc="9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/>
                <a:cs typeface="Trebuchet MS"/>
              </a:rPr>
              <a:t>purposes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8543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Summary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30" name="object 3"/>
          <p:cNvSpPr txBox="1"/>
          <p:nvPr/>
        </p:nvSpPr>
        <p:spPr>
          <a:xfrm>
            <a:off x="1153149" y="1453498"/>
            <a:ext cx="10288365" cy="499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defTabSz="914400" eaLnBrk="1" fontAlgn="auto" latinLnBrk="0" hangingPunct="1">
              <a:lnSpc>
                <a:spcPct val="1482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b="1" i="0" u="none" strike="noStrike" kern="0" cap="none" spc="1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Balancing</a:t>
            </a:r>
            <a:r>
              <a:rPr kumimoji="0" b="1" i="0" u="none" strike="noStrike" kern="0" cap="none" spc="-1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0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sensitivity</a:t>
            </a:r>
            <a:r>
              <a:rPr kumimoji="0" b="1" i="0" u="none" strike="noStrike" kern="0" cap="none" spc="-1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14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and</a:t>
            </a:r>
            <a:r>
              <a:rPr kumimoji="0" b="1" i="0" u="none" strike="noStrike" kern="0" cap="none" spc="-12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specificity</a:t>
            </a:r>
            <a:r>
              <a:rPr kumimoji="0" b="1" i="0" u="none" strike="noStrike" kern="0" cap="none" spc="-1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incredibly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challenging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when</a:t>
            </a:r>
            <a:r>
              <a:rPr kumimoji="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it</a:t>
            </a:r>
            <a:r>
              <a:rPr kumimoji="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comes</a:t>
            </a:r>
            <a:r>
              <a:rPr kumimoji="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medical applications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4765" marR="1091565" lvl="0" indent="0" defTabSz="914400" eaLnBrk="1" fontAlgn="auto" latinLnBrk="0" hangingPunct="1">
              <a:lnSpc>
                <a:spcPts val="86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results</a:t>
            </a:r>
            <a:r>
              <a:rPr kumimoji="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should</a:t>
            </a:r>
            <a:r>
              <a:rPr kumimoji="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2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always</a:t>
            </a:r>
            <a:r>
              <a:rPr kumimoji="0" b="1" i="0" u="none" strike="noStrike" kern="0" cap="none" spc="-16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7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be</a:t>
            </a:r>
            <a:r>
              <a:rPr kumimoji="0" b="1" i="0" u="none" strike="noStrike" kern="0" cap="none" spc="-1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8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validated</a:t>
            </a:r>
            <a:r>
              <a:rPr kumimoji="0" b="1" i="0" u="none" strike="noStrike" kern="0" cap="none" spc="-15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with</a:t>
            </a:r>
            <a:r>
              <a:rPr kumimoji="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another</a:t>
            </a:r>
            <a:r>
              <a:rPr kumimoji="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pool</a:t>
            </a:r>
            <a:r>
              <a:rPr kumimoji="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people</a:t>
            </a:r>
            <a:r>
              <a:rPr kumimoji="0" b="0" i="0" u="none" strike="noStrike" kern="0" cap="none" spc="5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Furthermore,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</a:t>
            </a:r>
            <a:r>
              <a:rPr kumimoji="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need</a:t>
            </a:r>
            <a:r>
              <a:rPr kumimoji="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to</a:t>
            </a:r>
            <a:r>
              <a:rPr kumimoji="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be</a:t>
            </a:r>
            <a:r>
              <a:rPr kumimoji="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concerned</a:t>
            </a:r>
            <a:r>
              <a:rPr kumimoji="0" b="1" i="0" u="none" strike="noStrike" kern="0" cap="none" spc="-1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of</a:t>
            </a:r>
            <a:r>
              <a:rPr kumimoji="0" b="1" i="0" u="none" strike="noStrike" kern="0" cap="none" spc="-1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3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what</a:t>
            </a:r>
            <a:r>
              <a:rPr kumimoji="0" b="1" i="0" u="none" strike="noStrike" kern="0" cap="none" spc="-17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1" i="0" u="none" strike="noStrike" kern="0" cap="none" spc="-17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model</a:t>
            </a:r>
            <a:r>
              <a:rPr kumimoji="0" b="1" i="0" u="none" strike="noStrike" kern="0" cap="none" spc="-18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114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is</a:t>
            </a:r>
            <a:r>
              <a:rPr kumimoji="0" b="1" i="0" u="none" strike="noStrike" kern="0" cap="none" spc="-17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9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actually</a:t>
            </a:r>
            <a:r>
              <a:rPr kumimoji="0" b="1" i="0" u="none" strike="noStrike" kern="0" cap="none" spc="-17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1" i="0" u="none" strike="noStrike" kern="0" cap="none" spc="4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learning: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67665" marR="0" lvl="0" indent="-342900" defTabSz="91440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67665" algn="l"/>
              </a:tabLst>
              <a:defRPr/>
            </a:pPr>
            <a:r>
              <a:rPr kumimoji="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Does</a:t>
            </a:r>
            <a:r>
              <a:rPr kumimoji="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results</a:t>
            </a:r>
            <a:r>
              <a:rPr kumimoji="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align</a:t>
            </a:r>
            <a:r>
              <a:rPr kumimoji="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with</a:t>
            </a:r>
            <a:r>
              <a:rPr kumimoji="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</a:t>
            </a:r>
            <a:r>
              <a:rPr kumimoji="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medical</a:t>
            </a:r>
            <a:r>
              <a:rPr kumimoji="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knowledge?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367665" marR="0" lvl="0" indent="-342900" defTabSz="914400" eaLnBrk="1" fontAlgn="auto" latinLnBrk="0" hangingPunct="1">
              <a:lnSpc>
                <a:spcPct val="100000"/>
              </a:lnSpc>
              <a:spcBef>
                <a:spcPts val="1345"/>
              </a:spcBef>
              <a:spcAft>
                <a:spcPts val="0"/>
              </a:spcAft>
              <a:buClrTx/>
              <a:buSzTx/>
              <a:buFont typeface="Arial MT"/>
              <a:buChar char="•"/>
              <a:tabLst>
                <a:tab pos="367665" algn="l"/>
              </a:tabLst>
              <a:defRPr/>
            </a:pPr>
            <a:r>
              <a:rPr kumimoji="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Was</a:t>
            </a:r>
            <a:r>
              <a:rPr kumimoji="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 </a:t>
            </a:r>
            <a:r>
              <a:rPr kumimoji="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dataset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well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representative of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 population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or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there </a:t>
            </a:r>
            <a:r>
              <a:rPr kumimoji="0" b="0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was</a:t>
            </a:r>
            <a:r>
              <a:rPr kumimoji="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selection</a:t>
            </a:r>
            <a:r>
              <a:rPr kumimoji="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bias?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110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6609"/>
            <a:ext cx="10812720" cy="56083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Issues Affecting Model Selection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34664" y="65557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0959" y="67772"/>
            <a:ext cx="2305141" cy="1076343"/>
          </a:xfrm>
          <a:prstGeom prst="rect">
            <a:avLst/>
          </a:prstGeom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2013626" y="1327309"/>
            <a:ext cx="934828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Calibri" pitchFamily="34" charset="0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Calibri" pitchFamily="34" charset="0"/>
                <a:ea typeface="MS PGothic" panose="020B0600070205080204" pitchFamily="34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Calibri" pitchFamily="34" charset="0"/>
                <a:ea typeface="MS PGothic" panose="020B0600070205080204" pitchFamily="34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Calibri" pitchFamily="34" charset="0"/>
                <a:ea typeface="MS PGothic" panose="020B0600070205080204" pitchFamily="34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Calibri" pitchFamily="34" charset="0"/>
                <a:ea typeface="MS PGothic" panose="020B0600070205080204" pitchFamily="34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en-US" sz="2400" b="1" kern="0" smtClean="0"/>
              <a:t>Accuracy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400" kern="0" smtClean="0"/>
              <a:t>classifier accuracy: predicting class label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b="1" kern="0" smtClean="0"/>
              <a:t>Speed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400" kern="0" smtClean="0"/>
              <a:t>time to construct the model (training time)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400" kern="0" smtClean="0"/>
              <a:t>time to use the model (classification/prediction time)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b="1" kern="0" smtClean="0"/>
              <a:t>Robustness</a:t>
            </a:r>
            <a:r>
              <a:rPr lang="en-US" altLang="en-US" sz="2400" kern="0" smtClean="0"/>
              <a:t>: handling noise and missing values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b="1" kern="0" smtClean="0"/>
              <a:t>Scalability</a:t>
            </a:r>
            <a:r>
              <a:rPr lang="en-US" altLang="en-US" sz="2400" kern="0" smtClean="0"/>
              <a:t>: efficiency in disk-resident databases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b="1" kern="0" smtClean="0"/>
              <a:t>Interpretability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400" kern="0" smtClean="0"/>
              <a:t>understanding and insight provided by the model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kern="0" smtClean="0"/>
              <a:t>Other measures, e.g., goodness of rules, such as decision tree size or compactness of classification rules</a:t>
            </a:r>
            <a:endParaRPr lang="en-US" altLang="en-US" sz="2400" kern="0" dirty="0"/>
          </a:p>
        </p:txBody>
      </p:sp>
    </p:spTree>
    <p:extLst>
      <p:ext uri="{BB962C8B-B14F-4D97-AF65-F5344CB8AC3E}">
        <p14:creationId xmlns:p14="http://schemas.microsoft.com/office/powerpoint/2010/main" val="97669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92"/>
    </mc:Choice>
    <mc:Fallback xmlns="">
      <p:transition advTm="127092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37"/>
    </mc:Choice>
    <mc:Fallback xmlns="">
      <p:transition spd="slow" advTm="1583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3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EAE2378-0B09-4D90-932A-12AAFD639A34}"/>
</file>

<file path=customXml/itemProps2.xml><?xml version="1.0" encoding="utf-8"?>
<ds:datastoreItem xmlns:ds="http://schemas.openxmlformats.org/officeDocument/2006/customXml" ds:itemID="{726539DD-B06B-4D5B-AB0A-AAD2E910272E}"/>
</file>

<file path=customXml/itemProps3.xml><?xml version="1.0" encoding="utf-8"?>
<ds:datastoreItem xmlns:ds="http://schemas.openxmlformats.org/officeDocument/2006/customXml" ds:itemID="{16BD61E9-4B2B-46F1-8159-B5F6453D1378}"/>
</file>

<file path=docProps/app.xml><?xml version="1.0" encoding="utf-8"?>
<Properties xmlns="http://schemas.openxmlformats.org/officeDocument/2006/extended-properties" xmlns:vt="http://schemas.openxmlformats.org/officeDocument/2006/docPropsVTypes">
  <TotalTime>5306</TotalTime>
  <Words>2747</Words>
  <Application>Microsoft Office PowerPoint</Application>
  <PresentationFormat>Widescreen</PresentationFormat>
  <Paragraphs>663</Paragraphs>
  <Slides>95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95</vt:i4>
      </vt:variant>
    </vt:vector>
  </HeadingPairs>
  <TitlesOfParts>
    <vt:vector size="114" baseType="lpstr">
      <vt:lpstr>ＭＳ Ｐゴシック</vt:lpstr>
      <vt:lpstr>ＭＳ Ｐゴシック</vt:lpstr>
      <vt:lpstr>Alexandria</vt:lpstr>
      <vt:lpstr>Alexandria Black</vt:lpstr>
      <vt:lpstr>Arial</vt:lpstr>
      <vt:lpstr>Arial MT</vt:lpstr>
      <vt:lpstr>Berlin Sans FB Demi</vt:lpstr>
      <vt:lpstr>Calibri</vt:lpstr>
      <vt:lpstr>Calibri Light</vt:lpstr>
      <vt:lpstr>Cambria Math</vt:lpstr>
      <vt:lpstr>Microsoft Sans Serif</vt:lpstr>
      <vt:lpstr>Roboto Light</vt:lpstr>
      <vt:lpstr>Tahoma</vt:lpstr>
      <vt:lpstr>Times New Roman</vt:lpstr>
      <vt:lpstr>Trebuchet MS</vt:lpstr>
      <vt:lpstr>Wingdings</vt:lpstr>
      <vt:lpstr>Office Theme</vt:lpstr>
      <vt:lpstr>Blends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336</cp:revision>
  <dcterms:created xsi:type="dcterms:W3CDTF">2023-04-29T09:08:00Z</dcterms:created>
  <dcterms:modified xsi:type="dcterms:W3CDTF">2024-08-14T21:19:28Z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