
<file path=[Content_Types].xml><?xml version="1.0" encoding="utf-8"?>
<Types xmlns="http://schemas.openxmlformats.org/package/2006/content-types">
  <Default ContentType="image/jpeg" Extension="jpg"/>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37.xml"/>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33.xml"/>
  <Override ContentType="application/vnd.openxmlformats-officedocument.presentationml.notesSlide+xml" PartName="/ppt/notesSlides/notesSlide41.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42.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4.xml"/>
  <Override ContentType="application/vnd.openxmlformats-officedocument.presentationml.notesSlide+xml" PartName="/ppt/notesSlides/notesSlide3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43.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9.xml"/>
  <Override ContentType="application/vnd.openxmlformats-officedocument.presentationml.notesSlide+xml" PartName="/ppt/notesSlides/notesSlide31.xml"/>
  <Override ContentType="application/vnd.openxmlformats-officedocument.presentationml.notesSlide+xml" PartName="/ppt/notesSlides/notesSlide36.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40.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5.xml"/>
  <Override ContentType="application/vnd.openxmlformats-officedocument.presentationml.slideLayout+xml" PartName="/ppt/slideLayouts/slideLayout11.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7.xml"/>
  <Override ContentType="application/vnd.openxmlformats-officedocument.presentationml.slideLayout+xml" PartName="/ppt/slideLayouts/slideLayout9.xml"/>
  <Override ContentType="application/vnd.openxmlformats-officedocument.presentationml.slideLayout+xml" PartName="/ppt/slideLayouts/slideLayout4.xml"/>
  <Override ContentType="application/vnd.openxmlformats-officedocument.presentationml.slideLayout+xml" PartName="/ppt/slideLayouts/slideLayout14.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10.xml"/>
  <Override ContentType="application/vnd.openxmlformats-officedocument.presentationml.slideLayout+xml" PartName="/ppt/slideLayouts/slideLayout15.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43.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5.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42.xml"/>
  <Override ContentType="application/vnd.openxmlformats-officedocument.presentationml.slide+xml" PartName="/ppt/slides/slide25.xml"/>
  <Override ContentType="application/vnd.openxmlformats-officedocument.presentationml.slide+xml" PartName="/ppt/slides/slide34.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3.xml"/>
  <Override ContentType="application/vnd.openxmlformats-officedocument.presentationml.slide+xml" PartName="/ppt/slides/slide38.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37.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41.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6.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slide+xml" PartName="/ppt/slides/slide40.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48" r:id="rId3"/>
  </p:sldMasterIdLst>
  <p:notesMasterIdLst>
    <p:notesMasterId r:id="rId4"/>
  </p:notes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 id="275" r:id="rId24"/>
    <p:sldId id="276" r:id="rId25"/>
    <p:sldId id="277" r:id="rId26"/>
    <p:sldId id="278" r:id="rId27"/>
    <p:sldId id="279" r:id="rId28"/>
    <p:sldId id="280" r:id="rId29"/>
    <p:sldId id="281" r:id="rId30"/>
    <p:sldId id="282" r:id="rId31"/>
    <p:sldId id="283" r:id="rId32"/>
    <p:sldId id="284" r:id="rId33"/>
    <p:sldId id="285" r:id="rId34"/>
    <p:sldId id="286" r:id="rId35"/>
    <p:sldId id="287" r:id="rId36"/>
    <p:sldId id="288" r:id="rId37"/>
    <p:sldId id="289" r:id="rId38"/>
    <p:sldId id="290" r:id="rId39"/>
    <p:sldId id="291" r:id="rId40"/>
    <p:sldId id="292" r:id="rId41"/>
    <p:sldId id="293" r:id="rId42"/>
    <p:sldId id="294" r:id="rId43"/>
    <p:sldId id="295" r:id="rId44"/>
    <p:sldId id="296" r:id="rId45"/>
    <p:sldId id="297" r:id="rId46"/>
    <p:sldId id="298" r:id="rId47"/>
  </p:sldIdLst>
  <p:sldSz cy="6858000" cx="12192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http://customooxmlschemas.google.com/">
      <go:slidesCustomData xmlns:go="http://customooxmlschemas.google.com/" r:id="rId48" roundtripDataSignature="AMtx7mjotmPHJoWvquBB2xigqKaN+HJ1FA=="/>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40" Type="http://schemas.openxmlformats.org/officeDocument/2006/relationships/slide" Target="slides/slide36.xml"/><Relationship Id="rId20" Type="http://schemas.openxmlformats.org/officeDocument/2006/relationships/slide" Target="slides/slide16.xml"/><Relationship Id="rId42" Type="http://schemas.openxmlformats.org/officeDocument/2006/relationships/slide" Target="slides/slide38.xml"/><Relationship Id="rId41" Type="http://schemas.openxmlformats.org/officeDocument/2006/relationships/slide" Target="slides/slide37.xml"/><Relationship Id="rId22" Type="http://schemas.openxmlformats.org/officeDocument/2006/relationships/slide" Target="slides/slide18.xml"/><Relationship Id="rId44" Type="http://schemas.openxmlformats.org/officeDocument/2006/relationships/slide" Target="slides/slide40.xml"/><Relationship Id="rId21" Type="http://schemas.openxmlformats.org/officeDocument/2006/relationships/slide" Target="slides/slide17.xml"/><Relationship Id="rId43" Type="http://schemas.openxmlformats.org/officeDocument/2006/relationships/slide" Target="slides/slide39.xml"/><Relationship Id="rId24" Type="http://schemas.openxmlformats.org/officeDocument/2006/relationships/slide" Target="slides/slide20.xml"/><Relationship Id="rId46" Type="http://schemas.openxmlformats.org/officeDocument/2006/relationships/slide" Target="slides/slide42.xml"/><Relationship Id="rId23" Type="http://schemas.openxmlformats.org/officeDocument/2006/relationships/slide" Target="slides/slide19.xml"/><Relationship Id="rId45" Type="http://schemas.openxmlformats.org/officeDocument/2006/relationships/slide" Target="slides/slide41.xml"/><Relationship Id="rId1" Type="http://schemas.openxmlformats.org/officeDocument/2006/relationships/theme" Target="theme/theme2.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notesMaster" Target="notesMasters/notesMaster1.xml"/><Relationship Id="rId9" Type="http://schemas.openxmlformats.org/officeDocument/2006/relationships/slide" Target="slides/slide5.xml"/><Relationship Id="rId26" Type="http://schemas.openxmlformats.org/officeDocument/2006/relationships/slide" Target="slides/slide22.xml"/><Relationship Id="rId48" Type="http://customschemas.google.com/relationships/presentationmetadata" Target="metadata"/><Relationship Id="rId25" Type="http://schemas.openxmlformats.org/officeDocument/2006/relationships/slide" Target="slides/slide21.xml"/><Relationship Id="rId47" Type="http://schemas.openxmlformats.org/officeDocument/2006/relationships/slide" Target="slides/slide43.xml"/><Relationship Id="rId28" Type="http://schemas.openxmlformats.org/officeDocument/2006/relationships/slide" Target="slides/slide24.xml"/><Relationship Id="rId27" Type="http://schemas.openxmlformats.org/officeDocument/2006/relationships/slide" Target="slides/slide23.xml"/><Relationship Id="rId5" Type="http://schemas.openxmlformats.org/officeDocument/2006/relationships/slide" Target="slides/slide1.xml"/><Relationship Id="rId6" Type="http://schemas.openxmlformats.org/officeDocument/2006/relationships/slide" Target="slides/slide2.xml"/><Relationship Id="rId29" Type="http://schemas.openxmlformats.org/officeDocument/2006/relationships/slide" Target="slides/slide25.xml"/><Relationship Id="rId7" Type="http://schemas.openxmlformats.org/officeDocument/2006/relationships/slide" Target="slides/slide3.xml"/><Relationship Id="rId8" Type="http://schemas.openxmlformats.org/officeDocument/2006/relationships/slide" Target="slides/slide4.xml"/><Relationship Id="rId31" Type="http://schemas.openxmlformats.org/officeDocument/2006/relationships/slide" Target="slides/slide27.xml"/><Relationship Id="rId30" Type="http://schemas.openxmlformats.org/officeDocument/2006/relationships/slide" Target="slides/slide26.xml"/><Relationship Id="rId11" Type="http://schemas.openxmlformats.org/officeDocument/2006/relationships/slide" Target="slides/slide7.xml"/><Relationship Id="rId33" Type="http://schemas.openxmlformats.org/officeDocument/2006/relationships/slide" Target="slides/slide29.xml"/><Relationship Id="rId10" Type="http://schemas.openxmlformats.org/officeDocument/2006/relationships/slide" Target="slides/slide6.xml"/><Relationship Id="rId32" Type="http://schemas.openxmlformats.org/officeDocument/2006/relationships/slide" Target="slides/slide28.xml"/><Relationship Id="rId13" Type="http://schemas.openxmlformats.org/officeDocument/2006/relationships/slide" Target="slides/slide9.xml"/><Relationship Id="rId35" Type="http://schemas.openxmlformats.org/officeDocument/2006/relationships/slide" Target="slides/slide31.xml"/><Relationship Id="rId12" Type="http://schemas.openxmlformats.org/officeDocument/2006/relationships/slide" Target="slides/slide8.xml"/><Relationship Id="rId34" Type="http://schemas.openxmlformats.org/officeDocument/2006/relationships/slide" Target="slides/slide30.xml"/><Relationship Id="rId15" Type="http://schemas.openxmlformats.org/officeDocument/2006/relationships/slide" Target="slides/slide11.xml"/><Relationship Id="rId37" Type="http://schemas.openxmlformats.org/officeDocument/2006/relationships/slide" Target="slides/slide33.xml"/><Relationship Id="rId14" Type="http://schemas.openxmlformats.org/officeDocument/2006/relationships/slide" Target="slides/slide10.xml"/><Relationship Id="rId36" Type="http://schemas.openxmlformats.org/officeDocument/2006/relationships/slide" Target="slides/slide32.xml"/><Relationship Id="rId17" Type="http://schemas.openxmlformats.org/officeDocument/2006/relationships/slide" Target="slides/slide13.xml"/><Relationship Id="rId39" Type="http://schemas.openxmlformats.org/officeDocument/2006/relationships/slide" Target="slides/slide35.xml"/><Relationship Id="rId16" Type="http://schemas.openxmlformats.org/officeDocument/2006/relationships/slide" Target="slides/slide12.xml"/><Relationship Id="rId38" Type="http://schemas.openxmlformats.org/officeDocument/2006/relationships/slide" Target="slides/slide34.xml"/><Relationship Id="rId19" Type="http://schemas.openxmlformats.org/officeDocument/2006/relationships/slide" Target="slides/slide15.xml"/><Relationship Id="rId18" Type="http://schemas.openxmlformats.org/officeDocument/2006/relationships/slide" Target="slides/slide1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71800" cy="458788"/>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3884613" y="0"/>
            <a:ext cx="2971800" cy="458788"/>
          </a:xfrm>
          <a:prstGeom prst="rect">
            <a:avLst/>
          </a:prstGeom>
          <a:noFill/>
          <a:ln>
            <a:noFill/>
          </a:ln>
        </p:spPr>
        <p:txBody>
          <a:bodyPr anchorCtr="0" anchor="t" bIns="45700" lIns="91425" spcFirstLastPara="1" rIns="91425" wrap="square" tIns="45700">
            <a:noAutofit/>
          </a:bodyPr>
          <a:lstStyle>
            <a:lvl1pPr lvl="0" marR="0" rtl="0" algn="r">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lvl1pPr indent="-228600" lvl="0" marL="457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indent="-228600" lvl="1" marL="914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2pPr>
            <a:lvl3pPr indent="-228600" lvl="2" marL="1371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3pPr>
            <a:lvl4pPr indent="-228600" lvl="3" marL="1828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4pPr>
            <a:lvl5pPr indent="-228600" lvl="4" marL="22860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5pPr>
            <a:lvl6pPr indent="-228600" lvl="5" marL="2743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6pPr>
            <a:lvl7pPr indent="-228600" lvl="6" marL="3200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7pPr>
            <a:lvl8pPr indent="-228600" lvl="7" marL="3657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8pPr>
            <a:lvl9pPr indent="-228600" lvl="8" marL="4114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8685213"/>
            <a:ext cx="2971800" cy="458787"/>
          </a:xfrm>
          <a:prstGeom prst="rect">
            <a:avLst/>
          </a:prstGeom>
          <a:noFill/>
          <a:ln>
            <a:noFill/>
          </a:ln>
        </p:spPr>
        <p:txBody>
          <a:bodyPr anchorCtr="0" anchor="b"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b="0" i="0" lang="en-US"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2" name="Shape 92"/>
        <p:cNvGrpSpPr/>
        <p:nvPr/>
      </p:nvGrpSpPr>
      <p:grpSpPr>
        <a:xfrm>
          <a:off x="0" y="0"/>
          <a:ext cx="0" cy="0"/>
          <a:chOff x="0" y="0"/>
          <a:chExt cx="0" cy="0"/>
        </a:xfrm>
      </p:grpSpPr>
      <p:sp>
        <p:nvSpPr>
          <p:cNvPr id="93" name="Google Shape;93;p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94" name="Google Shape;94;p1: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95" name="Google Shape;95;p1: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7" name="Shape 107"/>
        <p:cNvGrpSpPr/>
        <p:nvPr/>
      </p:nvGrpSpPr>
      <p:grpSpPr>
        <a:xfrm>
          <a:off x="0" y="0"/>
          <a:ext cx="0" cy="0"/>
          <a:chOff x="0" y="0"/>
          <a:chExt cx="0" cy="0"/>
        </a:xfrm>
      </p:grpSpPr>
      <p:sp>
        <p:nvSpPr>
          <p:cNvPr id="108" name="Google Shape;108;p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09" name="Google Shape;109;p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5" name="Shape 115"/>
        <p:cNvGrpSpPr/>
        <p:nvPr/>
      </p:nvGrpSpPr>
      <p:grpSpPr>
        <a:xfrm>
          <a:off x="0" y="0"/>
          <a:ext cx="0" cy="0"/>
          <a:chOff x="0" y="0"/>
          <a:chExt cx="0" cy="0"/>
        </a:xfrm>
      </p:grpSpPr>
      <p:sp>
        <p:nvSpPr>
          <p:cNvPr id="116" name="Google Shape;116;p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17" name="Google Shape;117;p3: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18" name="Google Shape;118;p3: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1" name="Shape 131"/>
        <p:cNvGrpSpPr/>
        <p:nvPr/>
      </p:nvGrpSpPr>
      <p:grpSpPr>
        <a:xfrm>
          <a:off x="0" y="0"/>
          <a:ext cx="0" cy="0"/>
          <a:chOff x="0" y="0"/>
          <a:chExt cx="0" cy="0"/>
        </a:xfrm>
      </p:grpSpPr>
      <p:sp>
        <p:nvSpPr>
          <p:cNvPr id="132" name="Google Shape;132;p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33" name="Google Shape;133;p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3" name="Shape 143"/>
        <p:cNvGrpSpPr/>
        <p:nvPr/>
      </p:nvGrpSpPr>
      <p:grpSpPr>
        <a:xfrm>
          <a:off x="0" y="0"/>
          <a:ext cx="0" cy="0"/>
          <a:chOff x="0" y="0"/>
          <a:chExt cx="0" cy="0"/>
        </a:xfrm>
      </p:grpSpPr>
      <p:sp>
        <p:nvSpPr>
          <p:cNvPr id="144" name="Google Shape;144;p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45" name="Google Shape;145;p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5" name="Shape 155"/>
        <p:cNvGrpSpPr/>
        <p:nvPr/>
      </p:nvGrpSpPr>
      <p:grpSpPr>
        <a:xfrm>
          <a:off x="0" y="0"/>
          <a:ext cx="0" cy="0"/>
          <a:chOff x="0" y="0"/>
          <a:chExt cx="0" cy="0"/>
        </a:xfrm>
      </p:grpSpPr>
      <p:sp>
        <p:nvSpPr>
          <p:cNvPr id="156" name="Google Shape;156;p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57" name="Google Shape;157;p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7" name="Shape 167"/>
        <p:cNvGrpSpPr/>
        <p:nvPr/>
      </p:nvGrpSpPr>
      <p:grpSpPr>
        <a:xfrm>
          <a:off x="0" y="0"/>
          <a:ext cx="0" cy="0"/>
          <a:chOff x="0" y="0"/>
          <a:chExt cx="0" cy="0"/>
        </a:xfrm>
      </p:grpSpPr>
      <p:sp>
        <p:nvSpPr>
          <p:cNvPr id="168" name="Google Shape;168;p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69" name="Google Shape;169;p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9" name="Shape 179"/>
        <p:cNvGrpSpPr/>
        <p:nvPr/>
      </p:nvGrpSpPr>
      <p:grpSpPr>
        <a:xfrm>
          <a:off x="0" y="0"/>
          <a:ext cx="0" cy="0"/>
          <a:chOff x="0" y="0"/>
          <a:chExt cx="0" cy="0"/>
        </a:xfrm>
      </p:grpSpPr>
      <p:sp>
        <p:nvSpPr>
          <p:cNvPr id="180" name="Google Shape;180;p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81" name="Google Shape;181;p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7" name="Shape 187"/>
        <p:cNvGrpSpPr/>
        <p:nvPr/>
      </p:nvGrpSpPr>
      <p:grpSpPr>
        <a:xfrm>
          <a:off x="0" y="0"/>
          <a:ext cx="0" cy="0"/>
          <a:chOff x="0" y="0"/>
          <a:chExt cx="0" cy="0"/>
        </a:xfrm>
      </p:grpSpPr>
      <p:sp>
        <p:nvSpPr>
          <p:cNvPr id="188" name="Google Shape;188;p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89" name="Google Shape;189;p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7" name="Shape 197"/>
        <p:cNvGrpSpPr/>
        <p:nvPr/>
      </p:nvGrpSpPr>
      <p:grpSpPr>
        <a:xfrm>
          <a:off x="0" y="0"/>
          <a:ext cx="0" cy="0"/>
          <a:chOff x="0" y="0"/>
          <a:chExt cx="0" cy="0"/>
        </a:xfrm>
      </p:grpSpPr>
      <p:sp>
        <p:nvSpPr>
          <p:cNvPr id="198" name="Google Shape;198;p1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99" name="Google Shape;199;p1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9" name="Shape 209"/>
        <p:cNvGrpSpPr/>
        <p:nvPr/>
      </p:nvGrpSpPr>
      <p:grpSpPr>
        <a:xfrm>
          <a:off x="0" y="0"/>
          <a:ext cx="0" cy="0"/>
          <a:chOff x="0" y="0"/>
          <a:chExt cx="0" cy="0"/>
        </a:xfrm>
      </p:grpSpPr>
      <p:sp>
        <p:nvSpPr>
          <p:cNvPr id="210" name="Google Shape;210;p1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11" name="Google Shape;211;p1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1" name="Shape 221"/>
        <p:cNvGrpSpPr/>
        <p:nvPr/>
      </p:nvGrpSpPr>
      <p:grpSpPr>
        <a:xfrm>
          <a:off x="0" y="0"/>
          <a:ext cx="0" cy="0"/>
          <a:chOff x="0" y="0"/>
          <a:chExt cx="0" cy="0"/>
        </a:xfrm>
      </p:grpSpPr>
      <p:sp>
        <p:nvSpPr>
          <p:cNvPr id="222" name="Google Shape;222;p1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23" name="Google Shape;223;p1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3" name="Shape 233"/>
        <p:cNvGrpSpPr/>
        <p:nvPr/>
      </p:nvGrpSpPr>
      <p:grpSpPr>
        <a:xfrm>
          <a:off x="0" y="0"/>
          <a:ext cx="0" cy="0"/>
          <a:chOff x="0" y="0"/>
          <a:chExt cx="0" cy="0"/>
        </a:xfrm>
      </p:grpSpPr>
      <p:sp>
        <p:nvSpPr>
          <p:cNvPr id="234" name="Google Shape;234;p1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35" name="Google Shape;235;p1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5" name="Shape 245"/>
        <p:cNvGrpSpPr/>
        <p:nvPr/>
      </p:nvGrpSpPr>
      <p:grpSpPr>
        <a:xfrm>
          <a:off x="0" y="0"/>
          <a:ext cx="0" cy="0"/>
          <a:chOff x="0" y="0"/>
          <a:chExt cx="0" cy="0"/>
        </a:xfrm>
      </p:grpSpPr>
      <p:sp>
        <p:nvSpPr>
          <p:cNvPr id="246" name="Google Shape;246;p1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47" name="Google Shape;247;p1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7" name="Shape 257"/>
        <p:cNvGrpSpPr/>
        <p:nvPr/>
      </p:nvGrpSpPr>
      <p:grpSpPr>
        <a:xfrm>
          <a:off x="0" y="0"/>
          <a:ext cx="0" cy="0"/>
          <a:chOff x="0" y="0"/>
          <a:chExt cx="0" cy="0"/>
        </a:xfrm>
      </p:grpSpPr>
      <p:sp>
        <p:nvSpPr>
          <p:cNvPr id="258" name="Google Shape;258;p1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59" name="Google Shape;259;p1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9" name="Shape 269"/>
        <p:cNvGrpSpPr/>
        <p:nvPr/>
      </p:nvGrpSpPr>
      <p:grpSpPr>
        <a:xfrm>
          <a:off x="0" y="0"/>
          <a:ext cx="0" cy="0"/>
          <a:chOff x="0" y="0"/>
          <a:chExt cx="0" cy="0"/>
        </a:xfrm>
      </p:grpSpPr>
      <p:sp>
        <p:nvSpPr>
          <p:cNvPr id="270" name="Google Shape;270;p1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71" name="Google Shape;271;p1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9" name="Shape 279"/>
        <p:cNvGrpSpPr/>
        <p:nvPr/>
      </p:nvGrpSpPr>
      <p:grpSpPr>
        <a:xfrm>
          <a:off x="0" y="0"/>
          <a:ext cx="0" cy="0"/>
          <a:chOff x="0" y="0"/>
          <a:chExt cx="0" cy="0"/>
        </a:xfrm>
      </p:grpSpPr>
      <p:sp>
        <p:nvSpPr>
          <p:cNvPr id="280" name="Google Shape;280;p1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81" name="Google Shape;281;p1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1" name="Shape 291"/>
        <p:cNvGrpSpPr/>
        <p:nvPr/>
      </p:nvGrpSpPr>
      <p:grpSpPr>
        <a:xfrm>
          <a:off x="0" y="0"/>
          <a:ext cx="0" cy="0"/>
          <a:chOff x="0" y="0"/>
          <a:chExt cx="0" cy="0"/>
        </a:xfrm>
      </p:grpSpPr>
      <p:sp>
        <p:nvSpPr>
          <p:cNvPr id="292" name="Google Shape;292;p1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93" name="Google Shape;293;p1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3" name="Shape 303"/>
        <p:cNvGrpSpPr/>
        <p:nvPr/>
      </p:nvGrpSpPr>
      <p:grpSpPr>
        <a:xfrm>
          <a:off x="0" y="0"/>
          <a:ext cx="0" cy="0"/>
          <a:chOff x="0" y="0"/>
          <a:chExt cx="0" cy="0"/>
        </a:xfrm>
      </p:grpSpPr>
      <p:sp>
        <p:nvSpPr>
          <p:cNvPr id="304" name="Google Shape;304;p1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05" name="Google Shape;305;p1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5" name="Shape 315"/>
        <p:cNvGrpSpPr/>
        <p:nvPr/>
      </p:nvGrpSpPr>
      <p:grpSpPr>
        <a:xfrm>
          <a:off x="0" y="0"/>
          <a:ext cx="0" cy="0"/>
          <a:chOff x="0" y="0"/>
          <a:chExt cx="0" cy="0"/>
        </a:xfrm>
      </p:grpSpPr>
      <p:sp>
        <p:nvSpPr>
          <p:cNvPr id="316" name="Google Shape;316;p2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17" name="Google Shape;317;p2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7" name="Shape 327"/>
        <p:cNvGrpSpPr/>
        <p:nvPr/>
      </p:nvGrpSpPr>
      <p:grpSpPr>
        <a:xfrm>
          <a:off x="0" y="0"/>
          <a:ext cx="0" cy="0"/>
          <a:chOff x="0" y="0"/>
          <a:chExt cx="0" cy="0"/>
        </a:xfrm>
      </p:grpSpPr>
      <p:sp>
        <p:nvSpPr>
          <p:cNvPr id="328" name="Google Shape;328;p2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29" name="Google Shape;329;p2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9" name="Shape 339"/>
        <p:cNvGrpSpPr/>
        <p:nvPr/>
      </p:nvGrpSpPr>
      <p:grpSpPr>
        <a:xfrm>
          <a:off x="0" y="0"/>
          <a:ext cx="0" cy="0"/>
          <a:chOff x="0" y="0"/>
          <a:chExt cx="0" cy="0"/>
        </a:xfrm>
      </p:grpSpPr>
      <p:sp>
        <p:nvSpPr>
          <p:cNvPr id="340" name="Google Shape;340;p2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41" name="Google Shape;341;p2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1" name="Shape 351"/>
        <p:cNvGrpSpPr/>
        <p:nvPr/>
      </p:nvGrpSpPr>
      <p:grpSpPr>
        <a:xfrm>
          <a:off x="0" y="0"/>
          <a:ext cx="0" cy="0"/>
          <a:chOff x="0" y="0"/>
          <a:chExt cx="0" cy="0"/>
        </a:xfrm>
      </p:grpSpPr>
      <p:sp>
        <p:nvSpPr>
          <p:cNvPr id="352" name="Google Shape;352;p2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53" name="Google Shape;353;p2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1" name="Shape 361"/>
        <p:cNvGrpSpPr/>
        <p:nvPr/>
      </p:nvGrpSpPr>
      <p:grpSpPr>
        <a:xfrm>
          <a:off x="0" y="0"/>
          <a:ext cx="0" cy="0"/>
          <a:chOff x="0" y="0"/>
          <a:chExt cx="0" cy="0"/>
        </a:xfrm>
      </p:grpSpPr>
      <p:sp>
        <p:nvSpPr>
          <p:cNvPr id="362" name="Google Shape;362;p2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63" name="Google Shape;363;p2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3" name="Shape 373"/>
        <p:cNvGrpSpPr/>
        <p:nvPr/>
      </p:nvGrpSpPr>
      <p:grpSpPr>
        <a:xfrm>
          <a:off x="0" y="0"/>
          <a:ext cx="0" cy="0"/>
          <a:chOff x="0" y="0"/>
          <a:chExt cx="0" cy="0"/>
        </a:xfrm>
      </p:grpSpPr>
      <p:sp>
        <p:nvSpPr>
          <p:cNvPr id="374" name="Google Shape;374;p2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75" name="Google Shape;375;p2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5" name="Shape 385"/>
        <p:cNvGrpSpPr/>
        <p:nvPr/>
      </p:nvGrpSpPr>
      <p:grpSpPr>
        <a:xfrm>
          <a:off x="0" y="0"/>
          <a:ext cx="0" cy="0"/>
          <a:chOff x="0" y="0"/>
          <a:chExt cx="0" cy="0"/>
        </a:xfrm>
      </p:grpSpPr>
      <p:sp>
        <p:nvSpPr>
          <p:cNvPr id="386" name="Google Shape;386;p2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87" name="Google Shape;387;p2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7" name="Shape 397"/>
        <p:cNvGrpSpPr/>
        <p:nvPr/>
      </p:nvGrpSpPr>
      <p:grpSpPr>
        <a:xfrm>
          <a:off x="0" y="0"/>
          <a:ext cx="0" cy="0"/>
          <a:chOff x="0" y="0"/>
          <a:chExt cx="0" cy="0"/>
        </a:xfrm>
      </p:grpSpPr>
      <p:sp>
        <p:nvSpPr>
          <p:cNvPr id="398" name="Google Shape;398;p2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99" name="Google Shape;399;p2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9" name="Shape 409"/>
        <p:cNvGrpSpPr/>
        <p:nvPr/>
      </p:nvGrpSpPr>
      <p:grpSpPr>
        <a:xfrm>
          <a:off x="0" y="0"/>
          <a:ext cx="0" cy="0"/>
          <a:chOff x="0" y="0"/>
          <a:chExt cx="0" cy="0"/>
        </a:xfrm>
      </p:grpSpPr>
      <p:sp>
        <p:nvSpPr>
          <p:cNvPr id="410" name="Google Shape;410;p2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11" name="Google Shape;411;p2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9" name="Shape 419"/>
        <p:cNvGrpSpPr/>
        <p:nvPr/>
      </p:nvGrpSpPr>
      <p:grpSpPr>
        <a:xfrm>
          <a:off x="0" y="0"/>
          <a:ext cx="0" cy="0"/>
          <a:chOff x="0" y="0"/>
          <a:chExt cx="0" cy="0"/>
        </a:xfrm>
      </p:grpSpPr>
      <p:sp>
        <p:nvSpPr>
          <p:cNvPr id="420" name="Google Shape;420;p2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21" name="Google Shape;421;p2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31" name="Shape 431"/>
        <p:cNvGrpSpPr/>
        <p:nvPr/>
      </p:nvGrpSpPr>
      <p:grpSpPr>
        <a:xfrm>
          <a:off x="0" y="0"/>
          <a:ext cx="0" cy="0"/>
          <a:chOff x="0" y="0"/>
          <a:chExt cx="0" cy="0"/>
        </a:xfrm>
      </p:grpSpPr>
      <p:sp>
        <p:nvSpPr>
          <p:cNvPr id="432" name="Google Shape;432;p3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33" name="Google Shape;433;p3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43" name="Shape 443"/>
        <p:cNvGrpSpPr/>
        <p:nvPr/>
      </p:nvGrpSpPr>
      <p:grpSpPr>
        <a:xfrm>
          <a:off x="0" y="0"/>
          <a:ext cx="0" cy="0"/>
          <a:chOff x="0" y="0"/>
          <a:chExt cx="0" cy="0"/>
        </a:xfrm>
      </p:grpSpPr>
      <p:sp>
        <p:nvSpPr>
          <p:cNvPr id="444" name="Google Shape;444;p3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45" name="Google Shape;445;p3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55" name="Shape 455"/>
        <p:cNvGrpSpPr/>
        <p:nvPr/>
      </p:nvGrpSpPr>
      <p:grpSpPr>
        <a:xfrm>
          <a:off x="0" y="0"/>
          <a:ext cx="0" cy="0"/>
          <a:chOff x="0" y="0"/>
          <a:chExt cx="0" cy="0"/>
        </a:xfrm>
      </p:grpSpPr>
      <p:sp>
        <p:nvSpPr>
          <p:cNvPr id="456" name="Google Shape;456;p3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57" name="Google Shape;457;p3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67" name="Shape 467"/>
        <p:cNvGrpSpPr/>
        <p:nvPr/>
      </p:nvGrpSpPr>
      <p:grpSpPr>
        <a:xfrm>
          <a:off x="0" y="0"/>
          <a:ext cx="0" cy="0"/>
          <a:chOff x="0" y="0"/>
          <a:chExt cx="0" cy="0"/>
        </a:xfrm>
      </p:grpSpPr>
      <p:sp>
        <p:nvSpPr>
          <p:cNvPr id="468" name="Google Shape;468;p3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69" name="Google Shape;469;p3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79" name="Shape 479"/>
        <p:cNvGrpSpPr/>
        <p:nvPr/>
      </p:nvGrpSpPr>
      <p:grpSpPr>
        <a:xfrm>
          <a:off x="0" y="0"/>
          <a:ext cx="0" cy="0"/>
          <a:chOff x="0" y="0"/>
          <a:chExt cx="0" cy="0"/>
        </a:xfrm>
      </p:grpSpPr>
      <p:sp>
        <p:nvSpPr>
          <p:cNvPr id="480" name="Google Shape;480;p3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81" name="Google Shape;481;p3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91" name="Shape 491"/>
        <p:cNvGrpSpPr/>
        <p:nvPr/>
      </p:nvGrpSpPr>
      <p:grpSpPr>
        <a:xfrm>
          <a:off x="0" y="0"/>
          <a:ext cx="0" cy="0"/>
          <a:chOff x="0" y="0"/>
          <a:chExt cx="0" cy="0"/>
        </a:xfrm>
      </p:grpSpPr>
      <p:sp>
        <p:nvSpPr>
          <p:cNvPr id="492" name="Google Shape;492;p3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93" name="Google Shape;493;p3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5" name="Shape 505"/>
        <p:cNvGrpSpPr/>
        <p:nvPr/>
      </p:nvGrpSpPr>
      <p:grpSpPr>
        <a:xfrm>
          <a:off x="0" y="0"/>
          <a:ext cx="0" cy="0"/>
          <a:chOff x="0" y="0"/>
          <a:chExt cx="0" cy="0"/>
        </a:xfrm>
      </p:grpSpPr>
      <p:sp>
        <p:nvSpPr>
          <p:cNvPr id="506" name="Google Shape;506;p3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07" name="Google Shape;507;p3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19" name="Shape 519"/>
        <p:cNvGrpSpPr/>
        <p:nvPr/>
      </p:nvGrpSpPr>
      <p:grpSpPr>
        <a:xfrm>
          <a:off x="0" y="0"/>
          <a:ext cx="0" cy="0"/>
          <a:chOff x="0" y="0"/>
          <a:chExt cx="0" cy="0"/>
        </a:xfrm>
      </p:grpSpPr>
      <p:sp>
        <p:nvSpPr>
          <p:cNvPr id="520" name="Google Shape;520;p3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21" name="Google Shape;521;p3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31" name="Shape 531"/>
        <p:cNvGrpSpPr/>
        <p:nvPr/>
      </p:nvGrpSpPr>
      <p:grpSpPr>
        <a:xfrm>
          <a:off x="0" y="0"/>
          <a:ext cx="0" cy="0"/>
          <a:chOff x="0" y="0"/>
          <a:chExt cx="0" cy="0"/>
        </a:xfrm>
      </p:grpSpPr>
      <p:sp>
        <p:nvSpPr>
          <p:cNvPr id="532" name="Google Shape;532;p3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33" name="Google Shape;533;p3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43" name="Shape 543"/>
        <p:cNvGrpSpPr/>
        <p:nvPr/>
      </p:nvGrpSpPr>
      <p:grpSpPr>
        <a:xfrm>
          <a:off x="0" y="0"/>
          <a:ext cx="0" cy="0"/>
          <a:chOff x="0" y="0"/>
          <a:chExt cx="0" cy="0"/>
        </a:xfrm>
      </p:grpSpPr>
      <p:sp>
        <p:nvSpPr>
          <p:cNvPr id="544" name="Google Shape;544;p3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45" name="Google Shape;545;p3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55" name="Shape 555"/>
        <p:cNvGrpSpPr/>
        <p:nvPr/>
      </p:nvGrpSpPr>
      <p:grpSpPr>
        <a:xfrm>
          <a:off x="0" y="0"/>
          <a:ext cx="0" cy="0"/>
          <a:chOff x="0" y="0"/>
          <a:chExt cx="0" cy="0"/>
        </a:xfrm>
      </p:grpSpPr>
      <p:sp>
        <p:nvSpPr>
          <p:cNvPr id="556" name="Google Shape;556;p4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57" name="Google Shape;557;p4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67" name="Shape 567"/>
        <p:cNvGrpSpPr/>
        <p:nvPr/>
      </p:nvGrpSpPr>
      <p:grpSpPr>
        <a:xfrm>
          <a:off x="0" y="0"/>
          <a:ext cx="0" cy="0"/>
          <a:chOff x="0" y="0"/>
          <a:chExt cx="0" cy="0"/>
        </a:xfrm>
      </p:grpSpPr>
      <p:sp>
        <p:nvSpPr>
          <p:cNvPr id="568" name="Google Shape;568;p4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69" name="Google Shape;569;p4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79" name="Shape 579"/>
        <p:cNvGrpSpPr/>
        <p:nvPr/>
      </p:nvGrpSpPr>
      <p:grpSpPr>
        <a:xfrm>
          <a:off x="0" y="0"/>
          <a:ext cx="0" cy="0"/>
          <a:chOff x="0" y="0"/>
          <a:chExt cx="0" cy="0"/>
        </a:xfrm>
      </p:grpSpPr>
      <p:sp>
        <p:nvSpPr>
          <p:cNvPr id="580" name="Google Shape;580;p4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81" name="Google Shape;581;p4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87" name="Shape 587"/>
        <p:cNvGrpSpPr/>
        <p:nvPr/>
      </p:nvGrpSpPr>
      <p:grpSpPr>
        <a:xfrm>
          <a:off x="0" y="0"/>
          <a:ext cx="0" cy="0"/>
          <a:chOff x="0" y="0"/>
          <a:chExt cx="0" cy="0"/>
        </a:xfrm>
      </p:grpSpPr>
      <p:sp>
        <p:nvSpPr>
          <p:cNvPr id="588" name="Google Shape;588;p4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89" name="Google Shape;589;p4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23_Title Slide">
  <p:cSld name="23_Title Slide">
    <p:spTree>
      <p:nvGrpSpPr>
        <p:cNvPr id="15" name="Shape 15"/>
        <p:cNvGrpSpPr/>
        <p:nvPr/>
      </p:nvGrpSpPr>
      <p:grpSpPr>
        <a:xfrm>
          <a:off x="0" y="0"/>
          <a:ext cx="0" cy="0"/>
          <a:chOff x="0" y="0"/>
          <a:chExt cx="0" cy="0"/>
        </a:xfrm>
      </p:grpSpPr>
      <p:sp>
        <p:nvSpPr>
          <p:cNvPr id="16" name="Google Shape;16;p45"/>
          <p:cNvSpPr/>
          <p:nvPr>
            <p:ph idx="2" type="pic"/>
          </p:nvPr>
        </p:nvSpPr>
        <p:spPr>
          <a:xfrm>
            <a:off x="1" y="0"/>
            <a:ext cx="9740898" cy="5962650"/>
          </a:xfrm>
          <a:prstGeom prst="rect">
            <a:avLst/>
          </a:prstGeom>
          <a:solidFill>
            <a:srgbClr val="D8D8D8">
              <a:alpha val="49803"/>
            </a:srgbClr>
          </a:solidFill>
          <a:ln>
            <a:noFill/>
          </a:ln>
        </p:spPr>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2" presetSubtype="1">
                                  <p:stCondLst>
                                    <p:cond delay="0"/>
                                  </p:stCondLst>
                                  <p:childTnLst>
                                    <p:set>
                                      <p:cBhvr>
                                        <p:cTn dur="1" fill="hold">
                                          <p:stCondLst>
                                            <p:cond delay="0"/>
                                          </p:stCondLst>
                                        </p:cTn>
                                        <p:tgtEl>
                                          <p:spTgt spid="16"/>
                                        </p:tgtEl>
                                        <p:attrNameLst>
                                          <p:attrName>style.visibility</p:attrName>
                                        </p:attrNameLst>
                                      </p:cBhvr>
                                      <p:to>
                                        <p:strVal val="visible"/>
                                      </p:to>
                                    </p:set>
                                    <p:anim calcmode="lin" valueType="num">
                                      <p:cBhvr additive="base">
                                        <p:cTn dur="500"/>
                                        <p:tgtEl>
                                          <p:spTgt spid="16"/>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3_Title Slide">
  <p:cSld name="3_Title Slide">
    <p:spTree>
      <p:nvGrpSpPr>
        <p:cNvPr id="17" name="Shape 17"/>
        <p:cNvGrpSpPr/>
        <p:nvPr/>
      </p:nvGrpSpPr>
      <p:grpSpPr>
        <a:xfrm>
          <a:off x="0" y="0"/>
          <a:ext cx="0" cy="0"/>
          <a:chOff x="0" y="0"/>
          <a:chExt cx="0" cy="0"/>
        </a:xfrm>
      </p:grpSpPr>
      <p:sp>
        <p:nvSpPr>
          <p:cNvPr id="18" name="Google Shape;18;p46"/>
          <p:cNvSpPr/>
          <p:nvPr>
            <p:ph idx="2" type="pic"/>
          </p:nvPr>
        </p:nvSpPr>
        <p:spPr>
          <a:xfrm>
            <a:off x="7088924" y="508820"/>
            <a:ext cx="3701847" cy="5184057"/>
          </a:xfrm>
          <a:prstGeom prst="rect">
            <a:avLst/>
          </a:prstGeom>
          <a:solidFill>
            <a:srgbClr val="D8D8D8">
              <a:alpha val="49803"/>
            </a:srgbClr>
          </a:solidFill>
          <a:ln cap="flat" cmpd="sng" w="127000">
            <a:solidFill>
              <a:schemeClr val="lt1"/>
            </a:solidFill>
            <a:prstDash val="solid"/>
            <a:miter lim="800000"/>
            <a:headEnd len="sm" w="sm" type="none"/>
            <a:tailEnd len="sm" w="sm" type="none"/>
          </a:ln>
        </p:spPr>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2" presetSubtype="4">
                                  <p:stCondLst>
                                    <p:cond delay="750"/>
                                  </p:stCondLst>
                                  <p:childTnLst>
                                    <p:set>
                                      <p:cBhvr>
                                        <p:cTn dur="1" fill="hold">
                                          <p:stCondLst>
                                            <p:cond delay="0"/>
                                          </p:stCondLst>
                                        </p:cTn>
                                        <p:tgtEl>
                                          <p:spTgt spid="18"/>
                                        </p:tgtEl>
                                        <p:attrNameLst>
                                          <p:attrName>style.visibility</p:attrName>
                                        </p:attrNameLst>
                                      </p:cBhvr>
                                      <p:to>
                                        <p:strVal val="visible"/>
                                      </p:to>
                                    </p:set>
                                    <p:anim calcmode="lin" valueType="num">
                                      <p:cBhvr additive="base">
                                        <p:cTn dur="500"/>
                                        <p:tgtEl>
                                          <p:spTgt spid="18"/>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33_Title Slide">
  <p:cSld name="33_Title Slide">
    <p:spTree>
      <p:nvGrpSpPr>
        <p:cNvPr id="19" name="Shape 19"/>
        <p:cNvGrpSpPr/>
        <p:nvPr/>
      </p:nvGrpSpPr>
      <p:grpSpPr>
        <a:xfrm>
          <a:off x="0" y="0"/>
          <a:ext cx="0" cy="0"/>
          <a:chOff x="0" y="0"/>
          <a:chExt cx="0" cy="0"/>
        </a:xfrm>
      </p:grpSpPr>
      <p:sp>
        <p:nvSpPr>
          <p:cNvPr id="20" name="Google Shape;20;p47"/>
          <p:cNvSpPr/>
          <p:nvPr>
            <p:ph idx="2" type="pic"/>
          </p:nvPr>
        </p:nvSpPr>
        <p:spPr>
          <a:xfrm>
            <a:off x="0" y="1"/>
            <a:ext cx="6826172" cy="6857998"/>
          </a:xfrm>
          <a:prstGeom prst="rect">
            <a:avLst/>
          </a:prstGeom>
          <a:solidFill>
            <a:srgbClr val="D8D8D8">
              <a:alpha val="49803"/>
            </a:srgbClr>
          </a:solidFill>
          <a:ln>
            <a:noFill/>
          </a:ln>
        </p:spPr>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2" presetSubtype="8">
                                  <p:stCondLst>
                                    <p:cond delay="0"/>
                                  </p:stCondLst>
                                  <p:childTnLst>
                                    <p:set>
                                      <p:cBhvr>
                                        <p:cTn dur="1" fill="hold">
                                          <p:stCondLst>
                                            <p:cond delay="0"/>
                                          </p:stCondLst>
                                        </p:cTn>
                                        <p:tgtEl>
                                          <p:spTgt spid="20"/>
                                        </p:tgtEl>
                                        <p:attrNameLst>
                                          <p:attrName>style.visibility</p:attrName>
                                        </p:attrNameLst>
                                      </p:cBhvr>
                                      <p:to>
                                        <p:strVal val="visible"/>
                                      </p:to>
                                    </p:set>
                                    <p:anim calcmode="lin" valueType="num">
                                      <p:cBhvr additive="base">
                                        <p:cTn dur="500"/>
                                        <p:tgtEl>
                                          <p:spTgt spid="20"/>
                                        </p:tgtEl>
                                        <p:attrNameLst>
                                          <p:attrName>ppt_x</p:attrName>
                                        </p:attrNameLst>
                                      </p:cBhvr>
                                      <p:tavLst>
                                        <p:tav fmla="" tm="0">
                                          <p:val>
                                            <p:strVal val="#ppt_x-1"/>
                                          </p:val>
                                        </p:tav>
                                        <p:tav fmla="" tm="100000">
                                          <p:val>
                                            <p:strVal val="#ppt_x"/>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48_Title Slide">
  <p:cSld name="48_Title Slide">
    <p:spTree>
      <p:nvGrpSpPr>
        <p:cNvPr id="21" name="Shape 21"/>
        <p:cNvGrpSpPr/>
        <p:nvPr/>
      </p:nvGrpSpPr>
      <p:grpSpPr>
        <a:xfrm>
          <a:off x="0" y="0"/>
          <a:ext cx="0" cy="0"/>
          <a:chOff x="0" y="0"/>
          <a:chExt cx="0" cy="0"/>
        </a:xfrm>
      </p:grpSpPr>
      <p:sp>
        <p:nvSpPr>
          <p:cNvPr id="22" name="Google Shape;22;p48"/>
          <p:cNvSpPr/>
          <p:nvPr>
            <p:ph idx="2" type="pic"/>
          </p:nvPr>
        </p:nvSpPr>
        <p:spPr>
          <a:xfrm>
            <a:off x="3452649" y="-3"/>
            <a:ext cx="8739351" cy="6858000"/>
          </a:xfrm>
          <a:prstGeom prst="rect">
            <a:avLst/>
          </a:prstGeom>
          <a:solidFill>
            <a:srgbClr val="D8D8D8">
              <a:alpha val="49803"/>
            </a:srgbClr>
          </a:solidFill>
          <a:ln>
            <a:noFill/>
          </a:ln>
        </p:spPr>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2" presetSubtype="2">
                                  <p:stCondLst>
                                    <p:cond delay="500"/>
                                  </p:stCondLst>
                                  <p:childTnLst>
                                    <p:set>
                                      <p:cBhvr>
                                        <p:cTn dur="1" fill="hold">
                                          <p:stCondLst>
                                            <p:cond delay="0"/>
                                          </p:stCondLst>
                                        </p:cTn>
                                        <p:tgtEl>
                                          <p:spTgt spid="22"/>
                                        </p:tgtEl>
                                        <p:attrNameLst>
                                          <p:attrName>style.visibility</p:attrName>
                                        </p:attrNameLst>
                                      </p:cBhvr>
                                      <p:to>
                                        <p:strVal val="visible"/>
                                      </p:to>
                                    </p:set>
                                    <p:anim calcmode="lin" valueType="num">
                                      <p:cBhvr additive="base">
                                        <p:cTn dur="500"/>
                                        <p:tgtEl>
                                          <p:spTgt spid="22"/>
                                        </p:tgtEl>
                                        <p:attrNameLst>
                                          <p:attrName>ppt_x</p:attrName>
                                        </p:attrNameLst>
                                      </p:cBhvr>
                                      <p:tavLst>
                                        <p:tav fmla="" tm="0">
                                          <p:val>
                                            <p:strVal val="#ppt_x+1"/>
                                          </p:val>
                                        </p:tav>
                                        <p:tav fmla="" tm="100000">
                                          <p:val>
                                            <p:strVal val="#ppt_x"/>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23" name="Shape 23"/>
        <p:cNvGrpSpPr/>
        <p:nvPr/>
      </p:nvGrpSpPr>
      <p:grpSpPr>
        <a:xfrm>
          <a:off x="0" y="0"/>
          <a:ext cx="0" cy="0"/>
          <a:chOff x="0" y="0"/>
          <a:chExt cx="0" cy="0"/>
        </a:xfrm>
      </p:grpSpPr>
      <p:sp>
        <p:nvSpPr>
          <p:cNvPr id="24" name="Google Shape;24;p49"/>
          <p:cNvSpPr txBox="1"/>
          <p:nvPr>
            <p:ph type="ctrTitle"/>
          </p:nvPr>
        </p:nvSpPr>
        <p:spPr>
          <a:xfrm>
            <a:off x="1524000" y="1122363"/>
            <a:ext cx="9144000" cy="2387600"/>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5" name="Google Shape;25;p49"/>
          <p:cNvSpPr txBox="1"/>
          <p:nvPr>
            <p:ph idx="1" type="subTitle"/>
          </p:nvPr>
        </p:nvSpPr>
        <p:spPr>
          <a:xfrm>
            <a:off x="1524000" y="3602038"/>
            <a:ext cx="9144000" cy="1655762"/>
          </a:xfrm>
          <a:prstGeom prst="rect">
            <a:avLst/>
          </a:prstGeom>
          <a:noFill/>
          <a:ln>
            <a:noFill/>
          </a:ln>
        </p:spPr>
        <p:txBody>
          <a:bodyPr anchorCtr="0" anchor="t" bIns="45700" lIns="91425" spcFirstLastPara="1" rIns="91425" wrap="square" tIns="4570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26" name="Google Shape;26;p4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7" name="Google Shape;27;p4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8" name="Google Shape;28;p4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29" name="Shape 29"/>
        <p:cNvGrpSpPr/>
        <p:nvPr/>
      </p:nvGrpSpPr>
      <p:grpSpPr>
        <a:xfrm>
          <a:off x="0" y="0"/>
          <a:ext cx="0" cy="0"/>
          <a:chOff x="0" y="0"/>
          <a:chExt cx="0" cy="0"/>
        </a:xfrm>
      </p:grpSpPr>
      <p:sp>
        <p:nvSpPr>
          <p:cNvPr id="30" name="Google Shape;30;p50"/>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1" name="Google Shape;31;p50"/>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2" name="Google Shape;32;p5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3" name="Google Shape;33;p5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4" name="Google Shape;34;p5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35" name="Shape 35"/>
        <p:cNvGrpSpPr/>
        <p:nvPr/>
      </p:nvGrpSpPr>
      <p:grpSpPr>
        <a:xfrm>
          <a:off x="0" y="0"/>
          <a:ext cx="0" cy="0"/>
          <a:chOff x="0" y="0"/>
          <a:chExt cx="0" cy="0"/>
        </a:xfrm>
      </p:grpSpPr>
      <p:sp>
        <p:nvSpPr>
          <p:cNvPr id="36" name="Google Shape;36;p51"/>
          <p:cNvSpPr txBox="1"/>
          <p:nvPr>
            <p:ph type="title"/>
          </p:nvPr>
        </p:nvSpPr>
        <p:spPr>
          <a:xfrm>
            <a:off x="831850" y="1709738"/>
            <a:ext cx="10515600" cy="2852737"/>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7" name="Google Shape;37;p51"/>
          <p:cNvSpPr txBox="1"/>
          <p:nvPr>
            <p:ph idx="1" type="body"/>
          </p:nvPr>
        </p:nvSpPr>
        <p:spPr>
          <a:xfrm>
            <a:off x="831850" y="4589463"/>
            <a:ext cx="10515600" cy="1500187"/>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rgbClr val="888888"/>
              </a:buClr>
              <a:buSzPts val="2400"/>
              <a:buNone/>
              <a:defRPr sz="2400">
                <a:solidFill>
                  <a:srgbClr val="888888"/>
                </a:solidFill>
              </a:defRPr>
            </a:lvl1pPr>
            <a:lvl2pPr indent="-228600" lvl="1" marL="914400" algn="l">
              <a:lnSpc>
                <a:spcPct val="90000"/>
              </a:lnSpc>
              <a:spcBef>
                <a:spcPts val="500"/>
              </a:spcBef>
              <a:spcAft>
                <a:spcPts val="0"/>
              </a:spcAft>
              <a:buClr>
                <a:srgbClr val="888888"/>
              </a:buClr>
              <a:buSzPts val="2000"/>
              <a:buNone/>
              <a:defRPr sz="2000">
                <a:solidFill>
                  <a:srgbClr val="888888"/>
                </a:solidFill>
              </a:defRPr>
            </a:lvl2pPr>
            <a:lvl3pPr indent="-228600" lvl="2" marL="1371600" algn="l">
              <a:lnSpc>
                <a:spcPct val="90000"/>
              </a:lnSpc>
              <a:spcBef>
                <a:spcPts val="500"/>
              </a:spcBef>
              <a:spcAft>
                <a:spcPts val="0"/>
              </a:spcAft>
              <a:buClr>
                <a:srgbClr val="888888"/>
              </a:buClr>
              <a:buSzPts val="1800"/>
              <a:buNone/>
              <a:defRPr sz="1800">
                <a:solidFill>
                  <a:srgbClr val="888888"/>
                </a:solidFill>
              </a:defRPr>
            </a:lvl3pPr>
            <a:lvl4pPr indent="-228600" lvl="3" marL="1828800" algn="l">
              <a:lnSpc>
                <a:spcPct val="90000"/>
              </a:lnSpc>
              <a:spcBef>
                <a:spcPts val="500"/>
              </a:spcBef>
              <a:spcAft>
                <a:spcPts val="0"/>
              </a:spcAft>
              <a:buClr>
                <a:srgbClr val="888888"/>
              </a:buClr>
              <a:buSzPts val="1600"/>
              <a:buNone/>
              <a:defRPr sz="1600">
                <a:solidFill>
                  <a:srgbClr val="888888"/>
                </a:solidFill>
              </a:defRPr>
            </a:lvl4pPr>
            <a:lvl5pPr indent="-228600" lvl="4" marL="2286000" algn="l">
              <a:lnSpc>
                <a:spcPct val="9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38" name="Google Shape;38;p5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9" name="Google Shape;39;p5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0" name="Google Shape;40;p5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41" name="Shape 41"/>
        <p:cNvGrpSpPr/>
        <p:nvPr/>
      </p:nvGrpSpPr>
      <p:grpSpPr>
        <a:xfrm>
          <a:off x="0" y="0"/>
          <a:ext cx="0" cy="0"/>
          <a:chOff x="0" y="0"/>
          <a:chExt cx="0" cy="0"/>
        </a:xfrm>
      </p:grpSpPr>
      <p:sp>
        <p:nvSpPr>
          <p:cNvPr id="42" name="Google Shape;42;p52"/>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3" name="Google Shape;43;p52"/>
          <p:cNvSpPr txBox="1"/>
          <p:nvPr>
            <p:ph idx="1" type="body"/>
          </p:nvPr>
        </p:nvSpPr>
        <p:spPr>
          <a:xfrm>
            <a:off x="838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4" name="Google Shape;44;p52"/>
          <p:cNvSpPr txBox="1"/>
          <p:nvPr>
            <p:ph idx="2" type="body"/>
          </p:nvPr>
        </p:nvSpPr>
        <p:spPr>
          <a:xfrm>
            <a:off x="6172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5" name="Google Shape;45;p5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6" name="Google Shape;46;p5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7" name="Google Shape;47;p5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48" name="Shape 48"/>
        <p:cNvGrpSpPr/>
        <p:nvPr/>
      </p:nvGrpSpPr>
      <p:grpSpPr>
        <a:xfrm>
          <a:off x="0" y="0"/>
          <a:ext cx="0" cy="0"/>
          <a:chOff x="0" y="0"/>
          <a:chExt cx="0" cy="0"/>
        </a:xfrm>
      </p:grpSpPr>
      <p:sp>
        <p:nvSpPr>
          <p:cNvPr id="49" name="Google Shape;49;p53"/>
          <p:cNvSpPr txBox="1"/>
          <p:nvPr>
            <p:ph type="title"/>
          </p:nvPr>
        </p:nvSpPr>
        <p:spPr>
          <a:xfrm>
            <a:off x="839788"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0" name="Google Shape;50;p53"/>
          <p:cNvSpPr txBox="1"/>
          <p:nvPr>
            <p:ph idx="1" type="body"/>
          </p:nvPr>
        </p:nvSpPr>
        <p:spPr>
          <a:xfrm>
            <a:off x="839788" y="1681163"/>
            <a:ext cx="5157787"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51" name="Google Shape;51;p53"/>
          <p:cNvSpPr txBox="1"/>
          <p:nvPr>
            <p:ph idx="2" type="body"/>
          </p:nvPr>
        </p:nvSpPr>
        <p:spPr>
          <a:xfrm>
            <a:off x="839788" y="2505075"/>
            <a:ext cx="5157787"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52" name="Google Shape;52;p53"/>
          <p:cNvSpPr txBox="1"/>
          <p:nvPr>
            <p:ph idx="3" type="body"/>
          </p:nvPr>
        </p:nvSpPr>
        <p:spPr>
          <a:xfrm>
            <a:off x="6172200" y="1681163"/>
            <a:ext cx="5183188"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53" name="Google Shape;53;p53"/>
          <p:cNvSpPr txBox="1"/>
          <p:nvPr>
            <p:ph idx="4" type="body"/>
          </p:nvPr>
        </p:nvSpPr>
        <p:spPr>
          <a:xfrm>
            <a:off x="6172200" y="2505075"/>
            <a:ext cx="5183188"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54" name="Google Shape;54;p5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5" name="Google Shape;55;p5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6" name="Google Shape;56;p5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57" name="Shape 57"/>
        <p:cNvGrpSpPr/>
        <p:nvPr/>
      </p:nvGrpSpPr>
      <p:grpSpPr>
        <a:xfrm>
          <a:off x="0" y="0"/>
          <a:ext cx="0" cy="0"/>
          <a:chOff x="0" y="0"/>
          <a:chExt cx="0" cy="0"/>
        </a:xfrm>
      </p:grpSpPr>
      <p:sp>
        <p:nvSpPr>
          <p:cNvPr id="58" name="Google Shape;58;p54"/>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9" name="Google Shape;59;p5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0" name="Google Shape;60;p5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1" name="Google Shape;61;p5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62" name="Shape 62"/>
        <p:cNvGrpSpPr/>
        <p:nvPr/>
      </p:nvGrpSpPr>
      <p:grpSpPr>
        <a:xfrm>
          <a:off x="0" y="0"/>
          <a:ext cx="0" cy="0"/>
          <a:chOff x="0" y="0"/>
          <a:chExt cx="0" cy="0"/>
        </a:xfrm>
      </p:grpSpPr>
      <p:sp>
        <p:nvSpPr>
          <p:cNvPr id="63" name="Google Shape;63;p5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4" name="Google Shape;64;p5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5" name="Google Shape;65;p5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66" name="Shape 66"/>
        <p:cNvGrpSpPr/>
        <p:nvPr/>
      </p:nvGrpSpPr>
      <p:grpSpPr>
        <a:xfrm>
          <a:off x="0" y="0"/>
          <a:ext cx="0" cy="0"/>
          <a:chOff x="0" y="0"/>
          <a:chExt cx="0" cy="0"/>
        </a:xfrm>
      </p:grpSpPr>
      <p:sp>
        <p:nvSpPr>
          <p:cNvPr id="67" name="Google Shape;67;p56"/>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8" name="Google Shape;68;p56"/>
          <p:cNvSpPr txBox="1"/>
          <p:nvPr>
            <p:ph idx="1" type="body"/>
          </p:nvPr>
        </p:nvSpPr>
        <p:spPr>
          <a:xfrm>
            <a:off x="5183188" y="987425"/>
            <a:ext cx="6172200" cy="4873625"/>
          </a:xfrm>
          <a:prstGeom prst="rect">
            <a:avLst/>
          </a:prstGeom>
          <a:noFill/>
          <a:ln>
            <a:noFill/>
          </a:ln>
        </p:spPr>
        <p:txBody>
          <a:bodyPr anchorCtr="0" anchor="t" bIns="45700" lIns="91425" spcFirstLastPara="1" rIns="91425" wrap="square" tIns="45700">
            <a:normAutofit/>
          </a:bodyPr>
          <a:lstStyle>
            <a:lvl1pPr indent="-431800" lvl="0" marL="457200" algn="l">
              <a:lnSpc>
                <a:spcPct val="90000"/>
              </a:lnSpc>
              <a:spcBef>
                <a:spcPts val="1000"/>
              </a:spcBef>
              <a:spcAft>
                <a:spcPts val="0"/>
              </a:spcAft>
              <a:buClr>
                <a:schemeClr val="dk1"/>
              </a:buClr>
              <a:buSzPts val="3200"/>
              <a:buChar char="•"/>
              <a:defRPr sz="3200"/>
            </a:lvl1pPr>
            <a:lvl2pPr indent="-406400" lvl="1" marL="914400" algn="l">
              <a:lnSpc>
                <a:spcPct val="90000"/>
              </a:lnSpc>
              <a:spcBef>
                <a:spcPts val="500"/>
              </a:spcBef>
              <a:spcAft>
                <a:spcPts val="0"/>
              </a:spcAft>
              <a:buClr>
                <a:schemeClr val="dk1"/>
              </a:buClr>
              <a:buSzPts val="2800"/>
              <a:buChar char="•"/>
              <a:defRPr sz="2800"/>
            </a:lvl2pPr>
            <a:lvl3pPr indent="-381000" lvl="2" marL="1371600" algn="l">
              <a:lnSpc>
                <a:spcPct val="90000"/>
              </a:lnSpc>
              <a:spcBef>
                <a:spcPts val="500"/>
              </a:spcBef>
              <a:spcAft>
                <a:spcPts val="0"/>
              </a:spcAft>
              <a:buClr>
                <a:schemeClr val="dk1"/>
              </a:buClr>
              <a:buSzPts val="2400"/>
              <a:buChar char="•"/>
              <a:defRPr sz="2400"/>
            </a:lvl3pPr>
            <a:lvl4pPr indent="-355600" lvl="3" marL="1828800" algn="l">
              <a:lnSpc>
                <a:spcPct val="90000"/>
              </a:lnSpc>
              <a:spcBef>
                <a:spcPts val="500"/>
              </a:spcBef>
              <a:spcAft>
                <a:spcPts val="0"/>
              </a:spcAft>
              <a:buClr>
                <a:schemeClr val="dk1"/>
              </a:buClr>
              <a:buSzPts val="2000"/>
              <a:buChar char="•"/>
              <a:defRPr sz="2000"/>
            </a:lvl4pPr>
            <a:lvl5pPr indent="-355600" lvl="4" marL="2286000" algn="l">
              <a:lnSpc>
                <a:spcPct val="90000"/>
              </a:lnSpc>
              <a:spcBef>
                <a:spcPts val="500"/>
              </a:spcBef>
              <a:spcAft>
                <a:spcPts val="0"/>
              </a:spcAft>
              <a:buClr>
                <a:schemeClr val="dk1"/>
              </a:buClr>
              <a:buSzPts val="2000"/>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69" name="Google Shape;69;p56"/>
          <p:cNvSpPr txBox="1"/>
          <p:nvPr>
            <p:ph idx="2"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70" name="Google Shape;70;p5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1" name="Google Shape;71;p5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2" name="Google Shape;72;p5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73" name="Shape 73"/>
        <p:cNvGrpSpPr/>
        <p:nvPr/>
      </p:nvGrpSpPr>
      <p:grpSpPr>
        <a:xfrm>
          <a:off x="0" y="0"/>
          <a:ext cx="0" cy="0"/>
          <a:chOff x="0" y="0"/>
          <a:chExt cx="0" cy="0"/>
        </a:xfrm>
      </p:grpSpPr>
      <p:sp>
        <p:nvSpPr>
          <p:cNvPr id="74" name="Google Shape;74;p57"/>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5" name="Google Shape;75;p57"/>
          <p:cNvSpPr/>
          <p:nvPr>
            <p:ph idx="2" type="pic"/>
          </p:nvPr>
        </p:nvSpPr>
        <p:spPr>
          <a:xfrm>
            <a:off x="5183188" y="987425"/>
            <a:ext cx="6172200" cy="4873625"/>
          </a:xfrm>
          <a:prstGeom prst="rect">
            <a:avLst/>
          </a:prstGeom>
          <a:noFill/>
          <a:ln>
            <a:noFill/>
          </a:ln>
        </p:spPr>
      </p:sp>
      <p:sp>
        <p:nvSpPr>
          <p:cNvPr id="76" name="Google Shape;76;p57"/>
          <p:cNvSpPr txBox="1"/>
          <p:nvPr>
            <p:ph idx="1"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77" name="Google Shape;77;p5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8" name="Google Shape;78;p5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9" name="Google Shape;79;p5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80" name="Shape 80"/>
        <p:cNvGrpSpPr/>
        <p:nvPr/>
      </p:nvGrpSpPr>
      <p:grpSpPr>
        <a:xfrm>
          <a:off x="0" y="0"/>
          <a:ext cx="0" cy="0"/>
          <a:chOff x="0" y="0"/>
          <a:chExt cx="0" cy="0"/>
        </a:xfrm>
      </p:grpSpPr>
      <p:sp>
        <p:nvSpPr>
          <p:cNvPr id="81" name="Google Shape;81;p58"/>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2" name="Google Shape;82;p58"/>
          <p:cNvSpPr txBox="1"/>
          <p:nvPr>
            <p:ph idx="1" type="body"/>
          </p:nvPr>
        </p:nvSpPr>
        <p:spPr>
          <a:xfrm rot="5400000">
            <a:off x="3920331" y="-1256506"/>
            <a:ext cx="4351338" cy="105156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83" name="Google Shape;83;p5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4" name="Google Shape;84;p5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5" name="Google Shape;85;p5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86" name="Shape 86"/>
        <p:cNvGrpSpPr/>
        <p:nvPr/>
      </p:nvGrpSpPr>
      <p:grpSpPr>
        <a:xfrm>
          <a:off x="0" y="0"/>
          <a:ext cx="0" cy="0"/>
          <a:chOff x="0" y="0"/>
          <a:chExt cx="0" cy="0"/>
        </a:xfrm>
      </p:grpSpPr>
      <p:sp>
        <p:nvSpPr>
          <p:cNvPr id="87" name="Google Shape;87;p59"/>
          <p:cNvSpPr txBox="1"/>
          <p:nvPr>
            <p:ph type="title"/>
          </p:nvPr>
        </p:nvSpPr>
        <p:spPr>
          <a:xfrm rot="5400000">
            <a:off x="7133431" y="1956594"/>
            <a:ext cx="5811838" cy="26289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8" name="Google Shape;88;p59"/>
          <p:cNvSpPr txBox="1"/>
          <p:nvPr>
            <p:ph idx="1" type="body"/>
          </p:nvPr>
        </p:nvSpPr>
        <p:spPr>
          <a:xfrm rot="5400000">
            <a:off x="1799431" y="-596106"/>
            <a:ext cx="5811838" cy="77343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89" name="Google Shape;89;p5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0" name="Google Shape;90;p5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1" name="Google Shape;91;p5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0.xml"/><Relationship Id="rId10" Type="http://schemas.openxmlformats.org/officeDocument/2006/relationships/slideLayout" Target="../slideLayouts/slideLayout9.xml"/><Relationship Id="rId13" Type="http://schemas.openxmlformats.org/officeDocument/2006/relationships/slideLayout" Target="../slideLayouts/slideLayout12.xml"/><Relationship Id="rId12" Type="http://schemas.openxmlformats.org/officeDocument/2006/relationships/slideLayout" Target="../slideLayouts/slideLayout11.xml"/><Relationship Id="rId1" Type="http://schemas.openxmlformats.org/officeDocument/2006/relationships/image" Target="../media/image1.png"/><Relationship Id="rId2" Type="http://schemas.openxmlformats.org/officeDocument/2006/relationships/slideLayout" Target="../slideLayouts/slideLayout1.xml"/><Relationship Id="rId3" Type="http://schemas.openxmlformats.org/officeDocument/2006/relationships/slideLayout" Target="../slideLayouts/slideLayout2.xml"/><Relationship Id="rId4" Type="http://schemas.openxmlformats.org/officeDocument/2006/relationships/slideLayout" Target="../slideLayouts/slideLayout3.xml"/><Relationship Id="rId9" Type="http://schemas.openxmlformats.org/officeDocument/2006/relationships/slideLayout" Target="../slideLayouts/slideLayout8.xml"/><Relationship Id="rId15" Type="http://schemas.openxmlformats.org/officeDocument/2006/relationships/slideLayout" Target="../slideLayouts/slideLayout14.xml"/><Relationship Id="rId14" Type="http://schemas.openxmlformats.org/officeDocument/2006/relationships/slideLayout" Target="../slideLayouts/slideLayout13.xml"/><Relationship Id="rId17" Type="http://schemas.openxmlformats.org/officeDocument/2006/relationships/theme" Target="../theme/theme2.xml"/><Relationship Id="rId16" Type="http://schemas.openxmlformats.org/officeDocument/2006/relationships/slideLayout" Target="../slideLayouts/slideLayout15.xml"/><Relationship Id="rId5" Type="http://schemas.openxmlformats.org/officeDocument/2006/relationships/slideLayout" Target="../slideLayouts/slideLayout4.xml"/><Relationship Id="rId6" Type="http://schemas.openxmlformats.org/officeDocument/2006/relationships/slideLayout" Target="../slideLayouts/slideLayout5.xml"/><Relationship Id="rId7" Type="http://schemas.openxmlformats.org/officeDocument/2006/relationships/slideLayout" Target="../slideLayouts/slideLayout6.xml"/><Relationship Id="rId8" Type="http://schemas.openxmlformats.org/officeDocument/2006/relationships/slideLayout" Target="../slideLayouts/slideLayout7.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1">
            <a:alphaModFix/>
          </a:blip>
          <a:stretch>
            <a:fillRect/>
          </a:stretch>
        </a:blipFill>
      </p:bgPr>
    </p:bg>
    <p:spTree>
      <p:nvGrpSpPr>
        <p:cNvPr id="9" name="Shape 9"/>
        <p:cNvGrpSpPr/>
        <p:nvPr/>
      </p:nvGrpSpPr>
      <p:grpSpPr>
        <a:xfrm>
          <a:off x="0" y="0"/>
          <a:ext cx="0" cy="0"/>
          <a:chOff x="0" y="0"/>
          <a:chExt cx="0" cy="0"/>
        </a:xfrm>
      </p:grpSpPr>
      <p:sp>
        <p:nvSpPr>
          <p:cNvPr id="10" name="Google Shape;10;p44"/>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11" name="Google Shape;11;p44"/>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12" name="Google Shape;12;p4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3" name="Google Shape;13;p4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4" name="Google Shape;14;p4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1200" u="none" cap="none" strike="noStrike">
                <a:solidFill>
                  <a:srgbClr val="888888"/>
                </a:solidFill>
                <a:latin typeface="Calibri"/>
                <a:ea typeface="Calibri"/>
                <a:cs typeface="Calibri"/>
                <a:sym typeface="Calibri"/>
              </a:defRPr>
            </a:lvl1pPr>
            <a:lvl2pPr indent="0" lvl="1" marL="0" marR="0" rtl="0" algn="r">
              <a:spcBef>
                <a:spcPts val="0"/>
              </a:spcBef>
              <a:buNone/>
              <a:defRPr b="0" i="0" sz="1200" u="none" cap="none" strike="noStrike">
                <a:solidFill>
                  <a:srgbClr val="888888"/>
                </a:solidFill>
                <a:latin typeface="Calibri"/>
                <a:ea typeface="Calibri"/>
                <a:cs typeface="Calibri"/>
                <a:sym typeface="Calibri"/>
              </a:defRPr>
            </a:lvl2pPr>
            <a:lvl3pPr indent="0" lvl="2" marL="0" marR="0" rtl="0" algn="r">
              <a:spcBef>
                <a:spcPts val="0"/>
              </a:spcBef>
              <a:buNone/>
              <a:defRPr b="0" i="0" sz="1200" u="none" cap="none" strike="noStrike">
                <a:solidFill>
                  <a:srgbClr val="888888"/>
                </a:solidFill>
                <a:latin typeface="Calibri"/>
                <a:ea typeface="Calibri"/>
                <a:cs typeface="Calibri"/>
                <a:sym typeface="Calibri"/>
              </a:defRPr>
            </a:lvl3pPr>
            <a:lvl4pPr indent="0" lvl="3" marL="0" marR="0" rtl="0" algn="r">
              <a:spcBef>
                <a:spcPts val="0"/>
              </a:spcBef>
              <a:buNone/>
              <a:defRPr b="0" i="0" sz="1200" u="none" cap="none" strike="noStrike">
                <a:solidFill>
                  <a:srgbClr val="888888"/>
                </a:solidFill>
                <a:latin typeface="Calibri"/>
                <a:ea typeface="Calibri"/>
                <a:cs typeface="Calibri"/>
                <a:sym typeface="Calibri"/>
              </a:defRPr>
            </a:lvl4pPr>
            <a:lvl5pPr indent="0" lvl="4" marL="0" marR="0" rtl="0" algn="r">
              <a:spcBef>
                <a:spcPts val="0"/>
              </a:spcBef>
              <a:buNone/>
              <a:defRPr b="0" i="0" sz="1200" u="none" cap="none" strike="noStrike">
                <a:solidFill>
                  <a:srgbClr val="888888"/>
                </a:solidFill>
                <a:latin typeface="Calibri"/>
                <a:ea typeface="Calibri"/>
                <a:cs typeface="Calibri"/>
                <a:sym typeface="Calibri"/>
              </a:defRPr>
            </a:lvl5pPr>
            <a:lvl6pPr indent="0" lvl="5" marL="0" marR="0" rtl="0" algn="r">
              <a:spcBef>
                <a:spcPts val="0"/>
              </a:spcBef>
              <a:buNone/>
              <a:defRPr b="0" i="0" sz="1200" u="none" cap="none" strike="noStrike">
                <a:solidFill>
                  <a:srgbClr val="888888"/>
                </a:solidFill>
                <a:latin typeface="Calibri"/>
                <a:ea typeface="Calibri"/>
                <a:cs typeface="Calibri"/>
                <a:sym typeface="Calibri"/>
              </a:defRPr>
            </a:lvl6pPr>
            <a:lvl7pPr indent="0" lvl="6" marL="0" marR="0" rtl="0" algn="r">
              <a:spcBef>
                <a:spcPts val="0"/>
              </a:spcBef>
              <a:buNone/>
              <a:defRPr b="0" i="0" sz="1200" u="none" cap="none" strike="noStrike">
                <a:solidFill>
                  <a:srgbClr val="888888"/>
                </a:solidFill>
                <a:latin typeface="Calibri"/>
                <a:ea typeface="Calibri"/>
                <a:cs typeface="Calibri"/>
                <a:sym typeface="Calibri"/>
              </a:defRPr>
            </a:lvl7pPr>
            <a:lvl8pPr indent="0" lvl="7" marL="0" marR="0" rtl="0" algn="r">
              <a:spcBef>
                <a:spcPts val="0"/>
              </a:spcBef>
              <a:buNone/>
              <a:defRPr b="0" i="0" sz="1200" u="none" cap="none" strike="noStrike">
                <a:solidFill>
                  <a:srgbClr val="888888"/>
                </a:solidFill>
                <a:latin typeface="Calibri"/>
                <a:ea typeface="Calibri"/>
                <a:cs typeface="Calibri"/>
                <a:sym typeface="Calibri"/>
              </a:defRPr>
            </a:lvl8pPr>
            <a:lvl9pPr indent="0" lvl="8" marL="0" marR="0" rtl="0" algn="r">
              <a:spcBef>
                <a:spcPts val="0"/>
              </a:spcBef>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 id="2147483660" r:id="rId13"/>
    <p:sldLayoutId id="2147483661" r:id="rId14"/>
    <p:sldLayoutId id="2147483662" r:id="rId15"/>
    <p:sldLayoutId id="2147483663" r:id="rId16"/>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6.png"/><Relationship Id="rId4" Type="http://schemas.openxmlformats.org/officeDocument/2006/relationships/image" Target="../media/image10.jpg"/><Relationship Id="rId5" Type="http://schemas.openxmlformats.org/officeDocument/2006/relationships/image" Target="../media/image2.png"/><Relationship Id="rId6" Type="http://schemas.openxmlformats.org/officeDocument/2006/relationships/image" Target="../media/image3.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 Id="rId3" Type="http://schemas.openxmlformats.org/officeDocument/2006/relationships/image" Target="../media/image3.png"/><Relationship Id="rId4" Type="http://schemas.openxmlformats.org/officeDocument/2006/relationships/image" Target="../media/image5.jp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xml"/><Relationship Id="rId3" Type="http://schemas.openxmlformats.org/officeDocument/2006/relationships/image" Target="../media/image12.jpg"/><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 Id="rId3" Type="http://schemas.openxmlformats.org/officeDocument/2006/relationships/image" Target="../media/image3.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 Id="rId3" Type="http://schemas.openxmlformats.org/officeDocument/2006/relationships/image" Target="../media/image3.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 Id="rId3" Type="http://schemas.openxmlformats.org/officeDocument/2006/relationships/image" Target="../media/image3.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 Id="rId3" Type="http://schemas.openxmlformats.org/officeDocument/2006/relationships/image" Target="../media/image3.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 Id="rId3" Type="http://schemas.openxmlformats.org/officeDocument/2006/relationships/image" Target="../media/image3.png"/><Relationship Id="rId4" Type="http://schemas.openxmlformats.org/officeDocument/2006/relationships/image" Target="../media/image7.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 Id="rId3" Type="http://schemas.openxmlformats.org/officeDocument/2006/relationships/image" Target="../media/image3.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 Id="rId3" Type="http://schemas.openxmlformats.org/officeDocument/2006/relationships/image" Target="../media/image3.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 Id="rId3" Type="http://schemas.openxmlformats.org/officeDocument/2006/relationships/image" Target="../media/image3.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 Id="rId3" Type="http://schemas.openxmlformats.org/officeDocument/2006/relationships/image" Target="../media/image3.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 Id="rId3" Type="http://schemas.openxmlformats.org/officeDocument/2006/relationships/image" Target="../media/image3.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 Id="rId3" Type="http://schemas.openxmlformats.org/officeDocument/2006/relationships/image" Target="../media/image3.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 Id="rId3" Type="http://schemas.openxmlformats.org/officeDocument/2006/relationships/image" Target="../media/image3.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 Id="rId3" Type="http://schemas.openxmlformats.org/officeDocument/2006/relationships/image" Target="../media/image3.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 Id="rId3" Type="http://schemas.openxmlformats.org/officeDocument/2006/relationships/image" Target="../media/image3.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 Id="rId3" Type="http://schemas.openxmlformats.org/officeDocument/2006/relationships/image" Target="../media/image3.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 Id="rId3" Type="http://schemas.openxmlformats.org/officeDocument/2006/relationships/image" Target="../media/image3.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 Id="rId3" Type="http://schemas.openxmlformats.org/officeDocument/2006/relationships/image" Target="../media/image3.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 Id="rId3" Type="http://schemas.openxmlformats.org/officeDocument/2006/relationships/image" Target="../media/image3.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 Id="rId3" Type="http://schemas.openxmlformats.org/officeDocument/2006/relationships/image" Target="../media/image3.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 Id="rId3" Type="http://schemas.openxmlformats.org/officeDocument/2006/relationships/image" Target="../media/image3.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4.xml"/><Relationship Id="rId3" Type="http://schemas.openxmlformats.org/officeDocument/2006/relationships/image" Target="../media/image3.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5.xml"/><Relationship Id="rId3" Type="http://schemas.openxmlformats.org/officeDocument/2006/relationships/image" Target="../media/image3.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6.xml"/><Relationship Id="rId3" Type="http://schemas.openxmlformats.org/officeDocument/2006/relationships/image" Target="../media/image3.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7.xml"/><Relationship Id="rId3" Type="http://schemas.openxmlformats.org/officeDocument/2006/relationships/image" Target="../media/image3.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8.xml"/><Relationship Id="rId3" Type="http://schemas.openxmlformats.org/officeDocument/2006/relationships/image" Target="../media/image3.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9.xml"/><Relationship Id="rId3" Type="http://schemas.openxmlformats.org/officeDocument/2006/relationships/image" Target="../media/image3.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0.xml"/><Relationship Id="rId3" Type="http://schemas.openxmlformats.org/officeDocument/2006/relationships/image" Target="../media/image3.pn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1.xml"/><Relationship Id="rId3" Type="http://schemas.openxmlformats.org/officeDocument/2006/relationships/image" Target="../media/image3.pn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2.xml"/><Relationship Id="rId3" Type="http://schemas.openxmlformats.org/officeDocument/2006/relationships/image" Target="../media/image3.pn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3.xml"/><Relationship Id="rId3" Type="http://schemas.openxmlformats.org/officeDocument/2006/relationships/image" Target="../media/image3.pn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4.xml"/><Relationship Id="rId3" Type="http://schemas.openxmlformats.org/officeDocument/2006/relationships/image" Target="../media/image3.png"/></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5.xml"/><Relationship Id="rId3" Type="http://schemas.openxmlformats.org/officeDocument/2006/relationships/image" Target="../media/image3.png"/></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6.xml"/><Relationship Id="rId3" Type="http://schemas.openxmlformats.org/officeDocument/2006/relationships/image" Target="../media/image3.png"/></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7.xml"/><Relationship Id="rId3" Type="http://schemas.openxmlformats.org/officeDocument/2006/relationships/image" Target="../media/image3.png"/></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8.xml"/><Relationship Id="rId3" Type="http://schemas.openxmlformats.org/officeDocument/2006/relationships/image" Target="../media/image3.png"/></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9.xml"/><Relationship Id="rId3" Type="http://schemas.openxmlformats.org/officeDocument/2006/relationships/image" Target="../media/image3.png"/></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0.xml"/><Relationship Id="rId3" Type="http://schemas.openxmlformats.org/officeDocument/2006/relationships/image" Target="../media/image3.png"/></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1.xml"/><Relationship Id="rId3" Type="http://schemas.openxmlformats.org/officeDocument/2006/relationships/image" Target="../media/image3.png"/></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2.xml"/><Relationship Id="rId3" Type="http://schemas.openxmlformats.org/officeDocument/2006/relationships/image" Target="../media/image3.png"/></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43.xml"/><Relationship Id="rId3" Type="http://schemas.openxmlformats.org/officeDocument/2006/relationships/image" Target="../media/image11.jpg"/><Relationship Id="rId4" Type="http://schemas.openxmlformats.org/officeDocument/2006/relationships/image" Target="../media/image9.png"/><Relationship Id="rId5" Type="http://schemas.openxmlformats.org/officeDocument/2006/relationships/image" Target="../media/image3.png"/><Relationship Id="rId6"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6" name="Shape 96"/>
        <p:cNvGrpSpPr/>
        <p:nvPr/>
      </p:nvGrpSpPr>
      <p:grpSpPr>
        <a:xfrm>
          <a:off x="0" y="0"/>
          <a:ext cx="0" cy="0"/>
          <a:chOff x="0" y="0"/>
          <a:chExt cx="0" cy="0"/>
        </a:xfrm>
      </p:grpSpPr>
      <p:pic>
        <p:nvPicPr>
          <p:cNvPr id="97" name="Google Shape;97;p1"/>
          <p:cNvPicPr preferRelativeResize="0"/>
          <p:nvPr/>
        </p:nvPicPr>
        <p:blipFill rotWithShape="1">
          <a:blip r:embed="rId3">
            <a:alphaModFix/>
          </a:blip>
          <a:srcRect b="0" l="0" r="0" t="0"/>
          <a:stretch/>
        </p:blipFill>
        <p:spPr>
          <a:xfrm>
            <a:off x="-59992" y="-58058"/>
            <a:ext cx="12663752" cy="7053944"/>
          </a:xfrm>
          <a:prstGeom prst="rect">
            <a:avLst/>
          </a:prstGeom>
          <a:noFill/>
          <a:ln>
            <a:noFill/>
          </a:ln>
        </p:spPr>
      </p:pic>
      <p:sp>
        <p:nvSpPr>
          <p:cNvPr id="98" name="Google Shape;98;p1"/>
          <p:cNvSpPr/>
          <p:nvPr/>
        </p:nvSpPr>
        <p:spPr>
          <a:xfrm flipH="1" rot="10800000">
            <a:off x="-1" y="-43544"/>
            <a:ext cx="12191999" cy="5816453"/>
          </a:xfrm>
          <a:prstGeom prst="round1Rect">
            <a:avLst>
              <a:gd fmla="val 32222" name="adj"/>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pic>
        <p:nvPicPr>
          <p:cNvPr id="99" name="Google Shape;99;p1"/>
          <p:cNvPicPr preferRelativeResize="0"/>
          <p:nvPr>
            <p:ph idx="2" type="pic"/>
          </p:nvPr>
        </p:nvPicPr>
        <p:blipFill rotWithShape="1">
          <a:blip r:embed="rId4">
            <a:alphaModFix/>
          </a:blip>
          <a:srcRect b="0" l="4175" r="4175" t="0"/>
          <a:stretch/>
        </p:blipFill>
        <p:spPr>
          <a:xfrm>
            <a:off x="0" y="-43542"/>
            <a:ext cx="8659664" cy="5300798"/>
          </a:xfrm>
          <a:prstGeom prst="rect">
            <a:avLst/>
          </a:prstGeom>
          <a:solidFill>
            <a:srgbClr val="D8D8D8">
              <a:alpha val="49803"/>
            </a:srgbClr>
          </a:solidFill>
          <a:ln>
            <a:noFill/>
          </a:ln>
        </p:spPr>
      </p:pic>
      <p:sp>
        <p:nvSpPr>
          <p:cNvPr id="100" name="Google Shape;100;p1"/>
          <p:cNvSpPr txBox="1"/>
          <p:nvPr/>
        </p:nvSpPr>
        <p:spPr>
          <a:xfrm>
            <a:off x="7386685" y="2705725"/>
            <a:ext cx="4326249" cy="144655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i="0" lang="en-US" sz="4400" u="none" cap="none" strike="noStrike">
                <a:solidFill>
                  <a:srgbClr val="00B0F0"/>
                </a:solidFill>
                <a:latin typeface="Times New Roman"/>
                <a:ea typeface="Times New Roman"/>
                <a:cs typeface="Times New Roman"/>
                <a:sym typeface="Times New Roman"/>
              </a:rPr>
              <a:t>Digital Analytics</a:t>
            </a:r>
            <a:endParaRPr/>
          </a:p>
          <a:p>
            <a:pPr indent="0" lvl="0" marL="0" marR="0" rtl="0" algn="l">
              <a:spcBef>
                <a:spcPts val="0"/>
              </a:spcBef>
              <a:spcAft>
                <a:spcPts val="0"/>
              </a:spcAft>
              <a:buNone/>
            </a:pPr>
            <a:r>
              <a:rPr b="1" lang="en-US" sz="4400">
                <a:solidFill>
                  <a:srgbClr val="00B0F0"/>
                </a:solidFill>
                <a:latin typeface="Times New Roman"/>
                <a:ea typeface="Times New Roman"/>
                <a:cs typeface="Times New Roman"/>
                <a:sym typeface="Times New Roman"/>
              </a:rPr>
              <a:t>MKT631</a:t>
            </a:r>
            <a:endParaRPr/>
          </a:p>
        </p:txBody>
      </p:sp>
      <p:sp>
        <p:nvSpPr>
          <p:cNvPr id="101" name="Google Shape;101;p1"/>
          <p:cNvSpPr/>
          <p:nvPr/>
        </p:nvSpPr>
        <p:spPr>
          <a:xfrm>
            <a:off x="7791505" y="4208021"/>
            <a:ext cx="3516608" cy="529167"/>
          </a:xfrm>
          <a:prstGeom prst="roundRect">
            <a:avLst>
              <a:gd fmla="val 16667" name="adj"/>
            </a:avLst>
          </a:prstGeom>
          <a:solidFill>
            <a:schemeClr val="lt1"/>
          </a:solidFill>
          <a:ln cap="flat" cmpd="sng" w="12700">
            <a:solidFill>
              <a:srgbClr val="8E5A6D"/>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lang="en-US" sz="2800">
                <a:solidFill>
                  <a:schemeClr val="dk1"/>
                </a:solidFill>
                <a:latin typeface="Times New Roman"/>
                <a:ea typeface="Times New Roman"/>
                <a:cs typeface="Times New Roman"/>
                <a:sym typeface="Times New Roman"/>
              </a:rPr>
              <a:t>Lecture 6</a:t>
            </a:r>
            <a:endParaRPr/>
          </a:p>
        </p:txBody>
      </p:sp>
      <p:sp>
        <p:nvSpPr>
          <p:cNvPr id="102" name="Google Shape;102;p1"/>
          <p:cNvSpPr txBox="1"/>
          <p:nvPr/>
        </p:nvSpPr>
        <p:spPr>
          <a:xfrm>
            <a:off x="459185" y="6187539"/>
            <a:ext cx="4886463"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800">
                <a:solidFill>
                  <a:srgbClr val="00B0F0"/>
                </a:solidFill>
                <a:latin typeface="Times New Roman"/>
                <a:ea typeface="Times New Roman"/>
                <a:cs typeface="Times New Roman"/>
                <a:sym typeface="Times New Roman"/>
              </a:rPr>
              <a:t>Dr. Karim Ahmed</a:t>
            </a:r>
            <a:endParaRPr/>
          </a:p>
        </p:txBody>
      </p:sp>
      <p:sp>
        <p:nvSpPr>
          <p:cNvPr id="103" name="Google Shape;103;p1"/>
          <p:cNvSpPr txBox="1"/>
          <p:nvPr/>
        </p:nvSpPr>
        <p:spPr>
          <a:xfrm>
            <a:off x="459185" y="5830966"/>
            <a:ext cx="4886463" cy="46166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400">
                <a:solidFill>
                  <a:srgbClr val="00B0F0"/>
                </a:solidFill>
                <a:latin typeface="Times New Roman"/>
                <a:ea typeface="Times New Roman"/>
                <a:cs typeface="Times New Roman"/>
                <a:sym typeface="Times New Roman"/>
              </a:rPr>
              <a:t>Prepared by</a:t>
            </a:r>
            <a:endParaRPr/>
          </a:p>
        </p:txBody>
      </p:sp>
      <p:pic>
        <p:nvPicPr>
          <p:cNvPr id="104" name="Google Shape;104;p1"/>
          <p:cNvPicPr preferRelativeResize="0"/>
          <p:nvPr/>
        </p:nvPicPr>
        <p:blipFill rotWithShape="1">
          <a:blip r:embed="rId5">
            <a:alphaModFix/>
          </a:blip>
          <a:srcRect b="0" l="0" r="0" t="0"/>
          <a:stretch/>
        </p:blipFill>
        <p:spPr>
          <a:xfrm>
            <a:off x="313679" y="372325"/>
            <a:ext cx="2457656" cy="670874"/>
          </a:xfrm>
          <a:prstGeom prst="rect">
            <a:avLst/>
          </a:prstGeom>
          <a:noFill/>
          <a:ln>
            <a:noFill/>
          </a:ln>
        </p:spPr>
      </p:pic>
      <p:sp>
        <p:nvSpPr>
          <p:cNvPr id="105" name="Google Shape;105;p1"/>
          <p:cNvSpPr txBox="1"/>
          <p:nvPr/>
        </p:nvSpPr>
        <p:spPr>
          <a:xfrm>
            <a:off x="9264625" y="6292631"/>
            <a:ext cx="2616200" cy="40011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000">
                <a:solidFill>
                  <a:schemeClr val="lt1"/>
                </a:solidFill>
                <a:latin typeface="Calibri"/>
                <a:ea typeface="Calibri"/>
                <a:cs typeface="Calibri"/>
                <a:sym typeface="Calibri"/>
              </a:rPr>
              <a:t>www.midocean.ae</a:t>
            </a:r>
            <a:endParaRPr/>
          </a:p>
        </p:txBody>
      </p:sp>
      <p:pic>
        <p:nvPicPr>
          <p:cNvPr id="106" name="Google Shape;106;p1"/>
          <p:cNvPicPr preferRelativeResize="0"/>
          <p:nvPr/>
        </p:nvPicPr>
        <p:blipFill rotWithShape="1">
          <a:blip r:embed="rId6">
            <a:alphaModFix/>
          </a:blip>
          <a:srcRect b="25428" l="0" r="0" t="27877"/>
          <a:stretch/>
        </p:blipFill>
        <p:spPr>
          <a:xfrm>
            <a:off x="9782999" y="59789"/>
            <a:ext cx="2305141" cy="1076343"/>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0" name="Shape 110"/>
        <p:cNvGrpSpPr/>
        <p:nvPr/>
      </p:nvGrpSpPr>
      <p:grpSpPr>
        <a:xfrm>
          <a:off x="0" y="0"/>
          <a:ext cx="0" cy="0"/>
          <a:chOff x="0" y="0"/>
          <a:chExt cx="0" cy="0"/>
        </a:xfrm>
      </p:grpSpPr>
      <p:sp>
        <p:nvSpPr>
          <p:cNvPr id="111" name="Google Shape;111;p2"/>
          <p:cNvSpPr txBox="1"/>
          <p:nvPr/>
        </p:nvSpPr>
        <p:spPr>
          <a:xfrm>
            <a:off x="879558" y="2299604"/>
            <a:ext cx="5079453" cy="193899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6000">
                <a:solidFill>
                  <a:schemeClr val="dk1"/>
                </a:solidFill>
                <a:latin typeface="Times New Roman"/>
                <a:ea typeface="Times New Roman"/>
                <a:cs typeface="Times New Roman"/>
                <a:sym typeface="Times New Roman"/>
              </a:rPr>
              <a:t>Digital Measurement </a:t>
            </a:r>
            <a:endParaRPr/>
          </a:p>
        </p:txBody>
      </p:sp>
      <p:sp>
        <p:nvSpPr>
          <p:cNvPr id="112" name="Google Shape;112;p2"/>
          <p:cNvSpPr txBox="1"/>
          <p:nvPr/>
        </p:nvSpPr>
        <p:spPr>
          <a:xfrm>
            <a:off x="9264625" y="6292631"/>
            <a:ext cx="2616200" cy="40011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000">
                <a:solidFill>
                  <a:schemeClr val="dk1"/>
                </a:solidFill>
                <a:latin typeface="Calibri"/>
                <a:ea typeface="Calibri"/>
                <a:cs typeface="Calibri"/>
                <a:sym typeface="Calibri"/>
              </a:rPr>
              <a:t>www.midocean.ae</a:t>
            </a:r>
            <a:endParaRPr/>
          </a:p>
        </p:txBody>
      </p:sp>
      <p:pic>
        <p:nvPicPr>
          <p:cNvPr id="113" name="Google Shape;113;p2"/>
          <p:cNvPicPr preferRelativeResize="0"/>
          <p:nvPr/>
        </p:nvPicPr>
        <p:blipFill rotWithShape="1">
          <a:blip r:embed="rId3">
            <a:alphaModFix/>
          </a:blip>
          <a:srcRect b="25428" l="0" r="0" t="27877"/>
          <a:stretch/>
        </p:blipFill>
        <p:spPr>
          <a:xfrm>
            <a:off x="9678850" y="268963"/>
            <a:ext cx="2305141" cy="1076343"/>
          </a:xfrm>
          <a:prstGeom prst="rect">
            <a:avLst/>
          </a:prstGeom>
          <a:noFill/>
          <a:ln>
            <a:noFill/>
          </a:ln>
        </p:spPr>
      </p:pic>
      <p:pic>
        <p:nvPicPr>
          <p:cNvPr descr="14 Digital Marketing Metrics to Keep an Eye on [2023]" id="114" name="Google Shape;114;p2"/>
          <p:cNvPicPr preferRelativeResize="0"/>
          <p:nvPr/>
        </p:nvPicPr>
        <p:blipFill rotWithShape="1">
          <a:blip r:embed="rId4">
            <a:alphaModFix/>
          </a:blip>
          <a:srcRect b="0" l="0" r="0" t="0"/>
          <a:stretch/>
        </p:blipFill>
        <p:spPr>
          <a:xfrm>
            <a:off x="5681290" y="1888824"/>
            <a:ext cx="6051798" cy="3874977"/>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9" name="Shape 119"/>
        <p:cNvGrpSpPr/>
        <p:nvPr/>
      </p:nvGrpSpPr>
      <p:grpSpPr>
        <a:xfrm>
          <a:off x="0" y="0"/>
          <a:ext cx="0" cy="0"/>
          <a:chOff x="0" y="0"/>
          <a:chExt cx="0" cy="0"/>
        </a:xfrm>
      </p:grpSpPr>
      <p:pic>
        <p:nvPicPr>
          <p:cNvPr id="120" name="Google Shape;120;p3"/>
          <p:cNvPicPr preferRelativeResize="0"/>
          <p:nvPr>
            <p:ph idx="2" type="pic"/>
          </p:nvPr>
        </p:nvPicPr>
        <p:blipFill rotWithShape="1">
          <a:blip r:embed="rId3">
            <a:alphaModFix/>
          </a:blip>
          <a:srcRect b="0" l="13924" r="13924" t="0"/>
          <a:stretch/>
        </p:blipFill>
        <p:spPr>
          <a:xfrm>
            <a:off x="2800" y="0"/>
            <a:ext cx="3434628" cy="5573498"/>
          </a:xfrm>
          <a:prstGeom prst="rect">
            <a:avLst/>
          </a:prstGeom>
          <a:solidFill>
            <a:srgbClr val="D8D8D8">
              <a:alpha val="49803"/>
            </a:srgbClr>
          </a:solidFill>
          <a:ln>
            <a:noFill/>
          </a:ln>
        </p:spPr>
      </p:pic>
      <p:sp>
        <p:nvSpPr>
          <p:cNvPr id="121" name="Google Shape;121;p3"/>
          <p:cNvSpPr/>
          <p:nvPr/>
        </p:nvSpPr>
        <p:spPr>
          <a:xfrm rot="5400000">
            <a:off x="-4175" y="4176"/>
            <a:ext cx="1799302" cy="1790952"/>
          </a:xfrm>
          <a:prstGeom prst="rtTriangle">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122" name="Google Shape;122;p3"/>
          <p:cNvSpPr/>
          <p:nvPr/>
        </p:nvSpPr>
        <p:spPr>
          <a:xfrm flipH="1" rot="5400000">
            <a:off x="-639822" y="4099490"/>
            <a:ext cx="5573486" cy="2477106"/>
          </a:xfrm>
          <a:prstGeom prst="parallelogram">
            <a:avLst>
              <a:gd fmla="val 100467" name="adj"/>
            </a:avLst>
          </a:prstGeom>
          <a:solidFill>
            <a:srgbClr val="669BBC">
              <a:alpha val="27058"/>
            </a:srgb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669BBC"/>
              </a:solidFill>
              <a:latin typeface="Calibri"/>
              <a:ea typeface="Calibri"/>
              <a:cs typeface="Calibri"/>
              <a:sym typeface="Calibri"/>
            </a:endParaRPr>
          </a:p>
        </p:txBody>
      </p:sp>
      <p:sp>
        <p:nvSpPr>
          <p:cNvPr id="123" name="Google Shape;123;p3"/>
          <p:cNvSpPr txBox="1"/>
          <p:nvPr/>
        </p:nvSpPr>
        <p:spPr>
          <a:xfrm>
            <a:off x="4689259" y="1412953"/>
            <a:ext cx="4113898"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800">
                <a:solidFill>
                  <a:srgbClr val="00B0F0"/>
                </a:solidFill>
                <a:latin typeface="Times New Roman"/>
                <a:ea typeface="Times New Roman"/>
                <a:cs typeface="Times New Roman"/>
                <a:sym typeface="Times New Roman"/>
              </a:rPr>
              <a:t>Content </a:t>
            </a:r>
            <a:endParaRPr/>
          </a:p>
        </p:txBody>
      </p:sp>
      <p:sp>
        <p:nvSpPr>
          <p:cNvPr id="124" name="Google Shape;124;p3"/>
          <p:cNvSpPr/>
          <p:nvPr/>
        </p:nvSpPr>
        <p:spPr>
          <a:xfrm>
            <a:off x="3150823" y="583447"/>
            <a:ext cx="6516914" cy="45719"/>
          </a:xfrm>
          <a:prstGeom prst="rect">
            <a:avLst/>
          </a:prstGeom>
          <a:solidFill>
            <a:schemeClr val="dk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125" name="Google Shape;125;p3"/>
          <p:cNvSpPr txBox="1"/>
          <p:nvPr/>
        </p:nvSpPr>
        <p:spPr>
          <a:xfrm>
            <a:off x="3598250" y="2495028"/>
            <a:ext cx="8417400" cy="3232500"/>
          </a:xfrm>
          <a:prstGeom prst="rect">
            <a:avLst/>
          </a:prstGeom>
          <a:noFill/>
          <a:ln>
            <a:noFill/>
          </a:ln>
        </p:spPr>
        <p:txBody>
          <a:bodyPr anchorCtr="0" anchor="t" bIns="45700" lIns="91425" spcFirstLastPara="1" rIns="91425" wrap="square" tIns="45700">
            <a:spAutoFit/>
          </a:bodyPr>
          <a:lstStyle/>
          <a:p>
            <a:pPr indent="-285750" lvl="0" marL="285750" marR="0" rtl="0" algn="l">
              <a:lnSpc>
                <a:spcPct val="150000"/>
              </a:lnSpc>
              <a:spcBef>
                <a:spcPts val="0"/>
              </a:spcBef>
              <a:spcAft>
                <a:spcPts val="0"/>
              </a:spcAft>
              <a:buClr>
                <a:schemeClr val="dk1"/>
              </a:buClr>
              <a:buSzPts val="2400"/>
              <a:buFont typeface="Arial"/>
              <a:buChar char="•"/>
            </a:pPr>
            <a:r>
              <a:rPr b="1" lang="en-US" sz="2400">
                <a:solidFill>
                  <a:schemeClr val="dk1"/>
                </a:solidFill>
                <a:latin typeface="Times New Roman"/>
                <a:ea typeface="Times New Roman"/>
                <a:cs typeface="Times New Roman"/>
                <a:sym typeface="Times New Roman"/>
              </a:rPr>
              <a:t>Introduction </a:t>
            </a:r>
            <a:endParaRPr/>
          </a:p>
          <a:p>
            <a:pPr indent="-285750" lvl="0" marL="285750" marR="0" rtl="0" algn="l">
              <a:lnSpc>
                <a:spcPct val="150000"/>
              </a:lnSpc>
              <a:spcBef>
                <a:spcPts val="0"/>
              </a:spcBef>
              <a:spcAft>
                <a:spcPts val="0"/>
              </a:spcAft>
              <a:buClr>
                <a:schemeClr val="dk1"/>
              </a:buClr>
              <a:buSzPts val="2400"/>
              <a:buFont typeface="Arial"/>
              <a:buChar char="•"/>
            </a:pPr>
            <a:r>
              <a:rPr b="1" lang="en-US" sz="2400">
                <a:solidFill>
                  <a:schemeClr val="dk1"/>
                </a:solidFill>
                <a:latin typeface="Times New Roman"/>
                <a:ea typeface="Times New Roman"/>
                <a:cs typeface="Times New Roman"/>
                <a:sym typeface="Times New Roman"/>
              </a:rPr>
              <a:t>The Four Categories of Digital Measurement</a:t>
            </a:r>
            <a:endParaRPr/>
          </a:p>
          <a:p>
            <a:pPr indent="-285750" lvl="0" marL="285750" marR="0" rtl="0" algn="l">
              <a:lnSpc>
                <a:spcPct val="150000"/>
              </a:lnSpc>
              <a:spcBef>
                <a:spcPts val="0"/>
              </a:spcBef>
              <a:spcAft>
                <a:spcPts val="0"/>
              </a:spcAft>
              <a:buClr>
                <a:schemeClr val="dk1"/>
              </a:buClr>
              <a:buSzPts val="2400"/>
              <a:buFont typeface="Arial"/>
              <a:buChar char="•"/>
            </a:pPr>
            <a:r>
              <a:rPr b="1" lang="en-US" sz="2400">
                <a:solidFill>
                  <a:schemeClr val="dk1"/>
                </a:solidFill>
                <a:latin typeface="Times New Roman"/>
                <a:ea typeface="Times New Roman"/>
                <a:cs typeface="Times New Roman"/>
                <a:sym typeface="Times New Roman"/>
              </a:rPr>
              <a:t>Making the Intangible Tangible: Brand Impact</a:t>
            </a:r>
            <a:endParaRPr/>
          </a:p>
          <a:p>
            <a:pPr indent="-285750" lvl="0" marL="285750" marR="0" rtl="0" algn="l">
              <a:lnSpc>
                <a:spcPct val="150000"/>
              </a:lnSpc>
              <a:spcBef>
                <a:spcPts val="0"/>
              </a:spcBef>
              <a:spcAft>
                <a:spcPts val="0"/>
              </a:spcAft>
              <a:buClr>
                <a:schemeClr val="dk1"/>
              </a:buClr>
              <a:buSzPts val="2400"/>
              <a:buFont typeface="Arial"/>
              <a:buChar char="•"/>
            </a:pPr>
            <a:r>
              <a:rPr b="1" lang="en-US" sz="2400">
                <a:solidFill>
                  <a:schemeClr val="dk1"/>
                </a:solidFill>
                <a:latin typeface="Times New Roman"/>
                <a:ea typeface="Times New Roman"/>
                <a:cs typeface="Times New Roman"/>
                <a:sym typeface="Times New Roman"/>
              </a:rPr>
              <a:t>Measuring Sales Levers: Consumer Outcomes </a:t>
            </a:r>
            <a:endParaRPr/>
          </a:p>
          <a:p>
            <a:pPr indent="-285750" lvl="0" marL="285750" marR="0" rtl="0" algn="l">
              <a:lnSpc>
                <a:spcPct val="150000"/>
              </a:lnSpc>
              <a:spcBef>
                <a:spcPts val="0"/>
              </a:spcBef>
              <a:spcAft>
                <a:spcPts val="0"/>
              </a:spcAft>
              <a:buClr>
                <a:schemeClr val="dk1"/>
              </a:buClr>
              <a:buSzPts val="2400"/>
              <a:buFont typeface="Arial"/>
              <a:buChar char="•"/>
            </a:pPr>
            <a:r>
              <a:rPr b="1" lang="en-US" sz="2400">
                <a:solidFill>
                  <a:schemeClr val="dk1"/>
                </a:solidFill>
                <a:latin typeface="Times New Roman"/>
                <a:ea typeface="Times New Roman"/>
                <a:cs typeface="Times New Roman"/>
                <a:sym typeface="Times New Roman"/>
              </a:rPr>
              <a:t>Understanding What Is Important:  Customer Value</a:t>
            </a:r>
            <a:endParaRPr/>
          </a:p>
          <a:p>
            <a:pPr indent="-285750" lvl="0" marL="285750" marR="0" rtl="0" algn="l">
              <a:lnSpc>
                <a:spcPct val="150000"/>
              </a:lnSpc>
              <a:spcBef>
                <a:spcPts val="0"/>
              </a:spcBef>
              <a:spcAft>
                <a:spcPts val="0"/>
              </a:spcAft>
              <a:buClr>
                <a:schemeClr val="dk1"/>
              </a:buClr>
              <a:buSzPts val="2400"/>
              <a:buFont typeface="Arial"/>
              <a:buChar char="•"/>
            </a:pPr>
            <a:r>
              <a:rPr b="1" lang="en-US" sz="2400">
                <a:solidFill>
                  <a:schemeClr val="dk1"/>
                </a:solidFill>
                <a:latin typeface="Times New Roman"/>
                <a:ea typeface="Times New Roman"/>
                <a:cs typeface="Times New Roman"/>
                <a:sym typeface="Times New Roman"/>
              </a:rPr>
              <a:t>Assessing Marketing Effectiveness: Attribution</a:t>
            </a:r>
            <a:endParaRPr/>
          </a:p>
        </p:txBody>
      </p:sp>
      <p:sp>
        <p:nvSpPr>
          <p:cNvPr id="126" name="Google Shape;126;p3"/>
          <p:cNvSpPr/>
          <p:nvPr/>
        </p:nvSpPr>
        <p:spPr>
          <a:xfrm>
            <a:off x="3386537" y="1335074"/>
            <a:ext cx="1190600" cy="988453"/>
          </a:xfrm>
          <a:prstGeom prst="rect">
            <a:avLst/>
          </a:prstGeom>
          <a:solidFill>
            <a:srgbClr val="00B0F0"/>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400">
              <a:solidFill>
                <a:schemeClr val="lt1"/>
              </a:solidFill>
              <a:latin typeface="Calibri"/>
              <a:ea typeface="Calibri"/>
              <a:cs typeface="Calibri"/>
              <a:sym typeface="Calibri"/>
            </a:endParaRPr>
          </a:p>
        </p:txBody>
      </p:sp>
      <p:sp>
        <p:nvSpPr>
          <p:cNvPr id="127" name="Google Shape;127;p3"/>
          <p:cNvSpPr txBox="1"/>
          <p:nvPr/>
        </p:nvSpPr>
        <p:spPr>
          <a:xfrm>
            <a:off x="3437433" y="1329617"/>
            <a:ext cx="1091009" cy="40011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000">
                <a:solidFill>
                  <a:schemeClr val="lt1"/>
                </a:solidFill>
                <a:latin typeface="Times New Roman"/>
                <a:ea typeface="Times New Roman"/>
                <a:cs typeface="Times New Roman"/>
                <a:sym typeface="Times New Roman"/>
              </a:rPr>
              <a:t>Chapter</a:t>
            </a:r>
            <a:endParaRPr sz="2800">
              <a:solidFill>
                <a:schemeClr val="lt1"/>
              </a:solidFill>
              <a:latin typeface="Times New Roman"/>
              <a:ea typeface="Times New Roman"/>
              <a:cs typeface="Times New Roman"/>
              <a:sym typeface="Times New Roman"/>
            </a:endParaRPr>
          </a:p>
        </p:txBody>
      </p:sp>
      <p:sp>
        <p:nvSpPr>
          <p:cNvPr id="128" name="Google Shape;128;p3"/>
          <p:cNvSpPr txBox="1"/>
          <p:nvPr/>
        </p:nvSpPr>
        <p:spPr>
          <a:xfrm>
            <a:off x="3598250" y="1599946"/>
            <a:ext cx="819100" cy="769441"/>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4400">
                <a:solidFill>
                  <a:schemeClr val="lt1"/>
                </a:solidFill>
                <a:latin typeface="Times New Roman"/>
                <a:ea typeface="Times New Roman"/>
                <a:cs typeface="Times New Roman"/>
                <a:sym typeface="Times New Roman"/>
              </a:rPr>
              <a:t>06</a:t>
            </a:r>
            <a:endParaRPr b="1" sz="1200">
              <a:solidFill>
                <a:schemeClr val="lt1"/>
              </a:solidFill>
              <a:latin typeface="Times New Roman"/>
              <a:ea typeface="Times New Roman"/>
              <a:cs typeface="Times New Roman"/>
              <a:sym typeface="Times New Roman"/>
            </a:endParaRPr>
          </a:p>
        </p:txBody>
      </p:sp>
      <p:sp>
        <p:nvSpPr>
          <p:cNvPr id="129" name="Google Shape;129;p3"/>
          <p:cNvSpPr txBox="1"/>
          <p:nvPr/>
        </p:nvSpPr>
        <p:spPr>
          <a:xfrm>
            <a:off x="9264625" y="6292631"/>
            <a:ext cx="2616200" cy="40011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000">
                <a:solidFill>
                  <a:schemeClr val="dk1"/>
                </a:solidFill>
                <a:latin typeface="Calibri"/>
                <a:ea typeface="Calibri"/>
                <a:cs typeface="Calibri"/>
                <a:sym typeface="Calibri"/>
              </a:rPr>
              <a:t>www.midocean.ae</a:t>
            </a:r>
            <a:endParaRPr/>
          </a:p>
        </p:txBody>
      </p:sp>
      <p:pic>
        <p:nvPicPr>
          <p:cNvPr id="130" name="Google Shape;130;p3"/>
          <p:cNvPicPr preferRelativeResize="0"/>
          <p:nvPr/>
        </p:nvPicPr>
        <p:blipFill rotWithShape="1">
          <a:blip r:embed="rId4">
            <a:alphaModFix/>
          </a:blip>
          <a:srcRect b="25428" l="0" r="0" t="27877"/>
          <a:stretch/>
        </p:blipFill>
        <p:spPr>
          <a:xfrm>
            <a:off x="9782999" y="59789"/>
            <a:ext cx="2305141" cy="1076343"/>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4" name="Shape 134"/>
        <p:cNvGrpSpPr/>
        <p:nvPr/>
      </p:nvGrpSpPr>
      <p:grpSpPr>
        <a:xfrm>
          <a:off x="0" y="0"/>
          <a:ext cx="0" cy="0"/>
          <a:chOff x="0" y="0"/>
          <a:chExt cx="0" cy="0"/>
        </a:xfrm>
      </p:grpSpPr>
      <p:sp>
        <p:nvSpPr>
          <p:cNvPr id="135" name="Google Shape;135;p4"/>
          <p:cNvSpPr/>
          <p:nvPr/>
        </p:nvSpPr>
        <p:spPr>
          <a:xfrm>
            <a:off x="617275" y="1685501"/>
            <a:ext cx="10812600" cy="4852200"/>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136" name="Google Shape;136;p4"/>
          <p:cNvSpPr txBox="1"/>
          <p:nvPr/>
        </p:nvSpPr>
        <p:spPr>
          <a:xfrm>
            <a:off x="2513150" y="1019069"/>
            <a:ext cx="3902032"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800">
                <a:solidFill>
                  <a:schemeClr val="dk1"/>
                </a:solidFill>
                <a:latin typeface="Times New Roman"/>
                <a:ea typeface="Times New Roman"/>
                <a:cs typeface="Times New Roman"/>
                <a:sym typeface="Times New Roman"/>
              </a:rPr>
              <a:t>Introduction </a:t>
            </a:r>
            <a:endParaRPr/>
          </a:p>
        </p:txBody>
      </p:sp>
      <p:sp>
        <p:nvSpPr>
          <p:cNvPr id="137" name="Google Shape;137;p4"/>
          <p:cNvSpPr/>
          <p:nvPr/>
        </p:nvSpPr>
        <p:spPr>
          <a:xfrm>
            <a:off x="942308" y="935396"/>
            <a:ext cx="1404457" cy="1166000"/>
          </a:xfrm>
          <a:prstGeom prst="rect">
            <a:avLst/>
          </a:prstGeom>
          <a:solidFill>
            <a:srgbClr val="00B0F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138" name="Google Shape;138;p4"/>
          <p:cNvSpPr txBox="1"/>
          <p:nvPr/>
        </p:nvSpPr>
        <p:spPr>
          <a:xfrm>
            <a:off x="1153149" y="975974"/>
            <a:ext cx="1034822" cy="369332"/>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1800">
                <a:solidFill>
                  <a:schemeClr val="lt1"/>
                </a:solidFill>
                <a:latin typeface="Times New Roman"/>
                <a:ea typeface="Times New Roman"/>
                <a:cs typeface="Times New Roman"/>
                <a:sym typeface="Times New Roman"/>
              </a:rPr>
              <a:t>Chapter</a:t>
            </a:r>
            <a:endParaRPr sz="2800">
              <a:solidFill>
                <a:schemeClr val="lt1"/>
              </a:solidFill>
              <a:latin typeface="Times New Roman"/>
              <a:ea typeface="Times New Roman"/>
              <a:cs typeface="Times New Roman"/>
              <a:sym typeface="Times New Roman"/>
            </a:endParaRPr>
          </a:p>
        </p:txBody>
      </p:sp>
      <p:sp>
        <p:nvSpPr>
          <p:cNvPr id="139" name="Google Shape;139;p4"/>
          <p:cNvSpPr txBox="1"/>
          <p:nvPr/>
        </p:nvSpPr>
        <p:spPr>
          <a:xfrm>
            <a:off x="1214179" y="1231789"/>
            <a:ext cx="966228" cy="92333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5400">
                <a:solidFill>
                  <a:schemeClr val="lt1"/>
                </a:solidFill>
                <a:latin typeface="Times New Roman"/>
                <a:ea typeface="Times New Roman"/>
                <a:cs typeface="Times New Roman"/>
                <a:sym typeface="Times New Roman"/>
              </a:rPr>
              <a:t>06</a:t>
            </a:r>
            <a:endParaRPr b="1" sz="1600">
              <a:solidFill>
                <a:schemeClr val="lt1"/>
              </a:solidFill>
              <a:latin typeface="Times New Roman"/>
              <a:ea typeface="Times New Roman"/>
              <a:cs typeface="Times New Roman"/>
              <a:sym typeface="Times New Roman"/>
            </a:endParaRPr>
          </a:p>
        </p:txBody>
      </p:sp>
      <p:sp>
        <p:nvSpPr>
          <p:cNvPr id="140" name="Google Shape;140;p4"/>
          <p:cNvSpPr txBox="1"/>
          <p:nvPr/>
        </p:nvSpPr>
        <p:spPr>
          <a:xfrm>
            <a:off x="889000" y="2073347"/>
            <a:ext cx="10541000" cy="3911135"/>
          </a:xfrm>
          <a:prstGeom prst="rect">
            <a:avLst/>
          </a:prstGeom>
          <a:noFill/>
          <a:ln>
            <a:noFill/>
          </a:ln>
        </p:spPr>
        <p:txBody>
          <a:bodyPr anchorCtr="0" anchor="t" bIns="45700" lIns="91425" spcFirstLastPara="1" rIns="91425" wrap="square" tIns="45700">
            <a:spAutoFit/>
          </a:bodyPr>
          <a:lstStyle/>
          <a:p>
            <a:pPr indent="0" lvl="0" marL="0" marR="0" rtl="0" algn="l">
              <a:lnSpc>
                <a:spcPct val="150000"/>
              </a:lnSpc>
              <a:spcBef>
                <a:spcPts val="0"/>
              </a:spcBef>
              <a:spcAft>
                <a:spcPts val="0"/>
              </a:spcAft>
              <a:buNone/>
            </a:pPr>
            <a:r>
              <a:rPr b="0" i="0" lang="en-US" sz="2400">
                <a:solidFill>
                  <a:srgbClr val="000000"/>
                </a:solidFill>
                <a:latin typeface="Arial"/>
                <a:ea typeface="Arial"/>
                <a:cs typeface="Arial"/>
                <a:sym typeface="Arial"/>
              </a:rPr>
              <a:t>Think of the role measurement plays in marketing as sailing with a compass. That compass can give analysts the most efficient, expedient path to their destinations. Although the compass’s dial may flicker from time to time, analysts can trust and depend on its guidance. Unfortunately, uncertainties introduced in the wake of regulation and data privacy initiatives have smashed that compass. While it’s still readable, it’s hard to know if its guidance is accurate. Yet it remains – just as it has always been – easy to know which way the wind is blowing. </a:t>
            </a:r>
            <a:r>
              <a:rPr lang="en-US" sz="2400">
                <a:solidFill>
                  <a:schemeClr val="dk1"/>
                </a:solidFill>
                <a:latin typeface="Calibri"/>
                <a:ea typeface="Calibri"/>
                <a:cs typeface="Calibri"/>
                <a:sym typeface="Calibri"/>
              </a:rPr>
              <a:t> </a:t>
            </a:r>
            <a:endParaRPr sz="2400">
              <a:solidFill>
                <a:schemeClr val="dk1"/>
              </a:solidFill>
              <a:latin typeface="Times New Roman"/>
              <a:ea typeface="Times New Roman"/>
              <a:cs typeface="Times New Roman"/>
              <a:sym typeface="Times New Roman"/>
            </a:endParaRPr>
          </a:p>
        </p:txBody>
      </p:sp>
      <p:sp>
        <p:nvSpPr>
          <p:cNvPr id="141" name="Google Shape;141;p4"/>
          <p:cNvSpPr txBox="1"/>
          <p:nvPr/>
        </p:nvSpPr>
        <p:spPr>
          <a:xfrm>
            <a:off x="9112225" y="6445031"/>
            <a:ext cx="2616300" cy="40020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000">
                <a:solidFill>
                  <a:schemeClr val="dk1"/>
                </a:solidFill>
                <a:latin typeface="Calibri"/>
                <a:ea typeface="Calibri"/>
                <a:cs typeface="Calibri"/>
                <a:sym typeface="Calibri"/>
              </a:rPr>
              <a:t>www.midocean.ae</a:t>
            </a:r>
            <a:endParaRPr/>
          </a:p>
        </p:txBody>
      </p:sp>
      <p:pic>
        <p:nvPicPr>
          <p:cNvPr id="142" name="Google Shape;142;p4"/>
          <p:cNvPicPr preferRelativeResize="0"/>
          <p:nvPr/>
        </p:nvPicPr>
        <p:blipFill rotWithShape="1">
          <a:blip r:embed="rId3">
            <a:alphaModFix/>
          </a:blip>
          <a:srcRect b="25428" l="0" r="0" t="27877"/>
          <a:stretch/>
        </p:blipFill>
        <p:spPr>
          <a:xfrm>
            <a:off x="9678850" y="268963"/>
            <a:ext cx="2305141" cy="1076343"/>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6" name="Shape 146"/>
        <p:cNvGrpSpPr/>
        <p:nvPr/>
      </p:nvGrpSpPr>
      <p:grpSpPr>
        <a:xfrm>
          <a:off x="0" y="0"/>
          <a:ext cx="0" cy="0"/>
          <a:chOff x="0" y="0"/>
          <a:chExt cx="0" cy="0"/>
        </a:xfrm>
      </p:grpSpPr>
      <p:sp>
        <p:nvSpPr>
          <p:cNvPr id="147" name="Google Shape;147;p5"/>
          <p:cNvSpPr/>
          <p:nvPr/>
        </p:nvSpPr>
        <p:spPr>
          <a:xfrm>
            <a:off x="617280" y="1685495"/>
            <a:ext cx="10812720" cy="4370412"/>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148" name="Google Shape;148;p5"/>
          <p:cNvSpPr txBox="1"/>
          <p:nvPr/>
        </p:nvSpPr>
        <p:spPr>
          <a:xfrm>
            <a:off x="2513150" y="1019069"/>
            <a:ext cx="3902032"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800">
                <a:solidFill>
                  <a:schemeClr val="dk1"/>
                </a:solidFill>
                <a:latin typeface="Times New Roman"/>
                <a:ea typeface="Times New Roman"/>
                <a:cs typeface="Times New Roman"/>
                <a:sym typeface="Times New Roman"/>
              </a:rPr>
              <a:t>Introduction </a:t>
            </a:r>
            <a:endParaRPr/>
          </a:p>
        </p:txBody>
      </p:sp>
      <p:sp>
        <p:nvSpPr>
          <p:cNvPr id="149" name="Google Shape;149;p5"/>
          <p:cNvSpPr/>
          <p:nvPr/>
        </p:nvSpPr>
        <p:spPr>
          <a:xfrm>
            <a:off x="942308" y="935396"/>
            <a:ext cx="1404457" cy="1166000"/>
          </a:xfrm>
          <a:prstGeom prst="rect">
            <a:avLst/>
          </a:prstGeom>
          <a:solidFill>
            <a:srgbClr val="00B0F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150" name="Google Shape;150;p5"/>
          <p:cNvSpPr txBox="1"/>
          <p:nvPr/>
        </p:nvSpPr>
        <p:spPr>
          <a:xfrm>
            <a:off x="1153149" y="975974"/>
            <a:ext cx="1034822" cy="369332"/>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1800">
                <a:solidFill>
                  <a:schemeClr val="lt1"/>
                </a:solidFill>
                <a:latin typeface="Times New Roman"/>
                <a:ea typeface="Times New Roman"/>
                <a:cs typeface="Times New Roman"/>
                <a:sym typeface="Times New Roman"/>
              </a:rPr>
              <a:t>Chapter</a:t>
            </a:r>
            <a:endParaRPr sz="2800">
              <a:solidFill>
                <a:schemeClr val="lt1"/>
              </a:solidFill>
              <a:latin typeface="Times New Roman"/>
              <a:ea typeface="Times New Roman"/>
              <a:cs typeface="Times New Roman"/>
              <a:sym typeface="Times New Roman"/>
            </a:endParaRPr>
          </a:p>
        </p:txBody>
      </p:sp>
      <p:sp>
        <p:nvSpPr>
          <p:cNvPr id="151" name="Google Shape;151;p5"/>
          <p:cNvSpPr txBox="1"/>
          <p:nvPr/>
        </p:nvSpPr>
        <p:spPr>
          <a:xfrm>
            <a:off x="1214179" y="1231789"/>
            <a:ext cx="966228" cy="92333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5400">
                <a:solidFill>
                  <a:schemeClr val="lt1"/>
                </a:solidFill>
                <a:latin typeface="Times New Roman"/>
                <a:ea typeface="Times New Roman"/>
                <a:cs typeface="Times New Roman"/>
                <a:sym typeface="Times New Roman"/>
              </a:rPr>
              <a:t>06</a:t>
            </a:r>
            <a:endParaRPr b="1" sz="1600">
              <a:solidFill>
                <a:schemeClr val="lt1"/>
              </a:solidFill>
              <a:latin typeface="Times New Roman"/>
              <a:ea typeface="Times New Roman"/>
              <a:cs typeface="Times New Roman"/>
              <a:sym typeface="Times New Roman"/>
            </a:endParaRPr>
          </a:p>
        </p:txBody>
      </p:sp>
      <p:sp>
        <p:nvSpPr>
          <p:cNvPr id="152" name="Google Shape;152;p5"/>
          <p:cNvSpPr txBox="1"/>
          <p:nvPr/>
        </p:nvSpPr>
        <p:spPr>
          <a:xfrm>
            <a:off x="889000" y="2073347"/>
            <a:ext cx="10541000" cy="3357137"/>
          </a:xfrm>
          <a:prstGeom prst="rect">
            <a:avLst/>
          </a:prstGeom>
          <a:noFill/>
          <a:ln>
            <a:noFill/>
          </a:ln>
        </p:spPr>
        <p:txBody>
          <a:bodyPr anchorCtr="0" anchor="t" bIns="45700" lIns="91425" spcFirstLastPara="1" rIns="91425" wrap="square" tIns="45700">
            <a:spAutoFit/>
          </a:bodyPr>
          <a:lstStyle/>
          <a:p>
            <a:pPr indent="0" lvl="0" marL="0" marR="0" rtl="0" algn="l">
              <a:lnSpc>
                <a:spcPct val="150000"/>
              </a:lnSpc>
              <a:spcBef>
                <a:spcPts val="0"/>
              </a:spcBef>
              <a:spcAft>
                <a:spcPts val="0"/>
              </a:spcAft>
              <a:buNone/>
            </a:pPr>
            <a:r>
              <a:rPr b="0" i="0" lang="en-US" sz="2400">
                <a:solidFill>
                  <a:srgbClr val="000000"/>
                </a:solidFill>
                <a:latin typeface="Arial"/>
                <a:ea typeface="Arial"/>
                <a:cs typeface="Arial"/>
                <a:sym typeface="Arial"/>
              </a:rPr>
              <a:t>In this context, digital measurement minimizes uncertainty in evaluating marketing performance and fuels instinctive decision-making. Specifically, measurement does three important things for a brand:</a:t>
            </a:r>
            <a:endParaRPr/>
          </a:p>
          <a:p>
            <a:pPr indent="0" lvl="0" marL="0" marR="0" rtl="0" algn="l">
              <a:lnSpc>
                <a:spcPct val="150000"/>
              </a:lnSpc>
              <a:spcBef>
                <a:spcPts val="0"/>
              </a:spcBef>
              <a:spcAft>
                <a:spcPts val="0"/>
              </a:spcAft>
              <a:buNone/>
            </a:pPr>
            <a:r>
              <a:rPr b="1" i="0" lang="en-US" sz="2400">
                <a:solidFill>
                  <a:srgbClr val="000000"/>
                </a:solidFill>
                <a:latin typeface="Arial"/>
                <a:ea typeface="Arial"/>
                <a:cs typeface="Arial"/>
                <a:sym typeface="Arial"/>
              </a:rPr>
              <a:t>Establishes a source of truth – </a:t>
            </a:r>
            <a:r>
              <a:rPr b="0" i="0" lang="en-US" sz="2400">
                <a:solidFill>
                  <a:srgbClr val="000000"/>
                </a:solidFill>
                <a:latin typeface="Arial"/>
                <a:ea typeface="Arial"/>
                <a:cs typeface="Arial"/>
                <a:sym typeface="Arial"/>
              </a:rPr>
              <a:t>Ensure stakeholder trust in data reliability across data sources to measure what matters by defining clear customer value and key performance indicators.</a:t>
            </a:r>
            <a:r>
              <a:rPr lang="en-US" sz="2400">
                <a:solidFill>
                  <a:schemeClr val="dk1"/>
                </a:solidFill>
                <a:latin typeface="Calibri"/>
                <a:ea typeface="Calibri"/>
                <a:cs typeface="Calibri"/>
                <a:sym typeface="Calibri"/>
              </a:rPr>
              <a:t> </a:t>
            </a:r>
            <a:endParaRPr sz="2400">
              <a:solidFill>
                <a:schemeClr val="dk1"/>
              </a:solidFill>
              <a:latin typeface="Times New Roman"/>
              <a:ea typeface="Times New Roman"/>
              <a:cs typeface="Times New Roman"/>
              <a:sym typeface="Times New Roman"/>
            </a:endParaRPr>
          </a:p>
        </p:txBody>
      </p:sp>
      <p:sp>
        <p:nvSpPr>
          <p:cNvPr id="153" name="Google Shape;153;p5"/>
          <p:cNvSpPr txBox="1"/>
          <p:nvPr/>
        </p:nvSpPr>
        <p:spPr>
          <a:xfrm>
            <a:off x="9264625" y="6292631"/>
            <a:ext cx="2616200" cy="40011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000">
                <a:solidFill>
                  <a:schemeClr val="dk1"/>
                </a:solidFill>
                <a:latin typeface="Calibri"/>
                <a:ea typeface="Calibri"/>
                <a:cs typeface="Calibri"/>
                <a:sym typeface="Calibri"/>
              </a:rPr>
              <a:t>www.midocean.ae</a:t>
            </a:r>
            <a:endParaRPr/>
          </a:p>
        </p:txBody>
      </p:sp>
      <p:pic>
        <p:nvPicPr>
          <p:cNvPr id="154" name="Google Shape;154;p5"/>
          <p:cNvPicPr preferRelativeResize="0"/>
          <p:nvPr/>
        </p:nvPicPr>
        <p:blipFill rotWithShape="1">
          <a:blip r:embed="rId3">
            <a:alphaModFix/>
          </a:blip>
          <a:srcRect b="25428" l="0" r="0" t="27877"/>
          <a:stretch/>
        </p:blipFill>
        <p:spPr>
          <a:xfrm>
            <a:off x="9678850" y="268963"/>
            <a:ext cx="2305141" cy="1076343"/>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8" name="Shape 158"/>
        <p:cNvGrpSpPr/>
        <p:nvPr/>
      </p:nvGrpSpPr>
      <p:grpSpPr>
        <a:xfrm>
          <a:off x="0" y="0"/>
          <a:ext cx="0" cy="0"/>
          <a:chOff x="0" y="0"/>
          <a:chExt cx="0" cy="0"/>
        </a:xfrm>
      </p:grpSpPr>
      <p:sp>
        <p:nvSpPr>
          <p:cNvPr id="159" name="Google Shape;159;p6"/>
          <p:cNvSpPr/>
          <p:nvPr/>
        </p:nvSpPr>
        <p:spPr>
          <a:xfrm>
            <a:off x="617280" y="1685495"/>
            <a:ext cx="10812720" cy="4370412"/>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160" name="Google Shape;160;p6"/>
          <p:cNvSpPr txBox="1"/>
          <p:nvPr/>
        </p:nvSpPr>
        <p:spPr>
          <a:xfrm>
            <a:off x="2513150" y="1019069"/>
            <a:ext cx="3902032"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800">
                <a:solidFill>
                  <a:schemeClr val="dk1"/>
                </a:solidFill>
                <a:latin typeface="Times New Roman"/>
                <a:ea typeface="Times New Roman"/>
                <a:cs typeface="Times New Roman"/>
                <a:sym typeface="Times New Roman"/>
              </a:rPr>
              <a:t>Introduction </a:t>
            </a:r>
            <a:endParaRPr/>
          </a:p>
        </p:txBody>
      </p:sp>
      <p:sp>
        <p:nvSpPr>
          <p:cNvPr id="161" name="Google Shape;161;p6"/>
          <p:cNvSpPr/>
          <p:nvPr/>
        </p:nvSpPr>
        <p:spPr>
          <a:xfrm>
            <a:off x="942308" y="935396"/>
            <a:ext cx="1404457" cy="1166000"/>
          </a:xfrm>
          <a:prstGeom prst="rect">
            <a:avLst/>
          </a:prstGeom>
          <a:solidFill>
            <a:srgbClr val="00B0F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162" name="Google Shape;162;p6"/>
          <p:cNvSpPr txBox="1"/>
          <p:nvPr/>
        </p:nvSpPr>
        <p:spPr>
          <a:xfrm>
            <a:off x="1153149" y="975974"/>
            <a:ext cx="1034822" cy="369332"/>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1800">
                <a:solidFill>
                  <a:schemeClr val="lt1"/>
                </a:solidFill>
                <a:latin typeface="Times New Roman"/>
                <a:ea typeface="Times New Roman"/>
                <a:cs typeface="Times New Roman"/>
                <a:sym typeface="Times New Roman"/>
              </a:rPr>
              <a:t>Chapter</a:t>
            </a:r>
            <a:endParaRPr sz="2800">
              <a:solidFill>
                <a:schemeClr val="lt1"/>
              </a:solidFill>
              <a:latin typeface="Times New Roman"/>
              <a:ea typeface="Times New Roman"/>
              <a:cs typeface="Times New Roman"/>
              <a:sym typeface="Times New Roman"/>
            </a:endParaRPr>
          </a:p>
        </p:txBody>
      </p:sp>
      <p:sp>
        <p:nvSpPr>
          <p:cNvPr id="163" name="Google Shape;163;p6"/>
          <p:cNvSpPr txBox="1"/>
          <p:nvPr/>
        </p:nvSpPr>
        <p:spPr>
          <a:xfrm>
            <a:off x="1214179" y="1231789"/>
            <a:ext cx="966228" cy="92333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5400">
                <a:solidFill>
                  <a:schemeClr val="lt1"/>
                </a:solidFill>
                <a:latin typeface="Times New Roman"/>
                <a:ea typeface="Times New Roman"/>
                <a:cs typeface="Times New Roman"/>
                <a:sym typeface="Times New Roman"/>
              </a:rPr>
              <a:t>06</a:t>
            </a:r>
            <a:endParaRPr b="1" sz="1600">
              <a:solidFill>
                <a:schemeClr val="lt1"/>
              </a:solidFill>
              <a:latin typeface="Times New Roman"/>
              <a:ea typeface="Times New Roman"/>
              <a:cs typeface="Times New Roman"/>
              <a:sym typeface="Times New Roman"/>
            </a:endParaRPr>
          </a:p>
        </p:txBody>
      </p:sp>
      <p:sp>
        <p:nvSpPr>
          <p:cNvPr id="164" name="Google Shape;164;p6"/>
          <p:cNvSpPr txBox="1"/>
          <p:nvPr/>
        </p:nvSpPr>
        <p:spPr>
          <a:xfrm>
            <a:off x="889000" y="2073347"/>
            <a:ext cx="10541000" cy="3357137"/>
          </a:xfrm>
          <a:prstGeom prst="rect">
            <a:avLst/>
          </a:prstGeom>
          <a:noFill/>
          <a:ln>
            <a:noFill/>
          </a:ln>
        </p:spPr>
        <p:txBody>
          <a:bodyPr anchorCtr="0" anchor="t" bIns="45700" lIns="91425" spcFirstLastPara="1" rIns="91425" wrap="square" tIns="45700">
            <a:spAutoFit/>
          </a:bodyPr>
          <a:lstStyle/>
          <a:p>
            <a:pPr indent="0" lvl="0" marL="0" marR="0" rtl="0" algn="l">
              <a:lnSpc>
                <a:spcPct val="150000"/>
              </a:lnSpc>
              <a:spcBef>
                <a:spcPts val="0"/>
              </a:spcBef>
              <a:spcAft>
                <a:spcPts val="0"/>
              </a:spcAft>
              <a:buNone/>
            </a:pPr>
            <a:r>
              <a:rPr b="1" i="0" lang="en-US" sz="2400">
                <a:solidFill>
                  <a:srgbClr val="000000"/>
                </a:solidFill>
                <a:latin typeface="Arial"/>
                <a:ea typeface="Arial"/>
                <a:cs typeface="Arial"/>
                <a:sym typeface="Arial"/>
              </a:rPr>
              <a:t>Allows for insight discovery – </a:t>
            </a:r>
            <a:r>
              <a:rPr b="0" i="0" lang="en-US" sz="2400">
                <a:solidFill>
                  <a:srgbClr val="000000"/>
                </a:solidFill>
                <a:latin typeface="Arial"/>
                <a:ea typeface="Arial"/>
                <a:cs typeface="Arial"/>
                <a:sym typeface="Arial"/>
              </a:rPr>
              <a:t>Understand consumer behavior and the effect of marketing efforts in the context of the customer journey.</a:t>
            </a:r>
            <a:r>
              <a:rPr lang="en-US" sz="2400">
                <a:solidFill>
                  <a:schemeClr val="dk1"/>
                </a:solidFill>
                <a:latin typeface="Calibri"/>
                <a:ea typeface="Calibri"/>
                <a:cs typeface="Calibri"/>
                <a:sym typeface="Calibri"/>
              </a:rPr>
              <a:t> </a:t>
            </a:r>
            <a:br>
              <a:rPr lang="en-US" sz="2400">
                <a:solidFill>
                  <a:schemeClr val="dk1"/>
                </a:solidFill>
                <a:latin typeface="Calibri"/>
                <a:ea typeface="Calibri"/>
                <a:cs typeface="Calibri"/>
                <a:sym typeface="Calibri"/>
              </a:rPr>
            </a:br>
            <a:r>
              <a:rPr b="1" i="0" lang="en-US" sz="2400">
                <a:solidFill>
                  <a:srgbClr val="000000"/>
                </a:solidFill>
                <a:latin typeface="Arial"/>
                <a:ea typeface="Arial"/>
                <a:cs typeface="Arial"/>
                <a:sym typeface="Arial"/>
              </a:rPr>
              <a:t>Enables the activation of insights – </a:t>
            </a:r>
            <a:r>
              <a:rPr i="0" lang="en-US" sz="2400">
                <a:solidFill>
                  <a:srgbClr val="000000"/>
                </a:solidFill>
                <a:latin typeface="Arial"/>
                <a:ea typeface="Arial"/>
                <a:cs typeface="Arial"/>
                <a:sym typeface="Arial"/>
              </a:rPr>
              <a:t>Allocate scarce marketing resources optimally across channels, initiatives, and partners.</a:t>
            </a:r>
            <a:endParaRPr/>
          </a:p>
          <a:p>
            <a:pPr indent="0" lvl="0" marL="0" marR="0" rtl="0" algn="l">
              <a:lnSpc>
                <a:spcPct val="150000"/>
              </a:lnSpc>
              <a:spcBef>
                <a:spcPts val="0"/>
              </a:spcBef>
              <a:spcAft>
                <a:spcPts val="0"/>
              </a:spcAft>
              <a:buNone/>
            </a:pPr>
            <a:r>
              <a:rPr b="0" i="0" lang="en-US" sz="2400">
                <a:solidFill>
                  <a:srgbClr val="000000"/>
                </a:solidFill>
                <a:latin typeface="Arial"/>
                <a:ea typeface="Arial"/>
                <a:cs typeface="Arial"/>
                <a:sym typeface="Arial"/>
              </a:rPr>
              <a:t>Analysts’ measurement plays an important role in any organization by enabling business growth through a combination of understanding and accountability.</a:t>
            </a:r>
            <a:r>
              <a:rPr lang="en-US" sz="2400">
                <a:solidFill>
                  <a:schemeClr val="dk1"/>
                </a:solidFill>
                <a:latin typeface="Calibri"/>
                <a:ea typeface="Calibri"/>
                <a:cs typeface="Calibri"/>
                <a:sym typeface="Calibri"/>
              </a:rPr>
              <a:t> </a:t>
            </a:r>
            <a:endParaRPr sz="2400">
              <a:solidFill>
                <a:schemeClr val="dk1"/>
              </a:solidFill>
              <a:latin typeface="Times New Roman"/>
              <a:ea typeface="Times New Roman"/>
              <a:cs typeface="Times New Roman"/>
              <a:sym typeface="Times New Roman"/>
            </a:endParaRPr>
          </a:p>
        </p:txBody>
      </p:sp>
      <p:sp>
        <p:nvSpPr>
          <p:cNvPr id="165" name="Google Shape;165;p6"/>
          <p:cNvSpPr txBox="1"/>
          <p:nvPr/>
        </p:nvSpPr>
        <p:spPr>
          <a:xfrm>
            <a:off x="9264625" y="6292631"/>
            <a:ext cx="2616200" cy="40011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000">
                <a:solidFill>
                  <a:schemeClr val="dk1"/>
                </a:solidFill>
                <a:latin typeface="Calibri"/>
                <a:ea typeface="Calibri"/>
                <a:cs typeface="Calibri"/>
                <a:sym typeface="Calibri"/>
              </a:rPr>
              <a:t>www.midocean.ae</a:t>
            </a:r>
            <a:endParaRPr/>
          </a:p>
        </p:txBody>
      </p:sp>
      <p:pic>
        <p:nvPicPr>
          <p:cNvPr id="166" name="Google Shape;166;p6"/>
          <p:cNvPicPr preferRelativeResize="0"/>
          <p:nvPr/>
        </p:nvPicPr>
        <p:blipFill rotWithShape="1">
          <a:blip r:embed="rId3">
            <a:alphaModFix/>
          </a:blip>
          <a:srcRect b="25428" l="0" r="0" t="27877"/>
          <a:stretch/>
        </p:blipFill>
        <p:spPr>
          <a:xfrm>
            <a:off x="9678850" y="268963"/>
            <a:ext cx="2305141" cy="1076343"/>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0" name="Shape 170"/>
        <p:cNvGrpSpPr/>
        <p:nvPr/>
      </p:nvGrpSpPr>
      <p:grpSpPr>
        <a:xfrm>
          <a:off x="0" y="0"/>
          <a:ext cx="0" cy="0"/>
          <a:chOff x="0" y="0"/>
          <a:chExt cx="0" cy="0"/>
        </a:xfrm>
      </p:grpSpPr>
      <p:sp>
        <p:nvSpPr>
          <p:cNvPr id="171" name="Google Shape;171;p7"/>
          <p:cNvSpPr/>
          <p:nvPr/>
        </p:nvSpPr>
        <p:spPr>
          <a:xfrm>
            <a:off x="617280" y="1685495"/>
            <a:ext cx="10812720" cy="2811821"/>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172" name="Google Shape;172;p7"/>
          <p:cNvSpPr txBox="1"/>
          <p:nvPr/>
        </p:nvSpPr>
        <p:spPr>
          <a:xfrm>
            <a:off x="2513150" y="1019069"/>
            <a:ext cx="7634150" cy="954107"/>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800">
                <a:solidFill>
                  <a:schemeClr val="dk1"/>
                </a:solidFill>
                <a:latin typeface="Times New Roman"/>
                <a:ea typeface="Times New Roman"/>
                <a:cs typeface="Times New Roman"/>
                <a:sym typeface="Times New Roman"/>
              </a:rPr>
              <a:t>The Four Categories of Digital Measurement</a:t>
            </a:r>
            <a:endParaRPr/>
          </a:p>
          <a:p>
            <a:pPr indent="0" lvl="0" marL="0" marR="0" rtl="0" algn="l">
              <a:spcBef>
                <a:spcPts val="0"/>
              </a:spcBef>
              <a:spcAft>
                <a:spcPts val="0"/>
              </a:spcAft>
              <a:buNone/>
            </a:pPr>
            <a:r>
              <a:rPr b="1" lang="en-US" sz="2800">
                <a:solidFill>
                  <a:schemeClr val="dk1"/>
                </a:solidFill>
                <a:latin typeface="Times New Roman"/>
                <a:ea typeface="Times New Roman"/>
                <a:cs typeface="Times New Roman"/>
                <a:sym typeface="Times New Roman"/>
              </a:rPr>
              <a:t> </a:t>
            </a:r>
            <a:endParaRPr/>
          </a:p>
        </p:txBody>
      </p:sp>
      <p:sp>
        <p:nvSpPr>
          <p:cNvPr id="173" name="Google Shape;173;p7"/>
          <p:cNvSpPr/>
          <p:nvPr/>
        </p:nvSpPr>
        <p:spPr>
          <a:xfrm>
            <a:off x="942308" y="935396"/>
            <a:ext cx="1404457" cy="1166000"/>
          </a:xfrm>
          <a:prstGeom prst="rect">
            <a:avLst/>
          </a:prstGeom>
          <a:solidFill>
            <a:srgbClr val="00B0F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174" name="Google Shape;174;p7"/>
          <p:cNvSpPr txBox="1"/>
          <p:nvPr/>
        </p:nvSpPr>
        <p:spPr>
          <a:xfrm>
            <a:off x="1153149" y="975974"/>
            <a:ext cx="1034822" cy="369332"/>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1800">
                <a:solidFill>
                  <a:schemeClr val="lt1"/>
                </a:solidFill>
                <a:latin typeface="Times New Roman"/>
                <a:ea typeface="Times New Roman"/>
                <a:cs typeface="Times New Roman"/>
                <a:sym typeface="Times New Roman"/>
              </a:rPr>
              <a:t>Chapter</a:t>
            </a:r>
            <a:endParaRPr sz="2800">
              <a:solidFill>
                <a:schemeClr val="lt1"/>
              </a:solidFill>
              <a:latin typeface="Times New Roman"/>
              <a:ea typeface="Times New Roman"/>
              <a:cs typeface="Times New Roman"/>
              <a:sym typeface="Times New Roman"/>
            </a:endParaRPr>
          </a:p>
        </p:txBody>
      </p:sp>
      <p:sp>
        <p:nvSpPr>
          <p:cNvPr id="175" name="Google Shape;175;p7"/>
          <p:cNvSpPr txBox="1"/>
          <p:nvPr/>
        </p:nvSpPr>
        <p:spPr>
          <a:xfrm>
            <a:off x="1214179" y="1231789"/>
            <a:ext cx="966228" cy="92333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5400">
                <a:solidFill>
                  <a:schemeClr val="lt1"/>
                </a:solidFill>
                <a:latin typeface="Times New Roman"/>
                <a:ea typeface="Times New Roman"/>
                <a:cs typeface="Times New Roman"/>
                <a:sym typeface="Times New Roman"/>
              </a:rPr>
              <a:t>06</a:t>
            </a:r>
            <a:endParaRPr b="1" sz="1600">
              <a:solidFill>
                <a:schemeClr val="lt1"/>
              </a:solidFill>
              <a:latin typeface="Times New Roman"/>
              <a:ea typeface="Times New Roman"/>
              <a:cs typeface="Times New Roman"/>
              <a:sym typeface="Times New Roman"/>
            </a:endParaRPr>
          </a:p>
        </p:txBody>
      </p:sp>
      <p:sp>
        <p:nvSpPr>
          <p:cNvPr id="176" name="Google Shape;176;p7"/>
          <p:cNvSpPr txBox="1"/>
          <p:nvPr/>
        </p:nvSpPr>
        <p:spPr>
          <a:xfrm>
            <a:off x="889000" y="2073347"/>
            <a:ext cx="10541100" cy="2124000"/>
          </a:xfrm>
          <a:prstGeom prst="rect">
            <a:avLst/>
          </a:prstGeom>
          <a:noFill/>
          <a:ln>
            <a:noFill/>
          </a:ln>
        </p:spPr>
        <p:txBody>
          <a:bodyPr anchorCtr="0" anchor="t" bIns="45700" lIns="91425" spcFirstLastPara="1" rIns="91425" wrap="square" tIns="45700">
            <a:spAutoFit/>
          </a:bodyPr>
          <a:lstStyle/>
          <a:p>
            <a:pPr indent="0" lvl="0" marL="0" marR="0" rtl="0" algn="l">
              <a:lnSpc>
                <a:spcPct val="150000"/>
              </a:lnSpc>
              <a:spcBef>
                <a:spcPts val="0"/>
              </a:spcBef>
              <a:spcAft>
                <a:spcPts val="0"/>
              </a:spcAft>
              <a:buNone/>
            </a:pPr>
            <a:r>
              <a:rPr i="0" lang="en-US" sz="2400">
                <a:solidFill>
                  <a:srgbClr val="000000"/>
                </a:solidFill>
                <a:latin typeface="Arial"/>
                <a:ea typeface="Arial"/>
                <a:cs typeface="Arial"/>
                <a:sym typeface="Arial"/>
              </a:rPr>
              <a:t>Digital measurement covers a wide variety of objectives, platforms, and tactics, making it necessary to use a simple framework of categorization. The framework presented in the following figure classifies digital measurement in</a:t>
            </a:r>
            <a:r>
              <a:rPr lang="en-US" sz="2400"/>
              <a:t>to</a:t>
            </a:r>
            <a:r>
              <a:rPr i="0" lang="en-US" sz="2400">
                <a:solidFill>
                  <a:srgbClr val="000000"/>
                </a:solidFill>
                <a:latin typeface="Arial"/>
                <a:ea typeface="Arial"/>
                <a:cs typeface="Arial"/>
                <a:sym typeface="Arial"/>
              </a:rPr>
              <a:t> four categories:</a:t>
            </a:r>
            <a:endParaRPr sz="2400">
              <a:solidFill>
                <a:schemeClr val="dk1"/>
              </a:solidFill>
              <a:latin typeface="Times New Roman"/>
              <a:ea typeface="Times New Roman"/>
              <a:cs typeface="Times New Roman"/>
              <a:sym typeface="Times New Roman"/>
            </a:endParaRPr>
          </a:p>
        </p:txBody>
      </p:sp>
      <p:sp>
        <p:nvSpPr>
          <p:cNvPr id="177" name="Google Shape;177;p7"/>
          <p:cNvSpPr txBox="1"/>
          <p:nvPr/>
        </p:nvSpPr>
        <p:spPr>
          <a:xfrm>
            <a:off x="9264625" y="6292631"/>
            <a:ext cx="2616200" cy="40011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000">
                <a:solidFill>
                  <a:schemeClr val="dk1"/>
                </a:solidFill>
                <a:latin typeface="Calibri"/>
                <a:ea typeface="Calibri"/>
                <a:cs typeface="Calibri"/>
                <a:sym typeface="Calibri"/>
              </a:rPr>
              <a:t>www.midocean.ae</a:t>
            </a:r>
            <a:endParaRPr/>
          </a:p>
        </p:txBody>
      </p:sp>
      <p:pic>
        <p:nvPicPr>
          <p:cNvPr id="178" name="Google Shape;178;p7"/>
          <p:cNvPicPr preferRelativeResize="0"/>
          <p:nvPr/>
        </p:nvPicPr>
        <p:blipFill rotWithShape="1">
          <a:blip r:embed="rId3">
            <a:alphaModFix/>
          </a:blip>
          <a:srcRect b="25428" l="0" r="0" t="27877"/>
          <a:stretch/>
        </p:blipFill>
        <p:spPr>
          <a:xfrm>
            <a:off x="9678850" y="268963"/>
            <a:ext cx="2305141" cy="1076343"/>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2" name="Shape 182"/>
        <p:cNvGrpSpPr/>
        <p:nvPr/>
      </p:nvGrpSpPr>
      <p:grpSpPr>
        <a:xfrm>
          <a:off x="0" y="0"/>
          <a:ext cx="0" cy="0"/>
          <a:chOff x="0" y="0"/>
          <a:chExt cx="0" cy="0"/>
        </a:xfrm>
      </p:grpSpPr>
      <p:sp>
        <p:nvSpPr>
          <p:cNvPr id="183" name="Google Shape;183;p8"/>
          <p:cNvSpPr txBox="1"/>
          <p:nvPr/>
        </p:nvSpPr>
        <p:spPr>
          <a:xfrm>
            <a:off x="2513150" y="1019069"/>
            <a:ext cx="7634150" cy="954107"/>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800">
                <a:solidFill>
                  <a:schemeClr val="dk1"/>
                </a:solidFill>
                <a:latin typeface="Times New Roman"/>
                <a:ea typeface="Times New Roman"/>
                <a:cs typeface="Times New Roman"/>
                <a:sym typeface="Times New Roman"/>
              </a:rPr>
              <a:t>The Four Categories of Digital Measurement</a:t>
            </a:r>
            <a:endParaRPr/>
          </a:p>
          <a:p>
            <a:pPr indent="0" lvl="0" marL="0" marR="0" rtl="0" algn="l">
              <a:spcBef>
                <a:spcPts val="0"/>
              </a:spcBef>
              <a:spcAft>
                <a:spcPts val="0"/>
              </a:spcAft>
              <a:buNone/>
            </a:pPr>
            <a:r>
              <a:rPr b="1" lang="en-US" sz="2800">
                <a:solidFill>
                  <a:schemeClr val="dk1"/>
                </a:solidFill>
                <a:latin typeface="Times New Roman"/>
                <a:ea typeface="Times New Roman"/>
                <a:cs typeface="Times New Roman"/>
                <a:sym typeface="Times New Roman"/>
              </a:rPr>
              <a:t> </a:t>
            </a:r>
            <a:endParaRPr/>
          </a:p>
        </p:txBody>
      </p:sp>
      <p:sp>
        <p:nvSpPr>
          <p:cNvPr id="184" name="Google Shape;184;p8"/>
          <p:cNvSpPr txBox="1"/>
          <p:nvPr/>
        </p:nvSpPr>
        <p:spPr>
          <a:xfrm>
            <a:off x="9264625" y="6292631"/>
            <a:ext cx="2616200" cy="40011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000">
                <a:solidFill>
                  <a:schemeClr val="dk1"/>
                </a:solidFill>
                <a:latin typeface="Calibri"/>
                <a:ea typeface="Calibri"/>
                <a:cs typeface="Calibri"/>
                <a:sym typeface="Calibri"/>
              </a:rPr>
              <a:t>www.midocean.ae</a:t>
            </a:r>
            <a:endParaRPr/>
          </a:p>
        </p:txBody>
      </p:sp>
      <p:pic>
        <p:nvPicPr>
          <p:cNvPr id="185" name="Google Shape;185;p8"/>
          <p:cNvPicPr preferRelativeResize="0"/>
          <p:nvPr/>
        </p:nvPicPr>
        <p:blipFill rotWithShape="1">
          <a:blip r:embed="rId3">
            <a:alphaModFix/>
          </a:blip>
          <a:srcRect b="25428" l="0" r="0" t="27877"/>
          <a:stretch/>
        </p:blipFill>
        <p:spPr>
          <a:xfrm>
            <a:off x="9678850" y="268963"/>
            <a:ext cx="2305141" cy="1076343"/>
          </a:xfrm>
          <a:prstGeom prst="rect">
            <a:avLst/>
          </a:prstGeom>
          <a:noFill/>
          <a:ln>
            <a:noFill/>
          </a:ln>
        </p:spPr>
      </p:pic>
      <p:pic>
        <p:nvPicPr>
          <p:cNvPr id="186" name="Google Shape;186;p8"/>
          <p:cNvPicPr preferRelativeResize="0"/>
          <p:nvPr/>
        </p:nvPicPr>
        <p:blipFill rotWithShape="1">
          <a:blip r:embed="rId4">
            <a:alphaModFix/>
          </a:blip>
          <a:srcRect b="0" l="0" r="0" t="0"/>
          <a:stretch/>
        </p:blipFill>
        <p:spPr>
          <a:xfrm>
            <a:off x="622300" y="1973176"/>
            <a:ext cx="10782300" cy="4267200"/>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0" name="Shape 190"/>
        <p:cNvGrpSpPr/>
        <p:nvPr/>
      </p:nvGrpSpPr>
      <p:grpSpPr>
        <a:xfrm>
          <a:off x="0" y="0"/>
          <a:ext cx="0" cy="0"/>
          <a:chOff x="0" y="0"/>
          <a:chExt cx="0" cy="0"/>
        </a:xfrm>
      </p:grpSpPr>
      <p:sp>
        <p:nvSpPr>
          <p:cNvPr id="191" name="Google Shape;191;p9"/>
          <p:cNvSpPr txBox="1"/>
          <p:nvPr/>
        </p:nvSpPr>
        <p:spPr>
          <a:xfrm>
            <a:off x="4126050" y="2492269"/>
            <a:ext cx="7659550" cy="138499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800">
                <a:solidFill>
                  <a:schemeClr val="dk1"/>
                </a:solidFill>
                <a:latin typeface="Times New Roman"/>
                <a:ea typeface="Times New Roman"/>
                <a:cs typeface="Times New Roman"/>
                <a:sym typeface="Times New Roman"/>
              </a:rPr>
              <a:t>Making the Intangible Tangible:</a:t>
            </a:r>
            <a:endParaRPr/>
          </a:p>
          <a:p>
            <a:pPr indent="0" lvl="0" marL="0" marR="0" rtl="0" algn="l">
              <a:spcBef>
                <a:spcPts val="0"/>
              </a:spcBef>
              <a:spcAft>
                <a:spcPts val="0"/>
              </a:spcAft>
              <a:buNone/>
            </a:pPr>
            <a:r>
              <a:rPr b="1" lang="en-US" sz="2800">
                <a:solidFill>
                  <a:schemeClr val="dk1"/>
                </a:solidFill>
                <a:latin typeface="Times New Roman"/>
                <a:ea typeface="Times New Roman"/>
                <a:cs typeface="Times New Roman"/>
                <a:sym typeface="Times New Roman"/>
              </a:rPr>
              <a:t> Brand Impact</a:t>
            </a:r>
            <a:endParaRPr/>
          </a:p>
          <a:p>
            <a:pPr indent="0" lvl="0" marL="0" marR="0" rtl="0" algn="l">
              <a:spcBef>
                <a:spcPts val="0"/>
              </a:spcBef>
              <a:spcAft>
                <a:spcPts val="0"/>
              </a:spcAft>
              <a:buNone/>
            </a:pPr>
            <a:r>
              <a:rPr b="1" lang="en-US" sz="2800">
                <a:solidFill>
                  <a:schemeClr val="dk1"/>
                </a:solidFill>
                <a:latin typeface="Times New Roman"/>
                <a:ea typeface="Times New Roman"/>
                <a:cs typeface="Times New Roman"/>
                <a:sym typeface="Times New Roman"/>
              </a:rPr>
              <a:t> </a:t>
            </a:r>
            <a:endParaRPr/>
          </a:p>
        </p:txBody>
      </p:sp>
      <p:sp>
        <p:nvSpPr>
          <p:cNvPr id="192" name="Google Shape;192;p9"/>
          <p:cNvSpPr/>
          <p:nvPr/>
        </p:nvSpPr>
        <p:spPr>
          <a:xfrm>
            <a:off x="2555208" y="2408596"/>
            <a:ext cx="1404457" cy="1166000"/>
          </a:xfrm>
          <a:prstGeom prst="rect">
            <a:avLst/>
          </a:prstGeom>
          <a:solidFill>
            <a:srgbClr val="00B0F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193" name="Google Shape;193;p9"/>
          <p:cNvSpPr txBox="1"/>
          <p:nvPr/>
        </p:nvSpPr>
        <p:spPr>
          <a:xfrm>
            <a:off x="2766049" y="2449174"/>
            <a:ext cx="1034822" cy="369332"/>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1800">
                <a:solidFill>
                  <a:schemeClr val="lt1"/>
                </a:solidFill>
                <a:latin typeface="Times New Roman"/>
                <a:ea typeface="Times New Roman"/>
                <a:cs typeface="Times New Roman"/>
                <a:sym typeface="Times New Roman"/>
              </a:rPr>
              <a:t>Chapter</a:t>
            </a:r>
            <a:endParaRPr sz="2800">
              <a:solidFill>
                <a:schemeClr val="lt1"/>
              </a:solidFill>
              <a:latin typeface="Times New Roman"/>
              <a:ea typeface="Times New Roman"/>
              <a:cs typeface="Times New Roman"/>
              <a:sym typeface="Times New Roman"/>
            </a:endParaRPr>
          </a:p>
        </p:txBody>
      </p:sp>
      <p:sp>
        <p:nvSpPr>
          <p:cNvPr id="194" name="Google Shape;194;p9"/>
          <p:cNvSpPr txBox="1"/>
          <p:nvPr/>
        </p:nvSpPr>
        <p:spPr>
          <a:xfrm>
            <a:off x="2827079" y="2704989"/>
            <a:ext cx="966228" cy="92333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5400">
                <a:solidFill>
                  <a:schemeClr val="lt1"/>
                </a:solidFill>
                <a:latin typeface="Times New Roman"/>
                <a:ea typeface="Times New Roman"/>
                <a:cs typeface="Times New Roman"/>
                <a:sym typeface="Times New Roman"/>
              </a:rPr>
              <a:t>06</a:t>
            </a:r>
            <a:endParaRPr b="1" sz="1600">
              <a:solidFill>
                <a:schemeClr val="lt1"/>
              </a:solidFill>
              <a:latin typeface="Times New Roman"/>
              <a:ea typeface="Times New Roman"/>
              <a:cs typeface="Times New Roman"/>
              <a:sym typeface="Times New Roman"/>
            </a:endParaRPr>
          </a:p>
        </p:txBody>
      </p:sp>
      <p:sp>
        <p:nvSpPr>
          <p:cNvPr id="195" name="Google Shape;195;p9"/>
          <p:cNvSpPr txBox="1"/>
          <p:nvPr/>
        </p:nvSpPr>
        <p:spPr>
          <a:xfrm>
            <a:off x="9264625" y="6292631"/>
            <a:ext cx="2616200" cy="40011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000">
                <a:solidFill>
                  <a:schemeClr val="dk1"/>
                </a:solidFill>
                <a:latin typeface="Calibri"/>
                <a:ea typeface="Calibri"/>
                <a:cs typeface="Calibri"/>
                <a:sym typeface="Calibri"/>
              </a:rPr>
              <a:t>www.midocean.ae</a:t>
            </a:r>
            <a:endParaRPr/>
          </a:p>
        </p:txBody>
      </p:sp>
      <p:pic>
        <p:nvPicPr>
          <p:cNvPr id="196" name="Google Shape;196;p9"/>
          <p:cNvPicPr preferRelativeResize="0"/>
          <p:nvPr/>
        </p:nvPicPr>
        <p:blipFill rotWithShape="1">
          <a:blip r:embed="rId3">
            <a:alphaModFix/>
          </a:blip>
          <a:srcRect b="25428" l="0" r="0" t="27877"/>
          <a:stretch/>
        </p:blipFill>
        <p:spPr>
          <a:xfrm>
            <a:off x="9678850" y="268963"/>
            <a:ext cx="2305141" cy="1076343"/>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0" name="Shape 200"/>
        <p:cNvGrpSpPr/>
        <p:nvPr/>
      </p:nvGrpSpPr>
      <p:grpSpPr>
        <a:xfrm>
          <a:off x="0" y="0"/>
          <a:ext cx="0" cy="0"/>
          <a:chOff x="0" y="0"/>
          <a:chExt cx="0" cy="0"/>
        </a:xfrm>
      </p:grpSpPr>
      <p:sp>
        <p:nvSpPr>
          <p:cNvPr id="201" name="Google Shape;201;p10"/>
          <p:cNvSpPr/>
          <p:nvPr/>
        </p:nvSpPr>
        <p:spPr>
          <a:xfrm>
            <a:off x="617280" y="1685495"/>
            <a:ext cx="10812720" cy="4370412"/>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202" name="Google Shape;202;p10"/>
          <p:cNvSpPr txBox="1"/>
          <p:nvPr/>
        </p:nvSpPr>
        <p:spPr>
          <a:xfrm>
            <a:off x="2513150" y="1019069"/>
            <a:ext cx="7659550" cy="954107"/>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800">
                <a:solidFill>
                  <a:schemeClr val="dk1"/>
                </a:solidFill>
                <a:latin typeface="Times New Roman"/>
                <a:ea typeface="Times New Roman"/>
                <a:cs typeface="Times New Roman"/>
                <a:sym typeface="Times New Roman"/>
              </a:rPr>
              <a:t>Making the Intangible Tangible: Brand Impact</a:t>
            </a:r>
            <a:endParaRPr/>
          </a:p>
          <a:p>
            <a:pPr indent="0" lvl="0" marL="0" marR="0" rtl="0" algn="l">
              <a:spcBef>
                <a:spcPts val="0"/>
              </a:spcBef>
              <a:spcAft>
                <a:spcPts val="0"/>
              </a:spcAft>
              <a:buNone/>
            </a:pPr>
            <a:r>
              <a:rPr b="1" lang="en-US" sz="2800">
                <a:solidFill>
                  <a:schemeClr val="dk1"/>
                </a:solidFill>
                <a:latin typeface="Times New Roman"/>
                <a:ea typeface="Times New Roman"/>
                <a:cs typeface="Times New Roman"/>
                <a:sym typeface="Times New Roman"/>
              </a:rPr>
              <a:t> </a:t>
            </a:r>
            <a:endParaRPr/>
          </a:p>
        </p:txBody>
      </p:sp>
      <p:sp>
        <p:nvSpPr>
          <p:cNvPr id="203" name="Google Shape;203;p10"/>
          <p:cNvSpPr/>
          <p:nvPr/>
        </p:nvSpPr>
        <p:spPr>
          <a:xfrm>
            <a:off x="942308" y="935396"/>
            <a:ext cx="1404457" cy="1166000"/>
          </a:xfrm>
          <a:prstGeom prst="rect">
            <a:avLst/>
          </a:prstGeom>
          <a:solidFill>
            <a:srgbClr val="00B0F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204" name="Google Shape;204;p10"/>
          <p:cNvSpPr txBox="1"/>
          <p:nvPr/>
        </p:nvSpPr>
        <p:spPr>
          <a:xfrm>
            <a:off x="1153149" y="975974"/>
            <a:ext cx="1034822" cy="369332"/>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1800">
                <a:solidFill>
                  <a:schemeClr val="lt1"/>
                </a:solidFill>
                <a:latin typeface="Times New Roman"/>
                <a:ea typeface="Times New Roman"/>
                <a:cs typeface="Times New Roman"/>
                <a:sym typeface="Times New Roman"/>
              </a:rPr>
              <a:t>Chapter</a:t>
            </a:r>
            <a:endParaRPr sz="2800">
              <a:solidFill>
                <a:schemeClr val="lt1"/>
              </a:solidFill>
              <a:latin typeface="Times New Roman"/>
              <a:ea typeface="Times New Roman"/>
              <a:cs typeface="Times New Roman"/>
              <a:sym typeface="Times New Roman"/>
            </a:endParaRPr>
          </a:p>
        </p:txBody>
      </p:sp>
      <p:sp>
        <p:nvSpPr>
          <p:cNvPr id="205" name="Google Shape;205;p10"/>
          <p:cNvSpPr txBox="1"/>
          <p:nvPr/>
        </p:nvSpPr>
        <p:spPr>
          <a:xfrm>
            <a:off x="1214179" y="1231789"/>
            <a:ext cx="966228" cy="92333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5400">
                <a:solidFill>
                  <a:schemeClr val="lt1"/>
                </a:solidFill>
                <a:latin typeface="Times New Roman"/>
                <a:ea typeface="Times New Roman"/>
                <a:cs typeface="Times New Roman"/>
                <a:sym typeface="Times New Roman"/>
              </a:rPr>
              <a:t>06</a:t>
            </a:r>
            <a:endParaRPr b="1" sz="1600">
              <a:solidFill>
                <a:schemeClr val="lt1"/>
              </a:solidFill>
              <a:latin typeface="Times New Roman"/>
              <a:ea typeface="Times New Roman"/>
              <a:cs typeface="Times New Roman"/>
              <a:sym typeface="Times New Roman"/>
            </a:endParaRPr>
          </a:p>
        </p:txBody>
      </p:sp>
      <p:sp>
        <p:nvSpPr>
          <p:cNvPr id="206" name="Google Shape;206;p10"/>
          <p:cNvSpPr txBox="1"/>
          <p:nvPr/>
        </p:nvSpPr>
        <p:spPr>
          <a:xfrm>
            <a:off x="825500" y="2451817"/>
            <a:ext cx="10541000" cy="2251065"/>
          </a:xfrm>
          <a:prstGeom prst="rect">
            <a:avLst/>
          </a:prstGeom>
          <a:noFill/>
          <a:ln>
            <a:noFill/>
          </a:ln>
        </p:spPr>
        <p:txBody>
          <a:bodyPr anchorCtr="0" anchor="t" bIns="45700" lIns="91425" spcFirstLastPara="1" rIns="91425" wrap="square" tIns="45700">
            <a:spAutoFit/>
          </a:bodyPr>
          <a:lstStyle/>
          <a:p>
            <a:pPr indent="0" lvl="0" marL="0" marR="0" rtl="0" algn="l">
              <a:lnSpc>
                <a:spcPct val="150000"/>
              </a:lnSpc>
              <a:spcBef>
                <a:spcPts val="0"/>
              </a:spcBef>
              <a:spcAft>
                <a:spcPts val="0"/>
              </a:spcAft>
              <a:buNone/>
            </a:pPr>
            <a:r>
              <a:rPr i="0" lang="en-US" sz="2400">
                <a:solidFill>
                  <a:srgbClr val="000000"/>
                </a:solidFill>
                <a:latin typeface="Arial"/>
                <a:ea typeface="Arial"/>
                <a:cs typeface="Arial"/>
                <a:sym typeface="Arial"/>
              </a:rPr>
              <a:t>Companies can use several methods to value what has been an inherently intangible asset: their brands. Each approach differs in its perspective regarding value and the inputs in its calculations, but each can provide valuable insights into brand impact.</a:t>
            </a:r>
            <a:endParaRPr/>
          </a:p>
        </p:txBody>
      </p:sp>
      <p:sp>
        <p:nvSpPr>
          <p:cNvPr id="207" name="Google Shape;207;p10"/>
          <p:cNvSpPr txBox="1"/>
          <p:nvPr/>
        </p:nvSpPr>
        <p:spPr>
          <a:xfrm>
            <a:off x="9264625" y="6292631"/>
            <a:ext cx="2616200" cy="40011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000">
                <a:solidFill>
                  <a:schemeClr val="dk1"/>
                </a:solidFill>
                <a:latin typeface="Calibri"/>
                <a:ea typeface="Calibri"/>
                <a:cs typeface="Calibri"/>
                <a:sym typeface="Calibri"/>
              </a:rPr>
              <a:t>www.midocean.ae</a:t>
            </a:r>
            <a:endParaRPr/>
          </a:p>
        </p:txBody>
      </p:sp>
      <p:pic>
        <p:nvPicPr>
          <p:cNvPr id="208" name="Google Shape;208;p10"/>
          <p:cNvPicPr preferRelativeResize="0"/>
          <p:nvPr/>
        </p:nvPicPr>
        <p:blipFill rotWithShape="1">
          <a:blip r:embed="rId3">
            <a:alphaModFix/>
          </a:blip>
          <a:srcRect b="25428" l="0" r="0" t="27877"/>
          <a:stretch/>
        </p:blipFill>
        <p:spPr>
          <a:xfrm>
            <a:off x="9678850" y="268963"/>
            <a:ext cx="2305141" cy="1076343"/>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2" name="Shape 212"/>
        <p:cNvGrpSpPr/>
        <p:nvPr/>
      </p:nvGrpSpPr>
      <p:grpSpPr>
        <a:xfrm>
          <a:off x="0" y="0"/>
          <a:ext cx="0" cy="0"/>
          <a:chOff x="0" y="0"/>
          <a:chExt cx="0" cy="0"/>
        </a:xfrm>
      </p:grpSpPr>
      <p:sp>
        <p:nvSpPr>
          <p:cNvPr id="213" name="Google Shape;213;p11"/>
          <p:cNvSpPr/>
          <p:nvPr/>
        </p:nvSpPr>
        <p:spPr>
          <a:xfrm>
            <a:off x="617280" y="1685495"/>
            <a:ext cx="10812720" cy="4370412"/>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214" name="Google Shape;214;p11"/>
          <p:cNvSpPr txBox="1"/>
          <p:nvPr/>
        </p:nvSpPr>
        <p:spPr>
          <a:xfrm>
            <a:off x="2513150" y="1019069"/>
            <a:ext cx="7659550" cy="954107"/>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800">
                <a:solidFill>
                  <a:schemeClr val="dk1"/>
                </a:solidFill>
                <a:latin typeface="Times New Roman"/>
                <a:ea typeface="Times New Roman"/>
                <a:cs typeface="Times New Roman"/>
                <a:sym typeface="Times New Roman"/>
              </a:rPr>
              <a:t>Making the Intangible Tangible: Brand Impact</a:t>
            </a:r>
            <a:endParaRPr/>
          </a:p>
          <a:p>
            <a:pPr indent="0" lvl="0" marL="0" marR="0" rtl="0" algn="l">
              <a:spcBef>
                <a:spcPts val="0"/>
              </a:spcBef>
              <a:spcAft>
                <a:spcPts val="0"/>
              </a:spcAft>
              <a:buNone/>
            </a:pPr>
            <a:r>
              <a:rPr b="1" lang="en-US" sz="2800">
                <a:solidFill>
                  <a:schemeClr val="dk1"/>
                </a:solidFill>
                <a:latin typeface="Times New Roman"/>
                <a:ea typeface="Times New Roman"/>
                <a:cs typeface="Times New Roman"/>
                <a:sym typeface="Times New Roman"/>
              </a:rPr>
              <a:t> </a:t>
            </a:r>
            <a:endParaRPr/>
          </a:p>
        </p:txBody>
      </p:sp>
      <p:sp>
        <p:nvSpPr>
          <p:cNvPr id="215" name="Google Shape;215;p11"/>
          <p:cNvSpPr/>
          <p:nvPr/>
        </p:nvSpPr>
        <p:spPr>
          <a:xfrm>
            <a:off x="942308" y="935396"/>
            <a:ext cx="1404457" cy="1166000"/>
          </a:xfrm>
          <a:prstGeom prst="rect">
            <a:avLst/>
          </a:prstGeom>
          <a:solidFill>
            <a:srgbClr val="00B0F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216" name="Google Shape;216;p11"/>
          <p:cNvSpPr txBox="1"/>
          <p:nvPr/>
        </p:nvSpPr>
        <p:spPr>
          <a:xfrm>
            <a:off x="1153149" y="975974"/>
            <a:ext cx="1034822" cy="369332"/>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1800">
                <a:solidFill>
                  <a:schemeClr val="lt1"/>
                </a:solidFill>
                <a:latin typeface="Times New Roman"/>
                <a:ea typeface="Times New Roman"/>
                <a:cs typeface="Times New Roman"/>
                <a:sym typeface="Times New Roman"/>
              </a:rPr>
              <a:t>Chapter</a:t>
            </a:r>
            <a:endParaRPr sz="2800">
              <a:solidFill>
                <a:schemeClr val="lt1"/>
              </a:solidFill>
              <a:latin typeface="Times New Roman"/>
              <a:ea typeface="Times New Roman"/>
              <a:cs typeface="Times New Roman"/>
              <a:sym typeface="Times New Roman"/>
            </a:endParaRPr>
          </a:p>
        </p:txBody>
      </p:sp>
      <p:sp>
        <p:nvSpPr>
          <p:cNvPr id="217" name="Google Shape;217;p11"/>
          <p:cNvSpPr txBox="1"/>
          <p:nvPr/>
        </p:nvSpPr>
        <p:spPr>
          <a:xfrm>
            <a:off x="1214179" y="1231789"/>
            <a:ext cx="966228" cy="92333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5400">
                <a:solidFill>
                  <a:schemeClr val="lt1"/>
                </a:solidFill>
                <a:latin typeface="Times New Roman"/>
                <a:ea typeface="Times New Roman"/>
                <a:cs typeface="Times New Roman"/>
                <a:sym typeface="Times New Roman"/>
              </a:rPr>
              <a:t>06</a:t>
            </a:r>
            <a:endParaRPr b="1" sz="1600">
              <a:solidFill>
                <a:schemeClr val="lt1"/>
              </a:solidFill>
              <a:latin typeface="Times New Roman"/>
              <a:ea typeface="Times New Roman"/>
              <a:cs typeface="Times New Roman"/>
              <a:sym typeface="Times New Roman"/>
            </a:endParaRPr>
          </a:p>
        </p:txBody>
      </p:sp>
      <p:sp>
        <p:nvSpPr>
          <p:cNvPr id="218" name="Google Shape;218;p11"/>
          <p:cNvSpPr txBox="1"/>
          <p:nvPr/>
        </p:nvSpPr>
        <p:spPr>
          <a:xfrm>
            <a:off x="889000" y="2073347"/>
            <a:ext cx="10541000" cy="3996287"/>
          </a:xfrm>
          <a:prstGeom prst="rect">
            <a:avLst/>
          </a:prstGeom>
          <a:noFill/>
          <a:ln>
            <a:noFill/>
          </a:ln>
        </p:spPr>
        <p:txBody>
          <a:bodyPr anchorCtr="0" anchor="t" bIns="45700" lIns="91425" spcFirstLastPara="1" rIns="91425" wrap="square" tIns="45700">
            <a:spAutoFit/>
          </a:bodyPr>
          <a:lstStyle/>
          <a:p>
            <a:pPr indent="0" lvl="0" marL="0" marR="0" rtl="0" algn="l">
              <a:lnSpc>
                <a:spcPct val="150000"/>
              </a:lnSpc>
              <a:spcBef>
                <a:spcPts val="0"/>
              </a:spcBef>
              <a:spcAft>
                <a:spcPts val="0"/>
              </a:spcAft>
              <a:buNone/>
            </a:pPr>
            <a:r>
              <a:rPr b="0" i="1" lang="en-US" sz="2800">
                <a:solidFill>
                  <a:srgbClr val="595959"/>
                </a:solidFill>
                <a:latin typeface="Arial"/>
                <a:ea typeface="Arial"/>
                <a:cs typeface="Arial"/>
                <a:sym typeface="Arial"/>
              </a:rPr>
              <a:t>Assessing Attributes</a:t>
            </a:r>
            <a:br>
              <a:rPr b="0" i="1" lang="en-US" sz="2800">
                <a:solidFill>
                  <a:srgbClr val="595959"/>
                </a:solidFill>
                <a:latin typeface="Arial"/>
                <a:ea typeface="Arial"/>
                <a:cs typeface="Arial"/>
                <a:sym typeface="Arial"/>
              </a:rPr>
            </a:br>
            <a:r>
              <a:rPr b="0" i="0" lang="en-US" sz="2400">
                <a:solidFill>
                  <a:srgbClr val="000000"/>
                </a:solidFill>
                <a:latin typeface="Arial"/>
                <a:ea typeface="Arial"/>
                <a:cs typeface="Arial"/>
                <a:sym typeface="Arial"/>
              </a:rPr>
              <a:t>This subjective means of assessment assigns values to attributes, such as satisfaction, loyalty, awareness and market share, that are tracked separately or weighted according to industry. Advertising agency Young &amp; Rubicam has developed a “Brand Asset Valuator,” which is an attribute assessment approach that’s based on differentiation, relevance, esteem, and knowledge.</a:t>
            </a:r>
            <a:r>
              <a:rPr lang="en-US" sz="2400">
                <a:solidFill>
                  <a:schemeClr val="dk1"/>
                </a:solidFill>
                <a:latin typeface="Calibri"/>
                <a:ea typeface="Calibri"/>
                <a:cs typeface="Calibri"/>
                <a:sym typeface="Calibri"/>
              </a:rPr>
              <a:t> </a:t>
            </a:r>
            <a:br>
              <a:rPr lang="en-US" sz="2400">
                <a:solidFill>
                  <a:schemeClr val="dk1"/>
                </a:solidFill>
                <a:latin typeface="Calibri"/>
                <a:ea typeface="Calibri"/>
                <a:cs typeface="Calibri"/>
                <a:sym typeface="Calibri"/>
              </a:rPr>
            </a:br>
            <a:endParaRPr sz="2400">
              <a:solidFill>
                <a:schemeClr val="dk1"/>
              </a:solidFill>
              <a:latin typeface="Times New Roman"/>
              <a:ea typeface="Times New Roman"/>
              <a:cs typeface="Times New Roman"/>
              <a:sym typeface="Times New Roman"/>
            </a:endParaRPr>
          </a:p>
        </p:txBody>
      </p:sp>
      <p:sp>
        <p:nvSpPr>
          <p:cNvPr id="219" name="Google Shape;219;p11"/>
          <p:cNvSpPr txBox="1"/>
          <p:nvPr/>
        </p:nvSpPr>
        <p:spPr>
          <a:xfrm>
            <a:off x="9264625" y="6292631"/>
            <a:ext cx="2616200" cy="40011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000">
                <a:solidFill>
                  <a:schemeClr val="dk1"/>
                </a:solidFill>
                <a:latin typeface="Calibri"/>
                <a:ea typeface="Calibri"/>
                <a:cs typeface="Calibri"/>
                <a:sym typeface="Calibri"/>
              </a:rPr>
              <a:t>www.midocean.ae</a:t>
            </a:r>
            <a:endParaRPr/>
          </a:p>
        </p:txBody>
      </p:sp>
      <p:pic>
        <p:nvPicPr>
          <p:cNvPr id="220" name="Google Shape;220;p11"/>
          <p:cNvPicPr preferRelativeResize="0"/>
          <p:nvPr/>
        </p:nvPicPr>
        <p:blipFill rotWithShape="1">
          <a:blip r:embed="rId3">
            <a:alphaModFix/>
          </a:blip>
          <a:srcRect b="25428" l="0" r="0" t="27877"/>
          <a:stretch/>
        </p:blipFill>
        <p:spPr>
          <a:xfrm>
            <a:off x="9678850" y="268963"/>
            <a:ext cx="2305141" cy="1076343"/>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4" name="Shape 224"/>
        <p:cNvGrpSpPr/>
        <p:nvPr/>
      </p:nvGrpSpPr>
      <p:grpSpPr>
        <a:xfrm>
          <a:off x="0" y="0"/>
          <a:ext cx="0" cy="0"/>
          <a:chOff x="0" y="0"/>
          <a:chExt cx="0" cy="0"/>
        </a:xfrm>
      </p:grpSpPr>
      <p:sp>
        <p:nvSpPr>
          <p:cNvPr id="225" name="Google Shape;225;p12"/>
          <p:cNvSpPr/>
          <p:nvPr/>
        </p:nvSpPr>
        <p:spPr>
          <a:xfrm>
            <a:off x="617280" y="1685495"/>
            <a:ext cx="10812720" cy="4903542"/>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226" name="Google Shape;226;p12"/>
          <p:cNvSpPr txBox="1"/>
          <p:nvPr/>
        </p:nvSpPr>
        <p:spPr>
          <a:xfrm>
            <a:off x="2513150" y="1019069"/>
            <a:ext cx="7659550" cy="954107"/>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800">
                <a:solidFill>
                  <a:schemeClr val="dk1"/>
                </a:solidFill>
                <a:latin typeface="Times New Roman"/>
                <a:ea typeface="Times New Roman"/>
                <a:cs typeface="Times New Roman"/>
                <a:sym typeface="Times New Roman"/>
              </a:rPr>
              <a:t>Making the Intangible Tangible: Brand Impact</a:t>
            </a:r>
            <a:endParaRPr/>
          </a:p>
          <a:p>
            <a:pPr indent="0" lvl="0" marL="0" marR="0" rtl="0" algn="l">
              <a:spcBef>
                <a:spcPts val="0"/>
              </a:spcBef>
              <a:spcAft>
                <a:spcPts val="0"/>
              </a:spcAft>
              <a:buNone/>
            </a:pPr>
            <a:r>
              <a:rPr b="1" lang="en-US" sz="2800">
                <a:solidFill>
                  <a:schemeClr val="dk1"/>
                </a:solidFill>
                <a:latin typeface="Times New Roman"/>
                <a:ea typeface="Times New Roman"/>
                <a:cs typeface="Times New Roman"/>
                <a:sym typeface="Times New Roman"/>
              </a:rPr>
              <a:t> </a:t>
            </a:r>
            <a:endParaRPr/>
          </a:p>
        </p:txBody>
      </p:sp>
      <p:sp>
        <p:nvSpPr>
          <p:cNvPr id="227" name="Google Shape;227;p12"/>
          <p:cNvSpPr/>
          <p:nvPr/>
        </p:nvSpPr>
        <p:spPr>
          <a:xfrm>
            <a:off x="942308" y="935396"/>
            <a:ext cx="1404457" cy="1166000"/>
          </a:xfrm>
          <a:prstGeom prst="rect">
            <a:avLst/>
          </a:prstGeom>
          <a:solidFill>
            <a:srgbClr val="00B0F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228" name="Google Shape;228;p12"/>
          <p:cNvSpPr txBox="1"/>
          <p:nvPr/>
        </p:nvSpPr>
        <p:spPr>
          <a:xfrm>
            <a:off x="1153149" y="975974"/>
            <a:ext cx="1034822" cy="369332"/>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1800">
                <a:solidFill>
                  <a:schemeClr val="lt1"/>
                </a:solidFill>
                <a:latin typeface="Times New Roman"/>
                <a:ea typeface="Times New Roman"/>
                <a:cs typeface="Times New Roman"/>
                <a:sym typeface="Times New Roman"/>
              </a:rPr>
              <a:t>Chapter</a:t>
            </a:r>
            <a:endParaRPr sz="2800">
              <a:solidFill>
                <a:schemeClr val="lt1"/>
              </a:solidFill>
              <a:latin typeface="Times New Roman"/>
              <a:ea typeface="Times New Roman"/>
              <a:cs typeface="Times New Roman"/>
              <a:sym typeface="Times New Roman"/>
            </a:endParaRPr>
          </a:p>
        </p:txBody>
      </p:sp>
      <p:sp>
        <p:nvSpPr>
          <p:cNvPr id="229" name="Google Shape;229;p12"/>
          <p:cNvSpPr txBox="1"/>
          <p:nvPr/>
        </p:nvSpPr>
        <p:spPr>
          <a:xfrm>
            <a:off x="1214179" y="1231789"/>
            <a:ext cx="966228" cy="92333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5400">
                <a:solidFill>
                  <a:schemeClr val="lt1"/>
                </a:solidFill>
                <a:latin typeface="Times New Roman"/>
                <a:ea typeface="Times New Roman"/>
                <a:cs typeface="Times New Roman"/>
                <a:sym typeface="Times New Roman"/>
              </a:rPr>
              <a:t>06</a:t>
            </a:r>
            <a:endParaRPr b="1" sz="1600">
              <a:solidFill>
                <a:schemeClr val="lt1"/>
              </a:solidFill>
              <a:latin typeface="Times New Roman"/>
              <a:ea typeface="Times New Roman"/>
              <a:cs typeface="Times New Roman"/>
              <a:sym typeface="Times New Roman"/>
            </a:endParaRPr>
          </a:p>
        </p:txBody>
      </p:sp>
      <p:sp>
        <p:nvSpPr>
          <p:cNvPr id="230" name="Google Shape;230;p12"/>
          <p:cNvSpPr txBox="1"/>
          <p:nvPr/>
        </p:nvSpPr>
        <p:spPr>
          <a:xfrm>
            <a:off x="889000" y="2073347"/>
            <a:ext cx="10541000" cy="5104282"/>
          </a:xfrm>
          <a:prstGeom prst="rect">
            <a:avLst/>
          </a:prstGeom>
          <a:noFill/>
          <a:ln>
            <a:noFill/>
          </a:ln>
        </p:spPr>
        <p:txBody>
          <a:bodyPr anchorCtr="0" anchor="t" bIns="45700" lIns="91425" spcFirstLastPara="1" rIns="91425" wrap="square" tIns="45700">
            <a:spAutoFit/>
          </a:bodyPr>
          <a:lstStyle/>
          <a:p>
            <a:pPr indent="0" lvl="0" marL="0" marR="0" rtl="0" algn="l">
              <a:lnSpc>
                <a:spcPct val="150000"/>
              </a:lnSpc>
              <a:spcBef>
                <a:spcPts val="0"/>
              </a:spcBef>
              <a:spcAft>
                <a:spcPts val="0"/>
              </a:spcAft>
              <a:buNone/>
            </a:pPr>
            <a:r>
              <a:rPr b="0" i="1" lang="en-US" sz="2800">
                <a:solidFill>
                  <a:srgbClr val="595959"/>
                </a:solidFill>
                <a:latin typeface="Arial"/>
                <a:ea typeface="Arial"/>
                <a:cs typeface="Arial"/>
                <a:sym typeface="Arial"/>
              </a:rPr>
              <a:t>Brand Equity</a:t>
            </a:r>
            <a:br>
              <a:rPr b="0" i="1" lang="en-US" sz="2800">
                <a:solidFill>
                  <a:srgbClr val="595959"/>
                </a:solidFill>
                <a:latin typeface="Arial"/>
                <a:ea typeface="Arial"/>
                <a:cs typeface="Arial"/>
                <a:sym typeface="Arial"/>
              </a:rPr>
            </a:br>
            <a:r>
              <a:rPr b="0" i="0" lang="en-US" sz="2400">
                <a:solidFill>
                  <a:srgbClr val="000000"/>
                </a:solidFill>
                <a:latin typeface="Arial"/>
                <a:ea typeface="Arial"/>
                <a:cs typeface="Arial"/>
                <a:sym typeface="Arial"/>
              </a:rPr>
              <a:t>The brand equity approach combines three elements: </a:t>
            </a:r>
            <a:endParaRPr/>
          </a:p>
          <a:p>
            <a:pPr indent="-342900" lvl="0" marL="342900" marR="0" rtl="0" algn="l">
              <a:lnSpc>
                <a:spcPct val="150000"/>
              </a:lnSpc>
              <a:spcBef>
                <a:spcPts val="0"/>
              </a:spcBef>
              <a:spcAft>
                <a:spcPts val="0"/>
              </a:spcAft>
              <a:buClr>
                <a:srgbClr val="000000"/>
              </a:buClr>
              <a:buSzPts val="2400"/>
              <a:buFont typeface="Arial"/>
              <a:buChar char="•"/>
            </a:pPr>
            <a:r>
              <a:rPr b="0" i="0" lang="en-US" sz="2400">
                <a:solidFill>
                  <a:srgbClr val="000000"/>
                </a:solidFill>
                <a:latin typeface="Arial"/>
                <a:ea typeface="Arial"/>
                <a:cs typeface="Arial"/>
                <a:sym typeface="Arial"/>
              </a:rPr>
              <a:t>effective market share, which is the sum of market shares in all segments, weighted by each segment’s proportion of total sales; </a:t>
            </a:r>
            <a:endParaRPr/>
          </a:p>
          <a:p>
            <a:pPr indent="-342900" lvl="0" marL="342900" marR="0" rtl="0" algn="l">
              <a:lnSpc>
                <a:spcPct val="150000"/>
              </a:lnSpc>
              <a:spcBef>
                <a:spcPts val="0"/>
              </a:spcBef>
              <a:spcAft>
                <a:spcPts val="0"/>
              </a:spcAft>
              <a:buClr>
                <a:srgbClr val="000000"/>
              </a:buClr>
              <a:buSzPts val="2400"/>
              <a:buFont typeface="Arial"/>
              <a:buChar char="•"/>
            </a:pPr>
            <a:r>
              <a:rPr b="0" i="0" lang="en-US" sz="2400">
                <a:solidFill>
                  <a:srgbClr val="000000"/>
                </a:solidFill>
                <a:latin typeface="Arial"/>
                <a:ea typeface="Arial"/>
                <a:cs typeface="Arial"/>
                <a:sym typeface="Arial"/>
              </a:rPr>
              <a:t>relative price, which is a ratio of the price of goods a brand sells, divided by the average price of comparable goods in the market;</a:t>
            </a:r>
            <a:endParaRPr/>
          </a:p>
          <a:p>
            <a:pPr indent="-342900" lvl="0" marL="342900" marR="0" rtl="0" algn="l">
              <a:lnSpc>
                <a:spcPct val="150000"/>
              </a:lnSpc>
              <a:spcBef>
                <a:spcPts val="0"/>
              </a:spcBef>
              <a:spcAft>
                <a:spcPts val="0"/>
              </a:spcAft>
              <a:buClr>
                <a:srgbClr val="000000"/>
              </a:buClr>
              <a:buSzPts val="2400"/>
              <a:buFont typeface="Arial"/>
              <a:buChar char="•"/>
            </a:pPr>
            <a:r>
              <a:rPr b="0" i="0" lang="en-US" sz="2400">
                <a:solidFill>
                  <a:srgbClr val="000000"/>
                </a:solidFill>
                <a:latin typeface="Arial"/>
                <a:ea typeface="Arial"/>
                <a:cs typeface="Arial"/>
                <a:sym typeface="Arial"/>
              </a:rPr>
              <a:t> and durability – the percentage of customers who will buy that brand in the following year. </a:t>
            </a:r>
            <a:br>
              <a:rPr lang="en-US" sz="2400">
                <a:solidFill>
                  <a:schemeClr val="dk1"/>
                </a:solidFill>
                <a:latin typeface="Calibri"/>
                <a:ea typeface="Calibri"/>
                <a:cs typeface="Calibri"/>
                <a:sym typeface="Calibri"/>
              </a:rPr>
            </a:br>
            <a:endParaRPr sz="2400">
              <a:solidFill>
                <a:schemeClr val="dk1"/>
              </a:solidFill>
              <a:latin typeface="Times New Roman"/>
              <a:ea typeface="Times New Roman"/>
              <a:cs typeface="Times New Roman"/>
              <a:sym typeface="Times New Roman"/>
            </a:endParaRPr>
          </a:p>
        </p:txBody>
      </p:sp>
      <p:sp>
        <p:nvSpPr>
          <p:cNvPr id="231" name="Google Shape;231;p12"/>
          <p:cNvSpPr txBox="1"/>
          <p:nvPr/>
        </p:nvSpPr>
        <p:spPr>
          <a:xfrm>
            <a:off x="9264625" y="6292631"/>
            <a:ext cx="2616200" cy="40011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000">
                <a:solidFill>
                  <a:schemeClr val="dk1"/>
                </a:solidFill>
                <a:latin typeface="Calibri"/>
                <a:ea typeface="Calibri"/>
                <a:cs typeface="Calibri"/>
                <a:sym typeface="Calibri"/>
              </a:rPr>
              <a:t>www.midocean.ae</a:t>
            </a:r>
            <a:endParaRPr/>
          </a:p>
        </p:txBody>
      </p:sp>
      <p:pic>
        <p:nvPicPr>
          <p:cNvPr id="232" name="Google Shape;232;p12"/>
          <p:cNvPicPr preferRelativeResize="0"/>
          <p:nvPr/>
        </p:nvPicPr>
        <p:blipFill rotWithShape="1">
          <a:blip r:embed="rId3">
            <a:alphaModFix/>
          </a:blip>
          <a:srcRect b="25428" l="0" r="0" t="27877"/>
          <a:stretch/>
        </p:blipFill>
        <p:spPr>
          <a:xfrm>
            <a:off x="9678850" y="268963"/>
            <a:ext cx="2305141" cy="1076343"/>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6" name="Shape 236"/>
        <p:cNvGrpSpPr/>
        <p:nvPr/>
      </p:nvGrpSpPr>
      <p:grpSpPr>
        <a:xfrm>
          <a:off x="0" y="0"/>
          <a:ext cx="0" cy="0"/>
          <a:chOff x="0" y="0"/>
          <a:chExt cx="0" cy="0"/>
        </a:xfrm>
      </p:grpSpPr>
      <p:sp>
        <p:nvSpPr>
          <p:cNvPr id="237" name="Google Shape;237;p13"/>
          <p:cNvSpPr/>
          <p:nvPr/>
        </p:nvSpPr>
        <p:spPr>
          <a:xfrm>
            <a:off x="617280" y="1685495"/>
            <a:ext cx="10812720" cy="4370412"/>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238" name="Google Shape;238;p13"/>
          <p:cNvSpPr txBox="1"/>
          <p:nvPr/>
        </p:nvSpPr>
        <p:spPr>
          <a:xfrm>
            <a:off x="2513150" y="1019069"/>
            <a:ext cx="7659550" cy="954107"/>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800">
                <a:solidFill>
                  <a:schemeClr val="dk1"/>
                </a:solidFill>
                <a:latin typeface="Times New Roman"/>
                <a:ea typeface="Times New Roman"/>
                <a:cs typeface="Times New Roman"/>
                <a:sym typeface="Times New Roman"/>
              </a:rPr>
              <a:t>Making the Intangible Tangible: Brand Impact</a:t>
            </a:r>
            <a:endParaRPr/>
          </a:p>
          <a:p>
            <a:pPr indent="0" lvl="0" marL="0" marR="0" rtl="0" algn="l">
              <a:spcBef>
                <a:spcPts val="0"/>
              </a:spcBef>
              <a:spcAft>
                <a:spcPts val="0"/>
              </a:spcAft>
              <a:buNone/>
            </a:pPr>
            <a:r>
              <a:rPr b="1" lang="en-US" sz="2800">
                <a:solidFill>
                  <a:schemeClr val="dk1"/>
                </a:solidFill>
                <a:latin typeface="Times New Roman"/>
                <a:ea typeface="Times New Roman"/>
                <a:cs typeface="Times New Roman"/>
                <a:sym typeface="Times New Roman"/>
              </a:rPr>
              <a:t> </a:t>
            </a:r>
            <a:endParaRPr/>
          </a:p>
        </p:txBody>
      </p:sp>
      <p:sp>
        <p:nvSpPr>
          <p:cNvPr id="239" name="Google Shape;239;p13"/>
          <p:cNvSpPr/>
          <p:nvPr/>
        </p:nvSpPr>
        <p:spPr>
          <a:xfrm>
            <a:off x="942308" y="935396"/>
            <a:ext cx="1404457" cy="1166000"/>
          </a:xfrm>
          <a:prstGeom prst="rect">
            <a:avLst/>
          </a:prstGeom>
          <a:solidFill>
            <a:srgbClr val="00B0F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240" name="Google Shape;240;p13"/>
          <p:cNvSpPr txBox="1"/>
          <p:nvPr/>
        </p:nvSpPr>
        <p:spPr>
          <a:xfrm>
            <a:off x="1153149" y="975974"/>
            <a:ext cx="1034822" cy="369332"/>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1800">
                <a:solidFill>
                  <a:schemeClr val="lt1"/>
                </a:solidFill>
                <a:latin typeface="Times New Roman"/>
                <a:ea typeface="Times New Roman"/>
                <a:cs typeface="Times New Roman"/>
                <a:sym typeface="Times New Roman"/>
              </a:rPr>
              <a:t>Chapter</a:t>
            </a:r>
            <a:endParaRPr sz="2800">
              <a:solidFill>
                <a:schemeClr val="lt1"/>
              </a:solidFill>
              <a:latin typeface="Times New Roman"/>
              <a:ea typeface="Times New Roman"/>
              <a:cs typeface="Times New Roman"/>
              <a:sym typeface="Times New Roman"/>
            </a:endParaRPr>
          </a:p>
        </p:txBody>
      </p:sp>
      <p:sp>
        <p:nvSpPr>
          <p:cNvPr id="241" name="Google Shape;241;p13"/>
          <p:cNvSpPr txBox="1"/>
          <p:nvPr/>
        </p:nvSpPr>
        <p:spPr>
          <a:xfrm>
            <a:off x="1214179" y="1231789"/>
            <a:ext cx="966228" cy="92333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5400">
                <a:solidFill>
                  <a:schemeClr val="lt1"/>
                </a:solidFill>
                <a:latin typeface="Times New Roman"/>
                <a:ea typeface="Times New Roman"/>
                <a:cs typeface="Times New Roman"/>
                <a:sym typeface="Times New Roman"/>
              </a:rPr>
              <a:t>06</a:t>
            </a:r>
            <a:endParaRPr b="1" sz="1600">
              <a:solidFill>
                <a:schemeClr val="lt1"/>
              </a:solidFill>
              <a:latin typeface="Times New Roman"/>
              <a:ea typeface="Times New Roman"/>
              <a:cs typeface="Times New Roman"/>
              <a:sym typeface="Times New Roman"/>
            </a:endParaRPr>
          </a:p>
        </p:txBody>
      </p:sp>
      <p:sp>
        <p:nvSpPr>
          <p:cNvPr id="242" name="Google Shape;242;p13"/>
          <p:cNvSpPr txBox="1"/>
          <p:nvPr/>
        </p:nvSpPr>
        <p:spPr>
          <a:xfrm>
            <a:off x="889000" y="2073347"/>
            <a:ext cx="10541100" cy="2770500"/>
          </a:xfrm>
          <a:prstGeom prst="rect">
            <a:avLst/>
          </a:prstGeom>
          <a:noFill/>
          <a:ln>
            <a:noFill/>
          </a:ln>
        </p:spPr>
        <p:txBody>
          <a:bodyPr anchorCtr="0" anchor="t" bIns="45700" lIns="91425" spcFirstLastPara="1" rIns="91425" wrap="square" tIns="45700">
            <a:spAutoFit/>
          </a:bodyPr>
          <a:lstStyle/>
          <a:p>
            <a:pPr indent="0" lvl="0" marL="0" marR="0" rtl="0" algn="l">
              <a:lnSpc>
                <a:spcPct val="150000"/>
              </a:lnSpc>
              <a:spcBef>
                <a:spcPts val="0"/>
              </a:spcBef>
              <a:spcAft>
                <a:spcPts val="0"/>
              </a:spcAft>
              <a:buNone/>
            </a:pPr>
            <a:r>
              <a:rPr b="0" i="1" lang="en-US" sz="2800">
                <a:solidFill>
                  <a:srgbClr val="595959"/>
                </a:solidFill>
                <a:latin typeface="Arial"/>
                <a:ea typeface="Arial"/>
                <a:cs typeface="Arial"/>
                <a:sym typeface="Arial"/>
              </a:rPr>
              <a:t>Brand Valuation</a:t>
            </a:r>
            <a:br>
              <a:rPr b="0" i="1" lang="en-US" sz="2800">
                <a:solidFill>
                  <a:srgbClr val="595959"/>
                </a:solidFill>
                <a:latin typeface="Arial"/>
                <a:ea typeface="Arial"/>
                <a:cs typeface="Arial"/>
                <a:sym typeface="Arial"/>
              </a:rPr>
            </a:br>
            <a:r>
              <a:rPr b="0" i="0" lang="en-US" sz="2400">
                <a:solidFill>
                  <a:srgbClr val="000000"/>
                </a:solidFill>
                <a:latin typeface="Arial"/>
                <a:ea typeface="Arial"/>
                <a:cs typeface="Arial"/>
                <a:sym typeface="Arial"/>
              </a:rPr>
              <a:t>Brand valuation methods seek to take the most robust financial data available</a:t>
            </a:r>
            <a:r>
              <a:rPr lang="en-US"/>
              <a:t> </a:t>
            </a:r>
            <a:r>
              <a:rPr b="0" i="0" lang="en-US" sz="2400">
                <a:solidFill>
                  <a:srgbClr val="000000"/>
                </a:solidFill>
                <a:latin typeface="Arial"/>
                <a:ea typeface="Arial"/>
                <a:cs typeface="Arial"/>
                <a:sym typeface="Arial"/>
              </a:rPr>
              <a:t>to model a plausible valuation of a brand. While the assumptions underlying</a:t>
            </a:r>
            <a:r>
              <a:rPr lang="en-US"/>
              <a:t> </a:t>
            </a:r>
            <a:r>
              <a:rPr b="0" i="0" lang="en-US" sz="2400">
                <a:solidFill>
                  <a:srgbClr val="000000"/>
                </a:solidFill>
                <a:latin typeface="Arial"/>
                <a:ea typeface="Arial"/>
                <a:cs typeface="Arial"/>
                <a:sym typeface="Arial"/>
              </a:rPr>
              <a:t>these methods are also subject to challenges, they at least strive to create an</a:t>
            </a:r>
            <a:r>
              <a:rPr lang="en-US"/>
              <a:t> </a:t>
            </a:r>
            <a:r>
              <a:rPr b="0" i="0" lang="en-US" sz="2400">
                <a:solidFill>
                  <a:srgbClr val="000000"/>
                </a:solidFill>
                <a:latin typeface="Arial"/>
                <a:ea typeface="Arial"/>
                <a:cs typeface="Arial"/>
                <a:sym typeface="Arial"/>
              </a:rPr>
              <a:t>objective-as-possible marker or view of a brand’s strength.</a:t>
            </a:r>
            <a:endParaRPr/>
          </a:p>
        </p:txBody>
      </p:sp>
      <p:sp>
        <p:nvSpPr>
          <p:cNvPr id="243" name="Google Shape;243;p13"/>
          <p:cNvSpPr txBox="1"/>
          <p:nvPr/>
        </p:nvSpPr>
        <p:spPr>
          <a:xfrm>
            <a:off x="9264625" y="6292631"/>
            <a:ext cx="2616200" cy="40011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000">
                <a:solidFill>
                  <a:schemeClr val="dk1"/>
                </a:solidFill>
                <a:latin typeface="Calibri"/>
                <a:ea typeface="Calibri"/>
                <a:cs typeface="Calibri"/>
                <a:sym typeface="Calibri"/>
              </a:rPr>
              <a:t>www.midocean.ae</a:t>
            </a:r>
            <a:endParaRPr/>
          </a:p>
        </p:txBody>
      </p:sp>
      <p:pic>
        <p:nvPicPr>
          <p:cNvPr id="244" name="Google Shape;244;p13"/>
          <p:cNvPicPr preferRelativeResize="0"/>
          <p:nvPr/>
        </p:nvPicPr>
        <p:blipFill rotWithShape="1">
          <a:blip r:embed="rId3">
            <a:alphaModFix/>
          </a:blip>
          <a:srcRect b="25428" l="0" r="0" t="27877"/>
          <a:stretch/>
        </p:blipFill>
        <p:spPr>
          <a:xfrm>
            <a:off x="9678850" y="268963"/>
            <a:ext cx="2305141" cy="1076343"/>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8" name="Shape 248"/>
        <p:cNvGrpSpPr/>
        <p:nvPr/>
      </p:nvGrpSpPr>
      <p:grpSpPr>
        <a:xfrm>
          <a:off x="0" y="0"/>
          <a:ext cx="0" cy="0"/>
          <a:chOff x="0" y="0"/>
          <a:chExt cx="0" cy="0"/>
        </a:xfrm>
      </p:grpSpPr>
      <p:sp>
        <p:nvSpPr>
          <p:cNvPr id="249" name="Google Shape;249;p14"/>
          <p:cNvSpPr/>
          <p:nvPr/>
        </p:nvSpPr>
        <p:spPr>
          <a:xfrm>
            <a:off x="617275" y="1685501"/>
            <a:ext cx="10812600" cy="4923000"/>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250" name="Google Shape;250;p14"/>
          <p:cNvSpPr txBox="1"/>
          <p:nvPr/>
        </p:nvSpPr>
        <p:spPr>
          <a:xfrm>
            <a:off x="2513150" y="1019069"/>
            <a:ext cx="7659550" cy="954107"/>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800">
                <a:solidFill>
                  <a:schemeClr val="dk1"/>
                </a:solidFill>
                <a:latin typeface="Times New Roman"/>
                <a:ea typeface="Times New Roman"/>
                <a:cs typeface="Times New Roman"/>
                <a:sym typeface="Times New Roman"/>
              </a:rPr>
              <a:t>Making the Intangible Tangible: Brand Impact</a:t>
            </a:r>
            <a:endParaRPr/>
          </a:p>
          <a:p>
            <a:pPr indent="0" lvl="0" marL="0" marR="0" rtl="0" algn="l">
              <a:spcBef>
                <a:spcPts val="0"/>
              </a:spcBef>
              <a:spcAft>
                <a:spcPts val="0"/>
              </a:spcAft>
              <a:buNone/>
            </a:pPr>
            <a:r>
              <a:rPr b="1" lang="en-US" sz="2800">
                <a:solidFill>
                  <a:schemeClr val="dk1"/>
                </a:solidFill>
                <a:latin typeface="Times New Roman"/>
                <a:ea typeface="Times New Roman"/>
                <a:cs typeface="Times New Roman"/>
                <a:sym typeface="Times New Roman"/>
              </a:rPr>
              <a:t> </a:t>
            </a:r>
            <a:endParaRPr/>
          </a:p>
        </p:txBody>
      </p:sp>
      <p:sp>
        <p:nvSpPr>
          <p:cNvPr id="251" name="Google Shape;251;p14"/>
          <p:cNvSpPr/>
          <p:nvPr/>
        </p:nvSpPr>
        <p:spPr>
          <a:xfrm>
            <a:off x="942308" y="935396"/>
            <a:ext cx="1404457" cy="1166000"/>
          </a:xfrm>
          <a:prstGeom prst="rect">
            <a:avLst/>
          </a:prstGeom>
          <a:solidFill>
            <a:srgbClr val="00B0F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252" name="Google Shape;252;p14"/>
          <p:cNvSpPr txBox="1"/>
          <p:nvPr/>
        </p:nvSpPr>
        <p:spPr>
          <a:xfrm>
            <a:off x="1153149" y="975974"/>
            <a:ext cx="1034822" cy="369332"/>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1800">
                <a:solidFill>
                  <a:schemeClr val="lt1"/>
                </a:solidFill>
                <a:latin typeface="Times New Roman"/>
                <a:ea typeface="Times New Roman"/>
                <a:cs typeface="Times New Roman"/>
                <a:sym typeface="Times New Roman"/>
              </a:rPr>
              <a:t>Chapter</a:t>
            </a:r>
            <a:endParaRPr sz="2800">
              <a:solidFill>
                <a:schemeClr val="lt1"/>
              </a:solidFill>
              <a:latin typeface="Times New Roman"/>
              <a:ea typeface="Times New Roman"/>
              <a:cs typeface="Times New Roman"/>
              <a:sym typeface="Times New Roman"/>
            </a:endParaRPr>
          </a:p>
        </p:txBody>
      </p:sp>
      <p:sp>
        <p:nvSpPr>
          <p:cNvPr id="253" name="Google Shape;253;p14"/>
          <p:cNvSpPr txBox="1"/>
          <p:nvPr/>
        </p:nvSpPr>
        <p:spPr>
          <a:xfrm>
            <a:off x="1214179" y="1231789"/>
            <a:ext cx="966228" cy="92333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5400">
                <a:solidFill>
                  <a:schemeClr val="lt1"/>
                </a:solidFill>
                <a:latin typeface="Times New Roman"/>
                <a:ea typeface="Times New Roman"/>
                <a:cs typeface="Times New Roman"/>
                <a:sym typeface="Times New Roman"/>
              </a:rPr>
              <a:t>06</a:t>
            </a:r>
            <a:endParaRPr b="1" sz="1600">
              <a:solidFill>
                <a:schemeClr val="lt1"/>
              </a:solidFill>
              <a:latin typeface="Times New Roman"/>
              <a:ea typeface="Times New Roman"/>
              <a:cs typeface="Times New Roman"/>
              <a:sym typeface="Times New Roman"/>
            </a:endParaRPr>
          </a:p>
        </p:txBody>
      </p:sp>
      <p:sp>
        <p:nvSpPr>
          <p:cNvPr id="254" name="Google Shape;254;p14"/>
          <p:cNvSpPr txBox="1"/>
          <p:nvPr/>
        </p:nvSpPr>
        <p:spPr>
          <a:xfrm>
            <a:off x="889000" y="2073347"/>
            <a:ext cx="10541000" cy="4005392"/>
          </a:xfrm>
          <a:prstGeom prst="rect">
            <a:avLst/>
          </a:prstGeom>
          <a:noFill/>
          <a:ln>
            <a:noFill/>
          </a:ln>
        </p:spPr>
        <p:txBody>
          <a:bodyPr anchorCtr="0" anchor="t" bIns="45700" lIns="91425" spcFirstLastPara="1" rIns="91425" wrap="square" tIns="45700">
            <a:spAutoFit/>
          </a:bodyPr>
          <a:lstStyle/>
          <a:p>
            <a:pPr indent="0" lvl="0" marL="0" marR="0" rtl="0" algn="l">
              <a:lnSpc>
                <a:spcPct val="150000"/>
              </a:lnSpc>
              <a:spcBef>
                <a:spcPts val="0"/>
              </a:spcBef>
              <a:spcAft>
                <a:spcPts val="0"/>
              </a:spcAft>
              <a:buNone/>
            </a:pPr>
            <a:r>
              <a:rPr b="0" i="1" lang="en-US" sz="2800">
                <a:solidFill>
                  <a:srgbClr val="595959"/>
                </a:solidFill>
                <a:latin typeface="Arial"/>
                <a:ea typeface="Arial"/>
                <a:cs typeface="Arial"/>
                <a:sym typeface="Arial"/>
              </a:rPr>
              <a:t>‘Royalty Relief’</a:t>
            </a:r>
            <a:br>
              <a:rPr b="0" i="1" lang="en-US" sz="2800">
                <a:solidFill>
                  <a:srgbClr val="595959"/>
                </a:solidFill>
                <a:latin typeface="Arial"/>
                <a:ea typeface="Arial"/>
                <a:cs typeface="Arial"/>
                <a:sym typeface="Arial"/>
              </a:rPr>
            </a:br>
            <a:r>
              <a:rPr b="0" i="0" lang="en-US" sz="2400">
                <a:solidFill>
                  <a:srgbClr val="000000"/>
                </a:solidFill>
                <a:latin typeface="Arial"/>
                <a:ea typeface="Arial"/>
                <a:cs typeface="Arial"/>
                <a:sym typeface="Arial"/>
              </a:rPr>
              <a:t>Brand Finance publishes its annual Global 500 study using a “royalty relief” approach that calculates the net present value of the hypothetical royalty payments an organization would receive if it were to license its brand to a third party. As a hypothetical approach, the assumptions underpinning a royalty relief calculation are open to challenge. Yet the system of royalty payments is well established so assumptions can be rooted in practical experience and applications.</a:t>
            </a:r>
            <a:endParaRPr/>
          </a:p>
        </p:txBody>
      </p:sp>
      <p:sp>
        <p:nvSpPr>
          <p:cNvPr id="255" name="Google Shape;255;p14"/>
          <p:cNvSpPr txBox="1"/>
          <p:nvPr/>
        </p:nvSpPr>
        <p:spPr>
          <a:xfrm>
            <a:off x="9264625" y="6292631"/>
            <a:ext cx="2616200" cy="40011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000">
                <a:solidFill>
                  <a:schemeClr val="dk1"/>
                </a:solidFill>
                <a:latin typeface="Calibri"/>
                <a:ea typeface="Calibri"/>
                <a:cs typeface="Calibri"/>
                <a:sym typeface="Calibri"/>
              </a:rPr>
              <a:t>www.midocean.ae</a:t>
            </a:r>
            <a:endParaRPr/>
          </a:p>
        </p:txBody>
      </p:sp>
      <p:pic>
        <p:nvPicPr>
          <p:cNvPr id="256" name="Google Shape;256;p14"/>
          <p:cNvPicPr preferRelativeResize="0"/>
          <p:nvPr/>
        </p:nvPicPr>
        <p:blipFill rotWithShape="1">
          <a:blip r:embed="rId3">
            <a:alphaModFix/>
          </a:blip>
          <a:srcRect b="25428" l="0" r="0" t="27877"/>
          <a:stretch/>
        </p:blipFill>
        <p:spPr>
          <a:xfrm>
            <a:off x="9678850" y="268963"/>
            <a:ext cx="2305141" cy="1076343"/>
          </a:xfrm>
          <a:prstGeom prst="rect">
            <a:avLst/>
          </a:prstGeom>
          <a:noFill/>
          <a:ln>
            <a:noFill/>
          </a:ln>
        </p:spPr>
      </p:pic>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0" name="Shape 260"/>
        <p:cNvGrpSpPr/>
        <p:nvPr/>
      </p:nvGrpSpPr>
      <p:grpSpPr>
        <a:xfrm>
          <a:off x="0" y="0"/>
          <a:ext cx="0" cy="0"/>
          <a:chOff x="0" y="0"/>
          <a:chExt cx="0" cy="0"/>
        </a:xfrm>
      </p:grpSpPr>
      <p:sp>
        <p:nvSpPr>
          <p:cNvPr id="261" name="Google Shape;261;p15"/>
          <p:cNvSpPr/>
          <p:nvPr/>
        </p:nvSpPr>
        <p:spPr>
          <a:xfrm>
            <a:off x="617275" y="1685501"/>
            <a:ext cx="10812600" cy="4809900"/>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262" name="Google Shape;262;p15"/>
          <p:cNvSpPr txBox="1"/>
          <p:nvPr/>
        </p:nvSpPr>
        <p:spPr>
          <a:xfrm>
            <a:off x="2513150" y="1019069"/>
            <a:ext cx="7659550" cy="954107"/>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800">
                <a:solidFill>
                  <a:schemeClr val="dk1"/>
                </a:solidFill>
                <a:latin typeface="Times New Roman"/>
                <a:ea typeface="Times New Roman"/>
                <a:cs typeface="Times New Roman"/>
                <a:sym typeface="Times New Roman"/>
              </a:rPr>
              <a:t>Making the Intangible Tangible: Brand Impact</a:t>
            </a:r>
            <a:endParaRPr/>
          </a:p>
          <a:p>
            <a:pPr indent="0" lvl="0" marL="0" marR="0" rtl="0" algn="l">
              <a:spcBef>
                <a:spcPts val="0"/>
              </a:spcBef>
              <a:spcAft>
                <a:spcPts val="0"/>
              </a:spcAft>
              <a:buNone/>
            </a:pPr>
            <a:r>
              <a:rPr b="1" lang="en-US" sz="2800">
                <a:solidFill>
                  <a:schemeClr val="dk1"/>
                </a:solidFill>
                <a:latin typeface="Times New Roman"/>
                <a:ea typeface="Times New Roman"/>
                <a:cs typeface="Times New Roman"/>
                <a:sym typeface="Times New Roman"/>
              </a:rPr>
              <a:t> </a:t>
            </a:r>
            <a:endParaRPr/>
          </a:p>
        </p:txBody>
      </p:sp>
      <p:sp>
        <p:nvSpPr>
          <p:cNvPr id="263" name="Google Shape;263;p15"/>
          <p:cNvSpPr/>
          <p:nvPr/>
        </p:nvSpPr>
        <p:spPr>
          <a:xfrm>
            <a:off x="942308" y="935396"/>
            <a:ext cx="1404457" cy="1166000"/>
          </a:xfrm>
          <a:prstGeom prst="rect">
            <a:avLst/>
          </a:prstGeom>
          <a:solidFill>
            <a:srgbClr val="00B0F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264" name="Google Shape;264;p15"/>
          <p:cNvSpPr txBox="1"/>
          <p:nvPr/>
        </p:nvSpPr>
        <p:spPr>
          <a:xfrm>
            <a:off x="1153149" y="975974"/>
            <a:ext cx="1034822" cy="369332"/>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1800">
                <a:solidFill>
                  <a:schemeClr val="lt1"/>
                </a:solidFill>
                <a:latin typeface="Times New Roman"/>
                <a:ea typeface="Times New Roman"/>
                <a:cs typeface="Times New Roman"/>
                <a:sym typeface="Times New Roman"/>
              </a:rPr>
              <a:t>Chapter</a:t>
            </a:r>
            <a:endParaRPr sz="2800">
              <a:solidFill>
                <a:schemeClr val="lt1"/>
              </a:solidFill>
              <a:latin typeface="Times New Roman"/>
              <a:ea typeface="Times New Roman"/>
              <a:cs typeface="Times New Roman"/>
              <a:sym typeface="Times New Roman"/>
            </a:endParaRPr>
          </a:p>
        </p:txBody>
      </p:sp>
      <p:sp>
        <p:nvSpPr>
          <p:cNvPr id="265" name="Google Shape;265;p15"/>
          <p:cNvSpPr txBox="1"/>
          <p:nvPr/>
        </p:nvSpPr>
        <p:spPr>
          <a:xfrm>
            <a:off x="1214179" y="1231789"/>
            <a:ext cx="966228" cy="92333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5400">
                <a:solidFill>
                  <a:schemeClr val="lt1"/>
                </a:solidFill>
                <a:latin typeface="Times New Roman"/>
                <a:ea typeface="Times New Roman"/>
                <a:cs typeface="Times New Roman"/>
                <a:sym typeface="Times New Roman"/>
              </a:rPr>
              <a:t>06</a:t>
            </a:r>
            <a:endParaRPr b="1" sz="1600">
              <a:solidFill>
                <a:schemeClr val="lt1"/>
              </a:solidFill>
              <a:latin typeface="Times New Roman"/>
              <a:ea typeface="Times New Roman"/>
              <a:cs typeface="Times New Roman"/>
              <a:sym typeface="Times New Roman"/>
            </a:endParaRPr>
          </a:p>
        </p:txBody>
      </p:sp>
      <p:sp>
        <p:nvSpPr>
          <p:cNvPr id="266" name="Google Shape;266;p15"/>
          <p:cNvSpPr txBox="1"/>
          <p:nvPr/>
        </p:nvSpPr>
        <p:spPr>
          <a:xfrm>
            <a:off x="889000" y="2073347"/>
            <a:ext cx="10541000" cy="4005392"/>
          </a:xfrm>
          <a:prstGeom prst="rect">
            <a:avLst/>
          </a:prstGeom>
          <a:noFill/>
          <a:ln>
            <a:noFill/>
          </a:ln>
        </p:spPr>
        <p:txBody>
          <a:bodyPr anchorCtr="0" anchor="t" bIns="45700" lIns="91425" spcFirstLastPara="1" rIns="91425" wrap="square" tIns="45700">
            <a:spAutoFit/>
          </a:bodyPr>
          <a:lstStyle/>
          <a:p>
            <a:pPr indent="0" lvl="0" marL="0" marR="0" rtl="0" algn="l">
              <a:lnSpc>
                <a:spcPct val="150000"/>
              </a:lnSpc>
              <a:spcBef>
                <a:spcPts val="0"/>
              </a:spcBef>
              <a:spcAft>
                <a:spcPts val="0"/>
              </a:spcAft>
              <a:buNone/>
            </a:pPr>
            <a:r>
              <a:rPr b="0" i="1" lang="en-US" sz="2800">
                <a:solidFill>
                  <a:srgbClr val="595959"/>
                </a:solidFill>
                <a:latin typeface="Arial"/>
                <a:ea typeface="Arial"/>
                <a:cs typeface="Arial"/>
                <a:sym typeface="Arial"/>
              </a:rPr>
              <a:t>‘Net Promoter Score’</a:t>
            </a:r>
            <a:br>
              <a:rPr b="0" i="1" lang="en-US" sz="2800">
                <a:solidFill>
                  <a:srgbClr val="595959"/>
                </a:solidFill>
                <a:latin typeface="Arial"/>
                <a:ea typeface="Arial"/>
                <a:cs typeface="Arial"/>
                <a:sym typeface="Arial"/>
              </a:rPr>
            </a:br>
            <a:r>
              <a:rPr b="0" i="0" lang="en-US" sz="2400">
                <a:solidFill>
                  <a:srgbClr val="000000"/>
                </a:solidFill>
                <a:latin typeface="Arial"/>
                <a:ea typeface="Arial"/>
                <a:cs typeface="Arial"/>
                <a:sym typeface="Arial"/>
              </a:rPr>
              <a:t>Its power is its simplicity. It asks customers, “How likely are you to recommend company/brand/product X to a friend/colleague/relative?” and scores their responses from zero to 10. “Promoters” give a nine or 10 score, “passives” a seven or eight, and “detractors” a zero to six score. The NPS score is the percentage of promoters less the percentage of detractors and ranges from −100 to +100. Although largely qualitative, this method is straightforward.</a:t>
            </a:r>
            <a:endParaRPr/>
          </a:p>
        </p:txBody>
      </p:sp>
      <p:sp>
        <p:nvSpPr>
          <p:cNvPr id="267" name="Google Shape;267;p15"/>
          <p:cNvSpPr txBox="1"/>
          <p:nvPr/>
        </p:nvSpPr>
        <p:spPr>
          <a:xfrm>
            <a:off x="9264625" y="6445031"/>
            <a:ext cx="2616300" cy="40020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000">
                <a:solidFill>
                  <a:schemeClr val="dk1"/>
                </a:solidFill>
                <a:latin typeface="Calibri"/>
                <a:ea typeface="Calibri"/>
                <a:cs typeface="Calibri"/>
                <a:sym typeface="Calibri"/>
              </a:rPr>
              <a:t>www.midocean.ae</a:t>
            </a:r>
            <a:endParaRPr/>
          </a:p>
        </p:txBody>
      </p:sp>
      <p:pic>
        <p:nvPicPr>
          <p:cNvPr id="268" name="Google Shape;268;p15"/>
          <p:cNvPicPr preferRelativeResize="0"/>
          <p:nvPr/>
        </p:nvPicPr>
        <p:blipFill rotWithShape="1">
          <a:blip r:embed="rId3">
            <a:alphaModFix/>
          </a:blip>
          <a:srcRect b="25428" l="0" r="0" t="27877"/>
          <a:stretch/>
        </p:blipFill>
        <p:spPr>
          <a:xfrm>
            <a:off x="9678850" y="268963"/>
            <a:ext cx="2305141" cy="1076343"/>
          </a:xfrm>
          <a:prstGeom prst="rect">
            <a:avLst/>
          </a:prstGeom>
          <a:noFill/>
          <a:ln>
            <a:noFill/>
          </a:ln>
        </p:spPr>
      </p:pic>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2" name="Shape 272"/>
        <p:cNvGrpSpPr/>
        <p:nvPr/>
      </p:nvGrpSpPr>
      <p:grpSpPr>
        <a:xfrm>
          <a:off x="0" y="0"/>
          <a:ext cx="0" cy="0"/>
          <a:chOff x="0" y="0"/>
          <a:chExt cx="0" cy="0"/>
        </a:xfrm>
      </p:grpSpPr>
      <p:sp>
        <p:nvSpPr>
          <p:cNvPr id="273" name="Google Shape;273;p16"/>
          <p:cNvSpPr txBox="1"/>
          <p:nvPr/>
        </p:nvSpPr>
        <p:spPr>
          <a:xfrm>
            <a:off x="4126050" y="2492269"/>
            <a:ext cx="7659550" cy="954107"/>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800">
                <a:solidFill>
                  <a:schemeClr val="dk1"/>
                </a:solidFill>
                <a:latin typeface="Times New Roman"/>
                <a:ea typeface="Times New Roman"/>
                <a:cs typeface="Times New Roman"/>
                <a:sym typeface="Times New Roman"/>
              </a:rPr>
              <a:t>Measuring Sales Levers: </a:t>
            </a:r>
            <a:endParaRPr/>
          </a:p>
          <a:p>
            <a:pPr indent="0" lvl="0" marL="0" marR="0" rtl="0" algn="l">
              <a:spcBef>
                <a:spcPts val="0"/>
              </a:spcBef>
              <a:spcAft>
                <a:spcPts val="0"/>
              </a:spcAft>
              <a:buNone/>
            </a:pPr>
            <a:r>
              <a:rPr b="1" lang="en-US" sz="2800">
                <a:solidFill>
                  <a:schemeClr val="dk1"/>
                </a:solidFill>
                <a:latin typeface="Times New Roman"/>
                <a:ea typeface="Times New Roman"/>
                <a:cs typeface="Times New Roman"/>
                <a:sym typeface="Times New Roman"/>
              </a:rPr>
              <a:t>Consumer Outcomes</a:t>
            </a:r>
            <a:endParaRPr/>
          </a:p>
        </p:txBody>
      </p:sp>
      <p:sp>
        <p:nvSpPr>
          <p:cNvPr id="274" name="Google Shape;274;p16"/>
          <p:cNvSpPr/>
          <p:nvPr/>
        </p:nvSpPr>
        <p:spPr>
          <a:xfrm>
            <a:off x="2555208" y="2408596"/>
            <a:ext cx="1404457" cy="1166000"/>
          </a:xfrm>
          <a:prstGeom prst="rect">
            <a:avLst/>
          </a:prstGeom>
          <a:solidFill>
            <a:srgbClr val="00B0F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275" name="Google Shape;275;p16"/>
          <p:cNvSpPr txBox="1"/>
          <p:nvPr/>
        </p:nvSpPr>
        <p:spPr>
          <a:xfrm>
            <a:off x="2766049" y="2449174"/>
            <a:ext cx="1034822" cy="369332"/>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1800">
                <a:solidFill>
                  <a:schemeClr val="lt1"/>
                </a:solidFill>
                <a:latin typeface="Times New Roman"/>
                <a:ea typeface="Times New Roman"/>
                <a:cs typeface="Times New Roman"/>
                <a:sym typeface="Times New Roman"/>
              </a:rPr>
              <a:t>Chapter</a:t>
            </a:r>
            <a:endParaRPr sz="2800">
              <a:solidFill>
                <a:schemeClr val="lt1"/>
              </a:solidFill>
              <a:latin typeface="Times New Roman"/>
              <a:ea typeface="Times New Roman"/>
              <a:cs typeface="Times New Roman"/>
              <a:sym typeface="Times New Roman"/>
            </a:endParaRPr>
          </a:p>
        </p:txBody>
      </p:sp>
      <p:sp>
        <p:nvSpPr>
          <p:cNvPr id="276" name="Google Shape;276;p16"/>
          <p:cNvSpPr txBox="1"/>
          <p:nvPr/>
        </p:nvSpPr>
        <p:spPr>
          <a:xfrm>
            <a:off x="2827079" y="2704989"/>
            <a:ext cx="966228" cy="92333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5400">
                <a:solidFill>
                  <a:schemeClr val="lt1"/>
                </a:solidFill>
                <a:latin typeface="Times New Roman"/>
                <a:ea typeface="Times New Roman"/>
                <a:cs typeface="Times New Roman"/>
                <a:sym typeface="Times New Roman"/>
              </a:rPr>
              <a:t>06</a:t>
            </a:r>
            <a:endParaRPr b="1" sz="1600">
              <a:solidFill>
                <a:schemeClr val="lt1"/>
              </a:solidFill>
              <a:latin typeface="Times New Roman"/>
              <a:ea typeface="Times New Roman"/>
              <a:cs typeface="Times New Roman"/>
              <a:sym typeface="Times New Roman"/>
            </a:endParaRPr>
          </a:p>
        </p:txBody>
      </p:sp>
      <p:sp>
        <p:nvSpPr>
          <p:cNvPr id="277" name="Google Shape;277;p16"/>
          <p:cNvSpPr txBox="1"/>
          <p:nvPr/>
        </p:nvSpPr>
        <p:spPr>
          <a:xfrm>
            <a:off x="9264625" y="6292631"/>
            <a:ext cx="2616200" cy="40011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000">
                <a:solidFill>
                  <a:schemeClr val="dk1"/>
                </a:solidFill>
                <a:latin typeface="Calibri"/>
                <a:ea typeface="Calibri"/>
                <a:cs typeface="Calibri"/>
                <a:sym typeface="Calibri"/>
              </a:rPr>
              <a:t>www.midocean.ae</a:t>
            </a:r>
            <a:endParaRPr/>
          </a:p>
        </p:txBody>
      </p:sp>
      <p:pic>
        <p:nvPicPr>
          <p:cNvPr id="278" name="Google Shape;278;p16"/>
          <p:cNvPicPr preferRelativeResize="0"/>
          <p:nvPr/>
        </p:nvPicPr>
        <p:blipFill rotWithShape="1">
          <a:blip r:embed="rId3">
            <a:alphaModFix/>
          </a:blip>
          <a:srcRect b="25428" l="0" r="0" t="27877"/>
          <a:stretch/>
        </p:blipFill>
        <p:spPr>
          <a:xfrm>
            <a:off x="9678850" y="268963"/>
            <a:ext cx="2305141" cy="1076343"/>
          </a:xfrm>
          <a:prstGeom prst="rect">
            <a:avLst/>
          </a:prstGeom>
          <a:noFill/>
          <a:ln>
            <a:noFill/>
          </a:ln>
        </p:spPr>
      </p:pic>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2" name="Shape 282"/>
        <p:cNvGrpSpPr/>
        <p:nvPr/>
      </p:nvGrpSpPr>
      <p:grpSpPr>
        <a:xfrm>
          <a:off x="0" y="0"/>
          <a:ext cx="0" cy="0"/>
          <a:chOff x="0" y="0"/>
          <a:chExt cx="0" cy="0"/>
        </a:xfrm>
      </p:grpSpPr>
      <p:sp>
        <p:nvSpPr>
          <p:cNvPr id="283" name="Google Shape;283;p17"/>
          <p:cNvSpPr/>
          <p:nvPr/>
        </p:nvSpPr>
        <p:spPr>
          <a:xfrm>
            <a:off x="617280" y="1685495"/>
            <a:ext cx="10812720" cy="4370412"/>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284" name="Google Shape;284;p17"/>
          <p:cNvSpPr txBox="1"/>
          <p:nvPr/>
        </p:nvSpPr>
        <p:spPr>
          <a:xfrm>
            <a:off x="2513150" y="1019069"/>
            <a:ext cx="7659550"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800">
                <a:solidFill>
                  <a:schemeClr val="dk1"/>
                </a:solidFill>
                <a:latin typeface="Times New Roman"/>
                <a:ea typeface="Times New Roman"/>
                <a:cs typeface="Times New Roman"/>
                <a:sym typeface="Times New Roman"/>
              </a:rPr>
              <a:t>Measuring Sales Levers: Consumer Outcomes </a:t>
            </a:r>
            <a:endParaRPr/>
          </a:p>
        </p:txBody>
      </p:sp>
      <p:sp>
        <p:nvSpPr>
          <p:cNvPr id="285" name="Google Shape;285;p17"/>
          <p:cNvSpPr/>
          <p:nvPr/>
        </p:nvSpPr>
        <p:spPr>
          <a:xfrm>
            <a:off x="942308" y="935396"/>
            <a:ext cx="1404457" cy="1166000"/>
          </a:xfrm>
          <a:prstGeom prst="rect">
            <a:avLst/>
          </a:prstGeom>
          <a:solidFill>
            <a:srgbClr val="00B0F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286" name="Google Shape;286;p17"/>
          <p:cNvSpPr txBox="1"/>
          <p:nvPr/>
        </p:nvSpPr>
        <p:spPr>
          <a:xfrm>
            <a:off x="1153149" y="975974"/>
            <a:ext cx="1034822" cy="369332"/>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1800">
                <a:solidFill>
                  <a:schemeClr val="lt1"/>
                </a:solidFill>
                <a:latin typeface="Times New Roman"/>
                <a:ea typeface="Times New Roman"/>
                <a:cs typeface="Times New Roman"/>
                <a:sym typeface="Times New Roman"/>
              </a:rPr>
              <a:t>Chapter</a:t>
            </a:r>
            <a:endParaRPr sz="2800">
              <a:solidFill>
                <a:schemeClr val="lt1"/>
              </a:solidFill>
              <a:latin typeface="Times New Roman"/>
              <a:ea typeface="Times New Roman"/>
              <a:cs typeface="Times New Roman"/>
              <a:sym typeface="Times New Roman"/>
            </a:endParaRPr>
          </a:p>
        </p:txBody>
      </p:sp>
      <p:sp>
        <p:nvSpPr>
          <p:cNvPr id="287" name="Google Shape;287;p17"/>
          <p:cNvSpPr txBox="1"/>
          <p:nvPr/>
        </p:nvSpPr>
        <p:spPr>
          <a:xfrm>
            <a:off x="1214179" y="1231789"/>
            <a:ext cx="966228" cy="92333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5400">
                <a:solidFill>
                  <a:schemeClr val="lt1"/>
                </a:solidFill>
                <a:latin typeface="Times New Roman"/>
                <a:ea typeface="Times New Roman"/>
                <a:cs typeface="Times New Roman"/>
                <a:sym typeface="Times New Roman"/>
              </a:rPr>
              <a:t>06</a:t>
            </a:r>
            <a:endParaRPr b="1" sz="1600">
              <a:solidFill>
                <a:schemeClr val="lt1"/>
              </a:solidFill>
              <a:latin typeface="Times New Roman"/>
              <a:ea typeface="Times New Roman"/>
              <a:cs typeface="Times New Roman"/>
              <a:sym typeface="Times New Roman"/>
            </a:endParaRPr>
          </a:p>
        </p:txBody>
      </p:sp>
      <p:sp>
        <p:nvSpPr>
          <p:cNvPr id="288" name="Google Shape;288;p17"/>
          <p:cNvSpPr txBox="1"/>
          <p:nvPr/>
        </p:nvSpPr>
        <p:spPr>
          <a:xfrm>
            <a:off x="889000" y="2073347"/>
            <a:ext cx="10541000" cy="3359061"/>
          </a:xfrm>
          <a:prstGeom prst="rect">
            <a:avLst/>
          </a:prstGeom>
          <a:noFill/>
          <a:ln>
            <a:noFill/>
          </a:ln>
        </p:spPr>
        <p:txBody>
          <a:bodyPr anchorCtr="0" anchor="t" bIns="45700" lIns="91425" spcFirstLastPara="1" rIns="91425" wrap="square" tIns="45700">
            <a:spAutoFit/>
          </a:bodyPr>
          <a:lstStyle/>
          <a:p>
            <a:pPr indent="0" lvl="0" marL="0" marR="0" rtl="0" algn="l">
              <a:lnSpc>
                <a:spcPct val="150000"/>
              </a:lnSpc>
              <a:spcBef>
                <a:spcPts val="0"/>
              </a:spcBef>
              <a:spcAft>
                <a:spcPts val="0"/>
              </a:spcAft>
              <a:buNone/>
            </a:pPr>
            <a:r>
              <a:rPr b="0" i="0" lang="en-US" sz="2400">
                <a:solidFill>
                  <a:srgbClr val="000000"/>
                </a:solidFill>
                <a:latin typeface="Arial"/>
                <a:ea typeface="Arial"/>
                <a:cs typeface="Arial"/>
                <a:sym typeface="Arial"/>
              </a:rPr>
              <a:t>Ever-present consumer outcomes stop short of an ultimate sale, but are valuable, nonetheless. Such outcomes happen along a consumer’s decision journey and the path toward a sale and, therefore, should be measured. In this context, the small presale steps (e.g., visiting an auto dealer website) are called microconversions, while the final conversion (e.g., buying a car) is the macroconversion. Microconversion outcomes occur in online and offline consumer behaviors.</a:t>
            </a:r>
            <a:endParaRPr/>
          </a:p>
        </p:txBody>
      </p:sp>
      <p:sp>
        <p:nvSpPr>
          <p:cNvPr id="289" name="Google Shape;289;p17"/>
          <p:cNvSpPr txBox="1"/>
          <p:nvPr/>
        </p:nvSpPr>
        <p:spPr>
          <a:xfrm>
            <a:off x="9264625" y="6292631"/>
            <a:ext cx="2616200" cy="40011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000">
                <a:solidFill>
                  <a:schemeClr val="dk1"/>
                </a:solidFill>
                <a:latin typeface="Calibri"/>
                <a:ea typeface="Calibri"/>
                <a:cs typeface="Calibri"/>
                <a:sym typeface="Calibri"/>
              </a:rPr>
              <a:t>www.midocean.ae</a:t>
            </a:r>
            <a:endParaRPr/>
          </a:p>
        </p:txBody>
      </p:sp>
      <p:pic>
        <p:nvPicPr>
          <p:cNvPr id="290" name="Google Shape;290;p17"/>
          <p:cNvPicPr preferRelativeResize="0"/>
          <p:nvPr/>
        </p:nvPicPr>
        <p:blipFill rotWithShape="1">
          <a:blip r:embed="rId3">
            <a:alphaModFix/>
          </a:blip>
          <a:srcRect b="25428" l="0" r="0" t="27877"/>
          <a:stretch/>
        </p:blipFill>
        <p:spPr>
          <a:xfrm>
            <a:off x="9678850" y="268963"/>
            <a:ext cx="2305141" cy="1076343"/>
          </a:xfrm>
          <a:prstGeom prst="rect">
            <a:avLst/>
          </a:prstGeom>
          <a:noFill/>
          <a:ln>
            <a:noFill/>
          </a:ln>
        </p:spPr>
      </p:pic>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4" name="Shape 294"/>
        <p:cNvGrpSpPr/>
        <p:nvPr/>
      </p:nvGrpSpPr>
      <p:grpSpPr>
        <a:xfrm>
          <a:off x="0" y="0"/>
          <a:ext cx="0" cy="0"/>
          <a:chOff x="0" y="0"/>
          <a:chExt cx="0" cy="0"/>
        </a:xfrm>
      </p:grpSpPr>
      <p:sp>
        <p:nvSpPr>
          <p:cNvPr id="295" name="Google Shape;295;p18"/>
          <p:cNvSpPr/>
          <p:nvPr/>
        </p:nvSpPr>
        <p:spPr>
          <a:xfrm>
            <a:off x="617279" y="1685494"/>
            <a:ext cx="11366711" cy="4903543"/>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296" name="Google Shape;296;p18"/>
          <p:cNvSpPr/>
          <p:nvPr/>
        </p:nvSpPr>
        <p:spPr>
          <a:xfrm>
            <a:off x="942308" y="935396"/>
            <a:ext cx="1404457" cy="1166000"/>
          </a:xfrm>
          <a:prstGeom prst="rect">
            <a:avLst/>
          </a:prstGeom>
          <a:solidFill>
            <a:srgbClr val="00B0F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297" name="Google Shape;297;p18"/>
          <p:cNvSpPr txBox="1"/>
          <p:nvPr/>
        </p:nvSpPr>
        <p:spPr>
          <a:xfrm>
            <a:off x="1153149" y="975974"/>
            <a:ext cx="1034822" cy="369332"/>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1800">
                <a:solidFill>
                  <a:schemeClr val="lt1"/>
                </a:solidFill>
                <a:latin typeface="Times New Roman"/>
                <a:ea typeface="Times New Roman"/>
                <a:cs typeface="Times New Roman"/>
                <a:sym typeface="Times New Roman"/>
              </a:rPr>
              <a:t>Chapter</a:t>
            </a:r>
            <a:endParaRPr sz="2800">
              <a:solidFill>
                <a:schemeClr val="lt1"/>
              </a:solidFill>
              <a:latin typeface="Times New Roman"/>
              <a:ea typeface="Times New Roman"/>
              <a:cs typeface="Times New Roman"/>
              <a:sym typeface="Times New Roman"/>
            </a:endParaRPr>
          </a:p>
        </p:txBody>
      </p:sp>
      <p:sp>
        <p:nvSpPr>
          <p:cNvPr id="298" name="Google Shape;298;p18"/>
          <p:cNvSpPr txBox="1"/>
          <p:nvPr/>
        </p:nvSpPr>
        <p:spPr>
          <a:xfrm>
            <a:off x="1214179" y="1231789"/>
            <a:ext cx="966228" cy="92333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5400">
                <a:solidFill>
                  <a:schemeClr val="lt1"/>
                </a:solidFill>
                <a:latin typeface="Times New Roman"/>
                <a:ea typeface="Times New Roman"/>
                <a:cs typeface="Times New Roman"/>
                <a:sym typeface="Times New Roman"/>
              </a:rPr>
              <a:t>06</a:t>
            </a:r>
            <a:endParaRPr b="1" sz="1600">
              <a:solidFill>
                <a:schemeClr val="lt1"/>
              </a:solidFill>
              <a:latin typeface="Times New Roman"/>
              <a:ea typeface="Times New Roman"/>
              <a:cs typeface="Times New Roman"/>
              <a:sym typeface="Times New Roman"/>
            </a:endParaRPr>
          </a:p>
        </p:txBody>
      </p:sp>
      <p:sp>
        <p:nvSpPr>
          <p:cNvPr id="299" name="Google Shape;299;p18"/>
          <p:cNvSpPr txBox="1"/>
          <p:nvPr/>
        </p:nvSpPr>
        <p:spPr>
          <a:xfrm>
            <a:off x="762000" y="2187650"/>
            <a:ext cx="11222100" cy="3986700"/>
          </a:xfrm>
          <a:prstGeom prst="rect">
            <a:avLst/>
          </a:prstGeom>
          <a:noFill/>
          <a:ln>
            <a:noFill/>
          </a:ln>
        </p:spPr>
        <p:txBody>
          <a:bodyPr anchorCtr="0" anchor="t" bIns="45700" lIns="91425" spcFirstLastPara="1" rIns="91425" wrap="square" tIns="45700">
            <a:spAutoFit/>
          </a:bodyPr>
          <a:lstStyle/>
          <a:p>
            <a:pPr indent="0" lvl="0" marL="0" marR="0" rtl="0" algn="l">
              <a:lnSpc>
                <a:spcPct val="150000"/>
              </a:lnSpc>
              <a:spcBef>
                <a:spcPts val="0"/>
              </a:spcBef>
              <a:spcAft>
                <a:spcPts val="0"/>
              </a:spcAft>
              <a:buNone/>
            </a:pPr>
            <a:r>
              <a:rPr b="0" i="0" lang="en-US" sz="2200">
                <a:solidFill>
                  <a:srgbClr val="000000"/>
                </a:solidFill>
                <a:latin typeface="Arial"/>
                <a:ea typeface="Arial"/>
                <a:cs typeface="Arial"/>
                <a:sym typeface="Arial"/>
              </a:rPr>
              <a:t>Analysts can measure a plethora of microconversions in consumers’ online</a:t>
            </a:r>
            <a:endParaRPr sz="1200"/>
          </a:p>
          <a:p>
            <a:pPr indent="0" lvl="0" marL="0" marR="0" rtl="0" algn="l">
              <a:lnSpc>
                <a:spcPct val="150000"/>
              </a:lnSpc>
              <a:spcBef>
                <a:spcPts val="0"/>
              </a:spcBef>
              <a:spcAft>
                <a:spcPts val="0"/>
              </a:spcAft>
              <a:buNone/>
            </a:pPr>
            <a:r>
              <a:rPr b="0" i="0" lang="en-US" sz="2200">
                <a:solidFill>
                  <a:srgbClr val="000000"/>
                </a:solidFill>
                <a:latin typeface="Arial"/>
                <a:ea typeface="Arial"/>
                <a:cs typeface="Arial"/>
                <a:sym typeface="Arial"/>
              </a:rPr>
              <a:t>interactions. As data are created online, analysts can access and track the information with tools in Google Analytics. Activities that could qualify as examples of microconversions from consumer actions on a website include:</a:t>
            </a:r>
            <a:endParaRPr sz="1200"/>
          </a:p>
          <a:p>
            <a:pPr indent="0" lvl="0" marL="0" marR="0" rtl="0" algn="l">
              <a:lnSpc>
                <a:spcPct val="150000"/>
              </a:lnSpc>
              <a:spcBef>
                <a:spcPts val="0"/>
              </a:spcBef>
              <a:spcAft>
                <a:spcPts val="0"/>
              </a:spcAft>
              <a:buNone/>
            </a:pPr>
            <a:r>
              <a:rPr lang="en-US" sz="2200">
                <a:solidFill>
                  <a:srgbClr val="000000"/>
                </a:solidFill>
                <a:latin typeface="Arial"/>
                <a:ea typeface="Arial"/>
                <a:cs typeface="Arial"/>
                <a:sym typeface="Arial"/>
              </a:rPr>
              <a:t>- Viewing a page                                                - Creating an account</a:t>
            </a:r>
            <a:endParaRPr sz="1200"/>
          </a:p>
          <a:p>
            <a:pPr indent="0" lvl="0" marL="0" marR="0" rtl="0" algn="l">
              <a:lnSpc>
                <a:spcPct val="150000"/>
              </a:lnSpc>
              <a:spcBef>
                <a:spcPts val="0"/>
              </a:spcBef>
              <a:spcAft>
                <a:spcPts val="0"/>
              </a:spcAft>
              <a:buNone/>
            </a:pPr>
            <a:r>
              <a:rPr b="0" i="0" lang="en-US" sz="2200">
                <a:solidFill>
                  <a:srgbClr val="000000"/>
                </a:solidFill>
                <a:latin typeface="Arial"/>
                <a:ea typeface="Arial"/>
                <a:cs typeface="Arial"/>
                <a:sym typeface="Arial"/>
              </a:rPr>
              <a:t>- Watching a video                                            - Signing up for an e</a:t>
            </a:r>
            <a:r>
              <a:rPr lang="en-US" sz="2200">
                <a:solidFill>
                  <a:srgbClr val="000000"/>
                </a:solidFill>
                <a:latin typeface="Arial"/>
                <a:ea typeface="Arial"/>
                <a:cs typeface="Arial"/>
                <a:sym typeface="Arial"/>
              </a:rPr>
              <a:t>mail newsletter </a:t>
            </a:r>
            <a:endParaRPr b="0" i="0" sz="2200">
              <a:solidFill>
                <a:srgbClr val="000000"/>
              </a:solidFill>
              <a:latin typeface="Arial"/>
              <a:ea typeface="Arial"/>
              <a:cs typeface="Arial"/>
              <a:sym typeface="Arial"/>
            </a:endParaRPr>
          </a:p>
          <a:p>
            <a:pPr indent="0" lvl="0" marL="0" marR="0" rtl="0" algn="l">
              <a:lnSpc>
                <a:spcPct val="150000"/>
              </a:lnSpc>
              <a:spcBef>
                <a:spcPts val="0"/>
              </a:spcBef>
              <a:spcAft>
                <a:spcPts val="0"/>
              </a:spcAft>
              <a:buNone/>
            </a:pPr>
            <a:r>
              <a:rPr lang="en-US" sz="2200">
                <a:solidFill>
                  <a:srgbClr val="000000"/>
                </a:solidFill>
                <a:latin typeface="Arial"/>
                <a:ea typeface="Arial"/>
                <a:cs typeface="Arial"/>
                <a:sym typeface="Arial"/>
              </a:rPr>
              <a:t>- Commenting on a blog post                         - Downloading an app</a:t>
            </a:r>
            <a:endParaRPr sz="1200"/>
          </a:p>
          <a:p>
            <a:pPr indent="0" lvl="0" marL="0" marR="0" rtl="0" algn="l">
              <a:lnSpc>
                <a:spcPct val="150000"/>
              </a:lnSpc>
              <a:spcBef>
                <a:spcPts val="0"/>
              </a:spcBef>
              <a:spcAft>
                <a:spcPts val="0"/>
              </a:spcAft>
              <a:buNone/>
            </a:pPr>
            <a:r>
              <a:rPr b="0" i="0" lang="en-US" sz="2200">
                <a:solidFill>
                  <a:srgbClr val="000000"/>
                </a:solidFill>
                <a:latin typeface="Arial"/>
                <a:ea typeface="Arial"/>
                <a:cs typeface="Arial"/>
                <a:sym typeface="Arial"/>
              </a:rPr>
              <a:t>- Sharing a post on social media                     - Placing an item in an online shopping cart</a:t>
            </a:r>
            <a:endParaRPr sz="1200"/>
          </a:p>
        </p:txBody>
      </p:sp>
      <p:sp>
        <p:nvSpPr>
          <p:cNvPr id="300" name="Google Shape;300;p18"/>
          <p:cNvSpPr txBox="1"/>
          <p:nvPr/>
        </p:nvSpPr>
        <p:spPr>
          <a:xfrm>
            <a:off x="9264625" y="6292631"/>
            <a:ext cx="2616200" cy="40011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000">
                <a:solidFill>
                  <a:schemeClr val="dk1"/>
                </a:solidFill>
                <a:latin typeface="Calibri"/>
                <a:ea typeface="Calibri"/>
                <a:cs typeface="Calibri"/>
                <a:sym typeface="Calibri"/>
              </a:rPr>
              <a:t>www.midocean.ae</a:t>
            </a:r>
            <a:endParaRPr/>
          </a:p>
        </p:txBody>
      </p:sp>
      <p:pic>
        <p:nvPicPr>
          <p:cNvPr id="301" name="Google Shape;301;p18"/>
          <p:cNvPicPr preferRelativeResize="0"/>
          <p:nvPr/>
        </p:nvPicPr>
        <p:blipFill rotWithShape="1">
          <a:blip r:embed="rId3">
            <a:alphaModFix/>
          </a:blip>
          <a:srcRect b="25428" l="0" r="0" t="27877"/>
          <a:stretch/>
        </p:blipFill>
        <p:spPr>
          <a:xfrm>
            <a:off x="9678850" y="268963"/>
            <a:ext cx="2305141" cy="1076343"/>
          </a:xfrm>
          <a:prstGeom prst="rect">
            <a:avLst/>
          </a:prstGeom>
          <a:noFill/>
          <a:ln>
            <a:noFill/>
          </a:ln>
        </p:spPr>
      </p:pic>
      <p:sp>
        <p:nvSpPr>
          <p:cNvPr id="302" name="Google Shape;302;p18"/>
          <p:cNvSpPr txBox="1"/>
          <p:nvPr/>
        </p:nvSpPr>
        <p:spPr>
          <a:xfrm>
            <a:off x="2513150" y="1019069"/>
            <a:ext cx="7659550"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800">
                <a:solidFill>
                  <a:schemeClr val="dk1"/>
                </a:solidFill>
                <a:latin typeface="Times New Roman"/>
                <a:ea typeface="Times New Roman"/>
                <a:cs typeface="Times New Roman"/>
                <a:sym typeface="Times New Roman"/>
              </a:rPr>
              <a:t>Measuring Sales Levers: Consumer Outcomes </a:t>
            </a:r>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6" name="Shape 306"/>
        <p:cNvGrpSpPr/>
        <p:nvPr/>
      </p:nvGrpSpPr>
      <p:grpSpPr>
        <a:xfrm>
          <a:off x="0" y="0"/>
          <a:ext cx="0" cy="0"/>
          <a:chOff x="0" y="0"/>
          <a:chExt cx="0" cy="0"/>
        </a:xfrm>
      </p:grpSpPr>
      <p:sp>
        <p:nvSpPr>
          <p:cNvPr id="307" name="Google Shape;307;p19"/>
          <p:cNvSpPr/>
          <p:nvPr/>
        </p:nvSpPr>
        <p:spPr>
          <a:xfrm>
            <a:off x="617280" y="1685495"/>
            <a:ext cx="10812720" cy="5007246"/>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308" name="Google Shape;308;p19"/>
          <p:cNvSpPr txBox="1"/>
          <p:nvPr/>
        </p:nvSpPr>
        <p:spPr>
          <a:xfrm>
            <a:off x="2513150" y="1019069"/>
            <a:ext cx="7659550"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800">
                <a:solidFill>
                  <a:schemeClr val="dk1"/>
                </a:solidFill>
                <a:latin typeface="Times New Roman"/>
                <a:ea typeface="Times New Roman"/>
                <a:cs typeface="Times New Roman"/>
                <a:sym typeface="Times New Roman"/>
              </a:rPr>
              <a:t>Measuring Sales Levers: Consumer Outcomes </a:t>
            </a:r>
            <a:endParaRPr/>
          </a:p>
        </p:txBody>
      </p:sp>
      <p:sp>
        <p:nvSpPr>
          <p:cNvPr id="309" name="Google Shape;309;p19"/>
          <p:cNvSpPr/>
          <p:nvPr/>
        </p:nvSpPr>
        <p:spPr>
          <a:xfrm>
            <a:off x="942308" y="935396"/>
            <a:ext cx="1404457" cy="1166000"/>
          </a:xfrm>
          <a:prstGeom prst="rect">
            <a:avLst/>
          </a:prstGeom>
          <a:solidFill>
            <a:srgbClr val="00B0F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310" name="Google Shape;310;p19"/>
          <p:cNvSpPr txBox="1"/>
          <p:nvPr/>
        </p:nvSpPr>
        <p:spPr>
          <a:xfrm>
            <a:off x="1153149" y="975974"/>
            <a:ext cx="1034822" cy="369332"/>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1800">
                <a:solidFill>
                  <a:schemeClr val="lt1"/>
                </a:solidFill>
                <a:latin typeface="Times New Roman"/>
                <a:ea typeface="Times New Roman"/>
                <a:cs typeface="Times New Roman"/>
                <a:sym typeface="Times New Roman"/>
              </a:rPr>
              <a:t>Chapter</a:t>
            </a:r>
            <a:endParaRPr sz="2800">
              <a:solidFill>
                <a:schemeClr val="lt1"/>
              </a:solidFill>
              <a:latin typeface="Times New Roman"/>
              <a:ea typeface="Times New Roman"/>
              <a:cs typeface="Times New Roman"/>
              <a:sym typeface="Times New Roman"/>
            </a:endParaRPr>
          </a:p>
        </p:txBody>
      </p:sp>
      <p:sp>
        <p:nvSpPr>
          <p:cNvPr id="311" name="Google Shape;311;p19"/>
          <p:cNvSpPr txBox="1"/>
          <p:nvPr/>
        </p:nvSpPr>
        <p:spPr>
          <a:xfrm>
            <a:off x="1214179" y="1231789"/>
            <a:ext cx="966228" cy="92333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5400">
                <a:solidFill>
                  <a:schemeClr val="lt1"/>
                </a:solidFill>
                <a:latin typeface="Times New Roman"/>
                <a:ea typeface="Times New Roman"/>
                <a:cs typeface="Times New Roman"/>
                <a:sym typeface="Times New Roman"/>
              </a:rPr>
              <a:t>06</a:t>
            </a:r>
            <a:endParaRPr b="1" sz="1600">
              <a:solidFill>
                <a:schemeClr val="lt1"/>
              </a:solidFill>
              <a:latin typeface="Times New Roman"/>
              <a:ea typeface="Times New Roman"/>
              <a:cs typeface="Times New Roman"/>
              <a:sym typeface="Times New Roman"/>
            </a:endParaRPr>
          </a:p>
        </p:txBody>
      </p:sp>
      <p:sp>
        <p:nvSpPr>
          <p:cNvPr id="312" name="Google Shape;312;p19"/>
          <p:cNvSpPr txBox="1"/>
          <p:nvPr/>
        </p:nvSpPr>
        <p:spPr>
          <a:xfrm>
            <a:off x="889000" y="2073347"/>
            <a:ext cx="10541000" cy="4467057"/>
          </a:xfrm>
          <a:prstGeom prst="rect">
            <a:avLst/>
          </a:prstGeom>
          <a:noFill/>
          <a:ln>
            <a:noFill/>
          </a:ln>
        </p:spPr>
        <p:txBody>
          <a:bodyPr anchorCtr="0" anchor="t" bIns="45700" lIns="91425" spcFirstLastPara="1" rIns="91425" wrap="square" tIns="45700">
            <a:spAutoFit/>
          </a:bodyPr>
          <a:lstStyle/>
          <a:p>
            <a:pPr indent="0" lvl="0" marL="0" marR="0" rtl="0" algn="l">
              <a:lnSpc>
                <a:spcPct val="150000"/>
              </a:lnSpc>
              <a:spcBef>
                <a:spcPts val="0"/>
              </a:spcBef>
              <a:spcAft>
                <a:spcPts val="0"/>
              </a:spcAft>
              <a:buNone/>
            </a:pPr>
            <a:r>
              <a:rPr b="0" i="0" lang="en-US" sz="2400">
                <a:solidFill>
                  <a:srgbClr val="000000"/>
                </a:solidFill>
                <a:latin typeface="Arial"/>
                <a:ea typeface="Arial"/>
                <a:cs typeface="Arial"/>
                <a:sym typeface="Arial"/>
              </a:rPr>
              <a:t>Analysts can earn insights that will inform marketing strategies that are designed to drive these microconversions by assigning dollar values to each outcome. Typically, the assigned values should be based on the likelihood that a consumer fulfills a macroconversion after the microconversion (and, of course, the calculated dollar value of that macroconversion). Outcomes more highly correlated to a macroconversion (e.g., placing an item in an online shopping cart) should have a higher assigned value than those that exhibit less correlation (e.g., viewing a webpage)</a:t>
            </a:r>
            <a:endParaRPr/>
          </a:p>
        </p:txBody>
      </p:sp>
      <p:sp>
        <p:nvSpPr>
          <p:cNvPr id="313" name="Google Shape;313;p19"/>
          <p:cNvSpPr txBox="1"/>
          <p:nvPr/>
        </p:nvSpPr>
        <p:spPr>
          <a:xfrm>
            <a:off x="9264625" y="6292631"/>
            <a:ext cx="2616200" cy="40011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000">
                <a:solidFill>
                  <a:schemeClr val="dk1"/>
                </a:solidFill>
                <a:latin typeface="Calibri"/>
                <a:ea typeface="Calibri"/>
                <a:cs typeface="Calibri"/>
                <a:sym typeface="Calibri"/>
              </a:rPr>
              <a:t>www.midocean.ae</a:t>
            </a:r>
            <a:endParaRPr/>
          </a:p>
        </p:txBody>
      </p:sp>
      <p:pic>
        <p:nvPicPr>
          <p:cNvPr id="314" name="Google Shape;314;p19"/>
          <p:cNvPicPr preferRelativeResize="0"/>
          <p:nvPr/>
        </p:nvPicPr>
        <p:blipFill rotWithShape="1">
          <a:blip r:embed="rId3">
            <a:alphaModFix/>
          </a:blip>
          <a:srcRect b="25428" l="0" r="0" t="27877"/>
          <a:stretch/>
        </p:blipFill>
        <p:spPr>
          <a:xfrm>
            <a:off x="9678850" y="268963"/>
            <a:ext cx="2305141" cy="1076343"/>
          </a:xfrm>
          <a:prstGeom prst="rect">
            <a:avLst/>
          </a:prstGeom>
          <a:noFill/>
          <a:ln>
            <a:noFill/>
          </a:ln>
        </p:spPr>
      </p:pic>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8" name="Shape 318"/>
        <p:cNvGrpSpPr/>
        <p:nvPr/>
      </p:nvGrpSpPr>
      <p:grpSpPr>
        <a:xfrm>
          <a:off x="0" y="0"/>
          <a:ext cx="0" cy="0"/>
          <a:chOff x="0" y="0"/>
          <a:chExt cx="0" cy="0"/>
        </a:xfrm>
      </p:grpSpPr>
      <p:sp>
        <p:nvSpPr>
          <p:cNvPr id="319" name="Google Shape;319;p20"/>
          <p:cNvSpPr/>
          <p:nvPr/>
        </p:nvSpPr>
        <p:spPr>
          <a:xfrm>
            <a:off x="617280" y="1685495"/>
            <a:ext cx="10812720" cy="5007246"/>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320" name="Google Shape;320;p20"/>
          <p:cNvSpPr txBox="1"/>
          <p:nvPr/>
        </p:nvSpPr>
        <p:spPr>
          <a:xfrm>
            <a:off x="2513150" y="1019069"/>
            <a:ext cx="7659550"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800">
                <a:solidFill>
                  <a:schemeClr val="dk1"/>
                </a:solidFill>
                <a:latin typeface="Times New Roman"/>
                <a:ea typeface="Times New Roman"/>
                <a:cs typeface="Times New Roman"/>
                <a:sym typeface="Times New Roman"/>
              </a:rPr>
              <a:t>Measuring Sales Levers: Consumer Outcomes </a:t>
            </a:r>
            <a:endParaRPr/>
          </a:p>
        </p:txBody>
      </p:sp>
      <p:sp>
        <p:nvSpPr>
          <p:cNvPr id="321" name="Google Shape;321;p20"/>
          <p:cNvSpPr/>
          <p:nvPr/>
        </p:nvSpPr>
        <p:spPr>
          <a:xfrm>
            <a:off x="942308" y="935396"/>
            <a:ext cx="1404457" cy="1166000"/>
          </a:xfrm>
          <a:prstGeom prst="rect">
            <a:avLst/>
          </a:prstGeom>
          <a:solidFill>
            <a:srgbClr val="00B0F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322" name="Google Shape;322;p20"/>
          <p:cNvSpPr txBox="1"/>
          <p:nvPr/>
        </p:nvSpPr>
        <p:spPr>
          <a:xfrm>
            <a:off x="1153149" y="975974"/>
            <a:ext cx="1034822" cy="369332"/>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1800">
                <a:solidFill>
                  <a:schemeClr val="lt1"/>
                </a:solidFill>
                <a:latin typeface="Times New Roman"/>
                <a:ea typeface="Times New Roman"/>
                <a:cs typeface="Times New Roman"/>
                <a:sym typeface="Times New Roman"/>
              </a:rPr>
              <a:t>Chapter</a:t>
            </a:r>
            <a:endParaRPr sz="2800">
              <a:solidFill>
                <a:schemeClr val="lt1"/>
              </a:solidFill>
              <a:latin typeface="Times New Roman"/>
              <a:ea typeface="Times New Roman"/>
              <a:cs typeface="Times New Roman"/>
              <a:sym typeface="Times New Roman"/>
            </a:endParaRPr>
          </a:p>
        </p:txBody>
      </p:sp>
      <p:sp>
        <p:nvSpPr>
          <p:cNvPr id="323" name="Google Shape;323;p20"/>
          <p:cNvSpPr txBox="1"/>
          <p:nvPr/>
        </p:nvSpPr>
        <p:spPr>
          <a:xfrm>
            <a:off x="1214179" y="1231789"/>
            <a:ext cx="966228" cy="92333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5400">
                <a:solidFill>
                  <a:schemeClr val="lt1"/>
                </a:solidFill>
                <a:latin typeface="Times New Roman"/>
                <a:ea typeface="Times New Roman"/>
                <a:cs typeface="Times New Roman"/>
                <a:sym typeface="Times New Roman"/>
              </a:rPr>
              <a:t>06</a:t>
            </a:r>
            <a:endParaRPr b="1" sz="1600">
              <a:solidFill>
                <a:schemeClr val="lt1"/>
              </a:solidFill>
              <a:latin typeface="Times New Roman"/>
              <a:ea typeface="Times New Roman"/>
              <a:cs typeface="Times New Roman"/>
              <a:sym typeface="Times New Roman"/>
            </a:endParaRPr>
          </a:p>
        </p:txBody>
      </p:sp>
      <p:sp>
        <p:nvSpPr>
          <p:cNvPr id="324" name="Google Shape;324;p20"/>
          <p:cNvSpPr txBox="1"/>
          <p:nvPr/>
        </p:nvSpPr>
        <p:spPr>
          <a:xfrm>
            <a:off x="889000" y="2073347"/>
            <a:ext cx="10541100" cy="4694700"/>
          </a:xfrm>
          <a:prstGeom prst="rect">
            <a:avLst/>
          </a:prstGeom>
          <a:noFill/>
          <a:ln>
            <a:noFill/>
          </a:ln>
        </p:spPr>
        <p:txBody>
          <a:bodyPr anchorCtr="0" anchor="t" bIns="45700" lIns="91425" spcFirstLastPara="1" rIns="91425" wrap="square" tIns="45700">
            <a:spAutoFit/>
          </a:bodyPr>
          <a:lstStyle/>
          <a:p>
            <a:pPr indent="0" lvl="0" marL="0" marR="0" rtl="0" algn="l">
              <a:lnSpc>
                <a:spcPct val="150000"/>
              </a:lnSpc>
              <a:spcBef>
                <a:spcPts val="0"/>
              </a:spcBef>
              <a:spcAft>
                <a:spcPts val="0"/>
              </a:spcAft>
              <a:buNone/>
            </a:pPr>
            <a:r>
              <a:rPr b="0" i="0" lang="en-US" sz="2300">
                <a:solidFill>
                  <a:srgbClr val="000000"/>
                </a:solidFill>
                <a:latin typeface="Arial"/>
                <a:ea typeface="Arial"/>
                <a:cs typeface="Arial"/>
                <a:sym typeface="Arial"/>
              </a:rPr>
              <a:t>Measurable offline behaviors can also be thought of as microconversions. Store visits, which measure consumers who enter a defined physical location, are an important microconversion outcome for most advertisers. This is especially true for brands that interact with consumers offline (e.g., retail shops, movie theaters, auto dealerships, etc.) and build online relationships to influence behaviors in the physical world. Although a store visit outcome is a step short of a sale, advertisers that value store visits typically see a high correlation between a consumer who visits a location and then buys an item at that moment or in the future</a:t>
            </a:r>
            <a:r>
              <a:rPr lang="en-US" sz="2300"/>
              <a:t>. </a:t>
            </a:r>
            <a:endParaRPr sz="1300"/>
          </a:p>
        </p:txBody>
      </p:sp>
      <p:sp>
        <p:nvSpPr>
          <p:cNvPr id="325" name="Google Shape;325;p20"/>
          <p:cNvSpPr txBox="1"/>
          <p:nvPr/>
        </p:nvSpPr>
        <p:spPr>
          <a:xfrm>
            <a:off x="9264625" y="6292631"/>
            <a:ext cx="2616200" cy="40011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000">
                <a:solidFill>
                  <a:schemeClr val="dk1"/>
                </a:solidFill>
                <a:latin typeface="Calibri"/>
                <a:ea typeface="Calibri"/>
                <a:cs typeface="Calibri"/>
                <a:sym typeface="Calibri"/>
              </a:rPr>
              <a:t>www.midocean.ae</a:t>
            </a:r>
            <a:endParaRPr/>
          </a:p>
        </p:txBody>
      </p:sp>
      <p:pic>
        <p:nvPicPr>
          <p:cNvPr id="326" name="Google Shape;326;p20"/>
          <p:cNvPicPr preferRelativeResize="0"/>
          <p:nvPr/>
        </p:nvPicPr>
        <p:blipFill rotWithShape="1">
          <a:blip r:embed="rId3">
            <a:alphaModFix/>
          </a:blip>
          <a:srcRect b="25428" l="0" r="0" t="27877"/>
          <a:stretch/>
        </p:blipFill>
        <p:spPr>
          <a:xfrm>
            <a:off x="9678850" y="268963"/>
            <a:ext cx="2305141" cy="1076343"/>
          </a:xfrm>
          <a:prstGeom prst="rect">
            <a:avLst/>
          </a:prstGeom>
          <a:noFill/>
          <a:ln>
            <a:noFill/>
          </a:ln>
        </p:spPr>
      </p:pic>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0" name="Shape 330"/>
        <p:cNvGrpSpPr/>
        <p:nvPr/>
      </p:nvGrpSpPr>
      <p:grpSpPr>
        <a:xfrm>
          <a:off x="0" y="0"/>
          <a:ext cx="0" cy="0"/>
          <a:chOff x="0" y="0"/>
          <a:chExt cx="0" cy="0"/>
        </a:xfrm>
      </p:grpSpPr>
      <p:sp>
        <p:nvSpPr>
          <p:cNvPr id="331" name="Google Shape;331;p21"/>
          <p:cNvSpPr/>
          <p:nvPr/>
        </p:nvSpPr>
        <p:spPr>
          <a:xfrm>
            <a:off x="617280" y="1685495"/>
            <a:ext cx="10812720" cy="4607136"/>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332" name="Google Shape;332;p21"/>
          <p:cNvSpPr txBox="1"/>
          <p:nvPr/>
        </p:nvSpPr>
        <p:spPr>
          <a:xfrm>
            <a:off x="2513150" y="1019069"/>
            <a:ext cx="7659550"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800">
                <a:solidFill>
                  <a:schemeClr val="dk1"/>
                </a:solidFill>
                <a:latin typeface="Times New Roman"/>
                <a:ea typeface="Times New Roman"/>
                <a:cs typeface="Times New Roman"/>
                <a:sym typeface="Times New Roman"/>
              </a:rPr>
              <a:t>Measuring Sales Levers: Consumer Outcomes </a:t>
            </a:r>
            <a:endParaRPr/>
          </a:p>
        </p:txBody>
      </p:sp>
      <p:sp>
        <p:nvSpPr>
          <p:cNvPr id="333" name="Google Shape;333;p21"/>
          <p:cNvSpPr/>
          <p:nvPr/>
        </p:nvSpPr>
        <p:spPr>
          <a:xfrm>
            <a:off x="942308" y="935396"/>
            <a:ext cx="1404457" cy="1166000"/>
          </a:xfrm>
          <a:prstGeom prst="rect">
            <a:avLst/>
          </a:prstGeom>
          <a:solidFill>
            <a:srgbClr val="00B0F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334" name="Google Shape;334;p21"/>
          <p:cNvSpPr txBox="1"/>
          <p:nvPr/>
        </p:nvSpPr>
        <p:spPr>
          <a:xfrm>
            <a:off x="1153149" y="975974"/>
            <a:ext cx="1034822" cy="369332"/>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1800">
                <a:solidFill>
                  <a:schemeClr val="lt1"/>
                </a:solidFill>
                <a:latin typeface="Times New Roman"/>
                <a:ea typeface="Times New Roman"/>
                <a:cs typeface="Times New Roman"/>
                <a:sym typeface="Times New Roman"/>
              </a:rPr>
              <a:t>Chapter</a:t>
            </a:r>
            <a:endParaRPr sz="2800">
              <a:solidFill>
                <a:schemeClr val="lt1"/>
              </a:solidFill>
              <a:latin typeface="Times New Roman"/>
              <a:ea typeface="Times New Roman"/>
              <a:cs typeface="Times New Roman"/>
              <a:sym typeface="Times New Roman"/>
            </a:endParaRPr>
          </a:p>
        </p:txBody>
      </p:sp>
      <p:sp>
        <p:nvSpPr>
          <p:cNvPr id="335" name="Google Shape;335;p21"/>
          <p:cNvSpPr txBox="1"/>
          <p:nvPr/>
        </p:nvSpPr>
        <p:spPr>
          <a:xfrm>
            <a:off x="1214179" y="1231789"/>
            <a:ext cx="966228" cy="92333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5400">
                <a:solidFill>
                  <a:schemeClr val="lt1"/>
                </a:solidFill>
                <a:latin typeface="Times New Roman"/>
                <a:ea typeface="Times New Roman"/>
                <a:cs typeface="Times New Roman"/>
                <a:sym typeface="Times New Roman"/>
              </a:rPr>
              <a:t>06</a:t>
            </a:r>
            <a:endParaRPr b="1" sz="1600">
              <a:solidFill>
                <a:schemeClr val="lt1"/>
              </a:solidFill>
              <a:latin typeface="Times New Roman"/>
              <a:ea typeface="Times New Roman"/>
              <a:cs typeface="Times New Roman"/>
              <a:sym typeface="Times New Roman"/>
            </a:endParaRPr>
          </a:p>
        </p:txBody>
      </p:sp>
      <p:sp>
        <p:nvSpPr>
          <p:cNvPr id="336" name="Google Shape;336;p21"/>
          <p:cNvSpPr txBox="1"/>
          <p:nvPr/>
        </p:nvSpPr>
        <p:spPr>
          <a:xfrm>
            <a:off x="889000" y="2073347"/>
            <a:ext cx="10541100" cy="3232500"/>
          </a:xfrm>
          <a:prstGeom prst="rect">
            <a:avLst/>
          </a:prstGeom>
          <a:noFill/>
          <a:ln>
            <a:noFill/>
          </a:ln>
        </p:spPr>
        <p:txBody>
          <a:bodyPr anchorCtr="0" anchor="t" bIns="45700" lIns="91425" spcFirstLastPara="1" rIns="91425" wrap="square" tIns="45700">
            <a:spAutoFit/>
          </a:bodyPr>
          <a:lstStyle/>
          <a:p>
            <a:pPr indent="0" lvl="0" marL="0" marR="0" rtl="0" algn="l">
              <a:lnSpc>
                <a:spcPct val="150000"/>
              </a:lnSpc>
              <a:spcBef>
                <a:spcPts val="0"/>
              </a:spcBef>
              <a:spcAft>
                <a:spcPts val="0"/>
              </a:spcAft>
              <a:buNone/>
            </a:pPr>
            <a:r>
              <a:rPr b="0" i="0" lang="en-US" sz="2400">
                <a:solidFill>
                  <a:srgbClr val="000000"/>
                </a:solidFill>
                <a:latin typeface="Arial"/>
                <a:ea typeface="Arial"/>
                <a:cs typeface="Arial"/>
                <a:sym typeface="Arial"/>
              </a:rPr>
              <a:t>The mobile location industry began as a way to customize apps and target ads</a:t>
            </a:r>
            <a:r>
              <a:rPr lang="en-US"/>
              <a:t> </a:t>
            </a:r>
            <a:r>
              <a:rPr b="0" i="0" lang="en-US" sz="2400">
                <a:solidFill>
                  <a:srgbClr val="000000"/>
                </a:solidFill>
                <a:latin typeface="Arial"/>
                <a:ea typeface="Arial"/>
                <a:cs typeface="Arial"/>
                <a:sym typeface="Arial"/>
              </a:rPr>
              <a:t>but has “morphed into a data collection machine.” Typically, companies collect, use, store and sell location data to help advertisers, investment firms and others. Apps most popular among data companies are those that offer services keyed to people’s whereabouts – including weather, transit and travel – because users are more likely to enable location services on them.</a:t>
            </a:r>
            <a:endParaRPr/>
          </a:p>
        </p:txBody>
      </p:sp>
      <p:sp>
        <p:nvSpPr>
          <p:cNvPr id="337" name="Google Shape;337;p21"/>
          <p:cNvSpPr txBox="1"/>
          <p:nvPr/>
        </p:nvSpPr>
        <p:spPr>
          <a:xfrm>
            <a:off x="9264625" y="6292631"/>
            <a:ext cx="2616200" cy="40011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000">
                <a:solidFill>
                  <a:schemeClr val="dk1"/>
                </a:solidFill>
                <a:latin typeface="Calibri"/>
                <a:ea typeface="Calibri"/>
                <a:cs typeface="Calibri"/>
                <a:sym typeface="Calibri"/>
              </a:rPr>
              <a:t>www.midocean.ae</a:t>
            </a:r>
            <a:endParaRPr/>
          </a:p>
        </p:txBody>
      </p:sp>
      <p:pic>
        <p:nvPicPr>
          <p:cNvPr id="338" name="Google Shape;338;p21"/>
          <p:cNvPicPr preferRelativeResize="0"/>
          <p:nvPr/>
        </p:nvPicPr>
        <p:blipFill rotWithShape="1">
          <a:blip r:embed="rId3">
            <a:alphaModFix/>
          </a:blip>
          <a:srcRect b="25428" l="0" r="0" t="27877"/>
          <a:stretch/>
        </p:blipFill>
        <p:spPr>
          <a:xfrm>
            <a:off x="9678850" y="268963"/>
            <a:ext cx="2305141" cy="1076343"/>
          </a:xfrm>
          <a:prstGeom prst="rect">
            <a:avLst/>
          </a:prstGeom>
          <a:noFill/>
          <a:ln>
            <a:noFill/>
          </a:ln>
        </p:spPr>
      </p:pic>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2" name="Shape 342"/>
        <p:cNvGrpSpPr/>
        <p:nvPr/>
      </p:nvGrpSpPr>
      <p:grpSpPr>
        <a:xfrm>
          <a:off x="0" y="0"/>
          <a:ext cx="0" cy="0"/>
          <a:chOff x="0" y="0"/>
          <a:chExt cx="0" cy="0"/>
        </a:xfrm>
      </p:grpSpPr>
      <p:sp>
        <p:nvSpPr>
          <p:cNvPr id="343" name="Google Shape;343;p22"/>
          <p:cNvSpPr/>
          <p:nvPr/>
        </p:nvSpPr>
        <p:spPr>
          <a:xfrm>
            <a:off x="617280" y="1761695"/>
            <a:ext cx="10812600" cy="4903500"/>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344" name="Google Shape;344;p22"/>
          <p:cNvSpPr txBox="1"/>
          <p:nvPr/>
        </p:nvSpPr>
        <p:spPr>
          <a:xfrm>
            <a:off x="2513150" y="1019069"/>
            <a:ext cx="7659550"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800">
                <a:solidFill>
                  <a:schemeClr val="dk1"/>
                </a:solidFill>
                <a:latin typeface="Times New Roman"/>
                <a:ea typeface="Times New Roman"/>
                <a:cs typeface="Times New Roman"/>
                <a:sym typeface="Times New Roman"/>
              </a:rPr>
              <a:t>Measuring Sales Levers: Consumer Outcomes </a:t>
            </a:r>
            <a:endParaRPr/>
          </a:p>
        </p:txBody>
      </p:sp>
      <p:sp>
        <p:nvSpPr>
          <p:cNvPr id="345" name="Google Shape;345;p22"/>
          <p:cNvSpPr/>
          <p:nvPr/>
        </p:nvSpPr>
        <p:spPr>
          <a:xfrm>
            <a:off x="942308" y="935396"/>
            <a:ext cx="1404457" cy="1166000"/>
          </a:xfrm>
          <a:prstGeom prst="rect">
            <a:avLst/>
          </a:prstGeom>
          <a:solidFill>
            <a:srgbClr val="00B0F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346" name="Google Shape;346;p22"/>
          <p:cNvSpPr txBox="1"/>
          <p:nvPr/>
        </p:nvSpPr>
        <p:spPr>
          <a:xfrm>
            <a:off x="1153149" y="975974"/>
            <a:ext cx="1034822" cy="369332"/>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1800">
                <a:solidFill>
                  <a:schemeClr val="lt1"/>
                </a:solidFill>
                <a:latin typeface="Times New Roman"/>
                <a:ea typeface="Times New Roman"/>
                <a:cs typeface="Times New Roman"/>
                <a:sym typeface="Times New Roman"/>
              </a:rPr>
              <a:t>Chapter</a:t>
            </a:r>
            <a:endParaRPr sz="2800">
              <a:solidFill>
                <a:schemeClr val="lt1"/>
              </a:solidFill>
              <a:latin typeface="Times New Roman"/>
              <a:ea typeface="Times New Roman"/>
              <a:cs typeface="Times New Roman"/>
              <a:sym typeface="Times New Roman"/>
            </a:endParaRPr>
          </a:p>
        </p:txBody>
      </p:sp>
      <p:sp>
        <p:nvSpPr>
          <p:cNvPr id="347" name="Google Shape;347;p22"/>
          <p:cNvSpPr txBox="1"/>
          <p:nvPr/>
        </p:nvSpPr>
        <p:spPr>
          <a:xfrm>
            <a:off x="1214179" y="1231789"/>
            <a:ext cx="966228" cy="92333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5400">
                <a:solidFill>
                  <a:schemeClr val="lt1"/>
                </a:solidFill>
                <a:latin typeface="Times New Roman"/>
                <a:ea typeface="Times New Roman"/>
                <a:cs typeface="Times New Roman"/>
                <a:sym typeface="Times New Roman"/>
              </a:rPr>
              <a:t>06</a:t>
            </a:r>
            <a:endParaRPr b="1" sz="1600">
              <a:solidFill>
                <a:schemeClr val="lt1"/>
              </a:solidFill>
              <a:latin typeface="Times New Roman"/>
              <a:ea typeface="Times New Roman"/>
              <a:cs typeface="Times New Roman"/>
              <a:sym typeface="Times New Roman"/>
            </a:endParaRPr>
          </a:p>
        </p:txBody>
      </p:sp>
      <p:sp>
        <p:nvSpPr>
          <p:cNvPr id="348" name="Google Shape;348;p22"/>
          <p:cNvSpPr txBox="1"/>
          <p:nvPr/>
        </p:nvSpPr>
        <p:spPr>
          <a:xfrm>
            <a:off x="889000" y="1997147"/>
            <a:ext cx="10541100" cy="4694700"/>
          </a:xfrm>
          <a:prstGeom prst="rect">
            <a:avLst/>
          </a:prstGeom>
          <a:noFill/>
          <a:ln>
            <a:noFill/>
          </a:ln>
        </p:spPr>
        <p:txBody>
          <a:bodyPr anchorCtr="0" anchor="t" bIns="45700" lIns="91425" spcFirstLastPara="1" rIns="91425" wrap="square" tIns="45700">
            <a:spAutoFit/>
          </a:bodyPr>
          <a:lstStyle/>
          <a:p>
            <a:pPr indent="0" lvl="0" marL="0" marR="0" rtl="0" algn="l">
              <a:lnSpc>
                <a:spcPct val="150000"/>
              </a:lnSpc>
              <a:spcBef>
                <a:spcPts val="0"/>
              </a:spcBef>
              <a:spcAft>
                <a:spcPts val="0"/>
              </a:spcAft>
              <a:buNone/>
            </a:pPr>
            <a:r>
              <a:rPr b="0" i="0" lang="en-US" sz="2300">
                <a:solidFill>
                  <a:srgbClr val="000000"/>
                </a:solidFill>
                <a:latin typeface="Arial"/>
                <a:ea typeface="Arial"/>
                <a:cs typeface="Arial"/>
                <a:sym typeface="Arial"/>
              </a:rPr>
              <a:t>Location data can be tremendously important to advertisers who seek to optimize their marketing strategies (and, more specifically, their media bidding strategies) to consumers’ locations. </a:t>
            </a:r>
            <a:endParaRPr sz="1300"/>
          </a:p>
          <a:p>
            <a:pPr indent="0" lvl="0" marL="0" marR="0" rtl="0" algn="l">
              <a:lnSpc>
                <a:spcPct val="150000"/>
              </a:lnSpc>
              <a:spcBef>
                <a:spcPts val="0"/>
              </a:spcBef>
              <a:spcAft>
                <a:spcPts val="0"/>
              </a:spcAft>
              <a:buNone/>
            </a:pPr>
            <a:r>
              <a:rPr b="0" i="0" lang="en-US" sz="2300">
                <a:solidFill>
                  <a:srgbClr val="000000"/>
                </a:solidFill>
                <a:latin typeface="Arial"/>
                <a:ea typeface="Arial"/>
                <a:cs typeface="Arial"/>
                <a:sym typeface="Arial"/>
              </a:rPr>
              <a:t>Perhaps even more importantly, location data helps analysts assess advertisements’ effectiveness. Online retail advertisements should be assessed by the degree to which they drive consumers to stores. Used in this way, location data provides transparency for investing advertisers while holding platforms, agencies, and others involved in media sales accountable for ad performance.</a:t>
            </a:r>
            <a:endParaRPr sz="1300"/>
          </a:p>
        </p:txBody>
      </p:sp>
      <p:sp>
        <p:nvSpPr>
          <p:cNvPr id="349" name="Google Shape;349;p22"/>
          <p:cNvSpPr txBox="1"/>
          <p:nvPr/>
        </p:nvSpPr>
        <p:spPr>
          <a:xfrm>
            <a:off x="9264625" y="6292631"/>
            <a:ext cx="2616200" cy="40011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000">
                <a:solidFill>
                  <a:schemeClr val="dk1"/>
                </a:solidFill>
                <a:latin typeface="Calibri"/>
                <a:ea typeface="Calibri"/>
                <a:cs typeface="Calibri"/>
                <a:sym typeface="Calibri"/>
              </a:rPr>
              <a:t>www.midocean.ae</a:t>
            </a:r>
            <a:endParaRPr/>
          </a:p>
        </p:txBody>
      </p:sp>
      <p:pic>
        <p:nvPicPr>
          <p:cNvPr id="350" name="Google Shape;350;p22"/>
          <p:cNvPicPr preferRelativeResize="0"/>
          <p:nvPr/>
        </p:nvPicPr>
        <p:blipFill rotWithShape="1">
          <a:blip r:embed="rId3">
            <a:alphaModFix/>
          </a:blip>
          <a:srcRect b="25428" l="0" r="0" t="27877"/>
          <a:stretch/>
        </p:blipFill>
        <p:spPr>
          <a:xfrm>
            <a:off x="9678850" y="268963"/>
            <a:ext cx="2305141" cy="1076343"/>
          </a:xfrm>
          <a:prstGeom prst="rect">
            <a:avLst/>
          </a:prstGeom>
          <a:noFill/>
          <a:ln>
            <a:noFill/>
          </a:ln>
        </p:spPr>
      </p:pic>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4" name="Shape 354"/>
        <p:cNvGrpSpPr/>
        <p:nvPr/>
      </p:nvGrpSpPr>
      <p:grpSpPr>
        <a:xfrm>
          <a:off x="0" y="0"/>
          <a:ext cx="0" cy="0"/>
          <a:chOff x="0" y="0"/>
          <a:chExt cx="0" cy="0"/>
        </a:xfrm>
      </p:grpSpPr>
      <p:sp>
        <p:nvSpPr>
          <p:cNvPr id="355" name="Google Shape;355;p23"/>
          <p:cNvSpPr txBox="1"/>
          <p:nvPr/>
        </p:nvSpPr>
        <p:spPr>
          <a:xfrm>
            <a:off x="4126050" y="2492269"/>
            <a:ext cx="7659550" cy="954107"/>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800">
                <a:solidFill>
                  <a:schemeClr val="dk1"/>
                </a:solidFill>
                <a:latin typeface="Times New Roman"/>
                <a:ea typeface="Times New Roman"/>
                <a:cs typeface="Times New Roman"/>
                <a:sym typeface="Times New Roman"/>
              </a:rPr>
              <a:t>Understanding What Is Important: </a:t>
            </a:r>
            <a:endParaRPr/>
          </a:p>
          <a:p>
            <a:pPr indent="0" lvl="0" marL="0" marR="0" rtl="0" algn="l">
              <a:spcBef>
                <a:spcPts val="0"/>
              </a:spcBef>
              <a:spcAft>
                <a:spcPts val="0"/>
              </a:spcAft>
              <a:buNone/>
            </a:pPr>
            <a:r>
              <a:rPr b="1" lang="en-US" sz="2800">
                <a:solidFill>
                  <a:schemeClr val="dk1"/>
                </a:solidFill>
                <a:latin typeface="Times New Roman"/>
                <a:ea typeface="Times New Roman"/>
                <a:cs typeface="Times New Roman"/>
                <a:sym typeface="Times New Roman"/>
              </a:rPr>
              <a:t>Customer Value</a:t>
            </a:r>
            <a:endParaRPr/>
          </a:p>
        </p:txBody>
      </p:sp>
      <p:sp>
        <p:nvSpPr>
          <p:cNvPr id="356" name="Google Shape;356;p23"/>
          <p:cNvSpPr/>
          <p:nvPr/>
        </p:nvSpPr>
        <p:spPr>
          <a:xfrm>
            <a:off x="2555208" y="2408596"/>
            <a:ext cx="1404457" cy="1166000"/>
          </a:xfrm>
          <a:prstGeom prst="rect">
            <a:avLst/>
          </a:prstGeom>
          <a:solidFill>
            <a:srgbClr val="00B0F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357" name="Google Shape;357;p23"/>
          <p:cNvSpPr txBox="1"/>
          <p:nvPr/>
        </p:nvSpPr>
        <p:spPr>
          <a:xfrm>
            <a:off x="2766049" y="2449174"/>
            <a:ext cx="1034822" cy="369332"/>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1800">
                <a:solidFill>
                  <a:schemeClr val="lt1"/>
                </a:solidFill>
                <a:latin typeface="Times New Roman"/>
                <a:ea typeface="Times New Roman"/>
                <a:cs typeface="Times New Roman"/>
                <a:sym typeface="Times New Roman"/>
              </a:rPr>
              <a:t>Chapter</a:t>
            </a:r>
            <a:endParaRPr sz="2800">
              <a:solidFill>
                <a:schemeClr val="lt1"/>
              </a:solidFill>
              <a:latin typeface="Times New Roman"/>
              <a:ea typeface="Times New Roman"/>
              <a:cs typeface="Times New Roman"/>
              <a:sym typeface="Times New Roman"/>
            </a:endParaRPr>
          </a:p>
        </p:txBody>
      </p:sp>
      <p:sp>
        <p:nvSpPr>
          <p:cNvPr id="358" name="Google Shape;358;p23"/>
          <p:cNvSpPr txBox="1"/>
          <p:nvPr/>
        </p:nvSpPr>
        <p:spPr>
          <a:xfrm>
            <a:off x="2827079" y="2704989"/>
            <a:ext cx="966228" cy="92333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5400">
                <a:solidFill>
                  <a:schemeClr val="lt1"/>
                </a:solidFill>
                <a:latin typeface="Times New Roman"/>
                <a:ea typeface="Times New Roman"/>
                <a:cs typeface="Times New Roman"/>
                <a:sym typeface="Times New Roman"/>
              </a:rPr>
              <a:t>06</a:t>
            </a:r>
            <a:endParaRPr b="1" sz="1600">
              <a:solidFill>
                <a:schemeClr val="lt1"/>
              </a:solidFill>
              <a:latin typeface="Times New Roman"/>
              <a:ea typeface="Times New Roman"/>
              <a:cs typeface="Times New Roman"/>
              <a:sym typeface="Times New Roman"/>
            </a:endParaRPr>
          </a:p>
        </p:txBody>
      </p:sp>
      <p:sp>
        <p:nvSpPr>
          <p:cNvPr id="359" name="Google Shape;359;p23"/>
          <p:cNvSpPr txBox="1"/>
          <p:nvPr/>
        </p:nvSpPr>
        <p:spPr>
          <a:xfrm>
            <a:off x="9264625" y="6292631"/>
            <a:ext cx="2616200" cy="40011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000">
                <a:solidFill>
                  <a:schemeClr val="dk1"/>
                </a:solidFill>
                <a:latin typeface="Calibri"/>
                <a:ea typeface="Calibri"/>
                <a:cs typeface="Calibri"/>
                <a:sym typeface="Calibri"/>
              </a:rPr>
              <a:t>www.midocean.ae</a:t>
            </a:r>
            <a:endParaRPr/>
          </a:p>
        </p:txBody>
      </p:sp>
      <p:pic>
        <p:nvPicPr>
          <p:cNvPr id="360" name="Google Shape;360;p23"/>
          <p:cNvPicPr preferRelativeResize="0"/>
          <p:nvPr/>
        </p:nvPicPr>
        <p:blipFill rotWithShape="1">
          <a:blip r:embed="rId3">
            <a:alphaModFix/>
          </a:blip>
          <a:srcRect b="25428" l="0" r="0" t="27877"/>
          <a:stretch/>
        </p:blipFill>
        <p:spPr>
          <a:xfrm>
            <a:off x="9678850" y="268963"/>
            <a:ext cx="2305141" cy="1076343"/>
          </a:xfrm>
          <a:prstGeom prst="rect">
            <a:avLst/>
          </a:prstGeom>
          <a:noFill/>
          <a:ln>
            <a:noFill/>
          </a:ln>
        </p:spPr>
      </p:pic>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4" name="Shape 364"/>
        <p:cNvGrpSpPr/>
        <p:nvPr/>
      </p:nvGrpSpPr>
      <p:grpSpPr>
        <a:xfrm>
          <a:off x="0" y="0"/>
          <a:ext cx="0" cy="0"/>
          <a:chOff x="0" y="0"/>
          <a:chExt cx="0" cy="0"/>
        </a:xfrm>
      </p:grpSpPr>
      <p:sp>
        <p:nvSpPr>
          <p:cNvPr id="365" name="Google Shape;365;p24"/>
          <p:cNvSpPr/>
          <p:nvPr/>
        </p:nvSpPr>
        <p:spPr>
          <a:xfrm>
            <a:off x="617280" y="1685495"/>
            <a:ext cx="10812720" cy="4607136"/>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366" name="Google Shape;366;p24"/>
          <p:cNvSpPr txBox="1"/>
          <p:nvPr/>
        </p:nvSpPr>
        <p:spPr>
          <a:xfrm>
            <a:off x="2513149" y="1019069"/>
            <a:ext cx="8525701"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800">
                <a:solidFill>
                  <a:schemeClr val="dk1"/>
                </a:solidFill>
                <a:latin typeface="Times New Roman"/>
                <a:ea typeface="Times New Roman"/>
                <a:cs typeface="Times New Roman"/>
                <a:sym typeface="Times New Roman"/>
              </a:rPr>
              <a:t>Understanding What Is Important:  Customer Value</a:t>
            </a:r>
            <a:endParaRPr/>
          </a:p>
        </p:txBody>
      </p:sp>
      <p:sp>
        <p:nvSpPr>
          <p:cNvPr id="367" name="Google Shape;367;p24"/>
          <p:cNvSpPr/>
          <p:nvPr/>
        </p:nvSpPr>
        <p:spPr>
          <a:xfrm>
            <a:off x="942308" y="935396"/>
            <a:ext cx="1404457" cy="1166000"/>
          </a:xfrm>
          <a:prstGeom prst="rect">
            <a:avLst/>
          </a:prstGeom>
          <a:solidFill>
            <a:srgbClr val="00B0F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368" name="Google Shape;368;p24"/>
          <p:cNvSpPr txBox="1"/>
          <p:nvPr/>
        </p:nvSpPr>
        <p:spPr>
          <a:xfrm>
            <a:off x="1153149" y="975974"/>
            <a:ext cx="1034822" cy="369332"/>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1800">
                <a:solidFill>
                  <a:schemeClr val="lt1"/>
                </a:solidFill>
                <a:latin typeface="Times New Roman"/>
                <a:ea typeface="Times New Roman"/>
                <a:cs typeface="Times New Roman"/>
                <a:sym typeface="Times New Roman"/>
              </a:rPr>
              <a:t>Chapter</a:t>
            </a:r>
            <a:endParaRPr sz="2800">
              <a:solidFill>
                <a:schemeClr val="lt1"/>
              </a:solidFill>
              <a:latin typeface="Times New Roman"/>
              <a:ea typeface="Times New Roman"/>
              <a:cs typeface="Times New Roman"/>
              <a:sym typeface="Times New Roman"/>
            </a:endParaRPr>
          </a:p>
        </p:txBody>
      </p:sp>
      <p:sp>
        <p:nvSpPr>
          <p:cNvPr id="369" name="Google Shape;369;p24"/>
          <p:cNvSpPr txBox="1"/>
          <p:nvPr/>
        </p:nvSpPr>
        <p:spPr>
          <a:xfrm>
            <a:off x="1214179" y="1231789"/>
            <a:ext cx="966228" cy="92333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5400">
                <a:solidFill>
                  <a:schemeClr val="lt1"/>
                </a:solidFill>
                <a:latin typeface="Times New Roman"/>
                <a:ea typeface="Times New Roman"/>
                <a:cs typeface="Times New Roman"/>
                <a:sym typeface="Times New Roman"/>
              </a:rPr>
              <a:t>06</a:t>
            </a:r>
            <a:endParaRPr b="1" sz="1600">
              <a:solidFill>
                <a:schemeClr val="lt1"/>
              </a:solidFill>
              <a:latin typeface="Times New Roman"/>
              <a:ea typeface="Times New Roman"/>
              <a:cs typeface="Times New Roman"/>
              <a:sym typeface="Times New Roman"/>
            </a:endParaRPr>
          </a:p>
        </p:txBody>
      </p:sp>
      <p:sp>
        <p:nvSpPr>
          <p:cNvPr id="370" name="Google Shape;370;p24"/>
          <p:cNvSpPr txBox="1"/>
          <p:nvPr/>
        </p:nvSpPr>
        <p:spPr>
          <a:xfrm>
            <a:off x="889000" y="2073347"/>
            <a:ext cx="10541100" cy="3232500"/>
          </a:xfrm>
          <a:prstGeom prst="rect">
            <a:avLst/>
          </a:prstGeom>
          <a:noFill/>
          <a:ln>
            <a:noFill/>
          </a:ln>
        </p:spPr>
        <p:txBody>
          <a:bodyPr anchorCtr="0" anchor="t" bIns="45700" lIns="91425" spcFirstLastPara="1" rIns="91425" wrap="square" tIns="45700">
            <a:spAutoFit/>
          </a:bodyPr>
          <a:lstStyle/>
          <a:p>
            <a:pPr indent="0" lvl="0" marL="0" marR="0" rtl="0" algn="l">
              <a:lnSpc>
                <a:spcPct val="150000"/>
              </a:lnSpc>
              <a:spcBef>
                <a:spcPts val="0"/>
              </a:spcBef>
              <a:spcAft>
                <a:spcPts val="0"/>
              </a:spcAft>
              <a:buNone/>
            </a:pPr>
            <a:r>
              <a:rPr b="0" i="0" lang="en-US" sz="2400">
                <a:solidFill>
                  <a:srgbClr val="000000"/>
                </a:solidFill>
                <a:latin typeface="Arial"/>
                <a:ea typeface="Arial"/>
                <a:cs typeface="Arial"/>
                <a:sym typeface="Arial"/>
              </a:rPr>
              <a:t>Scott Kirby, formerly president of American Airlines, gave Wall Street</a:t>
            </a:r>
            <a:endParaRPr/>
          </a:p>
          <a:p>
            <a:pPr indent="0" lvl="0" marL="0" marR="0" rtl="0" algn="l">
              <a:lnSpc>
                <a:spcPct val="150000"/>
              </a:lnSpc>
              <a:spcBef>
                <a:spcPts val="0"/>
              </a:spcBef>
              <a:spcAft>
                <a:spcPts val="0"/>
              </a:spcAft>
              <a:buNone/>
            </a:pPr>
            <a:r>
              <a:rPr b="0" i="0" lang="en-US" sz="2400">
                <a:solidFill>
                  <a:srgbClr val="000000"/>
                </a:solidFill>
                <a:latin typeface="Arial"/>
                <a:ea typeface="Arial"/>
                <a:cs typeface="Arial"/>
                <a:sym typeface="Arial"/>
              </a:rPr>
              <a:t>analysts a peek into the lopsided economics of his airline on an October 25,</a:t>
            </a:r>
            <a:endParaRPr/>
          </a:p>
          <a:p>
            <a:pPr indent="0" lvl="0" marL="0" marR="0" rtl="0" algn="l">
              <a:lnSpc>
                <a:spcPct val="150000"/>
              </a:lnSpc>
              <a:spcBef>
                <a:spcPts val="0"/>
              </a:spcBef>
              <a:spcAft>
                <a:spcPts val="0"/>
              </a:spcAft>
              <a:buNone/>
            </a:pPr>
            <a:r>
              <a:rPr b="0" i="0" lang="en-US" sz="2400">
                <a:solidFill>
                  <a:srgbClr val="000000"/>
                </a:solidFill>
                <a:latin typeface="Arial"/>
                <a:ea typeface="Arial"/>
                <a:cs typeface="Arial"/>
                <a:sym typeface="Arial"/>
              </a:rPr>
              <a:t>2015, conference call, saying half of the company’s 2014 sales came from 87</a:t>
            </a:r>
            <a:r>
              <a:rPr lang="en-US"/>
              <a:t> </a:t>
            </a:r>
            <a:r>
              <a:rPr b="0" i="0" lang="en-US" sz="2400">
                <a:solidFill>
                  <a:srgbClr val="000000"/>
                </a:solidFill>
                <a:latin typeface="Arial"/>
                <a:ea typeface="Arial"/>
                <a:cs typeface="Arial"/>
                <a:sym typeface="Arial"/>
              </a:rPr>
              <a:t>percent of customers who flew on the airline once. What this means, of</a:t>
            </a:r>
            <a:endParaRPr/>
          </a:p>
          <a:p>
            <a:pPr indent="0" lvl="0" marL="0" marR="0" rtl="0" algn="l">
              <a:lnSpc>
                <a:spcPct val="150000"/>
              </a:lnSpc>
              <a:spcBef>
                <a:spcPts val="0"/>
              </a:spcBef>
              <a:spcAft>
                <a:spcPts val="0"/>
              </a:spcAft>
              <a:buNone/>
            </a:pPr>
            <a:r>
              <a:rPr b="0" i="0" lang="en-US" sz="2400">
                <a:solidFill>
                  <a:srgbClr val="000000"/>
                </a:solidFill>
                <a:latin typeface="Arial"/>
                <a:ea typeface="Arial"/>
                <a:cs typeface="Arial"/>
                <a:sym typeface="Arial"/>
              </a:rPr>
              <a:t>course, is that a paltry 13 percent of travelers contributed 50 percent of</a:t>
            </a:r>
            <a:endParaRPr/>
          </a:p>
          <a:p>
            <a:pPr indent="0" lvl="0" marL="0" marR="0" rtl="0" algn="l">
              <a:lnSpc>
                <a:spcPct val="150000"/>
              </a:lnSpc>
              <a:spcBef>
                <a:spcPts val="0"/>
              </a:spcBef>
              <a:spcAft>
                <a:spcPts val="0"/>
              </a:spcAft>
              <a:buNone/>
            </a:pPr>
            <a:r>
              <a:rPr b="0" i="0" lang="en-US" sz="2400">
                <a:solidFill>
                  <a:srgbClr val="000000"/>
                </a:solidFill>
                <a:latin typeface="Arial"/>
                <a:ea typeface="Arial"/>
                <a:cs typeface="Arial"/>
                <a:sym typeface="Arial"/>
              </a:rPr>
              <a:t>American Airlines’ annual revenue.</a:t>
            </a:r>
            <a:endParaRPr/>
          </a:p>
        </p:txBody>
      </p:sp>
      <p:sp>
        <p:nvSpPr>
          <p:cNvPr id="371" name="Google Shape;371;p24"/>
          <p:cNvSpPr txBox="1"/>
          <p:nvPr/>
        </p:nvSpPr>
        <p:spPr>
          <a:xfrm>
            <a:off x="9264625" y="6292631"/>
            <a:ext cx="2616200" cy="40011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000">
                <a:solidFill>
                  <a:schemeClr val="dk1"/>
                </a:solidFill>
                <a:latin typeface="Calibri"/>
                <a:ea typeface="Calibri"/>
                <a:cs typeface="Calibri"/>
                <a:sym typeface="Calibri"/>
              </a:rPr>
              <a:t>www.midocean.ae</a:t>
            </a:r>
            <a:endParaRPr/>
          </a:p>
        </p:txBody>
      </p:sp>
      <p:pic>
        <p:nvPicPr>
          <p:cNvPr id="372" name="Google Shape;372;p24"/>
          <p:cNvPicPr preferRelativeResize="0"/>
          <p:nvPr/>
        </p:nvPicPr>
        <p:blipFill rotWithShape="1">
          <a:blip r:embed="rId3">
            <a:alphaModFix/>
          </a:blip>
          <a:srcRect b="25428" l="0" r="0" t="27877"/>
          <a:stretch/>
        </p:blipFill>
        <p:spPr>
          <a:xfrm>
            <a:off x="9678850" y="268963"/>
            <a:ext cx="2305141" cy="1076343"/>
          </a:xfrm>
          <a:prstGeom prst="rect">
            <a:avLst/>
          </a:prstGeom>
          <a:noFill/>
          <a:ln>
            <a:noFill/>
          </a:ln>
        </p:spPr>
      </p:pic>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6" name="Shape 376"/>
        <p:cNvGrpSpPr/>
        <p:nvPr/>
      </p:nvGrpSpPr>
      <p:grpSpPr>
        <a:xfrm>
          <a:off x="0" y="0"/>
          <a:ext cx="0" cy="0"/>
          <a:chOff x="0" y="0"/>
          <a:chExt cx="0" cy="0"/>
        </a:xfrm>
      </p:grpSpPr>
      <p:sp>
        <p:nvSpPr>
          <p:cNvPr id="377" name="Google Shape;377;p25"/>
          <p:cNvSpPr/>
          <p:nvPr/>
        </p:nvSpPr>
        <p:spPr>
          <a:xfrm>
            <a:off x="617280" y="1685495"/>
            <a:ext cx="10812720" cy="4607136"/>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378" name="Google Shape;378;p25"/>
          <p:cNvSpPr txBox="1"/>
          <p:nvPr/>
        </p:nvSpPr>
        <p:spPr>
          <a:xfrm>
            <a:off x="2513149" y="1019069"/>
            <a:ext cx="8525701"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800">
                <a:solidFill>
                  <a:schemeClr val="dk1"/>
                </a:solidFill>
                <a:latin typeface="Times New Roman"/>
                <a:ea typeface="Times New Roman"/>
                <a:cs typeface="Times New Roman"/>
                <a:sym typeface="Times New Roman"/>
              </a:rPr>
              <a:t>Understanding What Is Important:  Customer Value</a:t>
            </a:r>
            <a:endParaRPr/>
          </a:p>
        </p:txBody>
      </p:sp>
      <p:sp>
        <p:nvSpPr>
          <p:cNvPr id="379" name="Google Shape;379;p25"/>
          <p:cNvSpPr/>
          <p:nvPr/>
        </p:nvSpPr>
        <p:spPr>
          <a:xfrm>
            <a:off x="942308" y="935396"/>
            <a:ext cx="1404457" cy="1166000"/>
          </a:xfrm>
          <a:prstGeom prst="rect">
            <a:avLst/>
          </a:prstGeom>
          <a:solidFill>
            <a:srgbClr val="00B0F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380" name="Google Shape;380;p25"/>
          <p:cNvSpPr txBox="1"/>
          <p:nvPr/>
        </p:nvSpPr>
        <p:spPr>
          <a:xfrm>
            <a:off x="1153149" y="975974"/>
            <a:ext cx="1034822" cy="369332"/>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1800">
                <a:solidFill>
                  <a:schemeClr val="lt1"/>
                </a:solidFill>
                <a:latin typeface="Times New Roman"/>
                <a:ea typeface="Times New Roman"/>
                <a:cs typeface="Times New Roman"/>
                <a:sym typeface="Times New Roman"/>
              </a:rPr>
              <a:t>Chapter</a:t>
            </a:r>
            <a:endParaRPr sz="2800">
              <a:solidFill>
                <a:schemeClr val="lt1"/>
              </a:solidFill>
              <a:latin typeface="Times New Roman"/>
              <a:ea typeface="Times New Roman"/>
              <a:cs typeface="Times New Roman"/>
              <a:sym typeface="Times New Roman"/>
            </a:endParaRPr>
          </a:p>
        </p:txBody>
      </p:sp>
      <p:sp>
        <p:nvSpPr>
          <p:cNvPr id="381" name="Google Shape;381;p25"/>
          <p:cNvSpPr txBox="1"/>
          <p:nvPr/>
        </p:nvSpPr>
        <p:spPr>
          <a:xfrm>
            <a:off x="1214179" y="1231789"/>
            <a:ext cx="966228" cy="92333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5400">
                <a:solidFill>
                  <a:schemeClr val="lt1"/>
                </a:solidFill>
                <a:latin typeface="Times New Roman"/>
                <a:ea typeface="Times New Roman"/>
                <a:cs typeface="Times New Roman"/>
                <a:sym typeface="Times New Roman"/>
              </a:rPr>
              <a:t>06</a:t>
            </a:r>
            <a:endParaRPr b="1" sz="1600">
              <a:solidFill>
                <a:schemeClr val="lt1"/>
              </a:solidFill>
              <a:latin typeface="Times New Roman"/>
              <a:ea typeface="Times New Roman"/>
              <a:cs typeface="Times New Roman"/>
              <a:sym typeface="Times New Roman"/>
            </a:endParaRPr>
          </a:p>
        </p:txBody>
      </p:sp>
      <p:sp>
        <p:nvSpPr>
          <p:cNvPr id="382" name="Google Shape;382;p25"/>
          <p:cNvSpPr txBox="1"/>
          <p:nvPr/>
        </p:nvSpPr>
        <p:spPr>
          <a:xfrm>
            <a:off x="889000" y="2073347"/>
            <a:ext cx="10541000" cy="2805063"/>
          </a:xfrm>
          <a:prstGeom prst="rect">
            <a:avLst/>
          </a:prstGeom>
          <a:noFill/>
          <a:ln>
            <a:noFill/>
          </a:ln>
        </p:spPr>
        <p:txBody>
          <a:bodyPr anchorCtr="0" anchor="t" bIns="45700" lIns="91425" spcFirstLastPara="1" rIns="91425" wrap="square" tIns="45700">
            <a:spAutoFit/>
          </a:bodyPr>
          <a:lstStyle/>
          <a:p>
            <a:pPr indent="0" lvl="0" marL="0" marR="0" rtl="0" algn="l">
              <a:lnSpc>
                <a:spcPct val="150000"/>
              </a:lnSpc>
              <a:spcBef>
                <a:spcPts val="0"/>
              </a:spcBef>
              <a:spcAft>
                <a:spcPts val="0"/>
              </a:spcAft>
              <a:buNone/>
            </a:pPr>
            <a:r>
              <a:rPr b="0" i="0" lang="en-US" sz="2400">
                <a:solidFill>
                  <a:srgbClr val="000000"/>
                </a:solidFill>
                <a:latin typeface="Arial"/>
                <a:ea typeface="Arial"/>
                <a:cs typeface="Arial"/>
                <a:sym typeface="Arial"/>
              </a:rPr>
              <a:t>The idea of differentiated customer value isn’t unique to the airline industry.</a:t>
            </a:r>
            <a:endParaRPr/>
          </a:p>
          <a:p>
            <a:pPr indent="0" lvl="0" marL="0" marR="0" rtl="0" algn="l">
              <a:lnSpc>
                <a:spcPct val="150000"/>
              </a:lnSpc>
              <a:spcBef>
                <a:spcPts val="0"/>
              </a:spcBef>
              <a:spcAft>
                <a:spcPts val="0"/>
              </a:spcAft>
              <a:buNone/>
            </a:pPr>
            <a:r>
              <a:rPr b="0" i="0" lang="en-US" sz="2400">
                <a:solidFill>
                  <a:srgbClr val="000000"/>
                </a:solidFill>
                <a:latin typeface="Arial"/>
                <a:ea typeface="Arial"/>
                <a:cs typeface="Arial"/>
                <a:sym typeface="Arial"/>
              </a:rPr>
              <a:t>Every business earns different economic value from different consumers. By</a:t>
            </a:r>
            <a:endParaRPr/>
          </a:p>
          <a:p>
            <a:pPr indent="0" lvl="0" marL="0" marR="0" rtl="0" algn="l">
              <a:lnSpc>
                <a:spcPct val="150000"/>
              </a:lnSpc>
              <a:spcBef>
                <a:spcPts val="0"/>
              </a:spcBef>
              <a:spcAft>
                <a:spcPts val="0"/>
              </a:spcAft>
              <a:buNone/>
            </a:pPr>
            <a:r>
              <a:rPr b="0" i="0" lang="en-US" sz="2400">
                <a:solidFill>
                  <a:srgbClr val="000000"/>
                </a:solidFill>
                <a:latin typeface="Arial"/>
                <a:ea typeface="Arial"/>
                <a:cs typeface="Arial"/>
                <a:sym typeface="Arial"/>
              </a:rPr>
              <a:t>understanding what their valuable customers look like (and what they don’t</a:t>
            </a:r>
            <a:endParaRPr/>
          </a:p>
          <a:p>
            <a:pPr indent="0" lvl="0" marL="0" marR="0" rtl="0" algn="l">
              <a:lnSpc>
                <a:spcPct val="150000"/>
              </a:lnSpc>
              <a:spcBef>
                <a:spcPts val="0"/>
              </a:spcBef>
              <a:spcAft>
                <a:spcPts val="0"/>
              </a:spcAft>
              <a:buNone/>
            </a:pPr>
            <a:r>
              <a:rPr b="0" i="0" lang="en-US" sz="2400">
                <a:solidFill>
                  <a:srgbClr val="000000"/>
                </a:solidFill>
                <a:latin typeface="Arial"/>
                <a:ea typeface="Arial"/>
                <a:cs typeface="Arial"/>
                <a:sym typeface="Arial"/>
              </a:rPr>
              <a:t>resemble), advertisers can affix differing levels of value to nearly every consumer they could pursue in the market.</a:t>
            </a:r>
            <a:endParaRPr/>
          </a:p>
        </p:txBody>
      </p:sp>
      <p:sp>
        <p:nvSpPr>
          <p:cNvPr id="383" name="Google Shape;383;p25"/>
          <p:cNvSpPr txBox="1"/>
          <p:nvPr/>
        </p:nvSpPr>
        <p:spPr>
          <a:xfrm>
            <a:off x="9264625" y="6292631"/>
            <a:ext cx="2616200" cy="40011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000">
                <a:solidFill>
                  <a:schemeClr val="dk1"/>
                </a:solidFill>
                <a:latin typeface="Calibri"/>
                <a:ea typeface="Calibri"/>
                <a:cs typeface="Calibri"/>
                <a:sym typeface="Calibri"/>
              </a:rPr>
              <a:t>www.midocean.ae</a:t>
            </a:r>
            <a:endParaRPr/>
          </a:p>
        </p:txBody>
      </p:sp>
      <p:pic>
        <p:nvPicPr>
          <p:cNvPr id="384" name="Google Shape;384;p25"/>
          <p:cNvPicPr preferRelativeResize="0"/>
          <p:nvPr/>
        </p:nvPicPr>
        <p:blipFill rotWithShape="1">
          <a:blip r:embed="rId3">
            <a:alphaModFix/>
          </a:blip>
          <a:srcRect b="25428" l="0" r="0" t="27877"/>
          <a:stretch/>
        </p:blipFill>
        <p:spPr>
          <a:xfrm>
            <a:off x="9678850" y="268963"/>
            <a:ext cx="2305141" cy="1076343"/>
          </a:xfrm>
          <a:prstGeom prst="rect">
            <a:avLst/>
          </a:prstGeom>
          <a:noFill/>
          <a:ln>
            <a:noFill/>
          </a:ln>
        </p:spPr>
      </p:pic>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88" name="Shape 388"/>
        <p:cNvGrpSpPr/>
        <p:nvPr/>
      </p:nvGrpSpPr>
      <p:grpSpPr>
        <a:xfrm>
          <a:off x="0" y="0"/>
          <a:ext cx="0" cy="0"/>
          <a:chOff x="0" y="0"/>
          <a:chExt cx="0" cy="0"/>
        </a:xfrm>
      </p:grpSpPr>
      <p:sp>
        <p:nvSpPr>
          <p:cNvPr id="389" name="Google Shape;389;p26"/>
          <p:cNvSpPr/>
          <p:nvPr/>
        </p:nvSpPr>
        <p:spPr>
          <a:xfrm>
            <a:off x="617280" y="1685495"/>
            <a:ext cx="10812720" cy="4607136"/>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390" name="Google Shape;390;p26"/>
          <p:cNvSpPr txBox="1"/>
          <p:nvPr/>
        </p:nvSpPr>
        <p:spPr>
          <a:xfrm>
            <a:off x="2513149" y="1019069"/>
            <a:ext cx="8525701"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800">
                <a:solidFill>
                  <a:schemeClr val="dk1"/>
                </a:solidFill>
                <a:latin typeface="Times New Roman"/>
                <a:ea typeface="Times New Roman"/>
                <a:cs typeface="Times New Roman"/>
                <a:sym typeface="Times New Roman"/>
              </a:rPr>
              <a:t>Understanding What Is Important:  Customer Value</a:t>
            </a:r>
            <a:endParaRPr/>
          </a:p>
        </p:txBody>
      </p:sp>
      <p:sp>
        <p:nvSpPr>
          <p:cNvPr id="391" name="Google Shape;391;p26"/>
          <p:cNvSpPr/>
          <p:nvPr/>
        </p:nvSpPr>
        <p:spPr>
          <a:xfrm>
            <a:off x="942308" y="935396"/>
            <a:ext cx="1404457" cy="1166000"/>
          </a:xfrm>
          <a:prstGeom prst="rect">
            <a:avLst/>
          </a:prstGeom>
          <a:solidFill>
            <a:srgbClr val="00B0F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392" name="Google Shape;392;p26"/>
          <p:cNvSpPr txBox="1"/>
          <p:nvPr/>
        </p:nvSpPr>
        <p:spPr>
          <a:xfrm>
            <a:off x="1153149" y="975974"/>
            <a:ext cx="1034822" cy="369332"/>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1800">
                <a:solidFill>
                  <a:schemeClr val="lt1"/>
                </a:solidFill>
                <a:latin typeface="Times New Roman"/>
                <a:ea typeface="Times New Roman"/>
                <a:cs typeface="Times New Roman"/>
                <a:sym typeface="Times New Roman"/>
              </a:rPr>
              <a:t>Chapter</a:t>
            </a:r>
            <a:endParaRPr sz="2800">
              <a:solidFill>
                <a:schemeClr val="lt1"/>
              </a:solidFill>
              <a:latin typeface="Times New Roman"/>
              <a:ea typeface="Times New Roman"/>
              <a:cs typeface="Times New Roman"/>
              <a:sym typeface="Times New Roman"/>
            </a:endParaRPr>
          </a:p>
        </p:txBody>
      </p:sp>
      <p:sp>
        <p:nvSpPr>
          <p:cNvPr id="393" name="Google Shape;393;p26"/>
          <p:cNvSpPr txBox="1"/>
          <p:nvPr/>
        </p:nvSpPr>
        <p:spPr>
          <a:xfrm>
            <a:off x="1214179" y="1231789"/>
            <a:ext cx="966228" cy="92333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5400">
                <a:solidFill>
                  <a:schemeClr val="lt1"/>
                </a:solidFill>
                <a:latin typeface="Times New Roman"/>
                <a:ea typeface="Times New Roman"/>
                <a:cs typeface="Times New Roman"/>
                <a:sym typeface="Times New Roman"/>
              </a:rPr>
              <a:t>06</a:t>
            </a:r>
            <a:endParaRPr b="1" sz="1600">
              <a:solidFill>
                <a:schemeClr val="lt1"/>
              </a:solidFill>
              <a:latin typeface="Times New Roman"/>
              <a:ea typeface="Times New Roman"/>
              <a:cs typeface="Times New Roman"/>
              <a:sym typeface="Times New Roman"/>
            </a:endParaRPr>
          </a:p>
        </p:txBody>
      </p:sp>
      <p:sp>
        <p:nvSpPr>
          <p:cNvPr id="394" name="Google Shape;394;p26"/>
          <p:cNvSpPr txBox="1"/>
          <p:nvPr/>
        </p:nvSpPr>
        <p:spPr>
          <a:xfrm>
            <a:off x="889000" y="2073347"/>
            <a:ext cx="10541100" cy="3232500"/>
          </a:xfrm>
          <a:prstGeom prst="rect">
            <a:avLst/>
          </a:prstGeom>
          <a:noFill/>
          <a:ln>
            <a:noFill/>
          </a:ln>
        </p:spPr>
        <p:txBody>
          <a:bodyPr anchorCtr="0" anchor="t" bIns="45700" lIns="91425" spcFirstLastPara="1" rIns="91425" wrap="square" tIns="45700">
            <a:spAutoFit/>
          </a:bodyPr>
          <a:lstStyle/>
          <a:p>
            <a:pPr indent="0" lvl="0" marL="0" marR="0" rtl="0" algn="l">
              <a:lnSpc>
                <a:spcPct val="150000"/>
              </a:lnSpc>
              <a:spcBef>
                <a:spcPts val="0"/>
              </a:spcBef>
              <a:spcAft>
                <a:spcPts val="0"/>
              </a:spcAft>
              <a:buNone/>
            </a:pPr>
            <a:r>
              <a:rPr b="0" i="0" lang="en-US" sz="2400">
                <a:solidFill>
                  <a:srgbClr val="000000"/>
                </a:solidFill>
                <a:latin typeface="Arial"/>
                <a:ea typeface="Arial"/>
                <a:cs typeface="Arial"/>
                <a:sym typeface="Arial"/>
              </a:rPr>
              <a:t>The key to unlocking this insight is understanding valuable attributes for</a:t>
            </a:r>
            <a:endParaRPr/>
          </a:p>
          <a:p>
            <a:pPr indent="0" lvl="0" marL="0" marR="0" rtl="0" algn="l">
              <a:lnSpc>
                <a:spcPct val="150000"/>
              </a:lnSpc>
              <a:spcBef>
                <a:spcPts val="0"/>
              </a:spcBef>
              <a:spcAft>
                <a:spcPts val="0"/>
              </a:spcAft>
              <a:buNone/>
            </a:pPr>
            <a:r>
              <a:rPr b="0" i="0" lang="en-US" sz="2400">
                <a:solidFill>
                  <a:srgbClr val="000000"/>
                </a:solidFill>
                <a:latin typeface="Arial"/>
                <a:ea typeface="Arial"/>
                <a:cs typeface="Arial"/>
                <a:sym typeface="Arial"/>
              </a:rPr>
              <a:t>prospective customers. Advertisers can build “best customer” profiles based on analyses of demographic, psychographic, and behavioral data they collect.</a:t>
            </a:r>
            <a:endParaRPr/>
          </a:p>
          <a:p>
            <a:pPr indent="0" lvl="0" marL="0" marR="0" rtl="0" algn="l">
              <a:lnSpc>
                <a:spcPct val="150000"/>
              </a:lnSpc>
              <a:spcBef>
                <a:spcPts val="0"/>
              </a:spcBef>
              <a:spcAft>
                <a:spcPts val="0"/>
              </a:spcAft>
              <a:buNone/>
            </a:pPr>
            <a:r>
              <a:rPr b="0" i="0" lang="en-US" sz="2400">
                <a:solidFill>
                  <a:srgbClr val="000000"/>
                </a:solidFill>
                <a:latin typeface="Arial"/>
                <a:ea typeface="Arial"/>
                <a:cs typeface="Arial"/>
                <a:sym typeface="Arial"/>
              </a:rPr>
              <a:t>“Look-alike analyses,” that is, identifying consumers who demonstrate</a:t>
            </a:r>
            <a:endParaRPr/>
          </a:p>
          <a:p>
            <a:pPr indent="0" lvl="0" marL="0" marR="0" rtl="0" algn="l">
              <a:lnSpc>
                <a:spcPct val="150000"/>
              </a:lnSpc>
              <a:spcBef>
                <a:spcPts val="0"/>
              </a:spcBef>
              <a:spcAft>
                <a:spcPts val="0"/>
              </a:spcAft>
              <a:buNone/>
            </a:pPr>
            <a:r>
              <a:rPr b="0" i="0" lang="en-US" sz="2400">
                <a:solidFill>
                  <a:srgbClr val="000000"/>
                </a:solidFill>
                <a:latin typeface="Arial"/>
                <a:ea typeface="Arial"/>
                <a:cs typeface="Arial"/>
                <a:sym typeface="Arial"/>
              </a:rPr>
              <a:t>similar attributes, can reveal new high-value targeting opportunities.</a:t>
            </a:r>
            <a:endParaRPr/>
          </a:p>
        </p:txBody>
      </p:sp>
      <p:sp>
        <p:nvSpPr>
          <p:cNvPr id="395" name="Google Shape;395;p26"/>
          <p:cNvSpPr txBox="1"/>
          <p:nvPr/>
        </p:nvSpPr>
        <p:spPr>
          <a:xfrm>
            <a:off x="9264625" y="6292631"/>
            <a:ext cx="2616200" cy="40011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000">
                <a:solidFill>
                  <a:schemeClr val="dk1"/>
                </a:solidFill>
                <a:latin typeface="Calibri"/>
                <a:ea typeface="Calibri"/>
                <a:cs typeface="Calibri"/>
                <a:sym typeface="Calibri"/>
              </a:rPr>
              <a:t>www.midocean.ae</a:t>
            </a:r>
            <a:endParaRPr/>
          </a:p>
        </p:txBody>
      </p:sp>
      <p:pic>
        <p:nvPicPr>
          <p:cNvPr id="396" name="Google Shape;396;p26"/>
          <p:cNvPicPr preferRelativeResize="0"/>
          <p:nvPr/>
        </p:nvPicPr>
        <p:blipFill rotWithShape="1">
          <a:blip r:embed="rId3">
            <a:alphaModFix/>
          </a:blip>
          <a:srcRect b="25428" l="0" r="0" t="27877"/>
          <a:stretch/>
        </p:blipFill>
        <p:spPr>
          <a:xfrm>
            <a:off x="9678850" y="268963"/>
            <a:ext cx="2305141" cy="1076343"/>
          </a:xfrm>
          <a:prstGeom prst="rect">
            <a:avLst/>
          </a:prstGeom>
          <a:noFill/>
          <a:ln>
            <a:noFill/>
          </a:ln>
        </p:spPr>
      </p:pic>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00" name="Shape 400"/>
        <p:cNvGrpSpPr/>
        <p:nvPr/>
      </p:nvGrpSpPr>
      <p:grpSpPr>
        <a:xfrm>
          <a:off x="0" y="0"/>
          <a:ext cx="0" cy="0"/>
          <a:chOff x="0" y="0"/>
          <a:chExt cx="0" cy="0"/>
        </a:xfrm>
      </p:grpSpPr>
      <p:sp>
        <p:nvSpPr>
          <p:cNvPr id="401" name="Google Shape;401;p27"/>
          <p:cNvSpPr/>
          <p:nvPr/>
        </p:nvSpPr>
        <p:spPr>
          <a:xfrm>
            <a:off x="617280" y="1685495"/>
            <a:ext cx="10812720" cy="4607136"/>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402" name="Google Shape;402;p27"/>
          <p:cNvSpPr txBox="1"/>
          <p:nvPr/>
        </p:nvSpPr>
        <p:spPr>
          <a:xfrm>
            <a:off x="2513149" y="1019069"/>
            <a:ext cx="8525701"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800">
                <a:solidFill>
                  <a:schemeClr val="dk1"/>
                </a:solidFill>
                <a:latin typeface="Times New Roman"/>
                <a:ea typeface="Times New Roman"/>
                <a:cs typeface="Times New Roman"/>
                <a:sym typeface="Times New Roman"/>
              </a:rPr>
              <a:t>Understanding What Is Important:  Customer Value</a:t>
            </a:r>
            <a:endParaRPr/>
          </a:p>
        </p:txBody>
      </p:sp>
      <p:sp>
        <p:nvSpPr>
          <p:cNvPr id="403" name="Google Shape;403;p27"/>
          <p:cNvSpPr/>
          <p:nvPr/>
        </p:nvSpPr>
        <p:spPr>
          <a:xfrm>
            <a:off x="942308" y="935396"/>
            <a:ext cx="1404457" cy="1166000"/>
          </a:xfrm>
          <a:prstGeom prst="rect">
            <a:avLst/>
          </a:prstGeom>
          <a:solidFill>
            <a:srgbClr val="00B0F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404" name="Google Shape;404;p27"/>
          <p:cNvSpPr txBox="1"/>
          <p:nvPr/>
        </p:nvSpPr>
        <p:spPr>
          <a:xfrm>
            <a:off x="1153149" y="975974"/>
            <a:ext cx="1034822" cy="369332"/>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1800">
                <a:solidFill>
                  <a:schemeClr val="lt1"/>
                </a:solidFill>
                <a:latin typeface="Times New Roman"/>
                <a:ea typeface="Times New Roman"/>
                <a:cs typeface="Times New Roman"/>
                <a:sym typeface="Times New Roman"/>
              </a:rPr>
              <a:t>Chapter</a:t>
            </a:r>
            <a:endParaRPr sz="2800">
              <a:solidFill>
                <a:schemeClr val="lt1"/>
              </a:solidFill>
              <a:latin typeface="Times New Roman"/>
              <a:ea typeface="Times New Roman"/>
              <a:cs typeface="Times New Roman"/>
              <a:sym typeface="Times New Roman"/>
            </a:endParaRPr>
          </a:p>
        </p:txBody>
      </p:sp>
      <p:sp>
        <p:nvSpPr>
          <p:cNvPr id="405" name="Google Shape;405;p27"/>
          <p:cNvSpPr txBox="1"/>
          <p:nvPr/>
        </p:nvSpPr>
        <p:spPr>
          <a:xfrm>
            <a:off x="1214179" y="1231789"/>
            <a:ext cx="966228" cy="92333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5400">
                <a:solidFill>
                  <a:schemeClr val="lt1"/>
                </a:solidFill>
                <a:latin typeface="Times New Roman"/>
                <a:ea typeface="Times New Roman"/>
                <a:cs typeface="Times New Roman"/>
                <a:sym typeface="Times New Roman"/>
              </a:rPr>
              <a:t>06</a:t>
            </a:r>
            <a:endParaRPr b="1" sz="1600">
              <a:solidFill>
                <a:schemeClr val="lt1"/>
              </a:solidFill>
              <a:latin typeface="Times New Roman"/>
              <a:ea typeface="Times New Roman"/>
              <a:cs typeface="Times New Roman"/>
              <a:sym typeface="Times New Roman"/>
            </a:endParaRPr>
          </a:p>
        </p:txBody>
      </p:sp>
      <p:sp>
        <p:nvSpPr>
          <p:cNvPr id="406" name="Google Shape;406;p27"/>
          <p:cNvSpPr txBox="1"/>
          <p:nvPr/>
        </p:nvSpPr>
        <p:spPr>
          <a:xfrm>
            <a:off x="889000" y="2073347"/>
            <a:ext cx="10541100" cy="3232500"/>
          </a:xfrm>
          <a:prstGeom prst="rect">
            <a:avLst/>
          </a:prstGeom>
          <a:noFill/>
          <a:ln>
            <a:noFill/>
          </a:ln>
        </p:spPr>
        <p:txBody>
          <a:bodyPr anchorCtr="0" anchor="t" bIns="45700" lIns="91425" spcFirstLastPara="1" rIns="91425" wrap="square" tIns="45700">
            <a:spAutoFit/>
          </a:bodyPr>
          <a:lstStyle/>
          <a:p>
            <a:pPr indent="0" lvl="0" marL="0" marR="0" rtl="0" algn="l">
              <a:lnSpc>
                <a:spcPct val="150000"/>
              </a:lnSpc>
              <a:spcBef>
                <a:spcPts val="0"/>
              </a:spcBef>
              <a:spcAft>
                <a:spcPts val="0"/>
              </a:spcAft>
              <a:buNone/>
            </a:pPr>
            <a:r>
              <a:rPr b="0" i="0" lang="en-US" sz="2400">
                <a:solidFill>
                  <a:srgbClr val="000000"/>
                </a:solidFill>
                <a:latin typeface="Arial"/>
                <a:ea typeface="Arial"/>
                <a:cs typeface="Arial"/>
                <a:sym typeface="Arial"/>
              </a:rPr>
              <a:t>The importance of understanding valuable consumer attributes goes beyond</a:t>
            </a:r>
            <a:endParaRPr/>
          </a:p>
          <a:p>
            <a:pPr indent="0" lvl="0" marL="0" marR="0" rtl="0" algn="l">
              <a:lnSpc>
                <a:spcPct val="150000"/>
              </a:lnSpc>
              <a:spcBef>
                <a:spcPts val="0"/>
              </a:spcBef>
              <a:spcAft>
                <a:spcPts val="0"/>
              </a:spcAft>
              <a:buNone/>
            </a:pPr>
            <a:r>
              <a:rPr b="0" i="0" lang="en-US" sz="2400">
                <a:solidFill>
                  <a:srgbClr val="000000"/>
                </a:solidFill>
                <a:latin typeface="Arial"/>
                <a:ea typeface="Arial"/>
                <a:cs typeface="Arial"/>
                <a:sym typeface="Arial"/>
              </a:rPr>
              <a:t>acquisition opportunities. Applying relative values to each characteristic,</a:t>
            </a:r>
            <a:endParaRPr/>
          </a:p>
          <a:p>
            <a:pPr indent="0" lvl="0" marL="0" marR="0" rtl="0" algn="l">
              <a:lnSpc>
                <a:spcPct val="150000"/>
              </a:lnSpc>
              <a:spcBef>
                <a:spcPts val="0"/>
              </a:spcBef>
              <a:spcAft>
                <a:spcPts val="0"/>
              </a:spcAft>
              <a:buNone/>
            </a:pPr>
            <a:r>
              <a:rPr b="0" i="0" lang="en-US" sz="2400">
                <a:solidFill>
                  <a:srgbClr val="000000"/>
                </a:solidFill>
                <a:latin typeface="Arial"/>
                <a:ea typeface="Arial"/>
                <a:cs typeface="Arial"/>
                <a:sym typeface="Arial"/>
              </a:rPr>
              <a:t>attitude, and action that comprises the value calculation can deepen customer</a:t>
            </a:r>
            <a:r>
              <a:rPr lang="en-US"/>
              <a:t> </a:t>
            </a:r>
            <a:r>
              <a:rPr b="0" i="0" lang="en-US" sz="2400">
                <a:solidFill>
                  <a:srgbClr val="000000"/>
                </a:solidFill>
                <a:latin typeface="Arial"/>
                <a:ea typeface="Arial"/>
                <a:cs typeface="Arial"/>
                <a:sym typeface="Arial"/>
              </a:rPr>
              <a:t>understanding while providing the foundation for marketing strategies that</a:t>
            </a:r>
            <a:r>
              <a:rPr lang="en-US"/>
              <a:t> </a:t>
            </a:r>
            <a:r>
              <a:rPr b="0" i="0" lang="en-US" sz="2400">
                <a:solidFill>
                  <a:srgbClr val="000000"/>
                </a:solidFill>
                <a:latin typeface="Arial"/>
                <a:ea typeface="Arial"/>
                <a:cs typeface="Arial"/>
                <a:sym typeface="Arial"/>
              </a:rPr>
              <a:t>target consumers, engage with messages, and incentivize behaviors.</a:t>
            </a:r>
            <a:endParaRPr/>
          </a:p>
        </p:txBody>
      </p:sp>
      <p:sp>
        <p:nvSpPr>
          <p:cNvPr id="407" name="Google Shape;407;p27"/>
          <p:cNvSpPr txBox="1"/>
          <p:nvPr/>
        </p:nvSpPr>
        <p:spPr>
          <a:xfrm>
            <a:off x="9264625" y="6292631"/>
            <a:ext cx="2616200" cy="40011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000">
                <a:solidFill>
                  <a:schemeClr val="dk1"/>
                </a:solidFill>
                <a:latin typeface="Calibri"/>
                <a:ea typeface="Calibri"/>
                <a:cs typeface="Calibri"/>
                <a:sym typeface="Calibri"/>
              </a:rPr>
              <a:t>www.midocean.ae</a:t>
            </a:r>
            <a:endParaRPr/>
          </a:p>
        </p:txBody>
      </p:sp>
      <p:pic>
        <p:nvPicPr>
          <p:cNvPr id="408" name="Google Shape;408;p27"/>
          <p:cNvPicPr preferRelativeResize="0"/>
          <p:nvPr/>
        </p:nvPicPr>
        <p:blipFill rotWithShape="1">
          <a:blip r:embed="rId3">
            <a:alphaModFix/>
          </a:blip>
          <a:srcRect b="25428" l="0" r="0" t="27877"/>
          <a:stretch/>
        </p:blipFill>
        <p:spPr>
          <a:xfrm>
            <a:off x="9678850" y="268963"/>
            <a:ext cx="2305141" cy="1076343"/>
          </a:xfrm>
          <a:prstGeom prst="rect">
            <a:avLst/>
          </a:prstGeom>
          <a:noFill/>
          <a:ln>
            <a:noFill/>
          </a:ln>
        </p:spPr>
      </p:pic>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12" name="Shape 412"/>
        <p:cNvGrpSpPr/>
        <p:nvPr/>
      </p:nvGrpSpPr>
      <p:grpSpPr>
        <a:xfrm>
          <a:off x="0" y="0"/>
          <a:ext cx="0" cy="0"/>
          <a:chOff x="0" y="0"/>
          <a:chExt cx="0" cy="0"/>
        </a:xfrm>
      </p:grpSpPr>
      <p:sp>
        <p:nvSpPr>
          <p:cNvPr id="413" name="Google Shape;413;p28"/>
          <p:cNvSpPr txBox="1"/>
          <p:nvPr/>
        </p:nvSpPr>
        <p:spPr>
          <a:xfrm>
            <a:off x="4126050" y="2492269"/>
            <a:ext cx="7659550" cy="954107"/>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800">
                <a:solidFill>
                  <a:schemeClr val="dk1"/>
                </a:solidFill>
                <a:latin typeface="Times New Roman"/>
                <a:ea typeface="Times New Roman"/>
                <a:cs typeface="Times New Roman"/>
                <a:sym typeface="Times New Roman"/>
              </a:rPr>
              <a:t>Assessing Marketing Effectiveness: </a:t>
            </a:r>
            <a:endParaRPr/>
          </a:p>
          <a:p>
            <a:pPr indent="0" lvl="0" marL="0" marR="0" rtl="0" algn="l">
              <a:spcBef>
                <a:spcPts val="0"/>
              </a:spcBef>
              <a:spcAft>
                <a:spcPts val="0"/>
              </a:spcAft>
              <a:buNone/>
            </a:pPr>
            <a:r>
              <a:rPr b="1" lang="en-US" sz="2800">
                <a:solidFill>
                  <a:schemeClr val="dk1"/>
                </a:solidFill>
                <a:latin typeface="Times New Roman"/>
                <a:ea typeface="Times New Roman"/>
                <a:cs typeface="Times New Roman"/>
                <a:sym typeface="Times New Roman"/>
              </a:rPr>
              <a:t>Attribution</a:t>
            </a:r>
            <a:endParaRPr/>
          </a:p>
        </p:txBody>
      </p:sp>
      <p:sp>
        <p:nvSpPr>
          <p:cNvPr id="414" name="Google Shape;414;p28"/>
          <p:cNvSpPr/>
          <p:nvPr/>
        </p:nvSpPr>
        <p:spPr>
          <a:xfrm>
            <a:off x="2555208" y="2408596"/>
            <a:ext cx="1404457" cy="1166000"/>
          </a:xfrm>
          <a:prstGeom prst="rect">
            <a:avLst/>
          </a:prstGeom>
          <a:solidFill>
            <a:srgbClr val="00B0F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415" name="Google Shape;415;p28"/>
          <p:cNvSpPr txBox="1"/>
          <p:nvPr/>
        </p:nvSpPr>
        <p:spPr>
          <a:xfrm>
            <a:off x="2766049" y="2449174"/>
            <a:ext cx="1034822" cy="369332"/>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1800">
                <a:solidFill>
                  <a:schemeClr val="lt1"/>
                </a:solidFill>
                <a:latin typeface="Times New Roman"/>
                <a:ea typeface="Times New Roman"/>
                <a:cs typeface="Times New Roman"/>
                <a:sym typeface="Times New Roman"/>
              </a:rPr>
              <a:t>Chapter</a:t>
            </a:r>
            <a:endParaRPr sz="2800">
              <a:solidFill>
                <a:schemeClr val="lt1"/>
              </a:solidFill>
              <a:latin typeface="Times New Roman"/>
              <a:ea typeface="Times New Roman"/>
              <a:cs typeface="Times New Roman"/>
              <a:sym typeface="Times New Roman"/>
            </a:endParaRPr>
          </a:p>
        </p:txBody>
      </p:sp>
      <p:sp>
        <p:nvSpPr>
          <p:cNvPr id="416" name="Google Shape;416;p28"/>
          <p:cNvSpPr txBox="1"/>
          <p:nvPr/>
        </p:nvSpPr>
        <p:spPr>
          <a:xfrm>
            <a:off x="2827079" y="2704989"/>
            <a:ext cx="966228" cy="92333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5400">
                <a:solidFill>
                  <a:schemeClr val="lt1"/>
                </a:solidFill>
                <a:latin typeface="Times New Roman"/>
                <a:ea typeface="Times New Roman"/>
                <a:cs typeface="Times New Roman"/>
                <a:sym typeface="Times New Roman"/>
              </a:rPr>
              <a:t>06</a:t>
            </a:r>
            <a:endParaRPr b="1" sz="1600">
              <a:solidFill>
                <a:schemeClr val="lt1"/>
              </a:solidFill>
              <a:latin typeface="Times New Roman"/>
              <a:ea typeface="Times New Roman"/>
              <a:cs typeface="Times New Roman"/>
              <a:sym typeface="Times New Roman"/>
            </a:endParaRPr>
          </a:p>
        </p:txBody>
      </p:sp>
      <p:sp>
        <p:nvSpPr>
          <p:cNvPr id="417" name="Google Shape;417;p28"/>
          <p:cNvSpPr txBox="1"/>
          <p:nvPr/>
        </p:nvSpPr>
        <p:spPr>
          <a:xfrm>
            <a:off x="9264625" y="6292631"/>
            <a:ext cx="2616200" cy="40011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000">
                <a:solidFill>
                  <a:schemeClr val="dk1"/>
                </a:solidFill>
                <a:latin typeface="Calibri"/>
                <a:ea typeface="Calibri"/>
                <a:cs typeface="Calibri"/>
                <a:sym typeface="Calibri"/>
              </a:rPr>
              <a:t>www.midocean.ae</a:t>
            </a:r>
            <a:endParaRPr/>
          </a:p>
        </p:txBody>
      </p:sp>
      <p:pic>
        <p:nvPicPr>
          <p:cNvPr id="418" name="Google Shape;418;p28"/>
          <p:cNvPicPr preferRelativeResize="0"/>
          <p:nvPr/>
        </p:nvPicPr>
        <p:blipFill rotWithShape="1">
          <a:blip r:embed="rId3">
            <a:alphaModFix/>
          </a:blip>
          <a:srcRect b="25428" l="0" r="0" t="27877"/>
          <a:stretch/>
        </p:blipFill>
        <p:spPr>
          <a:xfrm>
            <a:off x="9678850" y="268963"/>
            <a:ext cx="2305141" cy="1076343"/>
          </a:xfrm>
          <a:prstGeom prst="rect">
            <a:avLst/>
          </a:prstGeom>
          <a:noFill/>
          <a:ln>
            <a:noFill/>
          </a:ln>
        </p:spPr>
      </p:pic>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22" name="Shape 422"/>
        <p:cNvGrpSpPr/>
        <p:nvPr/>
      </p:nvGrpSpPr>
      <p:grpSpPr>
        <a:xfrm>
          <a:off x="0" y="0"/>
          <a:ext cx="0" cy="0"/>
          <a:chOff x="0" y="0"/>
          <a:chExt cx="0" cy="0"/>
        </a:xfrm>
      </p:grpSpPr>
      <p:sp>
        <p:nvSpPr>
          <p:cNvPr id="423" name="Google Shape;423;p29"/>
          <p:cNvSpPr/>
          <p:nvPr/>
        </p:nvSpPr>
        <p:spPr>
          <a:xfrm>
            <a:off x="617280" y="1685495"/>
            <a:ext cx="10812720" cy="4153436"/>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424" name="Google Shape;424;p29"/>
          <p:cNvSpPr txBox="1"/>
          <p:nvPr/>
        </p:nvSpPr>
        <p:spPr>
          <a:xfrm>
            <a:off x="2513149" y="1019069"/>
            <a:ext cx="8525701"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800">
                <a:solidFill>
                  <a:schemeClr val="dk1"/>
                </a:solidFill>
                <a:latin typeface="Times New Roman"/>
                <a:ea typeface="Times New Roman"/>
                <a:cs typeface="Times New Roman"/>
                <a:sym typeface="Times New Roman"/>
              </a:rPr>
              <a:t>Assessing Marketing Effectiveness: Attribution</a:t>
            </a:r>
            <a:endParaRPr/>
          </a:p>
        </p:txBody>
      </p:sp>
      <p:sp>
        <p:nvSpPr>
          <p:cNvPr id="425" name="Google Shape;425;p29"/>
          <p:cNvSpPr/>
          <p:nvPr/>
        </p:nvSpPr>
        <p:spPr>
          <a:xfrm>
            <a:off x="942308" y="935396"/>
            <a:ext cx="1404457" cy="1166000"/>
          </a:xfrm>
          <a:prstGeom prst="rect">
            <a:avLst/>
          </a:prstGeom>
          <a:solidFill>
            <a:srgbClr val="00B0F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426" name="Google Shape;426;p29"/>
          <p:cNvSpPr txBox="1"/>
          <p:nvPr/>
        </p:nvSpPr>
        <p:spPr>
          <a:xfrm>
            <a:off x="1153149" y="975974"/>
            <a:ext cx="1034822" cy="369332"/>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1800">
                <a:solidFill>
                  <a:schemeClr val="lt1"/>
                </a:solidFill>
                <a:latin typeface="Times New Roman"/>
                <a:ea typeface="Times New Roman"/>
                <a:cs typeface="Times New Roman"/>
                <a:sym typeface="Times New Roman"/>
              </a:rPr>
              <a:t>Chapter</a:t>
            </a:r>
            <a:endParaRPr sz="2800">
              <a:solidFill>
                <a:schemeClr val="lt1"/>
              </a:solidFill>
              <a:latin typeface="Times New Roman"/>
              <a:ea typeface="Times New Roman"/>
              <a:cs typeface="Times New Roman"/>
              <a:sym typeface="Times New Roman"/>
            </a:endParaRPr>
          </a:p>
        </p:txBody>
      </p:sp>
      <p:sp>
        <p:nvSpPr>
          <p:cNvPr id="427" name="Google Shape;427;p29"/>
          <p:cNvSpPr txBox="1"/>
          <p:nvPr/>
        </p:nvSpPr>
        <p:spPr>
          <a:xfrm>
            <a:off x="1214179" y="1231789"/>
            <a:ext cx="966228" cy="92333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5400">
                <a:solidFill>
                  <a:schemeClr val="lt1"/>
                </a:solidFill>
                <a:latin typeface="Times New Roman"/>
                <a:ea typeface="Times New Roman"/>
                <a:cs typeface="Times New Roman"/>
                <a:sym typeface="Times New Roman"/>
              </a:rPr>
              <a:t>06</a:t>
            </a:r>
            <a:endParaRPr b="1" sz="1600">
              <a:solidFill>
                <a:schemeClr val="lt1"/>
              </a:solidFill>
              <a:latin typeface="Times New Roman"/>
              <a:ea typeface="Times New Roman"/>
              <a:cs typeface="Times New Roman"/>
              <a:sym typeface="Times New Roman"/>
            </a:endParaRPr>
          </a:p>
        </p:txBody>
      </p:sp>
      <p:sp>
        <p:nvSpPr>
          <p:cNvPr id="428" name="Google Shape;428;p29"/>
          <p:cNvSpPr txBox="1"/>
          <p:nvPr/>
        </p:nvSpPr>
        <p:spPr>
          <a:xfrm>
            <a:off x="889000" y="2225747"/>
            <a:ext cx="10541000" cy="2805063"/>
          </a:xfrm>
          <a:prstGeom prst="rect">
            <a:avLst/>
          </a:prstGeom>
          <a:noFill/>
          <a:ln>
            <a:noFill/>
          </a:ln>
        </p:spPr>
        <p:txBody>
          <a:bodyPr anchorCtr="0" anchor="t" bIns="45700" lIns="91425" spcFirstLastPara="1" rIns="91425" wrap="square" tIns="45700">
            <a:spAutoFit/>
          </a:bodyPr>
          <a:lstStyle/>
          <a:p>
            <a:pPr indent="0" lvl="0" marL="0" marR="0" rtl="0" algn="l">
              <a:lnSpc>
                <a:spcPct val="150000"/>
              </a:lnSpc>
              <a:spcBef>
                <a:spcPts val="0"/>
              </a:spcBef>
              <a:spcAft>
                <a:spcPts val="0"/>
              </a:spcAft>
              <a:buNone/>
            </a:pPr>
            <a:r>
              <a:rPr b="0" i="0" lang="en-US" sz="2400">
                <a:solidFill>
                  <a:srgbClr val="000000"/>
                </a:solidFill>
                <a:latin typeface="Arial"/>
                <a:ea typeface="Arial"/>
                <a:cs typeface="Arial"/>
                <a:sym typeface="Arial"/>
              </a:rPr>
              <a:t>Measuring lift on a marketing campaign seeks to isolate the effect the campaign had on consumer behaviors. Online behaviors are easier to measure than offline actions, but online and offline conversions are important to lift measurement. At its core, this pursuit seeks to answer whether an intervention (e.g., the ad campaign) compelled a consumer to act, or would the consumer have acted anyway.</a:t>
            </a:r>
            <a:endParaRPr/>
          </a:p>
        </p:txBody>
      </p:sp>
      <p:sp>
        <p:nvSpPr>
          <p:cNvPr id="429" name="Google Shape;429;p29"/>
          <p:cNvSpPr txBox="1"/>
          <p:nvPr/>
        </p:nvSpPr>
        <p:spPr>
          <a:xfrm>
            <a:off x="9264625" y="6292631"/>
            <a:ext cx="2616200" cy="40011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000">
                <a:solidFill>
                  <a:schemeClr val="dk1"/>
                </a:solidFill>
                <a:latin typeface="Calibri"/>
                <a:ea typeface="Calibri"/>
                <a:cs typeface="Calibri"/>
                <a:sym typeface="Calibri"/>
              </a:rPr>
              <a:t>www.midocean.ae</a:t>
            </a:r>
            <a:endParaRPr/>
          </a:p>
        </p:txBody>
      </p:sp>
      <p:pic>
        <p:nvPicPr>
          <p:cNvPr id="430" name="Google Shape;430;p29"/>
          <p:cNvPicPr preferRelativeResize="0"/>
          <p:nvPr/>
        </p:nvPicPr>
        <p:blipFill rotWithShape="1">
          <a:blip r:embed="rId3">
            <a:alphaModFix/>
          </a:blip>
          <a:srcRect b="25428" l="0" r="0" t="27877"/>
          <a:stretch/>
        </p:blipFill>
        <p:spPr>
          <a:xfrm>
            <a:off x="9678850" y="268963"/>
            <a:ext cx="2305141" cy="1076343"/>
          </a:xfrm>
          <a:prstGeom prst="rect">
            <a:avLst/>
          </a:prstGeom>
          <a:noFill/>
          <a:ln>
            <a:noFill/>
          </a:ln>
        </p:spPr>
      </p:pic>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34" name="Shape 434"/>
        <p:cNvGrpSpPr/>
        <p:nvPr/>
      </p:nvGrpSpPr>
      <p:grpSpPr>
        <a:xfrm>
          <a:off x="0" y="0"/>
          <a:ext cx="0" cy="0"/>
          <a:chOff x="0" y="0"/>
          <a:chExt cx="0" cy="0"/>
        </a:xfrm>
      </p:grpSpPr>
      <p:sp>
        <p:nvSpPr>
          <p:cNvPr id="435" name="Google Shape;435;p30"/>
          <p:cNvSpPr/>
          <p:nvPr/>
        </p:nvSpPr>
        <p:spPr>
          <a:xfrm>
            <a:off x="617280" y="1761695"/>
            <a:ext cx="10812600" cy="4903500"/>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436" name="Google Shape;436;p30"/>
          <p:cNvSpPr txBox="1"/>
          <p:nvPr/>
        </p:nvSpPr>
        <p:spPr>
          <a:xfrm>
            <a:off x="2513149" y="1019069"/>
            <a:ext cx="8525701"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800">
                <a:solidFill>
                  <a:schemeClr val="dk1"/>
                </a:solidFill>
                <a:latin typeface="Times New Roman"/>
                <a:ea typeface="Times New Roman"/>
                <a:cs typeface="Times New Roman"/>
                <a:sym typeface="Times New Roman"/>
              </a:rPr>
              <a:t>Assessing Marketing Effectiveness: Attribution</a:t>
            </a:r>
            <a:endParaRPr/>
          </a:p>
        </p:txBody>
      </p:sp>
      <p:sp>
        <p:nvSpPr>
          <p:cNvPr id="437" name="Google Shape;437;p30"/>
          <p:cNvSpPr/>
          <p:nvPr/>
        </p:nvSpPr>
        <p:spPr>
          <a:xfrm>
            <a:off x="942308" y="935396"/>
            <a:ext cx="1404457" cy="1166000"/>
          </a:xfrm>
          <a:prstGeom prst="rect">
            <a:avLst/>
          </a:prstGeom>
          <a:solidFill>
            <a:srgbClr val="00B0F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438" name="Google Shape;438;p30"/>
          <p:cNvSpPr txBox="1"/>
          <p:nvPr/>
        </p:nvSpPr>
        <p:spPr>
          <a:xfrm>
            <a:off x="1153149" y="975974"/>
            <a:ext cx="1034822" cy="369332"/>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1800">
                <a:solidFill>
                  <a:schemeClr val="lt1"/>
                </a:solidFill>
                <a:latin typeface="Times New Roman"/>
                <a:ea typeface="Times New Roman"/>
                <a:cs typeface="Times New Roman"/>
                <a:sym typeface="Times New Roman"/>
              </a:rPr>
              <a:t>Chapter</a:t>
            </a:r>
            <a:endParaRPr sz="2800">
              <a:solidFill>
                <a:schemeClr val="lt1"/>
              </a:solidFill>
              <a:latin typeface="Times New Roman"/>
              <a:ea typeface="Times New Roman"/>
              <a:cs typeface="Times New Roman"/>
              <a:sym typeface="Times New Roman"/>
            </a:endParaRPr>
          </a:p>
        </p:txBody>
      </p:sp>
      <p:sp>
        <p:nvSpPr>
          <p:cNvPr id="439" name="Google Shape;439;p30"/>
          <p:cNvSpPr txBox="1"/>
          <p:nvPr/>
        </p:nvSpPr>
        <p:spPr>
          <a:xfrm>
            <a:off x="1214179" y="1231789"/>
            <a:ext cx="966228" cy="92333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5400">
                <a:solidFill>
                  <a:schemeClr val="lt1"/>
                </a:solidFill>
                <a:latin typeface="Times New Roman"/>
                <a:ea typeface="Times New Roman"/>
                <a:cs typeface="Times New Roman"/>
                <a:sym typeface="Times New Roman"/>
              </a:rPr>
              <a:t>06</a:t>
            </a:r>
            <a:endParaRPr b="1" sz="1600">
              <a:solidFill>
                <a:schemeClr val="lt1"/>
              </a:solidFill>
              <a:latin typeface="Times New Roman"/>
              <a:ea typeface="Times New Roman"/>
              <a:cs typeface="Times New Roman"/>
              <a:sym typeface="Times New Roman"/>
            </a:endParaRPr>
          </a:p>
        </p:txBody>
      </p:sp>
      <p:sp>
        <p:nvSpPr>
          <p:cNvPr id="440" name="Google Shape;440;p30"/>
          <p:cNvSpPr txBox="1"/>
          <p:nvPr/>
        </p:nvSpPr>
        <p:spPr>
          <a:xfrm>
            <a:off x="889000" y="2047947"/>
            <a:ext cx="10541100" cy="4694700"/>
          </a:xfrm>
          <a:prstGeom prst="rect">
            <a:avLst/>
          </a:prstGeom>
          <a:noFill/>
          <a:ln>
            <a:noFill/>
          </a:ln>
        </p:spPr>
        <p:txBody>
          <a:bodyPr anchorCtr="0" anchor="t" bIns="45700" lIns="91425" spcFirstLastPara="1" rIns="91425" wrap="square" tIns="45700">
            <a:spAutoFit/>
          </a:bodyPr>
          <a:lstStyle/>
          <a:p>
            <a:pPr indent="0" lvl="0" marL="0" marR="0" rtl="0" algn="l">
              <a:lnSpc>
                <a:spcPct val="150000"/>
              </a:lnSpc>
              <a:spcBef>
                <a:spcPts val="0"/>
              </a:spcBef>
              <a:spcAft>
                <a:spcPts val="0"/>
              </a:spcAft>
              <a:buNone/>
            </a:pPr>
            <a:r>
              <a:rPr b="0" i="0" lang="en-US" sz="2300">
                <a:solidFill>
                  <a:srgbClr val="000000"/>
                </a:solidFill>
                <a:latin typeface="Arial"/>
                <a:ea typeface="Arial"/>
                <a:cs typeface="Arial"/>
                <a:sym typeface="Arial"/>
              </a:rPr>
              <a:t>The rapid pace of change leaves analysts reeling from reshaped consumer behaviors, data, and partnerships. And yet, no single digital solution measures the full journey a customer will take to evaluate brands and make an ultimate purchase. Facebook, for example, remains the only solution that rigorously measures consumer behavior on Facebook pages, as the platform maintains an exclusive list of partners that receive valuable Facebook data. But when those consumers are on YouTube, Facebook is just as unlikely to know their behaviors as Google is to collect behavior data while consumers are on Facebook.</a:t>
            </a:r>
            <a:endParaRPr sz="1300"/>
          </a:p>
        </p:txBody>
      </p:sp>
      <p:sp>
        <p:nvSpPr>
          <p:cNvPr id="441" name="Google Shape;441;p30"/>
          <p:cNvSpPr txBox="1"/>
          <p:nvPr/>
        </p:nvSpPr>
        <p:spPr>
          <a:xfrm>
            <a:off x="9264625" y="6292631"/>
            <a:ext cx="2616200" cy="40011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000">
                <a:solidFill>
                  <a:schemeClr val="dk1"/>
                </a:solidFill>
                <a:latin typeface="Calibri"/>
                <a:ea typeface="Calibri"/>
                <a:cs typeface="Calibri"/>
                <a:sym typeface="Calibri"/>
              </a:rPr>
              <a:t>www.midocean.ae</a:t>
            </a:r>
            <a:endParaRPr/>
          </a:p>
        </p:txBody>
      </p:sp>
      <p:pic>
        <p:nvPicPr>
          <p:cNvPr id="442" name="Google Shape;442;p30"/>
          <p:cNvPicPr preferRelativeResize="0"/>
          <p:nvPr/>
        </p:nvPicPr>
        <p:blipFill rotWithShape="1">
          <a:blip r:embed="rId3">
            <a:alphaModFix/>
          </a:blip>
          <a:srcRect b="25428" l="0" r="0" t="27877"/>
          <a:stretch/>
        </p:blipFill>
        <p:spPr>
          <a:xfrm>
            <a:off x="9678850" y="268963"/>
            <a:ext cx="2305141" cy="1076343"/>
          </a:xfrm>
          <a:prstGeom prst="rect">
            <a:avLst/>
          </a:prstGeom>
          <a:noFill/>
          <a:ln>
            <a:noFill/>
          </a:ln>
        </p:spPr>
      </p:pic>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46" name="Shape 446"/>
        <p:cNvGrpSpPr/>
        <p:nvPr/>
      </p:nvGrpSpPr>
      <p:grpSpPr>
        <a:xfrm>
          <a:off x="0" y="0"/>
          <a:ext cx="0" cy="0"/>
          <a:chOff x="0" y="0"/>
          <a:chExt cx="0" cy="0"/>
        </a:xfrm>
      </p:grpSpPr>
      <p:sp>
        <p:nvSpPr>
          <p:cNvPr id="447" name="Google Shape;447;p31"/>
          <p:cNvSpPr/>
          <p:nvPr/>
        </p:nvSpPr>
        <p:spPr>
          <a:xfrm>
            <a:off x="617280" y="1431494"/>
            <a:ext cx="10812720" cy="5383507"/>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448" name="Google Shape;448;p31"/>
          <p:cNvSpPr txBox="1"/>
          <p:nvPr/>
        </p:nvSpPr>
        <p:spPr>
          <a:xfrm>
            <a:off x="2513149" y="866669"/>
            <a:ext cx="8525701"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800">
                <a:solidFill>
                  <a:schemeClr val="dk1"/>
                </a:solidFill>
                <a:latin typeface="Times New Roman"/>
                <a:ea typeface="Times New Roman"/>
                <a:cs typeface="Times New Roman"/>
                <a:sym typeface="Times New Roman"/>
              </a:rPr>
              <a:t>Assessing Marketing Effectiveness: Attribution</a:t>
            </a:r>
            <a:endParaRPr/>
          </a:p>
        </p:txBody>
      </p:sp>
      <p:sp>
        <p:nvSpPr>
          <p:cNvPr id="449" name="Google Shape;449;p31"/>
          <p:cNvSpPr/>
          <p:nvPr/>
        </p:nvSpPr>
        <p:spPr>
          <a:xfrm>
            <a:off x="942308" y="681396"/>
            <a:ext cx="1404457" cy="1166000"/>
          </a:xfrm>
          <a:prstGeom prst="rect">
            <a:avLst/>
          </a:prstGeom>
          <a:solidFill>
            <a:srgbClr val="00B0F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450" name="Google Shape;450;p31"/>
          <p:cNvSpPr txBox="1"/>
          <p:nvPr/>
        </p:nvSpPr>
        <p:spPr>
          <a:xfrm>
            <a:off x="1153149" y="721974"/>
            <a:ext cx="1034822" cy="369332"/>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1800">
                <a:solidFill>
                  <a:schemeClr val="lt1"/>
                </a:solidFill>
                <a:latin typeface="Times New Roman"/>
                <a:ea typeface="Times New Roman"/>
                <a:cs typeface="Times New Roman"/>
                <a:sym typeface="Times New Roman"/>
              </a:rPr>
              <a:t>Chapter</a:t>
            </a:r>
            <a:endParaRPr sz="2800">
              <a:solidFill>
                <a:schemeClr val="lt1"/>
              </a:solidFill>
              <a:latin typeface="Times New Roman"/>
              <a:ea typeface="Times New Roman"/>
              <a:cs typeface="Times New Roman"/>
              <a:sym typeface="Times New Roman"/>
            </a:endParaRPr>
          </a:p>
        </p:txBody>
      </p:sp>
      <p:sp>
        <p:nvSpPr>
          <p:cNvPr id="451" name="Google Shape;451;p31"/>
          <p:cNvSpPr txBox="1"/>
          <p:nvPr/>
        </p:nvSpPr>
        <p:spPr>
          <a:xfrm>
            <a:off x="1214179" y="977789"/>
            <a:ext cx="966228" cy="92333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5400">
                <a:solidFill>
                  <a:schemeClr val="lt1"/>
                </a:solidFill>
                <a:latin typeface="Times New Roman"/>
                <a:ea typeface="Times New Roman"/>
                <a:cs typeface="Times New Roman"/>
                <a:sym typeface="Times New Roman"/>
              </a:rPr>
              <a:t>06</a:t>
            </a:r>
            <a:endParaRPr b="1" sz="1600">
              <a:solidFill>
                <a:schemeClr val="lt1"/>
              </a:solidFill>
              <a:latin typeface="Times New Roman"/>
              <a:ea typeface="Times New Roman"/>
              <a:cs typeface="Times New Roman"/>
              <a:sym typeface="Times New Roman"/>
            </a:endParaRPr>
          </a:p>
        </p:txBody>
      </p:sp>
      <p:sp>
        <p:nvSpPr>
          <p:cNvPr id="452" name="Google Shape;452;p31"/>
          <p:cNvSpPr txBox="1"/>
          <p:nvPr/>
        </p:nvSpPr>
        <p:spPr>
          <a:xfrm>
            <a:off x="889000" y="1793947"/>
            <a:ext cx="10541000" cy="5021055"/>
          </a:xfrm>
          <a:prstGeom prst="rect">
            <a:avLst/>
          </a:prstGeom>
          <a:noFill/>
          <a:ln>
            <a:noFill/>
          </a:ln>
        </p:spPr>
        <p:txBody>
          <a:bodyPr anchorCtr="0" anchor="t" bIns="45700" lIns="91425" spcFirstLastPara="1" rIns="91425" wrap="square" tIns="45700">
            <a:spAutoFit/>
          </a:bodyPr>
          <a:lstStyle/>
          <a:p>
            <a:pPr indent="0" lvl="0" marL="0" marR="0" rtl="0" algn="l">
              <a:lnSpc>
                <a:spcPct val="150000"/>
              </a:lnSpc>
              <a:spcBef>
                <a:spcPts val="0"/>
              </a:spcBef>
              <a:spcAft>
                <a:spcPts val="0"/>
              </a:spcAft>
              <a:buNone/>
            </a:pPr>
            <a:r>
              <a:rPr b="0" i="1" lang="en-US" sz="2400">
                <a:solidFill>
                  <a:srgbClr val="000000"/>
                </a:solidFill>
                <a:latin typeface="Arial"/>
                <a:ea typeface="Arial"/>
                <a:cs typeface="Arial"/>
                <a:sym typeface="Arial"/>
              </a:rPr>
              <a:t>Multitouch Attribution</a:t>
            </a:r>
            <a:endParaRPr/>
          </a:p>
          <a:p>
            <a:pPr indent="0" lvl="0" marL="0" marR="0" rtl="0" algn="l">
              <a:lnSpc>
                <a:spcPct val="150000"/>
              </a:lnSpc>
              <a:spcBef>
                <a:spcPts val="0"/>
              </a:spcBef>
              <a:spcAft>
                <a:spcPts val="0"/>
              </a:spcAft>
              <a:buNone/>
            </a:pPr>
            <a:r>
              <a:rPr b="0" i="0" lang="en-US" sz="2400">
                <a:solidFill>
                  <a:srgbClr val="000000"/>
                </a:solidFill>
                <a:latin typeface="Arial"/>
                <a:ea typeface="Arial"/>
                <a:cs typeface="Arial"/>
                <a:sym typeface="Arial"/>
              </a:rPr>
              <a:t>Multitouch attribution models (MTAs), also known as marketing attribution solutions, promise to provide actionable insights by collecting real-time customer behavior data. Through sophisticated models based on collected data samples, MTAs measure the relative benefit of specific digital media to influence consumers. Where actual data on consumer behavior exists, the models are termed “deterministic,” while models that plug gaps in consumer behavior data are termed “probabilistic.” A blend of deterministic and probabilistic models forms the inner workings of any MTA solution.</a:t>
            </a:r>
            <a:endParaRPr/>
          </a:p>
        </p:txBody>
      </p:sp>
      <p:sp>
        <p:nvSpPr>
          <p:cNvPr id="453" name="Google Shape;453;p31"/>
          <p:cNvSpPr txBox="1"/>
          <p:nvPr/>
        </p:nvSpPr>
        <p:spPr>
          <a:xfrm>
            <a:off x="9367791" y="6457890"/>
            <a:ext cx="2616200" cy="40011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000">
                <a:solidFill>
                  <a:schemeClr val="dk1"/>
                </a:solidFill>
                <a:latin typeface="Calibri"/>
                <a:ea typeface="Calibri"/>
                <a:cs typeface="Calibri"/>
                <a:sym typeface="Calibri"/>
              </a:rPr>
              <a:t>www.midocean.ae</a:t>
            </a:r>
            <a:endParaRPr/>
          </a:p>
        </p:txBody>
      </p:sp>
      <p:pic>
        <p:nvPicPr>
          <p:cNvPr id="454" name="Google Shape;454;p31"/>
          <p:cNvPicPr preferRelativeResize="0"/>
          <p:nvPr/>
        </p:nvPicPr>
        <p:blipFill rotWithShape="1">
          <a:blip r:embed="rId3">
            <a:alphaModFix/>
          </a:blip>
          <a:srcRect b="25428" l="0" r="0" t="27877"/>
          <a:stretch/>
        </p:blipFill>
        <p:spPr>
          <a:xfrm>
            <a:off x="9678850" y="268963"/>
            <a:ext cx="2305141" cy="1076343"/>
          </a:xfrm>
          <a:prstGeom prst="rect">
            <a:avLst/>
          </a:prstGeom>
          <a:noFill/>
          <a:ln>
            <a:noFill/>
          </a:ln>
        </p:spPr>
      </p:pic>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58" name="Shape 458"/>
        <p:cNvGrpSpPr/>
        <p:nvPr/>
      </p:nvGrpSpPr>
      <p:grpSpPr>
        <a:xfrm>
          <a:off x="0" y="0"/>
          <a:ext cx="0" cy="0"/>
          <a:chOff x="0" y="0"/>
          <a:chExt cx="0" cy="0"/>
        </a:xfrm>
      </p:grpSpPr>
      <p:sp>
        <p:nvSpPr>
          <p:cNvPr id="459" name="Google Shape;459;p32"/>
          <p:cNvSpPr/>
          <p:nvPr/>
        </p:nvSpPr>
        <p:spPr>
          <a:xfrm>
            <a:off x="617280" y="1685494"/>
            <a:ext cx="10812720" cy="4715305"/>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460" name="Google Shape;460;p32"/>
          <p:cNvSpPr txBox="1"/>
          <p:nvPr/>
        </p:nvSpPr>
        <p:spPr>
          <a:xfrm>
            <a:off x="2513149" y="1019069"/>
            <a:ext cx="8525701"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800">
                <a:solidFill>
                  <a:schemeClr val="dk1"/>
                </a:solidFill>
                <a:latin typeface="Times New Roman"/>
                <a:ea typeface="Times New Roman"/>
                <a:cs typeface="Times New Roman"/>
                <a:sym typeface="Times New Roman"/>
              </a:rPr>
              <a:t>Assessing Marketing Effectiveness: Attribution</a:t>
            </a:r>
            <a:endParaRPr/>
          </a:p>
        </p:txBody>
      </p:sp>
      <p:sp>
        <p:nvSpPr>
          <p:cNvPr id="461" name="Google Shape;461;p32"/>
          <p:cNvSpPr/>
          <p:nvPr/>
        </p:nvSpPr>
        <p:spPr>
          <a:xfrm>
            <a:off x="942308" y="935396"/>
            <a:ext cx="1404457" cy="1166000"/>
          </a:xfrm>
          <a:prstGeom prst="rect">
            <a:avLst/>
          </a:prstGeom>
          <a:solidFill>
            <a:srgbClr val="00B0F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462" name="Google Shape;462;p32"/>
          <p:cNvSpPr txBox="1"/>
          <p:nvPr/>
        </p:nvSpPr>
        <p:spPr>
          <a:xfrm>
            <a:off x="1153149" y="975974"/>
            <a:ext cx="1034822" cy="369332"/>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1800">
                <a:solidFill>
                  <a:schemeClr val="lt1"/>
                </a:solidFill>
                <a:latin typeface="Times New Roman"/>
                <a:ea typeface="Times New Roman"/>
                <a:cs typeface="Times New Roman"/>
                <a:sym typeface="Times New Roman"/>
              </a:rPr>
              <a:t>Chapter</a:t>
            </a:r>
            <a:endParaRPr sz="2800">
              <a:solidFill>
                <a:schemeClr val="lt1"/>
              </a:solidFill>
              <a:latin typeface="Times New Roman"/>
              <a:ea typeface="Times New Roman"/>
              <a:cs typeface="Times New Roman"/>
              <a:sym typeface="Times New Roman"/>
            </a:endParaRPr>
          </a:p>
        </p:txBody>
      </p:sp>
      <p:sp>
        <p:nvSpPr>
          <p:cNvPr id="463" name="Google Shape;463;p32"/>
          <p:cNvSpPr txBox="1"/>
          <p:nvPr/>
        </p:nvSpPr>
        <p:spPr>
          <a:xfrm>
            <a:off x="1214179" y="1231789"/>
            <a:ext cx="966228" cy="92333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5400">
                <a:solidFill>
                  <a:schemeClr val="lt1"/>
                </a:solidFill>
                <a:latin typeface="Times New Roman"/>
                <a:ea typeface="Times New Roman"/>
                <a:cs typeface="Times New Roman"/>
                <a:sym typeface="Times New Roman"/>
              </a:rPr>
              <a:t>06</a:t>
            </a:r>
            <a:endParaRPr b="1" sz="1600">
              <a:solidFill>
                <a:schemeClr val="lt1"/>
              </a:solidFill>
              <a:latin typeface="Times New Roman"/>
              <a:ea typeface="Times New Roman"/>
              <a:cs typeface="Times New Roman"/>
              <a:sym typeface="Times New Roman"/>
            </a:endParaRPr>
          </a:p>
        </p:txBody>
      </p:sp>
      <p:sp>
        <p:nvSpPr>
          <p:cNvPr id="464" name="Google Shape;464;p32"/>
          <p:cNvSpPr txBox="1"/>
          <p:nvPr/>
        </p:nvSpPr>
        <p:spPr>
          <a:xfrm>
            <a:off x="889000" y="2225747"/>
            <a:ext cx="10541000" cy="3913059"/>
          </a:xfrm>
          <a:prstGeom prst="rect">
            <a:avLst/>
          </a:prstGeom>
          <a:noFill/>
          <a:ln>
            <a:noFill/>
          </a:ln>
        </p:spPr>
        <p:txBody>
          <a:bodyPr anchorCtr="0" anchor="t" bIns="45700" lIns="91425" spcFirstLastPara="1" rIns="91425" wrap="square" tIns="45700">
            <a:spAutoFit/>
          </a:bodyPr>
          <a:lstStyle/>
          <a:p>
            <a:pPr indent="0" lvl="0" marL="0" marR="0" rtl="0" algn="l">
              <a:lnSpc>
                <a:spcPct val="150000"/>
              </a:lnSpc>
              <a:spcBef>
                <a:spcPts val="0"/>
              </a:spcBef>
              <a:spcAft>
                <a:spcPts val="0"/>
              </a:spcAft>
              <a:buNone/>
            </a:pPr>
            <a:r>
              <a:rPr b="0" i="1" lang="en-US" sz="2400">
                <a:solidFill>
                  <a:srgbClr val="000000"/>
                </a:solidFill>
                <a:latin typeface="Arial"/>
                <a:ea typeface="Arial"/>
                <a:cs typeface="Arial"/>
                <a:sym typeface="Arial"/>
              </a:rPr>
              <a:t>Multitouch Attribution</a:t>
            </a:r>
            <a:endParaRPr b="0" i="0" sz="2400">
              <a:solidFill>
                <a:srgbClr val="000000"/>
              </a:solidFill>
              <a:latin typeface="Arial"/>
              <a:ea typeface="Arial"/>
              <a:cs typeface="Arial"/>
              <a:sym typeface="Arial"/>
            </a:endParaRPr>
          </a:p>
          <a:p>
            <a:pPr indent="0" lvl="0" marL="0" marR="0" rtl="0" algn="l">
              <a:lnSpc>
                <a:spcPct val="150000"/>
              </a:lnSpc>
              <a:spcBef>
                <a:spcPts val="0"/>
              </a:spcBef>
              <a:spcAft>
                <a:spcPts val="0"/>
              </a:spcAft>
              <a:buNone/>
            </a:pPr>
            <a:r>
              <a:rPr b="0" i="0" lang="en-US" sz="2400">
                <a:solidFill>
                  <a:srgbClr val="000000"/>
                </a:solidFill>
                <a:latin typeface="Arial"/>
                <a:ea typeface="Arial"/>
                <a:cs typeface="Arial"/>
                <a:sym typeface="Arial"/>
              </a:rPr>
              <a:t>Traditional MTA solutions attempt to measure consumer interactions across</a:t>
            </a:r>
            <a:endParaRPr/>
          </a:p>
          <a:p>
            <a:pPr indent="0" lvl="0" marL="0" marR="0" rtl="0" algn="l">
              <a:lnSpc>
                <a:spcPct val="150000"/>
              </a:lnSpc>
              <a:spcBef>
                <a:spcPts val="0"/>
              </a:spcBef>
              <a:spcAft>
                <a:spcPts val="0"/>
              </a:spcAft>
              <a:buNone/>
            </a:pPr>
            <a:r>
              <a:rPr b="0" i="0" lang="en-US" sz="2400">
                <a:solidFill>
                  <a:srgbClr val="000000"/>
                </a:solidFill>
                <a:latin typeface="Arial"/>
                <a:ea typeface="Arial"/>
                <a:cs typeface="Arial"/>
                <a:sym typeface="Arial"/>
              </a:rPr>
              <a:t>the full spectrum of media channels (e.g., from TV to radio to out-of-home to</a:t>
            </a:r>
            <a:endParaRPr/>
          </a:p>
          <a:p>
            <a:pPr indent="0" lvl="0" marL="0" marR="0" rtl="0" algn="l">
              <a:lnSpc>
                <a:spcPct val="150000"/>
              </a:lnSpc>
              <a:spcBef>
                <a:spcPts val="0"/>
              </a:spcBef>
              <a:spcAft>
                <a:spcPts val="0"/>
              </a:spcAft>
              <a:buNone/>
            </a:pPr>
            <a:r>
              <a:rPr b="0" i="0" lang="en-US" sz="2400">
                <a:solidFill>
                  <a:srgbClr val="000000"/>
                </a:solidFill>
                <a:latin typeface="Arial"/>
                <a:ea typeface="Arial"/>
                <a:cs typeface="Arial"/>
                <a:sym typeface="Arial"/>
              </a:rPr>
              <a:t>all digital ad exposures). In contrast, digital platforms offer single media</a:t>
            </a:r>
            <a:endParaRPr/>
          </a:p>
          <a:p>
            <a:pPr indent="0" lvl="0" marL="0" marR="0" rtl="0" algn="l">
              <a:lnSpc>
                <a:spcPct val="150000"/>
              </a:lnSpc>
              <a:spcBef>
                <a:spcPts val="0"/>
              </a:spcBef>
              <a:spcAft>
                <a:spcPts val="0"/>
              </a:spcAft>
              <a:buNone/>
            </a:pPr>
            <a:r>
              <a:rPr b="0" i="0" lang="en-US" sz="2400">
                <a:solidFill>
                  <a:srgbClr val="000000"/>
                </a:solidFill>
                <a:latin typeface="Arial"/>
                <a:ea typeface="Arial"/>
                <a:cs typeface="Arial"/>
                <a:sym typeface="Arial"/>
              </a:rPr>
              <a:t>channel attribution solutions to measure and optimize consumer interactions</a:t>
            </a:r>
            <a:endParaRPr/>
          </a:p>
          <a:p>
            <a:pPr indent="0" lvl="0" marL="0" marR="0" rtl="0" algn="l">
              <a:lnSpc>
                <a:spcPct val="150000"/>
              </a:lnSpc>
              <a:spcBef>
                <a:spcPts val="0"/>
              </a:spcBef>
              <a:spcAft>
                <a:spcPts val="0"/>
              </a:spcAft>
              <a:buNone/>
            </a:pPr>
            <a:r>
              <a:rPr b="0" i="0" lang="en-US" sz="2400">
                <a:solidFill>
                  <a:srgbClr val="000000"/>
                </a:solidFill>
                <a:latin typeface="Arial"/>
                <a:ea typeface="Arial"/>
                <a:cs typeface="Arial"/>
                <a:sym typeface="Arial"/>
              </a:rPr>
              <a:t>exclusively on their own sites. Each attribution solution faces challenges in</a:t>
            </a:r>
            <a:endParaRPr/>
          </a:p>
          <a:p>
            <a:pPr indent="0" lvl="0" marL="0" marR="0" rtl="0" algn="l">
              <a:lnSpc>
                <a:spcPct val="150000"/>
              </a:lnSpc>
              <a:spcBef>
                <a:spcPts val="0"/>
              </a:spcBef>
              <a:spcAft>
                <a:spcPts val="0"/>
              </a:spcAft>
              <a:buNone/>
            </a:pPr>
            <a:r>
              <a:rPr b="0" i="0" lang="en-US" sz="2400">
                <a:solidFill>
                  <a:srgbClr val="000000"/>
                </a:solidFill>
                <a:latin typeface="Arial"/>
                <a:ea typeface="Arial"/>
                <a:cs typeface="Arial"/>
                <a:sym typeface="Arial"/>
              </a:rPr>
              <a:t>today’s measurement environment.</a:t>
            </a:r>
            <a:endParaRPr/>
          </a:p>
        </p:txBody>
      </p:sp>
      <p:sp>
        <p:nvSpPr>
          <p:cNvPr id="465" name="Google Shape;465;p32"/>
          <p:cNvSpPr txBox="1"/>
          <p:nvPr/>
        </p:nvSpPr>
        <p:spPr>
          <a:xfrm>
            <a:off x="9264625" y="6292631"/>
            <a:ext cx="2616200" cy="40011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000">
                <a:solidFill>
                  <a:schemeClr val="dk1"/>
                </a:solidFill>
                <a:latin typeface="Calibri"/>
                <a:ea typeface="Calibri"/>
                <a:cs typeface="Calibri"/>
                <a:sym typeface="Calibri"/>
              </a:rPr>
              <a:t>www.midocean.ae</a:t>
            </a:r>
            <a:endParaRPr/>
          </a:p>
        </p:txBody>
      </p:sp>
      <p:pic>
        <p:nvPicPr>
          <p:cNvPr id="466" name="Google Shape;466;p32"/>
          <p:cNvPicPr preferRelativeResize="0"/>
          <p:nvPr/>
        </p:nvPicPr>
        <p:blipFill rotWithShape="1">
          <a:blip r:embed="rId3">
            <a:alphaModFix/>
          </a:blip>
          <a:srcRect b="25428" l="0" r="0" t="27877"/>
          <a:stretch/>
        </p:blipFill>
        <p:spPr>
          <a:xfrm>
            <a:off x="9678850" y="268963"/>
            <a:ext cx="2305141" cy="1076343"/>
          </a:xfrm>
          <a:prstGeom prst="rect">
            <a:avLst/>
          </a:prstGeom>
          <a:noFill/>
          <a:ln>
            <a:noFill/>
          </a:ln>
        </p:spPr>
      </p:pic>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70" name="Shape 470"/>
        <p:cNvGrpSpPr/>
        <p:nvPr/>
      </p:nvGrpSpPr>
      <p:grpSpPr>
        <a:xfrm>
          <a:off x="0" y="0"/>
          <a:ext cx="0" cy="0"/>
          <a:chOff x="0" y="0"/>
          <a:chExt cx="0" cy="0"/>
        </a:xfrm>
      </p:grpSpPr>
      <p:sp>
        <p:nvSpPr>
          <p:cNvPr id="471" name="Google Shape;471;p33"/>
          <p:cNvSpPr/>
          <p:nvPr/>
        </p:nvSpPr>
        <p:spPr>
          <a:xfrm>
            <a:off x="617280" y="1685494"/>
            <a:ext cx="10812720" cy="4715305"/>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472" name="Google Shape;472;p33"/>
          <p:cNvSpPr txBox="1"/>
          <p:nvPr/>
        </p:nvSpPr>
        <p:spPr>
          <a:xfrm>
            <a:off x="2513149" y="1019069"/>
            <a:ext cx="8525701"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800">
                <a:solidFill>
                  <a:schemeClr val="dk1"/>
                </a:solidFill>
                <a:latin typeface="Times New Roman"/>
                <a:ea typeface="Times New Roman"/>
                <a:cs typeface="Times New Roman"/>
                <a:sym typeface="Times New Roman"/>
              </a:rPr>
              <a:t>Assessing Marketing Effectiveness: Attribution</a:t>
            </a:r>
            <a:endParaRPr/>
          </a:p>
        </p:txBody>
      </p:sp>
      <p:sp>
        <p:nvSpPr>
          <p:cNvPr id="473" name="Google Shape;473;p33"/>
          <p:cNvSpPr/>
          <p:nvPr/>
        </p:nvSpPr>
        <p:spPr>
          <a:xfrm>
            <a:off x="942308" y="935396"/>
            <a:ext cx="1404457" cy="1166000"/>
          </a:xfrm>
          <a:prstGeom prst="rect">
            <a:avLst/>
          </a:prstGeom>
          <a:solidFill>
            <a:srgbClr val="00B0F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474" name="Google Shape;474;p33"/>
          <p:cNvSpPr txBox="1"/>
          <p:nvPr/>
        </p:nvSpPr>
        <p:spPr>
          <a:xfrm>
            <a:off x="1153149" y="975974"/>
            <a:ext cx="1034822" cy="369332"/>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1800">
                <a:solidFill>
                  <a:schemeClr val="lt1"/>
                </a:solidFill>
                <a:latin typeface="Times New Roman"/>
                <a:ea typeface="Times New Roman"/>
                <a:cs typeface="Times New Roman"/>
                <a:sym typeface="Times New Roman"/>
              </a:rPr>
              <a:t>Chapter</a:t>
            </a:r>
            <a:endParaRPr sz="2800">
              <a:solidFill>
                <a:schemeClr val="lt1"/>
              </a:solidFill>
              <a:latin typeface="Times New Roman"/>
              <a:ea typeface="Times New Roman"/>
              <a:cs typeface="Times New Roman"/>
              <a:sym typeface="Times New Roman"/>
            </a:endParaRPr>
          </a:p>
        </p:txBody>
      </p:sp>
      <p:sp>
        <p:nvSpPr>
          <p:cNvPr id="475" name="Google Shape;475;p33"/>
          <p:cNvSpPr txBox="1"/>
          <p:nvPr/>
        </p:nvSpPr>
        <p:spPr>
          <a:xfrm>
            <a:off x="1214179" y="1231789"/>
            <a:ext cx="966228" cy="92333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5400">
                <a:solidFill>
                  <a:schemeClr val="lt1"/>
                </a:solidFill>
                <a:latin typeface="Times New Roman"/>
                <a:ea typeface="Times New Roman"/>
                <a:cs typeface="Times New Roman"/>
                <a:sym typeface="Times New Roman"/>
              </a:rPr>
              <a:t>06</a:t>
            </a:r>
            <a:endParaRPr b="1" sz="1600">
              <a:solidFill>
                <a:schemeClr val="lt1"/>
              </a:solidFill>
              <a:latin typeface="Times New Roman"/>
              <a:ea typeface="Times New Roman"/>
              <a:cs typeface="Times New Roman"/>
              <a:sym typeface="Times New Roman"/>
            </a:endParaRPr>
          </a:p>
        </p:txBody>
      </p:sp>
      <p:sp>
        <p:nvSpPr>
          <p:cNvPr id="476" name="Google Shape;476;p33"/>
          <p:cNvSpPr txBox="1"/>
          <p:nvPr/>
        </p:nvSpPr>
        <p:spPr>
          <a:xfrm>
            <a:off x="889000" y="1946347"/>
            <a:ext cx="10541000" cy="4467057"/>
          </a:xfrm>
          <a:prstGeom prst="rect">
            <a:avLst/>
          </a:prstGeom>
          <a:noFill/>
          <a:ln>
            <a:noFill/>
          </a:ln>
        </p:spPr>
        <p:txBody>
          <a:bodyPr anchorCtr="0" anchor="t" bIns="45700" lIns="91425" spcFirstLastPara="1" rIns="91425" wrap="square" tIns="45700">
            <a:spAutoFit/>
          </a:bodyPr>
          <a:lstStyle/>
          <a:p>
            <a:pPr indent="0" lvl="0" marL="0" marR="0" rtl="0" algn="l">
              <a:lnSpc>
                <a:spcPct val="150000"/>
              </a:lnSpc>
              <a:spcBef>
                <a:spcPts val="0"/>
              </a:spcBef>
              <a:spcAft>
                <a:spcPts val="0"/>
              </a:spcAft>
              <a:buNone/>
            </a:pPr>
            <a:r>
              <a:rPr b="0" i="1" lang="en-US" sz="2400">
                <a:solidFill>
                  <a:srgbClr val="000000"/>
                </a:solidFill>
                <a:latin typeface="Arial"/>
                <a:ea typeface="Arial"/>
                <a:cs typeface="Arial"/>
                <a:sym typeface="Arial"/>
              </a:rPr>
              <a:t>Marketing Mix Modeling</a:t>
            </a:r>
            <a:endParaRPr/>
          </a:p>
          <a:p>
            <a:pPr indent="0" lvl="0" marL="0" marR="0" rtl="0" algn="l">
              <a:lnSpc>
                <a:spcPct val="150000"/>
              </a:lnSpc>
              <a:spcBef>
                <a:spcPts val="0"/>
              </a:spcBef>
              <a:spcAft>
                <a:spcPts val="0"/>
              </a:spcAft>
              <a:buNone/>
            </a:pPr>
            <a:r>
              <a:rPr b="0" i="0" lang="en-US" sz="2400">
                <a:solidFill>
                  <a:srgbClr val="000000"/>
                </a:solidFill>
                <a:latin typeface="Arial"/>
                <a:ea typeface="Arial"/>
                <a:cs typeface="Arial"/>
                <a:sym typeface="Arial"/>
              </a:rPr>
              <a:t>Marketing mix modeling (MMM) is a time-tested method for measuring the effect of marketing and media investments. Many leading brands use MMMs to determine what’s working across different channels. The MMM can be a crucial tool for guiding budget decisions as a periodic analysis to measure the effectiveness of each media type and channel (offline and digital). Typically, MMM studies are run quarterly, but a recent trend has been for brands to increase the frequency of MMM, up to a monthly cadence.</a:t>
            </a:r>
            <a:endParaRPr/>
          </a:p>
        </p:txBody>
      </p:sp>
      <p:sp>
        <p:nvSpPr>
          <p:cNvPr id="477" name="Google Shape;477;p33"/>
          <p:cNvSpPr txBox="1"/>
          <p:nvPr/>
        </p:nvSpPr>
        <p:spPr>
          <a:xfrm>
            <a:off x="9264625" y="6292631"/>
            <a:ext cx="2616200" cy="40011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000">
                <a:solidFill>
                  <a:schemeClr val="dk1"/>
                </a:solidFill>
                <a:latin typeface="Calibri"/>
                <a:ea typeface="Calibri"/>
                <a:cs typeface="Calibri"/>
                <a:sym typeface="Calibri"/>
              </a:rPr>
              <a:t>www.midocean.ae</a:t>
            </a:r>
            <a:endParaRPr/>
          </a:p>
        </p:txBody>
      </p:sp>
      <p:pic>
        <p:nvPicPr>
          <p:cNvPr id="478" name="Google Shape;478;p33"/>
          <p:cNvPicPr preferRelativeResize="0"/>
          <p:nvPr/>
        </p:nvPicPr>
        <p:blipFill rotWithShape="1">
          <a:blip r:embed="rId3">
            <a:alphaModFix/>
          </a:blip>
          <a:srcRect b="25428" l="0" r="0" t="27877"/>
          <a:stretch/>
        </p:blipFill>
        <p:spPr>
          <a:xfrm>
            <a:off x="9678850" y="268963"/>
            <a:ext cx="2305141" cy="1076343"/>
          </a:xfrm>
          <a:prstGeom prst="rect">
            <a:avLst/>
          </a:prstGeom>
          <a:noFill/>
          <a:ln>
            <a:noFill/>
          </a:ln>
        </p:spPr>
      </p:pic>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82" name="Shape 482"/>
        <p:cNvGrpSpPr/>
        <p:nvPr/>
      </p:nvGrpSpPr>
      <p:grpSpPr>
        <a:xfrm>
          <a:off x="0" y="0"/>
          <a:ext cx="0" cy="0"/>
          <a:chOff x="0" y="0"/>
          <a:chExt cx="0" cy="0"/>
        </a:xfrm>
      </p:grpSpPr>
      <p:sp>
        <p:nvSpPr>
          <p:cNvPr id="483" name="Google Shape;483;p34"/>
          <p:cNvSpPr/>
          <p:nvPr/>
        </p:nvSpPr>
        <p:spPr>
          <a:xfrm>
            <a:off x="617275" y="1685500"/>
            <a:ext cx="10812600" cy="5007300"/>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484" name="Google Shape;484;p34"/>
          <p:cNvSpPr txBox="1"/>
          <p:nvPr/>
        </p:nvSpPr>
        <p:spPr>
          <a:xfrm>
            <a:off x="2513149" y="1019069"/>
            <a:ext cx="8525701"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800">
                <a:solidFill>
                  <a:schemeClr val="dk1"/>
                </a:solidFill>
                <a:latin typeface="Times New Roman"/>
                <a:ea typeface="Times New Roman"/>
                <a:cs typeface="Times New Roman"/>
                <a:sym typeface="Times New Roman"/>
              </a:rPr>
              <a:t>Assessing Marketing Effectiveness: Attribution</a:t>
            </a:r>
            <a:endParaRPr/>
          </a:p>
        </p:txBody>
      </p:sp>
      <p:sp>
        <p:nvSpPr>
          <p:cNvPr id="485" name="Google Shape;485;p34"/>
          <p:cNvSpPr/>
          <p:nvPr/>
        </p:nvSpPr>
        <p:spPr>
          <a:xfrm>
            <a:off x="942308" y="935396"/>
            <a:ext cx="1404457" cy="1166000"/>
          </a:xfrm>
          <a:prstGeom prst="rect">
            <a:avLst/>
          </a:prstGeom>
          <a:solidFill>
            <a:srgbClr val="00B0F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486" name="Google Shape;486;p34"/>
          <p:cNvSpPr txBox="1"/>
          <p:nvPr/>
        </p:nvSpPr>
        <p:spPr>
          <a:xfrm>
            <a:off x="1153149" y="975974"/>
            <a:ext cx="1034822" cy="369332"/>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1800">
                <a:solidFill>
                  <a:schemeClr val="lt1"/>
                </a:solidFill>
                <a:latin typeface="Times New Roman"/>
                <a:ea typeface="Times New Roman"/>
                <a:cs typeface="Times New Roman"/>
                <a:sym typeface="Times New Roman"/>
              </a:rPr>
              <a:t>Chapter</a:t>
            </a:r>
            <a:endParaRPr sz="2800">
              <a:solidFill>
                <a:schemeClr val="lt1"/>
              </a:solidFill>
              <a:latin typeface="Times New Roman"/>
              <a:ea typeface="Times New Roman"/>
              <a:cs typeface="Times New Roman"/>
              <a:sym typeface="Times New Roman"/>
            </a:endParaRPr>
          </a:p>
        </p:txBody>
      </p:sp>
      <p:sp>
        <p:nvSpPr>
          <p:cNvPr id="487" name="Google Shape;487;p34"/>
          <p:cNvSpPr txBox="1"/>
          <p:nvPr/>
        </p:nvSpPr>
        <p:spPr>
          <a:xfrm>
            <a:off x="1214179" y="1231789"/>
            <a:ext cx="966228" cy="92333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5400">
                <a:solidFill>
                  <a:schemeClr val="lt1"/>
                </a:solidFill>
                <a:latin typeface="Times New Roman"/>
                <a:ea typeface="Times New Roman"/>
                <a:cs typeface="Times New Roman"/>
                <a:sym typeface="Times New Roman"/>
              </a:rPr>
              <a:t>06</a:t>
            </a:r>
            <a:endParaRPr b="1" sz="1600">
              <a:solidFill>
                <a:schemeClr val="lt1"/>
              </a:solidFill>
              <a:latin typeface="Times New Roman"/>
              <a:ea typeface="Times New Roman"/>
              <a:cs typeface="Times New Roman"/>
              <a:sym typeface="Times New Roman"/>
            </a:endParaRPr>
          </a:p>
        </p:txBody>
      </p:sp>
      <p:sp>
        <p:nvSpPr>
          <p:cNvPr id="488" name="Google Shape;488;p34"/>
          <p:cNvSpPr txBox="1"/>
          <p:nvPr/>
        </p:nvSpPr>
        <p:spPr>
          <a:xfrm>
            <a:off x="889000" y="1946347"/>
            <a:ext cx="10541100" cy="4694700"/>
          </a:xfrm>
          <a:prstGeom prst="rect">
            <a:avLst/>
          </a:prstGeom>
          <a:noFill/>
          <a:ln>
            <a:noFill/>
          </a:ln>
        </p:spPr>
        <p:txBody>
          <a:bodyPr anchorCtr="0" anchor="t" bIns="45700" lIns="91425" spcFirstLastPara="1" rIns="91425" wrap="square" tIns="45700">
            <a:spAutoFit/>
          </a:bodyPr>
          <a:lstStyle/>
          <a:p>
            <a:pPr indent="0" lvl="0" marL="0" marR="0" rtl="0" algn="l">
              <a:lnSpc>
                <a:spcPct val="150000"/>
              </a:lnSpc>
              <a:spcBef>
                <a:spcPts val="0"/>
              </a:spcBef>
              <a:spcAft>
                <a:spcPts val="0"/>
              </a:spcAft>
              <a:buNone/>
            </a:pPr>
            <a:r>
              <a:rPr b="0" i="1" lang="en-US" sz="2300">
                <a:solidFill>
                  <a:srgbClr val="000000"/>
                </a:solidFill>
                <a:latin typeface="Arial"/>
                <a:ea typeface="Arial"/>
                <a:cs typeface="Arial"/>
                <a:sym typeface="Arial"/>
              </a:rPr>
              <a:t>Marketing Mix Modeling</a:t>
            </a:r>
            <a:endParaRPr sz="1300"/>
          </a:p>
          <a:p>
            <a:pPr indent="0" lvl="0" marL="0" marR="0" rtl="0" algn="l">
              <a:lnSpc>
                <a:spcPct val="150000"/>
              </a:lnSpc>
              <a:spcBef>
                <a:spcPts val="0"/>
              </a:spcBef>
              <a:spcAft>
                <a:spcPts val="0"/>
              </a:spcAft>
              <a:buNone/>
            </a:pPr>
            <a:r>
              <a:rPr b="0" i="0" lang="en-US" sz="2300">
                <a:solidFill>
                  <a:srgbClr val="000000"/>
                </a:solidFill>
                <a:latin typeface="Arial"/>
                <a:ea typeface="Arial"/>
                <a:cs typeface="Arial"/>
                <a:sym typeface="Arial"/>
              </a:rPr>
              <a:t>MMMs attempt to determine how media spend has affected key</a:t>
            </a:r>
            <a:r>
              <a:rPr lang="en-US" sz="2300"/>
              <a:t> </a:t>
            </a:r>
            <a:r>
              <a:rPr b="0" i="0" lang="en-US" sz="2300">
                <a:solidFill>
                  <a:srgbClr val="000000"/>
                </a:solidFill>
                <a:latin typeface="Arial"/>
                <a:ea typeface="Arial"/>
                <a:cs typeface="Arial"/>
                <a:sym typeface="Arial"/>
              </a:rPr>
              <a:t>performance</a:t>
            </a:r>
            <a:r>
              <a:rPr lang="en-US" sz="1300"/>
              <a:t> </a:t>
            </a:r>
            <a:r>
              <a:rPr b="0" i="0" lang="en-US" sz="2300">
                <a:solidFill>
                  <a:srgbClr val="000000"/>
                </a:solidFill>
                <a:latin typeface="Arial"/>
                <a:ea typeface="Arial"/>
                <a:cs typeface="Arial"/>
                <a:sym typeface="Arial"/>
              </a:rPr>
              <a:t>indicators (KPIs) – such as brand perception or product sales – by isolating the broad factors that can influence consumer behavior to calculate a media channel’s return on investment (ROI). This is a tremendous undertaking, as everything from advertising to</a:t>
            </a:r>
            <a:r>
              <a:rPr lang="en-US" sz="2300"/>
              <a:t> </a:t>
            </a:r>
            <a:r>
              <a:rPr b="0" i="0" lang="en-US" sz="2300">
                <a:solidFill>
                  <a:srgbClr val="000000"/>
                </a:solidFill>
                <a:latin typeface="Arial"/>
                <a:ea typeface="Arial"/>
                <a:cs typeface="Arial"/>
                <a:sym typeface="Arial"/>
              </a:rPr>
              <a:t>recommendations from friends to the weather can affect nearly any KPI an advertiser adopts as its metric for success. As a result, MMMs are built upon vast amounts of data and have been refined over long periods. </a:t>
            </a:r>
            <a:endParaRPr sz="1300"/>
          </a:p>
        </p:txBody>
      </p:sp>
      <p:sp>
        <p:nvSpPr>
          <p:cNvPr id="489" name="Google Shape;489;p34"/>
          <p:cNvSpPr txBox="1"/>
          <p:nvPr/>
        </p:nvSpPr>
        <p:spPr>
          <a:xfrm>
            <a:off x="9264625" y="6292631"/>
            <a:ext cx="2616200" cy="40011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000">
                <a:solidFill>
                  <a:schemeClr val="dk1"/>
                </a:solidFill>
                <a:latin typeface="Calibri"/>
                <a:ea typeface="Calibri"/>
                <a:cs typeface="Calibri"/>
                <a:sym typeface="Calibri"/>
              </a:rPr>
              <a:t>www.midocean.ae</a:t>
            </a:r>
            <a:endParaRPr/>
          </a:p>
        </p:txBody>
      </p:sp>
      <p:pic>
        <p:nvPicPr>
          <p:cNvPr id="490" name="Google Shape;490;p34"/>
          <p:cNvPicPr preferRelativeResize="0"/>
          <p:nvPr/>
        </p:nvPicPr>
        <p:blipFill rotWithShape="1">
          <a:blip r:embed="rId3">
            <a:alphaModFix/>
          </a:blip>
          <a:srcRect b="25428" l="0" r="0" t="27877"/>
          <a:stretch/>
        </p:blipFill>
        <p:spPr>
          <a:xfrm>
            <a:off x="9678850" y="268963"/>
            <a:ext cx="2305141" cy="1076343"/>
          </a:xfrm>
          <a:prstGeom prst="rect">
            <a:avLst/>
          </a:prstGeom>
          <a:noFill/>
          <a:ln>
            <a:noFill/>
          </a:ln>
        </p:spPr>
      </p:pic>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94" name="Shape 494"/>
        <p:cNvGrpSpPr/>
        <p:nvPr/>
      </p:nvGrpSpPr>
      <p:grpSpPr>
        <a:xfrm>
          <a:off x="0" y="0"/>
          <a:ext cx="0" cy="0"/>
          <a:chOff x="0" y="0"/>
          <a:chExt cx="0" cy="0"/>
        </a:xfrm>
      </p:grpSpPr>
      <p:sp>
        <p:nvSpPr>
          <p:cNvPr id="495" name="Google Shape;495;p35"/>
          <p:cNvSpPr/>
          <p:nvPr/>
        </p:nvSpPr>
        <p:spPr>
          <a:xfrm>
            <a:off x="617280" y="1685494"/>
            <a:ext cx="5269812" cy="4715305"/>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496" name="Google Shape;496;p35"/>
          <p:cNvSpPr txBox="1"/>
          <p:nvPr/>
        </p:nvSpPr>
        <p:spPr>
          <a:xfrm>
            <a:off x="2513149" y="1019069"/>
            <a:ext cx="8525701"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800">
                <a:solidFill>
                  <a:schemeClr val="dk1"/>
                </a:solidFill>
                <a:latin typeface="Times New Roman"/>
                <a:ea typeface="Times New Roman"/>
                <a:cs typeface="Times New Roman"/>
                <a:sym typeface="Times New Roman"/>
              </a:rPr>
              <a:t>Assessing Marketing Effectiveness: Attribution</a:t>
            </a:r>
            <a:endParaRPr/>
          </a:p>
        </p:txBody>
      </p:sp>
      <p:sp>
        <p:nvSpPr>
          <p:cNvPr id="497" name="Google Shape;497;p35"/>
          <p:cNvSpPr/>
          <p:nvPr/>
        </p:nvSpPr>
        <p:spPr>
          <a:xfrm>
            <a:off x="942308" y="935396"/>
            <a:ext cx="1404457" cy="1166000"/>
          </a:xfrm>
          <a:prstGeom prst="rect">
            <a:avLst/>
          </a:prstGeom>
          <a:solidFill>
            <a:srgbClr val="00B0F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498" name="Google Shape;498;p35"/>
          <p:cNvSpPr txBox="1"/>
          <p:nvPr/>
        </p:nvSpPr>
        <p:spPr>
          <a:xfrm>
            <a:off x="1153149" y="975974"/>
            <a:ext cx="1034822" cy="369332"/>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1800">
                <a:solidFill>
                  <a:schemeClr val="lt1"/>
                </a:solidFill>
                <a:latin typeface="Times New Roman"/>
                <a:ea typeface="Times New Roman"/>
                <a:cs typeface="Times New Roman"/>
                <a:sym typeface="Times New Roman"/>
              </a:rPr>
              <a:t>Chapter</a:t>
            </a:r>
            <a:endParaRPr sz="2800">
              <a:solidFill>
                <a:schemeClr val="lt1"/>
              </a:solidFill>
              <a:latin typeface="Times New Roman"/>
              <a:ea typeface="Times New Roman"/>
              <a:cs typeface="Times New Roman"/>
              <a:sym typeface="Times New Roman"/>
            </a:endParaRPr>
          </a:p>
        </p:txBody>
      </p:sp>
      <p:sp>
        <p:nvSpPr>
          <p:cNvPr id="499" name="Google Shape;499;p35"/>
          <p:cNvSpPr txBox="1"/>
          <p:nvPr/>
        </p:nvSpPr>
        <p:spPr>
          <a:xfrm>
            <a:off x="1214179" y="1231789"/>
            <a:ext cx="966228" cy="92333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5400">
                <a:solidFill>
                  <a:schemeClr val="lt1"/>
                </a:solidFill>
                <a:latin typeface="Times New Roman"/>
                <a:ea typeface="Times New Roman"/>
                <a:cs typeface="Times New Roman"/>
                <a:sym typeface="Times New Roman"/>
              </a:rPr>
              <a:t>06</a:t>
            </a:r>
            <a:endParaRPr b="1" sz="1600">
              <a:solidFill>
                <a:schemeClr val="lt1"/>
              </a:solidFill>
              <a:latin typeface="Times New Roman"/>
              <a:ea typeface="Times New Roman"/>
              <a:cs typeface="Times New Roman"/>
              <a:sym typeface="Times New Roman"/>
            </a:endParaRPr>
          </a:p>
        </p:txBody>
      </p:sp>
      <p:sp>
        <p:nvSpPr>
          <p:cNvPr id="500" name="Google Shape;500;p35"/>
          <p:cNvSpPr txBox="1"/>
          <p:nvPr/>
        </p:nvSpPr>
        <p:spPr>
          <a:xfrm>
            <a:off x="889000" y="1946347"/>
            <a:ext cx="4350820" cy="3747436"/>
          </a:xfrm>
          <a:prstGeom prst="rect">
            <a:avLst/>
          </a:prstGeom>
          <a:noFill/>
          <a:ln>
            <a:noFill/>
          </a:ln>
        </p:spPr>
        <p:txBody>
          <a:bodyPr anchorCtr="0" anchor="t" bIns="45700" lIns="91425" spcFirstLastPara="1" rIns="91425" wrap="square" tIns="45700">
            <a:spAutoFit/>
          </a:bodyPr>
          <a:lstStyle/>
          <a:p>
            <a:pPr indent="0" lvl="0" marL="0" marR="0" rtl="0" algn="l">
              <a:lnSpc>
                <a:spcPct val="150000"/>
              </a:lnSpc>
              <a:spcBef>
                <a:spcPts val="0"/>
              </a:spcBef>
              <a:spcAft>
                <a:spcPts val="0"/>
              </a:spcAft>
              <a:buNone/>
            </a:pPr>
            <a:r>
              <a:rPr b="1" i="1" lang="en-US" sz="1600">
                <a:solidFill>
                  <a:srgbClr val="000000"/>
                </a:solidFill>
                <a:latin typeface="Arial"/>
                <a:ea typeface="Arial"/>
                <a:cs typeface="Arial"/>
                <a:sym typeface="Arial"/>
              </a:rPr>
              <a:t>Marketing Mix Modeling</a:t>
            </a:r>
            <a:endParaRPr b="1" i="1" sz="1600">
              <a:solidFill>
                <a:srgbClr val="000000"/>
              </a:solidFill>
              <a:latin typeface="Arial"/>
              <a:ea typeface="Arial"/>
              <a:cs typeface="Arial"/>
              <a:sym typeface="Arial"/>
            </a:endParaRPr>
          </a:p>
          <a:p>
            <a:pPr indent="0" lvl="0" marL="0" marR="0" rtl="0" algn="l">
              <a:lnSpc>
                <a:spcPct val="150000"/>
              </a:lnSpc>
              <a:spcBef>
                <a:spcPts val="0"/>
              </a:spcBef>
              <a:spcAft>
                <a:spcPts val="0"/>
              </a:spcAft>
              <a:buNone/>
            </a:pPr>
            <a:r>
              <a:rPr b="1" i="0" lang="en-US" sz="1600" u="sng">
                <a:solidFill>
                  <a:srgbClr val="374151"/>
                </a:solidFill>
                <a:latin typeface="Arial"/>
                <a:ea typeface="Arial"/>
                <a:cs typeface="Arial"/>
                <a:sym typeface="Arial"/>
              </a:rPr>
              <a:t>Purpose</a:t>
            </a:r>
            <a:r>
              <a:rPr b="0" i="0" lang="en-US" sz="1600">
                <a:solidFill>
                  <a:srgbClr val="374151"/>
                </a:solidFill>
                <a:latin typeface="Arial"/>
                <a:ea typeface="Arial"/>
                <a:cs typeface="Arial"/>
                <a:sym typeface="Arial"/>
              </a:rPr>
              <a:t>: MMM is used to measure the overall impact of the marketing mix on a brand's overall performance and sales. It focuses on understanding how components of the marketing mix, such as advertising, pricing, and distribution, affect the company's overall outcomes.</a:t>
            </a:r>
            <a:endParaRPr/>
          </a:p>
          <a:p>
            <a:pPr indent="0" lvl="0" marL="0" marR="0" rtl="0" algn="l">
              <a:lnSpc>
                <a:spcPct val="150000"/>
              </a:lnSpc>
              <a:spcBef>
                <a:spcPts val="0"/>
              </a:spcBef>
              <a:spcAft>
                <a:spcPts val="0"/>
              </a:spcAft>
              <a:buNone/>
            </a:pPr>
            <a:r>
              <a:rPr b="1" i="0" lang="en-US" sz="1600" u="sng">
                <a:solidFill>
                  <a:srgbClr val="374151"/>
                </a:solidFill>
                <a:latin typeface="Arial"/>
                <a:ea typeface="Arial"/>
                <a:cs typeface="Arial"/>
                <a:sym typeface="Arial"/>
              </a:rPr>
              <a:t>Type of Data</a:t>
            </a:r>
            <a:r>
              <a:rPr lang="en-US" sz="1600">
                <a:solidFill>
                  <a:srgbClr val="374151"/>
                </a:solidFill>
                <a:latin typeface="Arial"/>
                <a:ea typeface="Arial"/>
                <a:cs typeface="Arial"/>
                <a:sym typeface="Arial"/>
              </a:rPr>
              <a:t>: </a:t>
            </a:r>
            <a:r>
              <a:rPr b="0" i="0" lang="en-US" sz="1600">
                <a:solidFill>
                  <a:srgbClr val="374151"/>
                </a:solidFill>
                <a:latin typeface="Arial"/>
                <a:ea typeface="Arial"/>
                <a:cs typeface="Arial"/>
                <a:sym typeface="Arial"/>
              </a:rPr>
              <a:t>It relies on historical data available on sales performance, advertising, and other factors that can influence performance.</a:t>
            </a:r>
            <a:endParaRPr b="0" sz="1600">
              <a:solidFill>
                <a:srgbClr val="000000"/>
              </a:solidFill>
              <a:latin typeface="Arial"/>
              <a:ea typeface="Arial"/>
              <a:cs typeface="Arial"/>
              <a:sym typeface="Arial"/>
            </a:endParaRPr>
          </a:p>
        </p:txBody>
      </p:sp>
      <p:sp>
        <p:nvSpPr>
          <p:cNvPr id="501" name="Google Shape;501;p35"/>
          <p:cNvSpPr txBox="1"/>
          <p:nvPr/>
        </p:nvSpPr>
        <p:spPr>
          <a:xfrm>
            <a:off x="9264625" y="6292631"/>
            <a:ext cx="2616200" cy="40011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000">
                <a:solidFill>
                  <a:schemeClr val="dk1"/>
                </a:solidFill>
                <a:latin typeface="Calibri"/>
                <a:ea typeface="Calibri"/>
                <a:cs typeface="Calibri"/>
                <a:sym typeface="Calibri"/>
              </a:rPr>
              <a:t>www.midocean.ae</a:t>
            </a:r>
            <a:endParaRPr/>
          </a:p>
        </p:txBody>
      </p:sp>
      <p:pic>
        <p:nvPicPr>
          <p:cNvPr id="502" name="Google Shape;502;p35"/>
          <p:cNvPicPr preferRelativeResize="0"/>
          <p:nvPr/>
        </p:nvPicPr>
        <p:blipFill rotWithShape="1">
          <a:blip r:embed="rId3">
            <a:alphaModFix/>
          </a:blip>
          <a:srcRect b="25428" l="0" r="0" t="27877"/>
          <a:stretch/>
        </p:blipFill>
        <p:spPr>
          <a:xfrm>
            <a:off x="9678850" y="268963"/>
            <a:ext cx="2305141" cy="1076343"/>
          </a:xfrm>
          <a:prstGeom prst="rect">
            <a:avLst/>
          </a:prstGeom>
          <a:noFill/>
          <a:ln>
            <a:noFill/>
          </a:ln>
        </p:spPr>
      </p:pic>
      <p:sp>
        <p:nvSpPr>
          <p:cNvPr id="503" name="Google Shape;503;p35"/>
          <p:cNvSpPr/>
          <p:nvPr/>
        </p:nvSpPr>
        <p:spPr>
          <a:xfrm>
            <a:off x="6292921" y="1670337"/>
            <a:ext cx="5269812" cy="4715305"/>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504" name="Google Shape;504;p35"/>
          <p:cNvSpPr txBox="1"/>
          <p:nvPr/>
        </p:nvSpPr>
        <p:spPr>
          <a:xfrm>
            <a:off x="6688030" y="1946347"/>
            <a:ext cx="4350820" cy="4116768"/>
          </a:xfrm>
          <a:prstGeom prst="rect">
            <a:avLst/>
          </a:prstGeom>
          <a:noFill/>
          <a:ln>
            <a:noFill/>
          </a:ln>
        </p:spPr>
        <p:txBody>
          <a:bodyPr anchorCtr="0" anchor="t" bIns="45700" lIns="91425" spcFirstLastPara="1" rIns="91425" wrap="square" tIns="45700">
            <a:spAutoFit/>
          </a:bodyPr>
          <a:lstStyle/>
          <a:p>
            <a:pPr indent="0" lvl="0" marL="0" marR="0" rtl="0" algn="l">
              <a:lnSpc>
                <a:spcPct val="150000"/>
              </a:lnSpc>
              <a:spcBef>
                <a:spcPts val="0"/>
              </a:spcBef>
              <a:spcAft>
                <a:spcPts val="0"/>
              </a:spcAft>
              <a:buNone/>
            </a:pPr>
            <a:r>
              <a:rPr b="1" i="1" lang="en-US" sz="1600">
                <a:solidFill>
                  <a:srgbClr val="000000"/>
                </a:solidFill>
                <a:latin typeface="Arial"/>
                <a:ea typeface="Arial"/>
                <a:cs typeface="Arial"/>
                <a:sym typeface="Arial"/>
              </a:rPr>
              <a:t>Multitouch Attribution Models</a:t>
            </a:r>
            <a:endParaRPr b="1" i="1" sz="1600">
              <a:solidFill>
                <a:srgbClr val="000000"/>
              </a:solidFill>
              <a:latin typeface="Arial"/>
              <a:ea typeface="Arial"/>
              <a:cs typeface="Arial"/>
              <a:sym typeface="Arial"/>
            </a:endParaRPr>
          </a:p>
          <a:p>
            <a:pPr indent="0" lvl="0" marL="0" marR="0" rtl="0" algn="l">
              <a:lnSpc>
                <a:spcPct val="150000"/>
              </a:lnSpc>
              <a:spcBef>
                <a:spcPts val="0"/>
              </a:spcBef>
              <a:spcAft>
                <a:spcPts val="0"/>
              </a:spcAft>
              <a:buNone/>
            </a:pPr>
            <a:r>
              <a:rPr b="1" i="0" lang="en-US" sz="1600" u="sng">
                <a:solidFill>
                  <a:srgbClr val="374151"/>
                </a:solidFill>
                <a:latin typeface="Arial"/>
                <a:ea typeface="Arial"/>
                <a:cs typeface="Arial"/>
                <a:sym typeface="Arial"/>
              </a:rPr>
              <a:t>Purpose</a:t>
            </a:r>
            <a:r>
              <a:rPr b="0" i="0" lang="en-US" sz="1600">
                <a:solidFill>
                  <a:srgbClr val="374151"/>
                </a:solidFill>
                <a:latin typeface="Arial"/>
                <a:ea typeface="Arial"/>
                <a:cs typeface="Arial"/>
                <a:sym typeface="Arial"/>
              </a:rPr>
              <a:t>: Multitouch attribution models are used to analyze consumer interactions with the brand and advertisements across various touchpoints and channels. They focus on analyzing how consumers interact with the brand at multiple stages and how multiple touches play a role in purchase decisions.</a:t>
            </a:r>
            <a:endParaRPr/>
          </a:p>
          <a:p>
            <a:pPr indent="0" lvl="0" marL="0" marR="0" rtl="0" algn="l">
              <a:lnSpc>
                <a:spcPct val="150000"/>
              </a:lnSpc>
              <a:spcBef>
                <a:spcPts val="0"/>
              </a:spcBef>
              <a:spcAft>
                <a:spcPts val="0"/>
              </a:spcAft>
              <a:buNone/>
            </a:pPr>
            <a:r>
              <a:rPr b="1" i="0" lang="en-US" sz="1600" u="sng">
                <a:solidFill>
                  <a:srgbClr val="374151"/>
                </a:solidFill>
                <a:latin typeface="Arial"/>
                <a:ea typeface="Arial"/>
                <a:cs typeface="Arial"/>
                <a:sym typeface="Arial"/>
              </a:rPr>
              <a:t>Type of Data</a:t>
            </a:r>
            <a:r>
              <a:rPr lang="en-US" sz="1600">
                <a:solidFill>
                  <a:srgbClr val="374151"/>
                </a:solidFill>
                <a:latin typeface="Arial"/>
                <a:ea typeface="Arial"/>
                <a:cs typeface="Arial"/>
                <a:sym typeface="Arial"/>
              </a:rPr>
              <a:t>:</a:t>
            </a:r>
            <a:r>
              <a:rPr lang="en-US" sz="1600">
                <a:solidFill>
                  <a:srgbClr val="000000"/>
                </a:solidFill>
                <a:latin typeface="Arial"/>
                <a:ea typeface="Arial"/>
                <a:cs typeface="Arial"/>
                <a:sym typeface="Arial"/>
              </a:rPr>
              <a:t> </a:t>
            </a:r>
            <a:r>
              <a:rPr b="0" i="0" lang="en-US" sz="1600">
                <a:solidFill>
                  <a:srgbClr val="374151"/>
                </a:solidFill>
                <a:latin typeface="Arial"/>
                <a:ea typeface="Arial"/>
                <a:cs typeface="Arial"/>
                <a:sym typeface="Arial"/>
              </a:rPr>
              <a:t>It relies on real-time data and touchpoint data for consumers' interactions with advertisements and the brand.</a:t>
            </a:r>
            <a:endParaRPr sz="1600">
              <a:solidFill>
                <a:srgbClr val="374151"/>
              </a:solidFill>
              <a:latin typeface="Arial"/>
              <a:ea typeface="Arial"/>
              <a:cs typeface="Arial"/>
              <a:sym typeface="Arial"/>
            </a:endParaRPr>
          </a:p>
        </p:txBody>
      </p:sp>
    </p:spTree>
  </p:cSld>
  <p:clrMapOvr>
    <a:masterClrMapping/>
  </p:clrMapOvr>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08" name="Shape 508"/>
        <p:cNvGrpSpPr/>
        <p:nvPr/>
      </p:nvGrpSpPr>
      <p:grpSpPr>
        <a:xfrm>
          <a:off x="0" y="0"/>
          <a:ext cx="0" cy="0"/>
          <a:chOff x="0" y="0"/>
          <a:chExt cx="0" cy="0"/>
        </a:xfrm>
      </p:grpSpPr>
      <p:sp>
        <p:nvSpPr>
          <p:cNvPr id="509" name="Google Shape;509;p36"/>
          <p:cNvSpPr/>
          <p:nvPr/>
        </p:nvSpPr>
        <p:spPr>
          <a:xfrm>
            <a:off x="617280" y="1685494"/>
            <a:ext cx="5269812" cy="4715305"/>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510" name="Google Shape;510;p36"/>
          <p:cNvSpPr txBox="1"/>
          <p:nvPr/>
        </p:nvSpPr>
        <p:spPr>
          <a:xfrm>
            <a:off x="2513149" y="1019069"/>
            <a:ext cx="8525701"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800">
                <a:solidFill>
                  <a:schemeClr val="dk1"/>
                </a:solidFill>
                <a:latin typeface="Times New Roman"/>
                <a:ea typeface="Times New Roman"/>
                <a:cs typeface="Times New Roman"/>
                <a:sym typeface="Times New Roman"/>
              </a:rPr>
              <a:t>Assessing Marketing Effectiveness: Attribution</a:t>
            </a:r>
            <a:endParaRPr/>
          </a:p>
        </p:txBody>
      </p:sp>
      <p:sp>
        <p:nvSpPr>
          <p:cNvPr id="511" name="Google Shape;511;p36"/>
          <p:cNvSpPr/>
          <p:nvPr/>
        </p:nvSpPr>
        <p:spPr>
          <a:xfrm>
            <a:off x="942308" y="935396"/>
            <a:ext cx="1404457" cy="1166000"/>
          </a:xfrm>
          <a:prstGeom prst="rect">
            <a:avLst/>
          </a:prstGeom>
          <a:solidFill>
            <a:srgbClr val="00B0F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512" name="Google Shape;512;p36"/>
          <p:cNvSpPr txBox="1"/>
          <p:nvPr/>
        </p:nvSpPr>
        <p:spPr>
          <a:xfrm>
            <a:off x="1153149" y="975974"/>
            <a:ext cx="1034822" cy="369332"/>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1800">
                <a:solidFill>
                  <a:schemeClr val="lt1"/>
                </a:solidFill>
                <a:latin typeface="Times New Roman"/>
                <a:ea typeface="Times New Roman"/>
                <a:cs typeface="Times New Roman"/>
                <a:sym typeface="Times New Roman"/>
              </a:rPr>
              <a:t>Chapter</a:t>
            </a:r>
            <a:endParaRPr sz="2800">
              <a:solidFill>
                <a:schemeClr val="lt1"/>
              </a:solidFill>
              <a:latin typeface="Times New Roman"/>
              <a:ea typeface="Times New Roman"/>
              <a:cs typeface="Times New Roman"/>
              <a:sym typeface="Times New Roman"/>
            </a:endParaRPr>
          </a:p>
        </p:txBody>
      </p:sp>
      <p:sp>
        <p:nvSpPr>
          <p:cNvPr id="513" name="Google Shape;513;p36"/>
          <p:cNvSpPr txBox="1"/>
          <p:nvPr/>
        </p:nvSpPr>
        <p:spPr>
          <a:xfrm>
            <a:off x="1214179" y="1231789"/>
            <a:ext cx="966228" cy="92333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5400">
                <a:solidFill>
                  <a:schemeClr val="lt1"/>
                </a:solidFill>
                <a:latin typeface="Times New Roman"/>
                <a:ea typeface="Times New Roman"/>
                <a:cs typeface="Times New Roman"/>
                <a:sym typeface="Times New Roman"/>
              </a:rPr>
              <a:t>06</a:t>
            </a:r>
            <a:endParaRPr b="1" sz="1600">
              <a:solidFill>
                <a:schemeClr val="lt1"/>
              </a:solidFill>
              <a:latin typeface="Times New Roman"/>
              <a:ea typeface="Times New Roman"/>
              <a:cs typeface="Times New Roman"/>
              <a:sym typeface="Times New Roman"/>
            </a:endParaRPr>
          </a:p>
        </p:txBody>
      </p:sp>
      <p:sp>
        <p:nvSpPr>
          <p:cNvPr id="514" name="Google Shape;514;p36"/>
          <p:cNvSpPr txBox="1"/>
          <p:nvPr/>
        </p:nvSpPr>
        <p:spPr>
          <a:xfrm>
            <a:off x="889000" y="1946347"/>
            <a:ext cx="4350820" cy="2639441"/>
          </a:xfrm>
          <a:prstGeom prst="rect">
            <a:avLst/>
          </a:prstGeom>
          <a:noFill/>
          <a:ln>
            <a:noFill/>
          </a:ln>
        </p:spPr>
        <p:txBody>
          <a:bodyPr anchorCtr="0" anchor="t" bIns="45700" lIns="91425" spcFirstLastPara="1" rIns="91425" wrap="square" tIns="45700">
            <a:spAutoFit/>
          </a:bodyPr>
          <a:lstStyle/>
          <a:p>
            <a:pPr indent="0" lvl="0" marL="0" marR="0" rtl="0" algn="l">
              <a:lnSpc>
                <a:spcPct val="150000"/>
              </a:lnSpc>
              <a:spcBef>
                <a:spcPts val="0"/>
              </a:spcBef>
              <a:spcAft>
                <a:spcPts val="0"/>
              </a:spcAft>
              <a:buNone/>
            </a:pPr>
            <a:r>
              <a:rPr b="1" i="1" lang="en-US" sz="1600">
                <a:solidFill>
                  <a:srgbClr val="000000"/>
                </a:solidFill>
                <a:latin typeface="Arial"/>
                <a:ea typeface="Arial"/>
                <a:cs typeface="Arial"/>
                <a:sym typeface="Arial"/>
              </a:rPr>
              <a:t>Marketing Mix Modeling</a:t>
            </a:r>
            <a:endParaRPr b="1" i="1" sz="1600">
              <a:solidFill>
                <a:srgbClr val="000000"/>
              </a:solidFill>
              <a:latin typeface="Arial"/>
              <a:ea typeface="Arial"/>
              <a:cs typeface="Arial"/>
              <a:sym typeface="Arial"/>
            </a:endParaRPr>
          </a:p>
          <a:p>
            <a:pPr indent="0" lvl="0" marL="0" marR="0" rtl="0" algn="l">
              <a:lnSpc>
                <a:spcPct val="150000"/>
              </a:lnSpc>
              <a:spcBef>
                <a:spcPts val="0"/>
              </a:spcBef>
              <a:spcAft>
                <a:spcPts val="0"/>
              </a:spcAft>
              <a:buNone/>
            </a:pPr>
            <a:r>
              <a:rPr b="1" i="0" lang="en-US" sz="1600" u="sng">
                <a:solidFill>
                  <a:srgbClr val="374151"/>
                </a:solidFill>
                <a:latin typeface="Arial"/>
                <a:ea typeface="Arial"/>
                <a:cs typeface="Arial"/>
                <a:sym typeface="Arial"/>
              </a:rPr>
              <a:t>Time Frame</a:t>
            </a:r>
            <a:r>
              <a:rPr b="0" i="0" lang="en-US" sz="1600">
                <a:solidFill>
                  <a:srgbClr val="374151"/>
                </a:solidFill>
                <a:latin typeface="Arial"/>
                <a:ea typeface="Arial"/>
                <a:cs typeface="Arial"/>
                <a:sym typeface="Arial"/>
              </a:rPr>
              <a:t>: Typically involves periodic analyses, often conducted every few months (e.g., quarterly), to measure long-term impact.</a:t>
            </a:r>
            <a:endParaRPr/>
          </a:p>
          <a:p>
            <a:pPr indent="0" lvl="0" marL="0" marR="0" rtl="0" algn="l">
              <a:lnSpc>
                <a:spcPct val="150000"/>
              </a:lnSpc>
              <a:spcBef>
                <a:spcPts val="0"/>
              </a:spcBef>
              <a:spcAft>
                <a:spcPts val="0"/>
              </a:spcAft>
              <a:buNone/>
            </a:pPr>
            <a:r>
              <a:rPr b="1" i="0" lang="en-US" sz="1600" u="sng">
                <a:solidFill>
                  <a:srgbClr val="374151"/>
                </a:solidFill>
                <a:latin typeface="Arial"/>
                <a:ea typeface="Arial"/>
                <a:cs typeface="Arial"/>
                <a:sym typeface="Arial"/>
              </a:rPr>
              <a:t>Ad Campaign Guidance</a:t>
            </a:r>
            <a:r>
              <a:rPr lang="en-US" sz="1600">
                <a:solidFill>
                  <a:srgbClr val="374151"/>
                </a:solidFill>
                <a:latin typeface="Arial"/>
                <a:ea typeface="Arial"/>
                <a:cs typeface="Arial"/>
                <a:sym typeface="Arial"/>
              </a:rPr>
              <a:t>: </a:t>
            </a:r>
            <a:r>
              <a:rPr b="0" i="0" lang="en-US" sz="1600">
                <a:solidFill>
                  <a:srgbClr val="374151"/>
                </a:solidFill>
                <a:latin typeface="Arial"/>
                <a:ea typeface="Arial"/>
                <a:cs typeface="Arial"/>
                <a:sym typeface="Arial"/>
              </a:rPr>
              <a:t>MMM does not provide direct guidance for specific ads or touchpoints. It measures the impact of the overall marketing mix.</a:t>
            </a:r>
            <a:endParaRPr b="0" sz="1600">
              <a:solidFill>
                <a:srgbClr val="000000"/>
              </a:solidFill>
              <a:latin typeface="Arial"/>
              <a:ea typeface="Arial"/>
              <a:cs typeface="Arial"/>
              <a:sym typeface="Arial"/>
            </a:endParaRPr>
          </a:p>
        </p:txBody>
      </p:sp>
      <p:sp>
        <p:nvSpPr>
          <p:cNvPr id="515" name="Google Shape;515;p36"/>
          <p:cNvSpPr txBox="1"/>
          <p:nvPr/>
        </p:nvSpPr>
        <p:spPr>
          <a:xfrm>
            <a:off x="9264625" y="6292631"/>
            <a:ext cx="2616200" cy="40011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000">
                <a:solidFill>
                  <a:schemeClr val="dk1"/>
                </a:solidFill>
                <a:latin typeface="Calibri"/>
                <a:ea typeface="Calibri"/>
                <a:cs typeface="Calibri"/>
                <a:sym typeface="Calibri"/>
              </a:rPr>
              <a:t>www.midocean.ae</a:t>
            </a:r>
            <a:endParaRPr/>
          </a:p>
        </p:txBody>
      </p:sp>
      <p:pic>
        <p:nvPicPr>
          <p:cNvPr id="516" name="Google Shape;516;p36"/>
          <p:cNvPicPr preferRelativeResize="0"/>
          <p:nvPr/>
        </p:nvPicPr>
        <p:blipFill rotWithShape="1">
          <a:blip r:embed="rId3">
            <a:alphaModFix/>
          </a:blip>
          <a:srcRect b="25428" l="0" r="0" t="27877"/>
          <a:stretch/>
        </p:blipFill>
        <p:spPr>
          <a:xfrm>
            <a:off x="9678850" y="268963"/>
            <a:ext cx="2305141" cy="1076343"/>
          </a:xfrm>
          <a:prstGeom prst="rect">
            <a:avLst/>
          </a:prstGeom>
          <a:noFill/>
          <a:ln>
            <a:noFill/>
          </a:ln>
        </p:spPr>
      </p:pic>
      <p:sp>
        <p:nvSpPr>
          <p:cNvPr id="517" name="Google Shape;517;p36"/>
          <p:cNvSpPr/>
          <p:nvPr/>
        </p:nvSpPr>
        <p:spPr>
          <a:xfrm>
            <a:off x="6292921" y="1670337"/>
            <a:ext cx="5269812" cy="4715305"/>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518" name="Google Shape;518;p36"/>
          <p:cNvSpPr txBox="1"/>
          <p:nvPr/>
        </p:nvSpPr>
        <p:spPr>
          <a:xfrm>
            <a:off x="6688030" y="1946347"/>
            <a:ext cx="4350820" cy="2639441"/>
          </a:xfrm>
          <a:prstGeom prst="rect">
            <a:avLst/>
          </a:prstGeom>
          <a:noFill/>
          <a:ln>
            <a:noFill/>
          </a:ln>
        </p:spPr>
        <p:txBody>
          <a:bodyPr anchorCtr="0" anchor="t" bIns="45700" lIns="91425" spcFirstLastPara="1" rIns="91425" wrap="square" tIns="45700">
            <a:spAutoFit/>
          </a:bodyPr>
          <a:lstStyle/>
          <a:p>
            <a:pPr indent="0" lvl="0" marL="0" marR="0" rtl="0" algn="l">
              <a:lnSpc>
                <a:spcPct val="150000"/>
              </a:lnSpc>
              <a:spcBef>
                <a:spcPts val="0"/>
              </a:spcBef>
              <a:spcAft>
                <a:spcPts val="0"/>
              </a:spcAft>
              <a:buNone/>
            </a:pPr>
            <a:r>
              <a:rPr b="1" i="1" lang="en-US" sz="1600">
                <a:solidFill>
                  <a:srgbClr val="000000"/>
                </a:solidFill>
                <a:latin typeface="Arial"/>
                <a:ea typeface="Arial"/>
                <a:cs typeface="Arial"/>
                <a:sym typeface="Arial"/>
              </a:rPr>
              <a:t>Multitouch Attribution Models</a:t>
            </a:r>
            <a:endParaRPr b="1" i="1" sz="1600">
              <a:solidFill>
                <a:srgbClr val="000000"/>
              </a:solidFill>
              <a:latin typeface="Arial"/>
              <a:ea typeface="Arial"/>
              <a:cs typeface="Arial"/>
              <a:sym typeface="Arial"/>
            </a:endParaRPr>
          </a:p>
          <a:p>
            <a:pPr indent="0" lvl="0" marL="0" marR="0" rtl="0" algn="l">
              <a:lnSpc>
                <a:spcPct val="150000"/>
              </a:lnSpc>
              <a:spcBef>
                <a:spcPts val="0"/>
              </a:spcBef>
              <a:spcAft>
                <a:spcPts val="0"/>
              </a:spcAft>
              <a:buNone/>
            </a:pPr>
            <a:r>
              <a:rPr b="1" i="0" lang="en-US" sz="1600" u="sng">
                <a:solidFill>
                  <a:srgbClr val="374151"/>
                </a:solidFill>
                <a:latin typeface="Arial"/>
                <a:ea typeface="Arial"/>
                <a:cs typeface="Arial"/>
                <a:sym typeface="Arial"/>
              </a:rPr>
              <a:t>Time Frame </a:t>
            </a:r>
            <a:r>
              <a:rPr b="0" i="0" lang="en-US" sz="1600">
                <a:solidFill>
                  <a:srgbClr val="374151"/>
                </a:solidFill>
                <a:latin typeface="Arial"/>
                <a:ea typeface="Arial"/>
                <a:cs typeface="Arial"/>
                <a:sym typeface="Arial"/>
              </a:rPr>
              <a:t>: Can be executed in more detail and efficiently within shorter timeframes, including real-time and short-term impact measurement. </a:t>
            </a:r>
            <a:endParaRPr/>
          </a:p>
          <a:p>
            <a:pPr indent="0" lvl="0" marL="0" marR="0" rtl="0" algn="l">
              <a:lnSpc>
                <a:spcPct val="150000"/>
              </a:lnSpc>
              <a:spcBef>
                <a:spcPts val="0"/>
              </a:spcBef>
              <a:spcAft>
                <a:spcPts val="0"/>
              </a:spcAft>
              <a:buNone/>
            </a:pPr>
            <a:r>
              <a:rPr b="1" i="0" lang="en-US" sz="1600" u="sng">
                <a:solidFill>
                  <a:srgbClr val="374151"/>
                </a:solidFill>
                <a:latin typeface="Arial"/>
                <a:ea typeface="Arial"/>
                <a:cs typeface="Arial"/>
                <a:sym typeface="Arial"/>
              </a:rPr>
              <a:t>Ad Campaign Guidance</a:t>
            </a:r>
            <a:r>
              <a:rPr lang="en-US" sz="1600">
                <a:solidFill>
                  <a:srgbClr val="374151"/>
                </a:solidFill>
                <a:latin typeface="Arial"/>
                <a:ea typeface="Arial"/>
                <a:cs typeface="Arial"/>
                <a:sym typeface="Arial"/>
              </a:rPr>
              <a:t>:</a:t>
            </a:r>
            <a:r>
              <a:rPr lang="en-US" sz="1600">
                <a:solidFill>
                  <a:srgbClr val="000000"/>
                </a:solidFill>
                <a:latin typeface="Arial"/>
                <a:ea typeface="Arial"/>
                <a:cs typeface="Arial"/>
                <a:sym typeface="Arial"/>
              </a:rPr>
              <a:t> </a:t>
            </a:r>
            <a:r>
              <a:rPr b="0" i="0" lang="en-US" sz="1600">
                <a:solidFill>
                  <a:srgbClr val="374151"/>
                </a:solidFill>
                <a:latin typeface="Arial"/>
                <a:ea typeface="Arial"/>
                <a:cs typeface="Arial"/>
                <a:sym typeface="Arial"/>
              </a:rPr>
              <a:t>MTAs help in guiding advertisements based on individual consumer interactions with specific touchpoints.</a:t>
            </a:r>
            <a:endParaRPr sz="1600">
              <a:solidFill>
                <a:srgbClr val="374151"/>
              </a:solidFill>
              <a:latin typeface="Arial"/>
              <a:ea typeface="Arial"/>
              <a:cs typeface="Arial"/>
              <a:sym typeface="Arial"/>
            </a:endParaRPr>
          </a:p>
        </p:txBody>
      </p:sp>
    </p:spTree>
  </p:cSld>
  <p:clrMapOvr>
    <a:masterClrMapping/>
  </p:clrMapOvr>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22" name="Shape 522"/>
        <p:cNvGrpSpPr/>
        <p:nvPr/>
      </p:nvGrpSpPr>
      <p:grpSpPr>
        <a:xfrm>
          <a:off x="0" y="0"/>
          <a:ext cx="0" cy="0"/>
          <a:chOff x="0" y="0"/>
          <a:chExt cx="0" cy="0"/>
        </a:xfrm>
      </p:grpSpPr>
      <p:sp>
        <p:nvSpPr>
          <p:cNvPr id="523" name="Google Shape;523;p37"/>
          <p:cNvSpPr/>
          <p:nvPr/>
        </p:nvSpPr>
        <p:spPr>
          <a:xfrm>
            <a:off x="617280" y="1685494"/>
            <a:ext cx="10812720" cy="4715305"/>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524" name="Google Shape;524;p37"/>
          <p:cNvSpPr txBox="1"/>
          <p:nvPr/>
        </p:nvSpPr>
        <p:spPr>
          <a:xfrm>
            <a:off x="2513149" y="1019069"/>
            <a:ext cx="8525701"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800">
                <a:solidFill>
                  <a:schemeClr val="dk1"/>
                </a:solidFill>
                <a:latin typeface="Times New Roman"/>
                <a:ea typeface="Times New Roman"/>
                <a:cs typeface="Times New Roman"/>
                <a:sym typeface="Times New Roman"/>
              </a:rPr>
              <a:t>Assessing Marketing Effectiveness: Attribution</a:t>
            </a:r>
            <a:endParaRPr/>
          </a:p>
        </p:txBody>
      </p:sp>
      <p:sp>
        <p:nvSpPr>
          <p:cNvPr id="525" name="Google Shape;525;p37"/>
          <p:cNvSpPr/>
          <p:nvPr/>
        </p:nvSpPr>
        <p:spPr>
          <a:xfrm>
            <a:off x="942308" y="935396"/>
            <a:ext cx="1404457" cy="1166000"/>
          </a:xfrm>
          <a:prstGeom prst="rect">
            <a:avLst/>
          </a:prstGeom>
          <a:solidFill>
            <a:srgbClr val="00B0F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526" name="Google Shape;526;p37"/>
          <p:cNvSpPr txBox="1"/>
          <p:nvPr/>
        </p:nvSpPr>
        <p:spPr>
          <a:xfrm>
            <a:off x="1153149" y="975974"/>
            <a:ext cx="1034822" cy="369332"/>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1800">
                <a:solidFill>
                  <a:schemeClr val="lt1"/>
                </a:solidFill>
                <a:latin typeface="Times New Roman"/>
                <a:ea typeface="Times New Roman"/>
                <a:cs typeface="Times New Roman"/>
                <a:sym typeface="Times New Roman"/>
              </a:rPr>
              <a:t>Chapter</a:t>
            </a:r>
            <a:endParaRPr sz="2800">
              <a:solidFill>
                <a:schemeClr val="lt1"/>
              </a:solidFill>
              <a:latin typeface="Times New Roman"/>
              <a:ea typeface="Times New Roman"/>
              <a:cs typeface="Times New Roman"/>
              <a:sym typeface="Times New Roman"/>
            </a:endParaRPr>
          </a:p>
        </p:txBody>
      </p:sp>
      <p:sp>
        <p:nvSpPr>
          <p:cNvPr id="527" name="Google Shape;527;p37"/>
          <p:cNvSpPr txBox="1"/>
          <p:nvPr/>
        </p:nvSpPr>
        <p:spPr>
          <a:xfrm>
            <a:off x="1214179" y="1231789"/>
            <a:ext cx="966228" cy="92333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5400">
                <a:solidFill>
                  <a:schemeClr val="lt1"/>
                </a:solidFill>
                <a:latin typeface="Times New Roman"/>
                <a:ea typeface="Times New Roman"/>
                <a:cs typeface="Times New Roman"/>
                <a:sym typeface="Times New Roman"/>
              </a:rPr>
              <a:t>06</a:t>
            </a:r>
            <a:endParaRPr b="1" sz="1600">
              <a:solidFill>
                <a:schemeClr val="lt1"/>
              </a:solidFill>
              <a:latin typeface="Times New Roman"/>
              <a:ea typeface="Times New Roman"/>
              <a:cs typeface="Times New Roman"/>
              <a:sym typeface="Times New Roman"/>
            </a:endParaRPr>
          </a:p>
        </p:txBody>
      </p:sp>
      <p:sp>
        <p:nvSpPr>
          <p:cNvPr id="528" name="Google Shape;528;p37"/>
          <p:cNvSpPr txBox="1"/>
          <p:nvPr/>
        </p:nvSpPr>
        <p:spPr>
          <a:xfrm>
            <a:off x="889000" y="2098747"/>
            <a:ext cx="10541100" cy="4163700"/>
          </a:xfrm>
          <a:prstGeom prst="rect">
            <a:avLst/>
          </a:prstGeom>
          <a:noFill/>
          <a:ln>
            <a:noFill/>
          </a:ln>
        </p:spPr>
        <p:txBody>
          <a:bodyPr anchorCtr="0" anchor="t" bIns="45700" lIns="91425" spcFirstLastPara="1" rIns="91425" wrap="square" tIns="45700">
            <a:spAutoFit/>
          </a:bodyPr>
          <a:lstStyle/>
          <a:p>
            <a:pPr indent="0" lvl="0" marL="0" marR="0" rtl="0" algn="l">
              <a:lnSpc>
                <a:spcPct val="150000"/>
              </a:lnSpc>
              <a:spcBef>
                <a:spcPts val="0"/>
              </a:spcBef>
              <a:spcAft>
                <a:spcPts val="0"/>
              </a:spcAft>
              <a:buNone/>
            </a:pPr>
            <a:r>
              <a:rPr b="1" i="0" lang="en-US" sz="2300">
                <a:solidFill>
                  <a:srgbClr val="374151"/>
                </a:solidFill>
                <a:latin typeface="Arial"/>
                <a:ea typeface="Arial"/>
                <a:cs typeface="Arial"/>
                <a:sym typeface="Arial"/>
              </a:rPr>
              <a:t>The integration between MMM and MTA: </a:t>
            </a:r>
            <a:endParaRPr sz="1300"/>
          </a:p>
          <a:p>
            <a:pPr indent="0" lvl="0" marL="0" marR="0" rtl="0" algn="l">
              <a:lnSpc>
                <a:spcPct val="150000"/>
              </a:lnSpc>
              <a:spcBef>
                <a:spcPts val="0"/>
              </a:spcBef>
              <a:spcAft>
                <a:spcPts val="0"/>
              </a:spcAft>
              <a:buNone/>
            </a:pPr>
            <a:r>
              <a:rPr b="1" i="0" lang="en-US" sz="2300">
                <a:solidFill>
                  <a:srgbClr val="374151"/>
                </a:solidFill>
                <a:latin typeface="Arial"/>
                <a:ea typeface="Arial"/>
                <a:cs typeface="Arial"/>
                <a:sym typeface="Arial"/>
              </a:rPr>
              <a:t>Combine Both When:</a:t>
            </a:r>
            <a:endParaRPr sz="1300"/>
          </a:p>
          <a:p>
            <a:pPr indent="-146050" lvl="0" marL="0" marR="0" rtl="0" algn="l">
              <a:lnSpc>
                <a:spcPct val="150000"/>
              </a:lnSpc>
              <a:spcBef>
                <a:spcPts val="0"/>
              </a:spcBef>
              <a:spcAft>
                <a:spcPts val="0"/>
              </a:spcAft>
              <a:buClr>
                <a:srgbClr val="374151"/>
              </a:buClr>
              <a:buSzPts val="2300"/>
              <a:buFont typeface="Calibri"/>
              <a:buAutoNum type="arabicPeriod"/>
            </a:pPr>
            <a:r>
              <a:rPr b="1" i="0" lang="en-US" sz="2300">
                <a:solidFill>
                  <a:srgbClr val="374151"/>
                </a:solidFill>
                <a:latin typeface="Arial"/>
                <a:ea typeface="Arial"/>
                <a:cs typeface="Arial"/>
                <a:sym typeface="Arial"/>
              </a:rPr>
              <a:t>Comprehensive Insights:</a:t>
            </a:r>
            <a:r>
              <a:rPr b="0" i="0" lang="en-US" sz="2300">
                <a:solidFill>
                  <a:srgbClr val="374151"/>
                </a:solidFill>
                <a:latin typeface="Arial"/>
                <a:ea typeface="Arial"/>
                <a:cs typeface="Arial"/>
                <a:sym typeface="Arial"/>
              </a:rPr>
              <a:t> In some cases, it's beneficial to combine MMM and MTA. MMM can provide the big-picture view of overall marketing effectiveness, while MTA can offer detailed insights into specific digital touchpoints.</a:t>
            </a:r>
            <a:endParaRPr sz="1300"/>
          </a:p>
          <a:p>
            <a:pPr indent="-146050" lvl="0" marL="0" marR="0" rtl="0" algn="l">
              <a:lnSpc>
                <a:spcPct val="150000"/>
              </a:lnSpc>
              <a:spcBef>
                <a:spcPts val="0"/>
              </a:spcBef>
              <a:spcAft>
                <a:spcPts val="0"/>
              </a:spcAft>
              <a:buClr>
                <a:srgbClr val="374151"/>
              </a:buClr>
              <a:buSzPts val="2300"/>
              <a:buFont typeface="Calibri"/>
              <a:buAutoNum type="arabicPeriod"/>
            </a:pPr>
            <a:r>
              <a:rPr b="1" i="0" lang="en-US" sz="2300">
                <a:solidFill>
                  <a:srgbClr val="374151"/>
                </a:solidFill>
                <a:latin typeface="Arial"/>
                <a:ea typeface="Arial"/>
                <a:cs typeface="Arial"/>
                <a:sym typeface="Arial"/>
              </a:rPr>
              <a:t>Budget Allocation and Granular Optimization:</a:t>
            </a:r>
            <a:r>
              <a:rPr b="0" i="0" lang="en-US" sz="2300">
                <a:solidFill>
                  <a:srgbClr val="374151"/>
                </a:solidFill>
                <a:latin typeface="Arial"/>
                <a:ea typeface="Arial"/>
                <a:cs typeface="Arial"/>
                <a:sym typeface="Arial"/>
              </a:rPr>
              <a:t> When you need both macro-level insights for budget allocation decisions and micro-level insights for granular optimization, consider integrating both MMM and MTA.</a:t>
            </a:r>
            <a:endParaRPr sz="1300"/>
          </a:p>
        </p:txBody>
      </p:sp>
      <p:sp>
        <p:nvSpPr>
          <p:cNvPr id="529" name="Google Shape;529;p37"/>
          <p:cNvSpPr txBox="1"/>
          <p:nvPr/>
        </p:nvSpPr>
        <p:spPr>
          <a:xfrm>
            <a:off x="9264625" y="6292631"/>
            <a:ext cx="2616200" cy="40011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000">
                <a:solidFill>
                  <a:schemeClr val="dk1"/>
                </a:solidFill>
                <a:latin typeface="Calibri"/>
                <a:ea typeface="Calibri"/>
                <a:cs typeface="Calibri"/>
                <a:sym typeface="Calibri"/>
              </a:rPr>
              <a:t>www.midocean.ae</a:t>
            </a:r>
            <a:endParaRPr/>
          </a:p>
        </p:txBody>
      </p:sp>
      <p:pic>
        <p:nvPicPr>
          <p:cNvPr id="530" name="Google Shape;530;p37"/>
          <p:cNvPicPr preferRelativeResize="0"/>
          <p:nvPr/>
        </p:nvPicPr>
        <p:blipFill rotWithShape="1">
          <a:blip r:embed="rId3">
            <a:alphaModFix/>
          </a:blip>
          <a:srcRect b="25428" l="0" r="0" t="27877"/>
          <a:stretch/>
        </p:blipFill>
        <p:spPr>
          <a:xfrm>
            <a:off x="9678850" y="268963"/>
            <a:ext cx="2305141" cy="1076343"/>
          </a:xfrm>
          <a:prstGeom prst="rect">
            <a:avLst/>
          </a:prstGeom>
          <a:noFill/>
          <a:ln>
            <a:noFill/>
          </a:ln>
        </p:spPr>
      </p:pic>
    </p:spTree>
  </p:cSld>
  <p:clrMapOvr>
    <a:masterClrMapping/>
  </p:clrMapOvr>
</p:sld>
</file>

<file path=ppt/slides/slide3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34" name="Shape 534"/>
        <p:cNvGrpSpPr/>
        <p:nvPr/>
      </p:nvGrpSpPr>
      <p:grpSpPr>
        <a:xfrm>
          <a:off x="0" y="0"/>
          <a:ext cx="0" cy="0"/>
          <a:chOff x="0" y="0"/>
          <a:chExt cx="0" cy="0"/>
        </a:xfrm>
      </p:grpSpPr>
      <p:sp>
        <p:nvSpPr>
          <p:cNvPr id="535" name="Google Shape;535;p38"/>
          <p:cNvSpPr/>
          <p:nvPr/>
        </p:nvSpPr>
        <p:spPr>
          <a:xfrm>
            <a:off x="617280" y="1685494"/>
            <a:ext cx="10812720" cy="4715305"/>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536" name="Google Shape;536;p38"/>
          <p:cNvSpPr txBox="1"/>
          <p:nvPr/>
        </p:nvSpPr>
        <p:spPr>
          <a:xfrm>
            <a:off x="2513149" y="1019069"/>
            <a:ext cx="8525701"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800">
                <a:solidFill>
                  <a:schemeClr val="dk1"/>
                </a:solidFill>
                <a:latin typeface="Times New Roman"/>
                <a:ea typeface="Times New Roman"/>
                <a:cs typeface="Times New Roman"/>
                <a:sym typeface="Times New Roman"/>
              </a:rPr>
              <a:t>Assessing Marketing Effectiveness: Attribution</a:t>
            </a:r>
            <a:endParaRPr/>
          </a:p>
        </p:txBody>
      </p:sp>
      <p:sp>
        <p:nvSpPr>
          <p:cNvPr id="537" name="Google Shape;537;p38"/>
          <p:cNvSpPr/>
          <p:nvPr/>
        </p:nvSpPr>
        <p:spPr>
          <a:xfrm>
            <a:off x="942308" y="935396"/>
            <a:ext cx="1404457" cy="1166000"/>
          </a:xfrm>
          <a:prstGeom prst="rect">
            <a:avLst/>
          </a:prstGeom>
          <a:solidFill>
            <a:srgbClr val="00B0F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538" name="Google Shape;538;p38"/>
          <p:cNvSpPr txBox="1"/>
          <p:nvPr/>
        </p:nvSpPr>
        <p:spPr>
          <a:xfrm>
            <a:off x="1153149" y="975974"/>
            <a:ext cx="1034822" cy="369332"/>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1800">
                <a:solidFill>
                  <a:schemeClr val="lt1"/>
                </a:solidFill>
                <a:latin typeface="Times New Roman"/>
                <a:ea typeface="Times New Roman"/>
                <a:cs typeface="Times New Roman"/>
                <a:sym typeface="Times New Roman"/>
              </a:rPr>
              <a:t>Chapter</a:t>
            </a:r>
            <a:endParaRPr sz="2800">
              <a:solidFill>
                <a:schemeClr val="lt1"/>
              </a:solidFill>
              <a:latin typeface="Times New Roman"/>
              <a:ea typeface="Times New Roman"/>
              <a:cs typeface="Times New Roman"/>
              <a:sym typeface="Times New Roman"/>
            </a:endParaRPr>
          </a:p>
        </p:txBody>
      </p:sp>
      <p:sp>
        <p:nvSpPr>
          <p:cNvPr id="539" name="Google Shape;539;p38"/>
          <p:cNvSpPr txBox="1"/>
          <p:nvPr/>
        </p:nvSpPr>
        <p:spPr>
          <a:xfrm>
            <a:off x="1214179" y="1231789"/>
            <a:ext cx="966228" cy="92333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5400">
                <a:solidFill>
                  <a:schemeClr val="lt1"/>
                </a:solidFill>
                <a:latin typeface="Times New Roman"/>
                <a:ea typeface="Times New Roman"/>
                <a:cs typeface="Times New Roman"/>
                <a:sym typeface="Times New Roman"/>
              </a:rPr>
              <a:t>06</a:t>
            </a:r>
            <a:endParaRPr b="1" sz="1600">
              <a:solidFill>
                <a:schemeClr val="lt1"/>
              </a:solidFill>
              <a:latin typeface="Times New Roman"/>
              <a:ea typeface="Times New Roman"/>
              <a:cs typeface="Times New Roman"/>
              <a:sym typeface="Times New Roman"/>
            </a:endParaRPr>
          </a:p>
        </p:txBody>
      </p:sp>
      <p:sp>
        <p:nvSpPr>
          <p:cNvPr id="540" name="Google Shape;540;p38"/>
          <p:cNvSpPr txBox="1"/>
          <p:nvPr/>
        </p:nvSpPr>
        <p:spPr>
          <a:xfrm>
            <a:off x="789900" y="2307522"/>
            <a:ext cx="10541100" cy="2678100"/>
          </a:xfrm>
          <a:prstGeom prst="rect">
            <a:avLst/>
          </a:prstGeom>
          <a:noFill/>
          <a:ln>
            <a:noFill/>
          </a:ln>
        </p:spPr>
        <p:txBody>
          <a:bodyPr anchorCtr="0" anchor="t" bIns="45700" lIns="91425" spcFirstLastPara="1" rIns="91425" wrap="square" tIns="45700">
            <a:spAutoFit/>
          </a:bodyPr>
          <a:lstStyle/>
          <a:p>
            <a:pPr indent="0" lvl="0" marL="0" marR="0" rtl="0" algn="l">
              <a:lnSpc>
                <a:spcPct val="150000"/>
              </a:lnSpc>
              <a:spcBef>
                <a:spcPts val="0"/>
              </a:spcBef>
              <a:spcAft>
                <a:spcPts val="0"/>
              </a:spcAft>
              <a:buNone/>
            </a:pPr>
            <a:r>
              <a:rPr b="1" i="0" lang="en-US" sz="2400">
                <a:solidFill>
                  <a:srgbClr val="374151"/>
                </a:solidFill>
                <a:latin typeface="Arial"/>
                <a:ea typeface="Arial"/>
                <a:cs typeface="Arial"/>
                <a:sym typeface="Arial"/>
              </a:rPr>
              <a:t>The integration between MMM and MTA: </a:t>
            </a:r>
            <a:endParaRPr/>
          </a:p>
          <a:p>
            <a:pPr indent="0" lvl="0" marL="0" marR="0" rtl="0" algn="l">
              <a:lnSpc>
                <a:spcPct val="150000"/>
              </a:lnSpc>
              <a:spcBef>
                <a:spcPts val="0"/>
              </a:spcBef>
              <a:spcAft>
                <a:spcPts val="0"/>
              </a:spcAft>
              <a:buNone/>
            </a:pPr>
            <a:r>
              <a:rPr b="1" i="0" lang="en-US" sz="2400">
                <a:solidFill>
                  <a:srgbClr val="374151"/>
                </a:solidFill>
                <a:latin typeface="Arial"/>
                <a:ea typeface="Arial"/>
                <a:cs typeface="Arial"/>
                <a:sym typeface="Arial"/>
              </a:rPr>
              <a:t>Combine Both When:</a:t>
            </a:r>
            <a:endParaRPr/>
          </a:p>
          <a:p>
            <a:pPr indent="0" lvl="0" marL="0" marR="0" rtl="0" algn="l">
              <a:lnSpc>
                <a:spcPct val="150000"/>
              </a:lnSpc>
              <a:spcBef>
                <a:spcPts val="0"/>
              </a:spcBef>
              <a:spcAft>
                <a:spcPts val="0"/>
              </a:spcAft>
              <a:buNone/>
            </a:pPr>
            <a:r>
              <a:rPr b="1" i="0" lang="en-US" sz="2400">
                <a:solidFill>
                  <a:srgbClr val="374151"/>
                </a:solidFill>
                <a:latin typeface="Arial"/>
                <a:ea typeface="Arial"/>
                <a:cs typeface="Arial"/>
                <a:sym typeface="Arial"/>
              </a:rPr>
              <a:t>3. Varied Marketing Channels:</a:t>
            </a:r>
            <a:r>
              <a:rPr b="0" i="0" lang="en-US" sz="2400">
                <a:solidFill>
                  <a:srgbClr val="374151"/>
                </a:solidFill>
                <a:latin typeface="Arial"/>
                <a:ea typeface="Arial"/>
                <a:cs typeface="Arial"/>
                <a:sym typeface="Arial"/>
              </a:rPr>
              <a:t> If your marketing strategies involve a mix of traditional and digital channels, using both models can provide a complete understanding of their contributions to your goals.</a:t>
            </a:r>
            <a:endParaRPr/>
          </a:p>
        </p:txBody>
      </p:sp>
      <p:sp>
        <p:nvSpPr>
          <p:cNvPr id="541" name="Google Shape;541;p38"/>
          <p:cNvSpPr txBox="1"/>
          <p:nvPr/>
        </p:nvSpPr>
        <p:spPr>
          <a:xfrm>
            <a:off x="9264625" y="6292631"/>
            <a:ext cx="2616200" cy="40011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000">
                <a:solidFill>
                  <a:schemeClr val="dk1"/>
                </a:solidFill>
                <a:latin typeface="Calibri"/>
                <a:ea typeface="Calibri"/>
                <a:cs typeface="Calibri"/>
                <a:sym typeface="Calibri"/>
              </a:rPr>
              <a:t>www.midocean.ae</a:t>
            </a:r>
            <a:endParaRPr/>
          </a:p>
        </p:txBody>
      </p:sp>
      <p:pic>
        <p:nvPicPr>
          <p:cNvPr id="542" name="Google Shape;542;p38"/>
          <p:cNvPicPr preferRelativeResize="0"/>
          <p:nvPr/>
        </p:nvPicPr>
        <p:blipFill rotWithShape="1">
          <a:blip r:embed="rId3">
            <a:alphaModFix/>
          </a:blip>
          <a:srcRect b="25428" l="0" r="0" t="27877"/>
          <a:stretch/>
        </p:blipFill>
        <p:spPr>
          <a:xfrm>
            <a:off x="9678850" y="268963"/>
            <a:ext cx="2305141" cy="1076343"/>
          </a:xfrm>
          <a:prstGeom prst="rect">
            <a:avLst/>
          </a:prstGeom>
          <a:noFill/>
          <a:ln>
            <a:noFill/>
          </a:ln>
        </p:spPr>
      </p:pic>
    </p:spTree>
  </p:cSld>
  <p:clrMapOvr>
    <a:masterClrMapping/>
  </p:clrMapOvr>
</p:sld>
</file>

<file path=ppt/slides/slide3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46" name="Shape 546"/>
        <p:cNvGrpSpPr/>
        <p:nvPr/>
      </p:nvGrpSpPr>
      <p:grpSpPr>
        <a:xfrm>
          <a:off x="0" y="0"/>
          <a:ext cx="0" cy="0"/>
          <a:chOff x="0" y="0"/>
          <a:chExt cx="0" cy="0"/>
        </a:xfrm>
      </p:grpSpPr>
      <p:sp>
        <p:nvSpPr>
          <p:cNvPr id="547" name="Google Shape;547;p39"/>
          <p:cNvSpPr/>
          <p:nvPr/>
        </p:nvSpPr>
        <p:spPr>
          <a:xfrm>
            <a:off x="617280" y="1685494"/>
            <a:ext cx="10812720" cy="4715305"/>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548" name="Google Shape;548;p39"/>
          <p:cNvSpPr txBox="1"/>
          <p:nvPr/>
        </p:nvSpPr>
        <p:spPr>
          <a:xfrm>
            <a:off x="2513149" y="1019069"/>
            <a:ext cx="8525701"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800">
                <a:solidFill>
                  <a:schemeClr val="dk1"/>
                </a:solidFill>
                <a:latin typeface="Times New Roman"/>
                <a:ea typeface="Times New Roman"/>
                <a:cs typeface="Times New Roman"/>
                <a:sym typeface="Times New Roman"/>
              </a:rPr>
              <a:t>Assessing Marketing Effectiveness: Attribution</a:t>
            </a:r>
            <a:endParaRPr/>
          </a:p>
        </p:txBody>
      </p:sp>
      <p:sp>
        <p:nvSpPr>
          <p:cNvPr id="549" name="Google Shape;549;p39"/>
          <p:cNvSpPr/>
          <p:nvPr/>
        </p:nvSpPr>
        <p:spPr>
          <a:xfrm>
            <a:off x="942308" y="935396"/>
            <a:ext cx="1404457" cy="1166000"/>
          </a:xfrm>
          <a:prstGeom prst="rect">
            <a:avLst/>
          </a:prstGeom>
          <a:solidFill>
            <a:srgbClr val="00B0F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550" name="Google Shape;550;p39"/>
          <p:cNvSpPr txBox="1"/>
          <p:nvPr/>
        </p:nvSpPr>
        <p:spPr>
          <a:xfrm>
            <a:off x="1153149" y="975974"/>
            <a:ext cx="1034822" cy="369332"/>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1800">
                <a:solidFill>
                  <a:schemeClr val="lt1"/>
                </a:solidFill>
                <a:latin typeface="Times New Roman"/>
                <a:ea typeface="Times New Roman"/>
                <a:cs typeface="Times New Roman"/>
                <a:sym typeface="Times New Roman"/>
              </a:rPr>
              <a:t>Chapter</a:t>
            </a:r>
            <a:endParaRPr sz="2800">
              <a:solidFill>
                <a:schemeClr val="lt1"/>
              </a:solidFill>
              <a:latin typeface="Times New Roman"/>
              <a:ea typeface="Times New Roman"/>
              <a:cs typeface="Times New Roman"/>
              <a:sym typeface="Times New Roman"/>
            </a:endParaRPr>
          </a:p>
        </p:txBody>
      </p:sp>
      <p:sp>
        <p:nvSpPr>
          <p:cNvPr id="551" name="Google Shape;551;p39"/>
          <p:cNvSpPr txBox="1"/>
          <p:nvPr/>
        </p:nvSpPr>
        <p:spPr>
          <a:xfrm>
            <a:off x="1214179" y="1231789"/>
            <a:ext cx="966228" cy="92333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5400">
                <a:solidFill>
                  <a:schemeClr val="lt1"/>
                </a:solidFill>
                <a:latin typeface="Times New Roman"/>
                <a:ea typeface="Times New Roman"/>
                <a:cs typeface="Times New Roman"/>
                <a:sym typeface="Times New Roman"/>
              </a:rPr>
              <a:t>06</a:t>
            </a:r>
            <a:endParaRPr b="1" sz="1600">
              <a:solidFill>
                <a:schemeClr val="lt1"/>
              </a:solidFill>
              <a:latin typeface="Times New Roman"/>
              <a:ea typeface="Times New Roman"/>
              <a:cs typeface="Times New Roman"/>
              <a:sym typeface="Times New Roman"/>
            </a:endParaRPr>
          </a:p>
        </p:txBody>
      </p:sp>
      <p:sp>
        <p:nvSpPr>
          <p:cNvPr id="552" name="Google Shape;552;p39"/>
          <p:cNvSpPr txBox="1"/>
          <p:nvPr/>
        </p:nvSpPr>
        <p:spPr>
          <a:xfrm>
            <a:off x="889000" y="2098747"/>
            <a:ext cx="10541100" cy="4525200"/>
          </a:xfrm>
          <a:prstGeom prst="rect">
            <a:avLst/>
          </a:prstGeom>
          <a:noFill/>
          <a:ln>
            <a:noFill/>
          </a:ln>
        </p:spPr>
        <p:txBody>
          <a:bodyPr anchorCtr="0" anchor="t" bIns="45700" lIns="91425" spcFirstLastPara="1" rIns="91425" wrap="square" tIns="45700">
            <a:spAutoFit/>
          </a:bodyPr>
          <a:lstStyle/>
          <a:p>
            <a:pPr indent="0" lvl="0" marL="0" marR="0" rtl="0" algn="l">
              <a:lnSpc>
                <a:spcPct val="150000"/>
              </a:lnSpc>
              <a:spcBef>
                <a:spcPts val="0"/>
              </a:spcBef>
              <a:spcAft>
                <a:spcPts val="0"/>
              </a:spcAft>
              <a:buNone/>
            </a:pPr>
            <a:r>
              <a:rPr b="1" i="0" lang="en-US" sz="2400">
                <a:solidFill>
                  <a:srgbClr val="374151"/>
                </a:solidFill>
                <a:latin typeface="Arial"/>
                <a:ea typeface="Arial"/>
                <a:cs typeface="Arial"/>
                <a:sym typeface="Arial"/>
              </a:rPr>
              <a:t>The integration between MMM and MTA: </a:t>
            </a:r>
            <a:endParaRPr/>
          </a:p>
          <a:p>
            <a:pPr indent="0" lvl="0" marL="0" marR="0" rtl="0" algn="l">
              <a:lnSpc>
                <a:spcPct val="150000"/>
              </a:lnSpc>
              <a:spcBef>
                <a:spcPts val="0"/>
              </a:spcBef>
              <a:spcAft>
                <a:spcPts val="0"/>
              </a:spcAft>
              <a:buNone/>
            </a:pPr>
            <a:r>
              <a:rPr b="1" i="0" lang="en-US" sz="2400">
                <a:solidFill>
                  <a:srgbClr val="374151"/>
                </a:solidFill>
                <a:latin typeface="Arial"/>
                <a:ea typeface="Arial"/>
                <a:cs typeface="Arial"/>
                <a:sym typeface="Arial"/>
              </a:rPr>
              <a:t>How? </a:t>
            </a:r>
            <a:endParaRPr/>
          </a:p>
          <a:p>
            <a:pPr indent="0" lvl="0" marL="0" marR="0" rtl="0" algn="l">
              <a:spcBef>
                <a:spcPts val="0"/>
              </a:spcBef>
              <a:spcAft>
                <a:spcPts val="0"/>
              </a:spcAft>
              <a:buNone/>
            </a:pPr>
            <a:r>
              <a:rPr b="1" i="0" lang="en-US" sz="2400">
                <a:solidFill>
                  <a:srgbClr val="374151"/>
                </a:solidFill>
                <a:latin typeface="Arial"/>
                <a:ea typeface="Arial"/>
                <a:cs typeface="Arial"/>
                <a:sym typeface="Arial"/>
              </a:rPr>
              <a:t>Step 1: Define Objectives</a:t>
            </a:r>
            <a:endParaRPr b="0" i="0" sz="2400">
              <a:solidFill>
                <a:srgbClr val="374151"/>
              </a:solidFill>
              <a:latin typeface="Arial"/>
              <a:ea typeface="Arial"/>
              <a:cs typeface="Arial"/>
              <a:sym typeface="Arial"/>
            </a:endParaRPr>
          </a:p>
          <a:p>
            <a:pPr indent="-152400" lvl="0" marL="0" marR="0" rtl="0" algn="l">
              <a:spcBef>
                <a:spcPts val="0"/>
              </a:spcBef>
              <a:spcAft>
                <a:spcPts val="0"/>
              </a:spcAft>
              <a:buClr>
                <a:srgbClr val="374151"/>
              </a:buClr>
              <a:buSzPts val="2400"/>
              <a:buFont typeface="Arial"/>
              <a:buChar char="•"/>
            </a:pPr>
            <a:r>
              <a:rPr b="0" i="0" lang="en-US" sz="2400">
                <a:solidFill>
                  <a:srgbClr val="374151"/>
                </a:solidFill>
                <a:latin typeface="Arial"/>
                <a:ea typeface="Arial"/>
                <a:cs typeface="Arial"/>
                <a:sym typeface="Arial"/>
              </a:rPr>
              <a:t>Clearly define your objectives for integrating MMM and MTA. Understand what insights you want to gain from this integration and how it will benefit your marketing efforts.</a:t>
            </a:r>
            <a:endParaRPr/>
          </a:p>
          <a:p>
            <a:pPr indent="0" lvl="0" marL="0" marR="0" rtl="0" algn="l">
              <a:spcBef>
                <a:spcPts val="0"/>
              </a:spcBef>
              <a:spcAft>
                <a:spcPts val="0"/>
              </a:spcAft>
              <a:buNone/>
            </a:pPr>
            <a:r>
              <a:rPr b="1" i="0" lang="en-US" sz="2400">
                <a:solidFill>
                  <a:srgbClr val="374151"/>
                </a:solidFill>
                <a:latin typeface="Arial"/>
                <a:ea typeface="Arial"/>
                <a:cs typeface="Arial"/>
                <a:sym typeface="Arial"/>
              </a:rPr>
              <a:t>Step 2: Data Collection and Preparation</a:t>
            </a:r>
            <a:endParaRPr b="0" i="0" sz="2400">
              <a:solidFill>
                <a:srgbClr val="374151"/>
              </a:solidFill>
              <a:latin typeface="Arial"/>
              <a:ea typeface="Arial"/>
              <a:cs typeface="Arial"/>
              <a:sym typeface="Arial"/>
            </a:endParaRPr>
          </a:p>
          <a:p>
            <a:pPr indent="-152400" lvl="0" marL="0" marR="0" rtl="0" algn="l">
              <a:spcBef>
                <a:spcPts val="0"/>
              </a:spcBef>
              <a:spcAft>
                <a:spcPts val="0"/>
              </a:spcAft>
              <a:buClr>
                <a:srgbClr val="374151"/>
              </a:buClr>
              <a:buSzPts val="2400"/>
              <a:buFont typeface="Arial"/>
              <a:buChar char="•"/>
            </a:pPr>
            <a:r>
              <a:rPr b="0" i="0" lang="en-US" sz="2400">
                <a:solidFill>
                  <a:srgbClr val="374151"/>
                </a:solidFill>
                <a:latin typeface="Arial"/>
                <a:ea typeface="Arial"/>
                <a:cs typeface="Arial"/>
                <a:sym typeface="Arial"/>
              </a:rPr>
              <a:t>Collect and clean the necessary data from various sources, including historical sales data, marketing spend data, and customer touchpoint data. Ensure data quality and accuracy.</a:t>
            </a:r>
            <a:endParaRPr/>
          </a:p>
          <a:p>
            <a:pPr indent="0" lvl="0" marL="0" marR="0" rtl="0" algn="l">
              <a:spcBef>
                <a:spcPts val="0"/>
              </a:spcBef>
              <a:spcAft>
                <a:spcPts val="0"/>
              </a:spcAft>
              <a:buNone/>
            </a:pPr>
            <a:r>
              <a:t/>
            </a:r>
            <a:endParaRPr b="0" i="0" sz="2400">
              <a:solidFill>
                <a:srgbClr val="374151"/>
              </a:solidFill>
              <a:latin typeface="Arial"/>
              <a:ea typeface="Arial"/>
              <a:cs typeface="Arial"/>
              <a:sym typeface="Arial"/>
            </a:endParaRPr>
          </a:p>
        </p:txBody>
      </p:sp>
      <p:sp>
        <p:nvSpPr>
          <p:cNvPr id="553" name="Google Shape;553;p39"/>
          <p:cNvSpPr txBox="1"/>
          <p:nvPr/>
        </p:nvSpPr>
        <p:spPr>
          <a:xfrm>
            <a:off x="9264625" y="6292631"/>
            <a:ext cx="2616200" cy="40011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000">
                <a:solidFill>
                  <a:schemeClr val="dk1"/>
                </a:solidFill>
                <a:latin typeface="Calibri"/>
                <a:ea typeface="Calibri"/>
                <a:cs typeface="Calibri"/>
                <a:sym typeface="Calibri"/>
              </a:rPr>
              <a:t>www.midocean.ae</a:t>
            </a:r>
            <a:endParaRPr/>
          </a:p>
        </p:txBody>
      </p:sp>
      <p:pic>
        <p:nvPicPr>
          <p:cNvPr id="554" name="Google Shape;554;p39"/>
          <p:cNvPicPr preferRelativeResize="0"/>
          <p:nvPr/>
        </p:nvPicPr>
        <p:blipFill rotWithShape="1">
          <a:blip r:embed="rId3">
            <a:alphaModFix/>
          </a:blip>
          <a:srcRect b="25428" l="0" r="0" t="27877"/>
          <a:stretch/>
        </p:blipFill>
        <p:spPr>
          <a:xfrm>
            <a:off x="9678850" y="268963"/>
            <a:ext cx="2305141" cy="1076343"/>
          </a:xfrm>
          <a:prstGeom prst="rect">
            <a:avLst/>
          </a:prstGeom>
          <a:noFill/>
          <a:ln>
            <a:noFill/>
          </a:ln>
        </p:spPr>
      </p:pic>
    </p:spTree>
  </p:cSld>
  <p:clrMapOvr>
    <a:masterClrMapping/>
  </p:clrMapOvr>
</p:sld>
</file>

<file path=ppt/slides/slide4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58" name="Shape 558"/>
        <p:cNvGrpSpPr/>
        <p:nvPr/>
      </p:nvGrpSpPr>
      <p:grpSpPr>
        <a:xfrm>
          <a:off x="0" y="0"/>
          <a:ext cx="0" cy="0"/>
          <a:chOff x="0" y="0"/>
          <a:chExt cx="0" cy="0"/>
        </a:xfrm>
      </p:grpSpPr>
      <p:sp>
        <p:nvSpPr>
          <p:cNvPr id="559" name="Google Shape;559;p40"/>
          <p:cNvSpPr/>
          <p:nvPr/>
        </p:nvSpPr>
        <p:spPr>
          <a:xfrm>
            <a:off x="617280" y="1685494"/>
            <a:ext cx="10812720" cy="4715305"/>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560" name="Google Shape;560;p40"/>
          <p:cNvSpPr txBox="1"/>
          <p:nvPr/>
        </p:nvSpPr>
        <p:spPr>
          <a:xfrm>
            <a:off x="2513149" y="1019069"/>
            <a:ext cx="8525701"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800">
                <a:solidFill>
                  <a:schemeClr val="dk1"/>
                </a:solidFill>
                <a:latin typeface="Times New Roman"/>
                <a:ea typeface="Times New Roman"/>
                <a:cs typeface="Times New Roman"/>
                <a:sym typeface="Times New Roman"/>
              </a:rPr>
              <a:t>Assessing Marketing Effectiveness: Attribution</a:t>
            </a:r>
            <a:endParaRPr/>
          </a:p>
        </p:txBody>
      </p:sp>
      <p:sp>
        <p:nvSpPr>
          <p:cNvPr id="561" name="Google Shape;561;p40"/>
          <p:cNvSpPr/>
          <p:nvPr/>
        </p:nvSpPr>
        <p:spPr>
          <a:xfrm>
            <a:off x="942308" y="935396"/>
            <a:ext cx="1404457" cy="1166000"/>
          </a:xfrm>
          <a:prstGeom prst="rect">
            <a:avLst/>
          </a:prstGeom>
          <a:solidFill>
            <a:srgbClr val="00B0F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562" name="Google Shape;562;p40"/>
          <p:cNvSpPr txBox="1"/>
          <p:nvPr/>
        </p:nvSpPr>
        <p:spPr>
          <a:xfrm>
            <a:off x="1153149" y="975974"/>
            <a:ext cx="1034822" cy="369332"/>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1800">
                <a:solidFill>
                  <a:schemeClr val="lt1"/>
                </a:solidFill>
                <a:latin typeface="Times New Roman"/>
                <a:ea typeface="Times New Roman"/>
                <a:cs typeface="Times New Roman"/>
                <a:sym typeface="Times New Roman"/>
              </a:rPr>
              <a:t>Chapter</a:t>
            </a:r>
            <a:endParaRPr sz="2800">
              <a:solidFill>
                <a:schemeClr val="lt1"/>
              </a:solidFill>
              <a:latin typeface="Times New Roman"/>
              <a:ea typeface="Times New Roman"/>
              <a:cs typeface="Times New Roman"/>
              <a:sym typeface="Times New Roman"/>
            </a:endParaRPr>
          </a:p>
        </p:txBody>
      </p:sp>
      <p:sp>
        <p:nvSpPr>
          <p:cNvPr id="563" name="Google Shape;563;p40"/>
          <p:cNvSpPr txBox="1"/>
          <p:nvPr/>
        </p:nvSpPr>
        <p:spPr>
          <a:xfrm>
            <a:off x="1214179" y="1231789"/>
            <a:ext cx="966228" cy="92333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5400">
                <a:solidFill>
                  <a:schemeClr val="lt1"/>
                </a:solidFill>
                <a:latin typeface="Times New Roman"/>
                <a:ea typeface="Times New Roman"/>
                <a:cs typeface="Times New Roman"/>
                <a:sym typeface="Times New Roman"/>
              </a:rPr>
              <a:t>06</a:t>
            </a:r>
            <a:endParaRPr b="1" sz="1600">
              <a:solidFill>
                <a:schemeClr val="lt1"/>
              </a:solidFill>
              <a:latin typeface="Times New Roman"/>
              <a:ea typeface="Times New Roman"/>
              <a:cs typeface="Times New Roman"/>
              <a:sym typeface="Times New Roman"/>
            </a:endParaRPr>
          </a:p>
        </p:txBody>
      </p:sp>
      <p:sp>
        <p:nvSpPr>
          <p:cNvPr id="564" name="Google Shape;564;p40"/>
          <p:cNvSpPr txBox="1"/>
          <p:nvPr/>
        </p:nvSpPr>
        <p:spPr>
          <a:xfrm>
            <a:off x="889000" y="2022547"/>
            <a:ext cx="10541100" cy="4155900"/>
          </a:xfrm>
          <a:prstGeom prst="rect">
            <a:avLst/>
          </a:prstGeom>
          <a:noFill/>
          <a:ln>
            <a:noFill/>
          </a:ln>
        </p:spPr>
        <p:txBody>
          <a:bodyPr anchorCtr="0" anchor="t" bIns="45700" lIns="91425" spcFirstLastPara="1" rIns="91425" wrap="square" tIns="45700">
            <a:spAutoFit/>
          </a:bodyPr>
          <a:lstStyle/>
          <a:p>
            <a:pPr indent="0" lvl="0" marL="0" marR="0" rtl="0" algn="l">
              <a:lnSpc>
                <a:spcPct val="150000"/>
              </a:lnSpc>
              <a:spcBef>
                <a:spcPts val="0"/>
              </a:spcBef>
              <a:spcAft>
                <a:spcPts val="0"/>
              </a:spcAft>
              <a:buNone/>
            </a:pPr>
            <a:r>
              <a:rPr b="1" i="0" lang="en-US" sz="2400">
                <a:solidFill>
                  <a:srgbClr val="374151"/>
                </a:solidFill>
                <a:latin typeface="Arial"/>
                <a:ea typeface="Arial"/>
                <a:cs typeface="Arial"/>
                <a:sym typeface="Arial"/>
              </a:rPr>
              <a:t>The integration between MMM and MTA: </a:t>
            </a:r>
            <a:endParaRPr/>
          </a:p>
          <a:p>
            <a:pPr indent="0" lvl="0" marL="0" marR="0" rtl="0" algn="l">
              <a:lnSpc>
                <a:spcPct val="150000"/>
              </a:lnSpc>
              <a:spcBef>
                <a:spcPts val="0"/>
              </a:spcBef>
              <a:spcAft>
                <a:spcPts val="0"/>
              </a:spcAft>
              <a:buNone/>
            </a:pPr>
            <a:r>
              <a:rPr b="1" i="0" lang="en-US" sz="2400">
                <a:solidFill>
                  <a:srgbClr val="374151"/>
                </a:solidFill>
                <a:latin typeface="Arial"/>
                <a:ea typeface="Arial"/>
                <a:cs typeface="Arial"/>
                <a:sym typeface="Arial"/>
              </a:rPr>
              <a:t>How? </a:t>
            </a:r>
            <a:endParaRPr/>
          </a:p>
          <a:p>
            <a:pPr indent="0" lvl="0" marL="0" marR="0" rtl="0" algn="l">
              <a:spcBef>
                <a:spcPts val="0"/>
              </a:spcBef>
              <a:spcAft>
                <a:spcPts val="0"/>
              </a:spcAft>
              <a:buNone/>
            </a:pPr>
            <a:r>
              <a:rPr b="1" i="0" lang="en-US" sz="2400">
                <a:solidFill>
                  <a:srgbClr val="374151"/>
                </a:solidFill>
                <a:latin typeface="Arial"/>
                <a:ea typeface="Arial"/>
                <a:cs typeface="Arial"/>
                <a:sym typeface="Arial"/>
              </a:rPr>
              <a:t>Step 3: Model Selection</a:t>
            </a:r>
            <a:endParaRPr b="0" i="0" sz="2400">
              <a:solidFill>
                <a:srgbClr val="374151"/>
              </a:solidFill>
              <a:latin typeface="Arial"/>
              <a:ea typeface="Arial"/>
              <a:cs typeface="Arial"/>
              <a:sym typeface="Arial"/>
            </a:endParaRPr>
          </a:p>
          <a:p>
            <a:pPr indent="-152400" lvl="0" marL="0" marR="0" rtl="0" algn="l">
              <a:spcBef>
                <a:spcPts val="0"/>
              </a:spcBef>
              <a:spcAft>
                <a:spcPts val="0"/>
              </a:spcAft>
              <a:buClr>
                <a:srgbClr val="374151"/>
              </a:buClr>
              <a:buSzPts val="2400"/>
              <a:buFont typeface="Arial"/>
              <a:buChar char="•"/>
            </a:pPr>
            <a:r>
              <a:rPr b="0" i="0" lang="en-US" sz="2400">
                <a:solidFill>
                  <a:srgbClr val="374151"/>
                </a:solidFill>
                <a:latin typeface="Arial"/>
                <a:ea typeface="Arial"/>
                <a:cs typeface="Arial"/>
                <a:sym typeface="Arial"/>
              </a:rPr>
              <a:t>Choose the appropriate MMM and MTA models that align with your objectives and data. MMM provides macro-level insights, while MTA offers granular insights into customer touchpoints.</a:t>
            </a:r>
            <a:endParaRPr/>
          </a:p>
          <a:p>
            <a:pPr indent="0" lvl="0" marL="0" marR="0" rtl="0" algn="l">
              <a:spcBef>
                <a:spcPts val="0"/>
              </a:spcBef>
              <a:spcAft>
                <a:spcPts val="0"/>
              </a:spcAft>
              <a:buNone/>
            </a:pPr>
            <a:r>
              <a:rPr b="1" i="0" lang="en-US" sz="2400">
                <a:solidFill>
                  <a:srgbClr val="374151"/>
                </a:solidFill>
                <a:latin typeface="Arial"/>
                <a:ea typeface="Arial"/>
                <a:cs typeface="Arial"/>
                <a:sym typeface="Arial"/>
              </a:rPr>
              <a:t>Step 4: Integration and Analysis</a:t>
            </a:r>
            <a:endParaRPr b="0" i="0" sz="2400">
              <a:solidFill>
                <a:srgbClr val="374151"/>
              </a:solidFill>
              <a:latin typeface="Arial"/>
              <a:ea typeface="Arial"/>
              <a:cs typeface="Arial"/>
              <a:sym typeface="Arial"/>
            </a:endParaRPr>
          </a:p>
          <a:p>
            <a:pPr indent="-152400" lvl="0" marL="0" marR="0" rtl="0" algn="l">
              <a:spcBef>
                <a:spcPts val="0"/>
              </a:spcBef>
              <a:spcAft>
                <a:spcPts val="0"/>
              </a:spcAft>
              <a:buClr>
                <a:srgbClr val="374151"/>
              </a:buClr>
              <a:buSzPts val="2400"/>
              <a:buFont typeface="Arial"/>
              <a:buChar char="•"/>
            </a:pPr>
            <a:r>
              <a:rPr b="0" i="0" lang="en-US" sz="2400">
                <a:solidFill>
                  <a:srgbClr val="374151"/>
                </a:solidFill>
                <a:latin typeface="Arial"/>
                <a:ea typeface="Arial"/>
                <a:cs typeface="Arial"/>
                <a:sym typeface="Arial"/>
              </a:rPr>
              <a:t>Harmonize data and integrate MMM and MTA models on a suitable platform. Analyze the combined insights to understand how each marketing channel contributes to overall sales and identify patterns and correlations.</a:t>
            </a:r>
            <a:endParaRPr/>
          </a:p>
        </p:txBody>
      </p:sp>
      <p:sp>
        <p:nvSpPr>
          <p:cNvPr id="565" name="Google Shape;565;p40"/>
          <p:cNvSpPr txBox="1"/>
          <p:nvPr/>
        </p:nvSpPr>
        <p:spPr>
          <a:xfrm>
            <a:off x="9264625" y="6292631"/>
            <a:ext cx="2616200" cy="40011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000">
                <a:solidFill>
                  <a:schemeClr val="dk1"/>
                </a:solidFill>
                <a:latin typeface="Calibri"/>
                <a:ea typeface="Calibri"/>
                <a:cs typeface="Calibri"/>
                <a:sym typeface="Calibri"/>
              </a:rPr>
              <a:t>www.midocean.ae</a:t>
            </a:r>
            <a:endParaRPr/>
          </a:p>
        </p:txBody>
      </p:sp>
      <p:pic>
        <p:nvPicPr>
          <p:cNvPr id="566" name="Google Shape;566;p40"/>
          <p:cNvPicPr preferRelativeResize="0"/>
          <p:nvPr/>
        </p:nvPicPr>
        <p:blipFill rotWithShape="1">
          <a:blip r:embed="rId3">
            <a:alphaModFix/>
          </a:blip>
          <a:srcRect b="25428" l="0" r="0" t="27877"/>
          <a:stretch/>
        </p:blipFill>
        <p:spPr>
          <a:xfrm>
            <a:off x="9678850" y="268963"/>
            <a:ext cx="2305141" cy="1076343"/>
          </a:xfrm>
          <a:prstGeom prst="rect">
            <a:avLst/>
          </a:prstGeom>
          <a:noFill/>
          <a:ln>
            <a:noFill/>
          </a:ln>
        </p:spPr>
      </p:pic>
    </p:spTree>
  </p:cSld>
  <p:clrMapOvr>
    <a:masterClrMapping/>
  </p:clrMapOvr>
</p:sld>
</file>

<file path=ppt/slides/slide4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70" name="Shape 570"/>
        <p:cNvGrpSpPr/>
        <p:nvPr/>
      </p:nvGrpSpPr>
      <p:grpSpPr>
        <a:xfrm>
          <a:off x="0" y="0"/>
          <a:ext cx="0" cy="0"/>
          <a:chOff x="0" y="0"/>
          <a:chExt cx="0" cy="0"/>
        </a:xfrm>
      </p:grpSpPr>
      <p:sp>
        <p:nvSpPr>
          <p:cNvPr id="571" name="Google Shape;571;p41"/>
          <p:cNvSpPr/>
          <p:nvPr/>
        </p:nvSpPr>
        <p:spPr>
          <a:xfrm>
            <a:off x="617280" y="1685494"/>
            <a:ext cx="10812720" cy="4715305"/>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572" name="Google Shape;572;p41"/>
          <p:cNvSpPr txBox="1"/>
          <p:nvPr/>
        </p:nvSpPr>
        <p:spPr>
          <a:xfrm>
            <a:off x="2513149" y="1019069"/>
            <a:ext cx="8525701"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800">
                <a:solidFill>
                  <a:schemeClr val="dk1"/>
                </a:solidFill>
                <a:latin typeface="Times New Roman"/>
                <a:ea typeface="Times New Roman"/>
                <a:cs typeface="Times New Roman"/>
                <a:sym typeface="Times New Roman"/>
              </a:rPr>
              <a:t>Assessing Marketing Effectiveness: Attribution</a:t>
            </a:r>
            <a:endParaRPr/>
          </a:p>
        </p:txBody>
      </p:sp>
      <p:sp>
        <p:nvSpPr>
          <p:cNvPr id="573" name="Google Shape;573;p41"/>
          <p:cNvSpPr/>
          <p:nvPr/>
        </p:nvSpPr>
        <p:spPr>
          <a:xfrm>
            <a:off x="942308" y="935396"/>
            <a:ext cx="1404457" cy="1166000"/>
          </a:xfrm>
          <a:prstGeom prst="rect">
            <a:avLst/>
          </a:prstGeom>
          <a:solidFill>
            <a:srgbClr val="00B0F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574" name="Google Shape;574;p41"/>
          <p:cNvSpPr txBox="1"/>
          <p:nvPr/>
        </p:nvSpPr>
        <p:spPr>
          <a:xfrm>
            <a:off x="1153149" y="975974"/>
            <a:ext cx="1034822" cy="369332"/>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1800">
                <a:solidFill>
                  <a:schemeClr val="lt1"/>
                </a:solidFill>
                <a:latin typeface="Times New Roman"/>
                <a:ea typeface="Times New Roman"/>
                <a:cs typeface="Times New Roman"/>
                <a:sym typeface="Times New Roman"/>
              </a:rPr>
              <a:t>Chapter</a:t>
            </a:r>
            <a:endParaRPr sz="2800">
              <a:solidFill>
                <a:schemeClr val="lt1"/>
              </a:solidFill>
              <a:latin typeface="Times New Roman"/>
              <a:ea typeface="Times New Roman"/>
              <a:cs typeface="Times New Roman"/>
              <a:sym typeface="Times New Roman"/>
            </a:endParaRPr>
          </a:p>
        </p:txBody>
      </p:sp>
      <p:sp>
        <p:nvSpPr>
          <p:cNvPr id="575" name="Google Shape;575;p41"/>
          <p:cNvSpPr txBox="1"/>
          <p:nvPr/>
        </p:nvSpPr>
        <p:spPr>
          <a:xfrm>
            <a:off x="1214179" y="1231789"/>
            <a:ext cx="966228" cy="92333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5400">
                <a:solidFill>
                  <a:schemeClr val="lt1"/>
                </a:solidFill>
                <a:latin typeface="Times New Roman"/>
                <a:ea typeface="Times New Roman"/>
                <a:cs typeface="Times New Roman"/>
                <a:sym typeface="Times New Roman"/>
              </a:rPr>
              <a:t>06</a:t>
            </a:r>
            <a:endParaRPr b="1" sz="1600">
              <a:solidFill>
                <a:schemeClr val="lt1"/>
              </a:solidFill>
              <a:latin typeface="Times New Roman"/>
              <a:ea typeface="Times New Roman"/>
              <a:cs typeface="Times New Roman"/>
              <a:sym typeface="Times New Roman"/>
            </a:endParaRPr>
          </a:p>
        </p:txBody>
      </p:sp>
      <p:sp>
        <p:nvSpPr>
          <p:cNvPr id="576" name="Google Shape;576;p41"/>
          <p:cNvSpPr txBox="1"/>
          <p:nvPr/>
        </p:nvSpPr>
        <p:spPr>
          <a:xfrm>
            <a:off x="812800" y="2174947"/>
            <a:ext cx="10541100" cy="3047700"/>
          </a:xfrm>
          <a:prstGeom prst="rect">
            <a:avLst/>
          </a:prstGeom>
          <a:noFill/>
          <a:ln>
            <a:noFill/>
          </a:ln>
        </p:spPr>
        <p:txBody>
          <a:bodyPr anchorCtr="0" anchor="t" bIns="45700" lIns="91425" spcFirstLastPara="1" rIns="91425" wrap="square" tIns="45700">
            <a:spAutoFit/>
          </a:bodyPr>
          <a:lstStyle/>
          <a:p>
            <a:pPr indent="0" lvl="0" marL="0" marR="0" rtl="0" algn="l">
              <a:lnSpc>
                <a:spcPct val="150000"/>
              </a:lnSpc>
              <a:spcBef>
                <a:spcPts val="0"/>
              </a:spcBef>
              <a:spcAft>
                <a:spcPts val="0"/>
              </a:spcAft>
              <a:buNone/>
            </a:pPr>
            <a:r>
              <a:rPr b="1" i="0" lang="en-US" sz="2400">
                <a:solidFill>
                  <a:srgbClr val="374151"/>
                </a:solidFill>
                <a:latin typeface="Arial"/>
                <a:ea typeface="Arial"/>
                <a:cs typeface="Arial"/>
                <a:sym typeface="Arial"/>
              </a:rPr>
              <a:t>The integration between MMM and MTA: </a:t>
            </a:r>
            <a:endParaRPr/>
          </a:p>
          <a:p>
            <a:pPr indent="0" lvl="0" marL="0" marR="0" rtl="0" algn="l">
              <a:lnSpc>
                <a:spcPct val="150000"/>
              </a:lnSpc>
              <a:spcBef>
                <a:spcPts val="0"/>
              </a:spcBef>
              <a:spcAft>
                <a:spcPts val="0"/>
              </a:spcAft>
              <a:buNone/>
            </a:pPr>
            <a:r>
              <a:rPr b="1" i="0" lang="en-US" sz="2400">
                <a:solidFill>
                  <a:srgbClr val="374151"/>
                </a:solidFill>
                <a:latin typeface="Arial"/>
                <a:ea typeface="Arial"/>
                <a:cs typeface="Arial"/>
                <a:sym typeface="Arial"/>
              </a:rPr>
              <a:t>How? </a:t>
            </a:r>
            <a:endParaRPr b="0" i="0" sz="2400">
              <a:solidFill>
                <a:srgbClr val="374151"/>
              </a:solidFill>
              <a:latin typeface="Arial"/>
              <a:ea typeface="Arial"/>
              <a:cs typeface="Arial"/>
              <a:sym typeface="Arial"/>
            </a:endParaRPr>
          </a:p>
          <a:p>
            <a:pPr indent="0" lvl="0" marL="0" marR="0" rtl="0" algn="l">
              <a:spcBef>
                <a:spcPts val="0"/>
              </a:spcBef>
              <a:spcAft>
                <a:spcPts val="0"/>
              </a:spcAft>
              <a:buNone/>
            </a:pPr>
            <a:r>
              <a:rPr b="1" i="0" lang="en-US" sz="2400">
                <a:solidFill>
                  <a:srgbClr val="374151"/>
                </a:solidFill>
                <a:latin typeface="Arial"/>
                <a:ea typeface="Arial"/>
                <a:cs typeface="Arial"/>
                <a:sym typeface="Arial"/>
              </a:rPr>
              <a:t>Step 5: Optimization and Monitoring</a:t>
            </a:r>
            <a:endParaRPr b="0" i="0" sz="2400">
              <a:solidFill>
                <a:srgbClr val="374151"/>
              </a:solidFill>
              <a:latin typeface="Arial"/>
              <a:ea typeface="Arial"/>
              <a:cs typeface="Arial"/>
              <a:sym typeface="Arial"/>
            </a:endParaRPr>
          </a:p>
          <a:p>
            <a:pPr indent="-152400" lvl="0" marL="0" marR="0" rtl="0" algn="l">
              <a:spcBef>
                <a:spcPts val="0"/>
              </a:spcBef>
              <a:spcAft>
                <a:spcPts val="0"/>
              </a:spcAft>
              <a:buClr>
                <a:srgbClr val="374151"/>
              </a:buClr>
              <a:buSzPts val="2400"/>
              <a:buFont typeface="Arial"/>
              <a:buChar char="•"/>
            </a:pPr>
            <a:r>
              <a:rPr b="0" i="0" lang="en-US" sz="2400">
                <a:solidFill>
                  <a:srgbClr val="374151"/>
                </a:solidFill>
                <a:latin typeface="Arial"/>
                <a:ea typeface="Arial"/>
                <a:cs typeface="Arial"/>
                <a:sym typeface="Arial"/>
              </a:rPr>
              <a:t>Use the integrated insights to optimize marketing strategies, allocate budgets effectively, and fine-tune campaigns. Implement a system for continuous monitoring and adjustments to adapt to changing marketing trends and effectiveness.</a:t>
            </a:r>
            <a:endParaRPr/>
          </a:p>
        </p:txBody>
      </p:sp>
      <p:sp>
        <p:nvSpPr>
          <p:cNvPr id="577" name="Google Shape;577;p41"/>
          <p:cNvSpPr txBox="1"/>
          <p:nvPr/>
        </p:nvSpPr>
        <p:spPr>
          <a:xfrm>
            <a:off x="9264625" y="6292631"/>
            <a:ext cx="2616200" cy="40011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000">
                <a:solidFill>
                  <a:schemeClr val="dk1"/>
                </a:solidFill>
                <a:latin typeface="Calibri"/>
                <a:ea typeface="Calibri"/>
                <a:cs typeface="Calibri"/>
                <a:sym typeface="Calibri"/>
              </a:rPr>
              <a:t>www.midocean.ae</a:t>
            </a:r>
            <a:endParaRPr/>
          </a:p>
        </p:txBody>
      </p:sp>
      <p:pic>
        <p:nvPicPr>
          <p:cNvPr id="578" name="Google Shape;578;p41"/>
          <p:cNvPicPr preferRelativeResize="0"/>
          <p:nvPr/>
        </p:nvPicPr>
        <p:blipFill rotWithShape="1">
          <a:blip r:embed="rId3">
            <a:alphaModFix/>
          </a:blip>
          <a:srcRect b="25428" l="0" r="0" t="27877"/>
          <a:stretch/>
        </p:blipFill>
        <p:spPr>
          <a:xfrm>
            <a:off x="9678850" y="268963"/>
            <a:ext cx="2305141" cy="1076343"/>
          </a:xfrm>
          <a:prstGeom prst="rect">
            <a:avLst/>
          </a:prstGeom>
          <a:noFill/>
          <a:ln>
            <a:noFill/>
          </a:ln>
        </p:spPr>
      </p:pic>
    </p:spTree>
  </p:cSld>
  <p:clrMapOvr>
    <a:masterClrMapping/>
  </p:clrMapOvr>
</p:sld>
</file>

<file path=ppt/slides/slide4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82" name="Shape 582"/>
        <p:cNvGrpSpPr/>
        <p:nvPr/>
      </p:nvGrpSpPr>
      <p:grpSpPr>
        <a:xfrm>
          <a:off x="0" y="0"/>
          <a:ext cx="0" cy="0"/>
          <a:chOff x="0" y="0"/>
          <a:chExt cx="0" cy="0"/>
        </a:xfrm>
      </p:grpSpPr>
      <p:sp>
        <p:nvSpPr>
          <p:cNvPr id="583" name="Google Shape;583;p42"/>
          <p:cNvSpPr txBox="1"/>
          <p:nvPr/>
        </p:nvSpPr>
        <p:spPr>
          <a:xfrm>
            <a:off x="544649" y="1122607"/>
            <a:ext cx="8525701"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800">
                <a:solidFill>
                  <a:schemeClr val="dk1"/>
                </a:solidFill>
                <a:latin typeface="Times New Roman"/>
                <a:ea typeface="Times New Roman"/>
                <a:cs typeface="Times New Roman"/>
                <a:sym typeface="Times New Roman"/>
              </a:rPr>
              <a:t>In this lecture, we discussed:</a:t>
            </a:r>
            <a:endParaRPr/>
          </a:p>
        </p:txBody>
      </p:sp>
      <p:sp>
        <p:nvSpPr>
          <p:cNvPr id="584" name="Google Shape;584;p42"/>
          <p:cNvSpPr txBox="1"/>
          <p:nvPr/>
        </p:nvSpPr>
        <p:spPr>
          <a:xfrm>
            <a:off x="9264625" y="6292631"/>
            <a:ext cx="2616200" cy="40011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000">
                <a:solidFill>
                  <a:schemeClr val="dk1"/>
                </a:solidFill>
                <a:latin typeface="Calibri"/>
                <a:ea typeface="Calibri"/>
                <a:cs typeface="Calibri"/>
                <a:sym typeface="Calibri"/>
              </a:rPr>
              <a:t>www.midocean.ae</a:t>
            </a:r>
            <a:endParaRPr/>
          </a:p>
        </p:txBody>
      </p:sp>
      <p:pic>
        <p:nvPicPr>
          <p:cNvPr id="585" name="Google Shape;585;p42"/>
          <p:cNvPicPr preferRelativeResize="0"/>
          <p:nvPr/>
        </p:nvPicPr>
        <p:blipFill rotWithShape="1">
          <a:blip r:embed="rId3">
            <a:alphaModFix/>
          </a:blip>
          <a:srcRect b="25428" l="0" r="0" t="27877"/>
          <a:stretch/>
        </p:blipFill>
        <p:spPr>
          <a:xfrm>
            <a:off x="9678850" y="268963"/>
            <a:ext cx="2305141" cy="1076343"/>
          </a:xfrm>
          <a:prstGeom prst="rect">
            <a:avLst/>
          </a:prstGeom>
          <a:noFill/>
          <a:ln>
            <a:noFill/>
          </a:ln>
        </p:spPr>
      </p:pic>
      <p:sp>
        <p:nvSpPr>
          <p:cNvPr id="586" name="Google Shape;586;p42"/>
          <p:cNvSpPr txBox="1"/>
          <p:nvPr/>
        </p:nvSpPr>
        <p:spPr>
          <a:xfrm>
            <a:off x="653030" y="1885428"/>
            <a:ext cx="8417320" cy="3349956"/>
          </a:xfrm>
          <a:prstGeom prst="rect">
            <a:avLst/>
          </a:prstGeom>
          <a:noFill/>
          <a:ln>
            <a:noFill/>
          </a:ln>
        </p:spPr>
        <p:txBody>
          <a:bodyPr anchorCtr="0" anchor="t" bIns="45700" lIns="91425" spcFirstLastPara="1" rIns="91425" wrap="square" tIns="45700">
            <a:spAutoFit/>
          </a:bodyPr>
          <a:lstStyle/>
          <a:p>
            <a:pPr indent="-285750" lvl="0" marL="285750" marR="0" rtl="0" algn="l">
              <a:lnSpc>
                <a:spcPct val="150000"/>
              </a:lnSpc>
              <a:spcBef>
                <a:spcPts val="0"/>
              </a:spcBef>
              <a:spcAft>
                <a:spcPts val="0"/>
              </a:spcAft>
              <a:buClr>
                <a:schemeClr val="dk1"/>
              </a:buClr>
              <a:buSzPts val="2400"/>
              <a:buFont typeface="Arial"/>
              <a:buChar char="•"/>
            </a:pPr>
            <a:r>
              <a:rPr b="1" lang="en-US" sz="2400">
                <a:solidFill>
                  <a:schemeClr val="dk1"/>
                </a:solidFill>
                <a:latin typeface="Times New Roman"/>
                <a:ea typeface="Times New Roman"/>
                <a:cs typeface="Times New Roman"/>
                <a:sym typeface="Times New Roman"/>
              </a:rPr>
              <a:t>Introduction</a:t>
            </a:r>
            <a:endParaRPr/>
          </a:p>
          <a:p>
            <a:pPr indent="-285750" lvl="0" marL="285750" marR="0" rtl="0" algn="l">
              <a:lnSpc>
                <a:spcPct val="150000"/>
              </a:lnSpc>
              <a:spcBef>
                <a:spcPts val="0"/>
              </a:spcBef>
              <a:spcAft>
                <a:spcPts val="0"/>
              </a:spcAft>
              <a:buClr>
                <a:schemeClr val="dk1"/>
              </a:buClr>
              <a:buSzPts val="2400"/>
              <a:buFont typeface="Arial"/>
              <a:buChar char="•"/>
            </a:pPr>
            <a:r>
              <a:rPr b="1" lang="en-US" sz="2400">
                <a:solidFill>
                  <a:schemeClr val="dk1"/>
                </a:solidFill>
                <a:latin typeface="Times New Roman"/>
                <a:ea typeface="Times New Roman"/>
                <a:cs typeface="Times New Roman"/>
                <a:sym typeface="Times New Roman"/>
              </a:rPr>
              <a:t>The Four Categories of Digital Measurement</a:t>
            </a:r>
            <a:endParaRPr/>
          </a:p>
          <a:p>
            <a:pPr indent="-285750" lvl="0" marL="285750" marR="0" rtl="0" algn="l">
              <a:lnSpc>
                <a:spcPct val="150000"/>
              </a:lnSpc>
              <a:spcBef>
                <a:spcPts val="0"/>
              </a:spcBef>
              <a:spcAft>
                <a:spcPts val="0"/>
              </a:spcAft>
              <a:buClr>
                <a:schemeClr val="dk1"/>
              </a:buClr>
              <a:buSzPts val="2400"/>
              <a:buFont typeface="Arial"/>
              <a:buChar char="•"/>
            </a:pPr>
            <a:r>
              <a:rPr b="1" lang="en-US" sz="2400">
                <a:solidFill>
                  <a:schemeClr val="dk1"/>
                </a:solidFill>
                <a:latin typeface="Times New Roman"/>
                <a:ea typeface="Times New Roman"/>
                <a:cs typeface="Times New Roman"/>
                <a:sym typeface="Times New Roman"/>
              </a:rPr>
              <a:t>Making the Intangible Tangible: Brand Impact</a:t>
            </a:r>
            <a:endParaRPr/>
          </a:p>
          <a:p>
            <a:pPr indent="-285750" lvl="0" marL="285750" marR="0" rtl="0" algn="l">
              <a:lnSpc>
                <a:spcPct val="150000"/>
              </a:lnSpc>
              <a:spcBef>
                <a:spcPts val="0"/>
              </a:spcBef>
              <a:spcAft>
                <a:spcPts val="0"/>
              </a:spcAft>
              <a:buClr>
                <a:schemeClr val="dk1"/>
              </a:buClr>
              <a:buSzPts val="2400"/>
              <a:buFont typeface="Arial"/>
              <a:buChar char="•"/>
            </a:pPr>
            <a:r>
              <a:rPr b="1" lang="en-US" sz="2400">
                <a:solidFill>
                  <a:schemeClr val="dk1"/>
                </a:solidFill>
                <a:latin typeface="Times New Roman"/>
                <a:ea typeface="Times New Roman"/>
                <a:cs typeface="Times New Roman"/>
                <a:sym typeface="Times New Roman"/>
              </a:rPr>
              <a:t>Measuring Sales Levers: Consumer Outcomes </a:t>
            </a:r>
            <a:endParaRPr/>
          </a:p>
          <a:p>
            <a:pPr indent="-285750" lvl="0" marL="285750" marR="0" rtl="0" algn="l">
              <a:lnSpc>
                <a:spcPct val="150000"/>
              </a:lnSpc>
              <a:spcBef>
                <a:spcPts val="0"/>
              </a:spcBef>
              <a:spcAft>
                <a:spcPts val="0"/>
              </a:spcAft>
              <a:buClr>
                <a:schemeClr val="dk1"/>
              </a:buClr>
              <a:buSzPts val="2400"/>
              <a:buFont typeface="Arial"/>
              <a:buChar char="•"/>
            </a:pPr>
            <a:r>
              <a:rPr b="1" lang="en-US" sz="2400">
                <a:solidFill>
                  <a:schemeClr val="dk1"/>
                </a:solidFill>
                <a:latin typeface="Times New Roman"/>
                <a:ea typeface="Times New Roman"/>
                <a:cs typeface="Times New Roman"/>
                <a:sym typeface="Times New Roman"/>
              </a:rPr>
              <a:t>Understanding What Is Important:  Customer Value</a:t>
            </a:r>
            <a:endParaRPr/>
          </a:p>
          <a:p>
            <a:pPr indent="-285750" lvl="0" marL="285750" marR="0" rtl="0" algn="l">
              <a:lnSpc>
                <a:spcPct val="150000"/>
              </a:lnSpc>
              <a:spcBef>
                <a:spcPts val="0"/>
              </a:spcBef>
              <a:spcAft>
                <a:spcPts val="0"/>
              </a:spcAft>
              <a:buClr>
                <a:schemeClr val="dk1"/>
              </a:buClr>
              <a:buSzPts val="2400"/>
              <a:buFont typeface="Arial"/>
              <a:buChar char="•"/>
            </a:pPr>
            <a:r>
              <a:rPr b="1" lang="en-US" sz="2400">
                <a:solidFill>
                  <a:schemeClr val="dk1"/>
                </a:solidFill>
                <a:latin typeface="Times New Roman"/>
                <a:ea typeface="Times New Roman"/>
                <a:cs typeface="Times New Roman"/>
                <a:sym typeface="Times New Roman"/>
              </a:rPr>
              <a:t>Assessing Marketing Effectiveness: Attribution</a:t>
            </a:r>
            <a:endParaRPr/>
          </a:p>
        </p:txBody>
      </p:sp>
    </p:spTree>
  </p:cSld>
  <p:clrMapOvr>
    <a:masterClrMapping/>
  </p:clrMapOvr>
</p:sld>
</file>

<file path=ppt/slides/slide4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90" name="Shape 590"/>
        <p:cNvGrpSpPr/>
        <p:nvPr/>
      </p:nvGrpSpPr>
      <p:grpSpPr>
        <a:xfrm>
          <a:off x="0" y="0"/>
          <a:ext cx="0" cy="0"/>
          <a:chOff x="0" y="0"/>
          <a:chExt cx="0" cy="0"/>
        </a:xfrm>
      </p:grpSpPr>
      <p:pic>
        <p:nvPicPr>
          <p:cNvPr id="591" name="Google Shape;591;p43"/>
          <p:cNvPicPr preferRelativeResize="0"/>
          <p:nvPr/>
        </p:nvPicPr>
        <p:blipFill rotWithShape="1">
          <a:blip r:embed="rId3">
            <a:alphaModFix/>
          </a:blip>
          <a:srcRect b="0" l="0" r="0" t="0"/>
          <a:stretch/>
        </p:blipFill>
        <p:spPr>
          <a:xfrm>
            <a:off x="0" y="7112"/>
            <a:ext cx="12192000" cy="6843776"/>
          </a:xfrm>
          <a:prstGeom prst="rect">
            <a:avLst/>
          </a:prstGeom>
          <a:noFill/>
          <a:ln>
            <a:noFill/>
          </a:ln>
        </p:spPr>
      </p:pic>
      <p:sp>
        <p:nvSpPr>
          <p:cNvPr id="592" name="Google Shape;592;p43"/>
          <p:cNvSpPr/>
          <p:nvPr/>
        </p:nvSpPr>
        <p:spPr>
          <a:xfrm flipH="1">
            <a:off x="6512645" y="3153102"/>
            <a:ext cx="5679355" cy="3704899"/>
          </a:xfrm>
          <a:prstGeom prst="rtTriangle">
            <a:avLst/>
          </a:prstGeom>
          <a:solidFill>
            <a:srgbClr val="669BBC">
              <a:alpha val="76862"/>
            </a:srgb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593" name="Google Shape;593;p43"/>
          <p:cNvSpPr txBox="1"/>
          <p:nvPr/>
        </p:nvSpPr>
        <p:spPr>
          <a:xfrm>
            <a:off x="582006" y="5707075"/>
            <a:ext cx="4524565" cy="92333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5400">
                <a:solidFill>
                  <a:schemeClr val="lt1"/>
                </a:solidFill>
                <a:latin typeface="Times New Roman"/>
                <a:ea typeface="Times New Roman"/>
                <a:cs typeface="Times New Roman"/>
                <a:sym typeface="Times New Roman"/>
              </a:rPr>
              <a:t>Thank You</a:t>
            </a:r>
            <a:endParaRPr/>
          </a:p>
        </p:txBody>
      </p:sp>
      <p:pic>
        <p:nvPicPr>
          <p:cNvPr id="594" name="Google Shape;594;p43"/>
          <p:cNvPicPr preferRelativeResize="0"/>
          <p:nvPr/>
        </p:nvPicPr>
        <p:blipFill rotWithShape="1">
          <a:blip r:embed="rId4">
            <a:alphaModFix/>
          </a:blip>
          <a:srcRect b="0" l="0" r="0" t="0"/>
          <a:stretch/>
        </p:blipFill>
        <p:spPr>
          <a:xfrm>
            <a:off x="9576180" y="6168740"/>
            <a:ext cx="2279266" cy="384052"/>
          </a:xfrm>
          <a:prstGeom prst="rect">
            <a:avLst/>
          </a:prstGeom>
          <a:noFill/>
          <a:ln>
            <a:noFill/>
          </a:ln>
        </p:spPr>
      </p:pic>
      <p:sp>
        <p:nvSpPr>
          <p:cNvPr id="595" name="Google Shape;595;p43"/>
          <p:cNvSpPr/>
          <p:nvPr/>
        </p:nvSpPr>
        <p:spPr>
          <a:xfrm flipH="1" rot="5400000">
            <a:off x="-2058944" y="4401414"/>
            <a:ext cx="3801492" cy="1097456"/>
          </a:xfrm>
          <a:custGeom>
            <a:rect b="b" l="l" r="r" t="t"/>
            <a:pathLst>
              <a:path extrusionOk="0" h="1097456" w="3801492">
                <a:moveTo>
                  <a:pt x="0" y="1097456"/>
                </a:moveTo>
                <a:lnTo>
                  <a:pt x="1102581" y="0"/>
                </a:lnTo>
                <a:lnTo>
                  <a:pt x="3801492" y="12700"/>
                </a:lnTo>
                <a:lnTo>
                  <a:pt x="2724311" y="1097456"/>
                </a:lnTo>
                <a:lnTo>
                  <a:pt x="0" y="1097456"/>
                </a:lnTo>
                <a:close/>
              </a:path>
            </a:pathLst>
          </a:custGeom>
          <a:solidFill>
            <a:srgbClr val="669BBC"/>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669BBC"/>
              </a:solidFill>
              <a:latin typeface="Calibri"/>
              <a:ea typeface="Calibri"/>
              <a:cs typeface="Calibri"/>
              <a:sym typeface="Calibri"/>
            </a:endParaRPr>
          </a:p>
        </p:txBody>
      </p:sp>
      <p:pic>
        <p:nvPicPr>
          <p:cNvPr id="596" name="Google Shape;596;p43"/>
          <p:cNvPicPr preferRelativeResize="0"/>
          <p:nvPr/>
        </p:nvPicPr>
        <p:blipFill rotWithShape="1">
          <a:blip r:embed="rId5">
            <a:alphaModFix/>
          </a:blip>
          <a:srcRect b="25428" l="0" r="0" t="27877"/>
          <a:stretch/>
        </p:blipFill>
        <p:spPr>
          <a:xfrm>
            <a:off x="9425810" y="203200"/>
            <a:ext cx="2580006" cy="1204686"/>
          </a:xfrm>
          <a:prstGeom prst="rect">
            <a:avLst/>
          </a:prstGeom>
          <a:noFill/>
          <a:ln>
            <a:noFill/>
          </a:ln>
        </p:spPr>
      </p:pic>
      <p:pic>
        <p:nvPicPr>
          <p:cNvPr id="597" name="Google Shape;597;p43"/>
          <p:cNvPicPr preferRelativeResize="0"/>
          <p:nvPr/>
        </p:nvPicPr>
        <p:blipFill rotWithShape="1">
          <a:blip r:embed="rId6">
            <a:alphaModFix/>
          </a:blip>
          <a:srcRect b="0" l="0" r="0" t="0"/>
          <a:stretch/>
        </p:blipFill>
        <p:spPr>
          <a:xfrm>
            <a:off x="367466" y="542565"/>
            <a:ext cx="2758843" cy="753090"/>
          </a:xfrm>
          <a:prstGeom prst="rect">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2023-04-29T09:08:23Z</dcterms:created>
  <dc:creator>start</dc:creator>
</cp:coreProperties>
</file>