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ink/ink1.xml" ContentType="application/inkml+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7" r:id="rId4"/>
  </p:sldMasterIdLst>
  <p:notesMasterIdLst>
    <p:notesMasterId r:id="rId45"/>
  </p:notesMasterIdLst>
  <p:sldIdLst>
    <p:sldId id="257" r:id="rId5"/>
    <p:sldId id="258" r:id="rId6"/>
    <p:sldId id="260" r:id="rId7"/>
    <p:sldId id="261" r:id="rId8"/>
    <p:sldId id="272" r:id="rId9"/>
    <p:sldId id="317" r:id="rId10"/>
    <p:sldId id="275" r:id="rId11"/>
    <p:sldId id="276" r:id="rId12"/>
    <p:sldId id="277" r:id="rId13"/>
    <p:sldId id="318" r:id="rId14"/>
    <p:sldId id="278" r:id="rId15"/>
    <p:sldId id="319" r:id="rId16"/>
    <p:sldId id="279" r:id="rId17"/>
    <p:sldId id="280" r:id="rId18"/>
    <p:sldId id="320" r:id="rId19"/>
    <p:sldId id="281" r:id="rId20"/>
    <p:sldId id="283" r:id="rId21"/>
    <p:sldId id="304" r:id="rId22"/>
    <p:sldId id="285" r:id="rId23"/>
    <p:sldId id="286" r:id="rId24"/>
    <p:sldId id="321" r:id="rId25"/>
    <p:sldId id="305" r:id="rId26"/>
    <p:sldId id="322" r:id="rId27"/>
    <p:sldId id="323" r:id="rId28"/>
    <p:sldId id="324" r:id="rId29"/>
    <p:sldId id="288" r:id="rId30"/>
    <p:sldId id="289" r:id="rId31"/>
    <p:sldId id="325" r:id="rId32"/>
    <p:sldId id="290" r:id="rId33"/>
    <p:sldId id="292" r:id="rId34"/>
    <p:sldId id="294" r:id="rId35"/>
    <p:sldId id="296" r:id="rId36"/>
    <p:sldId id="306" r:id="rId37"/>
    <p:sldId id="297" r:id="rId38"/>
    <p:sldId id="298" r:id="rId39"/>
    <p:sldId id="307" r:id="rId40"/>
    <p:sldId id="308" r:id="rId41"/>
    <p:sldId id="309" r:id="rId42"/>
    <p:sldId id="313" r:id="rId43"/>
    <p:sldId id="264"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49" autoAdjust="0"/>
    <p:restoredTop sz="94660"/>
  </p:normalViewPr>
  <p:slideViewPr>
    <p:cSldViewPr snapToGrid="0" showGuides="1">
      <p:cViewPr>
        <p:scale>
          <a:sx n="95" d="100"/>
          <a:sy n="95" d="100"/>
        </p:scale>
        <p:origin x="144" y="3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EE8592-2766-4EE4-8CCB-661204C42471}" type="doc">
      <dgm:prSet loTypeId="urn:microsoft.com/office/officeart/2005/8/layout/hList1" loCatId="list" qsTypeId="urn:microsoft.com/office/officeart/2005/8/quickstyle/simple1" qsCatId="simple" csTypeId="urn:microsoft.com/office/officeart/2005/8/colors/colorful1" csCatId="colorful" phldr="1"/>
      <dgm:spPr/>
      <dgm:t>
        <a:bodyPr/>
        <a:lstStyle/>
        <a:p>
          <a:endParaRPr lang="en-US"/>
        </a:p>
      </dgm:t>
    </dgm:pt>
    <dgm:pt modelId="{DCBB58E0-52C7-4311-B27B-D2FCC8F67A3E}">
      <dgm:prSet phldrT="[Text]"/>
      <dgm:spPr/>
      <dgm:t>
        <a:bodyPr/>
        <a:lstStyle/>
        <a:p>
          <a:r>
            <a:rPr lang="en-US" dirty="0"/>
            <a:t>Temporary </a:t>
          </a:r>
        </a:p>
      </dgm:t>
    </dgm:pt>
    <dgm:pt modelId="{E6D99CED-771E-42D2-8D0E-B2C25FBF4F71}" type="parTrans" cxnId="{63976AEB-4131-4C58-B5C0-C0C9CCE2D433}">
      <dgm:prSet/>
      <dgm:spPr/>
      <dgm:t>
        <a:bodyPr/>
        <a:lstStyle/>
        <a:p>
          <a:endParaRPr lang="en-US"/>
        </a:p>
      </dgm:t>
    </dgm:pt>
    <dgm:pt modelId="{6BD0E161-25C5-469A-B423-4B36C681EC5B}" type="sibTrans" cxnId="{63976AEB-4131-4C58-B5C0-C0C9CCE2D433}">
      <dgm:prSet/>
      <dgm:spPr/>
      <dgm:t>
        <a:bodyPr/>
        <a:lstStyle/>
        <a:p>
          <a:endParaRPr lang="en-US"/>
        </a:p>
      </dgm:t>
    </dgm:pt>
    <dgm:pt modelId="{3DDA8BE6-BC4D-462E-91E1-80A277583C0F}">
      <dgm:prSet phldrT="[Text]"/>
      <dgm:spPr/>
      <dgm:t>
        <a:bodyPr/>
        <a:lstStyle/>
        <a:p>
          <a:r>
            <a:rPr lang="en-US" dirty="0"/>
            <a:t>Defined beginning and end </a:t>
          </a:r>
        </a:p>
      </dgm:t>
    </dgm:pt>
    <dgm:pt modelId="{C40E0C12-7C1C-46EF-A068-CBE8D01611AE}" type="parTrans" cxnId="{FC98E399-6F50-45AA-8929-0FCE754D2FD0}">
      <dgm:prSet/>
      <dgm:spPr/>
      <dgm:t>
        <a:bodyPr/>
        <a:lstStyle/>
        <a:p>
          <a:endParaRPr lang="en-US"/>
        </a:p>
      </dgm:t>
    </dgm:pt>
    <dgm:pt modelId="{2DC83B37-13AF-415C-8EB6-F3E53855ED7B}" type="sibTrans" cxnId="{FC98E399-6F50-45AA-8929-0FCE754D2FD0}">
      <dgm:prSet/>
      <dgm:spPr/>
      <dgm:t>
        <a:bodyPr/>
        <a:lstStyle/>
        <a:p>
          <a:endParaRPr lang="en-US"/>
        </a:p>
      </dgm:t>
    </dgm:pt>
    <dgm:pt modelId="{7D28CAD7-EDCB-4C06-9B9B-C1CBA334F162}">
      <dgm:prSet phldrT="[Text]"/>
      <dgm:spPr/>
      <dgm:t>
        <a:bodyPr/>
        <a:lstStyle/>
        <a:p>
          <a:r>
            <a:rPr lang="en-US" dirty="0"/>
            <a:t>Unique </a:t>
          </a:r>
        </a:p>
      </dgm:t>
    </dgm:pt>
    <dgm:pt modelId="{6EEFEA1C-9260-4CD1-AF69-FF64F628F5D1}" type="parTrans" cxnId="{F1EB2034-FCC9-448B-9DAD-BA24E27822E0}">
      <dgm:prSet/>
      <dgm:spPr/>
      <dgm:t>
        <a:bodyPr/>
        <a:lstStyle/>
        <a:p>
          <a:endParaRPr lang="en-US"/>
        </a:p>
      </dgm:t>
    </dgm:pt>
    <dgm:pt modelId="{05242975-8F8D-4FED-848A-0A440AAB308C}" type="sibTrans" cxnId="{F1EB2034-FCC9-448B-9DAD-BA24E27822E0}">
      <dgm:prSet/>
      <dgm:spPr/>
      <dgm:t>
        <a:bodyPr/>
        <a:lstStyle/>
        <a:p>
          <a:endParaRPr lang="en-US"/>
        </a:p>
      </dgm:t>
    </dgm:pt>
    <dgm:pt modelId="{C1C370F0-FDCA-423E-AC60-D577D1A8959D}">
      <dgm:prSet phldrT="[Text]"/>
      <dgm:spPr/>
      <dgm:t>
        <a:bodyPr/>
        <a:lstStyle/>
        <a:p>
          <a:r>
            <a:rPr lang="en-US" dirty="0"/>
            <a:t>Specific set of operations designed to accomplish a singular goal </a:t>
          </a:r>
        </a:p>
      </dgm:t>
    </dgm:pt>
    <dgm:pt modelId="{1BA313D2-AED1-4541-94C6-B3CBE8858890}" type="parTrans" cxnId="{B31FD886-4657-48CA-8846-07084BE3EEE2}">
      <dgm:prSet/>
      <dgm:spPr/>
      <dgm:t>
        <a:bodyPr/>
        <a:lstStyle/>
        <a:p>
          <a:endParaRPr lang="en-US"/>
        </a:p>
      </dgm:t>
    </dgm:pt>
    <dgm:pt modelId="{7503963F-BBAA-4795-9358-10E2549173D5}" type="sibTrans" cxnId="{B31FD886-4657-48CA-8846-07084BE3EEE2}">
      <dgm:prSet/>
      <dgm:spPr/>
      <dgm:t>
        <a:bodyPr/>
        <a:lstStyle/>
        <a:p>
          <a:endParaRPr lang="en-US"/>
        </a:p>
      </dgm:t>
    </dgm:pt>
    <dgm:pt modelId="{CE2CE837-A419-4825-95F2-227DC5783E49}">
      <dgm:prSet phldrT="[Text]"/>
      <dgm:spPr/>
      <dgm:t>
        <a:bodyPr/>
        <a:lstStyle/>
        <a:p>
          <a:r>
            <a:rPr lang="en-US" dirty="0"/>
            <a:t>Product or service </a:t>
          </a:r>
        </a:p>
      </dgm:t>
    </dgm:pt>
    <dgm:pt modelId="{7594017F-3DB7-4173-9C68-B62D730639A9}" type="parTrans" cxnId="{F3763C9B-467F-4F67-BFB6-F04DB5EA69C7}">
      <dgm:prSet/>
      <dgm:spPr/>
      <dgm:t>
        <a:bodyPr/>
        <a:lstStyle/>
        <a:p>
          <a:endParaRPr lang="en-US"/>
        </a:p>
      </dgm:t>
    </dgm:pt>
    <dgm:pt modelId="{1BBD8DAE-1CCD-4F30-A630-F6917511FF45}" type="sibTrans" cxnId="{F3763C9B-467F-4F67-BFB6-F04DB5EA69C7}">
      <dgm:prSet/>
      <dgm:spPr/>
      <dgm:t>
        <a:bodyPr/>
        <a:lstStyle/>
        <a:p>
          <a:endParaRPr lang="en-US"/>
        </a:p>
      </dgm:t>
    </dgm:pt>
    <dgm:pt modelId="{119CE790-A431-41D1-811D-6AB636D12D8F}">
      <dgm:prSet phldrT="[Text]"/>
      <dgm:spPr/>
      <dgm:t>
        <a:bodyPr/>
        <a:lstStyle/>
        <a:p>
          <a:r>
            <a:rPr lang="en-US" dirty="0"/>
            <a:t>The output is to create a product or perform a service </a:t>
          </a:r>
        </a:p>
      </dgm:t>
    </dgm:pt>
    <dgm:pt modelId="{11E5471A-9A25-4EE4-BD34-80CE75870CD7}" type="parTrans" cxnId="{A8AC4C8D-9BF0-465B-BE4D-FBAACA3F4492}">
      <dgm:prSet/>
      <dgm:spPr/>
      <dgm:t>
        <a:bodyPr/>
        <a:lstStyle/>
        <a:p>
          <a:endParaRPr lang="en-US"/>
        </a:p>
      </dgm:t>
    </dgm:pt>
    <dgm:pt modelId="{A5F1F652-BA0B-435D-8743-B7251BE3D7DE}" type="sibTrans" cxnId="{A8AC4C8D-9BF0-465B-BE4D-FBAACA3F4492}">
      <dgm:prSet/>
      <dgm:spPr/>
      <dgm:t>
        <a:bodyPr/>
        <a:lstStyle/>
        <a:p>
          <a:endParaRPr lang="en-US"/>
        </a:p>
      </dgm:t>
    </dgm:pt>
    <dgm:pt modelId="{F1643918-B07B-47F9-A71A-5B2392710EEC}">
      <dgm:prSet/>
      <dgm:spPr/>
      <dgm:t>
        <a:bodyPr/>
        <a:lstStyle/>
        <a:p>
          <a:r>
            <a:rPr lang="en-US" dirty="0"/>
            <a:t>Project Charter</a:t>
          </a:r>
        </a:p>
      </dgm:t>
    </dgm:pt>
    <dgm:pt modelId="{33B00B4F-30ED-402B-A06F-885769750E9D}" type="parTrans" cxnId="{133A7695-3FD6-495E-BD47-6C86F5B5F705}">
      <dgm:prSet/>
      <dgm:spPr/>
      <dgm:t>
        <a:bodyPr/>
        <a:lstStyle/>
        <a:p>
          <a:endParaRPr lang="en-US"/>
        </a:p>
      </dgm:t>
    </dgm:pt>
    <dgm:pt modelId="{C4C0005A-F609-4537-9DB1-D2A2BA5FB489}" type="sibTrans" cxnId="{133A7695-3FD6-495E-BD47-6C86F5B5F705}">
      <dgm:prSet/>
      <dgm:spPr/>
      <dgm:t>
        <a:bodyPr/>
        <a:lstStyle/>
        <a:p>
          <a:endParaRPr lang="en-US"/>
        </a:p>
      </dgm:t>
    </dgm:pt>
    <dgm:pt modelId="{1E473E25-CE59-4478-B2BE-31F4D51855EC}">
      <dgm:prSet phldrT="[Text]"/>
      <dgm:spPr/>
      <dgm:t>
        <a:bodyPr/>
        <a:lstStyle/>
        <a:p>
          <a:r>
            <a:rPr lang="en-US" dirty="0"/>
            <a:t>Defined scope and resources</a:t>
          </a:r>
        </a:p>
      </dgm:t>
    </dgm:pt>
    <dgm:pt modelId="{8A90FED8-4099-46E9-BEBC-59BDB8531098}" type="parTrans" cxnId="{1F92275E-8727-440B-AE8A-4C0D4F73394D}">
      <dgm:prSet/>
      <dgm:spPr/>
      <dgm:t>
        <a:bodyPr/>
        <a:lstStyle/>
        <a:p>
          <a:endParaRPr lang="en-US"/>
        </a:p>
      </dgm:t>
    </dgm:pt>
    <dgm:pt modelId="{A72E82AD-F288-4209-AA2E-A576A22F4AF9}" type="sibTrans" cxnId="{1F92275E-8727-440B-AE8A-4C0D4F73394D}">
      <dgm:prSet/>
      <dgm:spPr/>
      <dgm:t>
        <a:bodyPr/>
        <a:lstStyle/>
        <a:p>
          <a:endParaRPr lang="en-US"/>
        </a:p>
      </dgm:t>
    </dgm:pt>
    <dgm:pt modelId="{18BE08F7-58EB-4901-9F00-29912F7F78E1}">
      <dgm:prSet phldrT="[Text]"/>
      <dgm:spPr/>
      <dgm:t>
        <a:bodyPr/>
        <a:lstStyle/>
        <a:p>
          <a:r>
            <a:rPr lang="en-US" dirty="0"/>
            <a:t>Not a routine operation</a:t>
          </a:r>
        </a:p>
      </dgm:t>
    </dgm:pt>
    <dgm:pt modelId="{F9C0F086-884E-416A-81A8-730B61B0B8F8}" type="parTrans" cxnId="{CE0B18B9-17B9-4B78-B072-B659D7717186}">
      <dgm:prSet/>
      <dgm:spPr/>
      <dgm:t>
        <a:bodyPr/>
        <a:lstStyle/>
        <a:p>
          <a:endParaRPr lang="en-US"/>
        </a:p>
      </dgm:t>
    </dgm:pt>
    <dgm:pt modelId="{293CB0A1-90C3-4CA0-9822-EBF57206A645}" type="sibTrans" cxnId="{CE0B18B9-17B9-4B78-B072-B659D7717186}">
      <dgm:prSet/>
      <dgm:spPr/>
      <dgm:t>
        <a:bodyPr/>
        <a:lstStyle/>
        <a:p>
          <a:endParaRPr lang="en-US"/>
        </a:p>
      </dgm:t>
    </dgm:pt>
    <dgm:pt modelId="{3AE6335A-CA05-4F39-9286-C11056D039C9}">
      <dgm:prSet/>
      <dgm:spPr/>
      <dgm:t>
        <a:bodyPr/>
        <a:lstStyle/>
        <a:p>
          <a:r>
            <a:rPr lang="en-US" dirty="0"/>
            <a:t>Established with a project charter or a contract </a:t>
          </a:r>
        </a:p>
      </dgm:t>
    </dgm:pt>
    <dgm:pt modelId="{C8762CE8-7CE4-4E40-92DD-3D33D0168598}" type="parTrans" cxnId="{84BD338B-BF38-43C8-BD70-F99A7C73312B}">
      <dgm:prSet/>
      <dgm:spPr/>
      <dgm:t>
        <a:bodyPr/>
        <a:lstStyle/>
        <a:p>
          <a:endParaRPr lang="en-US"/>
        </a:p>
      </dgm:t>
    </dgm:pt>
    <dgm:pt modelId="{4A728BA5-53BB-437C-A4BD-2347460B7874}" type="sibTrans" cxnId="{84BD338B-BF38-43C8-BD70-F99A7C73312B}">
      <dgm:prSet/>
      <dgm:spPr/>
      <dgm:t>
        <a:bodyPr/>
        <a:lstStyle/>
        <a:p>
          <a:endParaRPr lang="en-US"/>
        </a:p>
      </dgm:t>
    </dgm:pt>
    <dgm:pt modelId="{D75103E9-9AB5-4800-8589-E37FCEFD47BE}" type="pres">
      <dgm:prSet presAssocID="{77EE8592-2766-4EE4-8CCB-661204C42471}" presName="Name0" presStyleCnt="0">
        <dgm:presLayoutVars>
          <dgm:dir/>
          <dgm:animLvl val="lvl"/>
          <dgm:resizeHandles val="exact"/>
        </dgm:presLayoutVars>
      </dgm:prSet>
      <dgm:spPr/>
    </dgm:pt>
    <dgm:pt modelId="{3A450A21-5C2C-4FC1-8C12-455C0D1FDBC0}" type="pres">
      <dgm:prSet presAssocID="{DCBB58E0-52C7-4311-B27B-D2FCC8F67A3E}" presName="composite" presStyleCnt="0"/>
      <dgm:spPr/>
    </dgm:pt>
    <dgm:pt modelId="{06F42013-35EA-4677-99C4-F5DFC3D0FBB1}" type="pres">
      <dgm:prSet presAssocID="{DCBB58E0-52C7-4311-B27B-D2FCC8F67A3E}" presName="parTx" presStyleLbl="alignNode1" presStyleIdx="0" presStyleCnt="4">
        <dgm:presLayoutVars>
          <dgm:chMax val="0"/>
          <dgm:chPref val="0"/>
          <dgm:bulletEnabled val="1"/>
        </dgm:presLayoutVars>
      </dgm:prSet>
      <dgm:spPr/>
    </dgm:pt>
    <dgm:pt modelId="{251B9ADA-372D-4C00-AE75-70EFDF74B261}" type="pres">
      <dgm:prSet presAssocID="{DCBB58E0-52C7-4311-B27B-D2FCC8F67A3E}" presName="desTx" presStyleLbl="alignAccFollowNode1" presStyleIdx="0" presStyleCnt="4">
        <dgm:presLayoutVars>
          <dgm:bulletEnabled val="1"/>
        </dgm:presLayoutVars>
      </dgm:prSet>
      <dgm:spPr/>
    </dgm:pt>
    <dgm:pt modelId="{A6792A43-FD81-4966-813C-AA55BE26A49C}" type="pres">
      <dgm:prSet presAssocID="{6BD0E161-25C5-469A-B423-4B36C681EC5B}" presName="space" presStyleCnt="0"/>
      <dgm:spPr/>
    </dgm:pt>
    <dgm:pt modelId="{44D492A6-CDB5-402C-996E-1938EA955B07}" type="pres">
      <dgm:prSet presAssocID="{7D28CAD7-EDCB-4C06-9B9B-C1CBA334F162}" presName="composite" presStyleCnt="0"/>
      <dgm:spPr/>
    </dgm:pt>
    <dgm:pt modelId="{71AE46D4-5237-4ACF-93B3-177704309394}" type="pres">
      <dgm:prSet presAssocID="{7D28CAD7-EDCB-4C06-9B9B-C1CBA334F162}" presName="parTx" presStyleLbl="alignNode1" presStyleIdx="1" presStyleCnt="4">
        <dgm:presLayoutVars>
          <dgm:chMax val="0"/>
          <dgm:chPref val="0"/>
          <dgm:bulletEnabled val="1"/>
        </dgm:presLayoutVars>
      </dgm:prSet>
      <dgm:spPr/>
    </dgm:pt>
    <dgm:pt modelId="{37D9BAD1-9EF6-495A-8BA8-C9D3D7AB8348}" type="pres">
      <dgm:prSet presAssocID="{7D28CAD7-EDCB-4C06-9B9B-C1CBA334F162}" presName="desTx" presStyleLbl="alignAccFollowNode1" presStyleIdx="1" presStyleCnt="4">
        <dgm:presLayoutVars>
          <dgm:bulletEnabled val="1"/>
        </dgm:presLayoutVars>
      </dgm:prSet>
      <dgm:spPr/>
    </dgm:pt>
    <dgm:pt modelId="{B0910EB7-CD57-469E-AA15-BE5CA4201BAE}" type="pres">
      <dgm:prSet presAssocID="{05242975-8F8D-4FED-848A-0A440AAB308C}" presName="space" presStyleCnt="0"/>
      <dgm:spPr/>
    </dgm:pt>
    <dgm:pt modelId="{6467CDF9-D4F2-49C2-85FF-8E2BC36790BE}" type="pres">
      <dgm:prSet presAssocID="{CE2CE837-A419-4825-95F2-227DC5783E49}" presName="composite" presStyleCnt="0"/>
      <dgm:spPr/>
    </dgm:pt>
    <dgm:pt modelId="{1545FCBD-CA00-4820-8349-DED12FADC2E6}" type="pres">
      <dgm:prSet presAssocID="{CE2CE837-A419-4825-95F2-227DC5783E49}" presName="parTx" presStyleLbl="alignNode1" presStyleIdx="2" presStyleCnt="4">
        <dgm:presLayoutVars>
          <dgm:chMax val="0"/>
          <dgm:chPref val="0"/>
          <dgm:bulletEnabled val="1"/>
        </dgm:presLayoutVars>
      </dgm:prSet>
      <dgm:spPr/>
    </dgm:pt>
    <dgm:pt modelId="{5FBAA8D6-5ED8-43D1-9C1C-52EFE4BBD703}" type="pres">
      <dgm:prSet presAssocID="{CE2CE837-A419-4825-95F2-227DC5783E49}" presName="desTx" presStyleLbl="alignAccFollowNode1" presStyleIdx="2" presStyleCnt="4">
        <dgm:presLayoutVars>
          <dgm:bulletEnabled val="1"/>
        </dgm:presLayoutVars>
      </dgm:prSet>
      <dgm:spPr/>
    </dgm:pt>
    <dgm:pt modelId="{009F27CE-F36F-47DF-A396-059869C7F231}" type="pres">
      <dgm:prSet presAssocID="{1BBD8DAE-1CCD-4F30-A630-F6917511FF45}" presName="space" presStyleCnt="0"/>
      <dgm:spPr/>
    </dgm:pt>
    <dgm:pt modelId="{3A3D6094-22F2-46C1-BCBF-7488E51EE342}" type="pres">
      <dgm:prSet presAssocID="{F1643918-B07B-47F9-A71A-5B2392710EEC}" presName="composite" presStyleCnt="0"/>
      <dgm:spPr/>
    </dgm:pt>
    <dgm:pt modelId="{B42C260C-CD63-4F98-83A1-A337F371A7C5}" type="pres">
      <dgm:prSet presAssocID="{F1643918-B07B-47F9-A71A-5B2392710EEC}" presName="parTx" presStyleLbl="alignNode1" presStyleIdx="3" presStyleCnt="4">
        <dgm:presLayoutVars>
          <dgm:chMax val="0"/>
          <dgm:chPref val="0"/>
          <dgm:bulletEnabled val="1"/>
        </dgm:presLayoutVars>
      </dgm:prSet>
      <dgm:spPr/>
    </dgm:pt>
    <dgm:pt modelId="{361C2700-E4F2-49E8-BE69-19759DD10012}" type="pres">
      <dgm:prSet presAssocID="{F1643918-B07B-47F9-A71A-5B2392710EEC}" presName="desTx" presStyleLbl="alignAccFollowNode1" presStyleIdx="3" presStyleCnt="4">
        <dgm:presLayoutVars>
          <dgm:bulletEnabled val="1"/>
        </dgm:presLayoutVars>
      </dgm:prSet>
      <dgm:spPr/>
    </dgm:pt>
  </dgm:ptLst>
  <dgm:cxnLst>
    <dgm:cxn modelId="{FE073A0E-1107-4C4B-B93D-FC9ED4DB04B4}" type="presOf" srcId="{3DDA8BE6-BC4D-462E-91E1-80A277583C0F}" destId="{251B9ADA-372D-4C00-AE75-70EFDF74B261}" srcOrd="0" destOrd="0" presId="urn:microsoft.com/office/officeart/2005/8/layout/hList1"/>
    <dgm:cxn modelId="{1DF1F228-C9EE-42FB-9E1D-E61E6936A0AB}" type="presOf" srcId="{1E473E25-CE59-4478-B2BE-31F4D51855EC}" destId="{251B9ADA-372D-4C00-AE75-70EFDF74B261}" srcOrd="0" destOrd="1" presId="urn:microsoft.com/office/officeart/2005/8/layout/hList1"/>
    <dgm:cxn modelId="{2F62322F-1FE1-4C5B-82BF-6A6D58BE64A4}" type="presOf" srcId="{DCBB58E0-52C7-4311-B27B-D2FCC8F67A3E}" destId="{06F42013-35EA-4677-99C4-F5DFC3D0FBB1}" srcOrd="0" destOrd="0" presId="urn:microsoft.com/office/officeart/2005/8/layout/hList1"/>
    <dgm:cxn modelId="{F1EB2034-FCC9-448B-9DAD-BA24E27822E0}" srcId="{77EE8592-2766-4EE4-8CCB-661204C42471}" destId="{7D28CAD7-EDCB-4C06-9B9B-C1CBA334F162}" srcOrd="1" destOrd="0" parTransId="{6EEFEA1C-9260-4CD1-AF69-FF64F628F5D1}" sibTransId="{05242975-8F8D-4FED-848A-0A440AAB308C}"/>
    <dgm:cxn modelId="{D87A5E46-364B-4F92-82DD-4B10B401D5D7}" type="presOf" srcId="{7D28CAD7-EDCB-4C06-9B9B-C1CBA334F162}" destId="{71AE46D4-5237-4ACF-93B3-177704309394}" srcOrd="0" destOrd="0" presId="urn:microsoft.com/office/officeart/2005/8/layout/hList1"/>
    <dgm:cxn modelId="{981E5C50-374A-4AAB-8FD7-ABB14CD85C9A}" type="presOf" srcId="{77EE8592-2766-4EE4-8CCB-661204C42471}" destId="{D75103E9-9AB5-4800-8589-E37FCEFD47BE}" srcOrd="0" destOrd="0" presId="urn:microsoft.com/office/officeart/2005/8/layout/hList1"/>
    <dgm:cxn modelId="{D494585D-3177-430F-8F15-1C2BC0791556}" type="presOf" srcId="{119CE790-A431-41D1-811D-6AB636D12D8F}" destId="{5FBAA8D6-5ED8-43D1-9C1C-52EFE4BBD703}" srcOrd="0" destOrd="0" presId="urn:microsoft.com/office/officeart/2005/8/layout/hList1"/>
    <dgm:cxn modelId="{1F92275E-8727-440B-AE8A-4C0D4F73394D}" srcId="{DCBB58E0-52C7-4311-B27B-D2FCC8F67A3E}" destId="{1E473E25-CE59-4478-B2BE-31F4D51855EC}" srcOrd="1" destOrd="0" parTransId="{8A90FED8-4099-46E9-BEBC-59BDB8531098}" sibTransId="{A72E82AD-F288-4209-AA2E-A576A22F4AF9}"/>
    <dgm:cxn modelId="{9F3D725F-E43B-4866-A37F-1BE242B1D389}" type="presOf" srcId="{18BE08F7-58EB-4901-9F00-29912F7F78E1}" destId="{37D9BAD1-9EF6-495A-8BA8-C9D3D7AB8348}" srcOrd="0" destOrd="1" presId="urn:microsoft.com/office/officeart/2005/8/layout/hList1"/>
    <dgm:cxn modelId="{5E84E26C-9938-474F-A3A4-B786851F2753}" type="presOf" srcId="{C1C370F0-FDCA-423E-AC60-D577D1A8959D}" destId="{37D9BAD1-9EF6-495A-8BA8-C9D3D7AB8348}" srcOrd="0" destOrd="0" presId="urn:microsoft.com/office/officeart/2005/8/layout/hList1"/>
    <dgm:cxn modelId="{A3B39F7F-14DD-49DB-9D69-6652E88D87A3}" type="presOf" srcId="{3AE6335A-CA05-4F39-9286-C11056D039C9}" destId="{361C2700-E4F2-49E8-BE69-19759DD10012}" srcOrd="0" destOrd="0" presId="urn:microsoft.com/office/officeart/2005/8/layout/hList1"/>
    <dgm:cxn modelId="{B31FD886-4657-48CA-8846-07084BE3EEE2}" srcId="{7D28CAD7-EDCB-4C06-9B9B-C1CBA334F162}" destId="{C1C370F0-FDCA-423E-AC60-D577D1A8959D}" srcOrd="0" destOrd="0" parTransId="{1BA313D2-AED1-4541-94C6-B3CBE8858890}" sibTransId="{7503963F-BBAA-4795-9358-10E2549173D5}"/>
    <dgm:cxn modelId="{84BD338B-BF38-43C8-BD70-F99A7C73312B}" srcId="{F1643918-B07B-47F9-A71A-5B2392710EEC}" destId="{3AE6335A-CA05-4F39-9286-C11056D039C9}" srcOrd="0" destOrd="0" parTransId="{C8762CE8-7CE4-4E40-92DD-3D33D0168598}" sibTransId="{4A728BA5-53BB-437C-A4BD-2347460B7874}"/>
    <dgm:cxn modelId="{A8AC4C8D-9BF0-465B-BE4D-FBAACA3F4492}" srcId="{CE2CE837-A419-4825-95F2-227DC5783E49}" destId="{119CE790-A431-41D1-811D-6AB636D12D8F}" srcOrd="0" destOrd="0" parTransId="{11E5471A-9A25-4EE4-BD34-80CE75870CD7}" sibTransId="{A5F1F652-BA0B-435D-8743-B7251BE3D7DE}"/>
    <dgm:cxn modelId="{133A7695-3FD6-495E-BD47-6C86F5B5F705}" srcId="{77EE8592-2766-4EE4-8CCB-661204C42471}" destId="{F1643918-B07B-47F9-A71A-5B2392710EEC}" srcOrd="3" destOrd="0" parTransId="{33B00B4F-30ED-402B-A06F-885769750E9D}" sibTransId="{C4C0005A-F609-4537-9DB1-D2A2BA5FB489}"/>
    <dgm:cxn modelId="{FC98E399-6F50-45AA-8929-0FCE754D2FD0}" srcId="{DCBB58E0-52C7-4311-B27B-D2FCC8F67A3E}" destId="{3DDA8BE6-BC4D-462E-91E1-80A277583C0F}" srcOrd="0" destOrd="0" parTransId="{C40E0C12-7C1C-46EF-A068-CBE8D01611AE}" sibTransId="{2DC83B37-13AF-415C-8EB6-F3E53855ED7B}"/>
    <dgm:cxn modelId="{F3763C9B-467F-4F67-BFB6-F04DB5EA69C7}" srcId="{77EE8592-2766-4EE4-8CCB-661204C42471}" destId="{CE2CE837-A419-4825-95F2-227DC5783E49}" srcOrd="2" destOrd="0" parTransId="{7594017F-3DB7-4173-9C68-B62D730639A9}" sibTransId="{1BBD8DAE-1CCD-4F30-A630-F6917511FF45}"/>
    <dgm:cxn modelId="{CE0B18B9-17B9-4B78-B072-B659D7717186}" srcId="{7D28CAD7-EDCB-4C06-9B9B-C1CBA334F162}" destId="{18BE08F7-58EB-4901-9F00-29912F7F78E1}" srcOrd="1" destOrd="0" parTransId="{F9C0F086-884E-416A-81A8-730B61B0B8F8}" sibTransId="{293CB0A1-90C3-4CA0-9822-EBF57206A645}"/>
    <dgm:cxn modelId="{663CBBDA-A0B1-4F7C-9B03-0F7BEF387F4A}" type="presOf" srcId="{F1643918-B07B-47F9-A71A-5B2392710EEC}" destId="{B42C260C-CD63-4F98-83A1-A337F371A7C5}" srcOrd="0" destOrd="0" presId="urn:microsoft.com/office/officeart/2005/8/layout/hList1"/>
    <dgm:cxn modelId="{63976AEB-4131-4C58-B5C0-C0C9CCE2D433}" srcId="{77EE8592-2766-4EE4-8CCB-661204C42471}" destId="{DCBB58E0-52C7-4311-B27B-D2FCC8F67A3E}" srcOrd="0" destOrd="0" parTransId="{E6D99CED-771E-42D2-8D0E-B2C25FBF4F71}" sibTransId="{6BD0E161-25C5-469A-B423-4B36C681EC5B}"/>
    <dgm:cxn modelId="{E47E39EC-11DA-41CA-AF3B-B6332DE09F18}" type="presOf" srcId="{CE2CE837-A419-4825-95F2-227DC5783E49}" destId="{1545FCBD-CA00-4820-8349-DED12FADC2E6}" srcOrd="0" destOrd="0" presId="urn:microsoft.com/office/officeart/2005/8/layout/hList1"/>
    <dgm:cxn modelId="{245F5E0E-80AE-454C-94F9-F629C217D08C}" type="presParOf" srcId="{D75103E9-9AB5-4800-8589-E37FCEFD47BE}" destId="{3A450A21-5C2C-4FC1-8C12-455C0D1FDBC0}" srcOrd="0" destOrd="0" presId="urn:microsoft.com/office/officeart/2005/8/layout/hList1"/>
    <dgm:cxn modelId="{5DF51697-1674-478F-AD57-9C04674E1EF2}" type="presParOf" srcId="{3A450A21-5C2C-4FC1-8C12-455C0D1FDBC0}" destId="{06F42013-35EA-4677-99C4-F5DFC3D0FBB1}" srcOrd="0" destOrd="0" presId="urn:microsoft.com/office/officeart/2005/8/layout/hList1"/>
    <dgm:cxn modelId="{E5B21225-0651-41A9-8E95-85B7C98A92D2}" type="presParOf" srcId="{3A450A21-5C2C-4FC1-8C12-455C0D1FDBC0}" destId="{251B9ADA-372D-4C00-AE75-70EFDF74B261}" srcOrd="1" destOrd="0" presId="urn:microsoft.com/office/officeart/2005/8/layout/hList1"/>
    <dgm:cxn modelId="{4E038C8E-EA48-4185-A4E3-939072522C64}" type="presParOf" srcId="{D75103E9-9AB5-4800-8589-E37FCEFD47BE}" destId="{A6792A43-FD81-4966-813C-AA55BE26A49C}" srcOrd="1" destOrd="0" presId="urn:microsoft.com/office/officeart/2005/8/layout/hList1"/>
    <dgm:cxn modelId="{179DB448-FB6C-43E4-B44C-4A9E9CF22133}" type="presParOf" srcId="{D75103E9-9AB5-4800-8589-E37FCEFD47BE}" destId="{44D492A6-CDB5-402C-996E-1938EA955B07}" srcOrd="2" destOrd="0" presId="urn:microsoft.com/office/officeart/2005/8/layout/hList1"/>
    <dgm:cxn modelId="{1EB02521-267C-4175-8FDE-E57AEEBFE7BA}" type="presParOf" srcId="{44D492A6-CDB5-402C-996E-1938EA955B07}" destId="{71AE46D4-5237-4ACF-93B3-177704309394}" srcOrd="0" destOrd="0" presId="urn:microsoft.com/office/officeart/2005/8/layout/hList1"/>
    <dgm:cxn modelId="{6F99F3A8-DCF1-44B1-BFB1-1F13E8E0437B}" type="presParOf" srcId="{44D492A6-CDB5-402C-996E-1938EA955B07}" destId="{37D9BAD1-9EF6-495A-8BA8-C9D3D7AB8348}" srcOrd="1" destOrd="0" presId="urn:microsoft.com/office/officeart/2005/8/layout/hList1"/>
    <dgm:cxn modelId="{AA1AD757-ABE1-408C-B5BB-F29C3030BC19}" type="presParOf" srcId="{D75103E9-9AB5-4800-8589-E37FCEFD47BE}" destId="{B0910EB7-CD57-469E-AA15-BE5CA4201BAE}" srcOrd="3" destOrd="0" presId="urn:microsoft.com/office/officeart/2005/8/layout/hList1"/>
    <dgm:cxn modelId="{87E83273-EBE7-46A1-B74A-5E9ECD2523FD}" type="presParOf" srcId="{D75103E9-9AB5-4800-8589-E37FCEFD47BE}" destId="{6467CDF9-D4F2-49C2-85FF-8E2BC36790BE}" srcOrd="4" destOrd="0" presId="urn:microsoft.com/office/officeart/2005/8/layout/hList1"/>
    <dgm:cxn modelId="{8FD4517E-80FF-4602-8830-9E121AB80030}" type="presParOf" srcId="{6467CDF9-D4F2-49C2-85FF-8E2BC36790BE}" destId="{1545FCBD-CA00-4820-8349-DED12FADC2E6}" srcOrd="0" destOrd="0" presId="urn:microsoft.com/office/officeart/2005/8/layout/hList1"/>
    <dgm:cxn modelId="{A701CF8C-149F-4786-B46B-F15F50D9F22A}" type="presParOf" srcId="{6467CDF9-D4F2-49C2-85FF-8E2BC36790BE}" destId="{5FBAA8D6-5ED8-43D1-9C1C-52EFE4BBD703}" srcOrd="1" destOrd="0" presId="urn:microsoft.com/office/officeart/2005/8/layout/hList1"/>
    <dgm:cxn modelId="{6054EA66-7DFE-4060-BFFA-DBE6CB4F4DEA}" type="presParOf" srcId="{D75103E9-9AB5-4800-8589-E37FCEFD47BE}" destId="{009F27CE-F36F-47DF-A396-059869C7F231}" srcOrd="5" destOrd="0" presId="urn:microsoft.com/office/officeart/2005/8/layout/hList1"/>
    <dgm:cxn modelId="{4F5496CB-436D-4F3A-ADA0-926C52389FEF}" type="presParOf" srcId="{D75103E9-9AB5-4800-8589-E37FCEFD47BE}" destId="{3A3D6094-22F2-46C1-BCBF-7488E51EE342}" srcOrd="6" destOrd="0" presId="urn:microsoft.com/office/officeart/2005/8/layout/hList1"/>
    <dgm:cxn modelId="{DE5F5F7A-BE21-49DA-8168-00D2FC1342CF}" type="presParOf" srcId="{3A3D6094-22F2-46C1-BCBF-7488E51EE342}" destId="{B42C260C-CD63-4F98-83A1-A337F371A7C5}" srcOrd="0" destOrd="0" presId="urn:microsoft.com/office/officeart/2005/8/layout/hList1"/>
    <dgm:cxn modelId="{3104BDD4-8AD9-4569-B0B4-3D2B1514A362}" type="presParOf" srcId="{3A3D6094-22F2-46C1-BCBF-7488E51EE342}" destId="{361C2700-E4F2-49E8-BE69-19759DD10012}"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F42013-35EA-4677-99C4-F5DFC3D0FBB1}">
      <dsp:nvSpPr>
        <dsp:cNvPr id="0" name=""/>
        <dsp:cNvSpPr/>
      </dsp:nvSpPr>
      <dsp:spPr>
        <a:xfrm>
          <a:off x="3055" y="918538"/>
          <a:ext cx="1837531" cy="725074"/>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kern="1200" dirty="0"/>
            <a:t>Temporary </a:t>
          </a:r>
        </a:p>
      </dsp:txBody>
      <dsp:txXfrm>
        <a:off x="3055" y="918538"/>
        <a:ext cx="1837531" cy="725074"/>
      </dsp:txXfrm>
    </dsp:sp>
    <dsp:sp modelId="{251B9ADA-372D-4C00-AE75-70EFDF74B261}">
      <dsp:nvSpPr>
        <dsp:cNvPr id="0" name=""/>
        <dsp:cNvSpPr/>
      </dsp:nvSpPr>
      <dsp:spPr>
        <a:xfrm>
          <a:off x="3055" y="1643612"/>
          <a:ext cx="1837531" cy="2856515"/>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Defined beginning and end </a:t>
          </a:r>
        </a:p>
        <a:p>
          <a:pPr marL="228600" lvl="1" indent="-228600" algn="l" defTabSz="889000">
            <a:lnSpc>
              <a:spcPct val="90000"/>
            </a:lnSpc>
            <a:spcBef>
              <a:spcPct val="0"/>
            </a:spcBef>
            <a:spcAft>
              <a:spcPct val="15000"/>
            </a:spcAft>
            <a:buChar char="•"/>
          </a:pPr>
          <a:r>
            <a:rPr lang="en-US" sz="2000" kern="1200" dirty="0"/>
            <a:t>Defined scope and resources</a:t>
          </a:r>
        </a:p>
      </dsp:txBody>
      <dsp:txXfrm>
        <a:off x="3055" y="1643612"/>
        <a:ext cx="1837531" cy="2856515"/>
      </dsp:txXfrm>
    </dsp:sp>
    <dsp:sp modelId="{71AE46D4-5237-4ACF-93B3-177704309394}">
      <dsp:nvSpPr>
        <dsp:cNvPr id="0" name=""/>
        <dsp:cNvSpPr/>
      </dsp:nvSpPr>
      <dsp:spPr>
        <a:xfrm>
          <a:off x="2097841" y="918538"/>
          <a:ext cx="1837531" cy="725074"/>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kern="1200" dirty="0"/>
            <a:t>Unique </a:t>
          </a:r>
        </a:p>
      </dsp:txBody>
      <dsp:txXfrm>
        <a:off x="2097841" y="918538"/>
        <a:ext cx="1837531" cy="725074"/>
      </dsp:txXfrm>
    </dsp:sp>
    <dsp:sp modelId="{37D9BAD1-9EF6-495A-8BA8-C9D3D7AB8348}">
      <dsp:nvSpPr>
        <dsp:cNvPr id="0" name=""/>
        <dsp:cNvSpPr/>
      </dsp:nvSpPr>
      <dsp:spPr>
        <a:xfrm>
          <a:off x="2097841" y="1643612"/>
          <a:ext cx="1837531" cy="2856515"/>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Specific set of operations designed to accomplish a singular goal </a:t>
          </a:r>
        </a:p>
        <a:p>
          <a:pPr marL="228600" lvl="1" indent="-228600" algn="l" defTabSz="889000">
            <a:lnSpc>
              <a:spcPct val="90000"/>
            </a:lnSpc>
            <a:spcBef>
              <a:spcPct val="0"/>
            </a:spcBef>
            <a:spcAft>
              <a:spcPct val="15000"/>
            </a:spcAft>
            <a:buChar char="•"/>
          </a:pPr>
          <a:r>
            <a:rPr lang="en-US" sz="2000" kern="1200" dirty="0"/>
            <a:t>Not a routine operation</a:t>
          </a:r>
        </a:p>
      </dsp:txBody>
      <dsp:txXfrm>
        <a:off x="2097841" y="1643612"/>
        <a:ext cx="1837531" cy="2856515"/>
      </dsp:txXfrm>
    </dsp:sp>
    <dsp:sp modelId="{1545FCBD-CA00-4820-8349-DED12FADC2E6}">
      <dsp:nvSpPr>
        <dsp:cNvPr id="0" name=""/>
        <dsp:cNvSpPr/>
      </dsp:nvSpPr>
      <dsp:spPr>
        <a:xfrm>
          <a:off x="4192627" y="918538"/>
          <a:ext cx="1837531" cy="725074"/>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kern="1200" dirty="0"/>
            <a:t>Product or service </a:t>
          </a:r>
        </a:p>
      </dsp:txBody>
      <dsp:txXfrm>
        <a:off x="4192627" y="918538"/>
        <a:ext cx="1837531" cy="725074"/>
      </dsp:txXfrm>
    </dsp:sp>
    <dsp:sp modelId="{5FBAA8D6-5ED8-43D1-9C1C-52EFE4BBD703}">
      <dsp:nvSpPr>
        <dsp:cNvPr id="0" name=""/>
        <dsp:cNvSpPr/>
      </dsp:nvSpPr>
      <dsp:spPr>
        <a:xfrm>
          <a:off x="4192627" y="1643612"/>
          <a:ext cx="1837531" cy="2856515"/>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The output is to create a product or perform a service </a:t>
          </a:r>
        </a:p>
      </dsp:txBody>
      <dsp:txXfrm>
        <a:off x="4192627" y="1643612"/>
        <a:ext cx="1837531" cy="2856515"/>
      </dsp:txXfrm>
    </dsp:sp>
    <dsp:sp modelId="{B42C260C-CD63-4F98-83A1-A337F371A7C5}">
      <dsp:nvSpPr>
        <dsp:cNvPr id="0" name=""/>
        <dsp:cNvSpPr/>
      </dsp:nvSpPr>
      <dsp:spPr>
        <a:xfrm>
          <a:off x="6287412" y="918538"/>
          <a:ext cx="1837531" cy="725074"/>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kern="1200" dirty="0"/>
            <a:t>Project Charter</a:t>
          </a:r>
        </a:p>
      </dsp:txBody>
      <dsp:txXfrm>
        <a:off x="6287412" y="918538"/>
        <a:ext cx="1837531" cy="725074"/>
      </dsp:txXfrm>
    </dsp:sp>
    <dsp:sp modelId="{361C2700-E4F2-49E8-BE69-19759DD10012}">
      <dsp:nvSpPr>
        <dsp:cNvPr id="0" name=""/>
        <dsp:cNvSpPr/>
      </dsp:nvSpPr>
      <dsp:spPr>
        <a:xfrm>
          <a:off x="6287412" y="1643612"/>
          <a:ext cx="1837531" cy="2856515"/>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Established with a project charter or a contract </a:t>
          </a:r>
        </a:p>
      </dsp:txBody>
      <dsp:txXfrm>
        <a:off x="6287412" y="1643612"/>
        <a:ext cx="1837531" cy="2856515"/>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6701" units="1/cm"/>
          <inkml:channelProperty channel="T" name="resolution" value="1" units="1/dev"/>
        </inkml:channelProperties>
      </inkml:inkSource>
      <inkml:timestamp xml:id="ts0" timeString="2024-05-21T08:48:21.320"/>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26692 11944 0,'0'-23'2,"24"23"20,-24-24 104</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676BCC-E123-4C00-885F-295ABE5CF6AC}" type="datetimeFigureOut">
              <a:rPr lang="en-CA" smtClean="0"/>
              <a:t>2024-09-26</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488A8D-89B1-4DD7-B578-842D35B4C9F7}" type="slidenum">
              <a:rPr lang="en-CA" smtClean="0"/>
              <a:t>‹#›</a:t>
            </a:fld>
            <a:endParaRPr lang="en-CA"/>
          </a:p>
        </p:txBody>
      </p:sp>
    </p:spTree>
    <p:extLst>
      <p:ext uri="{BB962C8B-B14F-4D97-AF65-F5344CB8AC3E}">
        <p14:creationId xmlns:p14="http://schemas.microsoft.com/office/powerpoint/2010/main" val="258465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97408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5368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1418627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951641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72535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562721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9/26/24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061009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9/26/24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60672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9/26/24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88755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9/26/24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799833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9/26/24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49530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9/26/24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23834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00739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56274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9668729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55309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19031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24258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19367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93424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3575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7247314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62657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59809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59070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34854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9/26/24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352804604"/>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60" r:id="rId19"/>
    <p:sldLayoutId id="2147483661" r:id="rId20"/>
    <p:sldLayoutId id="2147483663" r:id="rId21"/>
    <p:sldLayoutId id="2147483664" r:id="rId22"/>
    <p:sldLayoutId id="2147483666"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8" Type="http://schemas.openxmlformats.org/officeDocument/2006/relationships/customXml" Target="../ink/ink1.xml"/><Relationship Id="rId13" Type="http://schemas.openxmlformats.org/officeDocument/2006/relationships/image" Target="../media/image9.emf"/><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14.jpg"/><Relationship Id="rId5" Type="http://schemas.openxmlformats.org/officeDocument/2006/relationships/image" Target="../media/image13.jpeg"/><Relationship Id="rId4" Type="http://schemas.openxmlformats.org/officeDocument/2006/relationships/image" Target="../media/image12.jpg"/></Relationships>
</file>

<file path=ppt/slides/_rels/slide1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21.jpg"/></Relationships>
</file>

<file path=ppt/slides/_rels/slide2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7.xml"/><Relationship Id="rId5" Type="http://schemas.openxmlformats.org/officeDocument/2006/relationships/image" Target="../media/image28.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Ehab Mahmoud</a:t>
            </a:r>
          </a:p>
        </p:txBody>
      </p:sp>
      <p:sp>
        <p:nvSpPr>
          <p:cNvPr id="31" name="TextBox 30"/>
          <p:cNvSpPr txBox="1"/>
          <p:nvPr/>
        </p:nvSpPr>
        <p:spPr>
          <a:xfrm>
            <a:off x="763270" y="1837335"/>
            <a:ext cx="430823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Leadership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093907501"/>
      </p:ext>
    </p:extLst>
  </p:cSld>
  <p:clrMapOvr>
    <a:masterClrMapping/>
  </p:clrMapOvr>
  <mc:AlternateContent xmlns:mc="http://schemas.openxmlformats.org/markup-compatibility/2006" xmlns:p14="http://schemas.microsoft.com/office/powerpoint/2010/main">
    <mc:Choice Requires="p14">
      <p:transition spd="slow" p14:dur="2000" advTm="17000"/>
    </mc:Choice>
    <mc:Fallback xmlns="">
      <p:transition spd="slow" advTm="17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12196"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Project Leadership </a:t>
            </a:r>
          </a:p>
        </p:txBody>
      </p:sp>
      <p:sp>
        <p:nvSpPr>
          <p:cNvPr id="10" name="Rectangle: Rounded Corners 9"/>
          <p:cNvSpPr/>
          <p:nvPr/>
        </p:nvSpPr>
        <p:spPr>
          <a:xfrm>
            <a:off x="6420174" y="3754506"/>
            <a:ext cx="5344807" cy="121274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a:p>
            <a:pPr algn="ctr"/>
            <a:r>
              <a:rPr lang="en-US" sz="2800" b="1" dirty="0">
                <a:solidFill>
                  <a:schemeClr val="tx1"/>
                </a:solidFill>
                <a:latin typeface="Alexandria" charset="0"/>
                <a:cs typeface="Alexandria" charset="0"/>
              </a:rPr>
              <a:t>Introduction to Project Leadership </a:t>
            </a:r>
          </a:p>
        </p:txBody>
      </p:sp>
      <p:sp>
        <p:nvSpPr>
          <p:cNvPr id="11" name="TextBox 10"/>
          <p:cNvSpPr txBox="1"/>
          <p:nvPr/>
        </p:nvSpPr>
        <p:spPr>
          <a:xfrm>
            <a:off x="3249566" y="4836703"/>
            <a:ext cx="4192173" cy="707886"/>
          </a:xfrm>
          <a:prstGeom prst="rect">
            <a:avLst/>
          </a:prstGeom>
          <a:noFill/>
        </p:spPr>
        <p:txBody>
          <a:bodyPr wrap="none" rtlCol="0">
            <a:spAutoFit/>
          </a:bodyPr>
          <a:lstStyle/>
          <a:p>
            <a:pPr algn="ctr"/>
            <a:r>
              <a:rPr lang="en-US" sz="2000" dirty="0">
                <a:latin typeface="Alexandria" charset="0"/>
                <a:cs typeface="Alexandria" charset="0"/>
              </a:rPr>
              <a:t>PMG 511</a:t>
            </a:r>
          </a:p>
          <a:p>
            <a:pPr algn="ctr"/>
            <a:r>
              <a:rPr lang="en-US" sz="2000" dirty="0">
                <a:latin typeface="Alexandria" charset="0"/>
                <a:cs typeface="Alexandria" charset="0"/>
              </a:rPr>
              <a:t>Master in Project Management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99738008"/>
      </p:ext>
    </p:extLst>
  </p:cSld>
  <p:clrMapOvr>
    <a:masterClrMapping/>
  </p:clrMapOvr>
  <mc:AlternateContent xmlns:mc="http://schemas.openxmlformats.org/markup-compatibility/2006" xmlns:p14="http://schemas.microsoft.com/office/powerpoint/2010/main">
    <mc:Choice Requires="p14">
      <p:transition spd="slow" p14:dur="2000" advTm="8058"/>
    </mc:Choice>
    <mc:Fallback xmlns="">
      <p:transition spd="slow" advTm="805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Outcomes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831544"/>
          </a:xfrm>
          <a:prstGeom prst="rect">
            <a:avLst/>
          </a:prstGeom>
          <a:noFill/>
        </p:spPr>
        <p:txBody>
          <a:bodyPr wrap="square" rtlCol="0">
            <a:spAutoFit/>
          </a:bodyPr>
          <a:lstStyle/>
          <a:p>
            <a:pPr marL="457200" indent="-457200">
              <a:lnSpc>
                <a:spcPct val="150000"/>
              </a:lnSpc>
              <a:buFont typeface="+mj-lt"/>
              <a:buAutoNum type="arabicPeriod"/>
            </a:pPr>
            <a:r>
              <a:rPr lang="en-US" sz="2000" dirty="0">
                <a:latin typeface="Alexandria" charset="0"/>
                <a:cs typeface="Alexandria" charset="0"/>
              </a:rPr>
              <a:t>What is a project?</a:t>
            </a:r>
          </a:p>
          <a:p>
            <a:pPr marL="457200" indent="-457200">
              <a:lnSpc>
                <a:spcPct val="150000"/>
              </a:lnSpc>
              <a:buFont typeface="+mj-lt"/>
              <a:buAutoNum type="arabicPeriod"/>
            </a:pPr>
            <a:r>
              <a:rPr lang="en-US" sz="2000" dirty="0">
                <a:latin typeface="Alexandria" charset="0"/>
                <a:cs typeface="Alexandria" charset="0"/>
              </a:rPr>
              <a:t>Leadership vs Management.</a:t>
            </a:r>
          </a:p>
          <a:p>
            <a:pPr marL="457200" indent="-457200">
              <a:lnSpc>
                <a:spcPct val="150000"/>
              </a:lnSpc>
              <a:buFont typeface="+mj-lt"/>
              <a:buAutoNum type="arabicPeriod"/>
            </a:pPr>
            <a:r>
              <a:rPr lang="en-US" sz="2000" dirty="0">
                <a:latin typeface="Alexandria" charset="0"/>
                <a:cs typeface="Alexandria" charset="0"/>
              </a:rPr>
              <a:t>Leader vs Manager.</a:t>
            </a:r>
          </a:p>
          <a:p>
            <a:pPr marL="457200" indent="-457200">
              <a:lnSpc>
                <a:spcPct val="150000"/>
              </a:lnSpc>
              <a:buFont typeface="+mj-lt"/>
              <a:buAutoNum type="arabicPeriod"/>
            </a:pPr>
            <a:r>
              <a:rPr lang="en-US" sz="2000" dirty="0">
                <a:latin typeface="Alexandria" charset="0"/>
                <a:cs typeface="Alexandria" charset="0"/>
              </a:rPr>
              <a:t>Impact of leadership on project.</a:t>
            </a:r>
          </a:p>
          <a:p>
            <a:pPr marL="457200" indent="-457200">
              <a:lnSpc>
                <a:spcPct val="150000"/>
              </a:lnSpc>
              <a:buFont typeface="+mj-lt"/>
              <a:buAutoNum type="arabicPeriod"/>
            </a:pPr>
            <a:r>
              <a:rPr lang="en-US" sz="2000" dirty="0">
                <a:latin typeface="Alexandria" charset="0"/>
                <a:cs typeface="Alexandria" charset="0"/>
              </a:rPr>
              <a:t>Major project leadership skills.</a:t>
            </a:r>
          </a:p>
          <a:p>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715517"/>
      </p:ext>
    </p:extLst>
  </p:cSld>
  <p:clrMapOvr>
    <a:masterClrMapping/>
  </p:clrMapOvr>
  <mc:AlternateContent xmlns:mc="http://schemas.openxmlformats.org/markup-compatibility/2006" xmlns:p14="http://schemas.microsoft.com/office/powerpoint/2010/main">
    <mc:Choice Requires="p14">
      <p:transition spd="slow" p14:dur="2000" advTm="57329"/>
    </mc:Choice>
    <mc:Fallback xmlns="">
      <p:transition spd="slow" advTm="5732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786284" cy="523220"/>
          </a:xfrm>
          <a:prstGeom prst="rect">
            <a:avLst/>
          </a:prstGeom>
          <a:noFill/>
        </p:spPr>
        <p:txBody>
          <a:bodyPr wrap="square" rtlCol="0">
            <a:spAutoFit/>
          </a:bodyPr>
          <a:lstStyle/>
          <a:p>
            <a:r>
              <a:rPr lang="en-US" sz="2800" b="1" dirty="0">
                <a:latin typeface="Alexandria" charset="0"/>
                <a:cs typeface="Alexandria" charset="0"/>
              </a:rPr>
              <a:t>What is a project?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62989"/>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2554545"/>
          </a:xfrm>
          <a:prstGeom prst="rect">
            <a:avLst/>
          </a:prstGeom>
          <a:noFill/>
        </p:spPr>
        <p:txBody>
          <a:bodyPr wrap="square" rtlCol="0">
            <a:spAutoFit/>
          </a:bodyPr>
          <a:lstStyle/>
          <a:p>
            <a:pPr marL="285750" indent="-285750">
              <a:buFont typeface="Wingdings" panose="05000000000000000000" pitchFamily="2" charset="2"/>
              <a:buChar char="§"/>
            </a:pPr>
            <a:r>
              <a:rPr lang="en-US" sz="2000" dirty="0">
                <a:latin typeface="Alexandria" charset="0"/>
                <a:cs typeface="Alexandria" charset="0"/>
              </a:rPr>
              <a:t>Projects are used as a means to achieve an organization’s strategic goals. </a:t>
            </a:r>
          </a:p>
          <a:p>
            <a:endParaRPr lang="en-US" sz="2000" dirty="0">
              <a:latin typeface="Alexandria" charset="0"/>
              <a:cs typeface="Alexandria" charset="0"/>
            </a:endParaRPr>
          </a:p>
          <a:p>
            <a:pPr marL="285750" indent="-285750">
              <a:buFont typeface="Wingdings" panose="05000000000000000000" pitchFamily="2" charset="2"/>
              <a:buChar char="§"/>
            </a:pPr>
            <a:r>
              <a:rPr lang="en-US" sz="2000" dirty="0">
                <a:latin typeface="Alexandria" charset="0"/>
                <a:cs typeface="Alexandria" charset="0"/>
              </a:rPr>
              <a:t>Projects are a great opportunity for organizations and individuals to achieve their business and non-business objectives more efficiently through implementing change. </a:t>
            </a:r>
          </a:p>
          <a:p>
            <a:pPr marL="285750" indent="-285750">
              <a:buFont typeface="Wingdings" panose="05000000000000000000" pitchFamily="2" charset="2"/>
              <a:buChar char="§"/>
            </a:pPr>
            <a:endParaRPr lang="en-US" sz="2000" dirty="0">
              <a:latin typeface="Alexandria" charset="0"/>
              <a:cs typeface="Alexandria" charset="0"/>
            </a:endParaRPr>
          </a:p>
          <a:p>
            <a:pPr marL="285750" indent="-285750">
              <a:buFont typeface="Wingdings" panose="05000000000000000000" pitchFamily="2" charset="2"/>
              <a:buChar char="§"/>
            </a:pPr>
            <a:r>
              <a:rPr lang="en-US" sz="2000" dirty="0">
                <a:latin typeface="Alexandria" charset="0"/>
                <a:cs typeface="Alexandria" charset="0"/>
              </a:rPr>
              <a:t>Projects help us make desired changes in an organized manner and with reduced probability of failure.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61298143"/>
      </p:ext>
    </p:extLst>
  </p:cSld>
  <p:clrMapOvr>
    <a:masterClrMapping/>
  </p:clrMapOvr>
  <mc:AlternateContent xmlns:mc="http://schemas.openxmlformats.org/markup-compatibility/2006" xmlns:p14="http://schemas.microsoft.com/office/powerpoint/2010/main">
    <mc:Choice Requires="p14">
      <p:transition p14:dur="10" advTm="103458"/>
    </mc:Choice>
    <mc:Fallback xmlns="">
      <p:transition advTm="10345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1970"/>
          </a:xfrm>
          <a:prstGeom prst="rect">
            <a:avLst/>
          </a:prstGeom>
          <a:noFill/>
        </p:spPr>
        <p:txBody>
          <a:bodyPr wrap="square" rtlCol="0">
            <a:spAutoFit/>
          </a:bodyPr>
          <a:lstStyle/>
          <a:p>
            <a:r>
              <a:rPr lang="en-US" sz="2800" b="1" dirty="0">
                <a:latin typeface="Alexandria" charset="0"/>
                <a:cs typeface="Alexandria" charset="0"/>
              </a:rPr>
              <a:t>What is a project?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6048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61422" y="12226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165757"/>
            <a:ext cx="10541000" cy="3816429"/>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A Project is made to produce some kind of a tangible or intangible result (a unique product, service, benefit, competitive advantage, etc.). It usually includes a series of interrelated tasks that are planned for execution over a fixed period of time and within certain requirements and limitations such as cost, quality, performance, others.</a:t>
            </a:r>
          </a:p>
          <a:p>
            <a:pPr marL="342900" indent="-342900">
              <a:lnSpc>
                <a:spcPct val="150000"/>
              </a:lnSpc>
              <a:buFont typeface="Wingdings" panose="05000000000000000000" pitchFamily="2" charset="2"/>
              <a:buChar char="§"/>
            </a:pPr>
            <a:endParaRPr lang="en-US" sz="2000" dirty="0">
              <a:latin typeface="Alexandria" charset="0"/>
              <a:cs typeface="Alexandria" charset="0"/>
            </a:endParaRPr>
          </a:p>
          <a:p>
            <a:pPr marL="342900" indent="-342900">
              <a:lnSpc>
                <a:spcPct val="150000"/>
              </a:lnSpc>
              <a:buFont typeface="Wingdings" panose="05000000000000000000" pitchFamily="2" charset="2"/>
              <a:buChar char="§"/>
            </a:pPr>
            <a:r>
              <a:rPr lang="en-US" sz="2000" dirty="0">
                <a:latin typeface="Alexandria" charset="0"/>
                <a:cs typeface="Alexandria" charset="0"/>
              </a:rPr>
              <a:t>Projects often are associated with unknowns, complexity, and uncertainty. </a:t>
            </a: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87417067"/>
      </p:ext>
    </p:extLst>
  </p:cSld>
  <p:clrMapOvr>
    <a:masterClrMapping/>
  </p:clrMapOvr>
  <mc:AlternateContent xmlns:mc="http://schemas.openxmlformats.org/markup-compatibility/2006" xmlns:p14="http://schemas.microsoft.com/office/powerpoint/2010/main">
    <mc:Choice Requires="p14">
      <p:transition p14:dur="10" advTm="207589"/>
    </mc:Choice>
    <mc:Fallback xmlns="">
      <p:transition advTm="20758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9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99433" y="659308"/>
            <a:ext cx="5322312" cy="954107"/>
          </a:xfrm>
          <a:prstGeom prst="rect">
            <a:avLst/>
          </a:prstGeom>
          <a:noFill/>
        </p:spPr>
        <p:txBody>
          <a:bodyPr wrap="square" rtlCol="0">
            <a:spAutoFit/>
          </a:bodyPr>
          <a:lstStyle/>
          <a:p>
            <a:r>
              <a:rPr lang="en-US" sz="2800" b="1" dirty="0">
                <a:latin typeface="Alexandria" charset="0"/>
                <a:cs typeface="Alexandria" charset="0"/>
              </a:rPr>
              <a:t>Characteristics of the Project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26815" y="980752"/>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Diagram 7">
            <a:extLst>
              <a:ext uri="{FF2B5EF4-FFF2-40B4-BE49-F238E27FC236}">
                <a16:creationId xmlns:a16="http://schemas.microsoft.com/office/drawing/2014/main" id="{722567E6-D491-49EE-91F9-B0DC8C5FC960}"/>
              </a:ext>
            </a:extLst>
          </p:cNvPr>
          <p:cNvGraphicFramePr/>
          <p:nvPr>
            <p:extLst>
              <p:ext uri="{D42A27DB-BD31-4B8C-83A1-F6EECF244321}">
                <p14:modId xmlns:p14="http://schemas.microsoft.com/office/powerpoint/2010/main" val="2310301608"/>
              </p:ext>
            </p:extLst>
          </p:nvPr>
        </p:nvGraphicFramePr>
        <p:xfrm>
          <a:off x="2557606" y="996144"/>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mc:AlternateContent xmlns:mc="http://schemas.openxmlformats.org/markup-compatibility/2006" xmlns:p14="http://schemas.microsoft.com/office/powerpoint/2010/main">
        <mc:Choice Requires="p14">
          <p:contentPart p14:bwMode="auto" r:id="rId8">
            <p14:nvContentPartPr>
              <p14:cNvPr id="9" name="Ink 8">
                <a:extLst>
                  <a:ext uri="{FF2B5EF4-FFF2-40B4-BE49-F238E27FC236}">
                    <a16:creationId xmlns:a16="http://schemas.microsoft.com/office/drawing/2014/main" id="{6E49B6EB-9688-449C-A555-BABE2F718870}"/>
                  </a:ext>
                </a:extLst>
              </p14:cNvPr>
              <p14:cNvContentPartPr/>
              <p14:nvPr/>
            </p14:nvContentPartPr>
            <p14:xfrm>
              <a:off x="9609120" y="4282920"/>
              <a:ext cx="9000" cy="17280"/>
            </p14:xfrm>
          </p:contentPart>
        </mc:Choice>
        <mc:Fallback xmlns="">
          <p:pic>
            <p:nvPicPr>
              <p:cNvPr id="9" name="Ink 8">
                <a:extLst>
                  <a:ext uri="{FF2B5EF4-FFF2-40B4-BE49-F238E27FC236}">
                    <a16:creationId xmlns:a16="http://schemas.microsoft.com/office/drawing/2014/main" id="{6E49B6EB-9688-449C-A555-BABE2F718870}"/>
                  </a:ext>
                </a:extLst>
              </p:cNvPr>
              <p:cNvPicPr/>
              <p:nvPr/>
            </p:nvPicPr>
            <p:blipFill>
              <a:blip r:embed="rId13"/>
              <a:stretch>
                <a:fillRect/>
              </a:stretch>
            </p:blipFill>
            <p:spPr>
              <a:xfrm>
                <a:off x="9593280" y="4219560"/>
                <a:ext cx="40320" cy="144000"/>
              </a:xfrm>
              <a:prstGeom prst="rect">
                <a:avLst/>
              </a:prstGeom>
            </p:spPr>
          </p:pic>
        </mc:Fallback>
      </mc:AlternateContent>
    </p:spTree>
    <p:extLst>
      <p:ext uri="{BB962C8B-B14F-4D97-AF65-F5344CB8AC3E}">
        <p14:creationId xmlns:p14="http://schemas.microsoft.com/office/powerpoint/2010/main" val="1934681564"/>
      </p:ext>
    </p:extLst>
  </p:cSld>
  <p:clrMapOvr>
    <a:masterClrMapping/>
  </p:clrMapOvr>
  <mc:AlternateContent xmlns:mc="http://schemas.openxmlformats.org/markup-compatibility/2006" xmlns:p14="http://schemas.microsoft.com/office/powerpoint/2010/main">
    <mc:Choice Requires="p14">
      <p:transition p14:dur="10" advTm="250922"/>
    </mc:Choice>
    <mc:Fallback xmlns="">
      <p:transition advTm="25092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736543" cy="523220"/>
          </a:xfrm>
          <a:prstGeom prst="rect">
            <a:avLst/>
          </a:prstGeom>
          <a:noFill/>
        </p:spPr>
        <p:txBody>
          <a:bodyPr wrap="square" rtlCol="0">
            <a:spAutoFit/>
          </a:bodyPr>
          <a:lstStyle/>
          <a:p>
            <a:r>
              <a:rPr lang="en-US" sz="2800" b="1" dirty="0">
                <a:latin typeface="Alexandria" charset="0"/>
                <a:cs typeface="Alexandria" charset="0"/>
              </a:rPr>
              <a:t>Project management or project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03827A3A-4041-4C79-84DD-521164C71D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52278" y="1874141"/>
            <a:ext cx="8341921" cy="3920703"/>
          </a:xfrm>
          <a:prstGeom prst="rect">
            <a:avLst/>
          </a:prstGeom>
        </p:spPr>
      </p:pic>
    </p:spTree>
    <p:extLst>
      <p:ext uri="{BB962C8B-B14F-4D97-AF65-F5344CB8AC3E}">
        <p14:creationId xmlns:p14="http://schemas.microsoft.com/office/powerpoint/2010/main" val="3507310406"/>
      </p:ext>
    </p:extLst>
  </p:cSld>
  <p:clrMapOvr>
    <a:masterClrMapping/>
  </p:clrMapOvr>
  <mc:AlternateContent xmlns:mc="http://schemas.openxmlformats.org/markup-compatibility/2006" xmlns:p14="http://schemas.microsoft.com/office/powerpoint/2010/main">
    <mc:Choice Requires="p14">
      <p:transition p14:dur="10" advTm="54082"/>
    </mc:Choice>
    <mc:Fallback xmlns="">
      <p:transition advTm="5408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26801"/>
            <a:ext cx="4468836" cy="523220"/>
          </a:xfrm>
          <a:prstGeom prst="rect">
            <a:avLst/>
          </a:prstGeom>
          <a:noFill/>
        </p:spPr>
        <p:txBody>
          <a:bodyPr wrap="square" rtlCol="0">
            <a:spAutoFit/>
          </a:bodyPr>
          <a:lstStyle/>
          <a:p>
            <a:r>
              <a:rPr lang="en-US" sz="2800" b="1" dirty="0">
                <a:latin typeface="Alexandria" charset="0"/>
                <a:cs typeface="Alexandria" charset="0"/>
              </a:rPr>
              <a:t>What is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00485"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3139321"/>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The process of getting things done effectively and efficiently with and through people.</a:t>
            </a:r>
          </a:p>
          <a:p>
            <a:pPr marL="342900" indent="-342900">
              <a:lnSpc>
                <a:spcPct val="150000"/>
              </a:lnSpc>
              <a:buFont typeface="Wingdings" panose="05000000000000000000" pitchFamily="2" charset="2"/>
              <a:buChar char="§"/>
            </a:pPr>
            <a:endParaRPr lang="en-US" sz="2000" dirty="0">
              <a:latin typeface="Alexandria" charset="0"/>
              <a:cs typeface="Alexandria" charset="0"/>
            </a:endParaRPr>
          </a:p>
          <a:p>
            <a:pPr marL="342900" indent="-342900">
              <a:lnSpc>
                <a:spcPct val="150000"/>
              </a:lnSpc>
              <a:buFont typeface="Wingdings" panose="05000000000000000000" pitchFamily="2" charset="2"/>
              <a:buChar char="§"/>
            </a:pPr>
            <a:r>
              <a:rPr lang="en-US" sz="2000" b="1" dirty="0">
                <a:latin typeface="Alexandria" charset="0"/>
                <a:cs typeface="Alexandria" charset="0"/>
              </a:rPr>
              <a:t>Effectiveness:</a:t>
            </a:r>
            <a:r>
              <a:rPr lang="en-US" sz="2000" dirty="0">
                <a:latin typeface="Alexandria" charset="0"/>
                <a:cs typeface="Alexandria" charset="0"/>
              </a:rPr>
              <a:t> doing the right things.</a:t>
            </a:r>
          </a:p>
          <a:p>
            <a:pPr marL="342900" indent="-342900">
              <a:lnSpc>
                <a:spcPct val="150000"/>
              </a:lnSpc>
              <a:buFont typeface="Wingdings" panose="05000000000000000000" pitchFamily="2" charset="2"/>
              <a:buChar char="§"/>
            </a:pPr>
            <a:r>
              <a:rPr lang="en-US" sz="2000" b="1" dirty="0">
                <a:latin typeface="Alexandria" charset="0"/>
                <a:cs typeface="Alexandria" charset="0"/>
              </a:rPr>
              <a:t>Efficiency</a:t>
            </a:r>
            <a:r>
              <a:rPr lang="en-US" sz="2000" dirty="0">
                <a:latin typeface="Alexandria" charset="0"/>
                <a:cs typeface="Alexandria" charset="0"/>
              </a:rPr>
              <a:t>: doing things right.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35862824"/>
      </p:ext>
    </p:extLst>
  </p:cSld>
  <p:clrMapOvr>
    <a:masterClrMapping/>
  </p:clrMapOvr>
  <mc:AlternateContent xmlns:mc="http://schemas.openxmlformats.org/markup-compatibility/2006" xmlns:p14="http://schemas.microsoft.com/office/powerpoint/2010/main">
    <mc:Choice Requires="p14">
      <p:transition p14:dur="10" advTm="175926"/>
    </mc:Choice>
    <mc:Fallback xmlns="">
      <p:transition advTm="17592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401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556029" cy="523220"/>
          </a:xfrm>
          <a:prstGeom prst="rect">
            <a:avLst/>
          </a:prstGeom>
          <a:noFill/>
        </p:spPr>
        <p:txBody>
          <a:bodyPr wrap="square" rtlCol="0">
            <a:spAutoFit/>
          </a:bodyPr>
          <a:lstStyle/>
          <a:p>
            <a:r>
              <a:rPr lang="en-US" sz="2800" b="1" dirty="0">
                <a:latin typeface="Alexandria" charset="0"/>
                <a:cs typeface="Alexandria" charset="0"/>
              </a:rPr>
              <a:t>What is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00485" y="98330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34199" y="2611093"/>
            <a:ext cx="10541000" cy="1938992"/>
          </a:xfrm>
          <a:prstGeom prst="rect">
            <a:avLst/>
          </a:prstGeom>
          <a:noFill/>
        </p:spPr>
        <p:txBody>
          <a:bodyPr wrap="square" rtlCol="0">
            <a:spAutoFit/>
          </a:bodyPr>
          <a:lstStyle/>
          <a:p>
            <a:pPr marL="285750" indent="-285750">
              <a:buFont typeface="Wingdings" panose="05000000000000000000" pitchFamily="2" charset="2"/>
              <a:buChar char="§"/>
            </a:pPr>
            <a:r>
              <a:rPr lang="en-US" sz="1600" dirty="0">
                <a:latin typeface="Alexandria" charset="0"/>
                <a:cs typeface="Alexandria" charset="0"/>
              </a:rPr>
              <a:t> </a:t>
            </a:r>
            <a:r>
              <a:rPr lang="en-US" sz="2000" dirty="0">
                <a:latin typeface="Alexandria" charset="0"/>
                <a:cs typeface="Alexandria" charset="0"/>
              </a:rPr>
              <a:t>“</a:t>
            </a:r>
            <a:r>
              <a:rPr lang="en-US" sz="2000" i="1" dirty="0">
                <a:latin typeface="Alexandria" charset="0"/>
                <a:cs typeface="Alexandria" charset="0"/>
              </a:rPr>
              <a:t>Is the Process of Getting Things Done through the Efforts of Other People</a:t>
            </a:r>
            <a:r>
              <a:rPr lang="en-US" sz="2000" dirty="0">
                <a:latin typeface="Alexandria" charset="0"/>
                <a:cs typeface="Alexandria" charset="0"/>
              </a:rPr>
              <a:t>”. Harold Koontz.</a:t>
            </a:r>
          </a:p>
          <a:p>
            <a:pPr marL="285750" indent="-285750">
              <a:buFont typeface="Wingdings" panose="05000000000000000000" pitchFamily="2" charset="2"/>
              <a:buChar char="§"/>
            </a:pPr>
            <a:endParaRPr lang="en-US" sz="2000" dirty="0">
              <a:latin typeface="Alexandria" charset="0"/>
              <a:cs typeface="Alexandria" charset="0"/>
            </a:endParaRPr>
          </a:p>
          <a:p>
            <a:pPr marL="285750" indent="-285750">
              <a:buFont typeface="Wingdings" panose="05000000000000000000" pitchFamily="2" charset="2"/>
              <a:buChar char="§"/>
            </a:pPr>
            <a:r>
              <a:rPr lang="en-US" sz="2000" dirty="0">
                <a:latin typeface="Alexandria" charset="0"/>
                <a:cs typeface="Alexandria" charset="0"/>
              </a:rPr>
              <a:t>“</a:t>
            </a:r>
            <a:r>
              <a:rPr lang="en-US" sz="2000" i="1" dirty="0">
                <a:latin typeface="Alexandria" charset="0"/>
                <a:cs typeface="Alexandria" charset="0"/>
              </a:rPr>
              <a:t>Is the processes that are based in a simple rule: the POLC rule – Planning, Organizing, Leading and Control. It also involves overseeing projects, resources and business enterprises</a:t>
            </a:r>
            <a:r>
              <a:rPr lang="en-US" sz="2000" dirty="0">
                <a:latin typeface="Alexandria" charset="0"/>
                <a:cs typeface="Alexandria" charset="0"/>
              </a:rPr>
              <a:t>”. Mary Cushing Nile.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33146554"/>
      </p:ext>
    </p:extLst>
  </p:cSld>
  <p:clrMapOvr>
    <a:masterClrMapping/>
  </p:clrMapOvr>
  <mc:AlternateContent xmlns:mc="http://schemas.openxmlformats.org/markup-compatibility/2006" xmlns:p14="http://schemas.microsoft.com/office/powerpoint/2010/main">
    <mc:Choice Requires="p14">
      <p:transition p14:dur="10" advTm="139971"/>
    </mc:Choice>
    <mc:Fallback xmlns="">
      <p:transition advTm="13997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Alexandria" charset="0"/>
                <a:cs typeface="Alexandria" charset="0"/>
              </a:rPr>
              <a:t>Project Management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80330" y="975974"/>
            <a:ext cx="112841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B8BFC811-2E09-4BD7-80A6-4FAFD647999E}"/>
              </a:ext>
            </a:extLst>
          </p:cNvPr>
          <p:cNvPicPr>
            <a:picLocks noChangeAspect="1"/>
          </p:cNvPicPr>
          <p:nvPr/>
        </p:nvPicPr>
        <p:blipFill rotWithShape="1">
          <a:blip r:embed="rId3">
            <a:extLst>
              <a:ext uri="{28A0092B-C50C-407E-A947-70E740481C1C}">
                <a14:useLocalDpi xmlns:a14="http://schemas.microsoft.com/office/drawing/2010/main" val="0"/>
              </a:ext>
            </a:extLst>
          </a:blip>
          <a:srcRect l="7851" t="5368" r="7955" b="13752"/>
          <a:stretch/>
        </p:blipFill>
        <p:spPr>
          <a:xfrm>
            <a:off x="2452278" y="1584306"/>
            <a:ext cx="8273220" cy="4622851"/>
          </a:xfrm>
          <a:prstGeom prst="rect">
            <a:avLst/>
          </a:prstGeom>
        </p:spPr>
      </p:pic>
    </p:spTree>
    <p:extLst>
      <p:ext uri="{BB962C8B-B14F-4D97-AF65-F5344CB8AC3E}">
        <p14:creationId xmlns:p14="http://schemas.microsoft.com/office/powerpoint/2010/main" val="1059438471"/>
      </p:ext>
    </p:extLst>
  </p:cSld>
  <p:clrMapOvr>
    <a:masterClrMapping/>
  </p:clrMapOvr>
  <mc:AlternateContent xmlns:mc="http://schemas.openxmlformats.org/markup-compatibility/2006" xmlns:p14="http://schemas.microsoft.com/office/powerpoint/2010/main">
    <mc:Choice Requires="p14">
      <p:transition p14:dur="10" advTm="454763"/>
    </mc:Choice>
    <mc:Fallback xmlns="">
      <p:transition advTm="45476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Alexandria" charset="0"/>
                <a:cs typeface="Alexandria" charset="0"/>
              </a:rPr>
              <a:t>Project Management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80330" y="975974"/>
            <a:ext cx="112841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3354765"/>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400" dirty="0">
                <a:latin typeface="Alexandria" charset="0"/>
                <a:cs typeface="Alexandria" charset="0"/>
              </a:rPr>
              <a:t>Project management occurs in a team setting; it is concerned with making decisions about processes and functions.</a:t>
            </a:r>
          </a:p>
          <a:p>
            <a:pPr marL="342900" indent="-342900">
              <a:lnSpc>
                <a:spcPct val="150000"/>
              </a:lnSpc>
              <a:buFont typeface="Wingdings" panose="05000000000000000000" pitchFamily="2" charset="2"/>
              <a:buChar char="§"/>
            </a:pPr>
            <a:endParaRPr lang="en-US" sz="2400" dirty="0">
              <a:latin typeface="Alexandria" charset="0"/>
              <a:cs typeface="Alexandria" charset="0"/>
            </a:endParaRPr>
          </a:p>
          <a:p>
            <a:pPr marL="342900" indent="-342900">
              <a:lnSpc>
                <a:spcPct val="150000"/>
              </a:lnSpc>
              <a:buFont typeface="Wingdings" panose="05000000000000000000" pitchFamily="2" charset="2"/>
              <a:buChar char="§"/>
            </a:pPr>
            <a:r>
              <a:rPr lang="en-US" sz="2400" dirty="0">
                <a:latin typeface="Alexandria" charset="0"/>
                <a:cs typeface="Alexandria" charset="0"/>
              </a:rPr>
              <a:t>Successful projects depend on both the effectiveness of the project team, the leadership and management of that team. </a:t>
            </a: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89752575"/>
      </p:ext>
    </p:extLst>
  </p:cSld>
  <p:clrMapOvr>
    <a:masterClrMapping/>
  </p:clrMapOvr>
  <mc:AlternateContent xmlns:mc="http://schemas.openxmlformats.org/markup-compatibility/2006" xmlns:p14="http://schemas.microsoft.com/office/powerpoint/2010/main">
    <mc:Choice Requires="p14">
      <p:transition p14:dur="10" advTm="130724"/>
    </mc:Choice>
    <mc:Fallback xmlns="">
      <p:transition advTm="13072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Alexandria" charset="0"/>
                <a:cs typeface="Alexandria" charset="0"/>
              </a:rPr>
              <a:t>Project Management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80330" y="975974"/>
            <a:ext cx="112841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3077766"/>
          </a:xfrm>
          <a:prstGeom prst="rect">
            <a:avLst/>
          </a:prstGeom>
          <a:noFill/>
        </p:spPr>
        <p:txBody>
          <a:bodyPr wrap="square" rtlCol="0">
            <a:spAutoFit/>
          </a:bodyPr>
          <a:lstStyle/>
          <a:p>
            <a:pPr>
              <a:lnSpc>
                <a:spcPct val="150000"/>
              </a:lnSpc>
            </a:pPr>
            <a:r>
              <a:rPr lang="en-US" sz="2000" b="1" dirty="0">
                <a:latin typeface="Alexandria" charset="0"/>
                <a:cs typeface="Alexandria" charset="0"/>
              </a:rPr>
              <a:t>Who is the Project Manager?</a:t>
            </a:r>
          </a:p>
          <a:p>
            <a:pPr>
              <a:lnSpc>
                <a:spcPct val="150000"/>
              </a:lnSpc>
            </a:pPr>
            <a:endParaRPr lang="en-US" sz="2400" b="1" dirty="0">
              <a:latin typeface="Alexandria" charset="0"/>
              <a:cs typeface="Alexandria" charset="0"/>
            </a:endParaRPr>
          </a:p>
          <a:p>
            <a:pPr marL="285750" indent="-285750">
              <a:buFont typeface="Wingdings" panose="05000000000000000000" pitchFamily="2" charset="2"/>
              <a:buChar char="§"/>
            </a:pPr>
            <a:r>
              <a:rPr lang="en-US" sz="1600" dirty="0">
                <a:latin typeface="Alexandria" charset="0"/>
                <a:cs typeface="Alexandria" charset="0"/>
              </a:rPr>
              <a:t>The person assigned to lead the team that is responsible for completing the project objectives.</a:t>
            </a:r>
          </a:p>
          <a:p>
            <a:pPr marL="285750" indent="-285750">
              <a:buFont typeface="Wingdings" panose="05000000000000000000" pitchFamily="2" charset="2"/>
              <a:buChar char="§"/>
            </a:pPr>
            <a:endParaRPr lang="en-US" sz="1600" dirty="0">
              <a:latin typeface="Alexandria" charset="0"/>
              <a:cs typeface="Alexandria" charset="0"/>
            </a:endParaRPr>
          </a:p>
          <a:p>
            <a:pPr marL="285750" indent="-285750">
              <a:buFont typeface="Wingdings" panose="05000000000000000000" pitchFamily="2" charset="2"/>
              <a:buChar char="§"/>
            </a:pPr>
            <a:r>
              <a:rPr lang="en-US" sz="1600" dirty="0">
                <a:latin typeface="Alexandria" charset="0"/>
                <a:cs typeface="Alexandria" charset="0"/>
              </a:rPr>
              <a:t>Variations of this title could be: Project Director, Project Planner, Project Coordinator or Project Leader</a:t>
            </a:r>
          </a:p>
          <a:p>
            <a:pPr marL="285750" indent="-285750">
              <a:buFont typeface="Wingdings" panose="05000000000000000000" pitchFamily="2" charset="2"/>
              <a:buChar char="§"/>
            </a:pPr>
            <a:endParaRPr lang="en-US" sz="1600" dirty="0">
              <a:latin typeface="Alexandria" charset="0"/>
              <a:cs typeface="Alexandria" charset="0"/>
            </a:endParaRPr>
          </a:p>
          <a:p>
            <a:pPr marL="285750" indent="-285750">
              <a:buFont typeface="Wingdings" panose="05000000000000000000" pitchFamily="2" charset="2"/>
              <a:buChar char="§"/>
            </a:pPr>
            <a:r>
              <a:rPr lang="en-US" sz="1600" dirty="0">
                <a:latin typeface="Alexandria" charset="0"/>
                <a:cs typeface="Alexandria" charset="0"/>
              </a:rPr>
              <a:t>Project Managers must pay attention to many different aspects of a project simultaneously including time, resources, team members, results and reports.</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39419167"/>
      </p:ext>
    </p:extLst>
  </p:cSld>
  <p:clrMapOvr>
    <a:masterClrMapping/>
  </p:clrMapOvr>
  <mc:AlternateContent xmlns:mc="http://schemas.openxmlformats.org/markup-compatibility/2006" xmlns:p14="http://schemas.microsoft.com/office/powerpoint/2010/main">
    <mc:Choice Requires="p14">
      <p:transition p14:dur="10" advTm="153504"/>
    </mc:Choice>
    <mc:Fallback xmlns="">
      <p:transition advTm="15350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What is Leadership?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850283"/>
            <a:ext cx="10541000" cy="2215991"/>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Leadership is a soft ability; often more </a:t>
            </a:r>
            <a:r>
              <a:rPr lang="en-US" sz="2000" b="1" u="sng" dirty="0">
                <a:solidFill>
                  <a:srgbClr val="C00000"/>
                </a:solidFill>
                <a:latin typeface="Alexandria" charset="0"/>
                <a:cs typeface="Alexandria" charset="0"/>
              </a:rPr>
              <a:t>art</a:t>
            </a:r>
            <a:r>
              <a:rPr lang="en-US" sz="2000" b="1" dirty="0">
                <a:latin typeface="Alexandria" charset="0"/>
                <a:cs typeface="Alexandria" charset="0"/>
              </a:rPr>
              <a:t> </a:t>
            </a:r>
            <a:r>
              <a:rPr lang="en-US" sz="2000" dirty="0">
                <a:latin typeface="Alexandria" charset="0"/>
                <a:cs typeface="Alexandria" charset="0"/>
              </a:rPr>
              <a:t>than science.</a:t>
            </a:r>
          </a:p>
          <a:p>
            <a:pPr marL="342900" indent="-342900">
              <a:lnSpc>
                <a:spcPct val="150000"/>
              </a:lnSpc>
              <a:buFont typeface="Wingdings" panose="05000000000000000000" pitchFamily="2" charset="2"/>
              <a:buChar char="§"/>
            </a:pPr>
            <a:r>
              <a:rPr lang="en-US" sz="2000" dirty="0">
                <a:latin typeface="Alexandria" charset="0"/>
                <a:cs typeface="Alexandria" charset="0"/>
              </a:rPr>
              <a:t>Leadership is the process of leading a group and </a:t>
            </a:r>
            <a:r>
              <a:rPr lang="en-US" sz="2000" b="1" u="sng" dirty="0">
                <a:solidFill>
                  <a:srgbClr val="C00000"/>
                </a:solidFill>
                <a:latin typeface="Alexandria" charset="0"/>
                <a:cs typeface="Alexandria" charset="0"/>
              </a:rPr>
              <a:t>influencing</a:t>
            </a:r>
            <a:r>
              <a:rPr lang="en-US" sz="2000" dirty="0">
                <a:latin typeface="Alexandria" charset="0"/>
                <a:cs typeface="Alexandria" charset="0"/>
              </a:rPr>
              <a:t> that group to achieve its goals.</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BED027CB-855F-4736-A00A-3C198E1D61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49642" y="4079253"/>
            <a:ext cx="2857500" cy="1600200"/>
          </a:xfrm>
          <a:prstGeom prst="rect">
            <a:avLst/>
          </a:prstGeom>
        </p:spPr>
      </p:pic>
    </p:spTree>
    <p:extLst>
      <p:ext uri="{BB962C8B-B14F-4D97-AF65-F5344CB8AC3E}">
        <p14:creationId xmlns:p14="http://schemas.microsoft.com/office/powerpoint/2010/main" val="517818207"/>
      </p:ext>
    </p:extLst>
  </p:cSld>
  <p:clrMapOvr>
    <a:masterClrMapping/>
  </p:clrMapOvr>
  <mc:AlternateContent xmlns:mc="http://schemas.openxmlformats.org/markup-compatibility/2006" xmlns:p14="http://schemas.microsoft.com/office/powerpoint/2010/main">
    <mc:Choice Requires="p14">
      <p:transition p14:dur="10" advTm="215325"/>
    </mc:Choice>
    <mc:Fallback xmlns="">
      <p:transition advTm="21532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572071" cy="523220"/>
          </a:xfrm>
          <a:prstGeom prst="rect">
            <a:avLst/>
          </a:prstGeom>
          <a:noFill/>
        </p:spPr>
        <p:txBody>
          <a:bodyPr wrap="square" rtlCol="0">
            <a:spAutoFit/>
          </a:bodyPr>
          <a:lstStyle/>
          <a:p>
            <a:r>
              <a:rPr lang="en-US" sz="2800" b="1" dirty="0">
                <a:latin typeface="Alexandria" charset="0"/>
                <a:cs typeface="Alexandria" charset="0"/>
              </a:rPr>
              <a:t>What is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00485"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25500" y="2699610"/>
            <a:ext cx="10541000" cy="3139321"/>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Leadership requires the development of specific and </a:t>
            </a:r>
            <a:r>
              <a:rPr lang="en-US" sz="2000" b="1" u="sng" dirty="0">
                <a:solidFill>
                  <a:srgbClr val="C00000"/>
                </a:solidFill>
                <a:latin typeface="Alexandria" charset="0"/>
                <a:cs typeface="Alexandria" charset="0"/>
              </a:rPr>
              <a:t>unique soft skills </a:t>
            </a:r>
            <a:r>
              <a:rPr lang="en-US" sz="2000" dirty="0">
                <a:latin typeface="Alexandria" charset="0"/>
                <a:cs typeface="Alexandria" charset="0"/>
              </a:rPr>
              <a:t>along with the more </a:t>
            </a:r>
            <a:r>
              <a:rPr lang="en-US" sz="2000" b="1" u="sng" dirty="0">
                <a:solidFill>
                  <a:srgbClr val="C00000"/>
                </a:solidFill>
                <a:latin typeface="Alexandria" charset="0"/>
                <a:cs typeface="Alexandria" charset="0"/>
              </a:rPr>
              <a:t>typical hard skills </a:t>
            </a:r>
            <a:r>
              <a:rPr lang="en-US" sz="2000" dirty="0">
                <a:latin typeface="Alexandria" charset="0"/>
                <a:cs typeface="Alexandria" charset="0"/>
              </a:rPr>
              <a:t>that were listed in your job description. </a:t>
            </a:r>
          </a:p>
          <a:p>
            <a:pPr marL="342900" indent="-342900">
              <a:lnSpc>
                <a:spcPct val="150000"/>
              </a:lnSpc>
              <a:buFont typeface="Wingdings" panose="05000000000000000000" pitchFamily="2" charset="2"/>
              <a:buChar char="§"/>
            </a:pPr>
            <a:endParaRPr lang="en-US" sz="2000" dirty="0">
              <a:latin typeface="Alexandria" charset="0"/>
              <a:cs typeface="Alexandria" charset="0"/>
            </a:endParaRPr>
          </a:p>
          <a:p>
            <a:pPr marL="342900" indent="-342900">
              <a:lnSpc>
                <a:spcPct val="150000"/>
              </a:lnSpc>
              <a:buFont typeface="Wingdings" panose="05000000000000000000" pitchFamily="2" charset="2"/>
              <a:buChar char="§"/>
            </a:pPr>
            <a:r>
              <a:rPr lang="en-US" sz="2000" b="1" u="sng" dirty="0">
                <a:solidFill>
                  <a:srgbClr val="C00000"/>
                </a:solidFill>
                <a:latin typeface="Alexandria" charset="0"/>
                <a:cs typeface="Alexandria" charset="0"/>
              </a:rPr>
              <a:t>Soft skills </a:t>
            </a:r>
            <a:r>
              <a:rPr lang="en-US" sz="2000" dirty="0">
                <a:latin typeface="Alexandria" charset="0"/>
                <a:cs typeface="Alexandria" charset="0"/>
              </a:rPr>
              <a:t>are key traits that often apply to communication, decision-making, leadership abilities, attitude, instincts, and work ethics.</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09669726"/>
      </p:ext>
    </p:extLst>
  </p:cSld>
  <p:clrMapOvr>
    <a:masterClrMapping/>
  </p:clrMapOvr>
  <mc:AlternateContent xmlns:mc="http://schemas.openxmlformats.org/markup-compatibility/2006" xmlns:p14="http://schemas.microsoft.com/office/powerpoint/2010/main">
    <mc:Choice Requires="p14">
      <p:transition p14:dur="10" advTm="189443"/>
    </mc:Choice>
    <mc:Fallback xmlns="">
      <p:transition advTm="18944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6018"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572071" cy="523220"/>
          </a:xfrm>
          <a:prstGeom prst="rect">
            <a:avLst/>
          </a:prstGeom>
          <a:noFill/>
        </p:spPr>
        <p:txBody>
          <a:bodyPr wrap="square" rtlCol="0">
            <a:spAutoFit/>
          </a:bodyPr>
          <a:lstStyle/>
          <a:p>
            <a:r>
              <a:rPr lang="en-US" sz="2800" b="1" dirty="0">
                <a:latin typeface="Alexandria" charset="0"/>
                <a:cs typeface="Alexandria" charset="0"/>
              </a:rPr>
              <a:t>What is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00485"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8A2CBA89-2323-469F-9331-862EB5A1CA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71793" y="1820807"/>
            <a:ext cx="2843728" cy="1892372"/>
          </a:xfrm>
          <a:prstGeom prst="rect">
            <a:avLst/>
          </a:prstGeom>
        </p:spPr>
      </p:pic>
      <p:pic>
        <p:nvPicPr>
          <p:cNvPr id="13" name="Picture 12">
            <a:extLst>
              <a:ext uri="{FF2B5EF4-FFF2-40B4-BE49-F238E27FC236}">
                <a16:creationId xmlns:a16="http://schemas.microsoft.com/office/drawing/2014/main" id="{7F42BCA1-742D-451B-9D3B-A3EB7AEBAC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09393" y="1837569"/>
            <a:ext cx="3077523" cy="1723413"/>
          </a:xfrm>
          <a:prstGeom prst="rect">
            <a:avLst/>
          </a:prstGeom>
        </p:spPr>
      </p:pic>
      <p:pic>
        <p:nvPicPr>
          <p:cNvPr id="16" name="Picture 15">
            <a:extLst>
              <a:ext uri="{FF2B5EF4-FFF2-40B4-BE49-F238E27FC236}">
                <a16:creationId xmlns:a16="http://schemas.microsoft.com/office/drawing/2014/main" id="{05AEBC1C-7FB8-4823-B691-C13154F818D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22602" y="3674912"/>
            <a:ext cx="3022753" cy="2267064"/>
          </a:xfrm>
          <a:prstGeom prst="rect">
            <a:avLst/>
          </a:prstGeom>
        </p:spPr>
      </p:pic>
      <p:pic>
        <p:nvPicPr>
          <p:cNvPr id="18" name="Picture 17">
            <a:extLst>
              <a:ext uri="{FF2B5EF4-FFF2-40B4-BE49-F238E27FC236}">
                <a16:creationId xmlns:a16="http://schemas.microsoft.com/office/drawing/2014/main" id="{B25E8DE9-2710-437E-A4CF-C0622D15C2C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58021" y="3870701"/>
            <a:ext cx="2857500" cy="1600200"/>
          </a:xfrm>
          <a:prstGeom prst="rect">
            <a:avLst/>
          </a:prstGeom>
        </p:spPr>
      </p:pic>
      <p:sp>
        <p:nvSpPr>
          <p:cNvPr id="20" name="Arrow: Notched Right 19">
            <a:extLst>
              <a:ext uri="{FF2B5EF4-FFF2-40B4-BE49-F238E27FC236}">
                <a16:creationId xmlns:a16="http://schemas.microsoft.com/office/drawing/2014/main" id="{32B76A41-D450-4BAF-AADF-E1B856D59D71}"/>
              </a:ext>
            </a:extLst>
          </p:cNvPr>
          <p:cNvSpPr/>
          <p:nvPr/>
        </p:nvSpPr>
        <p:spPr>
          <a:xfrm>
            <a:off x="5819754" y="3203822"/>
            <a:ext cx="2036984" cy="1137359"/>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LEADERSHIP</a:t>
            </a:r>
            <a:r>
              <a:rPr lang="en-US" dirty="0"/>
              <a:t> </a:t>
            </a:r>
          </a:p>
        </p:txBody>
      </p:sp>
    </p:spTree>
    <p:extLst>
      <p:ext uri="{BB962C8B-B14F-4D97-AF65-F5344CB8AC3E}">
        <p14:creationId xmlns:p14="http://schemas.microsoft.com/office/powerpoint/2010/main" val="728469150"/>
      </p:ext>
    </p:extLst>
  </p:cSld>
  <p:clrMapOvr>
    <a:masterClrMapping/>
  </p:clrMapOvr>
  <mc:AlternateContent xmlns:mc="http://schemas.openxmlformats.org/markup-compatibility/2006" xmlns:p14="http://schemas.microsoft.com/office/powerpoint/2010/main">
    <mc:Choice Requires="p14">
      <p:transition p14:dur="10" advTm="95671"/>
    </mc:Choice>
    <mc:Fallback xmlns="">
      <p:transition advTm="9567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545251" cy="523220"/>
          </a:xfrm>
          <a:prstGeom prst="rect">
            <a:avLst/>
          </a:prstGeom>
          <a:noFill/>
        </p:spPr>
        <p:txBody>
          <a:bodyPr wrap="square" rtlCol="0">
            <a:spAutoFit/>
          </a:bodyPr>
          <a:lstStyle/>
          <a:p>
            <a:r>
              <a:rPr lang="en-US" sz="2800" b="1" dirty="0">
                <a:latin typeface="Alexandria" charset="0"/>
                <a:cs typeface="Alexandria" charset="0"/>
              </a:rPr>
              <a:t>Components of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16811" y="2095405"/>
            <a:ext cx="10541000" cy="4062651"/>
          </a:xfrm>
          <a:prstGeom prst="rect">
            <a:avLst/>
          </a:prstGeom>
          <a:noFill/>
        </p:spPr>
        <p:txBody>
          <a:bodyPr wrap="square" rtlCol="0">
            <a:spAutoFit/>
          </a:bodyPr>
          <a:lstStyle/>
          <a:p>
            <a:pPr>
              <a:lnSpc>
                <a:spcPct val="150000"/>
              </a:lnSpc>
            </a:pPr>
            <a:r>
              <a:rPr lang="en-US" sz="2000" dirty="0">
                <a:latin typeface="Alexandria" charset="0"/>
                <a:cs typeface="Alexandria" charset="0"/>
              </a:rPr>
              <a:t>The word leadership evokes:</a:t>
            </a:r>
          </a:p>
          <a:p>
            <a:pPr marL="800100" lvl="1" indent="-342900">
              <a:lnSpc>
                <a:spcPct val="150000"/>
              </a:lnSpc>
              <a:buFont typeface="Wingdings" panose="05000000000000000000" pitchFamily="2" charset="2"/>
              <a:buChar char="§"/>
            </a:pPr>
            <a:r>
              <a:rPr lang="en-US" sz="2000" dirty="0">
                <a:latin typeface="Alexandria" charset="0"/>
                <a:cs typeface="Alexandria" charset="0"/>
              </a:rPr>
              <a:t>Responsibility.</a:t>
            </a:r>
          </a:p>
          <a:p>
            <a:pPr marL="800100" lvl="1" indent="-342900">
              <a:lnSpc>
                <a:spcPct val="150000"/>
              </a:lnSpc>
              <a:buFont typeface="Wingdings" panose="05000000000000000000" pitchFamily="2" charset="2"/>
              <a:buChar char="§"/>
            </a:pPr>
            <a:r>
              <a:rPr lang="en-US" sz="2000" dirty="0">
                <a:latin typeface="Alexandria" charset="0"/>
                <a:cs typeface="Alexandria" charset="0"/>
              </a:rPr>
              <a:t>Burden.</a:t>
            </a:r>
          </a:p>
          <a:p>
            <a:pPr marL="800100" lvl="1" indent="-342900">
              <a:lnSpc>
                <a:spcPct val="150000"/>
              </a:lnSpc>
              <a:buFont typeface="Wingdings" panose="05000000000000000000" pitchFamily="2" charset="2"/>
              <a:buChar char="§"/>
            </a:pPr>
            <a:r>
              <a:rPr lang="en-US" sz="2000" dirty="0">
                <a:latin typeface="Alexandria" charset="0"/>
                <a:cs typeface="Alexandria" charset="0"/>
              </a:rPr>
              <a:t>Honor.</a:t>
            </a:r>
          </a:p>
          <a:p>
            <a:pPr marL="800100" lvl="1" indent="-342900">
              <a:lnSpc>
                <a:spcPct val="150000"/>
              </a:lnSpc>
              <a:buFont typeface="Wingdings" panose="05000000000000000000" pitchFamily="2" charset="2"/>
              <a:buChar char="§"/>
            </a:pPr>
            <a:r>
              <a:rPr lang="en-US" sz="2000" dirty="0">
                <a:latin typeface="Alexandria" charset="0"/>
                <a:cs typeface="Alexandria" charset="0"/>
              </a:rPr>
              <a:t>Duty.</a:t>
            </a:r>
          </a:p>
          <a:p>
            <a:pPr marL="800100" lvl="1" indent="-342900">
              <a:lnSpc>
                <a:spcPct val="150000"/>
              </a:lnSpc>
              <a:buFont typeface="Wingdings" panose="05000000000000000000" pitchFamily="2" charset="2"/>
              <a:buChar char="§"/>
            </a:pPr>
            <a:r>
              <a:rPr lang="en-US" sz="2000" dirty="0">
                <a:latin typeface="Alexandria" charset="0"/>
                <a:cs typeface="Alexandria" charset="0"/>
              </a:rPr>
              <a:t>Calling.</a:t>
            </a:r>
          </a:p>
          <a:p>
            <a:pPr marL="800100" lvl="1" indent="-342900">
              <a:lnSpc>
                <a:spcPct val="150000"/>
              </a:lnSpc>
              <a:buFont typeface="Wingdings" panose="05000000000000000000" pitchFamily="2" charset="2"/>
              <a:buChar char="§"/>
            </a:pPr>
            <a:r>
              <a:rPr lang="en-US" sz="2000" dirty="0">
                <a:latin typeface="Alexandria" charset="0"/>
                <a:cs typeface="Alexandria" charset="0"/>
              </a:rPr>
              <a:t>Ability.</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54FF7685-5617-447B-AA53-19D0F26D97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87311" y="2461011"/>
            <a:ext cx="4542152" cy="2543605"/>
          </a:xfrm>
          <a:prstGeom prst="rect">
            <a:avLst/>
          </a:prstGeom>
        </p:spPr>
      </p:pic>
    </p:spTree>
    <p:extLst>
      <p:ext uri="{BB962C8B-B14F-4D97-AF65-F5344CB8AC3E}">
        <p14:creationId xmlns:p14="http://schemas.microsoft.com/office/powerpoint/2010/main" val="1947537902"/>
      </p:ext>
    </p:extLst>
  </p:cSld>
  <p:clrMapOvr>
    <a:masterClrMapping/>
  </p:clrMapOvr>
  <mc:AlternateContent xmlns:mc="http://schemas.openxmlformats.org/markup-compatibility/2006" xmlns:p14="http://schemas.microsoft.com/office/powerpoint/2010/main">
    <mc:Choice Requires="p14">
      <p:transition p14:dur="10" advTm="158712"/>
    </mc:Choice>
    <mc:Fallback xmlns="">
      <p:transition advTm="15871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9678851" cy="523220"/>
          </a:xfrm>
          <a:prstGeom prst="rect">
            <a:avLst/>
          </a:prstGeom>
          <a:noFill/>
        </p:spPr>
        <p:txBody>
          <a:bodyPr wrap="square" rtlCol="0">
            <a:spAutoFit/>
          </a:bodyPr>
          <a:lstStyle/>
          <a:p>
            <a:r>
              <a:rPr lang="en-US" sz="2800" b="1" dirty="0">
                <a:latin typeface="Alexandria" charset="0"/>
                <a:cs typeface="Alexandria" charset="0"/>
              </a:rPr>
              <a:t>Importance of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62989"/>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183380"/>
            <a:ext cx="10541000" cy="3374642"/>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b="1" dirty="0">
                <a:latin typeface="Alexandria" charset="0"/>
                <a:cs typeface="Alexandria" charset="0"/>
              </a:rPr>
              <a:t>Create a Vision: </a:t>
            </a:r>
          </a:p>
          <a:p>
            <a:pPr marL="285750" indent="-285750">
              <a:lnSpc>
                <a:spcPct val="150000"/>
              </a:lnSpc>
              <a:buFont typeface="Wingdings" panose="05000000000000000000" pitchFamily="2" charset="2"/>
              <a:buChar char="Ø"/>
            </a:pPr>
            <a:r>
              <a:rPr lang="en-US" sz="1600" dirty="0">
                <a:latin typeface="Alexandria" charset="0"/>
                <a:cs typeface="Alexandria" charset="0"/>
              </a:rPr>
              <a:t>Creating an inspiring vision of the future. </a:t>
            </a:r>
          </a:p>
          <a:p>
            <a:pPr marL="285750" indent="-285750">
              <a:lnSpc>
                <a:spcPct val="150000"/>
              </a:lnSpc>
              <a:buFont typeface="Wingdings" panose="05000000000000000000" pitchFamily="2" charset="2"/>
              <a:buChar char="§"/>
            </a:pPr>
            <a:r>
              <a:rPr lang="en-US" sz="1600" b="1" dirty="0">
                <a:latin typeface="Alexandria" charset="0"/>
                <a:cs typeface="Alexandria" charset="0"/>
              </a:rPr>
              <a:t>Motivation: </a:t>
            </a:r>
          </a:p>
          <a:p>
            <a:pPr marL="285750" indent="-285750">
              <a:lnSpc>
                <a:spcPct val="150000"/>
              </a:lnSpc>
              <a:buFont typeface="Wingdings" panose="05000000000000000000" pitchFamily="2" charset="2"/>
              <a:buChar char="Ø"/>
            </a:pPr>
            <a:r>
              <a:rPr lang="en-US" sz="1600" dirty="0">
                <a:latin typeface="Alexandria" charset="0"/>
                <a:cs typeface="Alexandria" charset="0"/>
              </a:rPr>
              <a:t>Motivating and inspiring people to engage with that vision. </a:t>
            </a:r>
          </a:p>
          <a:p>
            <a:pPr marL="285750" indent="-285750">
              <a:lnSpc>
                <a:spcPct val="150000"/>
              </a:lnSpc>
              <a:buFont typeface="Wingdings" panose="05000000000000000000" pitchFamily="2" charset="2"/>
              <a:buChar char="§"/>
            </a:pPr>
            <a:r>
              <a:rPr lang="en-US" sz="1600" b="1" dirty="0">
                <a:latin typeface="Alexandria" charset="0"/>
                <a:cs typeface="Alexandria" charset="0"/>
              </a:rPr>
              <a:t>Managing: </a:t>
            </a:r>
          </a:p>
          <a:p>
            <a:pPr marL="285750" indent="-285750">
              <a:lnSpc>
                <a:spcPct val="150000"/>
              </a:lnSpc>
              <a:buFont typeface="Wingdings" panose="05000000000000000000" pitchFamily="2" charset="2"/>
              <a:buChar char="Ø"/>
            </a:pPr>
            <a:r>
              <a:rPr lang="en-US" sz="1600" dirty="0">
                <a:latin typeface="Alexandria" charset="0"/>
                <a:cs typeface="Alexandria" charset="0"/>
              </a:rPr>
              <a:t>Managing delivery of the vision with providing guidance .</a:t>
            </a:r>
          </a:p>
          <a:p>
            <a:pPr marL="285750" indent="-285750">
              <a:lnSpc>
                <a:spcPct val="150000"/>
              </a:lnSpc>
              <a:buFont typeface="Wingdings" panose="05000000000000000000" pitchFamily="2" charset="2"/>
              <a:buChar char="§"/>
            </a:pPr>
            <a:r>
              <a:rPr lang="en-US" sz="1600" b="1" dirty="0">
                <a:latin typeface="Alexandria" charset="0"/>
                <a:cs typeface="Alexandria" charset="0"/>
              </a:rPr>
              <a:t>Coaching:</a:t>
            </a:r>
          </a:p>
          <a:p>
            <a:pPr marL="285750" indent="-285750">
              <a:lnSpc>
                <a:spcPct val="150000"/>
              </a:lnSpc>
              <a:buFont typeface="Wingdings" panose="05000000000000000000" pitchFamily="2" charset="2"/>
              <a:buChar char="Ø"/>
            </a:pPr>
            <a:r>
              <a:rPr lang="en-US" sz="1600" dirty="0">
                <a:latin typeface="Alexandria" charset="0"/>
                <a:cs typeface="Alexandria" charset="0"/>
              </a:rPr>
              <a:t>Coaching and building a team, so that it is more effective at achieving the vision  with an effective planning.</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9229987"/>
      </p:ext>
    </p:extLst>
  </p:cSld>
  <p:clrMapOvr>
    <a:masterClrMapping/>
  </p:clrMapOvr>
  <mc:AlternateContent xmlns:mc="http://schemas.openxmlformats.org/markup-compatibility/2006" xmlns:p14="http://schemas.microsoft.com/office/powerpoint/2010/main">
    <mc:Choice Requires="p14">
      <p:transition p14:dur="10" advTm="178437"/>
    </mc:Choice>
    <mc:Fallback xmlns="">
      <p:transition advTm="17843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9678851" cy="523220"/>
          </a:xfrm>
          <a:prstGeom prst="rect">
            <a:avLst/>
          </a:prstGeom>
          <a:noFill/>
        </p:spPr>
        <p:txBody>
          <a:bodyPr wrap="square" rtlCol="0">
            <a:spAutoFit/>
          </a:bodyPr>
          <a:lstStyle/>
          <a:p>
            <a:r>
              <a:rPr lang="en-US" sz="2800" b="1" dirty="0">
                <a:latin typeface="Alexandria" charset="0"/>
                <a:cs typeface="Alexandria" charset="0"/>
              </a:rPr>
              <a:t>Importance of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24" y="98330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78876" y="2377679"/>
            <a:ext cx="4783831" cy="3079561"/>
          </a:xfrm>
          <a:prstGeom prst="rect">
            <a:avLst/>
          </a:prstGeom>
          <a:noFill/>
        </p:spPr>
        <p:txBody>
          <a:bodyPr wrap="square" rtlCol="0">
            <a:spAutoFit/>
          </a:bodyPr>
          <a:lstStyle/>
          <a:p>
            <a:pPr>
              <a:lnSpc>
                <a:spcPct val="200000"/>
              </a:lnSpc>
            </a:pPr>
            <a:r>
              <a:rPr lang="en-US" sz="2000" dirty="0">
                <a:latin typeface="Alexandria" charset="0"/>
                <a:cs typeface="Alexandria" charset="0"/>
              </a:rPr>
              <a:t>Being a leader isn’t simply about hitting targets and delivering goods, it’s also about projecting the right attitude and inspiring others to do their best work</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F94D9FE8-B495-442C-AFB3-9BFF5324D3D6}"/>
              </a:ext>
            </a:extLst>
          </p:cNvPr>
          <p:cNvPicPr>
            <a:picLocks noChangeAspect="1"/>
          </p:cNvPicPr>
          <p:nvPr/>
        </p:nvPicPr>
        <p:blipFill rotWithShape="1">
          <a:blip r:embed="rId3">
            <a:extLst>
              <a:ext uri="{28A0092B-C50C-407E-A947-70E740481C1C}">
                <a14:useLocalDpi xmlns:a14="http://schemas.microsoft.com/office/drawing/2010/main" val="0"/>
              </a:ext>
            </a:extLst>
          </a:blip>
          <a:srcRect l="31108" t="-1" b="14860"/>
          <a:stretch/>
        </p:blipFill>
        <p:spPr>
          <a:xfrm>
            <a:off x="5562707" y="1678168"/>
            <a:ext cx="6237462" cy="4417480"/>
          </a:xfrm>
          <a:prstGeom prst="rect">
            <a:avLst/>
          </a:prstGeom>
        </p:spPr>
      </p:pic>
    </p:spTree>
    <p:extLst>
      <p:ext uri="{BB962C8B-B14F-4D97-AF65-F5344CB8AC3E}">
        <p14:creationId xmlns:p14="http://schemas.microsoft.com/office/powerpoint/2010/main" val="3918109048"/>
      </p:ext>
    </p:extLst>
  </p:cSld>
  <p:clrMapOvr>
    <a:masterClrMapping/>
  </p:clrMapOvr>
  <mc:AlternateContent xmlns:mc="http://schemas.openxmlformats.org/markup-compatibility/2006" xmlns:p14="http://schemas.microsoft.com/office/powerpoint/2010/main">
    <mc:Choice Requires="p14">
      <p:transition p14:dur="10" advTm="185017"/>
    </mc:Choice>
    <mc:Fallback xmlns="">
      <p:transition advTm="18501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578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8057" y="986171"/>
            <a:ext cx="6812440" cy="523220"/>
          </a:xfrm>
          <a:prstGeom prst="rect">
            <a:avLst/>
          </a:prstGeom>
          <a:noFill/>
        </p:spPr>
        <p:txBody>
          <a:bodyPr wrap="square" rtlCol="0">
            <a:spAutoFit/>
          </a:bodyPr>
          <a:lstStyle/>
          <a:p>
            <a:r>
              <a:rPr lang="en-US" sz="2800" b="1" dirty="0">
                <a:latin typeface="Alexandria" charset="0"/>
                <a:cs typeface="Alexandria" charset="0"/>
              </a:rPr>
              <a:t>Project Manager or Project Leader?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8330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6" name="Picture 15">
            <a:extLst>
              <a:ext uri="{FF2B5EF4-FFF2-40B4-BE49-F238E27FC236}">
                <a16:creationId xmlns:a16="http://schemas.microsoft.com/office/drawing/2014/main" id="{8350CEA6-7DAB-482E-A78F-5DA36CF5D7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73174" y="2679906"/>
            <a:ext cx="5370519" cy="1968708"/>
          </a:xfrm>
          <a:prstGeom prst="rect">
            <a:avLst/>
          </a:prstGeom>
        </p:spPr>
      </p:pic>
    </p:spTree>
    <p:extLst>
      <p:ext uri="{BB962C8B-B14F-4D97-AF65-F5344CB8AC3E}">
        <p14:creationId xmlns:p14="http://schemas.microsoft.com/office/powerpoint/2010/main" val="4127556396"/>
      </p:ext>
    </p:extLst>
  </p:cSld>
  <p:clrMapOvr>
    <a:masterClrMapping/>
  </p:clrMapOvr>
  <mc:AlternateContent xmlns:mc="http://schemas.openxmlformats.org/markup-compatibility/2006" xmlns:p14="http://schemas.microsoft.com/office/powerpoint/2010/main">
    <mc:Choice Requires="p14">
      <p:transition p14:dur="10" advTm="103199"/>
    </mc:Choice>
    <mc:Fallback xmlns="">
      <p:transition advTm="10319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481083" cy="523220"/>
          </a:xfrm>
          <a:prstGeom prst="rect">
            <a:avLst/>
          </a:prstGeom>
          <a:noFill/>
        </p:spPr>
        <p:txBody>
          <a:bodyPr wrap="square" rtlCol="0">
            <a:spAutoFit/>
          </a:bodyPr>
          <a:lstStyle/>
          <a:p>
            <a:r>
              <a:rPr lang="en-US" sz="2800" b="1" dirty="0">
                <a:latin typeface="Alexandria" charset="0"/>
                <a:cs typeface="Alexandria" charset="0"/>
              </a:rPr>
              <a:t>A project </a:t>
            </a:r>
            <a:r>
              <a:rPr lang="en-US" sz="2800" b="1" dirty="0">
                <a:solidFill>
                  <a:srgbClr val="C00000"/>
                </a:solidFill>
                <a:latin typeface="Alexandria" charset="0"/>
                <a:cs typeface="Alexandria" charset="0"/>
              </a:rPr>
              <a:t>MANAGER</a:t>
            </a:r>
            <a:r>
              <a:rPr lang="en-US" sz="2800" b="1" dirty="0">
                <a:latin typeface="Alexandria" charset="0"/>
                <a:cs typeface="Alexandria" charset="0"/>
              </a:rPr>
              <a:t> is responsible for…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087553"/>
            <a:ext cx="10541000" cy="3139321"/>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Implementing product strategy, including product improvement, feature prioritization, and costing.</a:t>
            </a:r>
          </a:p>
          <a:p>
            <a:pPr marL="342900" indent="-342900">
              <a:lnSpc>
                <a:spcPct val="150000"/>
              </a:lnSpc>
              <a:buFont typeface="Wingdings" panose="05000000000000000000" pitchFamily="2" charset="2"/>
              <a:buChar char="§"/>
            </a:pPr>
            <a:r>
              <a:rPr lang="en-US" sz="2000" dirty="0">
                <a:latin typeface="Alexandria" charset="0"/>
                <a:cs typeface="Alexandria" charset="0"/>
              </a:rPr>
              <a:t>Setting deadlines and ensuring that projects remain on schedule.</a:t>
            </a:r>
          </a:p>
          <a:p>
            <a:pPr marL="342900" indent="-342900">
              <a:lnSpc>
                <a:spcPct val="150000"/>
              </a:lnSpc>
              <a:buFont typeface="Wingdings" panose="05000000000000000000" pitchFamily="2" charset="2"/>
              <a:buChar char="§"/>
            </a:pPr>
            <a:r>
              <a:rPr lang="en-US" sz="2000" dirty="0">
                <a:latin typeface="Alexandria" charset="0"/>
                <a:cs typeface="Alexandria" charset="0"/>
              </a:rPr>
              <a:t>Tracking the deliverables sprint and providing updates to relevant stakeholders.</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6" name="Picture 15">
            <a:extLst>
              <a:ext uri="{FF2B5EF4-FFF2-40B4-BE49-F238E27FC236}">
                <a16:creationId xmlns:a16="http://schemas.microsoft.com/office/drawing/2014/main" id="{C31CD6BF-1204-4B7C-874C-D720848DF009}"/>
              </a:ext>
            </a:extLst>
          </p:cNvPr>
          <p:cNvPicPr>
            <a:picLocks noChangeAspect="1"/>
          </p:cNvPicPr>
          <p:nvPr/>
        </p:nvPicPr>
        <p:blipFill rotWithShape="1">
          <a:blip r:embed="rId3">
            <a:extLst>
              <a:ext uri="{28A0092B-C50C-407E-A947-70E740481C1C}">
                <a14:useLocalDpi xmlns:a14="http://schemas.microsoft.com/office/drawing/2010/main" val="0"/>
              </a:ext>
            </a:extLst>
          </a:blip>
          <a:srcRect b="33938"/>
          <a:stretch/>
        </p:blipFill>
        <p:spPr>
          <a:xfrm>
            <a:off x="6976507" y="4131105"/>
            <a:ext cx="4351400" cy="1808061"/>
          </a:xfrm>
          <a:prstGeom prst="rect">
            <a:avLst/>
          </a:prstGeom>
        </p:spPr>
      </p:pic>
    </p:spTree>
    <p:extLst>
      <p:ext uri="{BB962C8B-B14F-4D97-AF65-F5344CB8AC3E}">
        <p14:creationId xmlns:p14="http://schemas.microsoft.com/office/powerpoint/2010/main" val="1239559084"/>
      </p:ext>
    </p:extLst>
  </p:cSld>
  <p:clrMapOvr>
    <a:masterClrMapping/>
  </p:clrMapOvr>
  <mc:AlternateContent xmlns:mc="http://schemas.openxmlformats.org/markup-compatibility/2006" xmlns:p14="http://schemas.microsoft.com/office/powerpoint/2010/main">
    <mc:Choice Requires="p14">
      <p:transition p14:dur="10" advTm="137678"/>
    </mc:Choice>
    <mc:Fallback xmlns="">
      <p:transition advTm="13767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481083" cy="523220"/>
          </a:xfrm>
          <a:prstGeom prst="rect">
            <a:avLst/>
          </a:prstGeom>
          <a:noFill/>
        </p:spPr>
        <p:txBody>
          <a:bodyPr wrap="square" rtlCol="0">
            <a:spAutoFit/>
          </a:bodyPr>
          <a:lstStyle/>
          <a:p>
            <a:r>
              <a:rPr lang="en-US" sz="2800" b="1" dirty="0">
                <a:latin typeface="Alexandria" charset="0"/>
                <a:cs typeface="Alexandria" charset="0"/>
              </a:rPr>
              <a:t>A project </a:t>
            </a:r>
            <a:r>
              <a:rPr lang="en-US" sz="2800" b="1" dirty="0">
                <a:solidFill>
                  <a:srgbClr val="C00000"/>
                </a:solidFill>
                <a:latin typeface="Alexandria" charset="0"/>
                <a:cs typeface="Alexandria" charset="0"/>
              </a:rPr>
              <a:t>MANAGER</a:t>
            </a:r>
            <a:r>
              <a:rPr lang="en-US" sz="2800" b="1" dirty="0">
                <a:latin typeface="Alexandria" charset="0"/>
                <a:cs typeface="Alexandria" charset="0"/>
              </a:rPr>
              <a:t> is responsible for…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76691" y="2095405"/>
            <a:ext cx="7085843" cy="4062651"/>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Ensuring the project is sticking to the agreed-upon budget.</a:t>
            </a:r>
          </a:p>
          <a:p>
            <a:pPr marL="342900" indent="-342900">
              <a:lnSpc>
                <a:spcPct val="150000"/>
              </a:lnSpc>
              <a:buFont typeface="Wingdings" panose="05000000000000000000" pitchFamily="2" charset="2"/>
              <a:buChar char="§"/>
            </a:pPr>
            <a:r>
              <a:rPr lang="en-US" sz="2000" dirty="0">
                <a:latin typeface="Alexandria" charset="0"/>
                <a:cs typeface="Alexandria" charset="0"/>
              </a:rPr>
              <a:t>Managing every moving part in relation to milestones, including schedules, documentation, staffing and, sometimes, HR concerns.</a:t>
            </a:r>
          </a:p>
          <a:p>
            <a:pPr marL="342900" indent="-342900">
              <a:lnSpc>
                <a:spcPct val="150000"/>
              </a:lnSpc>
              <a:buFont typeface="Wingdings" panose="05000000000000000000" pitchFamily="2" charset="2"/>
              <a:buChar char="§"/>
            </a:pPr>
            <a:r>
              <a:rPr lang="en-US" sz="2000" dirty="0">
                <a:latin typeface="Alexandria" charset="0"/>
                <a:cs typeface="Alexandria" charset="0"/>
              </a:rPr>
              <a:t>Establishment of quality assurance unit to control quality.</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4" name="Picture 13">
            <a:extLst>
              <a:ext uri="{FF2B5EF4-FFF2-40B4-BE49-F238E27FC236}">
                <a16:creationId xmlns:a16="http://schemas.microsoft.com/office/drawing/2014/main" id="{F74D434E-956B-4F96-B7DC-AB74A04D42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47843" y="2530321"/>
            <a:ext cx="3263280" cy="2171564"/>
          </a:xfrm>
          <a:prstGeom prst="rect">
            <a:avLst/>
          </a:prstGeom>
        </p:spPr>
      </p:pic>
    </p:spTree>
    <p:extLst>
      <p:ext uri="{BB962C8B-B14F-4D97-AF65-F5344CB8AC3E}">
        <p14:creationId xmlns:p14="http://schemas.microsoft.com/office/powerpoint/2010/main" val="3606744899"/>
      </p:ext>
    </p:extLst>
  </p:cSld>
  <p:clrMapOvr>
    <a:masterClrMapping/>
  </p:clrMapOvr>
  <mc:AlternateContent xmlns:mc="http://schemas.openxmlformats.org/markup-compatibility/2006" xmlns:p14="http://schemas.microsoft.com/office/powerpoint/2010/main">
    <mc:Choice Requires="p14">
      <p:transition p14:dur="10" advTm="106967"/>
    </mc:Choice>
    <mc:Fallback xmlns="">
      <p:transition advTm="10696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588"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795" y="938025"/>
            <a:ext cx="7481083" cy="523220"/>
          </a:xfrm>
          <a:prstGeom prst="rect">
            <a:avLst/>
          </a:prstGeom>
          <a:noFill/>
        </p:spPr>
        <p:txBody>
          <a:bodyPr wrap="square" rtlCol="0">
            <a:spAutoFit/>
          </a:bodyPr>
          <a:lstStyle/>
          <a:p>
            <a:r>
              <a:rPr lang="en-US" sz="2800" b="1" dirty="0">
                <a:latin typeface="Alexandria" charset="0"/>
                <a:cs typeface="Alexandria" charset="0"/>
              </a:rPr>
              <a:t>A project </a:t>
            </a:r>
            <a:r>
              <a:rPr lang="en-US" sz="2800" b="1" dirty="0">
                <a:solidFill>
                  <a:schemeClr val="accent5"/>
                </a:solidFill>
                <a:latin typeface="Alexandria" charset="0"/>
                <a:cs typeface="Alexandria" charset="0"/>
              </a:rPr>
              <a:t>LEADER</a:t>
            </a:r>
            <a:r>
              <a:rPr lang="en-US" sz="2800" b="1" dirty="0">
                <a:latin typeface="Alexandria" charset="0"/>
                <a:cs typeface="Alexandria" charset="0"/>
              </a:rPr>
              <a:t> is responsible for…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04152" y="1014969"/>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1004152" y="2422494"/>
            <a:ext cx="10541000" cy="2000548"/>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dirty="0">
                <a:latin typeface="Alexandria" charset="0"/>
                <a:cs typeface="Alexandria" charset="0"/>
              </a:rPr>
              <a:t>Communicating with team members, including relaying briefs, connecting daily tasks to larger goals, and providing context and support.</a:t>
            </a:r>
          </a:p>
          <a:p>
            <a:pPr marL="342900" indent="-342900">
              <a:lnSpc>
                <a:spcPct val="150000"/>
              </a:lnSpc>
              <a:buFont typeface="Wingdings" panose="05000000000000000000" pitchFamily="2" charset="2"/>
              <a:buChar char="§"/>
            </a:pPr>
            <a:r>
              <a:rPr lang="en-US" dirty="0">
                <a:latin typeface="Alexandria" charset="0"/>
                <a:cs typeface="Alexandria" charset="0"/>
              </a:rPr>
              <a:t>Ensuring the team remains focused and on track, including addressing any conflicts or bottlenecks.</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65373933"/>
      </p:ext>
    </p:extLst>
  </p:cSld>
  <p:clrMapOvr>
    <a:masterClrMapping/>
  </p:clrMapOvr>
  <mc:AlternateContent xmlns:mc="http://schemas.openxmlformats.org/markup-compatibility/2006" xmlns:p14="http://schemas.microsoft.com/office/powerpoint/2010/main">
    <mc:Choice Requires="p14">
      <p:transition p14:dur="10" advTm="97411"/>
    </mc:Choice>
    <mc:Fallback xmlns="">
      <p:transition advTm="9741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588"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795" y="938025"/>
            <a:ext cx="7481083" cy="523220"/>
          </a:xfrm>
          <a:prstGeom prst="rect">
            <a:avLst/>
          </a:prstGeom>
          <a:noFill/>
        </p:spPr>
        <p:txBody>
          <a:bodyPr wrap="square" rtlCol="0">
            <a:spAutoFit/>
          </a:bodyPr>
          <a:lstStyle/>
          <a:p>
            <a:r>
              <a:rPr lang="en-US" sz="2800" b="1" dirty="0">
                <a:latin typeface="Alexandria" charset="0"/>
                <a:cs typeface="Alexandria" charset="0"/>
              </a:rPr>
              <a:t>A project </a:t>
            </a:r>
            <a:r>
              <a:rPr lang="en-US" sz="2800" b="1" dirty="0">
                <a:solidFill>
                  <a:schemeClr val="accent5"/>
                </a:solidFill>
                <a:latin typeface="Alexandria" charset="0"/>
                <a:cs typeface="Alexandria" charset="0"/>
              </a:rPr>
              <a:t>LEADER</a:t>
            </a:r>
            <a:r>
              <a:rPr lang="en-US" sz="2800" b="1" dirty="0">
                <a:latin typeface="Alexandria" charset="0"/>
                <a:cs typeface="Alexandria" charset="0"/>
              </a:rPr>
              <a:t> is responsible for…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04152" y="1014969"/>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37370" y="2066776"/>
            <a:ext cx="5333924" cy="4570482"/>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dirty="0">
                <a:latin typeface="Alexandria" charset="0"/>
                <a:cs typeface="Alexandria" charset="0"/>
              </a:rPr>
              <a:t>Creating a vision around the project to provide team members with a sense of purpose and motivation.</a:t>
            </a:r>
          </a:p>
          <a:p>
            <a:pPr marL="342900" indent="-342900">
              <a:lnSpc>
                <a:spcPct val="150000"/>
              </a:lnSpc>
              <a:buFont typeface="Wingdings" panose="05000000000000000000" pitchFamily="2" charset="2"/>
              <a:buChar char="§"/>
            </a:pPr>
            <a:r>
              <a:rPr lang="en-US" dirty="0">
                <a:latin typeface="Alexandria" charset="0"/>
                <a:cs typeface="Alexandria" charset="0"/>
              </a:rPr>
              <a:t>Offering less tangible and more emotional support to help a team stay focused on the ultimate goal.</a:t>
            </a:r>
          </a:p>
          <a:p>
            <a:pPr marL="342900" indent="-342900">
              <a:lnSpc>
                <a:spcPct val="150000"/>
              </a:lnSpc>
              <a:buFont typeface="Wingdings" panose="05000000000000000000" pitchFamily="2" charset="2"/>
              <a:buChar char="§"/>
            </a:pPr>
            <a:r>
              <a:rPr lang="en-US" dirty="0">
                <a:latin typeface="Alexandria" charset="0"/>
                <a:cs typeface="Alexandria" charset="0"/>
              </a:rPr>
              <a:t>Fostering a workplace atmosphere that helps bring out the best in his or her team.</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3" name="Picture 12">
            <a:extLst>
              <a:ext uri="{FF2B5EF4-FFF2-40B4-BE49-F238E27FC236}">
                <a16:creationId xmlns:a16="http://schemas.microsoft.com/office/drawing/2014/main" id="{18AA0EFD-B541-46AC-AC55-DE8260E4BC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38076" y="4185225"/>
            <a:ext cx="3756192" cy="2112858"/>
          </a:xfrm>
          <a:prstGeom prst="rect">
            <a:avLst/>
          </a:prstGeom>
        </p:spPr>
      </p:pic>
      <p:pic>
        <p:nvPicPr>
          <p:cNvPr id="15" name="Picture 14">
            <a:extLst>
              <a:ext uri="{FF2B5EF4-FFF2-40B4-BE49-F238E27FC236}">
                <a16:creationId xmlns:a16="http://schemas.microsoft.com/office/drawing/2014/main" id="{2667A2F3-5D4E-4B6F-9121-E41CD15FDE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99808" y="1518396"/>
            <a:ext cx="3266679" cy="2450009"/>
          </a:xfrm>
          <a:prstGeom prst="rect">
            <a:avLst/>
          </a:prstGeom>
        </p:spPr>
      </p:pic>
    </p:spTree>
    <p:extLst>
      <p:ext uri="{BB962C8B-B14F-4D97-AF65-F5344CB8AC3E}">
        <p14:creationId xmlns:p14="http://schemas.microsoft.com/office/powerpoint/2010/main" val="638975706"/>
      </p:ext>
    </p:extLst>
  </p:cSld>
  <p:clrMapOvr>
    <a:masterClrMapping/>
  </p:clrMapOvr>
  <mc:AlternateContent xmlns:mc="http://schemas.openxmlformats.org/markup-compatibility/2006" xmlns:p14="http://schemas.microsoft.com/office/powerpoint/2010/main">
    <mc:Choice Requires="p14">
      <p:transition p14:dur="10" advTm="200102"/>
    </mc:Choice>
    <mc:Fallback xmlns="">
      <p:transition advTm="20010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1769" y="167347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8057" y="986171"/>
            <a:ext cx="6812440" cy="523220"/>
          </a:xfrm>
          <a:prstGeom prst="rect">
            <a:avLst/>
          </a:prstGeom>
          <a:noFill/>
        </p:spPr>
        <p:txBody>
          <a:bodyPr wrap="square" rtlCol="0">
            <a:spAutoFit/>
          </a:bodyPr>
          <a:lstStyle/>
          <a:p>
            <a:r>
              <a:rPr lang="en-US" sz="2800" b="1" dirty="0">
                <a:latin typeface="Alexandria" charset="0"/>
                <a:cs typeface="Alexandria" charset="0"/>
              </a:rPr>
              <a:t>Project Manager or Project Leader?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8330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4666DF2C-2E35-443E-BC48-1E91E73ADB19}"/>
              </a:ext>
            </a:extLst>
          </p:cNvPr>
          <p:cNvPicPr>
            <a:picLocks noChangeAspect="1"/>
          </p:cNvPicPr>
          <p:nvPr/>
        </p:nvPicPr>
        <p:blipFill rotWithShape="1">
          <a:blip r:embed="rId3">
            <a:extLst>
              <a:ext uri="{28A0092B-C50C-407E-A947-70E740481C1C}">
                <a14:useLocalDpi xmlns:a14="http://schemas.microsoft.com/office/drawing/2010/main" val="0"/>
              </a:ext>
            </a:extLst>
          </a:blip>
          <a:srcRect t="13640" b="11695"/>
          <a:stretch/>
        </p:blipFill>
        <p:spPr>
          <a:xfrm>
            <a:off x="2452185" y="2639602"/>
            <a:ext cx="7883760" cy="3311096"/>
          </a:xfrm>
          <a:prstGeom prst="rect">
            <a:avLst/>
          </a:prstGeom>
        </p:spPr>
      </p:pic>
      <p:sp>
        <p:nvSpPr>
          <p:cNvPr id="12" name="TextBox 11">
            <a:extLst>
              <a:ext uri="{FF2B5EF4-FFF2-40B4-BE49-F238E27FC236}">
                <a16:creationId xmlns:a16="http://schemas.microsoft.com/office/drawing/2014/main" id="{362145E7-A759-4DE6-9927-251CA4B20095}"/>
              </a:ext>
            </a:extLst>
          </p:cNvPr>
          <p:cNvSpPr txBox="1"/>
          <p:nvPr/>
        </p:nvSpPr>
        <p:spPr>
          <a:xfrm>
            <a:off x="1550892" y="1499567"/>
            <a:ext cx="9280528" cy="1015663"/>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pPr algn="ctr"/>
            <a:r>
              <a:rPr lang="en-US" sz="2800" b="1" dirty="0">
                <a:latin typeface="Alexandria" charset="0"/>
                <a:cs typeface="Alexandria" charset="0"/>
              </a:rPr>
              <a:t> MANAGER 	    VS		LEADER</a:t>
            </a:r>
          </a:p>
        </p:txBody>
      </p:sp>
    </p:spTree>
    <p:extLst>
      <p:ext uri="{BB962C8B-B14F-4D97-AF65-F5344CB8AC3E}">
        <p14:creationId xmlns:p14="http://schemas.microsoft.com/office/powerpoint/2010/main" val="355410436"/>
      </p:ext>
    </p:extLst>
  </p:cSld>
  <p:clrMapOvr>
    <a:masterClrMapping/>
  </p:clrMapOvr>
  <mc:AlternateContent xmlns:mc="http://schemas.openxmlformats.org/markup-compatibility/2006" xmlns:p14="http://schemas.microsoft.com/office/powerpoint/2010/main">
    <mc:Choice Requires="p14">
      <p:transition p14:dur="10" advTm="322388"/>
    </mc:Choice>
    <mc:Fallback xmlns="">
      <p:transition advTm="32238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1544" y="1243794"/>
            <a:ext cx="10812720" cy="4880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548829"/>
            <a:ext cx="7400872" cy="523220"/>
          </a:xfrm>
          <a:prstGeom prst="rect">
            <a:avLst/>
          </a:prstGeom>
          <a:noFill/>
        </p:spPr>
        <p:txBody>
          <a:bodyPr wrap="square" rtlCol="0">
            <a:spAutoFit/>
          </a:bodyPr>
          <a:lstStyle/>
          <a:p>
            <a:r>
              <a:rPr lang="en-US" sz="2800" b="1" dirty="0">
                <a:latin typeface="Alexandria" charset="0"/>
                <a:cs typeface="Alexandria" charset="0"/>
              </a:rPr>
              <a:t>Manager vs Leader</a:t>
            </a:r>
          </a:p>
        </p:txBody>
      </p:sp>
      <p:sp>
        <p:nvSpPr>
          <p:cNvPr id="5" name="Rectangle 4"/>
          <p:cNvSpPr/>
          <p:nvPr/>
        </p:nvSpPr>
        <p:spPr>
          <a:xfrm>
            <a:off x="892500" y="51560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97921" y="572782"/>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11614" y="80209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2" name="Table 11">
            <a:extLst>
              <a:ext uri="{FF2B5EF4-FFF2-40B4-BE49-F238E27FC236}">
                <a16:creationId xmlns:a16="http://schemas.microsoft.com/office/drawing/2014/main" id="{756B966D-2238-49C6-94DF-B46C6919666B}"/>
              </a:ext>
            </a:extLst>
          </p:cNvPr>
          <p:cNvGraphicFramePr>
            <a:graphicFrameLocks noGrp="1"/>
          </p:cNvGraphicFramePr>
          <p:nvPr>
            <p:extLst>
              <p:ext uri="{D42A27DB-BD31-4B8C-83A1-F6EECF244321}">
                <p14:modId xmlns:p14="http://schemas.microsoft.com/office/powerpoint/2010/main" val="1105276274"/>
              </p:ext>
            </p:extLst>
          </p:nvPr>
        </p:nvGraphicFramePr>
        <p:xfrm>
          <a:off x="3195961" y="1322772"/>
          <a:ext cx="6222240" cy="4634145"/>
        </p:xfrm>
        <a:graphic>
          <a:graphicData uri="http://schemas.openxmlformats.org/drawingml/2006/table">
            <a:tbl>
              <a:tblPr firstRow="1" bandRow="1">
                <a:tableStyleId>{5C22544A-7EE6-4342-B048-85BDC9FD1C3A}</a:tableStyleId>
              </a:tblPr>
              <a:tblGrid>
                <a:gridCol w="3024986">
                  <a:extLst>
                    <a:ext uri="{9D8B030D-6E8A-4147-A177-3AD203B41FA5}">
                      <a16:colId xmlns:a16="http://schemas.microsoft.com/office/drawing/2014/main" val="1900349903"/>
                    </a:ext>
                  </a:extLst>
                </a:gridCol>
                <a:gridCol w="3197254">
                  <a:extLst>
                    <a:ext uri="{9D8B030D-6E8A-4147-A177-3AD203B41FA5}">
                      <a16:colId xmlns:a16="http://schemas.microsoft.com/office/drawing/2014/main" val="3061613932"/>
                    </a:ext>
                  </a:extLst>
                </a:gridCol>
              </a:tblGrid>
              <a:tr h="531035">
                <a:tc>
                  <a:txBody>
                    <a:bodyPr/>
                    <a:lstStyle/>
                    <a:p>
                      <a:pPr algn="ctr"/>
                      <a:r>
                        <a:rPr lang="en-US" sz="2400" dirty="0">
                          <a:latin typeface="Alexandria" pitchFamily="2" charset="-78"/>
                          <a:cs typeface="Alexandria" pitchFamily="2" charset="-78"/>
                        </a:rPr>
                        <a:t>MANAGER </a:t>
                      </a:r>
                    </a:p>
                  </a:txBody>
                  <a:tcPr/>
                </a:tc>
                <a:tc>
                  <a:txBody>
                    <a:bodyPr/>
                    <a:lstStyle/>
                    <a:p>
                      <a:pPr algn="ctr"/>
                      <a:r>
                        <a:rPr lang="en-US" sz="2400" dirty="0">
                          <a:latin typeface="Alexandria" pitchFamily="2" charset="-78"/>
                          <a:cs typeface="Alexandria" pitchFamily="2" charset="-78"/>
                        </a:rPr>
                        <a:t>LEADER</a:t>
                      </a:r>
                    </a:p>
                  </a:txBody>
                  <a:tcPr>
                    <a:solidFill>
                      <a:schemeClr val="accent2"/>
                    </a:solidFill>
                  </a:tcPr>
                </a:tc>
                <a:extLst>
                  <a:ext uri="{0D108BD9-81ED-4DB2-BD59-A6C34878D82A}">
                    <a16:rowId xmlns:a16="http://schemas.microsoft.com/office/drawing/2014/main" val="2920559352"/>
                  </a:ext>
                </a:extLst>
              </a:tr>
              <a:tr h="4103110">
                <a:tc>
                  <a:txBody>
                    <a:bodyPr/>
                    <a:lstStyle/>
                    <a:p>
                      <a:pPr>
                        <a:buClr>
                          <a:srgbClr val="000000"/>
                        </a:buClr>
                        <a:buSzPts val="1200"/>
                        <a:buFont typeface="Arial"/>
                        <a:buNone/>
                      </a:pPr>
                      <a:r>
                        <a:rPr lang="en-US" sz="1600" dirty="0">
                          <a:latin typeface="Alexandria" pitchFamily="2" charset="-78"/>
                          <a:cs typeface="Alexandria" pitchFamily="2" charset="-78"/>
                          <a:sym typeface="Barlow Condensed SemiBold"/>
                        </a:rPr>
                        <a:t>Goals and objectives</a:t>
                      </a:r>
                    </a:p>
                    <a:p>
                      <a:pPr>
                        <a:buClr>
                          <a:srgbClr val="000000"/>
                        </a:buClr>
                        <a:buSzPts val="1200"/>
                        <a:buFont typeface="Arial"/>
                        <a:buNone/>
                      </a:pPr>
                      <a:r>
                        <a:rPr lang="en-US" sz="1600" dirty="0">
                          <a:latin typeface="Alexandria" pitchFamily="2" charset="-78"/>
                          <a:cs typeface="Alexandria" pitchFamily="2" charset="-78"/>
                          <a:sym typeface="Barlow Condensed SemiBold"/>
                        </a:rPr>
                        <a:t>Telling how and when</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Shorter range</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System, resources and structure </a:t>
                      </a:r>
                    </a:p>
                    <a:p>
                      <a:pPr>
                        <a:buClr>
                          <a:srgbClr val="000000"/>
                        </a:buClr>
                        <a:buSzPts val="1200"/>
                        <a:buFont typeface="Arial"/>
                        <a:buNone/>
                      </a:pPr>
                      <a:r>
                        <a:rPr lang="en-US" sz="1600" dirty="0">
                          <a:latin typeface="Alexandria" pitchFamily="2" charset="-78"/>
                          <a:cs typeface="Alexandria" pitchFamily="2" charset="-78"/>
                          <a:sym typeface="Barlow Condensed SemiBold"/>
                        </a:rPr>
                        <a:t>Autocracy </a:t>
                      </a:r>
                    </a:p>
                    <a:p>
                      <a:pPr>
                        <a:buClr>
                          <a:srgbClr val="000000"/>
                        </a:buClr>
                        <a:buSzPts val="1200"/>
                        <a:buFont typeface="Arial"/>
                        <a:buNone/>
                      </a:pPr>
                      <a:r>
                        <a:rPr lang="en-US" sz="1600" dirty="0">
                          <a:latin typeface="Alexandria" pitchFamily="2" charset="-78"/>
                          <a:cs typeface="Alexandria" pitchFamily="2" charset="-78"/>
                          <a:sym typeface="Barlow Condensed SemiBold"/>
                        </a:rPr>
                        <a:t>Restraining </a:t>
                      </a:r>
                    </a:p>
                    <a:p>
                      <a:pPr>
                        <a:buClr>
                          <a:srgbClr val="000000"/>
                        </a:buClr>
                        <a:buSzPts val="1200"/>
                        <a:buFont typeface="Arial"/>
                        <a:buNone/>
                      </a:pPr>
                      <a:r>
                        <a:rPr lang="en-US" sz="1600" dirty="0">
                          <a:latin typeface="Alexandria" pitchFamily="2" charset="-78"/>
                          <a:cs typeface="Alexandria" pitchFamily="2" charset="-78"/>
                          <a:sym typeface="Barlow Condensed SemiBold"/>
                        </a:rPr>
                        <a:t>Maintaining </a:t>
                      </a:r>
                    </a:p>
                    <a:p>
                      <a:pPr>
                        <a:buClr>
                          <a:srgbClr val="000000"/>
                        </a:buClr>
                        <a:buSzPts val="1200"/>
                        <a:buFont typeface="Arial"/>
                        <a:buNone/>
                      </a:pPr>
                      <a:r>
                        <a:rPr lang="en-US" sz="1600" dirty="0">
                          <a:latin typeface="Alexandria" pitchFamily="2" charset="-78"/>
                          <a:cs typeface="Alexandria" pitchFamily="2" charset="-78"/>
                          <a:sym typeface="Barlow Condensed SemiBold"/>
                        </a:rPr>
                        <a:t>Conforming </a:t>
                      </a:r>
                    </a:p>
                    <a:p>
                      <a:pPr>
                        <a:buClr>
                          <a:srgbClr val="000000"/>
                        </a:buClr>
                        <a:buSzPts val="1200"/>
                        <a:buFont typeface="Arial"/>
                        <a:buNone/>
                      </a:pPr>
                      <a:r>
                        <a:rPr lang="en-US" sz="1600" dirty="0">
                          <a:latin typeface="Alexandria" pitchFamily="2" charset="-78"/>
                          <a:cs typeface="Alexandria" pitchFamily="2" charset="-78"/>
                          <a:sym typeface="Barlow Condensed SemiBold"/>
                        </a:rPr>
                        <a:t>Imitating </a:t>
                      </a:r>
                    </a:p>
                    <a:p>
                      <a:pPr>
                        <a:buClr>
                          <a:srgbClr val="000000"/>
                        </a:buClr>
                        <a:buSzPts val="1200"/>
                        <a:buFont typeface="Arial"/>
                        <a:buNone/>
                      </a:pPr>
                      <a:r>
                        <a:rPr lang="en-US" sz="1600" dirty="0">
                          <a:latin typeface="Alexandria" pitchFamily="2" charset="-78"/>
                          <a:cs typeface="Alexandria" pitchFamily="2" charset="-78"/>
                          <a:sym typeface="Barlow Condensed SemiBold"/>
                        </a:rPr>
                        <a:t>Administrating </a:t>
                      </a:r>
                    </a:p>
                    <a:p>
                      <a:pPr>
                        <a:buClr>
                          <a:srgbClr val="000000"/>
                        </a:buClr>
                        <a:buSzPts val="1200"/>
                        <a:buFont typeface="Arial"/>
                        <a:buNone/>
                      </a:pPr>
                      <a:r>
                        <a:rPr lang="en-US" sz="1600" dirty="0">
                          <a:latin typeface="Alexandria" pitchFamily="2" charset="-78"/>
                          <a:cs typeface="Alexandria" pitchFamily="2" charset="-78"/>
                          <a:sym typeface="Barlow Condensed SemiBold"/>
                        </a:rPr>
                        <a:t>Controlling</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Procedures</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Consistency </a:t>
                      </a:r>
                    </a:p>
                    <a:p>
                      <a:pPr>
                        <a:buClr>
                          <a:srgbClr val="000000"/>
                        </a:buClr>
                        <a:buSzPts val="1200"/>
                        <a:buFont typeface="Arial"/>
                        <a:buNone/>
                      </a:pPr>
                      <a:r>
                        <a:rPr lang="en-US" sz="1600" dirty="0">
                          <a:latin typeface="Alexandria" pitchFamily="2" charset="-78"/>
                          <a:cs typeface="Alexandria" pitchFamily="2" charset="-78"/>
                          <a:sym typeface="Barlow Condensed SemiBold"/>
                        </a:rPr>
                        <a:t>Thinks in the box</a:t>
                      </a:r>
                    </a:p>
                    <a:p>
                      <a:endParaRPr lang="en-US" sz="1600" dirty="0">
                        <a:latin typeface="Alexandria" pitchFamily="2" charset="-78"/>
                        <a:cs typeface="Alexandria" pitchFamily="2" charset="-78"/>
                      </a:endParaRPr>
                    </a:p>
                  </a:txBody>
                  <a:tcPr/>
                </a:tc>
                <a:tc>
                  <a:txBody>
                    <a:bodyPr/>
                    <a:lstStyle/>
                    <a:p>
                      <a:pPr>
                        <a:buClr>
                          <a:srgbClr val="000000"/>
                        </a:buClr>
                        <a:buSzPts val="1200"/>
                        <a:buFont typeface="Arial"/>
                        <a:buNone/>
                      </a:pPr>
                      <a:r>
                        <a:rPr lang="en-US" sz="1600" dirty="0">
                          <a:latin typeface="Alexandria" pitchFamily="2" charset="-78"/>
                          <a:cs typeface="Alexandria" pitchFamily="2" charset="-78"/>
                          <a:sym typeface="Barlow Condensed SemiBold"/>
                        </a:rPr>
                        <a:t>Vision</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Telling what and why</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Longer range</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People and human nature </a:t>
                      </a:r>
                      <a:endParaRPr lang="en-US" sz="1600" dirty="0">
                        <a:latin typeface="Alexandria" pitchFamily="2" charset="-78"/>
                        <a:cs typeface="Alexandria" pitchFamily="2" charset="-78"/>
                        <a:sym typeface="Arial"/>
                      </a:endParaRPr>
                    </a:p>
                    <a:p>
                      <a:pPr>
                        <a:spcBef>
                          <a:spcPts val="490"/>
                        </a:spcBef>
                        <a:buClr>
                          <a:srgbClr val="000000"/>
                        </a:buClr>
                        <a:buSzPts val="1400"/>
                        <a:buFont typeface="Arial"/>
                        <a:buNone/>
                      </a:pPr>
                      <a:endParaRPr lang="en-US" sz="1600" dirty="0">
                        <a:latin typeface="Alexandria" pitchFamily="2" charset="-78"/>
                        <a:cs typeface="Alexandria" pitchFamily="2" charset="-78"/>
                        <a:sym typeface="Barlow Condensed SemiBold"/>
                      </a:endParaRPr>
                    </a:p>
                    <a:p>
                      <a:pPr>
                        <a:spcBef>
                          <a:spcPts val="490"/>
                        </a:spcBef>
                        <a:buClr>
                          <a:srgbClr val="000000"/>
                        </a:buClr>
                        <a:buSzPts val="1400"/>
                        <a:buFont typeface="Arial"/>
                        <a:buNone/>
                      </a:pPr>
                      <a:r>
                        <a:rPr lang="en-US" sz="1600" dirty="0">
                          <a:latin typeface="Alexandria" pitchFamily="2" charset="-78"/>
                          <a:cs typeface="Alexandria" pitchFamily="2" charset="-78"/>
                          <a:sym typeface="Barlow Condensed SemiBold"/>
                        </a:rPr>
                        <a:t>Democracy</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Enabling  </a:t>
                      </a:r>
                    </a:p>
                    <a:p>
                      <a:pPr>
                        <a:spcBef>
                          <a:spcPts val="490"/>
                        </a:spcBef>
                        <a:buClr>
                          <a:srgbClr val="000000"/>
                        </a:buClr>
                        <a:buSzPts val="1400"/>
                        <a:buFont typeface="Arial"/>
                        <a:buNone/>
                      </a:pPr>
                      <a:r>
                        <a:rPr lang="en-US" sz="1600" dirty="0">
                          <a:latin typeface="Alexandria" pitchFamily="2" charset="-78"/>
                          <a:cs typeface="Alexandria" pitchFamily="2" charset="-78"/>
                          <a:sym typeface="Barlow Condensed SemiBold"/>
                        </a:rPr>
                        <a:t>Developing</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Challenging  </a:t>
                      </a:r>
                    </a:p>
                    <a:p>
                      <a:pPr>
                        <a:spcBef>
                          <a:spcPts val="490"/>
                        </a:spcBef>
                        <a:buClr>
                          <a:srgbClr val="000000"/>
                        </a:buClr>
                        <a:buSzPts val="1400"/>
                        <a:buFont typeface="Arial"/>
                        <a:buNone/>
                      </a:pPr>
                      <a:r>
                        <a:rPr lang="en-US" sz="1600" dirty="0">
                          <a:latin typeface="Alexandria" pitchFamily="2" charset="-78"/>
                          <a:cs typeface="Alexandria" pitchFamily="2" charset="-78"/>
                          <a:sym typeface="Barlow Condensed SemiBold"/>
                        </a:rPr>
                        <a:t>Originating</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Innovating</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Directing </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Flexibility</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Thinks outside the box </a:t>
                      </a:r>
                      <a:endParaRPr lang="en-US" sz="1600" dirty="0">
                        <a:latin typeface="Alexandria" pitchFamily="2" charset="-78"/>
                        <a:cs typeface="Alexandria" pitchFamily="2" charset="-78"/>
                      </a:endParaRPr>
                    </a:p>
                  </a:txBody>
                  <a:tcPr>
                    <a:solidFill>
                      <a:schemeClr val="accent2">
                        <a:lumMod val="40000"/>
                        <a:lumOff val="60000"/>
                      </a:schemeClr>
                    </a:solidFill>
                  </a:tcPr>
                </a:tc>
                <a:extLst>
                  <a:ext uri="{0D108BD9-81ED-4DB2-BD59-A6C34878D82A}">
                    <a16:rowId xmlns:a16="http://schemas.microsoft.com/office/drawing/2014/main" val="1534325253"/>
                  </a:ext>
                </a:extLst>
              </a:tr>
            </a:tbl>
          </a:graphicData>
        </a:graphic>
      </p:graphicFrame>
    </p:spTree>
    <p:extLst>
      <p:ext uri="{BB962C8B-B14F-4D97-AF65-F5344CB8AC3E}">
        <p14:creationId xmlns:p14="http://schemas.microsoft.com/office/powerpoint/2010/main" val="74053311"/>
      </p:ext>
    </p:extLst>
  </p:cSld>
  <p:clrMapOvr>
    <a:masterClrMapping/>
  </p:clrMapOvr>
  <mc:AlternateContent xmlns:mc="http://schemas.openxmlformats.org/markup-compatibility/2006" xmlns:p14="http://schemas.microsoft.com/office/powerpoint/2010/main">
    <mc:Choice Requires="p14">
      <p:transition p14:dur="10" advTm="447249"/>
    </mc:Choice>
    <mc:Fallback xmlns="">
      <p:transition advTm="44724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288577" cy="523220"/>
          </a:xfrm>
          <a:prstGeom prst="rect">
            <a:avLst/>
          </a:prstGeom>
          <a:noFill/>
        </p:spPr>
        <p:txBody>
          <a:bodyPr wrap="square" rtlCol="0">
            <a:spAutoFit/>
          </a:bodyPr>
          <a:lstStyle/>
          <a:p>
            <a:r>
              <a:rPr lang="en-US" sz="2800" b="1" dirty="0">
                <a:latin typeface="Alexandria" charset="0"/>
                <a:cs typeface="Alexandria" charset="0"/>
              </a:rPr>
              <a:t>Manager vs Leader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1995" y="1016789"/>
            <a:ext cx="112841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2492990"/>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400" dirty="0">
                <a:latin typeface="Alexandria" charset="0"/>
                <a:cs typeface="Alexandria" charset="0"/>
              </a:rPr>
              <a:t>Not every manager is a leader, and not every leader is a manager.</a:t>
            </a:r>
          </a:p>
          <a:p>
            <a:pPr marL="342900" indent="-342900">
              <a:lnSpc>
                <a:spcPct val="150000"/>
              </a:lnSpc>
              <a:buFont typeface="Wingdings" panose="05000000000000000000" pitchFamily="2" charset="2"/>
              <a:buChar char="§"/>
            </a:pPr>
            <a:endParaRPr lang="en-US" sz="2400" dirty="0">
              <a:latin typeface="Alexandria" charset="0"/>
              <a:cs typeface="Alexandria" charset="0"/>
            </a:endParaRPr>
          </a:p>
          <a:p>
            <a:pPr>
              <a:lnSpc>
                <a:spcPct val="150000"/>
              </a:lnSpc>
            </a:pPr>
            <a:endParaRPr lang="en-US" sz="24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748;p26">
            <a:extLst>
              <a:ext uri="{FF2B5EF4-FFF2-40B4-BE49-F238E27FC236}">
                <a16:creationId xmlns:a16="http://schemas.microsoft.com/office/drawing/2014/main" id="{74146C07-F2B1-4DD1-B05F-2674FDA4D2D8}"/>
              </a:ext>
            </a:extLst>
          </p:cNvPr>
          <p:cNvSpPr/>
          <p:nvPr/>
        </p:nvSpPr>
        <p:spPr>
          <a:xfrm>
            <a:off x="1981989" y="3173897"/>
            <a:ext cx="4246536" cy="2119998"/>
          </a:xfrm>
          <a:prstGeom prst="ellipse">
            <a:avLst/>
          </a:prstGeom>
          <a:noFill/>
          <a:ln w="25400" cap="flat" cmpd="sng">
            <a:solidFill>
              <a:schemeClr val="accent5"/>
            </a:solidFill>
            <a:prstDash val="solid"/>
            <a:round/>
            <a:headEnd type="none" w="sm" len="sm"/>
            <a:tailEnd type="none" w="sm" len="sm"/>
          </a:ln>
        </p:spPr>
        <p:txBody>
          <a:bodyPr spcFirstLastPara="1" wrap="square" lIns="91425" tIns="45700" rIns="91425" bIns="45700" anchor="ctr" anchorCtr="0">
            <a:noAutofit/>
          </a:bodyPr>
          <a:lstStyle/>
          <a:p>
            <a:pPr algn="ctr">
              <a:buClr>
                <a:srgbClr val="000000"/>
              </a:buClr>
              <a:buFont typeface="Arial"/>
              <a:buNone/>
            </a:pPr>
            <a:r>
              <a:rPr lang="en-US" sz="2800" b="1" kern="0" dirty="0">
                <a:latin typeface="Alexandria" pitchFamily="2" charset="-78"/>
                <a:ea typeface="Arial"/>
                <a:cs typeface="Alexandria" pitchFamily="2" charset="-78"/>
                <a:sym typeface="Arial"/>
              </a:rPr>
              <a:t>Leader </a:t>
            </a:r>
            <a:endParaRPr sz="1400" kern="0" dirty="0">
              <a:latin typeface="Alexandria" pitchFamily="2" charset="-78"/>
              <a:cs typeface="Alexandria" pitchFamily="2" charset="-78"/>
              <a:sym typeface="Arial"/>
            </a:endParaRPr>
          </a:p>
        </p:txBody>
      </p:sp>
      <p:sp>
        <p:nvSpPr>
          <p:cNvPr id="14" name="Google Shape;749;p26">
            <a:extLst>
              <a:ext uri="{FF2B5EF4-FFF2-40B4-BE49-F238E27FC236}">
                <a16:creationId xmlns:a16="http://schemas.microsoft.com/office/drawing/2014/main" id="{5ECB2F2F-9A12-4507-ACAB-C1633B51B5E9}"/>
              </a:ext>
            </a:extLst>
          </p:cNvPr>
          <p:cNvSpPr/>
          <p:nvPr/>
        </p:nvSpPr>
        <p:spPr>
          <a:xfrm>
            <a:off x="5099463" y="3193829"/>
            <a:ext cx="4448014" cy="2130400"/>
          </a:xfrm>
          <a:prstGeom prst="ellipse">
            <a:avLst/>
          </a:prstGeom>
          <a:noFill/>
          <a:ln w="25400" cap="flat" cmpd="sng">
            <a:solidFill>
              <a:schemeClr val="accent1">
                <a:lumMod val="75000"/>
              </a:schemeClr>
            </a:solidFill>
            <a:prstDash val="solid"/>
            <a:round/>
            <a:headEnd type="none" w="sm" len="sm"/>
            <a:tailEnd type="none" w="sm" len="sm"/>
          </a:ln>
        </p:spPr>
        <p:txBody>
          <a:bodyPr spcFirstLastPara="1" wrap="square" lIns="91425" tIns="45700" rIns="91425" bIns="45700" anchor="ctr" anchorCtr="0">
            <a:noAutofit/>
          </a:bodyPr>
          <a:lstStyle/>
          <a:p>
            <a:pPr algn="ctr">
              <a:buClr>
                <a:srgbClr val="000000"/>
              </a:buClr>
              <a:buFont typeface="Arial"/>
              <a:buNone/>
            </a:pPr>
            <a:endParaRPr sz="1400" kern="0">
              <a:solidFill>
                <a:srgbClr val="434343"/>
              </a:solidFill>
              <a:latin typeface="Arial"/>
              <a:ea typeface="Arial"/>
              <a:cs typeface="Arial"/>
              <a:sym typeface="Arial"/>
            </a:endParaRPr>
          </a:p>
        </p:txBody>
      </p:sp>
      <p:sp>
        <p:nvSpPr>
          <p:cNvPr id="15" name="Google Shape;750;p26">
            <a:extLst>
              <a:ext uri="{FF2B5EF4-FFF2-40B4-BE49-F238E27FC236}">
                <a16:creationId xmlns:a16="http://schemas.microsoft.com/office/drawing/2014/main" id="{79829A31-B91B-4DBD-ACFC-23CE222983FE}"/>
              </a:ext>
            </a:extLst>
          </p:cNvPr>
          <p:cNvSpPr/>
          <p:nvPr/>
        </p:nvSpPr>
        <p:spPr>
          <a:xfrm>
            <a:off x="6716319" y="4065766"/>
            <a:ext cx="2037064" cy="523180"/>
          </a:xfrm>
          <a:prstGeom prst="rect">
            <a:avLst/>
          </a:prstGeom>
          <a:noFill/>
          <a:ln>
            <a:noFill/>
          </a:ln>
        </p:spPr>
        <p:txBody>
          <a:bodyPr spcFirstLastPara="1" wrap="square" lIns="91425" tIns="45700" rIns="91425" bIns="45700" anchor="t" anchorCtr="0">
            <a:spAutoFit/>
          </a:bodyPr>
          <a:lstStyle/>
          <a:p>
            <a:pPr>
              <a:buClr>
                <a:srgbClr val="000000"/>
              </a:buClr>
              <a:buFont typeface="Arial"/>
              <a:buNone/>
            </a:pPr>
            <a:r>
              <a:rPr lang="en-US" sz="2800" b="1" kern="0" dirty="0">
                <a:latin typeface="Alexandria" pitchFamily="2" charset="-78"/>
                <a:cs typeface="Alexandria" pitchFamily="2" charset="-78"/>
                <a:sym typeface="Arial"/>
              </a:rPr>
              <a:t>Manager</a:t>
            </a:r>
            <a:endParaRPr sz="2800" b="1" kern="0" dirty="0">
              <a:latin typeface="Alexandria" pitchFamily="2" charset="-78"/>
              <a:cs typeface="Alexandria" pitchFamily="2" charset="-78"/>
              <a:sym typeface="Arial"/>
            </a:endParaRPr>
          </a:p>
        </p:txBody>
      </p:sp>
      <p:sp>
        <p:nvSpPr>
          <p:cNvPr id="17" name="Google Shape;751;p26">
            <a:extLst>
              <a:ext uri="{FF2B5EF4-FFF2-40B4-BE49-F238E27FC236}">
                <a16:creationId xmlns:a16="http://schemas.microsoft.com/office/drawing/2014/main" id="{33CCEE41-FBD5-4A34-8BD9-126E917F374F}"/>
              </a:ext>
            </a:extLst>
          </p:cNvPr>
          <p:cNvSpPr/>
          <p:nvPr/>
        </p:nvSpPr>
        <p:spPr>
          <a:xfrm>
            <a:off x="5160900" y="4065766"/>
            <a:ext cx="996537" cy="338514"/>
          </a:xfrm>
          <a:prstGeom prst="rect">
            <a:avLst/>
          </a:prstGeom>
          <a:noFill/>
          <a:ln>
            <a:noFill/>
          </a:ln>
        </p:spPr>
        <p:txBody>
          <a:bodyPr spcFirstLastPara="1" wrap="square" lIns="91425" tIns="45700" rIns="91425" bIns="45700" anchor="t" anchorCtr="0">
            <a:spAutoFit/>
          </a:bodyPr>
          <a:lstStyle/>
          <a:p>
            <a:pPr algn="ctr">
              <a:buClr>
                <a:srgbClr val="000000"/>
              </a:buClr>
              <a:buFont typeface="Arial"/>
              <a:buNone/>
            </a:pPr>
            <a:r>
              <a:rPr lang="en-US" sz="1600" b="1" kern="0" dirty="0">
                <a:solidFill>
                  <a:schemeClr val="accent2"/>
                </a:solidFill>
                <a:latin typeface="Alexandria" pitchFamily="2" charset="-78"/>
                <a:ea typeface="Arial"/>
                <a:cs typeface="Alexandria" pitchFamily="2" charset="-78"/>
                <a:sym typeface="Arial"/>
              </a:rPr>
              <a:t>Project</a:t>
            </a:r>
            <a:r>
              <a:rPr lang="en-US" sz="1400" b="1" kern="0" dirty="0">
                <a:solidFill>
                  <a:srgbClr val="7E3C71"/>
                </a:solidFill>
                <a:latin typeface="Alexandria" pitchFamily="2" charset="-78"/>
                <a:ea typeface="Arial"/>
                <a:cs typeface="Alexandria" pitchFamily="2" charset="-78"/>
                <a:sym typeface="Arial"/>
              </a:rPr>
              <a:t> </a:t>
            </a:r>
            <a:endParaRPr sz="1400" kern="0" dirty="0">
              <a:solidFill>
                <a:srgbClr val="000000"/>
              </a:solidFill>
              <a:latin typeface="Alexandria" pitchFamily="2" charset="-78"/>
              <a:cs typeface="Alexandria" pitchFamily="2" charset="-78"/>
              <a:sym typeface="Arial"/>
            </a:endParaRPr>
          </a:p>
        </p:txBody>
      </p:sp>
    </p:spTree>
    <p:extLst>
      <p:ext uri="{BB962C8B-B14F-4D97-AF65-F5344CB8AC3E}">
        <p14:creationId xmlns:p14="http://schemas.microsoft.com/office/powerpoint/2010/main" val="3176840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416914" cy="523220"/>
          </a:xfrm>
          <a:prstGeom prst="rect">
            <a:avLst/>
          </a:prstGeom>
          <a:noFill/>
        </p:spPr>
        <p:txBody>
          <a:bodyPr wrap="square" rtlCol="0">
            <a:spAutoFit/>
          </a:bodyPr>
          <a:lstStyle/>
          <a:p>
            <a:r>
              <a:rPr lang="en-US" sz="2800" b="1" dirty="0">
                <a:latin typeface="Alexandria" charset="0"/>
                <a:cs typeface="Alexandria" charset="0"/>
              </a:rPr>
              <a:t>A Project Without Positive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9506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51106" y="2338120"/>
            <a:ext cx="10541000" cy="3139321"/>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May well under-perform.</a:t>
            </a:r>
          </a:p>
          <a:p>
            <a:pPr marL="342900" indent="-342900">
              <a:lnSpc>
                <a:spcPct val="150000"/>
              </a:lnSpc>
              <a:buFont typeface="Wingdings" panose="05000000000000000000" pitchFamily="2" charset="2"/>
              <a:buChar char="§"/>
            </a:pPr>
            <a:r>
              <a:rPr lang="en-US" sz="2000" dirty="0">
                <a:latin typeface="Alexandria" charset="0"/>
                <a:cs typeface="Alexandria" charset="0"/>
              </a:rPr>
              <a:t>May miss strategic opportunities.</a:t>
            </a:r>
          </a:p>
          <a:p>
            <a:pPr marL="342900" indent="-342900">
              <a:lnSpc>
                <a:spcPct val="150000"/>
              </a:lnSpc>
              <a:buFont typeface="Wingdings" panose="05000000000000000000" pitchFamily="2" charset="2"/>
              <a:buChar char="§"/>
            </a:pPr>
            <a:r>
              <a:rPr lang="en-US" sz="2000" dirty="0">
                <a:latin typeface="Alexandria" charset="0"/>
                <a:cs typeface="Alexandria" charset="0"/>
              </a:rPr>
              <a:t> Stifle innovation.</a:t>
            </a:r>
          </a:p>
          <a:p>
            <a:pPr marL="342900" indent="-342900">
              <a:lnSpc>
                <a:spcPct val="150000"/>
              </a:lnSpc>
              <a:buFont typeface="Wingdings" panose="05000000000000000000" pitchFamily="2" charset="2"/>
              <a:buChar char="§"/>
            </a:pPr>
            <a:r>
              <a:rPr lang="en-US" sz="2000" dirty="0">
                <a:latin typeface="Alexandria" charset="0"/>
                <a:cs typeface="Alexandria" charset="0"/>
              </a:rPr>
              <a:t> Underutilize team members. </a:t>
            </a:r>
          </a:p>
          <a:p>
            <a:pPr marL="342900" indent="-342900">
              <a:lnSpc>
                <a:spcPct val="150000"/>
              </a:lnSpc>
              <a:buFont typeface="Wingdings" panose="05000000000000000000" pitchFamily="2" charset="2"/>
              <a:buChar char="§"/>
            </a:pPr>
            <a:r>
              <a:rPr lang="en-US" sz="2000" dirty="0">
                <a:latin typeface="Alexandria" charset="0"/>
                <a:cs typeface="Alexandria" charset="0"/>
              </a:rPr>
              <a:t> Fall short of its project goals, quality performance and productivity.</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284074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416914" cy="523220"/>
          </a:xfrm>
          <a:prstGeom prst="rect">
            <a:avLst/>
          </a:prstGeom>
          <a:noFill/>
        </p:spPr>
        <p:txBody>
          <a:bodyPr wrap="square" rtlCol="0">
            <a:spAutoFit/>
          </a:bodyPr>
          <a:lstStyle/>
          <a:p>
            <a:r>
              <a:rPr lang="en-US" sz="2800" b="1" dirty="0">
                <a:latin typeface="Alexandria" charset="0"/>
                <a:cs typeface="Alexandria" charset="0"/>
              </a:rPr>
              <a:t>A Project Without Positive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9506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40D38E4F-6018-4533-9684-B3F048B024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53155" y="1615963"/>
            <a:ext cx="3533570" cy="4889611"/>
          </a:xfrm>
          <a:prstGeom prst="rect">
            <a:avLst/>
          </a:prstGeom>
        </p:spPr>
      </p:pic>
    </p:spTree>
    <p:extLst>
      <p:ext uri="{BB962C8B-B14F-4D97-AF65-F5344CB8AC3E}">
        <p14:creationId xmlns:p14="http://schemas.microsoft.com/office/powerpoint/2010/main" val="1316456846"/>
      </p:ext>
    </p:extLst>
  </p:cSld>
  <p:clrMapOvr>
    <a:masterClrMapping/>
  </p:clrMapOvr>
  <mc:AlternateContent xmlns:mc="http://schemas.openxmlformats.org/markup-compatibility/2006" xmlns:p14="http://schemas.microsoft.com/office/powerpoint/2010/main">
    <mc:Choice Requires="p14">
      <p:transition p14:dur="10" advTm="137955"/>
    </mc:Choice>
    <mc:Fallback xmlns="">
      <p:transition advTm="13795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736543" cy="523220"/>
          </a:xfrm>
          <a:prstGeom prst="rect">
            <a:avLst/>
          </a:prstGeom>
          <a:noFill/>
        </p:spPr>
        <p:txBody>
          <a:bodyPr wrap="square" rtlCol="0">
            <a:spAutoFit/>
          </a:bodyPr>
          <a:lstStyle/>
          <a:p>
            <a:r>
              <a:rPr lang="en-US" sz="2800" b="1" dirty="0">
                <a:latin typeface="Alexandria" charset="0"/>
                <a:cs typeface="Alexandria" charset="0"/>
              </a:rPr>
              <a:t>Leadership Traits and Soft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62000" y="1946910"/>
            <a:ext cx="10541000" cy="4985980"/>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charset="0"/>
                <a:cs typeface="Alexandria" charset="0"/>
              </a:rPr>
              <a:t>L - Listener, Lovable.</a:t>
            </a:r>
          </a:p>
          <a:p>
            <a:pPr marL="285750" indent="-285750">
              <a:lnSpc>
                <a:spcPct val="150000"/>
              </a:lnSpc>
              <a:buFont typeface="Wingdings" panose="05000000000000000000" pitchFamily="2" charset="2"/>
              <a:buChar char="§"/>
            </a:pPr>
            <a:r>
              <a:rPr lang="en-US" dirty="0">
                <a:latin typeface="Alexandria" charset="0"/>
                <a:cs typeface="Alexandria" charset="0"/>
              </a:rPr>
              <a:t>E - Energetic, Effective.</a:t>
            </a:r>
          </a:p>
          <a:p>
            <a:pPr marL="285750" indent="-285750">
              <a:lnSpc>
                <a:spcPct val="150000"/>
              </a:lnSpc>
              <a:buFont typeface="Wingdings" panose="05000000000000000000" pitchFamily="2" charset="2"/>
              <a:buChar char="§"/>
            </a:pPr>
            <a:r>
              <a:rPr lang="en-US" dirty="0">
                <a:latin typeface="Alexandria" charset="0"/>
                <a:cs typeface="Alexandria" charset="0"/>
              </a:rPr>
              <a:t>A - Alert, Assertive.</a:t>
            </a:r>
          </a:p>
          <a:p>
            <a:pPr marL="285750" indent="-285750">
              <a:lnSpc>
                <a:spcPct val="150000"/>
              </a:lnSpc>
              <a:buFont typeface="Wingdings" panose="05000000000000000000" pitchFamily="2" charset="2"/>
              <a:buChar char="§"/>
            </a:pPr>
            <a:r>
              <a:rPr lang="en-US" dirty="0">
                <a:latin typeface="Alexandria" charset="0"/>
                <a:cs typeface="Alexandria" charset="0"/>
              </a:rPr>
              <a:t>D - Determination, Diligence.</a:t>
            </a:r>
          </a:p>
          <a:p>
            <a:pPr marL="285750" indent="-285750">
              <a:lnSpc>
                <a:spcPct val="150000"/>
              </a:lnSpc>
              <a:buFont typeface="Wingdings" panose="05000000000000000000" pitchFamily="2" charset="2"/>
              <a:buChar char="§"/>
            </a:pPr>
            <a:r>
              <a:rPr lang="en-US" dirty="0">
                <a:latin typeface="Alexandria" charset="0"/>
                <a:cs typeface="Alexandria" charset="0"/>
              </a:rPr>
              <a:t>E - Empathy, Eagerness.</a:t>
            </a:r>
          </a:p>
          <a:p>
            <a:pPr marL="285750" indent="-285750">
              <a:lnSpc>
                <a:spcPct val="150000"/>
              </a:lnSpc>
              <a:buFont typeface="Wingdings" panose="05000000000000000000" pitchFamily="2" charset="2"/>
              <a:buChar char="§"/>
            </a:pPr>
            <a:r>
              <a:rPr lang="en-US" dirty="0">
                <a:latin typeface="Alexandria" charset="0"/>
                <a:cs typeface="Alexandria" charset="0"/>
              </a:rPr>
              <a:t>R - Responsible, Realistic.</a:t>
            </a:r>
          </a:p>
          <a:p>
            <a:pPr marL="285750" indent="-285750">
              <a:lnSpc>
                <a:spcPct val="150000"/>
              </a:lnSpc>
              <a:buFont typeface="Wingdings" panose="05000000000000000000" pitchFamily="2" charset="2"/>
              <a:buChar char="§"/>
            </a:pPr>
            <a:r>
              <a:rPr lang="en-US" dirty="0">
                <a:latin typeface="Alexandria" charset="0"/>
                <a:cs typeface="Alexandria" charset="0"/>
              </a:rPr>
              <a:t>S - Self respect, Self control.</a:t>
            </a:r>
          </a:p>
          <a:p>
            <a:pPr marL="285750" indent="-285750">
              <a:lnSpc>
                <a:spcPct val="150000"/>
              </a:lnSpc>
              <a:buFont typeface="Wingdings" panose="05000000000000000000" pitchFamily="2" charset="2"/>
              <a:buChar char="§"/>
            </a:pPr>
            <a:r>
              <a:rPr lang="en-US" dirty="0">
                <a:latin typeface="Alexandria" charset="0"/>
                <a:cs typeface="Alexandria" charset="0"/>
              </a:rPr>
              <a:t>H - Honesty, High hopes.</a:t>
            </a:r>
          </a:p>
          <a:p>
            <a:pPr marL="285750" indent="-285750">
              <a:lnSpc>
                <a:spcPct val="150000"/>
              </a:lnSpc>
              <a:buFont typeface="Wingdings" panose="05000000000000000000" pitchFamily="2" charset="2"/>
              <a:buChar char="§"/>
            </a:pPr>
            <a:r>
              <a:rPr lang="en-US" dirty="0">
                <a:latin typeface="Alexandria" charset="0"/>
                <a:cs typeface="Alexandria" charset="0"/>
              </a:rPr>
              <a:t>I - Interest, Impartial.</a:t>
            </a:r>
          </a:p>
          <a:p>
            <a:pPr marL="285750" indent="-285750">
              <a:lnSpc>
                <a:spcPct val="150000"/>
              </a:lnSpc>
              <a:buFont typeface="Wingdings" panose="05000000000000000000" pitchFamily="2" charset="2"/>
              <a:buChar char="§"/>
            </a:pPr>
            <a:r>
              <a:rPr lang="en-US" dirty="0">
                <a:latin typeface="Alexandria" charset="0"/>
                <a:cs typeface="Alexandria" charset="0"/>
              </a:rPr>
              <a:t>P- Patience.</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8799351"/>
      </p:ext>
    </p:extLst>
  </p:cSld>
  <p:clrMapOvr>
    <a:masterClrMapping/>
  </p:clrMapOvr>
  <mc:AlternateContent xmlns:mc="http://schemas.openxmlformats.org/markup-compatibility/2006" xmlns:p14="http://schemas.microsoft.com/office/powerpoint/2010/main">
    <mc:Choice Requires="p14">
      <p:transition p14:dur="10" advTm="324076"/>
    </mc:Choice>
    <mc:Fallback xmlns="">
      <p:transition advTm="32407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502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2" y="1082446"/>
            <a:ext cx="6724455" cy="523220"/>
          </a:xfrm>
          <a:prstGeom prst="rect">
            <a:avLst/>
          </a:prstGeom>
          <a:noFill/>
        </p:spPr>
        <p:txBody>
          <a:bodyPr wrap="square" rtlCol="0">
            <a:spAutoFit/>
          </a:bodyPr>
          <a:lstStyle/>
          <a:p>
            <a:r>
              <a:rPr lang="en-US" sz="2800" b="1" dirty="0">
                <a:latin typeface="Alexandria" charset="0"/>
                <a:cs typeface="Alexandria" charset="0"/>
              </a:rPr>
              <a:t>Major Project Leadership Skills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22991" y="97479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oogle Shape;838;p33">
            <a:extLst>
              <a:ext uri="{FF2B5EF4-FFF2-40B4-BE49-F238E27FC236}">
                <a16:creationId xmlns:a16="http://schemas.microsoft.com/office/drawing/2014/main" id="{C2668DE4-DC7D-4AB5-9510-F82C9C34638A}"/>
              </a:ext>
            </a:extLst>
          </p:cNvPr>
          <p:cNvGrpSpPr/>
          <p:nvPr/>
        </p:nvGrpSpPr>
        <p:grpSpPr>
          <a:xfrm>
            <a:off x="2537953" y="1827535"/>
            <a:ext cx="7805445" cy="4228372"/>
            <a:chOff x="2528159" y="1451"/>
            <a:chExt cx="4604804" cy="4925080"/>
          </a:xfrm>
        </p:grpSpPr>
        <p:sp>
          <p:nvSpPr>
            <p:cNvPr id="12" name="Google Shape;839;p33">
              <a:extLst>
                <a:ext uri="{FF2B5EF4-FFF2-40B4-BE49-F238E27FC236}">
                  <a16:creationId xmlns:a16="http://schemas.microsoft.com/office/drawing/2014/main" id="{2A428B66-F2AA-46D9-81F0-AE5E8B1F9DD3}"/>
                </a:ext>
              </a:extLst>
            </p:cNvPr>
            <p:cNvSpPr/>
            <p:nvPr/>
          </p:nvSpPr>
          <p:spPr>
            <a:xfrm>
              <a:off x="2834984" y="557865"/>
              <a:ext cx="3812253" cy="3812253"/>
            </a:xfrm>
            <a:prstGeom prst="blockArc">
              <a:avLst>
                <a:gd name="adj1" fmla="val 12600000"/>
                <a:gd name="adj2" fmla="val 16200000"/>
                <a:gd name="adj3" fmla="val 4530"/>
              </a:avLst>
            </a:prstGeom>
            <a:solidFill>
              <a:schemeClr val="tx2">
                <a:lumMod val="40000"/>
                <a:lumOff val="60000"/>
              </a:schemeClr>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3" name="Google Shape;840;p33">
              <a:extLst>
                <a:ext uri="{FF2B5EF4-FFF2-40B4-BE49-F238E27FC236}">
                  <a16:creationId xmlns:a16="http://schemas.microsoft.com/office/drawing/2014/main" id="{65ABDA31-B89C-43A5-AF94-C1A082217AD8}"/>
                </a:ext>
              </a:extLst>
            </p:cNvPr>
            <p:cNvSpPr/>
            <p:nvPr/>
          </p:nvSpPr>
          <p:spPr>
            <a:xfrm>
              <a:off x="2834984" y="557865"/>
              <a:ext cx="3812253" cy="3812253"/>
            </a:xfrm>
            <a:prstGeom prst="blockArc">
              <a:avLst>
                <a:gd name="adj1" fmla="val 9000000"/>
                <a:gd name="adj2" fmla="val 12600000"/>
                <a:gd name="adj3" fmla="val 4530"/>
              </a:avLst>
            </a:prstGeom>
            <a:solidFill>
              <a:schemeClr val="tx2">
                <a:lumMod val="40000"/>
                <a:lumOff val="60000"/>
              </a:schemeClr>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4" name="Google Shape;841;p33">
              <a:extLst>
                <a:ext uri="{FF2B5EF4-FFF2-40B4-BE49-F238E27FC236}">
                  <a16:creationId xmlns:a16="http://schemas.microsoft.com/office/drawing/2014/main" id="{46CAA506-515C-41F5-A6F8-656D4D0B97A0}"/>
                </a:ext>
              </a:extLst>
            </p:cNvPr>
            <p:cNvSpPr/>
            <p:nvPr/>
          </p:nvSpPr>
          <p:spPr>
            <a:xfrm>
              <a:off x="2834984" y="557865"/>
              <a:ext cx="3812253" cy="3812253"/>
            </a:xfrm>
            <a:prstGeom prst="blockArc">
              <a:avLst>
                <a:gd name="adj1" fmla="val 5400000"/>
                <a:gd name="adj2" fmla="val 9000000"/>
                <a:gd name="adj3" fmla="val 4530"/>
              </a:avLst>
            </a:prstGeom>
            <a:solidFill>
              <a:schemeClr val="tx2">
                <a:lumMod val="40000"/>
                <a:lumOff val="60000"/>
              </a:schemeClr>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5" name="Google Shape;842;p33">
              <a:extLst>
                <a:ext uri="{FF2B5EF4-FFF2-40B4-BE49-F238E27FC236}">
                  <a16:creationId xmlns:a16="http://schemas.microsoft.com/office/drawing/2014/main" id="{0C437D26-D9FF-4BD7-BEF3-A3E0DD7384C4}"/>
                </a:ext>
              </a:extLst>
            </p:cNvPr>
            <p:cNvSpPr/>
            <p:nvPr/>
          </p:nvSpPr>
          <p:spPr>
            <a:xfrm>
              <a:off x="2748377" y="559879"/>
              <a:ext cx="3812253" cy="3812253"/>
            </a:xfrm>
            <a:prstGeom prst="blockArc">
              <a:avLst>
                <a:gd name="adj1" fmla="val 1499100"/>
                <a:gd name="adj2" fmla="val 5240125"/>
                <a:gd name="adj3" fmla="val 4530"/>
              </a:avLst>
            </a:prstGeom>
            <a:solidFill>
              <a:schemeClr val="tx2">
                <a:lumMod val="40000"/>
                <a:lumOff val="60000"/>
              </a:schemeClr>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6" name="Google Shape;843;p33">
              <a:extLst>
                <a:ext uri="{FF2B5EF4-FFF2-40B4-BE49-F238E27FC236}">
                  <a16:creationId xmlns:a16="http://schemas.microsoft.com/office/drawing/2014/main" id="{7E223DDB-A04E-491D-ADD0-C2ADEF075599}"/>
                </a:ext>
              </a:extLst>
            </p:cNvPr>
            <p:cNvSpPr/>
            <p:nvPr/>
          </p:nvSpPr>
          <p:spPr>
            <a:xfrm>
              <a:off x="2816202" y="428259"/>
              <a:ext cx="3812253" cy="3812253"/>
            </a:xfrm>
            <a:prstGeom prst="blockArc">
              <a:avLst>
                <a:gd name="adj1" fmla="val 20566183"/>
                <a:gd name="adj2" fmla="val 1772405"/>
                <a:gd name="adj3" fmla="val 4530"/>
              </a:avLst>
            </a:prstGeom>
            <a:solidFill>
              <a:schemeClr val="tx2">
                <a:lumMod val="40000"/>
                <a:lumOff val="60000"/>
              </a:schemeClr>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7" name="Google Shape;844;p33">
              <a:extLst>
                <a:ext uri="{FF2B5EF4-FFF2-40B4-BE49-F238E27FC236}">
                  <a16:creationId xmlns:a16="http://schemas.microsoft.com/office/drawing/2014/main" id="{EA531E20-A92F-4D94-A541-676AB9962A1F}"/>
                </a:ext>
              </a:extLst>
            </p:cNvPr>
            <p:cNvSpPr/>
            <p:nvPr/>
          </p:nvSpPr>
          <p:spPr>
            <a:xfrm>
              <a:off x="2861624" y="557674"/>
              <a:ext cx="3812253" cy="3812253"/>
            </a:xfrm>
            <a:prstGeom prst="blockArc">
              <a:avLst>
                <a:gd name="adj1" fmla="val 16150838"/>
                <a:gd name="adj2" fmla="val 20313031"/>
                <a:gd name="adj3" fmla="val 4530"/>
              </a:avLst>
            </a:prstGeom>
            <a:solidFill>
              <a:schemeClr val="tx2">
                <a:lumMod val="40000"/>
                <a:lumOff val="60000"/>
              </a:schemeClr>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8" name="Google Shape;845;p33">
              <a:extLst>
                <a:ext uri="{FF2B5EF4-FFF2-40B4-BE49-F238E27FC236}">
                  <a16:creationId xmlns:a16="http://schemas.microsoft.com/office/drawing/2014/main" id="{3ECAA361-9140-4384-BB26-612CA16C656C}"/>
                </a:ext>
              </a:extLst>
            </p:cNvPr>
            <p:cNvSpPr/>
            <p:nvPr/>
          </p:nvSpPr>
          <p:spPr>
            <a:xfrm>
              <a:off x="3638318" y="1712588"/>
              <a:ext cx="2101495" cy="1713096"/>
            </a:xfrm>
            <a:prstGeom prst="ellipse">
              <a:avLst/>
            </a:prstGeom>
            <a:solidFill>
              <a:schemeClr val="accent2">
                <a:lumMod val="40000"/>
                <a:lumOff val="60000"/>
              </a:schemeClr>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9" name="Google Shape;846;p33">
              <a:extLst>
                <a:ext uri="{FF2B5EF4-FFF2-40B4-BE49-F238E27FC236}">
                  <a16:creationId xmlns:a16="http://schemas.microsoft.com/office/drawing/2014/main" id="{444F4387-61F4-4E30-96C3-F7BAA5B3CEA0}"/>
                </a:ext>
              </a:extLst>
            </p:cNvPr>
            <p:cNvSpPr txBox="1"/>
            <p:nvPr/>
          </p:nvSpPr>
          <p:spPr>
            <a:xfrm>
              <a:off x="4075340" y="1963465"/>
              <a:ext cx="1211342" cy="1211342"/>
            </a:xfrm>
            <a:prstGeom prst="rect">
              <a:avLst/>
            </a:prstGeom>
            <a:noFill/>
            <a:ln>
              <a:noFill/>
            </a:ln>
          </p:spPr>
          <p:txBody>
            <a:bodyPr spcFirstLastPara="1" wrap="square" lIns="17775" tIns="17775" rIns="17775" bIns="17775"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1400"/>
                <a:buFont typeface="Arial"/>
                <a:buNone/>
                <a:tabLst/>
                <a:defRPr/>
              </a:pPr>
              <a:r>
                <a:rPr lang="en-US" sz="2800" b="1" kern="0" dirty="0">
                  <a:latin typeface="+mj-lt"/>
                  <a:cs typeface="Arial"/>
                  <a:sym typeface="Arial"/>
                </a:rPr>
                <a:t>Effective Project Leadership</a:t>
              </a:r>
              <a:endParaRPr sz="2800" b="1" kern="0" dirty="0">
                <a:latin typeface="+mj-lt"/>
                <a:cs typeface="Arial"/>
                <a:sym typeface="Arial"/>
              </a:endParaRPr>
            </a:p>
          </p:txBody>
        </p:sp>
        <p:sp>
          <p:nvSpPr>
            <p:cNvPr id="20" name="Google Shape;847;p33">
              <a:extLst>
                <a:ext uri="{FF2B5EF4-FFF2-40B4-BE49-F238E27FC236}">
                  <a16:creationId xmlns:a16="http://schemas.microsoft.com/office/drawing/2014/main" id="{8840DA85-522B-480F-9B37-BC26BB53F439}"/>
                </a:ext>
              </a:extLst>
            </p:cNvPr>
            <p:cNvSpPr/>
            <p:nvPr/>
          </p:nvSpPr>
          <p:spPr>
            <a:xfrm>
              <a:off x="4141527" y="1451"/>
              <a:ext cx="1199167" cy="1199167"/>
            </a:xfrm>
            <a:prstGeom prst="ellipse">
              <a:avLst/>
            </a:prstGeom>
            <a:solidFill>
              <a:schemeClr val="accent2">
                <a:lumMod val="60000"/>
                <a:lumOff val="40000"/>
              </a:schemeClr>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21" name="Google Shape;848;p33">
              <a:extLst>
                <a:ext uri="{FF2B5EF4-FFF2-40B4-BE49-F238E27FC236}">
                  <a16:creationId xmlns:a16="http://schemas.microsoft.com/office/drawing/2014/main" id="{29A4E3BC-BEB5-4C2A-B7AC-A939F068DB2D}"/>
                </a:ext>
              </a:extLst>
            </p:cNvPr>
            <p:cNvSpPr txBox="1"/>
            <p:nvPr/>
          </p:nvSpPr>
          <p:spPr>
            <a:xfrm>
              <a:off x="4317141" y="177065"/>
              <a:ext cx="847939" cy="847939"/>
            </a:xfrm>
            <a:prstGeom prst="rect">
              <a:avLst/>
            </a:prstGeom>
            <a:noFill/>
            <a:ln>
              <a:noFill/>
            </a:ln>
          </p:spPr>
          <p:txBody>
            <a:bodyPr spcFirstLastPara="1" wrap="square" lIns="10150" tIns="10150" rIns="10150" bIns="10150" anchor="ctr" anchorCtr="0">
              <a:noAutofit/>
            </a:bodyPr>
            <a:lstStyle/>
            <a:p>
              <a:pPr algn="ctr">
                <a:lnSpc>
                  <a:spcPct val="90000"/>
                </a:lnSpc>
                <a:buClr>
                  <a:srgbClr val="000000"/>
                </a:buClr>
                <a:buSzPts val="800"/>
                <a:defRPr/>
              </a:pPr>
              <a:r>
                <a:rPr lang="en-US" sz="1600" kern="0" dirty="0">
                  <a:latin typeface="Alexandria" pitchFamily="2" charset="-78"/>
                  <a:cs typeface="Alexandria" pitchFamily="2" charset="-78"/>
                  <a:sym typeface="Arial"/>
                </a:rPr>
                <a:t>Decision-making and Conflict Resolution  </a:t>
              </a:r>
              <a:endParaRPr sz="1600" kern="0" dirty="0">
                <a:latin typeface="Alexandria" pitchFamily="2" charset="-78"/>
                <a:cs typeface="Alexandria" pitchFamily="2" charset="-78"/>
                <a:sym typeface="Arial"/>
              </a:endParaRPr>
            </a:p>
          </p:txBody>
        </p:sp>
        <p:sp>
          <p:nvSpPr>
            <p:cNvPr id="22" name="Google Shape;849;p33">
              <a:extLst>
                <a:ext uri="{FF2B5EF4-FFF2-40B4-BE49-F238E27FC236}">
                  <a16:creationId xmlns:a16="http://schemas.microsoft.com/office/drawing/2014/main" id="{BB275D3E-E237-41B7-8280-C57B8D915F79}"/>
                </a:ext>
              </a:extLst>
            </p:cNvPr>
            <p:cNvSpPr/>
            <p:nvPr/>
          </p:nvSpPr>
          <p:spPr>
            <a:xfrm>
              <a:off x="5902096" y="1182970"/>
              <a:ext cx="1199167" cy="1199167"/>
            </a:xfrm>
            <a:prstGeom prst="ellipse">
              <a:avLst/>
            </a:prstGeom>
            <a:solidFill>
              <a:schemeClr val="accent5">
                <a:lumMod val="75000"/>
              </a:schemeClr>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200" b="0" i="0" u="none" strike="noStrike" kern="0" cap="none" spc="0" normalizeH="0" baseline="0" noProof="0">
                <a:ln>
                  <a:noFill/>
                </a:ln>
                <a:solidFill>
                  <a:srgbClr val="000000"/>
                </a:solidFill>
                <a:effectLst/>
                <a:uLnTx/>
                <a:uFillTx/>
                <a:latin typeface="Arial"/>
                <a:cs typeface="Arial"/>
                <a:sym typeface="Arial"/>
              </a:endParaRPr>
            </a:p>
          </p:txBody>
        </p:sp>
        <p:sp>
          <p:nvSpPr>
            <p:cNvPr id="23" name="Google Shape;850;p33">
              <a:extLst>
                <a:ext uri="{FF2B5EF4-FFF2-40B4-BE49-F238E27FC236}">
                  <a16:creationId xmlns:a16="http://schemas.microsoft.com/office/drawing/2014/main" id="{3D7B5E1E-DA84-420A-ADD3-EF04D8320AE1}"/>
                </a:ext>
              </a:extLst>
            </p:cNvPr>
            <p:cNvSpPr txBox="1"/>
            <p:nvPr/>
          </p:nvSpPr>
          <p:spPr>
            <a:xfrm>
              <a:off x="6077710" y="1358584"/>
              <a:ext cx="847939" cy="847939"/>
            </a:xfrm>
            <a:prstGeom prst="rect">
              <a:avLst/>
            </a:prstGeom>
            <a:noFill/>
            <a:ln>
              <a:noFill/>
            </a:ln>
          </p:spPr>
          <p:txBody>
            <a:bodyPr spcFirstLastPara="1" wrap="square" lIns="10150" tIns="10150" rIns="10150" bIns="10150"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800"/>
                <a:buFont typeface="Arial"/>
                <a:buNone/>
                <a:tabLst/>
                <a:defRPr/>
              </a:pPr>
              <a:r>
                <a:rPr lang="en-US" kern="0" dirty="0">
                  <a:latin typeface="Alexandria" pitchFamily="2" charset="-78"/>
                  <a:cs typeface="Alexandria" pitchFamily="2" charset="-78"/>
                  <a:sym typeface="Arial"/>
                </a:rPr>
                <a:t>Visioning</a:t>
              </a:r>
              <a:r>
                <a:rPr kumimoji="0" lang="en-US" sz="1600" b="0" i="0" u="none" strike="noStrike" kern="0" cap="none" spc="0" normalizeH="0" baseline="0" noProof="0" dirty="0">
                  <a:ln>
                    <a:noFill/>
                  </a:ln>
                  <a:effectLst/>
                  <a:uLnTx/>
                  <a:uFillTx/>
                  <a:latin typeface="Alexandria" pitchFamily="2" charset="-78"/>
                  <a:ea typeface="Arial"/>
                  <a:cs typeface="Alexandria" pitchFamily="2" charset="-78"/>
                  <a:sym typeface="Arial"/>
                </a:rPr>
                <a:t> </a:t>
              </a:r>
              <a:endParaRPr kumimoji="0" sz="3600" b="0" i="0" u="none" strike="noStrike" kern="0" cap="none" spc="0" normalizeH="0" baseline="0" noProof="0" dirty="0">
                <a:ln>
                  <a:noFill/>
                </a:ln>
                <a:effectLst/>
                <a:uLnTx/>
                <a:uFillTx/>
                <a:latin typeface="Alexandria" pitchFamily="2" charset="-78"/>
                <a:cs typeface="Alexandria" pitchFamily="2" charset="-78"/>
                <a:sym typeface="Arial"/>
              </a:endParaRPr>
            </a:p>
          </p:txBody>
        </p:sp>
        <p:sp>
          <p:nvSpPr>
            <p:cNvPr id="24" name="Google Shape;851;p33">
              <a:extLst>
                <a:ext uri="{FF2B5EF4-FFF2-40B4-BE49-F238E27FC236}">
                  <a16:creationId xmlns:a16="http://schemas.microsoft.com/office/drawing/2014/main" id="{9E4FDD95-3F11-4DA2-8626-7E8E8BED65BB}"/>
                </a:ext>
              </a:extLst>
            </p:cNvPr>
            <p:cNvSpPr/>
            <p:nvPr/>
          </p:nvSpPr>
          <p:spPr>
            <a:xfrm>
              <a:off x="5743538" y="2653299"/>
              <a:ext cx="1389425" cy="1199167"/>
            </a:xfrm>
            <a:prstGeom prst="ellipse">
              <a:avLst/>
            </a:prstGeom>
            <a:solidFill>
              <a:schemeClr val="accent2">
                <a:lumMod val="60000"/>
                <a:lumOff val="40000"/>
              </a:schemeClr>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200" b="0" i="0" u="none" strike="noStrike" kern="0" cap="none" spc="0" normalizeH="0" baseline="0" noProof="0">
                <a:ln>
                  <a:noFill/>
                </a:ln>
                <a:solidFill>
                  <a:srgbClr val="000000"/>
                </a:solidFill>
                <a:effectLst/>
                <a:uLnTx/>
                <a:uFillTx/>
                <a:latin typeface="Arial"/>
                <a:cs typeface="Arial"/>
                <a:sym typeface="Arial"/>
              </a:endParaRPr>
            </a:p>
          </p:txBody>
        </p:sp>
        <p:sp>
          <p:nvSpPr>
            <p:cNvPr id="26" name="Google Shape;852;p33">
              <a:extLst>
                <a:ext uri="{FF2B5EF4-FFF2-40B4-BE49-F238E27FC236}">
                  <a16:creationId xmlns:a16="http://schemas.microsoft.com/office/drawing/2014/main" id="{1F3E636F-6CE3-4C12-9AB2-22405E983E87}"/>
                </a:ext>
              </a:extLst>
            </p:cNvPr>
            <p:cNvSpPr txBox="1"/>
            <p:nvPr/>
          </p:nvSpPr>
          <p:spPr>
            <a:xfrm>
              <a:off x="5919152" y="2828913"/>
              <a:ext cx="1112146" cy="847938"/>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700"/>
                <a:buFont typeface="Arial"/>
                <a:buNone/>
                <a:tabLst/>
                <a:defRPr/>
              </a:pPr>
              <a:r>
                <a:rPr lang="en-US" sz="1600" kern="0" dirty="0">
                  <a:latin typeface="Alexandria" pitchFamily="2" charset="-78"/>
                  <a:cs typeface="Alexandria" pitchFamily="2" charset="-78"/>
                  <a:sym typeface="Arial"/>
                </a:rPr>
                <a:t>Communicating</a:t>
              </a:r>
              <a:endParaRPr sz="1600" kern="0" dirty="0">
                <a:latin typeface="Alexandria" pitchFamily="2" charset="-78"/>
                <a:cs typeface="Alexandria" pitchFamily="2" charset="-78"/>
                <a:sym typeface="Arial"/>
              </a:endParaRPr>
            </a:p>
          </p:txBody>
        </p:sp>
        <p:sp>
          <p:nvSpPr>
            <p:cNvPr id="27" name="Google Shape;853;p33">
              <a:extLst>
                <a:ext uri="{FF2B5EF4-FFF2-40B4-BE49-F238E27FC236}">
                  <a16:creationId xmlns:a16="http://schemas.microsoft.com/office/drawing/2014/main" id="{BF5995BB-6F46-47DC-89A0-83AA1CD7F6AB}"/>
                </a:ext>
              </a:extLst>
            </p:cNvPr>
            <p:cNvSpPr/>
            <p:nvPr/>
          </p:nvSpPr>
          <p:spPr>
            <a:xfrm>
              <a:off x="4141527" y="3727364"/>
              <a:ext cx="1199167" cy="1199167"/>
            </a:xfrm>
            <a:prstGeom prst="ellipse">
              <a:avLst/>
            </a:prstGeom>
            <a:solidFill>
              <a:schemeClr val="accent1">
                <a:lumMod val="40000"/>
                <a:lumOff val="60000"/>
              </a:schemeClr>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200" b="0" i="0" u="none" strike="noStrike" kern="0" cap="none" spc="0" normalizeH="0" baseline="0" noProof="0">
                <a:ln>
                  <a:noFill/>
                </a:ln>
                <a:solidFill>
                  <a:srgbClr val="000000"/>
                </a:solidFill>
                <a:effectLst/>
                <a:uLnTx/>
                <a:uFillTx/>
                <a:latin typeface="Arial"/>
                <a:cs typeface="Arial"/>
                <a:sym typeface="Arial"/>
              </a:endParaRPr>
            </a:p>
          </p:txBody>
        </p:sp>
        <p:sp>
          <p:nvSpPr>
            <p:cNvPr id="28" name="Google Shape;854;p33">
              <a:extLst>
                <a:ext uri="{FF2B5EF4-FFF2-40B4-BE49-F238E27FC236}">
                  <a16:creationId xmlns:a16="http://schemas.microsoft.com/office/drawing/2014/main" id="{97619B6A-5389-40FB-B8FE-0352E6E17279}"/>
                </a:ext>
              </a:extLst>
            </p:cNvPr>
            <p:cNvSpPr txBox="1"/>
            <p:nvPr/>
          </p:nvSpPr>
          <p:spPr>
            <a:xfrm>
              <a:off x="4317141" y="3902978"/>
              <a:ext cx="847939" cy="847939"/>
            </a:xfrm>
            <a:prstGeom prst="rect">
              <a:avLst/>
            </a:prstGeom>
            <a:noFill/>
            <a:ln>
              <a:noFill/>
            </a:ln>
          </p:spPr>
          <p:txBody>
            <a:bodyPr spcFirstLastPara="1" wrap="square" lIns="10150" tIns="10150" rIns="10150" bIns="10150"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800"/>
                <a:buFont typeface="Arial"/>
                <a:buNone/>
                <a:tabLst/>
                <a:defRPr/>
              </a:pPr>
              <a:r>
                <a:rPr lang="en-US" kern="0" dirty="0">
                  <a:latin typeface="Alexandria" pitchFamily="2" charset="-78"/>
                  <a:cs typeface="Alexandria" pitchFamily="2" charset="-78"/>
                  <a:sym typeface="Arial"/>
                </a:rPr>
                <a:t>Influencing</a:t>
              </a:r>
              <a:endParaRPr kern="0" dirty="0">
                <a:latin typeface="Alexandria" pitchFamily="2" charset="-78"/>
                <a:cs typeface="Alexandria" pitchFamily="2" charset="-78"/>
                <a:sym typeface="Arial"/>
              </a:endParaRPr>
            </a:p>
          </p:txBody>
        </p:sp>
        <p:sp>
          <p:nvSpPr>
            <p:cNvPr id="29" name="Google Shape;855;p33">
              <a:extLst>
                <a:ext uri="{FF2B5EF4-FFF2-40B4-BE49-F238E27FC236}">
                  <a16:creationId xmlns:a16="http://schemas.microsoft.com/office/drawing/2014/main" id="{7005F1EE-39A1-40B5-B454-975F4B076457}"/>
                </a:ext>
              </a:extLst>
            </p:cNvPr>
            <p:cNvSpPr/>
            <p:nvPr/>
          </p:nvSpPr>
          <p:spPr>
            <a:xfrm>
              <a:off x="2528159" y="2795886"/>
              <a:ext cx="1199167" cy="1199167"/>
            </a:xfrm>
            <a:prstGeom prst="ellipse">
              <a:avLst/>
            </a:prstGeom>
            <a:solidFill>
              <a:schemeClr val="accent2">
                <a:lumMod val="60000"/>
                <a:lumOff val="40000"/>
              </a:schemeClr>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30" name="Google Shape;856;p33">
              <a:extLst>
                <a:ext uri="{FF2B5EF4-FFF2-40B4-BE49-F238E27FC236}">
                  <a16:creationId xmlns:a16="http://schemas.microsoft.com/office/drawing/2014/main" id="{796B5E1E-4169-4068-83C5-971AFA2450FD}"/>
                </a:ext>
              </a:extLst>
            </p:cNvPr>
            <p:cNvSpPr txBox="1"/>
            <p:nvPr/>
          </p:nvSpPr>
          <p:spPr>
            <a:xfrm>
              <a:off x="2703773" y="3004527"/>
              <a:ext cx="847939" cy="847938"/>
            </a:xfrm>
            <a:prstGeom prst="rect">
              <a:avLst/>
            </a:prstGeom>
            <a:noFill/>
            <a:ln>
              <a:noFill/>
            </a:ln>
          </p:spPr>
          <p:txBody>
            <a:bodyPr spcFirstLastPara="1" wrap="square" lIns="10150" tIns="10150" rIns="10150" bIns="10150"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800"/>
                <a:buFont typeface="Arial"/>
                <a:buNone/>
                <a:tabLst/>
                <a:defRPr/>
              </a:pPr>
              <a:r>
                <a:rPr lang="en-US" sz="1600" kern="0" dirty="0">
                  <a:latin typeface="Alexandria" pitchFamily="2" charset="-78"/>
                  <a:cs typeface="Alexandria" pitchFamily="2" charset="-78"/>
                  <a:sym typeface="Arial"/>
                </a:rPr>
                <a:t>Motivation</a:t>
              </a:r>
              <a:endParaRPr sz="1600" kern="0" dirty="0">
                <a:latin typeface="Alexandria" pitchFamily="2" charset="-78"/>
                <a:cs typeface="Alexandria" pitchFamily="2" charset="-78"/>
                <a:sym typeface="Arial"/>
              </a:endParaRPr>
            </a:p>
          </p:txBody>
        </p:sp>
        <p:sp>
          <p:nvSpPr>
            <p:cNvPr id="31" name="Google Shape;857;p33">
              <a:extLst>
                <a:ext uri="{FF2B5EF4-FFF2-40B4-BE49-F238E27FC236}">
                  <a16:creationId xmlns:a16="http://schemas.microsoft.com/office/drawing/2014/main" id="{1E29AEF1-89E6-4427-A21B-40D634A3DCD0}"/>
                </a:ext>
              </a:extLst>
            </p:cNvPr>
            <p:cNvSpPr/>
            <p:nvPr/>
          </p:nvSpPr>
          <p:spPr>
            <a:xfrm>
              <a:off x="2528159" y="932929"/>
              <a:ext cx="1199167" cy="1199167"/>
            </a:xfrm>
            <a:prstGeom prst="ellipse">
              <a:avLst/>
            </a:prstGeom>
            <a:solidFill>
              <a:schemeClr val="accent1">
                <a:lumMod val="75000"/>
              </a:schemeClr>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dirty="0">
                <a:ln>
                  <a:noFill/>
                </a:ln>
                <a:solidFill>
                  <a:srgbClr val="000000"/>
                </a:solidFill>
                <a:effectLst/>
                <a:uLnTx/>
                <a:uFillTx/>
                <a:latin typeface="Arial"/>
                <a:cs typeface="Arial"/>
                <a:sym typeface="Arial"/>
              </a:endParaRPr>
            </a:p>
          </p:txBody>
        </p:sp>
        <p:sp>
          <p:nvSpPr>
            <p:cNvPr id="32" name="Google Shape;858;p33">
              <a:extLst>
                <a:ext uri="{FF2B5EF4-FFF2-40B4-BE49-F238E27FC236}">
                  <a16:creationId xmlns:a16="http://schemas.microsoft.com/office/drawing/2014/main" id="{7E219628-9D50-4978-9BC5-11FD1EA2839F}"/>
                </a:ext>
              </a:extLst>
            </p:cNvPr>
            <p:cNvSpPr txBox="1"/>
            <p:nvPr/>
          </p:nvSpPr>
          <p:spPr>
            <a:xfrm>
              <a:off x="2703773" y="1108543"/>
              <a:ext cx="847939" cy="847939"/>
            </a:xfrm>
            <a:prstGeom prst="rect">
              <a:avLst/>
            </a:prstGeom>
            <a:noFill/>
            <a:ln>
              <a:noFill/>
            </a:ln>
          </p:spPr>
          <p:txBody>
            <a:bodyPr spcFirstLastPara="1" wrap="square" lIns="10150" tIns="10150" rIns="10150" bIns="10150"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800"/>
                <a:buFont typeface="Arial"/>
                <a:buNone/>
                <a:tabLst/>
                <a:defRPr/>
              </a:pPr>
              <a:r>
                <a:rPr kumimoji="0" lang="en-US" sz="1600" b="0" i="0" u="none" strike="noStrike" kern="0" cap="none" spc="0" normalizeH="0" baseline="0" noProof="0" dirty="0">
                  <a:ln>
                    <a:noFill/>
                  </a:ln>
                  <a:effectLst/>
                  <a:uLnTx/>
                  <a:uFillTx/>
                  <a:latin typeface="Alexandria" pitchFamily="2" charset="-78"/>
                  <a:ea typeface="Arial"/>
                  <a:cs typeface="Alexandria" pitchFamily="2" charset="-78"/>
                  <a:sym typeface="Arial"/>
                </a:rPr>
                <a:t>Team Management</a:t>
              </a:r>
              <a:endParaRPr kumimoji="0" sz="3600" b="0" i="0" u="none" strike="noStrike" kern="0" cap="none" spc="0" normalizeH="0" baseline="0" noProof="0" dirty="0">
                <a:ln>
                  <a:noFill/>
                </a:ln>
                <a:effectLst/>
                <a:uLnTx/>
                <a:uFillTx/>
                <a:latin typeface="Alexandria" pitchFamily="2" charset="-78"/>
                <a:cs typeface="Alexandria" pitchFamily="2" charset="-78"/>
                <a:sym typeface="Arial"/>
              </a:endParaRPr>
            </a:p>
          </p:txBody>
        </p:sp>
      </p:grpSp>
    </p:spTree>
    <p:extLst>
      <p:ext uri="{BB962C8B-B14F-4D97-AF65-F5344CB8AC3E}">
        <p14:creationId xmlns:p14="http://schemas.microsoft.com/office/powerpoint/2010/main" val="3827415028"/>
      </p:ext>
    </p:extLst>
  </p:cSld>
  <p:clrMapOvr>
    <a:masterClrMapping/>
  </p:clrMapOvr>
  <mc:AlternateContent xmlns:mc="http://schemas.openxmlformats.org/markup-compatibility/2006" xmlns:p14="http://schemas.microsoft.com/office/powerpoint/2010/main">
    <mc:Choice Requires="p14">
      <p:transition p14:dur="10" advTm="80974"/>
    </mc:Choice>
    <mc:Fallback xmlns="">
      <p:transition advTm="8097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1064" y="1036689"/>
            <a:ext cx="5572071" cy="523220"/>
          </a:xfrm>
          <a:prstGeom prst="rect">
            <a:avLst/>
          </a:prstGeom>
          <a:noFill/>
        </p:spPr>
        <p:txBody>
          <a:bodyPr wrap="square" rtlCol="0">
            <a:spAutoFit/>
          </a:bodyPr>
          <a:lstStyle/>
          <a:p>
            <a:r>
              <a:rPr lang="en-US" sz="2800" b="1" dirty="0">
                <a:latin typeface="Alexandria" charset="0"/>
                <a:cs typeface="Alexandria" charset="0"/>
              </a:rPr>
              <a:t>Team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71399"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6" y="11940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1900098"/>
            <a:ext cx="10541000" cy="4739759"/>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Successful project leaders are responsible for the daily mechanisms of team harmony.</a:t>
            </a:r>
          </a:p>
          <a:p>
            <a:pPr marL="342900" indent="-342900">
              <a:lnSpc>
                <a:spcPct val="150000"/>
              </a:lnSpc>
              <a:buFont typeface="Wingdings" panose="05000000000000000000" pitchFamily="2" charset="2"/>
              <a:buChar char="§"/>
            </a:pPr>
            <a:r>
              <a:rPr lang="en-US" sz="2000" dirty="0">
                <a:latin typeface="Alexandria" charset="0"/>
                <a:cs typeface="Alexandria" charset="0"/>
              </a:rPr>
              <a:t>Successful project leaders make sure the whole team stays focused and works smoothly together towards a shared vision.</a:t>
            </a:r>
          </a:p>
          <a:p>
            <a:pPr marL="342900" indent="-342900">
              <a:lnSpc>
                <a:spcPct val="150000"/>
              </a:lnSpc>
              <a:buFont typeface="Wingdings" panose="05000000000000000000" pitchFamily="2" charset="2"/>
              <a:buChar char="§"/>
            </a:pPr>
            <a:r>
              <a:rPr lang="en-US" sz="2000" dirty="0">
                <a:latin typeface="Alexandria" charset="0"/>
                <a:cs typeface="Alexandria" charset="0"/>
              </a:rPr>
              <a:t>Successful project leaders discuss, decide and do real work.</a:t>
            </a:r>
          </a:p>
          <a:p>
            <a:pPr marL="342900" indent="-342900">
              <a:lnSpc>
                <a:spcPct val="150000"/>
              </a:lnSpc>
              <a:buFont typeface="Wingdings" panose="05000000000000000000" pitchFamily="2" charset="2"/>
              <a:buChar char="§"/>
            </a:pPr>
            <a:r>
              <a:rPr lang="en-US" sz="2000" dirty="0">
                <a:latin typeface="Alexandria" charset="0"/>
                <a:cs typeface="Alexandria" charset="0"/>
              </a:rPr>
              <a:t>Successful project leaders recognize that their team has been putting in extra hours on a project, might come up with a special reward—like a special team dinner together, or a day off post-project—to both demonstrate appreciation and encourage continued hard work.</a:t>
            </a: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81543109"/>
      </p:ext>
    </p:extLst>
  </p:cSld>
  <p:clrMapOvr>
    <a:masterClrMapping/>
  </p:clrMapOvr>
  <mc:AlternateContent xmlns:mc="http://schemas.openxmlformats.org/markup-compatibility/2006" xmlns:p14="http://schemas.microsoft.com/office/powerpoint/2010/main">
    <mc:Choice Requires="p14">
      <p:transition p14:dur="10" advTm="334391"/>
    </mc:Choice>
    <mc:Fallback xmlns="">
      <p:transition advTm="33439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1064" y="1036689"/>
            <a:ext cx="7038992" cy="523220"/>
          </a:xfrm>
          <a:prstGeom prst="rect">
            <a:avLst/>
          </a:prstGeom>
          <a:noFill/>
        </p:spPr>
        <p:txBody>
          <a:bodyPr wrap="square" rtlCol="0">
            <a:spAutoFit/>
          </a:bodyPr>
          <a:lstStyle/>
          <a:p>
            <a:r>
              <a:rPr lang="en-US" sz="2800" b="1" dirty="0">
                <a:latin typeface="Alexandria" charset="0"/>
                <a:cs typeface="Alexandria" charset="0"/>
              </a:rPr>
              <a:t>Decision-making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00485" y="98393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1100485" y="2013696"/>
            <a:ext cx="9552719" cy="4078039"/>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charset="0"/>
                <a:cs typeface="Alexandria" charset="0"/>
              </a:rPr>
              <a:t>Successful project leaders are successful decision-makers.</a:t>
            </a:r>
          </a:p>
          <a:p>
            <a:pPr marL="285750" indent="-285750">
              <a:lnSpc>
                <a:spcPct val="150000"/>
              </a:lnSpc>
              <a:buFont typeface="Wingdings" panose="05000000000000000000" pitchFamily="2" charset="2"/>
              <a:buChar char="§"/>
            </a:pPr>
            <a:r>
              <a:rPr lang="en-US" dirty="0">
                <a:latin typeface="Alexandria" charset="0"/>
                <a:cs typeface="Alexandria" charset="0"/>
              </a:rPr>
              <a:t>Successful project leaders often have to make challenging decisions, such as what direction to move their project in.</a:t>
            </a:r>
          </a:p>
          <a:p>
            <a:pPr marL="285750" indent="-285750">
              <a:lnSpc>
                <a:spcPct val="150000"/>
              </a:lnSpc>
              <a:buFont typeface="Wingdings" panose="05000000000000000000" pitchFamily="2" charset="2"/>
              <a:buChar char="§"/>
            </a:pPr>
            <a:r>
              <a:rPr lang="en-US" dirty="0">
                <a:latin typeface="Alexandria" charset="0"/>
                <a:cs typeface="Alexandria" charset="0"/>
              </a:rPr>
              <a:t>Successful project leaders understand how to balance emotion with reason and make decisions that positively impact themselves, their employees, their customers and stakeholders, and the project.</a:t>
            </a:r>
          </a:p>
          <a:p>
            <a:pPr marL="285750" indent="-285750">
              <a:lnSpc>
                <a:spcPct val="150000"/>
              </a:lnSpc>
              <a:buFont typeface="Wingdings" panose="05000000000000000000" pitchFamily="2" charset="2"/>
              <a:buChar char="§"/>
            </a:pPr>
            <a:r>
              <a:rPr lang="en-US" dirty="0">
                <a:latin typeface="Alexandria" charset="0"/>
                <a:cs typeface="Alexandria" charset="0"/>
              </a:rPr>
              <a:t>Successful project leaders also know when to move quickly and proceed with the available information, versus when to take more time and gather additional information.</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8924902"/>
      </p:ext>
    </p:extLst>
  </p:cSld>
  <p:clrMapOvr>
    <a:masterClrMapping/>
  </p:clrMapOvr>
  <mc:AlternateContent xmlns:mc="http://schemas.openxmlformats.org/markup-compatibility/2006" xmlns:p14="http://schemas.microsoft.com/office/powerpoint/2010/main">
    <mc:Choice Requires="p14">
      <p:transition p14:dur="10" advTm="405048"/>
    </mc:Choice>
    <mc:Fallback xmlns="">
      <p:transition advTm="40504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4024"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1064" y="1036689"/>
            <a:ext cx="7038992" cy="523220"/>
          </a:xfrm>
          <a:prstGeom prst="rect">
            <a:avLst/>
          </a:prstGeom>
          <a:noFill/>
        </p:spPr>
        <p:txBody>
          <a:bodyPr wrap="square" rtlCol="0">
            <a:spAutoFit/>
          </a:bodyPr>
          <a:lstStyle/>
          <a:p>
            <a:r>
              <a:rPr lang="en-US" sz="2800" b="1" dirty="0">
                <a:latin typeface="Alexandria" charset="0"/>
                <a:cs typeface="Alexandria" charset="0"/>
              </a:rPr>
              <a:t>Conflict Resolution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00485"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1100485" y="2141974"/>
            <a:ext cx="10541000" cy="4031873"/>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Conflict resolution is at the core of being a successful a project leader, it is an ongoing job duty of a leader.</a:t>
            </a:r>
          </a:p>
          <a:p>
            <a:pPr marL="342900" indent="-342900">
              <a:lnSpc>
                <a:spcPct val="150000"/>
              </a:lnSpc>
              <a:buFont typeface="Wingdings" panose="05000000000000000000" pitchFamily="2" charset="2"/>
              <a:buChar char="§"/>
            </a:pPr>
            <a:r>
              <a:rPr lang="en-US" sz="2000" dirty="0">
                <a:latin typeface="Alexandria" charset="0"/>
                <a:cs typeface="Alexandria" charset="0"/>
              </a:rPr>
              <a:t>A successful project leader is patient listener and assess the problem realistically without getting emotional or biased. </a:t>
            </a:r>
          </a:p>
          <a:p>
            <a:pPr marL="342900" indent="-342900">
              <a:lnSpc>
                <a:spcPct val="150000"/>
              </a:lnSpc>
              <a:buFont typeface="Wingdings" panose="05000000000000000000" pitchFamily="2" charset="2"/>
              <a:buChar char="§"/>
            </a:pPr>
            <a:r>
              <a:rPr lang="en-US" sz="2000" dirty="0">
                <a:latin typeface="Alexandria" charset="0"/>
                <a:cs typeface="Alexandria" charset="0"/>
              </a:rPr>
              <a:t>The impact of conflict in the workplace can result in a disruption of the effectiveness of the project and slow the achievement of its goals. </a:t>
            </a:r>
          </a:p>
          <a:p>
            <a:pPr marL="342900" indent="-342900">
              <a:lnSpc>
                <a:spcPct val="150000"/>
              </a:lnSpc>
              <a:buFont typeface="Wingdings" panose="05000000000000000000" pitchFamily="2" charset="2"/>
              <a:buChar char="§"/>
            </a:pPr>
            <a:r>
              <a:rPr lang="en-US" sz="2000" dirty="0">
                <a:latin typeface="Alexandria" charset="0"/>
                <a:cs typeface="Alexandria" charset="0"/>
              </a:rPr>
              <a:t>A successful project leader believes that facing conflict head is the best thing for both sides.</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3323352"/>
      </p:ext>
    </p:extLst>
  </p:cSld>
  <p:clrMapOvr>
    <a:masterClrMapping/>
  </p:clrMapOvr>
  <mc:AlternateContent xmlns:mc="http://schemas.openxmlformats.org/markup-compatibility/2006" xmlns:p14="http://schemas.microsoft.com/office/powerpoint/2010/main">
    <mc:Choice Requires="p14">
      <p:transition p14:dur="10" advTm="120145"/>
    </mc:Choice>
    <mc:Fallback xmlns="">
      <p:transition advTm="12014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1" y="172988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A successful project leader is an effective listeners.</a:t>
            </a:r>
          </a:p>
          <a:p>
            <a:pPr algn="ctr"/>
            <a:r>
              <a:rPr lang="en-US"/>
              <a:t>Communication can include persuading team members to collaborate in a way they’re not accustomed to, negotiating with project stakeholders on timelines and expectations.</a:t>
            </a:r>
          </a:p>
          <a:p>
            <a:pPr algn="ctr"/>
            <a:r>
              <a:rPr lang="en-US"/>
              <a:t>A successful project leader can be adept at transfer ideas, align expectations, inspire and motivate any action, and he can also spread their vision. They can build the values and trust that enable effective working relationships and goal accomplishment.</a:t>
            </a:r>
            <a:endParaRPr lang="en-US" dirty="0"/>
          </a:p>
        </p:txBody>
      </p:sp>
      <p:sp>
        <p:nvSpPr>
          <p:cNvPr id="3" name="TextBox 2"/>
          <p:cNvSpPr txBox="1"/>
          <p:nvPr/>
        </p:nvSpPr>
        <p:spPr>
          <a:xfrm>
            <a:off x="2346765" y="1028391"/>
            <a:ext cx="7490184" cy="523220"/>
          </a:xfrm>
          <a:prstGeom prst="rect">
            <a:avLst/>
          </a:prstGeom>
          <a:noFill/>
        </p:spPr>
        <p:txBody>
          <a:bodyPr wrap="square" rtlCol="0">
            <a:spAutoFit/>
          </a:bodyPr>
          <a:lstStyle/>
          <a:p>
            <a:r>
              <a:rPr lang="en-US" sz="2800" b="1" dirty="0">
                <a:latin typeface="Alexandria" charset="0"/>
                <a:cs typeface="Alexandria" charset="0"/>
              </a:rPr>
              <a:t>Communication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3585" y="975974"/>
            <a:ext cx="120190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6" name="Content Placeholder 2">
            <a:extLst>
              <a:ext uri="{FF2B5EF4-FFF2-40B4-BE49-F238E27FC236}">
                <a16:creationId xmlns:a16="http://schemas.microsoft.com/office/drawing/2014/main" id="{D7D3E017-D3EE-423B-84E4-4750E84F14CD}"/>
              </a:ext>
            </a:extLst>
          </p:cNvPr>
          <p:cNvSpPr txBox="1">
            <a:spLocks/>
          </p:cNvSpPr>
          <p:nvPr/>
        </p:nvSpPr>
        <p:spPr>
          <a:xfrm>
            <a:off x="617281" y="2353986"/>
            <a:ext cx="10434348" cy="34756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
            </a:pPr>
            <a:r>
              <a:rPr lang="en-US" sz="2000" dirty="0">
                <a:latin typeface="Alexandria" pitchFamily="2" charset="-78"/>
                <a:cs typeface="Alexandria" pitchFamily="2" charset="-78"/>
              </a:rPr>
              <a:t>A successful project leader is an effective listener.</a:t>
            </a:r>
          </a:p>
          <a:p>
            <a:pPr>
              <a:lnSpc>
                <a:spcPct val="150000"/>
              </a:lnSpc>
              <a:buFont typeface="Wingdings" panose="05000000000000000000" pitchFamily="2" charset="2"/>
              <a:buChar char="§"/>
            </a:pPr>
            <a:r>
              <a:rPr lang="en-US" sz="2000" dirty="0">
                <a:latin typeface="Alexandria" pitchFamily="2" charset="-78"/>
                <a:cs typeface="Alexandria" pitchFamily="2" charset="-78"/>
              </a:rPr>
              <a:t>Communication can include persuading team members to collaborate in a way they’re not accustomed to, negotiating with project stakeholders on timelines and expectations.</a:t>
            </a:r>
          </a:p>
          <a:p>
            <a:pPr>
              <a:lnSpc>
                <a:spcPct val="150000"/>
              </a:lnSpc>
              <a:buFont typeface="Wingdings" panose="05000000000000000000" pitchFamily="2" charset="2"/>
              <a:buChar char="§"/>
            </a:pPr>
            <a:r>
              <a:rPr lang="en-US" sz="2000" dirty="0">
                <a:latin typeface="Alexandria" pitchFamily="2" charset="-78"/>
                <a:cs typeface="Alexandria" pitchFamily="2" charset="-78"/>
              </a:rPr>
              <a:t>A successful project leader can be adept at transferring ideas, aligning expectations, inspiring and motivating any action, and he can also spread his vision. Leaders can build the values and trust that enable effective working relationships and goal accomplishment.</a:t>
            </a:r>
          </a:p>
          <a:p>
            <a:endParaRPr lang="en-US" dirty="0"/>
          </a:p>
        </p:txBody>
      </p:sp>
    </p:spTree>
    <p:extLst>
      <p:ext uri="{BB962C8B-B14F-4D97-AF65-F5344CB8AC3E}">
        <p14:creationId xmlns:p14="http://schemas.microsoft.com/office/powerpoint/2010/main" val="2424106277"/>
      </p:ext>
    </p:extLst>
  </p:cSld>
  <p:clrMapOvr>
    <a:masterClrMapping/>
  </p:clrMapOvr>
  <mc:AlternateContent xmlns:mc="http://schemas.openxmlformats.org/markup-compatibility/2006" xmlns:p14="http://schemas.microsoft.com/office/powerpoint/2010/main">
    <mc:Choice Requires="p14">
      <p:transition p14:dur="10" advTm="303880"/>
    </mc:Choice>
    <mc:Fallback xmlns="">
      <p:transition advTm="30388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1064" y="1036689"/>
            <a:ext cx="7625462" cy="523220"/>
          </a:xfrm>
          <a:prstGeom prst="rect">
            <a:avLst/>
          </a:prstGeom>
          <a:noFill/>
        </p:spPr>
        <p:txBody>
          <a:bodyPr wrap="square" rtlCol="0">
            <a:spAutoFit/>
          </a:bodyPr>
          <a:lstStyle/>
          <a:p>
            <a:r>
              <a:rPr lang="en-US" sz="2800" b="1" dirty="0">
                <a:latin typeface="Alexandria" charset="0"/>
                <a:cs typeface="Alexandria" charset="0"/>
              </a:rPr>
              <a:t>Motivation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80578" y="983301"/>
            <a:ext cx="1327915"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2431435"/>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A successful project leader must be a self-motivated. </a:t>
            </a:r>
          </a:p>
          <a:p>
            <a:pPr marL="342900" indent="-342900">
              <a:lnSpc>
                <a:spcPct val="150000"/>
              </a:lnSpc>
              <a:buFont typeface="Wingdings" panose="05000000000000000000" pitchFamily="2" charset="2"/>
              <a:buChar char="§"/>
            </a:pPr>
            <a:r>
              <a:rPr lang="en-US" sz="2000" dirty="0">
                <a:latin typeface="Alexandria" charset="0"/>
                <a:cs typeface="Alexandria" charset="0"/>
              </a:rPr>
              <a:t>A successful project leader must have a way of motivational factors for others. they must understand the basic needs of employees, peers and his superiors.</a:t>
            </a:r>
          </a:p>
          <a:p>
            <a:pPr marL="342900" indent="-342900">
              <a:lnSpc>
                <a:spcPct val="150000"/>
              </a:lnSpc>
              <a:buFont typeface="Wingdings" panose="05000000000000000000" pitchFamily="2" charset="2"/>
              <a:buChar char="§"/>
            </a:pPr>
            <a:r>
              <a:rPr lang="en-US" sz="2000" dirty="0">
                <a:latin typeface="Alexandria" charset="0"/>
                <a:cs typeface="Alexandria" charset="0"/>
              </a:rPr>
              <a:t>Leadership is used as a means of motivating others.</a:t>
            </a: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61683511"/>
      </p:ext>
    </p:extLst>
  </p:cSld>
  <p:clrMapOvr>
    <a:masterClrMapping/>
  </p:clrMapOvr>
  <mc:AlternateContent xmlns:mc="http://schemas.openxmlformats.org/markup-compatibility/2006" xmlns:p14="http://schemas.microsoft.com/office/powerpoint/2010/main">
    <mc:Choice Requires="p14">
      <p:transition p14:dur="10" advTm="132651"/>
    </mc:Choice>
    <mc:Fallback xmlns="">
      <p:transition advTm="13265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1064" y="1036689"/>
            <a:ext cx="7038992" cy="523220"/>
          </a:xfrm>
          <a:prstGeom prst="rect">
            <a:avLst/>
          </a:prstGeom>
          <a:noFill/>
        </p:spPr>
        <p:txBody>
          <a:bodyPr wrap="square" rtlCol="0">
            <a:spAutoFit/>
          </a:bodyPr>
          <a:lstStyle/>
          <a:p>
            <a:r>
              <a:rPr lang="en-US" sz="2800" b="1" dirty="0">
                <a:latin typeface="Alexandria" charset="0"/>
                <a:cs typeface="Alexandria" charset="0"/>
              </a:rPr>
              <a:t>Influencing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94355" y="975974"/>
            <a:ext cx="1327915"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259916"/>
            <a:ext cx="10541000" cy="3293209"/>
          </a:xfrm>
          <a:prstGeom prst="rect">
            <a:avLst/>
          </a:prstGeom>
          <a:noFill/>
        </p:spPr>
        <p:txBody>
          <a:bodyPr wrap="square" rtlCol="0">
            <a:spAutoFit/>
          </a:bodyPr>
          <a:lstStyle/>
          <a:p>
            <a:pPr>
              <a:lnSpc>
                <a:spcPct val="150000"/>
              </a:lnSpc>
            </a:pPr>
            <a:r>
              <a:rPr lang="en-US" sz="1600" dirty="0">
                <a:latin typeface="Alexandria" charset="0"/>
                <a:cs typeface="Alexandria" charset="0"/>
              </a:rPr>
              <a:t>A successful project leader must have these 4 keys of influencing skills:</a:t>
            </a:r>
          </a:p>
          <a:p>
            <a:pPr marL="285750" indent="-285750">
              <a:lnSpc>
                <a:spcPct val="150000"/>
              </a:lnSpc>
              <a:buFont typeface="Wingdings" panose="05000000000000000000" pitchFamily="2" charset="2"/>
              <a:buChar char="§"/>
            </a:pPr>
            <a:r>
              <a:rPr lang="en-US" sz="1600" b="1" dirty="0">
                <a:latin typeface="Alexandria" charset="0"/>
                <a:cs typeface="Alexandria" charset="0"/>
              </a:rPr>
              <a:t>Organizational Intelligence</a:t>
            </a:r>
            <a:r>
              <a:rPr lang="en-US" sz="1600" dirty="0">
                <a:latin typeface="Alexandria" charset="0"/>
                <a:cs typeface="Alexandria" charset="0"/>
              </a:rPr>
              <a:t>: leaders understand how to get things done and embrace the reality of working within organizational politics to move teams and initiatives forward.</a:t>
            </a:r>
          </a:p>
          <a:p>
            <a:pPr marL="285750" indent="-285750">
              <a:lnSpc>
                <a:spcPct val="150000"/>
              </a:lnSpc>
              <a:buFont typeface="Wingdings" panose="05000000000000000000" pitchFamily="2" charset="2"/>
              <a:buChar char="§"/>
            </a:pPr>
            <a:r>
              <a:rPr lang="en-US" sz="1600" b="1" dirty="0">
                <a:latin typeface="Alexandria" charset="0"/>
                <a:cs typeface="Alexandria" charset="0"/>
              </a:rPr>
              <a:t>Team Promotion</a:t>
            </a:r>
            <a:r>
              <a:rPr lang="en-US" sz="1600" dirty="0">
                <a:latin typeface="Alexandria" charset="0"/>
                <a:cs typeface="Alexandria" charset="0"/>
              </a:rPr>
              <a:t>: leaders cut through the noise to promote themselves — while also promoting what’s good for the entire organization.</a:t>
            </a:r>
          </a:p>
          <a:p>
            <a:pPr marL="285750" indent="-285750">
              <a:lnSpc>
                <a:spcPct val="150000"/>
              </a:lnSpc>
              <a:buFont typeface="Wingdings" panose="05000000000000000000" pitchFamily="2" charset="2"/>
              <a:buChar char="§"/>
            </a:pPr>
            <a:r>
              <a:rPr lang="en-US" sz="1600" b="1" dirty="0">
                <a:latin typeface="Alexandria" charset="0"/>
                <a:cs typeface="Alexandria" charset="0"/>
              </a:rPr>
              <a:t>Trust-building:</a:t>
            </a:r>
            <a:r>
              <a:rPr lang="en-US" sz="1600" dirty="0">
                <a:latin typeface="Alexandria" charset="0"/>
                <a:cs typeface="Alexandria" charset="0"/>
              </a:rPr>
              <a:t> because leadership often involves guiding people through risk and change, trust is essential.</a:t>
            </a:r>
          </a:p>
          <a:p>
            <a:pPr marL="285750" indent="-285750">
              <a:lnSpc>
                <a:spcPct val="150000"/>
              </a:lnSpc>
              <a:buFont typeface="Wingdings" panose="05000000000000000000" pitchFamily="2" charset="2"/>
              <a:buChar char="§"/>
            </a:pPr>
            <a:r>
              <a:rPr lang="en-US" sz="1600" b="1" dirty="0">
                <a:latin typeface="Alexandria" charset="0"/>
                <a:cs typeface="Alexandria" charset="0"/>
              </a:rPr>
              <a:t>Expanding Networks</a:t>
            </a:r>
            <a:r>
              <a:rPr lang="en-US" sz="1600" dirty="0">
                <a:latin typeface="Alexandria" charset="0"/>
                <a:cs typeface="Alexandria" charset="0"/>
              </a:rPr>
              <a:t>: no leader is an island. They are empowered by their connections with others.</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66589875"/>
      </p:ext>
    </p:extLst>
  </p:cSld>
  <p:clrMapOvr>
    <a:masterClrMapping/>
  </p:clrMapOvr>
  <mc:AlternateContent xmlns:mc="http://schemas.openxmlformats.org/markup-compatibility/2006" xmlns:p14="http://schemas.microsoft.com/office/powerpoint/2010/main">
    <mc:Choice Requires="p14">
      <p:transition p14:dur="10" advTm="243716"/>
    </mc:Choice>
    <mc:Fallback xmlns="">
      <p:transition advTm="24371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1064" y="1036689"/>
            <a:ext cx="7038992" cy="523220"/>
          </a:xfrm>
          <a:prstGeom prst="rect">
            <a:avLst/>
          </a:prstGeom>
          <a:noFill/>
        </p:spPr>
        <p:txBody>
          <a:bodyPr wrap="square" rtlCol="0">
            <a:spAutoFit/>
          </a:bodyPr>
          <a:lstStyle/>
          <a:p>
            <a:r>
              <a:rPr lang="en-US" sz="2800" b="1" dirty="0">
                <a:latin typeface="Alexandria" charset="0"/>
                <a:cs typeface="Alexandria" charset="0"/>
              </a:rPr>
              <a:t>Conclusion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9975" y="962989"/>
            <a:ext cx="1169121"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095405"/>
            <a:ext cx="10541000" cy="3785011"/>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charset="0"/>
                <a:cs typeface="Alexandria" charset="0"/>
              </a:rPr>
              <a:t>There is a common belief that leadership is vital for any successful project.</a:t>
            </a:r>
          </a:p>
          <a:p>
            <a:pPr marL="285750" indent="-285750">
              <a:lnSpc>
                <a:spcPct val="150000"/>
              </a:lnSpc>
              <a:buFont typeface="Wingdings" panose="05000000000000000000" pitchFamily="2" charset="2"/>
              <a:buChar char="§"/>
            </a:pPr>
            <a:r>
              <a:rPr lang="en-US" dirty="0">
                <a:latin typeface="Alexandria" charset="0"/>
                <a:cs typeface="Alexandria" charset="0"/>
              </a:rPr>
              <a:t>Leader is expected to have an honest understanding of who is in his team, what they know, and what they can do? And what is his duty? </a:t>
            </a:r>
          </a:p>
          <a:p>
            <a:pPr marL="285750" indent="-285750">
              <a:lnSpc>
                <a:spcPct val="150000"/>
              </a:lnSpc>
              <a:buFont typeface="Wingdings" panose="05000000000000000000" pitchFamily="2" charset="2"/>
              <a:buChar char="§"/>
            </a:pPr>
            <a:r>
              <a:rPr lang="en-US" dirty="0">
                <a:latin typeface="Alexandria" charset="0"/>
                <a:cs typeface="Alexandria" charset="0"/>
              </a:rPr>
              <a:t>An important thing about leaders is that the followers and the results will decide whether the leader is successful or not. </a:t>
            </a:r>
          </a:p>
          <a:p>
            <a:pPr marL="285750" indent="-285750">
              <a:lnSpc>
                <a:spcPct val="150000"/>
              </a:lnSpc>
              <a:buFont typeface="Wingdings" panose="05000000000000000000" pitchFamily="2" charset="2"/>
              <a:buChar char="§"/>
            </a:pPr>
            <a:r>
              <a:rPr lang="en-US" dirty="0">
                <a:latin typeface="Alexandria" charset="0"/>
                <a:cs typeface="Alexandria" charset="0"/>
              </a:rPr>
              <a:t>This chapter developed a picture of the special purpose of leadership for projects, with adapting and spotting the difference between project leader and project manager. And what skills needed by the leader in the project toward his team to keep the project on course.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43732358"/>
      </p:ext>
    </p:extLst>
  </p:cSld>
  <p:clrMapOvr>
    <a:masterClrMapping/>
  </p:clrMapOvr>
  <mc:AlternateContent xmlns:mc="http://schemas.openxmlformats.org/markup-compatibility/2006" xmlns:p14="http://schemas.microsoft.com/office/powerpoint/2010/main">
    <mc:Choice Requires="p14">
      <p:transition p14:dur="10" advTm="172741"/>
    </mc:Choice>
    <mc:Fallback xmlns="">
      <p:transition advTm="17274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1064" y="1036689"/>
            <a:ext cx="7038992" cy="523220"/>
          </a:xfrm>
          <a:prstGeom prst="rect">
            <a:avLst/>
          </a:prstGeom>
          <a:noFill/>
        </p:spPr>
        <p:txBody>
          <a:bodyPr wrap="square" rtlCol="0">
            <a:spAutoFit/>
          </a:bodyPr>
          <a:lstStyle/>
          <a:p>
            <a:r>
              <a:rPr lang="en-US" sz="2800" b="1" dirty="0">
                <a:latin typeface="Alexandria" charset="0"/>
                <a:cs typeface="Alexandria" charset="0"/>
              </a:rPr>
              <a:t>Conclusion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8316" y="970324"/>
            <a:ext cx="1261577"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25500" y="2136324"/>
            <a:ext cx="10541000" cy="4170372"/>
          </a:xfrm>
          <a:prstGeom prst="rect">
            <a:avLst/>
          </a:prstGeom>
          <a:noFill/>
        </p:spPr>
        <p:txBody>
          <a:bodyPr wrap="square" rtlCol="0">
            <a:spAutoFit/>
          </a:bodyPr>
          <a:lstStyle/>
          <a:p>
            <a:pPr>
              <a:lnSpc>
                <a:spcPct val="150000"/>
              </a:lnSpc>
            </a:pPr>
            <a:r>
              <a:rPr lang="en-US" sz="2000" b="1" dirty="0">
                <a:latin typeface="Alexandria" charset="0"/>
                <a:cs typeface="Alexandria" charset="0"/>
              </a:rPr>
              <a:t>A leaders is:</a:t>
            </a:r>
          </a:p>
          <a:p>
            <a:pPr marL="285750" indent="-285750">
              <a:lnSpc>
                <a:spcPct val="150000"/>
              </a:lnSpc>
              <a:buFont typeface="Wingdings" panose="05000000000000000000" pitchFamily="2" charset="2"/>
              <a:buChar char="§"/>
            </a:pPr>
            <a:r>
              <a:rPr lang="en-US" sz="1600" dirty="0">
                <a:latin typeface="Alexandria" charset="0"/>
                <a:cs typeface="Alexandria" charset="0"/>
              </a:rPr>
              <a:t>Role model.</a:t>
            </a:r>
          </a:p>
          <a:p>
            <a:pPr marL="285750" indent="-285750">
              <a:lnSpc>
                <a:spcPct val="150000"/>
              </a:lnSpc>
              <a:buFont typeface="Wingdings" panose="05000000000000000000" pitchFamily="2" charset="2"/>
              <a:buChar char="§"/>
            </a:pPr>
            <a:r>
              <a:rPr lang="en-US" sz="1600" dirty="0">
                <a:latin typeface="Alexandria" charset="0"/>
                <a:cs typeface="Alexandria" charset="0"/>
              </a:rPr>
              <a:t>Visionary.</a:t>
            </a:r>
          </a:p>
          <a:p>
            <a:pPr marL="285750" indent="-285750">
              <a:lnSpc>
                <a:spcPct val="150000"/>
              </a:lnSpc>
              <a:buFont typeface="Wingdings" panose="05000000000000000000" pitchFamily="2" charset="2"/>
              <a:buChar char="§"/>
            </a:pPr>
            <a:r>
              <a:rPr lang="en-US" sz="1600" dirty="0">
                <a:latin typeface="Alexandria" charset="0"/>
                <a:cs typeface="Alexandria" charset="0"/>
              </a:rPr>
              <a:t>Technically competent.</a:t>
            </a:r>
          </a:p>
          <a:p>
            <a:pPr marL="285750" indent="-285750">
              <a:lnSpc>
                <a:spcPct val="150000"/>
              </a:lnSpc>
              <a:buFont typeface="Wingdings" panose="05000000000000000000" pitchFamily="2" charset="2"/>
              <a:buChar char="§"/>
            </a:pPr>
            <a:r>
              <a:rPr lang="en-US" sz="1600" dirty="0">
                <a:latin typeface="Alexandria" charset="0"/>
                <a:cs typeface="Alexandria" charset="0"/>
              </a:rPr>
              <a:t>Decisive.</a:t>
            </a:r>
          </a:p>
          <a:p>
            <a:pPr marL="285750" indent="-285750">
              <a:lnSpc>
                <a:spcPct val="150000"/>
              </a:lnSpc>
              <a:buFont typeface="Wingdings" panose="05000000000000000000" pitchFamily="2" charset="2"/>
              <a:buChar char="§"/>
            </a:pPr>
            <a:r>
              <a:rPr lang="en-US" sz="1600" dirty="0">
                <a:latin typeface="Alexandria" charset="0"/>
                <a:cs typeface="Alexandria" charset="0"/>
              </a:rPr>
              <a:t>A good communicator.</a:t>
            </a:r>
          </a:p>
          <a:p>
            <a:pPr marL="285750" indent="-285750">
              <a:lnSpc>
                <a:spcPct val="150000"/>
              </a:lnSpc>
              <a:buFont typeface="Wingdings" panose="05000000000000000000" pitchFamily="2" charset="2"/>
              <a:buChar char="§"/>
            </a:pPr>
            <a:r>
              <a:rPr lang="en-US" sz="1600" dirty="0">
                <a:latin typeface="Alexandria" charset="0"/>
                <a:cs typeface="Alexandria" charset="0"/>
              </a:rPr>
              <a:t>A good motivator.</a:t>
            </a:r>
          </a:p>
          <a:p>
            <a:pPr marL="285750" indent="-285750">
              <a:lnSpc>
                <a:spcPct val="150000"/>
              </a:lnSpc>
              <a:buFont typeface="Wingdings" panose="05000000000000000000" pitchFamily="2" charset="2"/>
              <a:buChar char="§"/>
            </a:pPr>
            <a:r>
              <a:rPr lang="en-US" sz="1600" dirty="0">
                <a:latin typeface="Alexandria" charset="0"/>
                <a:cs typeface="Alexandria" charset="0"/>
              </a:rPr>
              <a:t>Stands up to top management when necessary.</a:t>
            </a:r>
          </a:p>
          <a:p>
            <a:pPr marL="285750" indent="-285750">
              <a:lnSpc>
                <a:spcPct val="150000"/>
              </a:lnSpc>
              <a:buFont typeface="Wingdings" panose="05000000000000000000" pitchFamily="2" charset="2"/>
              <a:buChar char="§"/>
            </a:pPr>
            <a:r>
              <a:rPr lang="en-US" sz="1600" dirty="0">
                <a:latin typeface="Alexandria" charset="0"/>
                <a:cs typeface="Alexandria" charset="0"/>
              </a:rPr>
              <a:t>Supports team members.</a:t>
            </a:r>
          </a:p>
          <a:p>
            <a:pPr marL="285750" indent="-285750">
              <a:lnSpc>
                <a:spcPct val="150000"/>
              </a:lnSpc>
              <a:buFont typeface="Wingdings" panose="05000000000000000000" pitchFamily="2" charset="2"/>
              <a:buChar char="§"/>
            </a:pPr>
            <a:r>
              <a:rPr lang="en-US" sz="1600" dirty="0">
                <a:latin typeface="Alexandria" charset="0"/>
                <a:cs typeface="Alexandria" charset="0"/>
              </a:rPr>
              <a:t>Encourages new ideas.</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14540650"/>
      </p:ext>
    </p:extLst>
  </p:cSld>
  <p:clrMapOvr>
    <a:masterClrMapping/>
  </p:clrMapOvr>
  <mc:AlternateContent xmlns:mc="http://schemas.openxmlformats.org/markup-compatibility/2006" xmlns:p14="http://schemas.microsoft.com/office/powerpoint/2010/main">
    <mc:Choice Requires="p14">
      <p:transition p14:dur="10" advTm="89501"/>
    </mc:Choice>
    <mc:Fallback xmlns="">
      <p:transition advTm="8950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4200" y="168872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1064" y="1036689"/>
            <a:ext cx="7038992" cy="523220"/>
          </a:xfrm>
          <a:prstGeom prst="rect">
            <a:avLst/>
          </a:prstGeom>
          <a:noFill/>
        </p:spPr>
        <p:txBody>
          <a:bodyPr wrap="square" rtlCol="0">
            <a:spAutoFit/>
          </a:bodyPr>
          <a:lstStyle/>
          <a:p>
            <a:r>
              <a:rPr lang="en-US" sz="2800" b="1" dirty="0">
                <a:latin typeface="Alexandria" charset="0"/>
                <a:cs typeface="Alexandria" charset="0"/>
              </a:rPr>
              <a:t>Leaders in our Lives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94355" y="964993"/>
            <a:ext cx="1327915"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Content Placeholder 2">
            <a:extLst>
              <a:ext uri="{FF2B5EF4-FFF2-40B4-BE49-F238E27FC236}">
                <a16:creationId xmlns:a16="http://schemas.microsoft.com/office/drawing/2014/main" id="{D80C3030-7060-453A-B477-BBC902D1AE2F}"/>
              </a:ext>
            </a:extLst>
          </p:cNvPr>
          <p:cNvSpPr txBox="1">
            <a:spLocks/>
          </p:cNvSpPr>
          <p:nvPr/>
        </p:nvSpPr>
        <p:spPr>
          <a:xfrm>
            <a:off x="1153148" y="2064500"/>
            <a:ext cx="9977307" cy="399140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dirty="0"/>
          </a:p>
        </p:txBody>
      </p:sp>
      <p:pic>
        <p:nvPicPr>
          <p:cNvPr id="19" name="Picture 18">
            <a:extLst>
              <a:ext uri="{FF2B5EF4-FFF2-40B4-BE49-F238E27FC236}">
                <a16:creationId xmlns:a16="http://schemas.microsoft.com/office/drawing/2014/main" id="{78CCBB64-9DE4-4BBA-965E-629FBB970E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37213" y="1831009"/>
            <a:ext cx="6126693" cy="4084462"/>
          </a:xfrm>
          <a:prstGeom prst="rect">
            <a:avLst/>
          </a:prstGeom>
        </p:spPr>
      </p:pic>
    </p:spTree>
    <p:extLst>
      <p:ext uri="{BB962C8B-B14F-4D97-AF65-F5344CB8AC3E}">
        <p14:creationId xmlns:p14="http://schemas.microsoft.com/office/powerpoint/2010/main" val="1753700672"/>
      </p:ext>
    </p:extLst>
  </p:cSld>
  <p:clrMapOvr>
    <a:masterClrMapping/>
  </p:clrMapOvr>
  <mc:AlternateContent xmlns:mc="http://schemas.openxmlformats.org/markup-compatibility/2006" xmlns:p14="http://schemas.microsoft.com/office/powerpoint/2010/main">
    <mc:Choice Requires="p14">
      <p:transition p14:dur="10" advTm="52667"/>
    </mc:Choice>
    <mc:Fallback xmlns="">
      <p:transition advTm="5266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962532274"/>
      </p:ext>
    </p:extLst>
  </p:cSld>
  <p:clrMapOvr>
    <a:masterClrMapping/>
  </p:clrMapOvr>
  <mc:AlternateContent xmlns:mc="http://schemas.openxmlformats.org/markup-compatibility/2006" xmlns:p14="http://schemas.microsoft.com/office/powerpoint/2010/main">
    <mc:Choice Requires="p14">
      <p:transition spd="slow" p14:dur="2000" advTm="8986"/>
    </mc:Choice>
    <mc:Fallback xmlns="">
      <p:transition spd="slow" advTm="8986"/>
    </mc:Fallback>
  </mc:AlternateContent>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9DE7CB4-DD11-475A-8DD7-1EC19529A699}">
  <ds:schemaRefs>
    <ds:schemaRef ds:uri="http://schemas.microsoft.com/sharepoint/v3/contenttype/forms"/>
  </ds:schemaRefs>
</ds:datastoreItem>
</file>

<file path=customXml/itemProps2.xml><?xml version="1.0" encoding="utf-8"?>
<ds:datastoreItem xmlns:ds="http://schemas.openxmlformats.org/officeDocument/2006/customXml" ds:itemID="{9A9FF2A9-A909-4A5A-B11D-88BEA8B8A4B5}"/>
</file>

<file path=customXml/itemProps3.xml><?xml version="1.0" encoding="utf-8"?>
<ds:datastoreItem xmlns:ds="http://schemas.openxmlformats.org/officeDocument/2006/customXml" ds:itemID="{573E5108-C406-479D-872B-C1E14A0275DA}">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emplate/>
  <TotalTime>2260</TotalTime>
  <Words>2074</Words>
  <Application>Microsoft Macintosh PowerPoint</Application>
  <PresentationFormat>Widescreen</PresentationFormat>
  <Paragraphs>333</Paragraphs>
  <Slides>40</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Roboto Light</vt:lpstr>
      <vt:lpstr>Wingdings</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Nour Essid</dc:creator>
  <cp:lastModifiedBy>Ehab Mahmoud</cp:lastModifiedBy>
  <cp:revision>111</cp:revision>
  <dcterms:created xsi:type="dcterms:W3CDTF">2024-05-07T07:55:50Z</dcterms:created>
  <dcterms:modified xsi:type="dcterms:W3CDTF">2024-09-26T06:31:33Z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