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5"/>
  </p:notesMasterIdLst>
  <p:sldIdLst>
    <p:sldId id="256" r:id="rId2"/>
    <p:sldId id="529" r:id="rId3"/>
    <p:sldId id="599" r:id="rId4"/>
    <p:sldId id="600" r:id="rId5"/>
    <p:sldId id="601" r:id="rId6"/>
    <p:sldId id="602" r:id="rId7"/>
    <p:sldId id="603" r:id="rId8"/>
    <p:sldId id="604" r:id="rId9"/>
    <p:sldId id="605" r:id="rId10"/>
    <p:sldId id="606" r:id="rId11"/>
    <p:sldId id="607" r:id="rId12"/>
    <p:sldId id="608" r:id="rId13"/>
    <p:sldId id="609" r:id="rId14"/>
    <p:sldId id="610" r:id="rId15"/>
    <p:sldId id="611" r:id="rId16"/>
    <p:sldId id="612" r:id="rId17"/>
    <p:sldId id="613" r:id="rId18"/>
    <p:sldId id="614" r:id="rId19"/>
    <p:sldId id="615" r:id="rId20"/>
    <p:sldId id="616" r:id="rId21"/>
    <p:sldId id="617" r:id="rId22"/>
    <p:sldId id="618" r:id="rId23"/>
    <p:sldId id="619" r:id="rId24"/>
    <p:sldId id="620" r:id="rId25"/>
    <p:sldId id="621" r:id="rId26"/>
    <p:sldId id="622" r:id="rId27"/>
    <p:sldId id="623" r:id="rId28"/>
    <p:sldId id="624" r:id="rId29"/>
    <p:sldId id="625" r:id="rId30"/>
    <p:sldId id="626" r:id="rId31"/>
    <p:sldId id="627" r:id="rId32"/>
    <p:sldId id="628" r:id="rId33"/>
    <p:sldId id="629" r:id="rId34"/>
    <p:sldId id="630" r:id="rId35"/>
    <p:sldId id="631" r:id="rId36"/>
    <p:sldId id="633" r:id="rId37"/>
    <p:sldId id="634" r:id="rId38"/>
    <p:sldId id="635" r:id="rId39"/>
    <p:sldId id="636" r:id="rId40"/>
    <p:sldId id="637" r:id="rId41"/>
    <p:sldId id="638" r:id="rId42"/>
    <p:sldId id="639" r:id="rId43"/>
    <p:sldId id="640" r:id="rId44"/>
    <p:sldId id="641" r:id="rId45"/>
    <p:sldId id="642" r:id="rId46"/>
    <p:sldId id="643" r:id="rId47"/>
    <p:sldId id="644" r:id="rId48"/>
    <p:sldId id="645" r:id="rId49"/>
    <p:sldId id="646" r:id="rId50"/>
    <p:sldId id="647" r:id="rId51"/>
    <p:sldId id="648" r:id="rId52"/>
    <p:sldId id="649" r:id="rId53"/>
    <p:sldId id="650" r:id="rId54"/>
    <p:sldId id="651" r:id="rId55"/>
    <p:sldId id="652" r:id="rId56"/>
    <p:sldId id="653" r:id="rId57"/>
    <p:sldId id="654" r:id="rId58"/>
    <p:sldId id="655" r:id="rId59"/>
    <p:sldId id="656" r:id="rId60"/>
    <p:sldId id="658" r:id="rId61"/>
    <p:sldId id="657" r:id="rId62"/>
    <p:sldId id="659" r:id="rId63"/>
    <p:sldId id="320"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291" autoAdjust="0"/>
  </p:normalViewPr>
  <p:slideViewPr>
    <p:cSldViewPr snapToGrid="0">
      <p:cViewPr varScale="1">
        <p:scale>
          <a:sx n="70" d="100"/>
          <a:sy n="70" d="100"/>
        </p:scale>
        <p:origin x="53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commentAuthors" Target="commentAuthor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7/29/2022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dirty="0"/>
          </a:p>
        </p:txBody>
      </p:sp>
    </p:spTree>
    <p:extLst>
      <p:ext uri="{BB962C8B-B14F-4D97-AF65-F5344CB8AC3E}">
        <p14:creationId xmlns:p14="http://schemas.microsoft.com/office/powerpoint/2010/main" val="874815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34532923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7958941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5219521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26498706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99270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277715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17189778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24621357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28893697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11050239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18947890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14181896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15350962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34234076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33797985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31547820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41309939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1829818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2778601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23653894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290041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37801757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16479848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30665722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34728369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9353581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31027539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26025007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110526618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5195286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193139716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7447461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65296645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103647806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248398750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360416938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183875522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102025034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287079237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a:p>
        </p:txBody>
      </p:sp>
    </p:spTree>
    <p:extLst>
      <p:ext uri="{BB962C8B-B14F-4D97-AF65-F5344CB8AC3E}">
        <p14:creationId xmlns:p14="http://schemas.microsoft.com/office/powerpoint/2010/main" val="141598568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43</a:t>
            </a:fld>
            <a:endParaRPr lang="en-US"/>
          </a:p>
        </p:txBody>
      </p:sp>
    </p:spTree>
    <p:extLst>
      <p:ext uri="{BB962C8B-B14F-4D97-AF65-F5344CB8AC3E}">
        <p14:creationId xmlns:p14="http://schemas.microsoft.com/office/powerpoint/2010/main" val="76420816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44</a:t>
            </a:fld>
            <a:endParaRPr lang="en-US"/>
          </a:p>
        </p:txBody>
      </p:sp>
    </p:spTree>
    <p:extLst>
      <p:ext uri="{BB962C8B-B14F-4D97-AF65-F5344CB8AC3E}">
        <p14:creationId xmlns:p14="http://schemas.microsoft.com/office/powerpoint/2010/main" val="193035246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45</a:t>
            </a:fld>
            <a:endParaRPr lang="en-US"/>
          </a:p>
        </p:txBody>
      </p:sp>
    </p:spTree>
    <p:extLst>
      <p:ext uri="{BB962C8B-B14F-4D97-AF65-F5344CB8AC3E}">
        <p14:creationId xmlns:p14="http://schemas.microsoft.com/office/powerpoint/2010/main" val="268172073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46</a:t>
            </a:fld>
            <a:endParaRPr lang="en-US"/>
          </a:p>
        </p:txBody>
      </p:sp>
    </p:spTree>
    <p:extLst>
      <p:ext uri="{BB962C8B-B14F-4D97-AF65-F5344CB8AC3E}">
        <p14:creationId xmlns:p14="http://schemas.microsoft.com/office/powerpoint/2010/main" val="137693798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47</a:t>
            </a:fld>
            <a:endParaRPr lang="en-US"/>
          </a:p>
        </p:txBody>
      </p:sp>
    </p:spTree>
    <p:extLst>
      <p:ext uri="{BB962C8B-B14F-4D97-AF65-F5344CB8AC3E}">
        <p14:creationId xmlns:p14="http://schemas.microsoft.com/office/powerpoint/2010/main" val="323307119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48</a:t>
            </a:fld>
            <a:endParaRPr lang="en-US"/>
          </a:p>
        </p:txBody>
      </p:sp>
    </p:spTree>
    <p:extLst>
      <p:ext uri="{BB962C8B-B14F-4D97-AF65-F5344CB8AC3E}">
        <p14:creationId xmlns:p14="http://schemas.microsoft.com/office/powerpoint/2010/main" val="338987012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49</a:t>
            </a:fld>
            <a:endParaRPr lang="en-US"/>
          </a:p>
        </p:txBody>
      </p:sp>
    </p:spTree>
    <p:extLst>
      <p:ext uri="{BB962C8B-B14F-4D97-AF65-F5344CB8AC3E}">
        <p14:creationId xmlns:p14="http://schemas.microsoft.com/office/powerpoint/2010/main" val="154485575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50</a:t>
            </a:fld>
            <a:endParaRPr lang="en-US"/>
          </a:p>
        </p:txBody>
      </p:sp>
    </p:spTree>
    <p:extLst>
      <p:ext uri="{BB962C8B-B14F-4D97-AF65-F5344CB8AC3E}">
        <p14:creationId xmlns:p14="http://schemas.microsoft.com/office/powerpoint/2010/main" val="80972745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51</a:t>
            </a:fld>
            <a:endParaRPr lang="en-US"/>
          </a:p>
        </p:txBody>
      </p:sp>
    </p:spTree>
    <p:extLst>
      <p:ext uri="{BB962C8B-B14F-4D97-AF65-F5344CB8AC3E}">
        <p14:creationId xmlns:p14="http://schemas.microsoft.com/office/powerpoint/2010/main" val="352002213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52</a:t>
            </a:fld>
            <a:endParaRPr lang="en-US"/>
          </a:p>
        </p:txBody>
      </p:sp>
    </p:spTree>
    <p:extLst>
      <p:ext uri="{BB962C8B-B14F-4D97-AF65-F5344CB8AC3E}">
        <p14:creationId xmlns:p14="http://schemas.microsoft.com/office/powerpoint/2010/main" val="400914842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53</a:t>
            </a:fld>
            <a:endParaRPr lang="en-US"/>
          </a:p>
        </p:txBody>
      </p:sp>
    </p:spTree>
    <p:extLst>
      <p:ext uri="{BB962C8B-B14F-4D97-AF65-F5344CB8AC3E}">
        <p14:creationId xmlns:p14="http://schemas.microsoft.com/office/powerpoint/2010/main" val="278004240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54</a:t>
            </a:fld>
            <a:endParaRPr lang="en-US"/>
          </a:p>
        </p:txBody>
      </p:sp>
    </p:spTree>
    <p:extLst>
      <p:ext uri="{BB962C8B-B14F-4D97-AF65-F5344CB8AC3E}">
        <p14:creationId xmlns:p14="http://schemas.microsoft.com/office/powerpoint/2010/main" val="168422519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55</a:t>
            </a:fld>
            <a:endParaRPr lang="en-US"/>
          </a:p>
        </p:txBody>
      </p:sp>
    </p:spTree>
    <p:extLst>
      <p:ext uri="{BB962C8B-B14F-4D97-AF65-F5344CB8AC3E}">
        <p14:creationId xmlns:p14="http://schemas.microsoft.com/office/powerpoint/2010/main" val="60295609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56</a:t>
            </a:fld>
            <a:endParaRPr lang="en-US"/>
          </a:p>
        </p:txBody>
      </p:sp>
    </p:spTree>
    <p:extLst>
      <p:ext uri="{BB962C8B-B14F-4D97-AF65-F5344CB8AC3E}">
        <p14:creationId xmlns:p14="http://schemas.microsoft.com/office/powerpoint/2010/main" val="95724875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57</a:t>
            </a:fld>
            <a:endParaRPr lang="en-US"/>
          </a:p>
        </p:txBody>
      </p:sp>
    </p:spTree>
    <p:extLst>
      <p:ext uri="{BB962C8B-B14F-4D97-AF65-F5344CB8AC3E}">
        <p14:creationId xmlns:p14="http://schemas.microsoft.com/office/powerpoint/2010/main" val="270730552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58</a:t>
            </a:fld>
            <a:endParaRPr lang="en-US"/>
          </a:p>
        </p:txBody>
      </p:sp>
    </p:spTree>
    <p:extLst>
      <p:ext uri="{BB962C8B-B14F-4D97-AF65-F5344CB8AC3E}">
        <p14:creationId xmlns:p14="http://schemas.microsoft.com/office/powerpoint/2010/main" val="125839009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59</a:t>
            </a:fld>
            <a:endParaRPr lang="en-US"/>
          </a:p>
        </p:txBody>
      </p:sp>
    </p:spTree>
    <p:extLst>
      <p:ext uri="{BB962C8B-B14F-4D97-AF65-F5344CB8AC3E}">
        <p14:creationId xmlns:p14="http://schemas.microsoft.com/office/powerpoint/2010/main" val="141389690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60</a:t>
            </a:fld>
            <a:endParaRPr lang="en-US"/>
          </a:p>
        </p:txBody>
      </p:sp>
    </p:spTree>
    <p:extLst>
      <p:ext uri="{BB962C8B-B14F-4D97-AF65-F5344CB8AC3E}">
        <p14:creationId xmlns:p14="http://schemas.microsoft.com/office/powerpoint/2010/main" val="2127417590"/>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61</a:t>
            </a:fld>
            <a:endParaRPr lang="en-US"/>
          </a:p>
        </p:txBody>
      </p:sp>
    </p:spTree>
    <p:extLst>
      <p:ext uri="{BB962C8B-B14F-4D97-AF65-F5344CB8AC3E}">
        <p14:creationId xmlns:p14="http://schemas.microsoft.com/office/powerpoint/2010/main" val="1638909786"/>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62</a:t>
            </a:fld>
            <a:endParaRPr lang="en-US"/>
          </a:p>
        </p:txBody>
      </p:sp>
    </p:spTree>
    <p:extLst>
      <p:ext uri="{BB962C8B-B14F-4D97-AF65-F5344CB8AC3E}">
        <p14:creationId xmlns:p14="http://schemas.microsoft.com/office/powerpoint/2010/main" val="30352967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notesSlide" Target="../notesSlides/notesSlide5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18308" y="3084310"/>
            <a:ext cx="5882401" cy="1034667"/>
          </a:xfrm>
          <a:prstGeom prst="rect">
            <a:avLst/>
          </a:prstGeom>
        </p:spPr>
      </p:pic>
      <p:sp>
        <p:nvSpPr>
          <p:cNvPr id="14" name="TextBox 13"/>
          <p:cNvSpPr txBox="1"/>
          <p:nvPr/>
        </p:nvSpPr>
        <p:spPr>
          <a:xfrm>
            <a:off x="187133" y="903966"/>
            <a:ext cx="5708227" cy="1754326"/>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9</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48294" y="3340033"/>
            <a:ext cx="570882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Chapter 7. Groups and Teams</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616610"/>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272804" cy="536288"/>
            <a:chOff x="130614" y="576828"/>
            <a:chExt cx="5272804" cy="536288"/>
          </a:xfrm>
        </p:grpSpPr>
        <p:sp>
          <p:nvSpPr>
            <p:cNvPr id="7" name="TextBox 6"/>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2022102" y="1916570"/>
            <a:ext cx="9902229" cy="4038093"/>
          </a:xfrm>
          <a:prstGeom prst="rect">
            <a:avLst/>
          </a:prstGeom>
          <a:noFill/>
        </p:spPr>
        <p:txBody>
          <a:bodyPr wrap="square">
            <a:spAutoFit/>
          </a:bodyPr>
          <a:lstStyle/>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Define groups and teams and identify and describe several types of each.</a:t>
            </a:r>
          </a:p>
          <a:p>
            <a:pPr marL="457200" indent="-457200" algn="just">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Identify the five core group performance factors and relate them to groups and teams in organizations.</a:t>
            </a:r>
          </a:p>
          <a:p>
            <a:pPr marL="457200" indent="-457200" algn="just">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Discuss the stages of group and team development, other team performance factors, and the implementation process in the context of creating new teams.</a:t>
            </a:r>
          </a:p>
          <a:p>
            <a:pPr marL="457200" indent="-457200" algn="just">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Identify the primary benefits and costs of teams, how managers can promote effective team performance, and important team competencies.</a:t>
            </a:r>
          </a:p>
          <a:p>
            <a:pPr marL="457200" indent="-457200" algn="just">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Describe emerging team opportunities and challenges related to virtual teams and diversity and multicultural teams.</a:t>
            </a:r>
          </a:p>
        </p:txBody>
      </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Learning Outcomes</a:t>
            </a:r>
          </a:p>
        </p:txBody>
      </p:sp>
    </p:spTree>
    <p:extLst>
      <p:ext uri="{BB962C8B-B14F-4D97-AF65-F5344CB8AC3E}">
        <p14:creationId xmlns:p14="http://schemas.microsoft.com/office/powerpoint/2010/main" val="1185086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Types of Groups and Teams:</a:t>
            </a:r>
            <a:endParaRPr lang="en-US" sz="2000" b="1" dirty="0">
              <a:solidFill>
                <a:srgbClr val="0A1F61"/>
              </a:solidFill>
              <a:effectLst/>
              <a:latin typeface="Helvetica" panose="020B0604020202020204" pitchFamily="34" charset="0"/>
            </a:endParaRPr>
          </a:p>
        </p:txBody>
      </p:sp>
      <p:graphicFrame>
        <p:nvGraphicFramePr>
          <p:cNvPr id="9" name="Table 9">
            <a:extLst>
              <a:ext uri="{FF2B5EF4-FFF2-40B4-BE49-F238E27FC236}">
                <a16:creationId xmlns:a16="http://schemas.microsoft.com/office/drawing/2014/main" id="{12C13201-2A81-4736-8949-3974E428850B}"/>
              </a:ext>
            </a:extLst>
          </p:cNvPr>
          <p:cNvGraphicFramePr>
            <a:graphicFrameLocks noGrp="1"/>
          </p:cNvGraphicFramePr>
          <p:nvPr>
            <p:extLst>
              <p:ext uri="{D42A27DB-BD31-4B8C-83A1-F6EECF244321}">
                <p14:modId xmlns:p14="http://schemas.microsoft.com/office/powerpoint/2010/main" val="3097454591"/>
              </p:ext>
            </p:extLst>
          </p:nvPr>
        </p:nvGraphicFramePr>
        <p:xfrm>
          <a:off x="1874167" y="1907229"/>
          <a:ext cx="9902230" cy="3931920"/>
        </p:xfrm>
        <a:graphic>
          <a:graphicData uri="http://schemas.openxmlformats.org/drawingml/2006/table">
            <a:tbl>
              <a:tblPr firstRow="1" bandRow="1">
                <a:tableStyleId>{5C22544A-7EE6-4342-B048-85BDC9FD1C3A}</a:tableStyleId>
              </a:tblPr>
              <a:tblGrid>
                <a:gridCol w="1964119">
                  <a:extLst>
                    <a:ext uri="{9D8B030D-6E8A-4147-A177-3AD203B41FA5}">
                      <a16:colId xmlns:a16="http://schemas.microsoft.com/office/drawing/2014/main" val="2794518856"/>
                    </a:ext>
                  </a:extLst>
                </a:gridCol>
                <a:gridCol w="7938111">
                  <a:extLst>
                    <a:ext uri="{9D8B030D-6E8A-4147-A177-3AD203B41FA5}">
                      <a16:colId xmlns:a16="http://schemas.microsoft.com/office/drawing/2014/main" val="3104022207"/>
                    </a:ext>
                  </a:extLst>
                </a:gridCol>
              </a:tblGrid>
              <a:tr h="370840">
                <a:tc>
                  <a:txBody>
                    <a:bodyPr/>
                    <a:lstStyle/>
                    <a:p>
                      <a:pPr algn="just"/>
                      <a:r>
                        <a:rPr lang="en-US" b="0" dirty="0">
                          <a:solidFill>
                            <a:schemeClr val="tx1"/>
                          </a:solidFill>
                        </a:rPr>
                        <a:t> a Types of Groups and Teams</a:t>
                      </a:r>
                    </a:p>
                  </a:txBody>
                  <a:tcPr>
                    <a:noFill/>
                  </a:tcPr>
                </a:tc>
                <a:tc>
                  <a:txBody>
                    <a:bodyPr/>
                    <a:lstStyle/>
                    <a:p>
                      <a:pPr marL="285750" indent="-285750" algn="just">
                        <a:buFont typeface="Wingdings" panose="05000000000000000000" pitchFamily="2" charset="2"/>
                        <a:buChar char="§"/>
                      </a:pPr>
                      <a:r>
                        <a:rPr lang="en-US" b="1" u="sng" dirty="0">
                          <a:solidFill>
                            <a:schemeClr val="tx1"/>
                          </a:solidFill>
                        </a:rPr>
                        <a:t>A group  </a:t>
                      </a:r>
                      <a:r>
                        <a:rPr lang="en-US" b="0" dirty="0">
                          <a:solidFill>
                            <a:schemeClr val="tx1"/>
                          </a:solidFill>
                        </a:rPr>
                        <a:t>is Two or more people who interact with one another such that each person influences and is influenced by each other person.</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Two people who are physically near each other are not a group unless they interact and have some influence on each other. Coworkers may work side by side on related tasks—but if they do not interact, they are not a group.</a:t>
                      </a:r>
                    </a:p>
                    <a:p>
                      <a:pPr algn="just"/>
                      <a:endParaRPr lang="en-US" b="0" dirty="0">
                        <a:solidFill>
                          <a:schemeClr val="tx1"/>
                        </a:solidFill>
                      </a:endParaRPr>
                    </a:p>
                    <a:p>
                      <a:pPr marL="285750" indent="-285750" algn="just">
                        <a:buFont typeface="Wingdings" panose="05000000000000000000" pitchFamily="2" charset="2"/>
                        <a:buChar char="§"/>
                      </a:pPr>
                      <a:r>
                        <a:rPr lang="en-US" b="1" u="sng" dirty="0">
                          <a:solidFill>
                            <a:schemeClr val="tx1"/>
                          </a:solidFill>
                        </a:rPr>
                        <a:t>A team</a:t>
                      </a:r>
                      <a:r>
                        <a:rPr lang="en-US" b="0" dirty="0">
                          <a:solidFill>
                            <a:schemeClr val="tx1"/>
                          </a:solidFill>
                        </a:rPr>
                        <a:t> is An interdependent collection of at least two individuals who share a common goal and share accountability for the team’s as well as their own outcomes.</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A key part of this definition is that team members are interdependent with respect to information, resources, and skills. As tasks become more complex, they require greater coordination among team members. </a:t>
                      </a:r>
                    </a:p>
                  </a:txBody>
                  <a:tcPr>
                    <a:noFill/>
                  </a:tcPr>
                </a:tc>
                <a:extLst>
                  <a:ext uri="{0D108BD9-81ED-4DB2-BD59-A6C34878D82A}">
                    <a16:rowId xmlns:a16="http://schemas.microsoft.com/office/drawing/2014/main" val="2405907928"/>
                  </a:ext>
                </a:extLst>
              </a:tr>
            </a:tbl>
          </a:graphicData>
        </a:graphic>
      </p:graphicFrame>
      <p:grpSp>
        <p:nvGrpSpPr>
          <p:cNvPr id="12" name="Group 11">
            <a:extLst>
              <a:ext uri="{FF2B5EF4-FFF2-40B4-BE49-F238E27FC236}">
                <a16:creationId xmlns:a16="http://schemas.microsoft.com/office/drawing/2014/main" id="{CEF6D4B8-5B4A-4370-929F-C544EDF3AB59}"/>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4F1F40DE-7E4C-4A33-AD8B-29BC63D457E9}"/>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275E8AAE-436F-49D6-93A8-6853D5F4021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Tree>
    <p:extLst>
      <p:ext uri="{BB962C8B-B14F-4D97-AF65-F5344CB8AC3E}">
        <p14:creationId xmlns:p14="http://schemas.microsoft.com/office/powerpoint/2010/main" val="28343050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Types of Groups and Teams:</a:t>
            </a:r>
            <a:endParaRPr lang="en-US" sz="2000" b="1" dirty="0">
              <a:solidFill>
                <a:srgbClr val="0A1F61"/>
              </a:solidFill>
              <a:effectLst/>
              <a:latin typeface="Helvetica" panose="020B0604020202020204" pitchFamily="34" charset="0"/>
            </a:endParaRPr>
          </a:p>
        </p:txBody>
      </p:sp>
      <p:grpSp>
        <p:nvGrpSpPr>
          <p:cNvPr id="15" name="Group 14">
            <a:extLst>
              <a:ext uri="{FF2B5EF4-FFF2-40B4-BE49-F238E27FC236}">
                <a16:creationId xmlns:a16="http://schemas.microsoft.com/office/drawing/2014/main" id="{8AF76A3B-DA6E-4BF5-9DEE-674774BC904A}"/>
              </a:ext>
            </a:extLst>
          </p:cNvPr>
          <p:cNvGrpSpPr/>
          <p:nvPr/>
        </p:nvGrpSpPr>
        <p:grpSpPr>
          <a:xfrm>
            <a:off x="2216441" y="1809365"/>
            <a:ext cx="9734306" cy="3886200"/>
            <a:chOff x="2216441" y="1809365"/>
            <a:chExt cx="9734306" cy="3886200"/>
          </a:xfrm>
        </p:grpSpPr>
        <p:pic>
          <p:nvPicPr>
            <p:cNvPr id="10" name="Picture 9">
              <a:extLst>
                <a:ext uri="{FF2B5EF4-FFF2-40B4-BE49-F238E27FC236}">
                  <a16:creationId xmlns:a16="http://schemas.microsoft.com/office/drawing/2014/main" id="{A3836ABB-4430-4EC7-8E2F-9F9256B94896}"/>
                </a:ext>
              </a:extLst>
            </p:cNvPr>
            <p:cNvPicPr>
              <a:picLocks noChangeAspect="1"/>
            </p:cNvPicPr>
            <p:nvPr/>
          </p:nvPicPr>
          <p:blipFill>
            <a:blip r:embed="rId7"/>
            <a:stretch>
              <a:fillRect/>
            </a:stretch>
          </p:blipFill>
          <p:spPr>
            <a:xfrm>
              <a:off x="6597697" y="1809365"/>
              <a:ext cx="5353050" cy="3886200"/>
            </a:xfrm>
            <a:prstGeom prst="rect">
              <a:avLst/>
            </a:prstGeom>
          </p:spPr>
        </p:pic>
        <p:sp>
          <p:nvSpPr>
            <p:cNvPr id="14" name="TextBox 13">
              <a:extLst>
                <a:ext uri="{FF2B5EF4-FFF2-40B4-BE49-F238E27FC236}">
                  <a16:creationId xmlns:a16="http://schemas.microsoft.com/office/drawing/2014/main" id="{73424474-0756-4474-B547-5E40FF06FC7B}"/>
                </a:ext>
              </a:extLst>
            </p:cNvPr>
            <p:cNvSpPr txBox="1"/>
            <p:nvPr/>
          </p:nvSpPr>
          <p:spPr>
            <a:xfrm>
              <a:off x="2216441" y="2859480"/>
              <a:ext cx="4381256" cy="1477328"/>
            </a:xfrm>
            <a:prstGeom prst="rect">
              <a:avLst/>
            </a:prstGeom>
            <a:solidFill>
              <a:srgbClr val="FF9518"/>
            </a:solidFill>
          </p:spPr>
          <p:txBody>
            <a:bodyPr wrap="square">
              <a:spAutoFit/>
            </a:bodyPr>
            <a:lstStyle/>
            <a:p>
              <a:pPr algn="just"/>
              <a:r>
                <a:rPr lang="en-US" dirty="0"/>
                <a:t>Groups are prevalent throughout most organizations. A variety of different kinds of workgroups and teams like this one perform many different kinds of functions and play a number of different roles.</a:t>
              </a:r>
            </a:p>
          </p:txBody>
        </p:sp>
      </p:grpSp>
      <p:grpSp>
        <p:nvGrpSpPr>
          <p:cNvPr id="16" name="Group 15">
            <a:extLst>
              <a:ext uri="{FF2B5EF4-FFF2-40B4-BE49-F238E27FC236}">
                <a16:creationId xmlns:a16="http://schemas.microsoft.com/office/drawing/2014/main" id="{702DDAE7-057F-4EDA-BD14-ED0D8FE85A80}"/>
              </a:ext>
            </a:extLst>
          </p:cNvPr>
          <p:cNvGrpSpPr/>
          <p:nvPr/>
        </p:nvGrpSpPr>
        <p:grpSpPr>
          <a:xfrm>
            <a:off x="130614" y="576828"/>
            <a:ext cx="5272804" cy="536288"/>
            <a:chOff x="130614" y="576828"/>
            <a:chExt cx="5272804" cy="536288"/>
          </a:xfrm>
        </p:grpSpPr>
        <p:sp>
          <p:nvSpPr>
            <p:cNvPr id="17" name="TextBox 16">
              <a:extLst>
                <a:ext uri="{FF2B5EF4-FFF2-40B4-BE49-F238E27FC236}">
                  <a16:creationId xmlns:a16="http://schemas.microsoft.com/office/drawing/2014/main" id="{7CE0488D-DE7A-434B-80AE-4CBE6D64BF60}"/>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8" name="Rectangle 17">
              <a:extLst>
                <a:ext uri="{FF2B5EF4-FFF2-40B4-BE49-F238E27FC236}">
                  <a16:creationId xmlns:a16="http://schemas.microsoft.com/office/drawing/2014/main" id="{387AAE3D-EBC8-41DA-BF9C-835334830F42}"/>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Tree>
    <p:extLst>
      <p:ext uri="{BB962C8B-B14F-4D97-AF65-F5344CB8AC3E}">
        <p14:creationId xmlns:p14="http://schemas.microsoft.com/office/powerpoint/2010/main" val="15738803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Workgroups</a:t>
            </a:r>
          </a:p>
        </p:txBody>
      </p:sp>
      <p:graphicFrame>
        <p:nvGraphicFramePr>
          <p:cNvPr id="9" name="Table 9">
            <a:extLst>
              <a:ext uri="{FF2B5EF4-FFF2-40B4-BE49-F238E27FC236}">
                <a16:creationId xmlns:a16="http://schemas.microsoft.com/office/drawing/2014/main" id="{12C13201-2A81-4736-8949-3974E428850B}"/>
              </a:ext>
            </a:extLst>
          </p:cNvPr>
          <p:cNvGraphicFramePr>
            <a:graphicFrameLocks noGrp="1"/>
          </p:cNvGraphicFramePr>
          <p:nvPr>
            <p:extLst>
              <p:ext uri="{D42A27DB-BD31-4B8C-83A1-F6EECF244321}">
                <p14:modId xmlns:p14="http://schemas.microsoft.com/office/powerpoint/2010/main" val="147674095"/>
              </p:ext>
            </p:extLst>
          </p:nvPr>
        </p:nvGraphicFramePr>
        <p:xfrm>
          <a:off x="1874167" y="1907229"/>
          <a:ext cx="9902230" cy="3383280"/>
        </p:xfrm>
        <a:graphic>
          <a:graphicData uri="http://schemas.openxmlformats.org/drawingml/2006/table">
            <a:tbl>
              <a:tblPr firstRow="1" bandRow="1">
                <a:tableStyleId>{5C22544A-7EE6-4342-B048-85BDC9FD1C3A}</a:tableStyleId>
              </a:tblPr>
              <a:tblGrid>
                <a:gridCol w="1964119">
                  <a:extLst>
                    <a:ext uri="{9D8B030D-6E8A-4147-A177-3AD203B41FA5}">
                      <a16:colId xmlns:a16="http://schemas.microsoft.com/office/drawing/2014/main" val="2794518856"/>
                    </a:ext>
                  </a:extLst>
                </a:gridCol>
                <a:gridCol w="7938111">
                  <a:extLst>
                    <a:ext uri="{9D8B030D-6E8A-4147-A177-3AD203B41FA5}">
                      <a16:colId xmlns:a16="http://schemas.microsoft.com/office/drawing/2014/main" val="3104022207"/>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Workgroups</a:t>
                      </a:r>
                    </a:p>
                    <a:p>
                      <a:pPr algn="just"/>
                      <a:endParaRPr lang="en-US" b="0" dirty="0">
                        <a:solidFill>
                          <a:schemeClr val="tx1"/>
                        </a:solidFill>
                      </a:endParaRPr>
                    </a:p>
                  </a:txBody>
                  <a:tcPr>
                    <a:noFill/>
                  </a:tcPr>
                </a:tc>
                <a:tc>
                  <a:txBody>
                    <a:bodyPr/>
                    <a:lstStyle/>
                    <a:p>
                      <a:pPr marL="285750" indent="-285750" algn="just">
                        <a:buFont typeface="Wingdings" panose="05000000000000000000" pitchFamily="2" charset="2"/>
                        <a:buChar char="§"/>
                      </a:pPr>
                      <a:r>
                        <a:rPr lang="en-US" b="1" u="sng" dirty="0">
                          <a:solidFill>
                            <a:schemeClr val="tx1"/>
                          </a:solidFill>
                        </a:rPr>
                        <a:t>Workgroups </a:t>
                      </a:r>
                      <a:r>
                        <a:rPr lang="en-US" b="0" u="none" dirty="0">
                          <a:solidFill>
                            <a:schemeClr val="tx1"/>
                          </a:solidFill>
                        </a:rPr>
                        <a:t>are formal groups established by the organization to do its work</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Workgroups include </a:t>
                      </a:r>
                      <a:r>
                        <a:rPr lang="en-US" b="1" u="none" dirty="0">
                          <a:solidFill>
                            <a:schemeClr val="tx1"/>
                          </a:solidFill>
                        </a:rPr>
                        <a:t>command (or functional) </a:t>
                      </a:r>
                      <a:r>
                        <a:rPr lang="en-US" b="0" u="none" dirty="0">
                          <a:solidFill>
                            <a:schemeClr val="tx1"/>
                          </a:solidFill>
                        </a:rPr>
                        <a:t>groups and </a:t>
                      </a:r>
                      <a:r>
                        <a:rPr lang="en-US" b="1" u="none" dirty="0">
                          <a:solidFill>
                            <a:schemeClr val="tx1"/>
                          </a:solidFill>
                        </a:rPr>
                        <a:t>affinity groups </a:t>
                      </a:r>
                      <a:r>
                        <a:rPr lang="en-US" b="0" u="none" dirty="0">
                          <a:solidFill>
                            <a:schemeClr val="tx1"/>
                          </a:solidFill>
                        </a:rPr>
                        <a:t>(as well as teams). </a:t>
                      </a:r>
                    </a:p>
                    <a:p>
                      <a:pPr marL="285750" indent="-285750" algn="just">
                        <a:buFont typeface="Wingdings" panose="05000000000000000000" pitchFamily="2" charset="2"/>
                        <a:buChar char="§"/>
                      </a:pPr>
                      <a:endParaRPr lang="en-US" b="0" u="none" dirty="0">
                        <a:solidFill>
                          <a:schemeClr val="tx1"/>
                        </a:solidFill>
                      </a:endParaRPr>
                    </a:p>
                    <a:p>
                      <a:pPr marL="342900" indent="-342900" algn="just">
                        <a:buFont typeface="+mj-lt"/>
                        <a:buAutoNum type="arabicPeriod"/>
                      </a:pPr>
                      <a:r>
                        <a:rPr lang="en-US" b="1" u="sng" dirty="0">
                          <a:solidFill>
                            <a:schemeClr val="tx1"/>
                          </a:solidFill>
                        </a:rPr>
                        <a:t>A command group </a:t>
                      </a:r>
                      <a:r>
                        <a:rPr lang="en-US" b="0" u="none" dirty="0">
                          <a:solidFill>
                            <a:schemeClr val="tx1"/>
                          </a:solidFill>
                        </a:rPr>
                        <a:t>is relatively permanent and is characterized by functional reporting relationships such as having both a group manager and those who report to the manager.</a:t>
                      </a:r>
                    </a:p>
                    <a:p>
                      <a:pPr marL="342900" indent="-342900" algn="just">
                        <a:buFont typeface="+mj-lt"/>
                        <a:buAutoNum type="arabicPeriod"/>
                      </a:pPr>
                      <a:endParaRPr lang="en-US" b="0" u="none" dirty="0">
                        <a:solidFill>
                          <a:schemeClr val="tx1"/>
                        </a:solidFill>
                      </a:endParaRPr>
                    </a:p>
                    <a:p>
                      <a:pPr marL="342900" indent="-342900" algn="just">
                        <a:buFont typeface="+mj-lt"/>
                        <a:buAutoNum type="arabicPeriod"/>
                      </a:pPr>
                      <a:r>
                        <a:rPr lang="en-US" sz="1800" b="1" u="sng" kern="1200" dirty="0">
                          <a:solidFill>
                            <a:schemeClr val="tx1"/>
                          </a:solidFill>
                          <a:latin typeface="+mn-lt"/>
                          <a:ea typeface="+mn-ea"/>
                          <a:cs typeface="+mn-cs"/>
                        </a:rPr>
                        <a:t> Affinity groups </a:t>
                      </a:r>
                      <a:r>
                        <a:rPr lang="en-US" b="0" u="none" dirty="0">
                          <a:solidFill>
                            <a:schemeClr val="tx1"/>
                          </a:solidFill>
                        </a:rPr>
                        <a:t>are relatively permanent collections of employees from the same level in the organization who meet on a regular basis to share information, capture emerging opportunities, and solve problems</a:t>
                      </a:r>
                    </a:p>
                  </a:txBody>
                  <a:tcPr>
                    <a:noFill/>
                  </a:tcPr>
                </a:tc>
                <a:extLst>
                  <a:ext uri="{0D108BD9-81ED-4DB2-BD59-A6C34878D82A}">
                    <a16:rowId xmlns:a16="http://schemas.microsoft.com/office/drawing/2014/main" val="2405907928"/>
                  </a:ext>
                </a:extLst>
              </a:tr>
            </a:tbl>
          </a:graphicData>
        </a:graphic>
      </p:graphicFrame>
      <p:grpSp>
        <p:nvGrpSpPr>
          <p:cNvPr id="12" name="Group 11">
            <a:extLst>
              <a:ext uri="{FF2B5EF4-FFF2-40B4-BE49-F238E27FC236}">
                <a16:creationId xmlns:a16="http://schemas.microsoft.com/office/drawing/2014/main" id="{29768D1C-7C36-4B02-B437-C899A2EB15B5}"/>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4FD26C50-C53B-4939-AD83-44F9C923A2D9}"/>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6C75C330-4893-4DAD-B31C-6C83F477928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Tree>
    <p:extLst>
      <p:ext uri="{BB962C8B-B14F-4D97-AF65-F5344CB8AC3E}">
        <p14:creationId xmlns:p14="http://schemas.microsoft.com/office/powerpoint/2010/main" val="12502493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Workgroups</a:t>
            </a:r>
          </a:p>
        </p:txBody>
      </p:sp>
      <p:graphicFrame>
        <p:nvGraphicFramePr>
          <p:cNvPr id="9" name="Table 9">
            <a:extLst>
              <a:ext uri="{FF2B5EF4-FFF2-40B4-BE49-F238E27FC236}">
                <a16:creationId xmlns:a16="http://schemas.microsoft.com/office/drawing/2014/main" id="{12C13201-2A81-4736-8949-3974E428850B}"/>
              </a:ext>
            </a:extLst>
          </p:cNvPr>
          <p:cNvGraphicFramePr>
            <a:graphicFrameLocks noGrp="1"/>
          </p:cNvGraphicFramePr>
          <p:nvPr>
            <p:extLst>
              <p:ext uri="{D42A27DB-BD31-4B8C-83A1-F6EECF244321}">
                <p14:modId xmlns:p14="http://schemas.microsoft.com/office/powerpoint/2010/main" val="2846561485"/>
              </p:ext>
            </p:extLst>
          </p:nvPr>
        </p:nvGraphicFramePr>
        <p:xfrm>
          <a:off x="1874167" y="1907229"/>
          <a:ext cx="9902230" cy="3657600"/>
        </p:xfrm>
        <a:graphic>
          <a:graphicData uri="http://schemas.openxmlformats.org/drawingml/2006/table">
            <a:tbl>
              <a:tblPr firstRow="1" bandRow="1">
                <a:tableStyleId>{5C22544A-7EE6-4342-B048-85BDC9FD1C3A}</a:tableStyleId>
              </a:tblPr>
              <a:tblGrid>
                <a:gridCol w="1964119">
                  <a:extLst>
                    <a:ext uri="{9D8B030D-6E8A-4147-A177-3AD203B41FA5}">
                      <a16:colId xmlns:a16="http://schemas.microsoft.com/office/drawing/2014/main" val="2794518856"/>
                    </a:ext>
                  </a:extLst>
                </a:gridCol>
                <a:gridCol w="7938111">
                  <a:extLst>
                    <a:ext uri="{9D8B030D-6E8A-4147-A177-3AD203B41FA5}">
                      <a16:colId xmlns:a16="http://schemas.microsoft.com/office/drawing/2014/main" val="3104022207"/>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Workgroups-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i="0" kern="1200" dirty="0">
                          <a:solidFill>
                            <a:schemeClr val="tx1"/>
                          </a:solidFill>
                          <a:effectLst/>
                          <a:latin typeface="+mn-lt"/>
                          <a:ea typeface="+mn-ea"/>
                          <a:cs typeface="+mn-cs"/>
                        </a:rPr>
                        <a:t>command groups</a:t>
                      </a:r>
                    </a:p>
                    <a:p>
                      <a:pPr algn="just"/>
                      <a:endParaRPr lang="en-US" b="0" dirty="0">
                        <a:solidFill>
                          <a:schemeClr val="tx1"/>
                        </a:solidFill>
                      </a:endParaRP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In business organizations, most employees work in command groups, as typically specified on an official organization chart.</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The size, shape, and organization of a company’s command group can vary considerably. Typical command groups in organizations include the quality-assurance department, the customer service department, the cost-accounting department, and the human resource department.</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Other types of command groups include work teams organized as in the Japanese style of management, in which subsections of manufacturing and assembly processes are each assigned to a team of workers.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The team members decide among themselves who will perform each task.</a:t>
                      </a:r>
                    </a:p>
                  </a:txBody>
                  <a:tcPr>
                    <a:noFill/>
                  </a:tcPr>
                </a:tc>
                <a:extLst>
                  <a:ext uri="{0D108BD9-81ED-4DB2-BD59-A6C34878D82A}">
                    <a16:rowId xmlns:a16="http://schemas.microsoft.com/office/drawing/2014/main" val="2405907928"/>
                  </a:ext>
                </a:extLst>
              </a:tr>
            </a:tbl>
          </a:graphicData>
        </a:graphic>
      </p:graphicFrame>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Tree>
    <p:extLst>
      <p:ext uri="{BB962C8B-B14F-4D97-AF65-F5344CB8AC3E}">
        <p14:creationId xmlns:p14="http://schemas.microsoft.com/office/powerpoint/2010/main" val="40890359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Teams</a:t>
            </a:r>
          </a:p>
        </p:txBody>
      </p:sp>
      <p:grpSp>
        <p:nvGrpSpPr>
          <p:cNvPr id="15" name="Group 14">
            <a:extLst>
              <a:ext uri="{FF2B5EF4-FFF2-40B4-BE49-F238E27FC236}">
                <a16:creationId xmlns:a16="http://schemas.microsoft.com/office/drawing/2014/main" id="{802FBE84-DC73-4ECF-8A74-9D4943C8373A}"/>
              </a:ext>
            </a:extLst>
          </p:cNvPr>
          <p:cNvGrpSpPr/>
          <p:nvPr/>
        </p:nvGrpSpPr>
        <p:grpSpPr>
          <a:xfrm>
            <a:off x="1874165" y="1397078"/>
            <a:ext cx="9990707" cy="4557586"/>
            <a:chOff x="1874165" y="1982756"/>
            <a:chExt cx="9990707" cy="3971907"/>
          </a:xfrm>
        </p:grpSpPr>
        <p:pic>
          <p:nvPicPr>
            <p:cNvPr id="10" name="Picture 9">
              <a:extLst>
                <a:ext uri="{FF2B5EF4-FFF2-40B4-BE49-F238E27FC236}">
                  <a16:creationId xmlns:a16="http://schemas.microsoft.com/office/drawing/2014/main" id="{C6247227-BB0F-4CB8-872E-08F126820FDA}"/>
                </a:ext>
              </a:extLst>
            </p:cNvPr>
            <p:cNvPicPr>
              <a:picLocks noChangeAspect="1"/>
            </p:cNvPicPr>
            <p:nvPr/>
          </p:nvPicPr>
          <p:blipFill>
            <a:blip r:embed="rId7"/>
            <a:stretch>
              <a:fillRect/>
            </a:stretch>
          </p:blipFill>
          <p:spPr>
            <a:xfrm>
              <a:off x="6321322" y="1982756"/>
              <a:ext cx="5543550" cy="3971907"/>
            </a:xfrm>
            <a:prstGeom prst="rect">
              <a:avLst/>
            </a:prstGeom>
          </p:spPr>
        </p:pic>
        <p:sp>
          <p:nvSpPr>
            <p:cNvPr id="14" name="TextBox 13">
              <a:extLst>
                <a:ext uri="{FF2B5EF4-FFF2-40B4-BE49-F238E27FC236}">
                  <a16:creationId xmlns:a16="http://schemas.microsoft.com/office/drawing/2014/main" id="{4525D923-4822-4F66-8B08-18B037B673B1}"/>
                </a:ext>
              </a:extLst>
            </p:cNvPr>
            <p:cNvSpPr txBox="1"/>
            <p:nvPr/>
          </p:nvSpPr>
          <p:spPr>
            <a:xfrm>
              <a:off x="1874165" y="2739422"/>
              <a:ext cx="4447157" cy="3139321"/>
            </a:xfrm>
            <a:prstGeom prst="rect">
              <a:avLst/>
            </a:prstGeom>
            <a:solidFill>
              <a:srgbClr val="FF9518"/>
            </a:solidFill>
          </p:spPr>
          <p:txBody>
            <a:bodyPr wrap="square">
              <a:spAutoFit/>
            </a:bodyPr>
            <a:lstStyle/>
            <a:p>
              <a:pPr algn="just"/>
              <a:r>
                <a:rPr lang="en-US" i="1" dirty="0"/>
                <a:t>Groups composition plays a big role in how a group functions and performs. For example, the group on the left includes people who, on the surface at least, seem very different from one another along several obvious dimensions. The group on the right, though, is comprised of people who appear to be very similar to one another. These differences and similarities will affect how the groups members interact and the outcomes they are able to achieve.</a:t>
              </a:r>
            </a:p>
          </p:txBody>
        </p:sp>
      </p:grpSp>
      <p:grpSp>
        <p:nvGrpSpPr>
          <p:cNvPr id="16" name="Group 15">
            <a:extLst>
              <a:ext uri="{FF2B5EF4-FFF2-40B4-BE49-F238E27FC236}">
                <a16:creationId xmlns:a16="http://schemas.microsoft.com/office/drawing/2014/main" id="{5FB7F698-D210-42AB-979C-43901D35BD77}"/>
              </a:ext>
            </a:extLst>
          </p:cNvPr>
          <p:cNvGrpSpPr/>
          <p:nvPr/>
        </p:nvGrpSpPr>
        <p:grpSpPr>
          <a:xfrm>
            <a:off x="130614" y="576828"/>
            <a:ext cx="5272804" cy="536288"/>
            <a:chOff x="130614" y="576828"/>
            <a:chExt cx="5272804" cy="536288"/>
          </a:xfrm>
        </p:grpSpPr>
        <p:sp>
          <p:nvSpPr>
            <p:cNvPr id="17" name="TextBox 16">
              <a:extLst>
                <a:ext uri="{FF2B5EF4-FFF2-40B4-BE49-F238E27FC236}">
                  <a16:creationId xmlns:a16="http://schemas.microsoft.com/office/drawing/2014/main" id="{FB901612-E2DD-4D47-A6D2-12DE90A3E267}"/>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8" name="Rectangle 17">
              <a:extLst>
                <a:ext uri="{FF2B5EF4-FFF2-40B4-BE49-F238E27FC236}">
                  <a16:creationId xmlns:a16="http://schemas.microsoft.com/office/drawing/2014/main" id="{B58EEBC7-5AA5-438E-8076-E6F0D970CA8A}"/>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Tree>
    <p:extLst>
      <p:ext uri="{BB962C8B-B14F-4D97-AF65-F5344CB8AC3E}">
        <p14:creationId xmlns:p14="http://schemas.microsoft.com/office/powerpoint/2010/main" val="13579726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Teams</a:t>
            </a:r>
          </a:p>
        </p:txBody>
      </p:sp>
      <p:graphicFrame>
        <p:nvGraphicFramePr>
          <p:cNvPr id="9" name="Table 9">
            <a:extLst>
              <a:ext uri="{FF2B5EF4-FFF2-40B4-BE49-F238E27FC236}">
                <a16:creationId xmlns:a16="http://schemas.microsoft.com/office/drawing/2014/main" id="{12C13201-2A81-4736-8949-3974E428850B}"/>
              </a:ext>
            </a:extLst>
          </p:cNvPr>
          <p:cNvGraphicFramePr>
            <a:graphicFrameLocks noGrp="1"/>
          </p:cNvGraphicFramePr>
          <p:nvPr>
            <p:extLst>
              <p:ext uri="{D42A27DB-BD31-4B8C-83A1-F6EECF244321}">
                <p14:modId xmlns:p14="http://schemas.microsoft.com/office/powerpoint/2010/main" val="1178781160"/>
              </p:ext>
            </p:extLst>
          </p:nvPr>
        </p:nvGraphicFramePr>
        <p:xfrm>
          <a:off x="1874167" y="1907229"/>
          <a:ext cx="9902230" cy="3657600"/>
        </p:xfrm>
        <a:graphic>
          <a:graphicData uri="http://schemas.openxmlformats.org/drawingml/2006/table">
            <a:tbl>
              <a:tblPr firstRow="1" bandRow="1">
                <a:tableStyleId>{5C22544A-7EE6-4342-B048-85BDC9FD1C3A}</a:tableStyleId>
              </a:tblPr>
              <a:tblGrid>
                <a:gridCol w="1964119">
                  <a:extLst>
                    <a:ext uri="{9D8B030D-6E8A-4147-A177-3AD203B41FA5}">
                      <a16:colId xmlns:a16="http://schemas.microsoft.com/office/drawing/2014/main" val="2794518856"/>
                    </a:ext>
                  </a:extLst>
                </a:gridCol>
                <a:gridCol w="7938111">
                  <a:extLst>
                    <a:ext uri="{9D8B030D-6E8A-4147-A177-3AD203B41FA5}">
                      <a16:colId xmlns:a16="http://schemas.microsoft.com/office/drawing/2014/main" val="3104022207"/>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Teams</a:t>
                      </a:r>
                      <a:endParaRPr lang="en-US" b="0" dirty="0">
                        <a:solidFill>
                          <a:schemeClr val="tx1"/>
                        </a:solidFill>
                      </a:endParaRP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Organizations also use a wide variety of different types of teams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Each type of team is composed of different members and responsible for different types of tasks. </a:t>
                      </a:r>
                    </a:p>
                    <a:p>
                      <a:pPr marL="285750" indent="-285750" algn="just">
                        <a:buFont typeface="Wingdings" panose="05000000000000000000" pitchFamily="2" charset="2"/>
                        <a:buChar char="§"/>
                      </a:pPr>
                      <a:endParaRPr lang="en-US" b="0" u="none" dirty="0">
                        <a:solidFill>
                          <a:schemeClr val="tx1"/>
                        </a:solidFill>
                      </a:endParaRPr>
                    </a:p>
                    <a:p>
                      <a:pPr marL="342900" indent="-342900" algn="just">
                        <a:buFont typeface="+mj-lt"/>
                        <a:buAutoNum type="arabicPeriod"/>
                      </a:pPr>
                      <a:r>
                        <a:rPr lang="en-US" b="1" u="none" dirty="0">
                          <a:solidFill>
                            <a:schemeClr val="tx1"/>
                          </a:solidFill>
                        </a:rPr>
                        <a:t> </a:t>
                      </a:r>
                      <a:r>
                        <a:rPr lang="en-US" sz="1800" b="1" u="sng" kern="1200" dirty="0">
                          <a:solidFill>
                            <a:schemeClr val="tx1"/>
                          </a:solidFill>
                          <a:latin typeface="+mn-lt"/>
                          <a:ea typeface="+mn-ea"/>
                          <a:cs typeface="+mn-cs"/>
                        </a:rPr>
                        <a:t>The functional teams </a:t>
                      </a:r>
                      <a:r>
                        <a:rPr lang="en-US" b="0" u="none" dirty="0">
                          <a:solidFill>
                            <a:schemeClr val="tx1"/>
                          </a:solidFill>
                        </a:rPr>
                        <a:t>come from the same department or functional area. A team of marketing employees and a team of finance employees are examples of functional teams.</a:t>
                      </a:r>
                    </a:p>
                    <a:p>
                      <a:pPr marL="342900" indent="-342900" algn="just">
                        <a:buFont typeface="+mj-lt"/>
                        <a:buAutoNum type="arabicPeriod"/>
                      </a:pPr>
                      <a:endParaRPr lang="en-US" b="0" u="none" dirty="0">
                        <a:solidFill>
                          <a:schemeClr val="tx1"/>
                        </a:solidFill>
                      </a:endParaRPr>
                    </a:p>
                    <a:p>
                      <a:pPr marL="342900" indent="-342900" algn="just">
                        <a:buFont typeface="+mj-lt"/>
                        <a:buAutoNum type="arabicPeriod"/>
                      </a:pPr>
                      <a:r>
                        <a:rPr lang="en-US" b="1" u="sng" dirty="0">
                          <a:solidFill>
                            <a:schemeClr val="tx1"/>
                          </a:solidFill>
                        </a:rPr>
                        <a:t>Cross-functional </a:t>
                      </a:r>
                      <a:r>
                        <a:rPr lang="en-US" b="0" u="none" dirty="0">
                          <a:solidFill>
                            <a:schemeClr val="tx1"/>
                          </a:solidFill>
                        </a:rPr>
                        <a:t>teams have members from different departments or functional areas. This is one of the most common types of work teams.</a:t>
                      </a:r>
                    </a:p>
                    <a:p>
                      <a:pPr marL="285750" indent="-285750" algn="just">
                        <a:buFont typeface="Wingdings" panose="05000000000000000000" pitchFamily="2" charset="2"/>
                        <a:buChar char="§"/>
                      </a:pPr>
                      <a:r>
                        <a:rPr lang="en-US" b="0" u="none" dirty="0">
                          <a:solidFill>
                            <a:schemeClr val="tx1"/>
                          </a:solidFill>
                        </a:rPr>
                        <a:t> </a:t>
                      </a:r>
                      <a:r>
                        <a:rPr lang="en-US" b="0" u="none" dirty="0">
                          <a:solidFill>
                            <a:srgbClr val="C00000"/>
                          </a:solidFill>
                        </a:rPr>
                        <a:t>An example </a:t>
                      </a:r>
                      <a:r>
                        <a:rPr lang="en-US" b="0" u="none" dirty="0">
                          <a:solidFill>
                            <a:schemeClr val="tx1"/>
                          </a:solidFill>
                        </a:rPr>
                        <a:t>of a cross-functional team is a top-management team with members representing different functions or units of the organization.</a:t>
                      </a:r>
                    </a:p>
                  </a:txBody>
                  <a:tcPr>
                    <a:noFill/>
                  </a:tcPr>
                </a:tc>
                <a:extLst>
                  <a:ext uri="{0D108BD9-81ED-4DB2-BD59-A6C34878D82A}">
                    <a16:rowId xmlns:a16="http://schemas.microsoft.com/office/drawing/2014/main" val="2405907928"/>
                  </a:ext>
                </a:extLst>
              </a:tr>
            </a:tbl>
          </a:graphicData>
        </a:graphic>
      </p:graphicFrame>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Tree>
    <p:extLst>
      <p:ext uri="{BB962C8B-B14F-4D97-AF65-F5344CB8AC3E}">
        <p14:creationId xmlns:p14="http://schemas.microsoft.com/office/powerpoint/2010/main" val="16276070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Teams</a:t>
            </a:r>
          </a:p>
        </p:txBody>
      </p:sp>
      <p:graphicFrame>
        <p:nvGraphicFramePr>
          <p:cNvPr id="9" name="Table 9">
            <a:extLst>
              <a:ext uri="{FF2B5EF4-FFF2-40B4-BE49-F238E27FC236}">
                <a16:creationId xmlns:a16="http://schemas.microsoft.com/office/drawing/2014/main" id="{12C13201-2A81-4736-8949-3974E428850B}"/>
              </a:ext>
            </a:extLst>
          </p:cNvPr>
          <p:cNvGraphicFramePr>
            <a:graphicFrameLocks noGrp="1"/>
          </p:cNvGraphicFramePr>
          <p:nvPr>
            <p:extLst>
              <p:ext uri="{D42A27DB-BD31-4B8C-83A1-F6EECF244321}">
                <p14:modId xmlns:p14="http://schemas.microsoft.com/office/powerpoint/2010/main" val="3085879211"/>
              </p:ext>
            </p:extLst>
          </p:nvPr>
        </p:nvGraphicFramePr>
        <p:xfrm>
          <a:off x="1874167" y="1810255"/>
          <a:ext cx="9902230" cy="4480560"/>
        </p:xfrm>
        <a:graphic>
          <a:graphicData uri="http://schemas.openxmlformats.org/drawingml/2006/table">
            <a:tbl>
              <a:tblPr firstRow="1" bandRow="1">
                <a:tableStyleId>{5C22544A-7EE6-4342-B048-85BDC9FD1C3A}</a:tableStyleId>
              </a:tblPr>
              <a:tblGrid>
                <a:gridCol w="1964119">
                  <a:extLst>
                    <a:ext uri="{9D8B030D-6E8A-4147-A177-3AD203B41FA5}">
                      <a16:colId xmlns:a16="http://schemas.microsoft.com/office/drawing/2014/main" val="2794518856"/>
                    </a:ext>
                  </a:extLst>
                </a:gridCol>
                <a:gridCol w="7938111">
                  <a:extLst>
                    <a:ext uri="{9D8B030D-6E8A-4147-A177-3AD203B41FA5}">
                      <a16:colId xmlns:a16="http://schemas.microsoft.com/office/drawing/2014/main" val="3104022207"/>
                    </a:ext>
                  </a:extLst>
                </a:gridCol>
              </a:tblGrid>
              <a:tr h="3754574">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Teams</a:t>
                      </a:r>
                      <a:endParaRPr lang="en-US" b="0" dirty="0">
                        <a:solidFill>
                          <a:schemeClr val="tx1"/>
                        </a:solidFill>
                      </a:endParaRPr>
                    </a:p>
                  </a:txBody>
                  <a:tcPr>
                    <a:noFill/>
                  </a:tcPr>
                </a:tc>
                <a:tc>
                  <a:txBody>
                    <a:bodyPr/>
                    <a:lstStyle/>
                    <a:p>
                      <a:pPr marL="0" indent="0" algn="just">
                        <a:buFont typeface="+mj-lt"/>
                        <a:buNone/>
                      </a:pPr>
                      <a:r>
                        <a:rPr lang="en-US" b="0" u="none" dirty="0">
                          <a:solidFill>
                            <a:schemeClr val="tx1"/>
                          </a:solidFill>
                        </a:rPr>
                        <a:t>3. </a:t>
                      </a:r>
                      <a:r>
                        <a:rPr lang="en-US" b="1" i="0" u="sng" dirty="0">
                          <a:solidFill>
                            <a:schemeClr val="tx1"/>
                          </a:solidFill>
                        </a:rPr>
                        <a:t>Problem-solving teams </a:t>
                      </a:r>
                      <a:r>
                        <a:rPr lang="en-US" b="0" u="none" dirty="0">
                          <a:solidFill>
                            <a:schemeClr val="tx1"/>
                          </a:solidFill>
                        </a:rPr>
                        <a:t>are teams established to solve problems and make improvements at work. The core strength of problem-solving teams is that because employees are the ones actually doing the work, they usually know the job best.</a:t>
                      </a:r>
                    </a:p>
                    <a:p>
                      <a:pPr marL="0" indent="0" algn="just">
                        <a:buFont typeface="+mj-lt"/>
                        <a:buNone/>
                      </a:pPr>
                      <a:r>
                        <a:rPr lang="en-US" b="0" u="none" dirty="0">
                          <a:solidFill>
                            <a:schemeClr val="tx1"/>
                          </a:solidFill>
                        </a:rPr>
                        <a:t> </a:t>
                      </a:r>
                      <a:r>
                        <a:rPr lang="en-US" b="0" u="none" dirty="0">
                          <a:solidFill>
                            <a:srgbClr val="C00000"/>
                          </a:solidFill>
                        </a:rPr>
                        <a:t>For example, </a:t>
                      </a:r>
                      <a:r>
                        <a:rPr lang="en-US" b="0" u="none" dirty="0">
                          <a:solidFill>
                            <a:schemeClr val="tx1"/>
                          </a:solidFill>
                        </a:rPr>
                        <a:t>Colgate and JM Huber, a raw material supplier, jointly assembled a multidisciplinary team to identify ways to reduce costs. The team ultimately realized savings of hundreds of thousands of dollars</a:t>
                      </a:r>
                    </a:p>
                    <a:p>
                      <a:pPr marL="0" indent="0" algn="just">
                        <a:buFont typeface="+mj-lt"/>
                        <a:buNone/>
                      </a:pPr>
                      <a:endParaRPr lang="en-US" b="0" u="none" dirty="0">
                        <a:solidFill>
                          <a:schemeClr val="tx1"/>
                        </a:solidFill>
                      </a:endParaRPr>
                    </a:p>
                    <a:p>
                      <a:pPr marL="0" indent="0" algn="just">
                        <a:buFont typeface="+mj-lt"/>
                        <a:buNone/>
                      </a:pPr>
                      <a:r>
                        <a:rPr lang="en-US" b="1" u="sng" dirty="0">
                          <a:solidFill>
                            <a:schemeClr val="tx1"/>
                          </a:solidFill>
                        </a:rPr>
                        <a:t>4. Self-directed teams </a:t>
                      </a:r>
                      <a:r>
                        <a:rPr lang="en-US" b="0" u="none" dirty="0">
                          <a:solidFill>
                            <a:schemeClr val="tx1"/>
                          </a:solidFill>
                        </a:rPr>
                        <a:t>set their own goals and pursue them in ways decided by the team. Team members are responsible for tasks typically reserved for team leaders or managers, including scheduling work and vacations, ordering supplies, and evaluating their performance. </a:t>
                      </a:r>
                    </a:p>
                    <a:p>
                      <a:pPr marL="0" indent="0" algn="just">
                        <a:buFont typeface="+mj-lt"/>
                        <a:buNone/>
                      </a:pPr>
                      <a:r>
                        <a:rPr lang="en-US" b="0" u="none" dirty="0">
                          <a:solidFill>
                            <a:srgbClr val="C00000"/>
                          </a:solidFill>
                        </a:rPr>
                        <a:t> for example, </a:t>
                      </a:r>
                      <a:r>
                        <a:rPr lang="en-US" b="0" u="none" dirty="0">
                          <a:solidFill>
                            <a:schemeClr val="tx1"/>
                          </a:solidFill>
                        </a:rPr>
                        <a:t>At 3M (makers of Post-It Notes, Scotch Tape, and myriad other products), self-directed work teams have made improvements in products, services, and processes while increasing customer responsiveness, lowering operating costs, increasing productivity, and decreasing cycle times.</a:t>
                      </a:r>
                    </a:p>
                    <a:p>
                      <a:pPr marL="0" indent="0" algn="just">
                        <a:buFont typeface="+mj-lt"/>
                        <a:buNone/>
                      </a:pPr>
                      <a:endParaRPr lang="en-US" b="0" u="none" dirty="0">
                        <a:solidFill>
                          <a:schemeClr val="tx1"/>
                        </a:solidFill>
                      </a:endParaRPr>
                    </a:p>
                  </a:txBody>
                  <a:tcPr>
                    <a:noFill/>
                  </a:tcPr>
                </a:tc>
                <a:extLst>
                  <a:ext uri="{0D108BD9-81ED-4DB2-BD59-A6C34878D82A}">
                    <a16:rowId xmlns:a16="http://schemas.microsoft.com/office/drawing/2014/main" val="2405907928"/>
                  </a:ext>
                </a:extLst>
              </a:tr>
            </a:tbl>
          </a:graphicData>
        </a:graphic>
      </p:graphicFrame>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Tree>
    <p:extLst>
      <p:ext uri="{BB962C8B-B14F-4D97-AF65-F5344CB8AC3E}">
        <p14:creationId xmlns:p14="http://schemas.microsoft.com/office/powerpoint/2010/main" val="9379163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Teams</a:t>
            </a:r>
          </a:p>
        </p:txBody>
      </p:sp>
      <p:graphicFrame>
        <p:nvGraphicFramePr>
          <p:cNvPr id="9" name="Table 9">
            <a:extLst>
              <a:ext uri="{FF2B5EF4-FFF2-40B4-BE49-F238E27FC236}">
                <a16:creationId xmlns:a16="http://schemas.microsoft.com/office/drawing/2014/main" id="{12C13201-2A81-4736-8949-3974E428850B}"/>
              </a:ext>
            </a:extLst>
          </p:cNvPr>
          <p:cNvGraphicFramePr>
            <a:graphicFrameLocks noGrp="1"/>
          </p:cNvGraphicFramePr>
          <p:nvPr>
            <p:extLst>
              <p:ext uri="{D42A27DB-BD31-4B8C-83A1-F6EECF244321}">
                <p14:modId xmlns:p14="http://schemas.microsoft.com/office/powerpoint/2010/main" val="2790015028"/>
              </p:ext>
            </p:extLst>
          </p:nvPr>
        </p:nvGraphicFramePr>
        <p:xfrm>
          <a:off x="1874165" y="1642944"/>
          <a:ext cx="10198510" cy="4480560"/>
        </p:xfrm>
        <a:graphic>
          <a:graphicData uri="http://schemas.openxmlformats.org/drawingml/2006/table">
            <a:tbl>
              <a:tblPr firstRow="1" bandRow="1">
                <a:tableStyleId>{5C22544A-7EE6-4342-B048-85BDC9FD1C3A}</a:tableStyleId>
              </a:tblPr>
              <a:tblGrid>
                <a:gridCol w="1134083">
                  <a:extLst>
                    <a:ext uri="{9D8B030D-6E8A-4147-A177-3AD203B41FA5}">
                      <a16:colId xmlns:a16="http://schemas.microsoft.com/office/drawing/2014/main" val="2794518856"/>
                    </a:ext>
                  </a:extLst>
                </a:gridCol>
                <a:gridCol w="9064427">
                  <a:extLst>
                    <a:ext uri="{9D8B030D-6E8A-4147-A177-3AD203B41FA5}">
                      <a16:colId xmlns:a16="http://schemas.microsoft.com/office/drawing/2014/main" val="310402220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Teams</a:t>
                      </a:r>
                      <a:endParaRPr lang="en-US" b="0" dirty="0">
                        <a:solidFill>
                          <a:schemeClr val="tx1"/>
                        </a:solidFill>
                      </a:endParaRPr>
                    </a:p>
                  </a:txBody>
                  <a:tcPr>
                    <a:noFill/>
                  </a:tcPr>
                </a:tc>
                <a:tc>
                  <a:txBody>
                    <a:bodyPr/>
                    <a:lstStyle/>
                    <a:p>
                      <a:pPr marL="0" indent="0" algn="just">
                        <a:buFont typeface="+mj-lt"/>
                        <a:buNone/>
                      </a:pPr>
                      <a:r>
                        <a:rPr lang="en-US" b="1" u="sng" dirty="0">
                          <a:solidFill>
                            <a:schemeClr val="tx1"/>
                          </a:solidFill>
                        </a:rPr>
                        <a:t>5- Venture teams </a:t>
                      </a:r>
                      <a:r>
                        <a:rPr lang="en-US" b="0" u="none" dirty="0">
                          <a:solidFill>
                            <a:schemeClr val="tx1"/>
                          </a:solidFill>
                        </a:rPr>
                        <a:t>are teams that operate semi-autonomously to create and develop new products (product development teams), processes (process design teams), or businesses (venture teams).</a:t>
                      </a:r>
                    </a:p>
                    <a:p>
                      <a:pPr marL="0" indent="0" algn="just">
                        <a:buFont typeface="+mj-lt"/>
                        <a:buNone/>
                      </a:pPr>
                      <a:endParaRPr lang="en-US" b="0" u="none" dirty="0">
                        <a:solidFill>
                          <a:schemeClr val="tx1"/>
                        </a:solidFill>
                      </a:endParaRPr>
                    </a:p>
                    <a:p>
                      <a:pPr marL="0" indent="0" algn="just">
                        <a:buFont typeface="+mj-lt"/>
                        <a:buNone/>
                      </a:pPr>
                      <a:r>
                        <a:rPr lang="en-US" b="1" u="none" dirty="0">
                          <a:solidFill>
                            <a:schemeClr val="tx1"/>
                          </a:solidFill>
                        </a:rPr>
                        <a:t>6- Virtual teams </a:t>
                      </a:r>
                      <a:r>
                        <a:rPr lang="en-US" b="0" u="none" dirty="0">
                          <a:solidFill>
                            <a:schemeClr val="tx1"/>
                          </a:solidFill>
                        </a:rPr>
                        <a:t>are teams of geographically and/or organizationally dispersed coworkers who communicate using the Internet and other information technologies</a:t>
                      </a:r>
                    </a:p>
                    <a:p>
                      <a:pPr marL="0" indent="0" algn="just">
                        <a:buFont typeface="+mj-lt"/>
                        <a:buNone/>
                      </a:pPr>
                      <a:r>
                        <a:rPr lang="en-US" b="0" u="none" dirty="0">
                          <a:solidFill>
                            <a:srgbClr val="C00000"/>
                          </a:solidFill>
                        </a:rPr>
                        <a:t>For example, </a:t>
                      </a:r>
                      <a:r>
                        <a:rPr lang="en-US" b="0" u="none" dirty="0">
                          <a:solidFill>
                            <a:schemeClr val="tx1"/>
                          </a:solidFill>
                        </a:rPr>
                        <a:t>PricewaterhouseCoopers, one of the world’s largest accounting firms, with more than 236,000 employees in 158 countries, uses virtual teams to bring employees from around the globe “together” for a week or two to prepare work for a particular client. The Whirlpool Corporation used a virtual team composed of experts from the United States, Brazil, and Italy during a two-year project to develop a chlorofluorocarbon-free refrigerator</a:t>
                      </a:r>
                    </a:p>
                    <a:p>
                      <a:pPr marL="0" indent="0" algn="just">
                        <a:buFont typeface="+mj-lt"/>
                        <a:buNone/>
                      </a:pPr>
                      <a:endParaRPr lang="en-US" b="0" u="none" dirty="0">
                        <a:solidFill>
                          <a:schemeClr val="tx1"/>
                        </a:solidFill>
                      </a:endParaRPr>
                    </a:p>
                    <a:p>
                      <a:pPr marL="0" indent="0" algn="just">
                        <a:buFont typeface="+mj-lt"/>
                        <a:buNone/>
                      </a:pPr>
                      <a:r>
                        <a:rPr lang="en-US" b="1" u="sng" dirty="0">
                          <a:solidFill>
                            <a:schemeClr val="tx1"/>
                          </a:solidFill>
                        </a:rPr>
                        <a:t>7- Global teams </a:t>
                      </a:r>
                      <a:r>
                        <a:rPr lang="en-US" b="0" u="none" dirty="0">
                          <a:solidFill>
                            <a:schemeClr val="tx1"/>
                          </a:solidFill>
                        </a:rPr>
                        <a:t>have members from different countries. Global teams can be virtual or meet face-to-face. Procter &amp; Gamble, a multinational manufacturer of family, personal, and household care products, uses global teams to allow employees at its Cincinnati headquarters to collaborate with employees and suppliers all over the world.</a:t>
                      </a:r>
                    </a:p>
                  </a:txBody>
                  <a:tcPr>
                    <a:noFill/>
                  </a:tcPr>
                </a:tc>
                <a:extLst>
                  <a:ext uri="{0D108BD9-81ED-4DB2-BD59-A6C34878D82A}">
                    <a16:rowId xmlns:a16="http://schemas.microsoft.com/office/drawing/2014/main" val="2405907928"/>
                  </a:ext>
                </a:extLst>
              </a:tr>
            </a:tbl>
          </a:graphicData>
        </a:graphic>
      </p:graphicFrame>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Tree>
    <p:extLst>
      <p:ext uri="{BB962C8B-B14F-4D97-AF65-F5344CB8AC3E}">
        <p14:creationId xmlns:p14="http://schemas.microsoft.com/office/powerpoint/2010/main" val="25982783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88216"/>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22114"/>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Teams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7" name="Table 6">
            <a:extLst>
              <a:ext uri="{FF2B5EF4-FFF2-40B4-BE49-F238E27FC236}">
                <a16:creationId xmlns:a16="http://schemas.microsoft.com/office/drawing/2014/main" id="{F5B23CF0-CE56-4C9F-8B13-ABC159C5F6C4}"/>
              </a:ext>
            </a:extLst>
          </p:cNvPr>
          <p:cNvGraphicFramePr>
            <a:graphicFrameLocks noGrp="1"/>
          </p:cNvGraphicFramePr>
          <p:nvPr>
            <p:extLst>
              <p:ext uri="{D42A27DB-BD31-4B8C-83A1-F6EECF244321}">
                <p14:modId xmlns:p14="http://schemas.microsoft.com/office/powerpoint/2010/main" val="3692237950"/>
              </p:ext>
            </p:extLst>
          </p:nvPr>
        </p:nvGraphicFramePr>
        <p:xfrm>
          <a:off x="1997046" y="2165310"/>
          <a:ext cx="9543213" cy="4076678"/>
        </p:xfrm>
        <a:graphic>
          <a:graphicData uri="http://schemas.openxmlformats.org/drawingml/2006/table">
            <a:tbl>
              <a:tblPr/>
              <a:tblGrid>
                <a:gridCol w="2775004">
                  <a:extLst>
                    <a:ext uri="{9D8B030D-6E8A-4147-A177-3AD203B41FA5}">
                      <a16:colId xmlns:a16="http://schemas.microsoft.com/office/drawing/2014/main" val="1820106040"/>
                    </a:ext>
                  </a:extLst>
                </a:gridCol>
                <a:gridCol w="6768209">
                  <a:extLst>
                    <a:ext uri="{9D8B030D-6E8A-4147-A177-3AD203B41FA5}">
                      <a16:colId xmlns:a16="http://schemas.microsoft.com/office/drawing/2014/main" val="3184326611"/>
                    </a:ext>
                  </a:extLst>
                </a:gridCol>
              </a:tblGrid>
              <a:tr h="360309">
                <a:tc>
                  <a:txBody>
                    <a:bodyPr/>
                    <a:lstStyle/>
                    <a:p>
                      <a:pPr algn="l" fontAlgn="t"/>
                      <a:r>
                        <a:rPr lang="en-US" sz="1700" b="1" i="1" u="none" strike="noStrike">
                          <a:solidFill>
                            <a:srgbClr val="3F3F3F"/>
                          </a:solidFill>
                          <a:effectLst/>
                          <a:latin typeface="Cordale"/>
                        </a:rPr>
                        <a:t>Functional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700" u="none" strike="noStrike">
                          <a:solidFill>
                            <a:srgbClr val="3F3F3F"/>
                          </a:solidFill>
                          <a:effectLst/>
                          <a:latin typeface="Cordale"/>
                        </a:rPr>
                        <a:t>members come from the same department or functional area</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445529802"/>
                  </a:ext>
                </a:extLst>
              </a:tr>
              <a:tr h="602760">
                <a:tc>
                  <a:txBody>
                    <a:bodyPr/>
                    <a:lstStyle/>
                    <a:p>
                      <a:pPr algn="l" fontAlgn="t"/>
                      <a:r>
                        <a:rPr lang="en-US" sz="1700" b="1" i="1" u="none" strike="noStrike">
                          <a:solidFill>
                            <a:srgbClr val="3F3F3F"/>
                          </a:solidFill>
                          <a:effectLst/>
                          <a:latin typeface="Cordale"/>
                        </a:rPr>
                        <a:t>Cross-functional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700" u="none" strike="noStrike">
                          <a:solidFill>
                            <a:srgbClr val="3F3F3F"/>
                          </a:solidFill>
                          <a:effectLst/>
                          <a:latin typeface="Cordale"/>
                        </a:rPr>
                        <a:t>members come from different departments or functional areas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3224962297"/>
                  </a:ext>
                </a:extLst>
              </a:tr>
              <a:tr h="360309">
                <a:tc>
                  <a:txBody>
                    <a:bodyPr/>
                    <a:lstStyle/>
                    <a:p>
                      <a:pPr algn="l" fontAlgn="t"/>
                      <a:r>
                        <a:rPr lang="en-US" sz="1700" b="1" i="1" u="none" strike="noStrike">
                          <a:solidFill>
                            <a:srgbClr val="3F3F3F"/>
                          </a:solidFill>
                          <a:effectLst/>
                          <a:latin typeface="Cordale"/>
                        </a:rPr>
                        <a:t>Problem-solving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700" u="none" strike="noStrike">
                          <a:solidFill>
                            <a:srgbClr val="3F3F3F"/>
                          </a:solidFill>
                          <a:effectLst/>
                          <a:latin typeface="Cordale"/>
                        </a:rPr>
                        <a:t>teams created to solve problems and make improvements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878595114"/>
                  </a:ext>
                </a:extLst>
              </a:tr>
              <a:tr h="602760">
                <a:tc>
                  <a:txBody>
                    <a:bodyPr/>
                    <a:lstStyle/>
                    <a:p>
                      <a:pPr algn="l" fontAlgn="t"/>
                      <a:r>
                        <a:rPr lang="en-US" sz="1700" b="1" i="1" u="none" strike="noStrike">
                          <a:solidFill>
                            <a:srgbClr val="3F3F3F"/>
                          </a:solidFill>
                          <a:effectLst/>
                          <a:latin typeface="Cordale"/>
                        </a:rPr>
                        <a:t>Self-directed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700" u="none" strike="noStrike">
                          <a:solidFill>
                            <a:srgbClr val="3F3F3F"/>
                          </a:solidFill>
                          <a:effectLst/>
                          <a:latin typeface="Cordale"/>
                        </a:rPr>
                        <a:t>set their own goals and pursue them in ways defined by the team</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4101460212"/>
                  </a:ext>
                </a:extLst>
              </a:tr>
              <a:tr h="602760">
                <a:tc>
                  <a:txBody>
                    <a:bodyPr/>
                    <a:lstStyle/>
                    <a:p>
                      <a:pPr algn="l" fontAlgn="t"/>
                      <a:r>
                        <a:rPr lang="en-US" sz="1700" b="1" i="1" u="none" strike="noStrike" dirty="0">
                          <a:solidFill>
                            <a:srgbClr val="3F3F3F"/>
                          </a:solidFill>
                          <a:effectLst/>
                          <a:latin typeface="Cordale"/>
                        </a:rPr>
                        <a:t>Venture teams</a:t>
                      </a:r>
                      <a:endParaRPr lang="en-US" sz="1700" b="1" u="none" strike="noStrike" dirty="0">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700" u="none" strike="noStrike" dirty="0">
                          <a:solidFill>
                            <a:srgbClr val="3F3F3F"/>
                          </a:solidFill>
                          <a:effectLst/>
                          <a:latin typeface="Cordale"/>
                        </a:rPr>
                        <a:t>teams that operate semi-autonomously to create and develop new products, processes, or businesses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675254065"/>
                  </a:ext>
                </a:extLst>
              </a:tr>
              <a:tr h="845210">
                <a:tc>
                  <a:txBody>
                    <a:bodyPr/>
                    <a:lstStyle/>
                    <a:p>
                      <a:pPr algn="l" fontAlgn="t"/>
                      <a:r>
                        <a:rPr lang="en-US" sz="1700" b="1" i="1" u="none" strike="noStrike">
                          <a:solidFill>
                            <a:srgbClr val="3F3F3F"/>
                          </a:solidFill>
                          <a:effectLst/>
                          <a:latin typeface="Cordale"/>
                        </a:rPr>
                        <a:t>Virtual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700" u="none" strike="noStrike">
                          <a:solidFill>
                            <a:srgbClr val="3F3F3F"/>
                          </a:solidFill>
                          <a:effectLst/>
                          <a:latin typeface="Cordale"/>
                        </a:rPr>
                        <a:t>teams of geographically and/or organizationally dispersed coworkers who communicate using telecommunications and information technologies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1368917572"/>
                  </a:ext>
                </a:extLst>
              </a:tr>
              <a:tr h="602760">
                <a:tc>
                  <a:txBody>
                    <a:bodyPr/>
                    <a:lstStyle/>
                    <a:p>
                      <a:pPr algn="l" fontAlgn="t"/>
                      <a:r>
                        <a:rPr lang="en-US" sz="1700" b="1" i="1" u="none" strike="noStrike" dirty="0">
                          <a:solidFill>
                            <a:srgbClr val="3F3F3F"/>
                          </a:solidFill>
                          <a:effectLst/>
                          <a:latin typeface="Cordale"/>
                        </a:rPr>
                        <a:t>Global teams</a:t>
                      </a:r>
                      <a:endParaRPr lang="en-US" sz="1700" b="1" u="none" strike="noStrike" dirty="0">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700" u="none" strike="noStrike" dirty="0">
                          <a:solidFill>
                            <a:srgbClr val="3F3F3F"/>
                          </a:solidFill>
                          <a:effectLst/>
                          <a:latin typeface="Cordale"/>
                        </a:rPr>
                        <a:t>face-to-face or virtual teams whose members are from different countries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883420030"/>
                  </a:ext>
                </a:extLst>
              </a:tr>
            </a:tbl>
          </a:graphicData>
        </a:graphic>
      </p:graphicFrame>
      <p:sp>
        <p:nvSpPr>
          <p:cNvPr id="8" name="Rectangle 1">
            <a:extLst>
              <a:ext uri="{FF2B5EF4-FFF2-40B4-BE49-F238E27FC236}">
                <a16:creationId xmlns:a16="http://schemas.microsoft.com/office/drawing/2014/main" id="{17D13B3F-2E61-4528-975C-141961D61EDB}"/>
              </a:ext>
            </a:extLst>
          </p:cNvPr>
          <p:cNvSpPr>
            <a:spLocks noChangeArrowheads="1"/>
          </p:cNvSpPr>
          <p:nvPr/>
        </p:nvSpPr>
        <p:spPr bwMode="auto">
          <a:xfrm>
            <a:off x="4461979" y="2130941"/>
            <a:ext cx="2662152" cy="291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322161" rIns="0" bIns="61893"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FFFFFF"/>
                </a:solidFill>
                <a:effectLst/>
                <a:latin typeface="Open-sans"/>
              </a:rPr>
              <a:t>Table7.1.</a:t>
            </a:r>
            <a:r>
              <a:rPr kumimoji="0" lang="en-US" altLang="en-US" b="1" i="0" u="none" strike="noStrike" cap="none" normalizeH="0" baseline="0" dirty="0">
                <a:ln>
                  <a:noFill/>
                </a:ln>
                <a:solidFill>
                  <a:srgbClr val="3F3F3F"/>
                </a:solidFill>
                <a:effectLst/>
                <a:latin typeface="Helvetica" panose="020B0604020202020204" pitchFamily="34" charset="0"/>
              </a:rPr>
              <a:t>Types of Teams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072865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88216"/>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22114"/>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Teams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pic>
        <p:nvPicPr>
          <p:cNvPr id="9" name="Picture 8">
            <a:extLst>
              <a:ext uri="{FF2B5EF4-FFF2-40B4-BE49-F238E27FC236}">
                <a16:creationId xmlns:a16="http://schemas.microsoft.com/office/drawing/2014/main" id="{E3957E3A-723A-4E1E-9CED-F3E2EC339022}"/>
              </a:ext>
            </a:extLst>
          </p:cNvPr>
          <p:cNvPicPr>
            <a:picLocks noChangeAspect="1"/>
          </p:cNvPicPr>
          <p:nvPr/>
        </p:nvPicPr>
        <p:blipFill>
          <a:blip r:embed="rId7"/>
          <a:stretch>
            <a:fillRect/>
          </a:stretch>
        </p:blipFill>
        <p:spPr>
          <a:xfrm>
            <a:off x="6096000" y="1698416"/>
            <a:ext cx="5667375" cy="4095750"/>
          </a:xfrm>
          <a:prstGeom prst="rect">
            <a:avLst/>
          </a:prstGeom>
        </p:spPr>
      </p:pic>
      <p:sp>
        <p:nvSpPr>
          <p:cNvPr id="16" name="TextBox 15">
            <a:extLst>
              <a:ext uri="{FF2B5EF4-FFF2-40B4-BE49-F238E27FC236}">
                <a16:creationId xmlns:a16="http://schemas.microsoft.com/office/drawing/2014/main" id="{BE7134B8-A85E-494A-AAA9-D4201EF7D9C2}"/>
              </a:ext>
            </a:extLst>
          </p:cNvPr>
          <p:cNvSpPr txBox="1"/>
          <p:nvPr/>
        </p:nvSpPr>
        <p:spPr>
          <a:xfrm>
            <a:off x="1668209" y="2660232"/>
            <a:ext cx="4516852" cy="2585323"/>
          </a:xfrm>
          <a:prstGeom prst="rect">
            <a:avLst/>
          </a:prstGeom>
          <a:solidFill>
            <a:srgbClr val="FF9518"/>
          </a:solidFill>
        </p:spPr>
        <p:txBody>
          <a:bodyPr wrap="square">
            <a:spAutoFit/>
          </a:bodyPr>
          <a:lstStyle/>
          <a:p>
            <a:pPr algn="just"/>
            <a:r>
              <a:rPr lang="en-US" i="1" dirty="0"/>
              <a:t>Virtual teams are becoming increasingly common in organizations. New forms of technology, coupled with pressures to reduce travel costs, make it easy for colleagues who are geographically dispersed to interact in ways that mirror face-to-face interactions. Of course, they may also have a reduced personal connection with their colleagues when meeting this way.</a:t>
            </a:r>
          </a:p>
        </p:txBody>
      </p:sp>
    </p:spTree>
    <p:extLst>
      <p:ext uri="{BB962C8B-B14F-4D97-AF65-F5344CB8AC3E}">
        <p14:creationId xmlns:p14="http://schemas.microsoft.com/office/powerpoint/2010/main" val="28491734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1015663"/>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Informal Groups</a:t>
            </a:r>
          </a:p>
          <a:p>
            <a:r>
              <a:rPr lang="en-US" sz="2000" dirty="0"/>
              <a:t/>
            </a:r>
            <a:br>
              <a:rPr lang="en-US" sz="2000" dirty="0"/>
            </a:br>
            <a:endParaRPr lang="en-US" sz="2000" b="1" i="0" dirty="0">
              <a:solidFill>
                <a:srgbClr val="C1510A"/>
              </a:solidFill>
              <a:effectLst/>
              <a:latin typeface="Helvetica" panose="020B0604020202020204" pitchFamily="34" charset="0"/>
            </a:endParaRPr>
          </a:p>
        </p:txBody>
      </p:sp>
      <p:graphicFrame>
        <p:nvGraphicFramePr>
          <p:cNvPr id="9" name="Table 9">
            <a:extLst>
              <a:ext uri="{FF2B5EF4-FFF2-40B4-BE49-F238E27FC236}">
                <a16:creationId xmlns:a16="http://schemas.microsoft.com/office/drawing/2014/main" id="{12C13201-2A81-4736-8949-3974E428850B}"/>
              </a:ext>
            </a:extLst>
          </p:cNvPr>
          <p:cNvGraphicFramePr>
            <a:graphicFrameLocks noGrp="1"/>
          </p:cNvGraphicFramePr>
          <p:nvPr>
            <p:extLst>
              <p:ext uri="{D42A27DB-BD31-4B8C-83A1-F6EECF244321}">
                <p14:modId xmlns:p14="http://schemas.microsoft.com/office/powerpoint/2010/main" val="2874590617"/>
              </p:ext>
            </p:extLst>
          </p:nvPr>
        </p:nvGraphicFramePr>
        <p:xfrm>
          <a:off x="1874165" y="1741431"/>
          <a:ext cx="10066044" cy="4360568"/>
        </p:xfrm>
        <a:graphic>
          <a:graphicData uri="http://schemas.openxmlformats.org/drawingml/2006/table">
            <a:tbl>
              <a:tblPr firstRow="1" bandRow="1">
                <a:tableStyleId>{5C22544A-7EE6-4342-B048-85BDC9FD1C3A}</a:tableStyleId>
              </a:tblPr>
              <a:tblGrid>
                <a:gridCol w="1119353">
                  <a:extLst>
                    <a:ext uri="{9D8B030D-6E8A-4147-A177-3AD203B41FA5}">
                      <a16:colId xmlns:a16="http://schemas.microsoft.com/office/drawing/2014/main" val="2794518856"/>
                    </a:ext>
                  </a:extLst>
                </a:gridCol>
                <a:gridCol w="8946691">
                  <a:extLst>
                    <a:ext uri="{9D8B030D-6E8A-4147-A177-3AD203B41FA5}">
                      <a16:colId xmlns:a16="http://schemas.microsoft.com/office/drawing/2014/main" val="310402220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Informal Groups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0" dirty="0">
                        <a:solidFill>
                          <a:schemeClr val="tx1"/>
                        </a:solidFill>
                      </a:endParaRPr>
                    </a:p>
                  </a:txBody>
                  <a:tcPr>
                    <a:noFill/>
                  </a:tcPr>
                </a:tc>
                <a:tc>
                  <a:txBody>
                    <a:bodyPr/>
                    <a:lstStyle/>
                    <a:p>
                      <a:pPr marL="285750" indent="-285750" algn="just">
                        <a:buFont typeface="Wingdings" panose="05000000000000000000" pitchFamily="2" charset="2"/>
                        <a:buChar char="§"/>
                      </a:pPr>
                      <a:r>
                        <a:rPr lang="en-US" b="1" u="sng" dirty="0">
                          <a:solidFill>
                            <a:schemeClr val="tx1"/>
                          </a:solidFill>
                        </a:rPr>
                        <a:t>informal groups </a:t>
                      </a:r>
                      <a:r>
                        <a:rPr lang="en-US" b="0" u="none" dirty="0">
                          <a:solidFill>
                            <a:schemeClr val="tx1"/>
                          </a:solidFill>
                        </a:rPr>
                        <a:t>are formed by their members and consist of friendship groups, which are relatively permanent, and interest groups, which may be shorter-lived.</a:t>
                      </a:r>
                      <a:endParaRPr lang="ar-EG" b="0" u="none" dirty="0">
                        <a:solidFill>
                          <a:schemeClr val="tx1"/>
                        </a:solidFill>
                      </a:endParaRPr>
                    </a:p>
                    <a:p>
                      <a:pPr marL="285750" indent="-285750" algn="just">
                        <a:buFont typeface="Wingdings" panose="05000000000000000000" pitchFamily="2" charset="2"/>
                        <a:buChar char="§"/>
                      </a:pPr>
                      <a:endParaRPr lang="en-US" b="0" u="none" dirty="0">
                        <a:solidFill>
                          <a:schemeClr val="tx1"/>
                        </a:solidFill>
                      </a:endParaRPr>
                    </a:p>
                    <a:p>
                      <a:pPr marL="342900" indent="-342900" algn="just">
                        <a:buFont typeface="+mj-lt"/>
                        <a:buAutoNum type="arabicPeriod"/>
                      </a:pPr>
                      <a:r>
                        <a:rPr lang="en-US" b="1" u="sng" dirty="0">
                          <a:solidFill>
                            <a:schemeClr val="tx1"/>
                          </a:solidFill>
                        </a:rPr>
                        <a:t>Friendship groups </a:t>
                      </a:r>
                      <a:r>
                        <a:rPr lang="en-US" b="0" u="none" dirty="0">
                          <a:solidFill>
                            <a:schemeClr val="tx1"/>
                          </a:solidFill>
                        </a:rPr>
                        <a:t>arise out of cordial personal relationships among members and the enjoyment they get from being together.</a:t>
                      </a:r>
                    </a:p>
                    <a:p>
                      <a:pPr marL="342900" indent="-342900" algn="just">
                        <a:buFont typeface="+mj-lt"/>
                        <a:buAutoNum type="arabicPeriod"/>
                      </a:pPr>
                      <a:endParaRPr lang="en-US" b="0" u="none" dirty="0">
                        <a:solidFill>
                          <a:schemeClr val="tx1"/>
                        </a:solidFill>
                      </a:endParaRPr>
                    </a:p>
                    <a:p>
                      <a:pPr marL="342900" indent="-342900" algn="just">
                        <a:buFont typeface="+mj-lt"/>
                        <a:buAutoNum type="arabicPeriod"/>
                      </a:pPr>
                      <a:r>
                        <a:rPr lang="en-US" b="1" u="sng" dirty="0">
                          <a:solidFill>
                            <a:schemeClr val="tx1"/>
                          </a:solidFill>
                        </a:rPr>
                        <a:t> Interest groups </a:t>
                      </a:r>
                      <a:r>
                        <a:rPr lang="en-US" b="0" u="none" dirty="0">
                          <a:solidFill>
                            <a:schemeClr val="tx1"/>
                          </a:solidFill>
                        </a:rPr>
                        <a:t>are organized around a common activity or interest, although friendships may also develop among members.</a:t>
                      </a:r>
                    </a:p>
                    <a:p>
                      <a:pPr marL="342900" indent="-342900" algn="just">
                        <a:buFont typeface="+mj-lt"/>
                        <a:buAutoNum type="arabicPeriod"/>
                      </a:pPr>
                      <a:endParaRPr lang="en-US" b="0" u="none" dirty="0">
                        <a:solidFill>
                          <a:schemeClr val="tx1"/>
                        </a:solidFill>
                      </a:endParaRPr>
                    </a:p>
                    <a:p>
                      <a:pPr marL="0" indent="0" algn="just">
                        <a:buFont typeface="+mj-lt"/>
                        <a:buNone/>
                      </a:pPr>
                      <a:r>
                        <a:rPr lang="en-US" b="1" u="sng" dirty="0">
                          <a:solidFill>
                            <a:schemeClr val="tx1"/>
                          </a:solidFill>
                        </a:rPr>
                        <a:t>Good examples: </a:t>
                      </a:r>
                      <a:r>
                        <a:rPr lang="en-US" b="0" u="none" dirty="0">
                          <a:solidFill>
                            <a:schemeClr val="tx1"/>
                          </a:solidFill>
                        </a:rPr>
                        <a:t>of interest groups are the networks of working women that have developed over the last several years.</a:t>
                      </a:r>
                    </a:p>
                    <a:p>
                      <a:pPr marL="0" indent="0" algn="just">
                        <a:buFont typeface="+mj-lt"/>
                        <a:buNone/>
                      </a:pPr>
                      <a:endParaRPr lang="en-US" b="0" u="none" dirty="0">
                        <a:solidFill>
                          <a:schemeClr val="tx1"/>
                        </a:solidFill>
                      </a:endParaRPr>
                    </a:p>
                    <a:p>
                      <a:pPr marL="0" indent="0" algn="just">
                        <a:buFont typeface="+mj-lt"/>
                        <a:buNone/>
                      </a:pPr>
                      <a:r>
                        <a:rPr lang="en-US" b="0" u="none" dirty="0">
                          <a:solidFill>
                            <a:schemeClr val="tx1"/>
                          </a:solidFill>
                        </a:rPr>
                        <a:t> Many of these groups began as informal social gatherings of women who wanted to meet with other women working in male-dominated organizations, but they soon developed into interest groups whose benefits went far beyond their initial social purposes.</a:t>
                      </a:r>
                    </a:p>
                  </a:txBody>
                  <a:tcPr>
                    <a:noFill/>
                  </a:tcPr>
                </a:tc>
                <a:extLst>
                  <a:ext uri="{0D108BD9-81ED-4DB2-BD59-A6C34878D82A}">
                    <a16:rowId xmlns:a16="http://schemas.microsoft.com/office/drawing/2014/main" val="2405907928"/>
                  </a:ext>
                </a:extLst>
              </a:tr>
            </a:tbl>
          </a:graphicData>
        </a:graphic>
      </p:graphicFrame>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Tree>
    <p:extLst>
      <p:ext uri="{BB962C8B-B14F-4D97-AF65-F5344CB8AC3E}">
        <p14:creationId xmlns:p14="http://schemas.microsoft.com/office/powerpoint/2010/main" val="41652432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1015663"/>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Group Performance Factors</a:t>
            </a:r>
          </a:p>
          <a:p>
            <a:r>
              <a:rPr lang="en-US" sz="2000" dirty="0"/>
              <a:t/>
            </a:r>
            <a:br>
              <a:rPr lang="en-US" sz="2000" dirty="0"/>
            </a:br>
            <a:endParaRPr lang="en-US" sz="2000" b="1" i="0" dirty="0">
              <a:solidFill>
                <a:srgbClr val="C1510A"/>
              </a:solidFill>
              <a:effectLst/>
              <a:latin typeface="Helvetica" panose="020B0604020202020204" pitchFamily="34" charset="0"/>
            </a:endParaRPr>
          </a:p>
        </p:txBody>
      </p:sp>
      <p:graphicFrame>
        <p:nvGraphicFramePr>
          <p:cNvPr id="9" name="Table 9">
            <a:extLst>
              <a:ext uri="{FF2B5EF4-FFF2-40B4-BE49-F238E27FC236}">
                <a16:creationId xmlns:a16="http://schemas.microsoft.com/office/drawing/2014/main" id="{12C13201-2A81-4736-8949-3974E428850B}"/>
              </a:ext>
            </a:extLst>
          </p:cNvPr>
          <p:cNvGraphicFramePr>
            <a:graphicFrameLocks noGrp="1"/>
          </p:cNvGraphicFramePr>
          <p:nvPr>
            <p:extLst>
              <p:ext uri="{D42A27DB-BD31-4B8C-83A1-F6EECF244321}">
                <p14:modId xmlns:p14="http://schemas.microsoft.com/office/powerpoint/2010/main" val="434690421"/>
              </p:ext>
            </p:extLst>
          </p:nvPr>
        </p:nvGraphicFramePr>
        <p:xfrm>
          <a:off x="1874165" y="1815872"/>
          <a:ext cx="10066044" cy="4360568"/>
        </p:xfrm>
        <a:graphic>
          <a:graphicData uri="http://schemas.openxmlformats.org/drawingml/2006/table">
            <a:tbl>
              <a:tblPr firstRow="1" bandRow="1">
                <a:tableStyleId>{5C22544A-7EE6-4342-B048-85BDC9FD1C3A}</a:tableStyleId>
              </a:tblPr>
              <a:tblGrid>
                <a:gridCol w="1119353">
                  <a:extLst>
                    <a:ext uri="{9D8B030D-6E8A-4147-A177-3AD203B41FA5}">
                      <a16:colId xmlns:a16="http://schemas.microsoft.com/office/drawing/2014/main" val="2794518856"/>
                    </a:ext>
                  </a:extLst>
                </a:gridCol>
                <a:gridCol w="8946691">
                  <a:extLst>
                    <a:ext uri="{9D8B030D-6E8A-4147-A177-3AD203B41FA5}">
                      <a16:colId xmlns:a16="http://schemas.microsoft.com/office/drawing/2014/main" val="310402220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Group Performance Factors</a:t>
                      </a:r>
                      <a:endParaRPr lang="en-US" b="0" dirty="0">
                        <a:solidFill>
                          <a:schemeClr val="tx1"/>
                        </a:solidFill>
                      </a:endParaRP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The performance of any group is affected by several factors (in addition to its reasons for forming and the stages of its development, discussed later).</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In a high-performing group, a group synergy often develops in which the group’s performance is more than the sum of the individual contributions of its members. Several additional factors may account for this accelerated performance.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 five basic group performance factors are composition, size, norms, cohesiveness, and informal leadership.</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If you are part of a group or team that is not performing effectively, the Improve Your Skills feature might be a useful diagnostic tool.</a:t>
                      </a:r>
                    </a:p>
                  </a:txBody>
                  <a:tcPr>
                    <a:noFill/>
                  </a:tcPr>
                </a:tc>
                <a:extLst>
                  <a:ext uri="{0D108BD9-81ED-4DB2-BD59-A6C34878D82A}">
                    <a16:rowId xmlns:a16="http://schemas.microsoft.com/office/drawing/2014/main" val="2405907928"/>
                  </a:ext>
                </a:extLst>
              </a:tr>
            </a:tbl>
          </a:graphicData>
        </a:graphic>
      </p:graphicFrame>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Tree>
    <p:extLst>
      <p:ext uri="{BB962C8B-B14F-4D97-AF65-F5344CB8AC3E}">
        <p14:creationId xmlns:p14="http://schemas.microsoft.com/office/powerpoint/2010/main" val="22199257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1015663"/>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Group Performance Factors</a:t>
            </a:r>
          </a:p>
          <a:p>
            <a:r>
              <a:rPr lang="en-US" sz="2000" dirty="0"/>
              <a:t/>
            </a:r>
            <a:br>
              <a:rPr lang="en-US" sz="2000" dirty="0"/>
            </a:br>
            <a:endParaRPr lang="en-US" sz="2000" b="1" i="0" dirty="0">
              <a:solidFill>
                <a:srgbClr val="C1510A"/>
              </a:solidFill>
              <a:effectLst/>
              <a:latin typeface="Helvetica" panose="020B0604020202020204" pitchFamily="34" charset="0"/>
            </a:endParaRPr>
          </a:p>
        </p:txBody>
      </p:sp>
      <p:graphicFrame>
        <p:nvGraphicFramePr>
          <p:cNvPr id="9" name="Table 9">
            <a:extLst>
              <a:ext uri="{FF2B5EF4-FFF2-40B4-BE49-F238E27FC236}">
                <a16:creationId xmlns:a16="http://schemas.microsoft.com/office/drawing/2014/main" id="{12C13201-2A81-4736-8949-3974E428850B}"/>
              </a:ext>
            </a:extLst>
          </p:cNvPr>
          <p:cNvGraphicFramePr>
            <a:graphicFrameLocks noGrp="1"/>
          </p:cNvGraphicFramePr>
          <p:nvPr>
            <p:extLst>
              <p:ext uri="{D42A27DB-BD31-4B8C-83A1-F6EECF244321}">
                <p14:modId xmlns:p14="http://schemas.microsoft.com/office/powerpoint/2010/main" val="3964406576"/>
              </p:ext>
            </p:extLst>
          </p:nvPr>
        </p:nvGraphicFramePr>
        <p:xfrm>
          <a:off x="1874165" y="1815872"/>
          <a:ext cx="10066044" cy="4480560"/>
        </p:xfrm>
        <a:graphic>
          <a:graphicData uri="http://schemas.openxmlformats.org/drawingml/2006/table">
            <a:tbl>
              <a:tblPr firstRow="1" bandRow="1">
                <a:tableStyleId>{5C22544A-7EE6-4342-B048-85BDC9FD1C3A}</a:tableStyleId>
              </a:tblPr>
              <a:tblGrid>
                <a:gridCol w="1465383">
                  <a:extLst>
                    <a:ext uri="{9D8B030D-6E8A-4147-A177-3AD203B41FA5}">
                      <a16:colId xmlns:a16="http://schemas.microsoft.com/office/drawing/2014/main" val="2794518856"/>
                    </a:ext>
                  </a:extLst>
                </a:gridCol>
                <a:gridCol w="8600661">
                  <a:extLst>
                    <a:ext uri="{9D8B030D-6E8A-4147-A177-3AD203B41FA5}">
                      <a16:colId xmlns:a16="http://schemas.microsoft.com/office/drawing/2014/main" val="310402220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Group Performance Factors</a:t>
                      </a:r>
                      <a:endParaRPr lang="en-US" b="0" dirty="0">
                        <a:solidFill>
                          <a:schemeClr val="tx1"/>
                        </a:solidFill>
                      </a:endParaRPr>
                    </a:p>
                  </a:txBody>
                  <a:tcPr>
                    <a:noFill/>
                  </a:tcPr>
                </a:tc>
                <a:tc>
                  <a:txBody>
                    <a:bodyPr/>
                    <a:lstStyle/>
                    <a:p>
                      <a:pPr marL="0" indent="0" algn="just">
                        <a:buFont typeface="Wingdings" panose="05000000000000000000" pitchFamily="2" charset="2"/>
                        <a:buNone/>
                      </a:pPr>
                      <a:r>
                        <a:rPr lang="en-US" b="1" u="sng" dirty="0">
                          <a:solidFill>
                            <a:schemeClr val="tx1"/>
                          </a:solidFill>
                        </a:rPr>
                        <a:t>Diagnosing Team Problems</a:t>
                      </a:r>
                    </a:p>
                    <a:p>
                      <a:pPr marL="0" indent="0" algn="just">
                        <a:buFontTx/>
                        <a:buNone/>
                      </a:pPr>
                      <a:r>
                        <a:rPr lang="en-US" b="1" u="none" dirty="0">
                          <a:solidFill>
                            <a:schemeClr val="tx1"/>
                          </a:solidFill>
                        </a:rPr>
                        <a:t>Here are some questions you can ask in diagnosing team issues.</a:t>
                      </a:r>
                    </a:p>
                    <a:p>
                      <a:pPr marL="0" indent="0" algn="just">
                        <a:buFontTx/>
                        <a:buNone/>
                      </a:pPr>
                      <a:endParaRPr lang="en-US" b="1" u="none" dirty="0">
                        <a:solidFill>
                          <a:schemeClr val="tx1"/>
                        </a:solidFill>
                      </a:endParaRPr>
                    </a:p>
                    <a:p>
                      <a:pPr marL="0" indent="0" algn="just">
                        <a:buFont typeface="+mj-lt"/>
                        <a:buNone/>
                      </a:pPr>
                      <a:r>
                        <a:rPr lang="en-US" b="0" i="1" u="sng" dirty="0">
                          <a:solidFill>
                            <a:schemeClr val="tx1"/>
                          </a:solidFill>
                        </a:rPr>
                        <a:t>1. Clear direction</a:t>
                      </a:r>
                    </a:p>
                    <a:p>
                      <a:pPr marL="285750" indent="-285750" algn="just">
                        <a:buFont typeface="Wingdings" panose="05000000000000000000" pitchFamily="2" charset="2"/>
                        <a:buChar char="§"/>
                      </a:pPr>
                      <a:r>
                        <a:rPr lang="en-US" b="0" u="none" dirty="0">
                          <a:solidFill>
                            <a:schemeClr val="tx1"/>
                          </a:solidFill>
                        </a:rPr>
                        <a:t>Can each of the team members articulate the purpose that the team exists to achieve?</a:t>
                      </a:r>
                    </a:p>
                    <a:p>
                      <a:pPr marL="285750" indent="-285750" algn="just">
                        <a:buFont typeface="Wingdings" panose="05000000000000000000" pitchFamily="2" charset="2"/>
                        <a:buChar char="§"/>
                      </a:pPr>
                      <a:endParaRPr lang="en-US" b="0" u="none" dirty="0">
                        <a:solidFill>
                          <a:schemeClr val="tx1"/>
                        </a:solidFill>
                      </a:endParaRPr>
                    </a:p>
                    <a:p>
                      <a:pPr marL="0" indent="0" algn="just" defTabSz="914400" rtl="0" eaLnBrk="1" latinLnBrk="0" hangingPunct="1">
                        <a:buFont typeface="+mj-lt"/>
                        <a:buNone/>
                      </a:pPr>
                      <a:r>
                        <a:rPr lang="en-US" sz="1800" b="0" i="1" u="sng" kern="1200" dirty="0">
                          <a:solidFill>
                            <a:schemeClr val="tx1"/>
                          </a:solidFill>
                          <a:latin typeface="+mn-lt"/>
                          <a:ea typeface="+mn-ea"/>
                          <a:cs typeface="+mn-cs"/>
                        </a:rPr>
                        <a:t>2.  A real team task</a:t>
                      </a:r>
                    </a:p>
                    <a:p>
                      <a:pPr marL="285750" indent="-285750" algn="just">
                        <a:buFont typeface="Wingdings" panose="05000000000000000000" pitchFamily="2" charset="2"/>
                        <a:buChar char="§"/>
                      </a:pPr>
                      <a:r>
                        <a:rPr lang="en-US" b="0" u="none" dirty="0">
                          <a:solidFill>
                            <a:schemeClr val="tx1"/>
                          </a:solidFill>
                        </a:rPr>
                        <a:t>Is the team assigned collective responsibility for all of its customers and major outputs?</a:t>
                      </a:r>
                    </a:p>
                    <a:p>
                      <a:pPr marL="285750" indent="-285750" algn="just">
                        <a:buFont typeface="Wingdings" panose="05000000000000000000" pitchFamily="2" charset="2"/>
                        <a:buChar char="§"/>
                      </a:pPr>
                      <a:r>
                        <a:rPr lang="en-US" b="0" u="none" dirty="0">
                          <a:solidFill>
                            <a:schemeClr val="tx1"/>
                          </a:solidFill>
                        </a:rPr>
                        <a:t>Does the team make collective decisions about work strategies (rather than leaving it to individuals)?</a:t>
                      </a:r>
                    </a:p>
                    <a:p>
                      <a:pPr marL="285750" indent="-285750" algn="just">
                        <a:buFont typeface="Wingdings" panose="05000000000000000000" pitchFamily="2" charset="2"/>
                        <a:buChar char="§"/>
                      </a:pPr>
                      <a:r>
                        <a:rPr lang="en-US" b="0" u="none" dirty="0">
                          <a:solidFill>
                            <a:schemeClr val="tx1"/>
                          </a:solidFill>
                        </a:rPr>
                        <a:t>Are team members willing and able to help one another?</a:t>
                      </a:r>
                    </a:p>
                    <a:p>
                      <a:pPr marL="285750" indent="-285750" algn="just">
                        <a:buFont typeface="Wingdings" panose="05000000000000000000" pitchFamily="2" charset="2"/>
                        <a:buChar char="§"/>
                      </a:pPr>
                      <a:r>
                        <a:rPr lang="en-US" b="0" u="none" dirty="0">
                          <a:solidFill>
                            <a:schemeClr val="tx1"/>
                          </a:solidFill>
                        </a:rPr>
                        <a:t>Does the team get team-level feedback about its performance?</a:t>
                      </a:r>
                    </a:p>
                    <a:p>
                      <a:pPr marL="285750" indent="-285750" algn="just">
                        <a:buFont typeface="Wingdings" panose="05000000000000000000" pitchFamily="2" charset="2"/>
                        <a:buChar char="§"/>
                      </a:pPr>
                      <a:endParaRPr lang="en-US" b="0" u="none" dirty="0">
                        <a:solidFill>
                          <a:schemeClr val="tx1"/>
                        </a:solidFill>
                      </a:endParaRPr>
                    </a:p>
                    <a:p>
                      <a:pPr marL="0" indent="0" algn="just" defTabSz="914400" rtl="0" eaLnBrk="1" latinLnBrk="0" hangingPunct="1">
                        <a:buFont typeface="+mj-lt"/>
                        <a:buNone/>
                      </a:pPr>
                      <a:r>
                        <a:rPr lang="en-US" sz="1800" b="0" i="1" u="sng" kern="1200" dirty="0">
                          <a:solidFill>
                            <a:schemeClr val="tx1"/>
                          </a:solidFill>
                          <a:latin typeface="+mn-lt"/>
                          <a:ea typeface="+mn-ea"/>
                          <a:cs typeface="+mn-cs"/>
                        </a:rPr>
                        <a:t>3. Team rewards</a:t>
                      </a:r>
                    </a:p>
                    <a:p>
                      <a:pPr marL="285750" indent="-285750" algn="just">
                        <a:buFont typeface="Wingdings" panose="05000000000000000000" pitchFamily="2" charset="2"/>
                        <a:buChar char="§"/>
                      </a:pPr>
                      <a:r>
                        <a:rPr lang="en-US" b="0" u="none" dirty="0">
                          <a:solidFill>
                            <a:schemeClr val="tx1"/>
                          </a:solidFill>
                        </a:rPr>
                        <a:t>Are more than 80 percent of all rewards available to teams only, and not to individuals?</a:t>
                      </a:r>
                    </a:p>
                    <a:p>
                      <a:pPr marL="0" indent="0" algn="just">
                        <a:buFont typeface="Wingdings" panose="05000000000000000000" pitchFamily="2" charset="2"/>
                        <a:buNone/>
                      </a:pPr>
                      <a:endParaRPr lang="en-US" b="0" u="none" dirty="0">
                        <a:solidFill>
                          <a:schemeClr val="tx1"/>
                        </a:solidFill>
                      </a:endParaRPr>
                    </a:p>
                  </a:txBody>
                  <a:tcPr>
                    <a:noFill/>
                  </a:tcPr>
                </a:tc>
                <a:extLst>
                  <a:ext uri="{0D108BD9-81ED-4DB2-BD59-A6C34878D82A}">
                    <a16:rowId xmlns:a16="http://schemas.microsoft.com/office/drawing/2014/main" val="2405907928"/>
                  </a:ext>
                </a:extLst>
              </a:tr>
            </a:tbl>
          </a:graphicData>
        </a:graphic>
      </p:graphicFrame>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Tree>
    <p:extLst>
      <p:ext uri="{BB962C8B-B14F-4D97-AF65-F5344CB8AC3E}">
        <p14:creationId xmlns:p14="http://schemas.microsoft.com/office/powerpoint/2010/main" val="10782657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1015663"/>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Group Performance Factors</a:t>
            </a:r>
          </a:p>
          <a:p>
            <a:r>
              <a:rPr lang="en-US" sz="2000" dirty="0"/>
              <a:t/>
            </a:r>
            <a:br>
              <a:rPr lang="en-US" sz="2000" dirty="0"/>
            </a:br>
            <a:endParaRPr lang="en-US" sz="2000" b="1" i="0" dirty="0">
              <a:solidFill>
                <a:srgbClr val="C1510A"/>
              </a:solidFill>
              <a:effectLst/>
              <a:latin typeface="Helvetica" panose="020B0604020202020204" pitchFamily="34" charset="0"/>
            </a:endParaRP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687390506"/>
              </p:ext>
            </p:extLst>
          </p:nvPr>
        </p:nvGraphicFramePr>
        <p:xfrm>
          <a:off x="1450627" y="1743277"/>
          <a:ext cx="10383398" cy="4360568"/>
        </p:xfrm>
        <a:graphic>
          <a:graphicData uri="http://schemas.openxmlformats.org/drawingml/2006/table">
            <a:tbl>
              <a:tblPr firstRow="1" bandRow="1">
                <a:tableStyleId>{5C22544A-7EE6-4342-B048-85BDC9FD1C3A}</a:tableStyleId>
              </a:tblPr>
              <a:tblGrid>
                <a:gridCol w="1702414">
                  <a:extLst>
                    <a:ext uri="{9D8B030D-6E8A-4147-A177-3AD203B41FA5}">
                      <a16:colId xmlns:a16="http://schemas.microsoft.com/office/drawing/2014/main" val="3871359360"/>
                    </a:ext>
                  </a:extLst>
                </a:gridCol>
                <a:gridCol w="8680984">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Group Performance Factors</a:t>
                      </a:r>
                      <a:endParaRPr lang="en-US" b="0" dirty="0">
                        <a:solidFill>
                          <a:schemeClr val="tx1"/>
                        </a:solidFill>
                      </a:endParaRPr>
                    </a:p>
                  </a:txBody>
                  <a:tcPr>
                    <a:noFill/>
                  </a:tcPr>
                </a:tc>
                <a:tc>
                  <a:txBody>
                    <a:bodyPr/>
                    <a:lstStyle/>
                    <a:p>
                      <a:pPr marL="0" indent="0" algn="just">
                        <a:buFont typeface="Wingdings" panose="05000000000000000000" pitchFamily="2" charset="2"/>
                        <a:buNone/>
                      </a:pPr>
                      <a:r>
                        <a:rPr lang="en-US" b="0" i="1" u="sng" dirty="0">
                          <a:solidFill>
                            <a:schemeClr val="tx1"/>
                          </a:solidFill>
                        </a:rPr>
                        <a:t>4. Basic material resources</a:t>
                      </a:r>
                    </a:p>
                    <a:p>
                      <a:pPr marL="285750" indent="-285750" algn="just">
                        <a:buFont typeface="Wingdings" panose="05000000000000000000" pitchFamily="2" charset="2"/>
                        <a:buChar char="§"/>
                      </a:pPr>
                      <a:r>
                        <a:rPr lang="en-US" b="0" u="none" dirty="0">
                          <a:solidFill>
                            <a:schemeClr val="tx1"/>
                          </a:solidFill>
                        </a:rPr>
                        <a:t>Does the team have its own meeting space?</a:t>
                      </a:r>
                    </a:p>
                    <a:p>
                      <a:pPr marL="285750" indent="-285750" algn="just">
                        <a:buFont typeface="Wingdings" panose="05000000000000000000" pitchFamily="2" charset="2"/>
                        <a:buChar char="§"/>
                      </a:pPr>
                      <a:r>
                        <a:rPr lang="en-US" b="0" u="none" dirty="0">
                          <a:solidFill>
                            <a:schemeClr val="tx1"/>
                          </a:solidFill>
                        </a:rPr>
                        <a:t>Can the team easily get the basic materials it needs to do its work?</a:t>
                      </a:r>
                    </a:p>
                    <a:p>
                      <a:pPr marL="285750" indent="-285750" algn="just">
                        <a:buFont typeface="Wingdings" panose="05000000000000000000" pitchFamily="2" charset="2"/>
                        <a:buChar char="§"/>
                      </a:pPr>
                      <a:endParaRPr lang="en-US" b="0" u="none" dirty="0">
                        <a:solidFill>
                          <a:schemeClr val="tx1"/>
                        </a:solidFill>
                      </a:endParaRPr>
                    </a:p>
                    <a:p>
                      <a:pPr marL="0" indent="0" algn="just" defTabSz="914400" rtl="0" eaLnBrk="1" latinLnBrk="0" hangingPunct="1">
                        <a:buFont typeface="Wingdings" panose="05000000000000000000" pitchFamily="2" charset="2"/>
                        <a:buNone/>
                      </a:pPr>
                      <a:r>
                        <a:rPr lang="en-US" sz="1800" b="0" i="1" u="sng" kern="1200" dirty="0">
                          <a:solidFill>
                            <a:schemeClr val="tx1"/>
                          </a:solidFill>
                          <a:latin typeface="+mn-lt"/>
                          <a:ea typeface="+mn-ea"/>
                          <a:cs typeface="+mn-cs"/>
                        </a:rPr>
                        <a:t>5. Authority to manage the work</a:t>
                      </a:r>
                    </a:p>
                    <a:p>
                      <a:pPr marL="285750" indent="-285750" algn="just">
                        <a:buFont typeface="Wingdings" panose="05000000000000000000" pitchFamily="2" charset="2"/>
                        <a:buChar char="§"/>
                      </a:pPr>
                      <a:r>
                        <a:rPr lang="en-US" b="0" u="none" dirty="0">
                          <a:solidFill>
                            <a:schemeClr val="tx1"/>
                          </a:solidFill>
                        </a:rPr>
                        <a:t>How to meet client demands  </a:t>
                      </a:r>
                    </a:p>
                    <a:p>
                      <a:pPr marL="285750" indent="-285750" algn="just">
                        <a:buFont typeface="Wingdings" panose="05000000000000000000" pitchFamily="2" charset="2"/>
                        <a:buChar char="§"/>
                      </a:pPr>
                      <a:r>
                        <a:rPr lang="en-US" b="0" u="none" dirty="0">
                          <a:solidFill>
                            <a:schemeClr val="tx1"/>
                          </a:solidFill>
                        </a:rPr>
                        <a:t> Which actions to take, and when</a:t>
                      </a:r>
                    </a:p>
                    <a:p>
                      <a:pPr marL="285750" indent="-285750" algn="just">
                        <a:buFont typeface="Wingdings" panose="05000000000000000000" pitchFamily="2" charset="2"/>
                        <a:buChar char="§"/>
                      </a:pPr>
                      <a:r>
                        <a:rPr lang="en-US" b="0" u="none" dirty="0">
                          <a:solidFill>
                            <a:schemeClr val="tx1"/>
                          </a:solidFill>
                        </a:rPr>
                        <a:t>Whether to change their work strategies when they deem necessary</a:t>
                      </a:r>
                    </a:p>
                    <a:p>
                      <a:pPr marL="285750" indent="-285750" algn="just">
                        <a:buFont typeface="Wingdings" panose="05000000000000000000" pitchFamily="2" charset="2"/>
                        <a:buChar char="§"/>
                      </a:pPr>
                      <a:r>
                        <a:rPr lang="en-US" b="0" u="none" dirty="0">
                          <a:solidFill>
                            <a:schemeClr val="tx1"/>
                          </a:solidFill>
                        </a:rPr>
                        <a:t>Do team members have the authority to decide the following without first receiving special authorization?</a:t>
                      </a:r>
                    </a:p>
                    <a:p>
                      <a:pPr marL="0" indent="0" algn="just" defTabSz="914400" rtl="0" eaLnBrk="1" latinLnBrk="0" hangingPunct="1">
                        <a:buFont typeface="Wingdings" panose="05000000000000000000" pitchFamily="2" charset="2"/>
                        <a:buNone/>
                      </a:pPr>
                      <a:endParaRPr lang="en-US" b="0" u="none" dirty="0">
                        <a:solidFill>
                          <a:schemeClr val="tx1"/>
                        </a:solidFill>
                      </a:endParaRP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3830387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1015663"/>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Group Performance Factors</a:t>
            </a:r>
          </a:p>
          <a:p>
            <a:r>
              <a:rPr lang="en-US" sz="2000" dirty="0"/>
              <a:t/>
            </a:r>
            <a:br>
              <a:rPr lang="en-US" sz="2000" dirty="0"/>
            </a:br>
            <a:endParaRPr lang="en-US" sz="2000" b="1" i="0" dirty="0">
              <a:solidFill>
                <a:srgbClr val="C1510A"/>
              </a:solidFill>
              <a:effectLst/>
              <a:latin typeface="Helvetica" panose="020B0604020202020204" pitchFamily="34" charset="0"/>
            </a:endParaRP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2797298533"/>
              </p:ext>
            </p:extLst>
          </p:nvPr>
        </p:nvGraphicFramePr>
        <p:xfrm>
          <a:off x="1808602" y="1741431"/>
          <a:ext cx="9731658" cy="4360568"/>
        </p:xfrm>
        <a:graphic>
          <a:graphicData uri="http://schemas.openxmlformats.org/drawingml/2006/table">
            <a:tbl>
              <a:tblPr firstRow="1" bandRow="1">
                <a:tableStyleId>{5C22544A-7EE6-4342-B048-85BDC9FD1C3A}</a:tableStyleId>
              </a:tblPr>
              <a:tblGrid>
                <a:gridCol w="1595558">
                  <a:extLst>
                    <a:ext uri="{9D8B030D-6E8A-4147-A177-3AD203B41FA5}">
                      <a16:colId xmlns:a16="http://schemas.microsoft.com/office/drawing/2014/main" val="3871359360"/>
                    </a:ext>
                  </a:extLst>
                </a:gridCol>
                <a:gridCol w="8136100">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Group Performance Factors</a:t>
                      </a:r>
                      <a:endParaRPr lang="en-US" b="0" dirty="0">
                        <a:solidFill>
                          <a:schemeClr val="tx1"/>
                        </a:solidFill>
                      </a:endParaRPr>
                    </a:p>
                  </a:txBody>
                  <a:tcPr>
                    <a:noFill/>
                  </a:tcPr>
                </a:tc>
                <a:tc>
                  <a:txBody>
                    <a:bodyPr/>
                    <a:lstStyle/>
                    <a:p>
                      <a:pPr marL="0" indent="0" algn="just" defTabSz="914400" rtl="0" eaLnBrk="1" latinLnBrk="0" hangingPunct="1">
                        <a:buFont typeface="Wingdings" panose="05000000000000000000" pitchFamily="2" charset="2"/>
                        <a:buNone/>
                      </a:pPr>
                      <a:r>
                        <a:rPr lang="en-US" sz="1800" b="0" i="1" u="sng" kern="1200" dirty="0">
                          <a:solidFill>
                            <a:schemeClr val="tx1"/>
                          </a:solidFill>
                          <a:latin typeface="+mn-lt"/>
                          <a:ea typeface="+mn-ea"/>
                          <a:cs typeface="+mn-cs"/>
                        </a:rPr>
                        <a:t>6. Team goals</a:t>
                      </a:r>
                    </a:p>
                    <a:p>
                      <a:pPr marL="285750" indent="-285750" algn="just">
                        <a:buFont typeface="Wingdings" panose="05000000000000000000" pitchFamily="2" charset="2"/>
                        <a:buChar char="§"/>
                      </a:pPr>
                      <a:r>
                        <a:rPr lang="en-US" b="0" u="none" dirty="0">
                          <a:solidFill>
                            <a:schemeClr val="tx1"/>
                          </a:solidFill>
                        </a:rPr>
                        <a:t>Can team members articulate specific and shared team goals?</a:t>
                      </a:r>
                    </a:p>
                    <a:p>
                      <a:pPr marL="0" indent="0" algn="just" defTabSz="914400" rtl="0" eaLnBrk="1" latinLnBrk="0" hangingPunct="1">
                        <a:buFont typeface="Wingdings" panose="05000000000000000000" pitchFamily="2" charset="2"/>
                        <a:buNone/>
                      </a:pPr>
                      <a:endParaRPr lang="en-US" sz="1800" b="0" i="1" u="sng" kern="1200" dirty="0">
                        <a:solidFill>
                          <a:schemeClr val="tx1"/>
                        </a:solidFill>
                        <a:latin typeface="+mn-lt"/>
                        <a:ea typeface="+mn-ea"/>
                        <a:cs typeface="+mn-cs"/>
                      </a:endParaRPr>
                    </a:p>
                    <a:p>
                      <a:pPr marL="0" indent="0" algn="just" defTabSz="914400" rtl="0" eaLnBrk="1" latinLnBrk="0" hangingPunct="1">
                        <a:buFont typeface="Wingdings" panose="05000000000000000000" pitchFamily="2" charset="2"/>
                        <a:buNone/>
                      </a:pPr>
                      <a:r>
                        <a:rPr lang="en-US" sz="1800" b="0" i="1" u="sng" kern="1200" dirty="0">
                          <a:solidFill>
                            <a:schemeClr val="tx1"/>
                          </a:solidFill>
                          <a:latin typeface="+mn-lt"/>
                          <a:ea typeface="+mn-ea"/>
                          <a:cs typeface="+mn-cs"/>
                        </a:rPr>
                        <a:t>7. Improvement norms</a:t>
                      </a:r>
                    </a:p>
                    <a:p>
                      <a:pPr marL="285750" indent="-285750" algn="just">
                        <a:buFont typeface="Wingdings" panose="05000000000000000000" pitchFamily="2" charset="2"/>
                        <a:buChar char="§"/>
                      </a:pPr>
                      <a:r>
                        <a:rPr lang="en-US" b="0" u="none" dirty="0">
                          <a:solidFill>
                            <a:schemeClr val="tx1"/>
                          </a:solidFill>
                        </a:rPr>
                        <a:t>Do team members encourage one another to detect and solve problems?</a:t>
                      </a:r>
                    </a:p>
                    <a:p>
                      <a:pPr marL="285750" indent="-285750" algn="just">
                        <a:buFont typeface="Wingdings" panose="05000000000000000000" pitchFamily="2" charset="2"/>
                        <a:buChar char="§"/>
                      </a:pPr>
                      <a:r>
                        <a:rPr lang="en-US" b="0" u="none" dirty="0">
                          <a:solidFill>
                            <a:schemeClr val="tx1"/>
                          </a:solidFill>
                        </a:rPr>
                        <a:t>Do members openly discuss differences in what members have to contribute to the team?</a:t>
                      </a:r>
                    </a:p>
                    <a:p>
                      <a:pPr marL="285750" indent="-285750" algn="just">
                        <a:buFont typeface="Wingdings" panose="05000000000000000000" pitchFamily="2" charset="2"/>
                        <a:buChar char="§"/>
                      </a:pPr>
                      <a:r>
                        <a:rPr lang="en-US" b="0" u="none" dirty="0">
                          <a:solidFill>
                            <a:schemeClr val="tx1"/>
                          </a:solidFill>
                        </a:rPr>
                        <a:t>Do members encourage experimentation with new ways of operating?</a:t>
                      </a:r>
                    </a:p>
                    <a:p>
                      <a:pPr marL="285750" indent="-285750" algn="just">
                        <a:buFont typeface="Wingdings" panose="05000000000000000000" pitchFamily="2" charset="2"/>
                        <a:buChar char="§"/>
                      </a:pPr>
                      <a:r>
                        <a:rPr lang="en-US" b="0" u="none" dirty="0">
                          <a:solidFill>
                            <a:schemeClr val="tx1"/>
                          </a:solidFill>
                        </a:rPr>
                        <a:t>Does the team actively seek to learn from other teams?</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4694027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Group Composition</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3186044627"/>
              </p:ext>
            </p:extLst>
          </p:nvPr>
        </p:nvGraphicFramePr>
        <p:xfrm>
          <a:off x="1808601" y="1741431"/>
          <a:ext cx="10105103" cy="4360568"/>
        </p:xfrm>
        <a:graphic>
          <a:graphicData uri="http://schemas.openxmlformats.org/drawingml/2006/table">
            <a:tbl>
              <a:tblPr firstRow="1" bandRow="1">
                <a:tableStyleId>{5C22544A-7EE6-4342-B048-85BDC9FD1C3A}</a:tableStyleId>
              </a:tblPr>
              <a:tblGrid>
                <a:gridCol w="1656786">
                  <a:extLst>
                    <a:ext uri="{9D8B030D-6E8A-4147-A177-3AD203B41FA5}">
                      <a16:colId xmlns:a16="http://schemas.microsoft.com/office/drawing/2014/main" val="3871359360"/>
                    </a:ext>
                  </a:extLst>
                </a:gridCol>
                <a:gridCol w="8448317">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Composition</a:t>
                      </a:r>
                    </a:p>
                  </a:txBody>
                  <a:tcPr>
                    <a:noFill/>
                  </a:tcPr>
                </a:tc>
                <a:tc>
                  <a:txBody>
                    <a:bodyPr/>
                    <a:lstStyle/>
                    <a:p>
                      <a:pPr marL="0" indent="0" algn="just" defTabSz="914400" rtl="0" eaLnBrk="1" latinLnBrk="0" hangingPunct="1">
                        <a:buFont typeface="Wingdings" panose="05000000000000000000" pitchFamily="2" charset="2"/>
                        <a:buNone/>
                      </a:pPr>
                      <a:r>
                        <a:rPr lang="en-US" sz="1800" b="1" i="0" u="sng" kern="1200" dirty="0">
                          <a:solidFill>
                            <a:schemeClr val="tx1"/>
                          </a:solidFill>
                          <a:latin typeface="+mn-lt"/>
                          <a:ea typeface="+mn-ea"/>
                          <a:cs typeface="+mn-cs"/>
                        </a:rPr>
                        <a:t>Group Composition: </a:t>
                      </a:r>
                      <a:r>
                        <a:rPr lang="en-US" sz="1800" b="0" i="0" u="none" kern="1200" dirty="0">
                          <a:solidFill>
                            <a:schemeClr val="tx1"/>
                          </a:solidFill>
                          <a:latin typeface="+mn-lt"/>
                          <a:ea typeface="+mn-ea"/>
                          <a:cs typeface="+mn-cs"/>
                        </a:rPr>
                        <a:t>The degree of similarity or difference among group members on factors important to the group’s work</a:t>
                      </a:r>
                    </a:p>
                    <a:p>
                      <a:pPr marL="0" indent="0" algn="just" defTabSz="914400" rtl="0" eaLnBrk="1" latinLnBrk="0" hangingPunct="1">
                        <a:buFont typeface="Wingdings" panose="05000000000000000000" pitchFamily="2" charset="2"/>
                        <a:buNone/>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Group composition is most often described in terms of </a:t>
                      </a:r>
                      <a:r>
                        <a:rPr lang="en-US" sz="1800" b="1" i="0" u="sng" kern="1200" dirty="0">
                          <a:solidFill>
                            <a:schemeClr val="tx1"/>
                          </a:solidFill>
                          <a:latin typeface="+mn-lt"/>
                          <a:ea typeface="+mn-ea"/>
                          <a:cs typeface="+mn-cs"/>
                        </a:rPr>
                        <a:t>the homogeneity </a:t>
                      </a:r>
                      <a:r>
                        <a:rPr lang="en-US" sz="1800" b="0" i="0" u="none" kern="1200" dirty="0">
                          <a:solidFill>
                            <a:schemeClr val="tx1"/>
                          </a:solidFill>
                          <a:latin typeface="+mn-lt"/>
                          <a:ea typeface="+mn-ea"/>
                          <a:cs typeface="+mn-cs"/>
                        </a:rPr>
                        <a:t>or </a:t>
                      </a:r>
                      <a:r>
                        <a:rPr lang="en-US" sz="1800" b="1" i="0" u="sng" kern="1200" dirty="0">
                          <a:solidFill>
                            <a:schemeClr val="tx1"/>
                          </a:solidFill>
                          <a:latin typeface="+mn-lt"/>
                          <a:ea typeface="+mn-ea"/>
                          <a:cs typeface="+mn-cs"/>
                        </a:rPr>
                        <a:t>heterogeneity </a:t>
                      </a:r>
                      <a:r>
                        <a:rPr lang="en-US" sz="1800" b="0" i="0" u="none" kern="1200" dirty="0">
                          <a:solidFill>
                            <a:schemeClr val="tx1"/>
                          </a:solidFill>
                          <a:latin typeface="+mn-lt"/>
                          <a:ea typeface="+mn-ea"/>
                          <a:cs typeface="+mn-cs"/>
                        </a:rPr>
                        <a:t>of the members</a:t>
                      </a:r>
                    </a:p>
                    <a:p>
                      <a:pPr marL="285750" indent="-285750" algn="just" defTabSz="914400" rtl="0" eaLnBrk="1" latinLnBrk="0" hangingPunct="1">
                        <a:buFont typeface="Wingdings" panose="05000000000000000000" pitchFamily="2" charset="2"/>
                        <a:buChar char="§"/>
                      </a:pPr>
                      <a:endParaRPr lang="en-US" sz="1800" b="1"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mn-lt"/>
                          <a:ea typeface="+mn-ea"/>
                          <a:cs typeface="+mn-cs"/>
                        </a:rPr>
                        <a:t>A group is homogeneous </a:t>
                      </a:r>
                      <a:r>
                        <a:rPr lang="en-US" sz="1800" b="0" i="0" u="none" kern="1200" dirty="0">
                          <a:solidFill>
                            <a:schemeClr val="tx1"/>
                          </a:solidFill>
                          <a:latin typeface="+mn-lt"/>
                          <a:ea typeface="+mn-ea"/>
                          <a:cs typeface="+mn-cs"/>
                        </a:rPr>
                        <a:t>if the members are similar in one or several ways that are critical to the work of the group, such as in age, work experience, education, technical specialty, or cultural background.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mn-lt"/>
                          <a:ea typeface="+mn-ea"/>
                          <a:cs typeface="+mn-cs"/>
                        </a:rPr>
                        <a:t>In heterogeneous groups, </a:t>
                      </a:r>
                      <a:r>
                        <a:rPr lang="en-US" sz="1800" b="0" i="0" u="none" kern="1200" dirty="0">
                          <a:solidFill>
                            <a:schemeClr val="tx1"/>
                          </a:solidFill>
                          <a:latin typeface="+mn-lt"/>
                          <a:ea typeface="+mn-ea"/>
                          <a:cs typeface="+mn-cs"/>
                        </a:rPr>
                        <a:t>the members differ in one or more ways that are critical to the work of the group.</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A substantial amount of research has explored the relationship between a group’s </a:t>
                      </a:r>
                      <a:r>
                        <a:rPr lang="en-US" sz="1800" b="1" i="0" u="none" kern="1200" dirty="0">
                          <a:solidFill>
                            <a:schemeClr val="tx1"/>
                          </a:solidFill>
                          <a:latin typeface="+mn-lt"/>
                          <a:ea typeface="+mn-ea"/>
                          <a:cs typeface="+mn-cs"/>
                        </a:rPr>
                        <a:t>composition and its productivity. </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350414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Group Composition</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3773255233"/>
              </p:ext>
            </p:extLst>
          </p:nvPr>
        </p:nvGraphicFramePr>
        <p:xfrm>
          <a:off x="1808601" y="1741431"/>
          <a:ext cx="10105103" cy="4480560"/>
        </p:xfrm>
        <a:graphic>
          <a:graphicData uri="http://schemas.openxmlformats.org/drawingml/2006/table">
            <a:tbl>
              <a:tblPr firstRow="1" bandRow="1">
                <a:tableStyleId>{5C22544A-7EE6-4342-B048-85BDC9FD1C3A}</a:tableStyleId>
              </a:tblPr>
              <a:tblGrid>
                <a:gridCol w="1411677">
                  <a:extLst>
                    <a:ext uri="{9D8B030D-6E8A-4147-A177-3AD203B41FA5}">
                      <a16:colId xmlns:a16="http://schemas.microsoft.com/office/drawing/2014/main" val="3871359360"/>
                    </a:ext>
                  </a:extLst>
                </a:gridCol>
                <a:gridCol w="8693426">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Composition</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mn-lt"/>
                          <a:ea typeface="+mn-ea"/>
                          <a:cs typeface="+mn-cs"/>
                        </a:rPr>
                        <a:t>A homogeneous group </a:t>
                      </a:r>
                      <a:r>
                        <a:rPr lang="en-US" sz="1800" b="0" i="0" u="none" kern="1200" dirty="0">
                          <a:solidFill>
                            <a:schemeClr val="tx1"/>
                          </a:solidFill>
                          <a:latin typeface="+mn-lt"/>
                          <a:ea typeface="+mn-ea"/>
                          <a:cs typeface="+mn-cs"/>
                        </a:rPr>
                        <a:t>is likely to be more productive when the group task is simple, cooperation is necessary, </a:t>
                      </a:r>
                      <a:r>
                        <a:rPr lang="en-US" sz="1800" b="1" i="0" u="sng" kern="1200" dirty="0">
                          <a:solidFill>
                            <a:schemeClr val="tx1"/>
                          </a:solidFill>
                          <a:latin typeface="+mn-lt"/>
                          <a:ea typeface="+mn-ea"/>
                          <a:cs typeface="+mn-cs"/>
                        </a:rPr>
                        <a:t>the group tasks are sequential, or quick action is required</a:t>
                      </a:r>
                      <a:r>
                        <a:rPr lang="en-US" sz="1800" b="0" i="0" u="none" kern="1200" dirty="0">
                          <a:solidFill>
                            <a:schemeClr val="tx1"/>
                          </a:solidFill>
                          <a:latin typeface="+mn-lt"/>
                          <a:ea typeface="+mn-ea"/>
                          <a:cs typeface="+mn-cs"/>
                        </a:rPr>
                        <a:t>.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mn-lt"/>
                          <a:ea typeface="+mn-ea"/>
                          <a:cs typeface="+mn-cs"/>
                        </a:rPr>
                        <a:t>A heterogeneous group </a:t>
                      </a:r>
                      <a:r>
                        <a:rPr lang="en-US" sz="1800" b="0" i="0" u="none" kern="1200" dirty="0">
                          <a:solidFill>
                            <a:schemeClr val="tx1"/>
                          </a:solidFill>
                          <a:latin typeface="+mn-lt"/>
                          <a:ea typeface="+mn-ea"/>
                          <a:cs typeface="+mn-cs"/>
                        </a:rPr>
                        <a:t>is more likely to be productive when the task </a:t>
                      </a:r>
                      <a:r>
                        <a:rPr lang="en-US" sz="1800" b="1" i="0" u="sng" kern="1200" dirty="0">
                          <a:solidFill>
                            <a:schemeClr val="tx1"/>
                          </a:solidFill>
                          <a:latin typeface="+mn-lt"/>
                          <a:ea typeface="+mn-ea"/>
                          <a:cs typeface="+mn-cs"/>
                        </a:rPr>
                        <a:t>is complex, requires a collective effort</a:t>
                      </a:r>
                      <a:r>
                        <a:rPr lang="en-US" sz="1800" b="0" i="0" u="none" kern="1200" dirty="0">
                          <a:solidFill>
                            <a:schemeClr val="tx1"/>
                          </a:solidFill>
                          <a:latin typeface="+mn-lt"/>
                          <a:ea typeface="+mn-ea"/>
                          <a:cs typeface="+mn-cs"/>
                        </a:rPr>
                        <a:t> (that is, each member does a different task, and the sum of these efforts constitutes the group output), and demands creativity, and when speed is less important than thorough deliberations.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a:t>
                      </a:r>
                      <a:r>
                        <a:rPr lang="en-US" sz="1800" b="0" i="0" u="none" kern="1200" dirty="0">
                          <a:solidFill>
                            <a:srgbClr val="FF0000"/>
                          </a:solidFill>
                          <a:latin typeface="+mn-lt"/>
                          <a:ea typeface="+mn-ea"/>
                          <a:cs typeface="+mn-cs"/>
                        </a:rPr>
                        <a:t>For example, </a:t>
                      </a:r>
                      <a:r>
                        <a:rPr lang="en-US" sz="1800" b="0" i="0" u="none" kern="1200" dirty="0">
                          <a:solidFill>
                            <a:schemeClr val="tx1"/>
                          </a:solidFill>
                          <a:latin typeface="+mn-lt"/>
                          <a:ea typeface="+mn-ea"/>
                          <a:cs typeface="+mn-cs"/>
                        </a:rPr>
                        <a:t>a group asked to generate ideas for marketing a new product probably needs to be heterogeneous to develop as many different ideas as possible.</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A </a:t>
                      </a:r>
                      <a:r>
                        <a:rPr lang="en-US" sz="1800" b="1" i="0" u="none" kern="1200" dirty="0">
                          <a:solidFill>
                            <a:schemeClr val="tx1"/>
                          </a:solidFill>
                          <a:latin typeface="+mn-lt"/>
                          <a:ea typeface="+mn-ea"/>
                          <a:cs typeface="+mn-cs"/>
                        </a:rPr>
                        <a:t>homogeneous group </a:t>
                      </a:r>
                      <a:r>
                        <a:rPr lang="en-US" sz="1800" b="0" i="0" u="none" kern="1200" dirty="0">
                          <a:solidFill>
                            <a:schemeClr val="tx1"/>
                          </a:solidFill>
                          <a:latin typeface="+mn-lt"/>
                          <a:ea typeface="+mn-ea"/>
                          <a:cs typeface="+mn-cs"/>
                        </a:rPr>
                        <a:t>tends to have less conflict, fewer differences of opinion, smoother communication, and more interactions.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0" indent="0" algn="just" defTabSz="914400" rtl="0" eaLnBrk="1" latinLnBrk="0" hangingPunct="1">
                        <a:buFont typeface="Wingdings" panose="05000000000000000000" pitchFamily="2" charset="2"/>
                        <a:buNone/>
                      </a:pPr>
                      <a:endParaRPr lang="en-US" sz="1800" b="0" i="0" u="none" kern="1200" dirty="0">
                        <a:solidFill>
                          <a:schemeClr val="tx1"/>
                        </a:solidFill>
                        <a:latin typeface="+mn-lt"/>
                        <a:ea typeface="+mn-ea"/>
                        <a:cs typeface="+mn-cs"/>
                      </a:endParaRP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6952173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Group Composition</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714323630"/>
              </p:ext>
            </p:extLst>
          </p:nvPr>
        </p:nvGraphicFramePr>
        <p:xfrm>
          <a:off x="1759769" y="1778668"/>
          <a:ext cx="10105103" cy="4360568"/>
        </p:xfrm>
        <a:graphic>
          <a:graphicData uri="http://schemas.openxmlformats.org/drawingml/2006/table">
            <a:tbl>
              <a:tblPr firstRow="1" bandRow="1">
                <a:tableStyleId>{5C22544A-7EE6-4342-B048-85BDC9FD1C3A}</a:tableStyleId>
              </a:tblPr>
              <a:tblGrid>
                <a:gridCol w="1407501">
                  <a:extLst>
                    <a:ext uri="{9D8B030D-6E8A-4147-A177-3AD203B41FA5}">
                      <a16:colId xmlns:a16="http://schemas.microsoft.com/office/drawing/2014/main" val="3871359360"/>
                    </a:ext>
                  </a:extLst>
                </a:gridCol>
                <a:gridCol w="8697602">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Composition</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When a task requires cooperation and speed, a homogeneous group is therefore more desirable.</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If, however, the task requires complex analysis of information and creativity to arrive at the best possible solution, a heterogeneous group may be more appropriate because it generates a wide range of viewpoints. More discussion and more conflict are likely, both of which can enhance the group’s decision making.</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Group composition becomes especially important as organizations become increasingly more culturally diverse.</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Cultures differ in the importance they place on group membership and in how they view authority, uncertainty, and other important factors.</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0932054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Group Composition</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269418444"/>
              </p:ext>
            </p:extLst>
          </p:nvPr>
        </p:nvGraphicFramePr>
        <p:xfrm>
          <a:off x="1759769" y="1778668"/>
          <a:ext cx="10105103" cy="4360568"/>
        </p:xfrm>
        <a:graphic>
          <a:graphicData uri="http://schemas.openxmlformats.org/drawingml/2006/table">
            <a:tbl>
              <a:tblPr firstRow="1" bandRow="1">
                <a:tableStyleId>{5C22544A-7EE6-4342-B048-85BDC9FD1C3A}</a:tableStyleId>
              </a:tblPr>
              <a:tblGrid>
                <a:gridCol w="1407501">
                  <a:extLst>
                    <a:ext uri="{9D8B030D-6E8A-4147-A177-3AD203B41FA5}">
                      <a16:colId xmlns:a16="http://schemas.microsoft.com/office/drawing/2014/main" val="3871359360"/>
                    </a:ext>
                  </a:extLst>
                </a:gridCol>
                <a:gridCol w="8697602">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Composition</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Increasing attention is being focused on how to deal with groups made up of people from different cultures.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In general, a manager in charge of a culturally diverse group can expect several things. First, members will probably distrust one another.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Stereotyping will present a problem, and communication problems will almost certainly arise. Thus, managers need to recognize that such groups will seldom function smoothly, at least at first.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Managers may therefore need to spend more time helping a culturally diverse group through the rough spots as it matures, and they should allow a longer-than-normal time before expecting it to carry out its assigned task.</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40579177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Group Composition</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pSp>
        <p:nvGrpSpPr>
          <p:cNvPr id="10" name="Group 9">
            <a:extLst>
              <a:ext uri="{FF2B5EF4-FFF2-40B4-BE49-F238E27FC236}">
                <a16:creationId xmlns:a16="http://schemas.microsoft.com/office/drawing/2014/main" id="{0163F6AE-9281-4AEE-9DF1-D1B297CFC46A}"/>
              </a:ext>
            </a:extLst>
          </p:cNvPr>
          <p:cNvGrpSpPr/>
          <p:nvPr/>
        </p:nvGrpSpPr>
        <p:grpSpPr>
          <a:xfrm>
            <a:off x="1874165" y="1844272"/>
            <a:ext cx="10066044" cy="3867415"/>
            <a:chOff x="1874165" y="1844272"/>
            <a:chExt cx="10066044" cy="3867415"/>
          </a:xfrm>
        </p:grpSpPr>
        <p:pic>
          <p:nvPicPr>
            <p:cNvPr id="7" name="Picture 6">
              <a:extLst>
                <a:ext uri="{FF2B5EF4-FFF2-40B4-BE49-F238E27FC236}">
                  <a16:creationId xmlns:a16="http://schemas.microsoft.com/office/drawing/2014/main" id="{3A24EB7D-D2AE-4C76-8461-1B92F0418AB2}"/>
                </a:ext>
              </a:extLst>
            </p:cNvPr>
            <p:cNvPicPr>
              <a:picLocks noChangeAspect="1"/>
            </p:cNvPicPr>
            <p:nvPr/>
          </p:nvPicPr>
          <p:blipFill>
            <a:blip r:embed="rId7"/>
            <a:stretch>
              <a:fillRect/>
            </a:stretch>
          </p:blipFill>
          <p:spPr>
            <a:xfrm>
              <a:off x="6722786" y="1844272"/>
              <a:ext cx="5217423" cy="3867415"/>
            </a:xfrm>
            <a:prstGeom prst="rect">
              <a:avLst/>
            </a:prstGeom>
          </p:spPr>
        </p:pic>
        <p:sp>
          <p:nvSpPr>
            <p:cNvPr id="16" name="TextBox 15">
              <a:extLst>
                <a:ext uri="{FF2B5EF4-FFF2-40B4-BE49-F238E27FC236}">
                  <a16:creationId xmlns:a16="http://schemas.microsoft.com/office/drawing/2014/main" id="{42B8AA4D-5DF1-4B77-9071-BCDF0BF09D1C}"/>
                </a:ext>
              </a:extLst>
            </p:cNvPr>
            <p:cNvSpPr txBox="1"/>
            <p:nvPr/>
          </p:nvSpPr>
          <p:spPr>
            <a:xfrm>
              <a:off x="1874165" y="2405619"/>
              <a:ext cx="4963957" cy="2585323"/>
            </a:xfrm>
            <a:prstGeom prst="rect">
              <a:avLst/>
            </a:prstGeom>
            <a:solidFill>
              <a:srgbClr val="FF9518"/>
            </a:solidFill>
          </p:spPr>
          <p:txBody>
            <a:bodyPr wrap="square">
              <a:spAutoFit/>
            </a:bodyPr>
            <a:lstStyle/>
            <a:p>
              <a:pPr algn="just"/>
              <a:r>
                <a:rPr lang="en-US" i="1" dirty="0"/>
                <a:t>Groups composition plays a big role in how a group functions and performs. For example, the group on the left includes people who, on the surface at least, seem very different from one another along several obvious dimensions. The group on the right, though, is comprised of people who appear to be very similar to one another. These differences and similarities will affect how the groups members interact and the outcomes they are able to achieve.</a:t>
              </a:r>
            </a:p>
          </p:txBody>
        </p:sp>
      </p:grpSp>
    </p:spTree>
    <p:extLst>
      <p:ext uri="{BB962C8B-B14F-4D97-AF65-F5344CB8AC3E}">
        <p14:creationId xmlns:p14="http://schemas.microsoft.com/office/powerpoint/2010/main" val="12045840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1015663"/>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Group Size</a:t>
            </a:r>
          </a:p>
          <a:p>
            <a:r>
              <a:rPr lang="en-US" sz="2000" dirty="0"/>
              <a:t/>
            </a:r>
            <a:br>
              <a:rPr lang="en-US" sz="2000" dirty="0"/>
            </a:br>
            <a:endParaRPr lang="en-US" sz="2000" b="1" i="0" dirty="0">
              <a:solidFill>
                <a:srgbClr val="C1510A"/>
              </a:solidFill>
              <a:effectLst/>
              <a:latin typeface="Helvetica" panose="020B0604020202020204" pitchFamily="34" charset="0"/>
            </a:endParaRP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3505179199"/>
              </p:ext>
            </p:extLst>
          </p:nvPr>
        </p:nvGraphicFramePr>
        <p:xfrm>
          <a:off x="1759769" y="1778668"/>
          <a:ext cx="10105103" cy="4360568"/>
        </p:xfrm>
        <a:graphic>
          <a:graphicData uri="http://schemas.openxmlformats.org/drawingml/2006/table">
            <a:tbl>
              <a:tblPr firstRow="1" bandRow="1">
                <a:tableStyleId>{5C22544A-7EE6-4342-B048-85BDC9FD1C3A}</a:tableStyleId>
              </a:tblPr>
              <a:tblGrid>
                <a:gridCol w="1407501">
                  <a:extLst>
                    <a:ext uri="{9D8B030D-6E8A-4147-A177-3AD203B41FA5}">
                      <a16:colId xmlns:a16="http://schemas.microsoft.com/office/drawing/2014/main" val="3871359360"/>
                    </a:ext>
                  </a:extLst>
                </a:gridCol>
                <a:gridCol w="8697602">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Size</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A group—the number of people in the group—can have as few as two members or as many members as can interact and influence one another.</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Group size can have an important effect on performance. A group with many members has more resources available and may be able to complete a large number of relatively independent tasks.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In groups established to generate ideas, those with more members tend to produce more ideas, although the rate of increase in the number of ideas diminishes rapidly as the group grows.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Beyond a certain point, the greater complexity of interactions and communication may make it more difficult for a large group to achieve agreement.</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3905468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1015663"/>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Group Size</a:t>
            </a:r>
          </a:p>
          <a:p>
            <a:r>
              <a:rPr lang="en-US" sz="2000" dirty="0"/>
              <a:t/>
            </a:r>
            <a:br>
              <a:rPr lang="en-US" sz="2000" dirty="0"/>
            </a:br>
            <a:endParaRPr lang="en-US" sz="2000" b="1" i="0" dirty="0">
              <a:solidFill>
                <a:srgbClr val="C1510A"/>
              </a:solidFill>
              <a:effectLst/>
              <a:latin typeface="Helvetica" panose="020B0604020202020204" pitchFamily="34" charset="0"/>
            </a:endParaRP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865226949"/>
              </p:ext>
            </p:extLst>
          </p:nvPr>
        </p:nvGraphicFramePr>
        <p:xfrm>
          <a:off x="1666362" y="1666592"/>
          <a:ext cx="10198510" cy="4480560"/>
        </p:xfrm>
        <a:graphic>
          <a:graphicData uri="http://schemas.openxmlformats.org/drawingml/2006/table">
            <a:tbl>
              <a:tblPr firstRow="1" bandRow="1">
                <a:tableStyleId>{5C22544A-7EE6-4342-B048-85BDC9FD1C3A}</a:tableStyleId>
              </a:tblPr>
              <a:tblGrid>
                <a:gridCol w="1210898">
                  <a:extLst>
                    <a:ext uri="{9D8B030D-6E8A-4147-A177-3AD203B41FA5}">
                      <a16:colId xmlns:a16="http://schemas.microsoft.com/office/drawing/2014/main" val="3871359360"/>
                    </a:ext>
                  </a:extLst>
                </a:gridCol>
                <a:gridCol w="8987612">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Size</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latin typeface="+mn-lt"/>
                          <a:ea typeface="+mn-ea"/>
                          <a:cs typeface="+mn-cs"/>
                        </a:rPr>
                        <a:t>Social loafing </a:t>
                      </a:r>
                      <a:r>
                        <a:rPr lang="en-US" sz="1800" b="0" i="0" u="none" kern="1200" dirty="0">
                          <a:solidFill>
                            <a:schemeClr val="tx1"/>
                          </a:solidFill>
                          <a:latin typeface="+mn-lt"/>
                          <a:ea typeface="+mn-ea"/>
                          <a:cs typeface="+mn-cs"/>
                        </a:rPr>
                        <a:t>is the tendency of some members of groups not to put forth as much effort in a group situation as they would working alone.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Social loafing often results from the assumption by some members that if they do not work hard, other members will pick up the slack.</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How much of a problem this becomes depends on the nature of the task, the characteristics of the people involved, and the ability of the group leadership to be aware of the potential problem and do something about it.</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most effective size of a group, therefore, is determined by the group members’ ability to interact and influence one another effectively.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need for interaction is affected by the maturity of the group, the tasks of the group, the maturity of individual members, and the ability of the group leader or manager to manage the communication, potential conflicts, and task activities. </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5684414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65242"/>
            <a:ext cx="10198510"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Group Size</a:t>
            </a:r>
          </a:p>
          <a:p>
            <a:endParaRPr lang="en-US" sz="2000" b="1" i="0" dirty="0">
              <a:solidFill>
                <a:srgbClr val="C1510A"/>
              </a:solidFill>
              <a:effectLst/>
              <a:latin typeface="Helvetica" panose="020B0604020202020204" pitchFamily="34" charset="0"/>
            </a:endParaRP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pSp>
        <p:nvGrpSpPr>
          <p:cNvPr id="10" name="Group 9">
            <a:extLst>
              <a:ext uri="{FF2B5EF4-FFF2-40B4-BE49-F238E27FC236}">
                <a16:creationId xmlns:a16="http://schemas.microsoft.com/office/drawing/2014/main" id="{057056B4-9825-4DFA-BD83-BFEE29D86317}"/>
              </a:ext>
            </a:extLst>
          </p:cNvPr>
          <p:cNvGrpSpPr/>
          <p:nvPr/>
        </p:nvGrpSpPr>
        <p:grpSpPr>
          <a:xfrm>
            <a:off x="1964649" y="1959222"/>
            <a:ext cx="9869376" cy="3781549"/>
            <a:chOff x="1964649" y="1959222"/>
            <a:chExt cx="9869376" cy="3781549"/>
          </a:xfrm>
        </p:grpSpPr>
        <p:pic>
          <p:nvPicPr>
            <p:cNvPr id="7" name="Picture 6">
              <a:extLst>
                <a:ext uri="{FF2B5EF4-FFF2-40B4-BE49-F238E27FC236}">
                  <a16:creationId xmlns:a16="http://schemas.microsoft.com/office/drawing/2014/main" id="{1444270A-F217-46A1-AAEC-BEDAA0F7488C}"/>
                </a:ext>
              </a:extLst>
            </p:cNvPr>
            <p:cNvPicPr>
              <a:picLocks noChangeAspect="1"/>
            </p:cNvPicPr>
            <p:nvPr/>
          </p:nvPicPr>
          <p:blipFill>
            <a:blip r:embed="rId7"/>
            <a:stretch>
              <a:fillRect/>
            </a:stretch>
          </p:blipFill>
          <p:spPr>
            <a:xfrm>
              <a:off x="5925748" y="1959222"/>
              <a:ext cx="5908277" cy="3781549"/>
            </a:xfrm>
            <a:prstGeom prst="rect">
              <a:avLst/>
            </a:prstGeom>
          </p:spPr>
        </p:pic>
        <p:sp>
          <p:nvSpPr>
            <p:cNvPr id="16" name="TextBox 15">
              <a:extLst>
                <a:ext uri="{FF2B5EF4-FFF2-40B4-BE49-F238E27FC236}">
                  <a16:creationId xmlns:a16="http://schemas.microsoft.com/office/drawing/2014/main" id="{538844F1-D6C5-4615-B819-80E619F3FE97}"/>
                </a:ext>
              </a:extLst>
            </p:cNvPr>
            <p:cNvSpPr txBox="1"/>
            <p:nvPr/>
          </p:nvSpPr>
          <p:spPr>
            <a:xfrm>
              <a:off x="1964649" y="2418836"/>
              <a:ext cx="3786794" cy="2862322"/>
            </a:xfrm>
            <a:prstGeom prst="rect">
              <a:avLst/>
            </a:prstGeom>
            <a:solidFill>
              <a:srgbClr val="FF9518"/>
            </a:solidFill>
          </p:spPr>
          <p:txBody>
            <a:bodyPr wrap="square">
              <a:spAutoFit/>
            </a:bodyPr>
            <a:lstStyle/>
            <a:p>
              <a:pPr algn="just"/>
              <a:r>
                <a:rPr lang="en-US" i="1" dirty="0"/>
                <a:t>Social loafing occurs when one or more members of a group put forth less effort than others and let other members of the group pick up the slack. This man, for example, is distracted and not paying attention to what his team members are doing. But he may end up getting just as much credit as they do when their project is completed.</a:t>
              </a:r>
            </a:p>
          </p:txBody>
        </p:sp>
      </p:grpSp>
    </p:spTree>
    <p:extLst>
      <p:ext uri="{BB962C8B-B14F-4D97-AF65-F5344CB8AC3E}">
        <p14:creationId xmlns:p14="http://schemas.microsoft.com/office/powerpoint/2010/main" val="33053784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Group Norms</a:t>
            </a:r>
            <a:endParaRPr lang="en-US" sz="2000" b="1" i="0" dirty="0">
              <a:solidFill>
                <a:srgbClr val="C1510A"/>
              </a:solidFill>
              <a:effectLst/>
              <a:latin typeface="Helvetica" panose="020B0604020202020204" pitchFamily="34" charset="0"/>
            </a:endParaRP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2539607300"/>
              </p:ext>
            </p:extLst>
          </p:nvPr>
        </p:nvGraphicFramePr>
        <p:xfrm>
          <a:off x="1728922" y="1874282"/>
          <a:ext cx="10105103" cy="4360568"/>
        </p:xfrm>
        <a:graphic>
          <a:graphicData uri="http://schemas.openxmlformats.org/drawingml/2006/table">
            <a:tbl>
              <a:tblPr firstRow="1" bandRow="1">
                <a:tableStyleId>{5C22544A-7EE6-4342-B048-85BDC9FD1C3A}</a:tableStyleId>
              </a:tblPr>
              <a:tblGrid>
                <a:gridCol w="1319078">
                  <a:extLst>
                    <a:ext uri="{9D8B030D-6E8A-4147-A177-3AD203B41FA5}">
                      <a16:colId xmlns:a16="http://schemas.microsoft.com/office/drawing/2014/main" val="3871359360"/>
                    </a:ext>
                  </a:extLst>
                </a:gridCol>
                <a:gridCol w="8786025">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Size</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latin typeface="+mn-lt"/>
                          <a:ea typeface="+mn-ea"/>
                          <a:cs typeface="+mn-cs"/>
                        </a:rPr>
                        <a:t>A norm </a:t>
                      </a:r>
                      <a:r>
                        <a:rPr lang="en-US" sz="1800" b="0" i="0" u="none" kern="1200" dirty="0">
                          <a:solidFill>
                            <a:schemeClr val="tx1"/>
                          </a:solidFill>
                          <a:latin typeface="+mn-lt"/>
                          <a:ea typeface="+mn-ea"/>
                          <a:cs typeface="+mn-cs"/>
                        </a:rPr>
                        <a:t>is a standard against which the appropriateness of a behavior is judged</a:t>
                      </a:r>
                      <a:r>
                        <a:rPr lang="en-US" sz="1800" b="1" i="0" u="sng" kern="1200" dirty="0">
                          <a:solidFill>
                            <a:schemeClr val="tx1"/>
                          </a:solidFill>
                          <a:latin typeface="+mn-lt"/>
                          <a:ea typeface="+mn-ea"/>
                          <a:cs typeface="+mn-cs"/>
                        </a:rPr>
                        <a:t>.</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Thus, norms determine the behavior expected in a certain situation.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Group norms usually are established during the second stage of group development (communication and decision making) and are carried forward into the maturity stage.</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By providing a basis for predicting others’ behaviors, norms enable people to behave in a manner consistent with and acceptable to the group. Without norms, the activities in a group would be chaotic.</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Norms result from the combination of members’ personality characteristics, the situation, the task, and the historical traditions of the group.</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1841239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Group Norms</a:t>
            </a:r>
            <a:endParaRPr lang="en-US" sz="2000" b="1" i="0" dirty="0">
              <a:solidFill>
                <a:srgbClr val="C1510A"/>
              </a:solidFill>
              <a:effectLst/>
              <a:latin typeface="Helvetica" panose="020B0604020202020204" pitchFamily="34" charset="0"/>
            </a:endParaRP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1544233433"/>
              </p:ext>
            </p:extLst>
          </p:nvPr>
        </p:nvGraphicFramePr>
        <p:xfrm>
          <a:off x="1728922" y="1874282"/>
          <a:ext cx="10105103" cy="4360568"/>
        </p:xfrm>
        <a:graphic>
          <a:graphicData uri="http://schemas.openxmlformats.org/drawingml/2006/table">
            <a:tbl>
              <a:tblPr firstRow="1" bandRow="1">
                <a:tableStyleId>{5C22544A-7EE6-4342-B048-85BDC9FD1C3A}</a:tableStyleId>
              </a:tblPr>
              <a:tblGrid>
                <a:gridCol w="1319078">
                  <a:extLst>
                    <a:ext uri="{9D8B030D-6E8A-4147-A177-3AD203B41FA5}">
                      <a16:colId xmlns:a16="http://schemas.microsoft.com/office/drawing/2014/main" val="3871359360"/>
                    </a:ext>
                  </a:extLst>
                </a:gridCol>
                <a:gridCol w="8786025">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Norms</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Norms can be positive or negative for individual and organizational outcomes because group members tend to follow them even if the consequences are negative.</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Lack of conformity to group norms may result in attempts to correct the deviant behavior, verbal abuse, physical threats, ostracism, or even ejection from the group.</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Group norms are enforced, however, only for actions that are important to group members.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rgbClr val="FF0000"/>
                          </a:solidFill>
                          <a:latin typeface="+mn-lt"/>
                          <a:ea typeface="+mn-ea"/>
                          <a:cs typeface="+mn-cs"/>
                        </a:rPr>
                        <a:t>For example, </a:t>
                      </a:r>
                      <a:r>
                        <a:rPr lang="en-US" sz="1800" b="0" i="0" u="none" kern="1200" dirty="0">
                          <a:solidFill>
                            <a:schemeClr val="tx1"/>
                          </a:solidFill>
                          <a:latin typeface="+mn-lt"/>
                          <a:ea typeface="+mn-ea"/>
                          <a:cs typeface="+mn-cs"/>
                        </a:rPr>
                        <a:t>if the office norm is for employees to wear suits to convey a professional image to clients, a staff member who wears jeans and a sweatshirt violates the group norm and will hear about it quickly. But if the norm is that dress is unimportant because little contact with clients occurs in the office, the fact that someone wears blue jeans may not even be noticed.</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6205817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Group Cohesiveness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2258434192"/>
              </p:ext>
            </p:extLst>
          </p:nvPr>
        </p:nvGraphicFramePr>
        <p:xfrm>
          <a:off x="1759769" y="1741548"/>
          <a:ext cx="10105103" cy="4360568"/>
        </p:xfrm>
        <a:graphic>
          <a:graphicData uri="http://schemas.openxmlformats.org/drawingml/2006/table">
            <a:tbl>
              <a:tblPr firstRow="1" bandRow="1">
                <a:tableStyleId>{5C22544A-7EE6-4342-B048-85BDC9FD1C3A}</a:tableStyleId>
              </a:tblPr>
              <a:tblGrid>
                <a:gridCol w="1579779">
                  <a:extLst>
                    <a:ext uri="{9D8B030D-6E8A-4147-A177-3AD203B41FA5}">
                      <a16:colId xmlns:a16="http://schemas.microsoft.com/office/drawing/2014/main" val="3871359360"/>
                    </a:ext>
                  </a:extLst>
                </a:gridCol>
                <a:gridCol w="8525324">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cohesiveness </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latin typeface="+mn-lt"/>
                          <a:ea typeface="+mn-ea"/>
                          <a:cs typeface="+mn-cs"/>
                        </a:rPr>
                        <a:t> Group cohesiveness </a:t>
                      </a:r>
                      <a:r>
                        <a:rPr lang="en-US" sz="1800" b="0" i="0" u="none" kern="1200" dirty="0">
                          <a:solidFill>
                            <a:schemeClr val="tx1"/>
                          </a:solidFill>
                          <a:latin typeface="+mn-lt"/>
                          <a:ea typeface="+mn-ea"/>
                          <a:cs typeface="+mn-cs"/>
                        </a:rPr>
                        <a:t>is the extent to which a group is committed to remaining together; it results from forces acting on the members to remain in the group.</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forces that create cohesiveness are attraction to the group, resistance to leaving the group, and motivation to remain a member of the group.</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group cohesiveness is related to many aspects of group dynamics: maturity, homogeneity, manageable size, and frequency of interactions.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following  figure shows that group cohesiveness can be increased by competition or by the presence of an external threat.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Finally, successfully reaching goals often increases the cohesiveness of a group because people are proud to be identified with a winner and to be thought of as competent and successful. </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9683256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Group Cohesiveness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pic>
        <p:nvPicPr>
          <p:cNvPr id="7" name="Picture 6">
            <a:extLst>
              <a:ext uri="{FF2B5EF4-FFF2-40B4-BE49-F238E27FC236}">
                <a16:creationId xmlns:a16="http://schemas.microsoft.com/office/drawing/2014/main" id="{3AD8140A-DBC0-44E9-986D-5E77C82EB6CD}"/>
              </a:ext>
            </a:extLst>
          </p:cNvPr>
          <p:cNvPicPr>
            <a:picLocks noChangeAspect="1"/>
          </p:cNvPicPr>
          <p:nvPr/>
        </p:nvPicPr>
        <p:blipFill>
          <a:blip r:embed="rId7"/>
          <a:stretch>
            <a:fillRect/>
          </a:stretch>
        </p:blipFill>
        <p:spPr>
          <a:xfrm>
            <a:off x="6095999" y="1676933"/>
            <a:ext cx="5603287" cy="4010025"/>
          </a:xfrm>
          <a:prstGeom prst="rect">
            <a:avLst/>
          </a:prstGeom>
        </p:spPr>
      </p:pic>
      <p:sp>
        <p:nvSpPr>
          <p:cNvPr id="16" name="TextBox 15">
            <a:extLst>
              <a:ext uri="{FF2B5EF4-FFF2-40B4-BE49-F238E27FC236}">
                <a16:creationId xmlns:a16="http://schemas.microsoft.com/office/drawing/2014/main" id="{FD2E7CD6-52C6-4A64-A1FF-7F49CAB0FC3D}"/>
              </a:ext>
            </a:extLst>
          </p:cNvPr>
          <p:cNvSpPr txBox="1"/>
          <p:nvPr/>
        </p:nvSpPr>
        <p:spPr>
          <a:xfrm>
            <a:off x="1760631" y="2025621"/>
            <a:ext cx="4096830" cy="3416320"/>
          </a:xfrm>
          <a:prstGeom prst="rect">
            <a:avLst/>
          </a:prstGeom>
          <a:noFill/>
        </p:spPr>
        <p:txBody>
          <a:bodyPr wrap="square">
            <a:spAutoFit/>
          </a:bodyPr>
          <a:lstStyle/>
          <a:p>
            <a:pPr algn="just"/>
            <a:r>
              <a:rPr lang="en-US" b="1" dirty="0"/>
              <a:t>Figure 7.1. Factors That Affect Group Cohesiveness and Consequences of Group Cohesiveness</a:t>
            </a:r>
          </a:p>
          <a:p>
            <a:pPr algn="just"/>
            <a:r>
              <a:rPr lang="en-US" dirty="0"/>
              <a:t>The factors that increase and decrease cohesiveness and the consequences of high and low cohesiveness indicate that although it is often preferable to have a highly cohesive group, in some situations the effects of a highly cohesive group can be negative for the organization.</a:t>
            </a:r>
          </a:p>
          <a:p>
            <a:pPr algn="just"/>
            <a:endParaRPr lang="en-US" b="1" dirty="0"/>
          </a:p>
          <a:p>
            <a:pPr algn="just"/>
            <a:endParaRPr lang="en-US" b="1" dirty="0"/>
          </a:p>
        </p:txBody>
      </p:sp>
    </p:spTree>
    <p:extLst>
      <p:ext uri="{BB962C8B-B14F-4D97-AF65-F5344CB8AC3E}">
        <p14:creationId xmlns:p14="http://schemas.microsoft.com/office/powerpoint/2010/main" val="2647585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Group Cohesiveness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3281591637"/>
              </p:ext>
            </p:extLst>
          </p:nvPr>
        </p:nvGraphicFramePr>
        <p:xfrm>
          <a:off x="1759769" y="1806173"/>
          <a:ext cx="10105103" cy="4360568"/>
        </p:xfrm>
        <a:graphic>
          <a:graphicData uri="http://schemas.openxmlformats.org/drawingml/2006/table">
            <a:tbl>
              <a:tblPr firstRow="1" bandRow="1">
                <a:tableStyleId>{5C22544A-7EE6-4342-B048-85BDC9FD1C3A}</a:tableStyleId>
              </a:tblPr>
              <a:tblGrid>
                <a:gridCol w="1579779">
                  <a:extLst>
                    <a:ext uri="{9D8B030D-6E8A-4147-A177-3AD203B41FA5}">
                      <a16:colId xmlns:a16="http://schemas.microsoft.com/office/drawing/2014/main" val="3871359360"/>
                    </a:ext>
                  </a:extLst>
                </a:gridCol>
                <a:gridCol w="8525324">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cohesiveness </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Research on group performance factors has focused on the relationship between cohesiveness and group productivity.</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Highly cohesive groups appear to be more effective at achieving their goals than groups that are low in cohesiveness, especially in research and development groups in U.S. companies. However, highly cohesive groups will not necessarily be more productive in an organizational sense than groups with low cohesiveness.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As Figure 7.2 illustrates, when a group’s goals are compatible with the organizational goals, a cohesive group probably will be more productive than one that is not cohesive.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If such a group decides on a goal that has little to do with the business of the organization, it will probably work to achieve its own goal even at the expense of any organizational goals that might be compromised by the group’s efforts.</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6211380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Group Cohesiveness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
        <p:nvSpPr>
          <p:cNvPr id="16" name="TextBox 15">
            <a:extLst>
              <a:ext uri="{FF2B5EF4-FFF2-40B4-BE49-F238E27FC236}">
                <a16:creationId xmlns:a16="http://schemas.microsoft.com/office/drawing/2014/main" id="{FD2E7CD6-52C6-4A64-A1FF-7F49CAB0FC3D}"/>
              </a:ext>
            </a:extLst>
          </p:cNvPr>
          <p:cNvSpPr txBox="1"/>
          <p:nvPr/>
        </p:nvSpPr>
        <p:spPr>
          <a:xfrm>
            <a:off x="1760631" y="2025621"/>
            <a:ext cx="4096830" cy="3416320"/>
          </a:xfrm>
          <a:prstGeom prst="rect">
            <a:avLst/>
          </a:prstGeom>
          <a:noFill/>
        </p:spPr>
        <p:txBody>
          <a:bodyPr wrap="square">
            <a:spAutoFit/>
          </a:bodyPr>
          <a:lstStyle/>
          <a:p>
            <a:pPr algn="just"/>
            <a:r>
              <a:rPr lang="en-US" b="1" dirty="0"/>
              <a:t>Figure7.2. Group Cohesiveness, Goals, and Productivity</a:t>
            </a:r>
          </a:p>
          <a:p>
            <a:pPr algn="just"/>
            <a:endParaRPr lang="en-US" b="1" dirty="0"/>
          </a:p>
          <a:p>
            <a:pPr algn="just"/>
            <a:r>
              <a:rPr lang="en-US" i="1" dirty="0"/>
              <a:t>This figure shows that the best combination is for the group to be cohesive and for the group’s goals to be congruent with the organization’s goals. The lowest potential group performance also occurs with highly cohesive groups when the group’s goals are not consistent with the organization’s goals.</a:t>
            </a:r>
            <a:endParaRPr lang="en-US" b="1" i="1" dirty="0"/>
          </a:p>
          <a:p>
            <a:pPr algn="just"/>
            <a:endParaRPr lang="en-US" b="1" dirty="0"/>
          </a:p>
        </p:txBody>
      </p:sp>
      <p:pic>
        <p:nvPicPr>
          <p:cNvPr id="8" name="Picture 7">
            <a:extLst>
              <a:ext uri="{FF2B5EF4-FFF2-40B4-BE49-F238E27FC236}">
                <a16:creationId xmlns:a16="http://schemas.microsoft.com/office/drawing/2014/main" id="{E2C3379D-BD40-4280-AB35-2E8DD9DA6657}"/>
              </a:ext>
            </a:extLst>
          </p:cNvPr>
          <p:cNvPicPr>
            <a:picLocks noChangeAspect="1"/>
          </p:cNvPicPr>
          <p:nvPr/>
        </p:nvPicPr>
        <p:blipFill>
          <a:blip r:embed="rId7"/>
          <a:stretch>
            <a:fillRect/>
          </a:stretch>
        </p:blipFill>
        <p:spPr>
          <a:xfrm>
            <a:off x="6513650" y="1883540"/>
            <a:ext cx="5419725" cy="3870151"/>
          </a:xfrm>
          <a:prstGeom prst="rect">
            <a:avLst/>
          </a:prstGeom>
        </p:spPr>
      </p:pic>
    </p:spTree>
    <p:extLst>
      <p:ext uri="{BB962C8B-B14F-4D97-AF65-F5344CB8AC3E}">
        <p14:creationId xmlns:p14="http://schemas.microsoft.com/office/powerpoint/2010/main" val="14916821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Group Cohesiveness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183819884"/>
              </p:ext>
            </p:extLst>
          </p:nvPr>
        </p:nvGraphicFramePr>
        <p:xfrm>
          <a:off x="1759769" y="1846553"/>
          <a:ext cx="10105103" cy="4360568"/>
        </p:xfrm>
        <a:graphic>
          <a:graphicData uri="http://schemas.openxmlformats.org/drawingml/2006/table">
            <a:tbl>
              <a:tblPr firstRow="1" bandRow="1">
                <a:tableStyleId>{5C22544A-7EE6-4342-B048-85BDC9FD1C3A}</a:tableStyleId>
              </a:tblPr>
              <a:tblGrid>
                <a:gridCol w="1579779">
                  <a:extLst>
                    <a:ext uri="{9D8B030D-6E8A-4147-A177-3AD203B41FA5}">
                      <a16:colId xmlns:a16="http://schemas.microsoft.com/office/drawing/2014/main" val="3871359360"/>
                    </a:ext>
                  </a:extLst>
                </a:gridCol>
                <a:gridCol w="8525324">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cohesiveness </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mn-lt"/>
                          <a:ea typeface="+mn-ea"/>
                          <a:cs typeface="+mn-cs"/>
                        </a:rPr>
                        <a:t>Cohesiveness</a:t>
                      </a:r>
                      <a:r>
                        <a:rPr lang="en-US" sz="1800" b="0" i="0" u="none" kern="1200" dirty="0">
                          <a:solidFill>
                            <a:schemeClr val="tx1"/>
                          </a:solidFill>
                          <a:latin typeface="+mn-lt"/>
                          <a:ea typeface="+mn-ea"/>
                          <a:cs typeface="+mn-cs"/>
                        </a:rPr>
                        <a:t> may also be a primary factor in the development of certain problems for some decision-making groups.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An example </a:t>
                      </a:r>
                      <a:r>
                        <a:rPr lang="en-US" sz="1800" b="1" i="0" u="sng" kern="1200" dirty="0">
                          <a:solidFill>
                            <a:schemeClr val="tx1"/>
                          </a:solidFill>
                          <a:latin typeface="+mn-lt"/>
                          <a:ea typeface="+mn-ea"/>
                          <a:cs typeface="+mn-cs"/>
                        </a:rPr>
                        <a:t>is groupthink, </a:t>
                      </a:r>
                      <a:r>
                        <a:rPr lang="en-US" sz="1800" b="0" i="0" u="none" kern="1200" dirty="0">
                          <a:solidFill>
                            <a:schemeClr val="tx1"/>
                          </a:solidFill>
                          <a:latin typeface="+mn-lt"/>
                          <a:ea typeface="+mn-ea"/>
                          <a:cs typeface="+mn-cs"/>
                        </a:rPr>
                        <a:t>which occurs when a group’s overriding concern is a unanimous decision rather than critical analysis of alternatives.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These problems, together with the evidence regarding group cohesiveness and productivity, mean that a manager must carefully weigh the pros and cons of fostering highly cohesive groups.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Finally, there is emerging evidence that the emotional intelligence of group members can promote cohesiveness. In this context, emotional intelligence refers to interpersonal capability that includes the ability to perceive and express emotions, to understand and use them, and to manage emotions in oneself and other people.</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1440685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Informal Leadership</a:t>
            </a:r>
          </a:p>
          <a:p>
            <a:endParaRPr lang="en-US" sz="2000" b="1" dirty="0">
              <a:solidFill>
                <a:srgbClr val="C1510A"/>
              </a:solidFill>
              <a:effectLst/>
              <a:latin typeface="Helvetica" panose="020B0604020202020204" pitchFamily="34" charset="0"/>
            </a:endParaRP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64917925"/>
              </p:ext>
            </p:extLst>
          </p:nvPr>
        </p:nvGraphicFramePr>
        <p:xfrm>
          <a:off x="1759769" y="1846553"/>
          <a:ext cx="10105103" cy="4360568"/>
        </p:xfrm>
        <a:graphic>
          <a:graphicData uri="http://schemas.openxmlformats.org/drawingml/2006/table">
            <a:tbl>
              <a:tblPr firstRow="1" bandRow="1">
                <a:tableStyleId>{5C22544A-7EE6-4342-B048-85BDC9FD1C3A}</a:tableStyleId>
              </a:tblPr>
              <a:tblGrid>
                <a:gridCol w="1579779">
                  <a:extLst>
                    <a:ext uri="{9D8B030D-6E8A-4147-A177-3AD203B41FA5}">
                      <a16:colId xmlns:a16="http://schemas.microsoft.com/office/drawing/2014/main" val="3871359360"/>
                    </a:ext>
                  </a:extLst>
                </a:gridCol>
                <a:gridCol w="8525324">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Informal Leadership</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latin typeface="+mn-lt"/>
                          <a:ea typeface="+mn-ea"/>
                          <a:cs typeface="+mn-cs"/>
                        </a:rPr>
                        <a:t>informal leader </a:t>
                      </a:r>
                      <a:r>
                        <a:rPr lang="en-US" sz="1800" b="0" i="0" u="none" kern="1200" dirty="0">
                          <a:solidFill>
                            <a:schemeClr val="tx1"/>
                          </a:solidFill>
                          <a:latin typeface="+mn-lt"/>
                          <a:ea typeface="+mn-ea"/>
                          <a:cs typeface="+mn-cs"/>
                        </a:rPr>
                        <a:t>is a person who engages in leadership activities but whose right to do so has not been formally recognized.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formal and the informal leader in any group or team may be the same person, or they may be different people.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For example, most groups and teams need people to play both task and socioemotional roles. An informal leader is likely to be a person capable of carrying out both roles effectively.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If the formal leader can fulfill one role but not the other, an informal leader often emerges to supplement the formal leader’s functions. If the formal leader can fill neither role, one or more informal leaders may emerge to carry out both sets of functions.</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6016378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Informal Leadership</a:t>
            </a:r>
          </a:p>
          <a:p>
            <a:endParaRPr lang="en-US" sz="2000" b="1" dirty="0">
              <a:solidFill>
                <a:srgbClr val="C1510A"/>
              </a:solidFill>
              <a:effectLst/>
              <a:latin typeface="Helvetica" panose="020B0604020202020204" pitchFamily="34" charset="0"/>
            </a:endParaRP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pSp>
        <p:nvGrpSpPr>
          <p:cNvPr id="10" name="Group 9">
            <a:extLst>
              <a:ext uri="{FF2B5EF4-FFF2-40B4-BE49-F238E27FC236}">
                <a16:creationId xmlns:a16="http://schemas.microsoft.com/office/drawing/2014/main" id="{0AAD9C66-3145-4C83-ABCF-C940303B5017}"/>
              </a:ext>
            </a:extLst>
          </p:cNvPr>
          <p:cNvGrpSpPr/>
          <p:nvPr/>
        </p:nvGrpSpPr>
        <p:grpSpPr>
          <a:xfrm>
            <a:off x="1943202" y="1765005"/>
            <a:ext cx="9968818" cy="3943350"/>
            <a:chOff x="1943202" y="1765005"/>
            <a:chExt cx="9968818" cy="3943350"/>
          </a:xfrm>
        </p:grpSpPr>
        <p:pic>
          <p:nvPicPr>
            <p:cNvPr id="7" name="Picture 6">
              <a:extLst>
                <a:ext uri="{FF2B5EF4-FFF2-40B4-BE49-F238E27FC236}">
                  <a16:creationId xmlns:a16="http://schemas.microsoft.com/office/drawing/2014/main" id="{4F3A6C8D-1335-4EE1-9E16-AAE5C098C099}"/>
                </a:ext>
              </a:extLst>
            </p:cNvPr>
            <p:cNvPicPr>
              <a:picLocks noChangeAspect="1"/>
            </p:cNvPicPr>
            <p:nvPr/>
          </p:nvPicPr>
          <p:blipFill>
            <a:blip r:embed="rId7"/>
            <a:stretch>
              <a:fillRect/>
            </a:stretch>
          </p:blipFill>
          <p:spPr>
            <a:xfrm>
              <a:off x="6654220" y="1765005"/>
              <a:ext cx="5257800" cy="3943350"/>
            </a:xfrm>
            <a:prstGeom prst="rect">
              <a:avLst/>
            </a:prstGeom>
          </p:spPr>
        </p:pic>
        <p:sp>
          <p:nvSpPr>
            <p:cNvPr id="16" name="TextBox 15">
              <a:extLst>
                <a:ext uri="{FF2B5EF4-FFF2-40B4-BE49-F238E27FC236}">
                  <a16:creationId xmlns:a16="http://schemas.microsoft.com/office/drawing/2014/main" id="{B5192245-871E-42B0-AF26-B4CEEF57B21C}"/>
                </a:ext>
              </a:extLst>
            </p:cNvPr>
            <p:cNvSpPr txBox="1"/>
            <p:nvPr/>
          </p:nvSpPr>
          <p:spPr>
            <a:xfrm>
              <a:off x="1943202" y="2467270"/>
              <a:ext cx="4550363" cy="3139321"/>
            </a:xfrm>
            <a:prstGeom prst="rect">
              <a:avLst/>
            </a:prstGeom>
            <a:solidFill>
              <a:srgbClr val="FF9518"/>
            </a:solidFill>
          </p:spPr>
          <p:txBody>
            <a:bodyPr wrap="square">
              <a:spAutoFit/>
            </a:bodyPr>
            <a:lstStyle/>
            <a:p>
              <a:pPr algn="just"/>
              <a:r>
                <a:rPr lang="en-US" dirty="0"/>
                <a:t>An informal leader is someone who engages in leadership activities without the formal authority to do so. Take these construction supervisors, for instance. The project manager may be away handling other responsibilities and one of the two supervisors in the center is taking charge during the manager’s absence. This supervisor, then, is emerging as an informal leader by taking on a larger role than has been actually granted to them by the company.</a:t>
              </a:r>
            </a:p>
          </p:txBody>
        </p:sp>
      </p:grpSp>
    </p:spTree>
    <p:extLst>
      <p:ext uri="{BB962C8B-B14F-4D97-AF65-F5344CB8AC3E}">
        <p14:creationId xmlns:p14="http://schemas.microsoft.com/office/powerpoint/2010/main" val="10128973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Creating New Groups and Teams</a:t>
            </a:r>
          </a:p>
          <a:p>
            <a:endParaRPr lang="en-US" sz="2000" b="1" dirty="0">
              <a:solidFill>
                <a:srgbClr val="C1510A"/>
              </a:solidFill>
              <a:effectLst/>
              <a:latin typeface="Helvetica" panose="020B0604020202020204" pitchFamily="34" charset="0"/>
            </a:endParaRP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660067739"/>
              </p:ext>
            </p:extLst>
          </p:nvPr>
        </p:nvGraphicFramePr>
        <p:xfrm>
          <a:off x="1759769" y="1846553"/>
          <a:ext cx="10105103" cy="4360568"/>
        </p:xfrm>
        <a:graphic>
          <a:graphicData uri="http://schemas.openxmlformats.org/drawingml/2006/table">
            <a:tbl>
              <a:tblPr firstRow="1" bandRow="1">
                <a:tableStyleId>{5C22544A-7EE6-4342-B048-85BDC9FD1C3A}</a:tableStyleId>
              </a:tblPr>
              <a:tblGrid>
                <a:gridCol w="1579779">
                  <a:extLst>
                    <a:ext uri="{9D8B030D-6E8A-4147-A177-3AD203B41FA5}">
                      <a16:colId xmlns:a16="http://schemas.microsoft.com/office/drawing/2014/main" val="3871359360"/>
                    </a:ext>
                  </a:extLst>
                </a:gridCol>
                <a:gridCol w="8525324">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Managers frequently have the opportunity to create new groups and teams.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Given the significant roles that groups and teams can play in organizational effectiveness, it is clearly important that this process be approached logically and rationally.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In general, if a new group or team is being created, managers should be aware of the stages that groups and teams go through, understand how various performance factors should be considered, and be aware of the formal process experts suggest for implementing teams.</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8877575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Stages of Group and Team Development</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178878596"/>
              </p:ext>
            </p:extLst>
          </p:nvPr>
        </p:nvGraphicFramePr>
        <p:xfrm>
          <a:off x="1759769" y="1846553"/>
          <a:ext cx="10074422" cy="3931920"/>
        </p:xfrm>
        <a:graphic>
          <a:graphicData uri="http://schemas.openxmlformats.org/drawingml/2006/table">
            <a:tbl>
              <a:tblPr firstRow="1" bandRow="1">
                <a:tableStyleId>{5C22544A-7EE6-4342-B048-85BDC9FD1C3A}</a:tableStyleId>
              </a:tblPr>
              <a:tblGrid>
                <a:gridCol w="1574983">
                  <a:extLst>
                    <a:ext uri="{9D8B030D-6E8A-4147-A177-3AD203B41FA5}">
                      <a16:colId xmlns:a16="http://schemas.microsoft.com/office/drawing/2014/main" val="3871359360"/>
                    </a:ext>
                  </a:extLst>
                </a:gridCol>
                <a:gridCol w="8499439">
                  <a:extLst>
                    <a:ext uri="{9D8B030D-6E8A-4147-A177-3AD203B41FA5}">
                      <a16:colId xmlns:a16="http://schemas.microsoft.com/office/drawing/2014/main" val="1091551387"/>
                    </a:ext>
                  </a:extLst>
                </a:gridCol>
              </a:tblGrid>
              <a:tr h="3165342">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Groups are not static, and when a new group or team is created it generally goes through some “growing pains” before it becomes fully functional.</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Traditional research on small groups per se (as opposed to teams) has focused on a four-stage development process: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342900" indent="-342900" algn="just" defTabSz="914400" rtl="0" eaLnBrk="1" latinLnBrk="0" hangingPunct="1">
                        <a:buFont typeface="+mj-lt"/>
                        <a:buAutoNum type="arabicPeriod"/>
                      </a:pPr>
                      <a:r>
                        <a:rPr lang="en-US" sz="1800" b="0" i="0" u="none" kern="1200" dirty="0">
                          <a:solidFill>
                            <a:schemeClr val="tx1"/>
                          </a:solidFill>
                          <a:latin typeface="+mn-lt"/>
                          <a:ea typeface="+mn-ea"/>
                          <a:cs typeface="+mn-cs"/>
                        </a:rPr>
                        <a:t>mutual acceptance,</a:t>
                      </a:r>
                    </a:p>
                    <a:p>
                      <a:pPr marL="342900" indent="-342900" algn="just" defTabSz="914400" rtl="0" eaLnBrk="1" latinLnBrk="0" hangingPunct="1">
                        <a:buFont typeface="+mj-lt"/>
                        <a:buAutoNum type="arabicPeriod"/>
                      </a:pPr>
                      <a:r>
                        <a:rPr lang="en-US" sz="1800" b="0" i="0" u="none" kern="1200" dirty="0">
                          <a:solidFill>
                            <a:schemeClr val="tx1"/>
                          </a:solidFill>
                          <a:latin typeface="+mn-lt"/>
                          <a:ea typeface="+mn-ea"/>
                          <a:cs typeface="+mn-cs"/>
                        </a:rPr>
                        <a:t>communication and decision making,</a:t>
                      </a:r>
                    </a:p>
                    <a:p>
                      <a:pPr marL="342900" indent="-342900" algn="just" defTabSz="914400" rtl="0" eaLnBrk="1" latinLnBrk="0" hangingPunct="1">
                        <a:buFont typeface="+mj-lt"/>
                        <a:buAutoNum type="arabicPeriod"/>
                      </a:pPr>
                      <a:r>
                        <a:rPr lang="en-US" sz="1800" b="0" i="0" u="none" kern="1200" dirty="0">
                          <a:solidFill>
                            <a:schemeClr val="tx1"/>
                          </a:solidFill>
                          <a:latin typeface="+mn-lt"/>
                          <a:ea typeface="+mn-ea"/>
                          <a:cs typeface="+mn-cs"/>
                        </a:rPr>
                        <a:t>motivation and productivity, and</a:t>
                      </a:r>
                    </a:p>
                    <a:p>
                      <a:pPr marL="342900" indent="-342900" algn="just" defTabSz="914400" rtl="0" eaLnBrk="1" latinLnBrk="0" hangingPunct="1">
                        <a:buFont typeface="+mj-lt"/>
                        <a:buAutoNum type="arabicPeriod"/>
                      </a:pPr>
                      <a:r>
                        <a:rPr lang="en-US" sz="1800" b="0" i="0" u="none" kern="1200" dirty="0">
                          <a:solidFill>
                            <a:schemeClr val="tx1"/>
                          </a:solidFill>
                          <a:latin typeface="+mn-lt"/>
                          <a:ea typeface="+mn-ea"/>
                          <a:cs typeface="+mn-cs"/>
                        </a:rPr>
                        <a:t>control and organization.</a:t>
                      </a:r>
                    </a:p>
                    <a:p>
                      <a:pPr marL="342900" indent="-342900" algn="just" defTabSz="914400" rtl="0" eaLnBrk="1" latinLnBrk="0" hangingPunct="1">
                        <a:buFont typeface="+mj-lt"/>
                        <a:buAutoNum type="arabicPeriod"/>
                      </a:pPr>
                      <a:r>
                        <a:rPr lang="en-US" sz="1800" b="0" i="0" u="none" kern="1200" dirty="0">
                          <a:solidFill>
                            <a:schemeClr val="tx1"/>
                          </a:solidFill>
                          <a:latin typeface="+mn-lt"/>
                          <a:ea typeface="+mn-ea"/>
                          <a:cs typeface="+mn-cs"/>
                        </a:rPr>
                        <a:t>The stages and the activities that typify them are shown in Figure 7.3. We will discuss the stages as separate and distinct. It is difficult to pinpoint exactly when a group moves from one stage to another, however, because the activities in the phases tend to overlap.</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5290281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Stages of Group and Team Development</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pic>
        <p:nvPicPr>
          <p:cNvPr id="7" name="Picture 6">
            <a:extLst>
              <a:ext uri="{FF2B5EF4-FFF2-40B4-BE49-F238E27FC236}">
                <a16:creationId xmlns:a16="http://schemas.microsoft.com/office/drawing/2014/main" id="{FDE96E2B-F5F2-495D-9CFA-6598D1C77756}"/>
              </a:ext>
            </a:extLst>
          </p:cNvPr>
          <p:cNvPicPr>
            <a:picLocks noChangeAspect="1"/>
          </p:cNvPicPr>
          <p:nvPr/>
        </p:nvPicPr>
        <p:blipFill>
          <a:blip r:embed="rId7"/>
          <a:stretch>
            <a:fillRect/>
          </a:stretch>
        </p:blipFill>
        <p:spPr>
          <a:xfrm>
            <a:off x="5558068" y="1921214"/>
            <a:ext cx="6359957" cy="3807062"/>
          </a:xfrm>
          <a:prstGeom prst="rect">
            <a:avLst/>
          </a:prstGeom>
        </p:spPr>
      </p:pic>
      <p:sp>
        <p:nvSpPr>
          <p:cNvPr id="16" name="TextBox 15">
            <a:extLst>
              <a:ext uri="{FF2B5EF4-FFF2-40B4-BE49-F238E27FC236}">
                <a16:creationId xmlns:a16="http://schemas.microsoft.com/office/drawing/2014/main" id="{B0BBCE9D-27DB-43CB-BCBB-2BA31484C917}"/>
              </a:ext>
            </a:extLst>
          </p:cNvPr>
          <p:cNvSpPr txBox="1"/>
          <p:nvPr/>
        </p:nvSpPr>
        <p:spPr>
          <a:xfrm>
            <a:off x="1417827" y="2972997"/>
            <a:ext cx="3985591" cy="1754326"/>
          </a:xfrm>
          <a:prstGeom prst="rect">
            <a:avLst/>
          </a:prstGeom>
          <a:solidFill>
            <a:srgbClr val="FF9518"/>
          </a:solidFill>
        </p:spPr>
        <p:txBody>
          <a:bodyPr wrap="square">
            <a:spAutoFit/>
          </a:bodyPr>
          <a:lstStyle/>
          <a:p>
            <a:pPr algn="just"/>
            <a:r>
              <a:rPr lang="en-US" i="1" dirty="0">
                <a:latin typeface="+mj-lt"/>
              </a:rPr>
              <a:t>This figure shows the stages of evolution from a newly formed group to a mature group. Note that as new members are added or an existing group gets a new task, the group needs to go through the stages again.</a:t>
            </a:r>
          </a:p>
        </p:txBody>
      </p:sp>
    </p:spTree>
    <p:extLst>
      <p:ext uri="{BB962C8B-B14F-4D97-AF65-F5344CB8AC3E}">
        <p14:creationId xmlns:p14="http://schemas.microsoft.com/office/powerpoint/2010/main" val="35617415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Stages of Group and Team Development</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1279970094"/>
              </p:ext>
            </p:extLst>
          </p:nvPr>
        </p:nvGraphicFramePr>
        <p:xfrm>
          <a:off x="1790450" y="1867183"/>
          <a:ext cx="10074422" cy="3931920"/>
        </p:xfrm>
        <a:graphic>
          <a:graphicData uri="http://schemas.openxmlformats.org/drawingml/2006/table">
            <a:tbl>
              <a:tblPr firstRow="1" bandRow="1">
                <a:tableStyleId>{5C22544A-7EE6-4342-B048-85BDC9FD1C3A}</a:tableStyleId>
              </a:tblPr>
              <a:tblGrid>
                <a:gridCol w="1350315">
                  <a:extLst>
                    <a:ext uri="{9D8B030D-6E8A-4147-A177-3AD203B41FA5}">
                      <a16:colId xmlns:a16="http://schemas.microsoft.com/office/drawing/2014/main" val="3871359360"/>
                    </a:ext>
                  </a:extLst>
                </a:gridCol>
                <a:gridCol w="8724107">
                  <a:extLst>
                    <a:ext uri="{9D8B030D-6E8A-4147-A177-3AD203B41FA5}">
                      <a16:colId xmlns:a16="http://schemas.microsoft.com/office/drawing/2014/main" val="1091551387"/>
                    </a:ext>
                  </a:extLst>
                </a:gridCol>
              </a:tblGrid>
              <a:tr h="3165342">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Mutual Acceptance</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noFill/>
                  </a:tcPr>
                </a:tc>
                <a:tc>
                  <a:txBody>
                    <a:bodyPr/>
                    <a:lstStyle/>
                    <a:p>
                      <a:pPr marL="342900" indent="-342900" algn="just" defTabSz="914400" rtl="0" eaLnBrk="1" latinLnBrk="0" hangingPunct="1">
                        <a:buFont typeface="+mj-lt"/>
                        <a:buAutoNum type="arabicPeriod"/>
                      </a:pPr>
                      <a:r>
                        <a:rPr lang="en-US" sz="1800" b="1" i="0" u="none" kern="1200" dirty="0">
                          <a:solidFill>
                            <a:schemeClr val="tx1"/>
                          </a:solidFill>
                          <a:latin typeface="+mn-lt"/>
                          <a:ea typeface="+mn-ea"/>
                          <a:cs typeface="+mn-cs"/>
                        </a:rPr>
                        <a:t>Mutual Acceptance</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In the mutual acceptance stage of group development (</a:t>
                      </a:r>
                      <a:r>
                        <a:rPr lang="en-US" sz="1800" b="1" i="0" u="sng" kern="1200" dirty="0">
                          <a:solidFill>
                            <a:schemeClr val="tx1"/>
                          </a:solidFill>
                          <a:latin typeface="+mn-lt"/>
                          <a:ea typeface="+mn-ea"/>
                          <a:cs typeface="+mn-cs"/>
                        </a:rPr>
                        <a:t>also called the forming stage</a:t>
                      </a:r>
                      <a:r>
                        <a:rPr lang="en-US" sz="1800" b="0" i="0" u="none" kern="1200" dirty="0">
                          <a:solidFill>
                            <a:schemeClr val="tx1"/>
                          </a:solidFill>
                          <a:latin typeface="+mn-lt"/>
                          <a:ea typeface="+mn-ea"/>
                          <a:cs typeface="+mn-cs"/>
                        </a:rPr>
                        <a:t>), the group forms, and members get to know one another by sharing information about themselves.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They often test one another’s opinions by discussing subjects that have little to do with the group, such as the weather, politics, sports, or recent events within the organization.</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Some aspects of the group’s task, such as its formal objectives, may also be discussed at this stage.</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However, such discussion probably will not be very productive because the members are unfamiliar with one another and do not know how to evaluate one another’s comments. </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5874721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Stages of Group and Team Development</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2398403039"/>
              </p:ext>
            </p:extLst>
          </p:nvPr>
        </p:nvGraphicFramePr>
        <p:xfrm>
          <a:off x="1874165" y="1868866"/>
          <a:ext cx="10074422" cy="3165342"/>
        </p:xfrm>
        <a:graphic>
          <a:graphicData uri="http://schemas.openxmlformats.org/drawingml/2006/table">
            <a:tbl>
              <a:tblPr firstRow="1" bandRow="1">
                <a:tableStyleId>{5C22544A-7EE6-4342-B048-85BDC9FD1C3A}</a:tableStyleId>
              </a:tblPr>
              <a:tblGrid>
                <a:gridCol w="1840646">
                  <a:extLst>
                    <a:ext uri="{9D8B030D-6E8A-4147-A177-3AD203B41FA5}">
                      <a16:colId xmlns:a16="http://schemas.microsoft.com/office/drawing/2014/main" val="3871359360"/>
                    </a:ext>
                  </a:extLst>
                </a:gridCol>
                <a:gridCol w="8233776">
                  <a:extLst>
                    <a:ext uri="{9D8B030D-6E8A-4147-A177-3AD203B41FA5}">
                      <a16:colId xmlns:a16="http://schemas.microsoft.com/office/drawing/2014/main" val="1091551387"/>
                    </a:ext>
                  </a:extLst>
                </a:gridCol>
              </a:tblGrid>
              <a:tr h="3165342">
                <a:tc>
                  <a:txBody>
                    <a:bodyPr/>
                    <a:lstStyle/>
                    <a:p>
                      <a:pPr marL="0" indent="0" algn="just" defTabSz="914400" rtl="0" eaLnBrk="1" latinLnBrk="0" hangingPunct="1">
                        <a:buFont typeface="Wingdings" panose="05000000000000000000" pitchFamily="2" charset="2"/>
                        <a:buNone/>
                      </a:pPr>
                      <a:r>
                        <a:rPr lang="en-US" sz="1800" b="1" i="0" u="none" kern="1200" dirty="0">
                          <a:solidFill>
                            <a:schemeClr val="tx1"/>
                          </a:solidFill>
                          <a:latin typeface="+mn-lt"/>
                          <a:ea typeface="+mn-ea"/>
                          <a:cs typeface="+mn-cs"/>
                        </a:rPr>
                        <a:t>Communication and Decision Making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noFill/>
                  </a:tcPr>
                </a:tc>
                <a:tc>
                  <a:txBody>
                    <a:bodyPr/>
                    <a:lstStyle/>
                    <a:p>
                      <a:pPr marL="0" indent="0" algn="just" defTabSz="914400" rtl="0" eaLnBrk="1" latinLnBrk="0" hangingPunct="1">
                        <a:buFont typeface="Wingdings" panose="05000000000000000000" pitchFamily="2" charset="2"/>
                        <a:buNone/>
                      </a:pPr>
                      <a:r>
                        <a:rPr lang="en-US" sz="1800" b="1" i="0" u="none" kern="1200" dirty="0">
                          <a:solidFill>
                            <a:schemeClr val="tx1"/>
                          </a:solidFill>
                          <a:latin typeface="+mn-lt"/>
                          <a:ea typeface="+mn-ea"/>
                          <a:cs typeface="+mn-cs"/>
                        </a:rPr>
                        <a:t>2- Communication and Decision Making</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group progresses to the communication and decision-making stage (</a:t>
                      </a:r>
                      <a:r>
                        <a:rPr lang="en-US" sz="1800" b="1" i="0" u="sng" kern="1200" dirty="0">
                          <a:solidFill>
                            <a:schemeClr val="tx1"/>
                          </a:solidFill>
                          <a:latin typeface="+mn-lt"/>
                          <a:ea typeface="+mn-ea"/>
                          <a:cs typeface="+mn-cs"/>
                        </a:rPr>
                        <a:t>also called storming stage)</a:t>
                      </a:r>
                      <a:r>
                        <a:rPr lang="en-US" sz="1800" b="0" i="0" u="none" kern="1200" dirty="0">
                          <a:solidFill>
                            <a:schemeClr val="tx1"/>
                          </a:solidFill>
                          <a:latin typeface="+mn-lt"/>
                          <a:ea typeface="+mn-ea"/>
                          <a:cs typeface="+mn-cs"/>
                        </a:rPr>
                        <a:t> once group members have begun to accept one another.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In this stage, members discuss their feelings and opinions more openly, which can increase conflict; they may show more tolerance for opposing viewpoints and explore different ideas to bring about a reasonable solution or decision.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membership usually begins to develop norms of behavior during this stage. Members discuss and eventually agree on the group’s goals. Then they are assigned roles and tasks to accomplish the goals.</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3580821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Stages of Group and Team Development</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1056137699"/>
              </p:ext>
            </p:extLst>
          </p:nvPr>
        </p:nvGraphicFramePr>
        <p:xfrm>
          <a:off x="1874165" y="1842600"/>
          <a:ext cx="10074422" cy="3383280"/>
        </p:xfrm>
        <a:graphic>
          <a:graphicData uri="http://schemas.openxmlformats.org/drawingml/2006/table">
            <a:tbl>
              <a:tblPr firstRow="1" bandRow="1">
                <a:tableStyleId>{5C22544A-7EE6-4342-B048-85BDC9FD1C3A}</a:tableStyleId>
              </a:tblPr>
              <a:tblGrid>
                <a:gridCol w="1438878">
                  <a:extLst>
                    <a:ext uri="{9D8B030D-6E8A-4147-A177-3AD203B41FA5}">
                      <a16:colId xmlns:a16="http://schemas.microsoft.com/office/drawing/2014/main" val="3871359360"/>
                    </a:ext>
                  </a:extLst>
                </a:gridCol>
                <a:gridCol w="8635544">
                  <a:extLst>
                    <a:ext uri="{9D8B030D-6E8A-4147-A177-3AD203B41FA5}">
                      <a16:colId xmlns:a16="http://schemas.microsoft.com/office/drawing/2014/main" val="1091551387"/>
                    </a:ext>
                  </a:extLst>
                </a:gridCol>
              </a:tblGrid>
              <a:tr h="3165342">
                <a:tc>
                  <a:txBody>
                    <a:bodyPr/>
                    <a:lstStyle/>
                    <a:p>
                      <a:pPr marL="0" indent="0" algn="just" defTabSz="914400" rtl="0" eaLnBrk="1" latinLnBrk="0" hangingPunct="1">
                        <a:buFont typeface="Wingdings" panose="05000000000000000000" pitchFamily="2" charset="2"/>
                        <a:buNone/>
                      </a:pPr>
                      <a:r>
                        <a:rPr lang="en-US" sz="1800" b="1" i="0" u="none" kern="1200" dirty="0">
                          <a:solidFill>
                            <a:schemeClr val="tx1"/>
                          </a:solidFill>
                          <a:latin typeface="+mn-lt"/>
                          <a:ea typeface="+mn-ea"/>
                          <a:cs typeface="+mn-cs"/>
                        </a:rPr>
                        <a:t>Motivation and Productivity</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noFill/>
                  </a:tcPr>
                </a:tc>
                <a:tc>
                  <a:txBody>
                    <a:bodyPr/>
                    <a:lstStyle/>
                    <a:p>
                      <a:pPr marL="0" indent="0" algn="just" defTabSz="914400" rtl="0" eaLnBrk="1" latinLnBrk="0" hangingPunct="1">
                        <a:buFont typeface="Wingdings" panose="05000000000000000000" pitchFamily="2" charset="2"/>
                        <a:buNone/>
                      </a:pPr>
                      <a:r>
                        <a:rPr lang="en-US" sz="1800" b="1" i="0" u="none" kern="1200" dirty="0">
                          <a:solidFill>
                            <a:schemeClr val="tx1"/>
                          </a:solidFill>
                          <a:latin typeface="+mn-lt"/>
                          <a:ea typeface="+mn-ea"/>
                          <a:cs typeface="+mn-cs"/>
                        </a:rPr>
                        <a:t>3- Motivation and Productivity</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In the next stage, motivation and productivity stage </a:t>
                      </a:r>
                      <a:r>
                        <a:rPr lang="en-US" sz="1800" b="1" i="0" u="none" kern="1200" dirty="0">
                          <a:solidFill>
                            <a:schemeClr val="tx1"/>
                          </a:solidFill>
                          <a:latin typeface="+mn-lt"/>
                          <a:ea typeface="+mn-ea"/>
                          <a:cs typeface="+mn-cs"/>
                        </a:rPr>
                        <a:t>(also called the norming stage), </a:t>
                      </a:r>
                      <a:r>
                        <a:rPr lang="en-US" sz="1800" b="0" i="0" u="none" kern="1200" dirty="0">
                          <a:solidFill>
                            <a:schemeClr val="tx1"/>
                          </a:solidFill>
                          <a:latin typeface="+mn-lt"/>
                          <a:ea typeface="+mn-ea"/>
                          <a:cs typeface="+mn-cs"/>
                        </a:rPr>
                        <a:t>the emphasis shifts away from personal concerns and viewpoints to activities that will benefit the group.</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Members perform their assigned tasks, cooperate with one another, and help one another accomplish their goals.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members are highly motivated and may carry out their tasks creatively. In this stage, the group is accomplishing its work and moving toward the final stage of development.</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0514854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Stages of Group and Team Development</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4056882834"/>
              </p:ext>
            </p:extLst>
          </p:nvPr>
        </p:nvGraphicFramePr>
        <p:xfrm>
          <a:off x="1874165" y="1829348"/>
          <a:ext cx="10074422" cy="3383280"/>
        </p:xfrm>
        <a:graphic>
          <a:graphicData uri="http://schemas.openxmlformats.org/drawingml/2006/table">
            <a:tbl>
              <a:tblPr firstRow="1" bandRow="1">
                <a:tableStyleId>{5C22544A-7EE6-4342-B048-85BDC9FD1C3A}</a:tableStyleId>
              </a:tblPr>
              <a:tblGrid>
                <a:gridCol w="1438878">
                  <a:extLst>
                    <a:ext uri="{9D8B030D-6E8A-4147-A177-3AD203B41FA5}">
                      <a16:colId xmlns:a16="http://schemas.microsoft.com/office/drawing/2014/main" val="3871359360"/>
                    </a:ext>
                  </a:extLst>
                </a:gridCol>
                <a:gridCol w="8635544">
                  <a:extLst>
                    <a:ext uri="{9D8B030D-6E8A-4147-A177-3AD203B41FA5}">
                      <a16:colId xmlns:a16="http://schemas.microsoft.com/office/drawing/2014/main" val="1091551387"/>
                    </a:ext>
                  </a:extLst>
                </a:gridCol>
              </a:tblGrid>
              <a:tr h="2313500">
                <a:tc>
                  <a:txBody>
                    <a:bodyPr/>
                    <a:lstStyle/>
                    <a:p>
                      <a:pPr marL="0" indent="0" algn="just" defTabSz="914400" rtl="0" eaLnBrk="1" latinLnBrk="0" hangingPunct="1">
                        <a:buFont typeface="Wingdings" panose="05000000000000000000" pitchFamily="2" charset="2"/>
                        <a:buNone/>
                      </a:pPr>
                      <a:r>
                        <a:rPr lang="en-US" sz="1800" b="1" i="0" u="none" kern="1200" dirty="0">
                          <a:solidFill>
                            <a:schemeClr val="tx1"/>
                          </a:solidFill>
                          <a:latin typeface="+mn-lt"/>
                          <a:ea typeface="+mn-ea"/>
                          <a:cs typeface="+mn-cs"/>
                        </a:rPr>
                        <a:t>Control and Organization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noFill/>
                  </a:tcPr>
                </a:tc>
                <a:tc>
                  <a:txBody>
                    <a:bodyPr/>
                    <a:lstStyle/>
                    <a:p>
                      <a:pPr marL="0" indent="0" algn="just" defTabSz="914400" rtl="0" eaLnBrk="1" latinLnBrk="0" hangingPunct="1">
                        <a:buFont typeface="Wingdings" panose="05000000000000000000" pitchFamily="2" charset="2"/>
                        <a:buNone/>
                      </a:pPr>
                      <a:r>
                        <a:rPr lang="en-US" sz="1800" b="1" i="0" u="none" kern="1200" dirty="0">
                          <a:solidFill>
                            <a:schemeClr val="tx1"/>
                          </a:solidFill>
                          <a:latin typeface="+mn-lt"/>
                          <a:ea typeface="+mn-ea"/>
                          <a:cs typeface="+mn-cs"/>
                        </a:rPr>
                        <a:t>4- Control and Organization</a:t>
                      </a:r>
                    </a:p>
                    <a:p>
                      <a:pPr marL="0" indent="0" algn="just" defTabSz="914400" rtl="0" eaLnBrk="1" latinLnBrk="0" hangingPunct="1">
                        <a:buFont typeface="Wingdings" panose="05000000000000000000" pitchFamily="2" charset="2"/>
                        <a:buNone/>
                      </a:pPr>
                      <a:endParaRPr lang="en-US" sz="1800" b="1"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In the final stage, control and organization stage (</a:t>
                      </a:r>
                      <a:r>
                        <a:rPr lang="en-US" sz="1800" b="1" i="0" u="sng" kern="1200" dirty="0">
                          <a:solidFill>
                            <a:schemeClr val="tx1"/>
                          </a:solidFill>
                          <a:latin typeface="+mn-lt"/>
                          <a:ea typeface="+mn-ea"/>
                          <a:cs typeface="+mn-cs"/>
                        </a:rPr>
                        <a:t>also called the performing stage</a:t>
                      </a:r>
                      <a:r>
                        <a:rPr lang="en-US" sz="1800" b="0" i="0" u="none" kern="1200" dirty="0">
                          <a:solidFill>
                            <a:schemeClr val="tx1"/>
                          </a:solidFill>
                          <a:latin typeface="+mn-lt"/>
                          <a:ea typeface="+mn-ea"/>
                          <a:cs typeface="+mn-cs"/>
                        </a:rPr>
                        <a:t>), the group works effectively toward accomplishing its goals.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Tasks are assigned by mutual agreement and according to ability. In a mature group, the members’ activities are relatively spontaneous and flexible rather than subject to rigid structural restraints.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Mature groups evaluate their activities and potential outcomes and take corrective actions if necessary. The characteristics of flexibility, spontaneity, and self-correction are very important if the group is to remain productive over an extended period.</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9859083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Stages of Group and Team Development</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1895011495"/>
              </p:ext>
            </p:extLst>
          </p:nvPr>
        </p:nvGraphicFramePr>
        <p:xfrm>
          <a:off x="1874165" y="1843900"/>
          <a:ext cx="10074422" cy="3383280"/>
        </p:xfrm>
        <a:graphic>
          <a:graphicData uri="http://schemas.openxmlformats.org/drawingml/2006/table">
            <a:tbl>
              <a:tblPr firstRow="1" bandRow="1">
                <a:tableStyleId>{5C22544A-7EE6-4342-B048-85BDC9FD1C3A}</a:tableStyleId>
              </a:tblPr>
              <a:tblGrid>
                <a:gridCol w="1438878">
                  <a:extLst>
                    <a:ext uri="{9D8B030D-6E8A-4147-A177-3AD203B41FA5}">
                      <a16:colId xmlns:a16="http://schemas.microsoft.com/office/drawing/2014/main" val="3871359360"/>
                    </a:ext>
                  </a:extLst>
                </a:gridCol>
                <a:gridCol w="8635544">
                  <a:extLst>
                    <a:ext uri="{9D8B030D-6E8A-4147-A177-3AD203B41FA5}">
                      <a16:colId xmlns:a16="http://schemas.microsoft.com/office/drawing/2014/main" val="1091551387"/>
                    </a:ext>
                  </a:extLst>
                </a:gridCol>
              </a:tblGrid>
              <a:tr h="231350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Finally, as working conditions and relationships change, either through a change in membership or when a task is completed and a new task is begun, groups may need to re-experience one or more of the stages of development to maintain the cohesiveness and productivity characteristic of a well-developed group.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San Francisco Forty-Niners, for </a:t>
                      </a:r>
                      <a:r>
                        <a:rPr lang="en-US" sz="1800" b="0" i="0" u="none" kern="1200" dirty="0">
                          <a:solidFill>
                            <a:srgbClr val="C00000"/>
                          </a:solidFill>
                          <a:latin typeface="+mn-lt"/>
                          <a:ea typeface="+mn-ea"/>
                          <a:cs typeface="+mn-cs"/>
                        </a:rPr>
                        <a:t>example</a:t>
                      </a:r>
                      <a:r>
                        <a:rPr lang="en-US" sz="1800" b="0" i="0" u="none" kern="1200" dirty="0">
                          <a:solidFill>
                            <a:schemeClr val="tx1"/>
                          </a:solidFill>
                          <a:latin typeface="+mn-lt"/>
                          <a:ea typeface="+mn-ea"/>
                          <a:cs typeface="+mn-cs"/>
                        </a:rPr>
                        <a:t>, once returned from an NFL players strike to an uncomfortable and apprehension-filled period. </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Their coach conducted rigorous practices but also allowed time for players to get together to air their feelings. Slowly, team unity returned, and players began joking and socializing again as they prepared for the rest of the season. </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Their redevelopment as a mature group resulted in two subsequent Super Bowl victories.</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81763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Understanding Team Performance Factors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3468206638"/>
              </p:ext>
            </p:extLst>
          </p:nvPr>
        </p:nvGraphicFramePr>
        <p:xfrm>
          <a:off x="1524000" y="1749014"/>
          <a:ext cx="10424587" cy="4206240"/>
        </p:xfrm>
        <a:graphic>
          <a:graphicData uri="http://schemas.openxmlformats.org/drawingml/2006/table">
            <a:tbl>
              <a:tblPr firstRow="1" bandRow="1">
                <a:tableStyleId>{5C22544A-7EE6-4342-B048-85BDC9FD1C3A}</a:tableStyleId>
              </a:tblPr>
              <a:tblGrid>
                <a:gridCol w="1444487">
                  <a:extLst>
                    <a:ext uri="{9D8B030D-6E8A-4147-A177-3AD203B41FA5}">
                      <a16:colId xmlns:a16="http://schemas.microsoft.com/office/drawing/2014/main" val="3871359360"/>
                    </a:ext>
                  </a:extLst>
                </a:gridCol>
                <a:gridCol w="8980100">
                  <a:extLst>
                    <a:ext uri="{9D8B030D-6E8A-4147-A177-3AD203B41FA5}">
                      <a16:colId xmlns:a16="http://schemas.microsoft.com/office/drawing/2014/main" val="1091551387"/>
                    </a:ext>
                  </a:extLst>
                </a:gridCol>
              </a:tblGrid>
              <a:tr h="231350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Understanding Team Performance Factors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People working together in teams have the potential to produce more or higher-quality outputs than would have resulted if the individual efforts of team members were later combined</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latin typeface="+mn-lt"/>
                          <a:ea typeface="+mn-ea"/>
                          <a:cs typeface="+mn-cs"/>
                        </a:rPr>
                        <a:t>Process gain </a:t>
                      </a:r>
                      <a:r>
                        <a:rPr lang="en-US" sz="1800" b="0" i="0" u="none" kern="1200" dirty="0">
                          <a:solidFill>
                            <a:schemeClr val="tx1"/>
                          </a:solidFill>
                          <a:latin typeface="+mn-lt"/>
                          <a:ea typeface="+mn-ea"/>
                          <a:cs typeface="+mn-cs"/>
                        </a:rPr>
                        <a:t>refers to the performance improvements that occur because people work together rather than independently. </a:t>
                      </a:r>
                      <a:r>
                        <a:rPr lang="en-US" sz="1800" b="1" i="0" u="sng" kern="1200" dirty="0">
                          <a:solidFill>
                            <a:schemeClr val="tx1"/>
                          </a:solidFill>
                          <a:latin typeface="+mn-lt"/>
                          <a:ea typeface="+mn-ea"/>
                          <a:cs typeface="+mn-cs"/>
                        </a:rPr>
                        <a:t>Process gain </a:t>
                      </a:r>
                      <a:r>
                        <a:rPr lang="en-US" sz="1800" b="0" i="0" u="none" kern="1200" dirty="0">
                          <a:solidFill>
                            <a:schemeClr val="tx1"/>
                          </a:solidFill>
                          <a:latin typeface="+mn-lt"/>
                          <a:ea typeface="+mn-ea"/>
                          <a:cs typeface="+mn-cs"/>
                        </a:rPr>
                        <a:t>is the goal of working in teams—people working together doing more and doing it better than would be possible working alone.</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latin typeface="+mn-lt"/>
                          <a:ea typeface="+mn-ea"/>
                          <a:cs typeface="+mn-cs"/>
                        </a:rPr>
                        <a:t>Process loss </a:t>
                      </a:r>
                      <a:r>
                        <a:rPr lang="en-US" sz="1800" b="0" i="0" u="none" kern="1200" dirty="0">
                          <a:solidFill>
                            <a:schemeClr val="tx1"/>
                          </a:solidFill>
                          <a:latin typeface="+mn-lt"/>
                          <a:ea typeface="+mn-ea"/>
                          <a:cs typeface="+mn-cs"/>
                        </a:rPr>
                        <a:t>occurs when a team of people working in a group or team together performs worse than the individual members would have if they had worked alone.</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One useful technique for promoting process gain is to develop and promote team efficacy.</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latin typeface="+mn-lt"/>
                          <a:ea typeface="+mn-ea"/>
                          <a:cs typeface="+mn-cs"/>
                        </a:rPr>
                        <a:t>Team efficacy </a:t>
                      </a:r>
                      <a:r>
                        <a:rPr lang="en-US" sz="1800" b="0" i="0" u="none" kern="1200" dirty="0">
                          <a:solidFill>
                            <a:schemeClr val="tx1"/>
                          </a:solidFill>
                          <a:latin typeface="+mn-lt"/>
                          <a:ea typeface="+mn-ea"/>
                          <a:cs typeface="+mn-cs"/>
                        </a:rPr>
                        <a:t>is a team’s shared belief that it can organize and execute the behaviors necessary to reach its goals. </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40497283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Understanding Team Performance Factors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2181105869"/>
              </p:ext>
            </p:extLst>
          </p:nvPr>
        </p:nvGraphicFramePr>
        <p:xfrm>
          <a:off x="1524000" y="1877432"/>
          <a:ext cx="10424587" cy="3657600"/>
        </p:xfrm>
        <a:graphic>
          <a:graphicData uri="http://schemas.openxmlformats.org/drawingml/2006/table">
            <a:tbl>
              <a:tblPr firstRow="1" bandRow="1">
                <a:tableStyleId>{5C22544A-7EE6-4342-B048-85BDC9FD1C3A}</a:tableStyleId>
              </a:tblPr>
              <a:tblGrid>
                <a:gridCol w="1444487">
                  <a:extLst>
                    <a:ext uri="{9D8B030D-6E8A-4147-A177-3AD203B41FA5}">
                      <a16:colId xmlns:a16="http://schemas.microsoft.com/office/drawing/2014/main" val="3871359360"/>
                    </a:ext>
                  </a:extLst>
                </a:gridCol>
                <a:gridCol w="8980100">
                  <a:extLst>
                    <a:ext uri="{9D8B030D-6E8A-4147-A177-3AD203B41FA5}">
                      <a16:colId xmlns:a16="http://schemas.microsoft.com/office/drawing/2014/main" val="1091551387"/>
                    </a:ext>
                  </a:extLst>
                </a:gridCol>
              </a:tblGrid>
              <a:tr h="231350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Understanding Team Performance Factors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Managers should also try to build trust among team members. Trust is our confidence that other people will honor their commitments, especially when it is difficult to monitor or observe the other people’s behavior</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An opposite behavior occurs when people actually work harder and are more motivated when others are present than when they are working alone.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mn-lt"/>
                          <a:ea typeface="+mn-ea"/>
                          <a:cs typeface="+mn-cs"/>
                        </a:rPr>
                        <a:t>Social facilitation </a:t>
                      </a:r>
                      <a:r>
                        <a:rPr lang="en-US" sz="1800" b="0" i="0" u="none" kern="1200" dirty="0">
                          <a:solidFill>
                            <a:schemeClr val="tx1"/>
                          </a:solidFill>
                          <a:latin typeface="+mn-lt"/>
                          <a:ea typeface="+mn-ea"/>
                          <a:cs typeface="+mn-cs"/>
                        </a:rPr>
                        <a:t>happens when people are motivated to look good to others and want to maintain a positive self-image.</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It happens when people are working alone, but in the presence of an audience. People sometimes increase their effort when working in a group simply because others are present or because of evaluation apprehension</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521622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Understanding Team Performance Factors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3725010029"/>
              </p:ext>
            </p:extLst>
          </p:nvPr>
        </p:nvGraphicFramePr>
        <p:xfrm>
          <a:off x="1537252" y="1860259"/>
          <a:ext cx="10424587" cy="3383280"/>
        </p:xfrm>
        <a:graphic>
          <a:graphicData uri="http://schemas.openxmlformats.org/drawingml/2006/table">
            <a:tbl>
              <a:tblPr firstRow="1" bandRow="1">
                <a:tableStyleId>{5C22544A-7EE6-4342-B048-85BDC9FD1C3A}</a:tableStyleId>
              </a:tblPr>
              <a:tblGrid>
                <a:gridCol w="1444487">
                  <a:extLst>
                    <a:ext uri="{9D8B030D-6E8A-4147-A177-3AD203B41FA5}">
                      <a16:colId xmlns:a16="http://schemas.microsoft.com/office/drawing/2014/main" val="3871359360"/>
                    </a:ext>
                  </a:extLst>
                </a:gridCol>
                <a:gridCol w="8980100">
                  <a:extLst>
                    <a:ext uri="{9D8B030D-6E8A-4147-A177-3AD203B41FA5}">
                      <a16:colId xmlns:a16="http://schemas.microsoft.com/office/drawing/2014/main" val="1091551387"/>
                    </a:ext>
                  </a:extLst>
                </a:gridCol>
              </a:tblGrid>
              <a:tr h="231350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Understanding Team Performance Factors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In addition, managers should establish clear roles.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a:t>
                      </a:r>
                      <a:r>
                        <a:rPr lang="en-US" sz="1800" b="1" i="0" u="none" kern="1200" dirty="0">
                          <a:solidFill>
                            <a:schemeClr val="tx1"/>
                          </a:solidFill>
                          <a:latin typeface="+mn-lt"/>
                          <a:ea typeface="+mn-ea"/>
                          <a:cs typeface="+mn-cs"/>
                        </a:rPr>
                        <a:t>Roles define </a:t>
                      </a:r>
                      <a:r>
                        <a:rPr lang="en-US" sz="1800" b="0" i="0" u="none" kern="1200" dirty="0">
                          <a:solidFill>
                            <a:schemeClr val="tx1"/>
                          </a:solidFill>
                          <a:latin typeface="+mn-lt"/>
                          <a:ea typeface="+mn-ea"/>
                          <a:cs typeface="+mn-cs"/>
                        </a:rPr>
                        <a:t>the behaviors and tasks each team member is expected to perform because of the position they hold.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One of the primary outcomes of the process of group and team development is the establishment of clear roles in the team.</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Understanding what your teammates expect you to do and what you can expect your teammates to do reduces conflict and enables smooth team performance.</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Making team roles and expectations clear helps to reduce process loss.</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3144394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Understanding Team Performance Factors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290564494"/>
              </p:ext>
            </p:extLst>
          </p:nvPr>
        </p:nvGraphicFramePr>
        <p:xfrm>
          <a:off x="1524000" y="1921214"/>
          <a:ext cx="10424587" cy="3108960"/>
        </p:xfrm>
        <a:graphic>
          <a:graphicData uri="http://schemas.openxmlformats.org/drawingml/2006/table">
            <a:tbl>
              <a:tblPr firstRow="1" bandRow="1">
                <a:tableStyleId>{5C22544A-7EE6-4342-B048-85BDC9FD1C3A}</a:tableStyleId>
              </a:tblPr>
              <a:tblGrid>
                <a:gridCol w="1444487">
                  <a:extLst>
                    <a:ext uri="{9D8B030D-6E8A-4147-A177-3AD203B41FA5}">
                      <a16:colId xmlns:a16="http://schemas.microsoft.com/office/drawing/2014/main" val="3871359360"/>
                    </a:ext>
                  </a:extLst>
                </a:gridCol>
                <a:gridCol w="8980100">
                  <a:extLst>
                    <a:ext uri="{9D8B030D-6E8A-4147-A177-3AD203B41FA5}">
                      <a16:colId xmlns:a16="http://schemas.microsoft.com/office/drawing/2014/main" val="1091551387"/>
                    </a:ext>
                  </a:extLst>
                </a:gridCol>
              </a:tblGrid>
              <a:tr h="231350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Understanding Team Performance Factors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It is also important to establish positive norms. By helping team members know what to expect from one another, norms help to ensure high performance.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An example of a positive team norm is arriving to meetings prepared and on time, and participating fully. Team members comply with team norms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342900" indent="-342900" algn="just" defTabSz="914400" rtl="0" eaLnBrk="1" latinLnBrk="0" hangingPunct="1">
                        <a:buFont typeface="+mj-lt"/>
                        <a:buAutoNum type="arabicPeriod"/>
                      </a:pPr>
                      <a:r>
                        <a:rPr lang="en-US" sz="1800" b="0" i="0" u="none" kern="1200" dirty="0">
                          <a:solidFill>
                            <a:schemeClr val="tx1"/>
                          </a:solidFill>
                          <a:latin typeface="+mn-lt"/>
                          <a:ea typeface="+mn-ea"/>
                          <a:cs typeface="+mn-cs"/>
                        </a:rPr>
                        <a:t>to avoid punishments and receive rewards;</a:t>
                      </a:r>
                    </a:p>
                    <a:p>
                      <a:pPr marL="342900" indent="-342900" algn="just" defTabSz="914400" rtl="0" eaLnBrk="1" latinLnBrk="0" hangingPunct="1">
                        <a:buFont typeface="+mj-lt"/>
                        <a:buAutoNum type="arabicPeriod"/>
                      </a:pPr>
                      <a:endParaRPr lang="en-US" sz="1800" b="0" i="0" u="none" kern="1200" dirty="0">
                        <a:solidFill>
                          <a:schemeClr val="tx1"/>
                        </a:solidFill>
                        <a:latin typeface="+mn-lt"/>
                        <a:ea typeface="+mn-ea"/>
                        <a:cs typeface="+mn-cs"/>
                      </a:endParaRPr>
                    </a:p>
                    <a:p>
                      <a:pPr marL="342900" indent="-342900" algn="just" defTabSz="914400" rtl="0" eaLnBrk="1" latinLnBrk="0" hangingPunct="1">
                        <a:buFont typeface="+mj-lt"/>
                        <a:buAutoNum type="arabicPeriod"/>
                      </a:pPr>
                      <a:r>
                        <a:rPr lang="en-US" sz="1800" b="0" i="0" u="none" kern="1200" dirty="0">
                          <a:solidFill>
                            <a:schemeClr val="tx1"/>
                          </a:solidFill>
                          <a:latin typeface="+mn-lt"/>
                          <a:ea typeface="+mn-ea"/>
                          <a:cs typeface="+mn-cs"/>
                        </a:rPr>
                        <a:t>to imitate team members whom they like and admire; and</a:t>
                      </a:r>
                    </a:p>
                    <a:p>
                      <a:pPr marL="342900" indent="-342900" algn="just" defTabSz="914400" rtl="0" eaLnBrk="1" latinLnBrk="0" hangingPunct="1">
                        <a:buFont typeface="+mj-lt"/>
                        <a:buAutoNum type="arabicPeriod"/>
                      </a:pPr>
                      <a:endParaRPr lang="en-US" sz="1800" b="0" i="0" u="none" kern="1200" dirty="0">
                        <a:solidFill>
                          <a:schemeClr val="tx1"/>
                        </a:solidFill>
                        <a:latin typeface="+mn-lt"/>
                        <a:ea typeface="+mn-ea"/>
                        <a:cs typeface="+mn-cs"/>
                      </a:endParaRPr>
                    </a:p>
                    <a:p>
                      <a:pPr marL="342900" indent="-342900" algn="just" defTabSz="914400" rtl="0" eaLnBrk="1" latinLnBrk="0" hangingPunct="1">
                        <a:buFont typeface="+mj-lt"/>
                        <a:buAutoNum type="arabicPeriod"/>
                      </a:pPr>
                      <a:r>
                        <a:rPr lang="en-US" sz="1800" b="0" i="0" u="none" kern="1200" dirty="0">
                          <a:solidFill>
                            <a:schemeClr val="tx1"/>
                          </a:solidFill>
                          <a:latin typeface="+mn-lt"/>
                          <a:ea typeface="+mn-ea"/>
                          <a:cs typeface="+mn-cs"/>
                        </a:rPr>
                        <a:t>because they have internalized the norm and believe it is the appropriate way to behave.</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47960116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The Implementation Process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2899832699"/>
              </p:ext>
            </p:extLst>
          </p:nvPr>
        </p:nvGraphicFramePr>
        <p:xfrm>
          <a:off x="1648088" y="1889867"/>
          <a:ext cx="10424587" cy="3383280"/>
        </p:xfrm>
        <a:graphic>
          <a:graphicData uri="http://schemas.openxmlformats.org/drawingml/2006/table">
            <a:tbl>
              <a:tblPr firstRow="1" bandRow="1">
                <a:tableStyleId>{5C22544A-7EE6-4342-B048-85BDC9FD1C3A}</a:tableStyleId>
              </a:tblPr>
              <a:tblGrid>
                <a:gridCol w="1444487">
                  <a:extLst>
                    <a:ext uri="{9D8B030D-6E8A-4147-A177-3AD203B41FA5}">
                      <a16:colId xmlns:a16="http://schemas.microsoft.com/office/drawing/2014/main" val="3871359360"/>
                    </a:ext>
                  </a:extLst>
                </a:gridCol>
                <a:gridCol w="8980100">
                  <a:extLst>
                    <a:ext uri="{9D8B030D-6E8A-4147-A177-3AD203B41FA5}">
                      <a16:colId xmlns:a16="http://schemas.microsoft.com/office/drawing/2014/main" val="1091551387"/>
                    </a:ext>
                  </a:extLst>
                </a:gridCol>
              </a:tblGrid>
              <a:tr h="231350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The Implementation Process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Implementing teams across an organization is not easy; it takes a lot of hard work, time, training, and patience.</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Indeed, changing from a traditional organizational structure to a team-based structure is a major organizational change and calls for a complete cultural change for the organization.</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Typically, the organization is hierarchically designed to provide clear direction and control. However, many organizations need to be able to react quickly to a dynamic environment. Team procedures artificially imposed on existing processes are a recipe for disaster.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In this section, we present several essential elements peculiar to an organizational change to a team-based situation. .</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4641769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The Implementation Process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pic>
        <p:nvPicPr>
          <p:cNvPr id="7" name="Picture 6">
            <a:extLst>
              <a:ext uri="{FF2B5EF4-FFF2-40B4-BE49-F238E27FC236}">
                <a16:creationId xmlns:a16="http://schemas.microsoft.com/office/drawing/2014/main" id="{A924AD62-AE6F-45EC-8783-C3B6C9090B90}"/>
              </a:ext>
            </a:extLst>
          </p:cNvPr>
          <p:cNvPicPr>
            <a:picLocks noChangeAspect="1"/>
          </p:cNvPicPr>
          <p:nvPr/>
        </p:nvPicPr>
        <p:blipFill>
          <a:blip r:embed="rId7"/>
          <a:stretch>
            <a:fillRect/>
          </a:stretch>
        </p:blipFill>
        <p:spPr>
          <a:xfrm>
            <a:off x="5844209" y="1610200"/>
            <a:ext cx="6056243" cy="4143492"/>
          </a:xfrm>
          <a:prstGeom prst="rect">
            <a:avLst/>
          </a:prstGeom>
        </p:spPr>
      </p:pic>
      <p:sp>
        <p:nvSpPr>
          <p:cNvPr id="16" name="TextBox 15">
            <a:extLst>
              <a:ext uri="{FF2B5EF4-FFF2-40B4-BE49-F238E27FC236}">
                <a16:creationId xmlns:a16="http://schemas.microsoft.com/office/drawing/2014/main" id="{DC05AC08-AAC4-4BE0-AF7F-FCEA1B1D7909}"/>
              </a:ext>
            </a:extLst>
          </p:cNvPr>
          <p:cNvSpPr txBox="1"/>
          <p:nvPr/>
        </p:nvSpPr>
        <p:spPr>
          <a:xfrm>
            <a:off x="2008690" y="2524178"/>
            <a:ext cx="4445118" cy="2862322"/>
          </a:xfrm>
          <a:prstGeom prst="rect">
            <a:avLst/>
          </a:prstGeom>
          <a:noFill/>
        </p:spPr>
        <p:txBody>
          <a:bodyPr wrap="square">
            <a:spAutoFit/>
          </a:bodyPr>
          <a:lstStyle/>
          <a:p>
            <a:pPr algn="just"/>
            <a:r>
              <a:rPr lang="en-US" b="1" i="1" dirty="0"/>
              <a:t>Figure 7.4. Phases of Team Implementations</a:t>
            </a:r>
          </a:p>
          <a:p>
            <a:pPr algn="just"/>
            <a:endParaRPr lang="en-US" i="1" dirty="0"/>
          </a:p>
          <a:p>
            <a:pPr algn="just"/>
            <a:r>
              <a:rPr lang="en-US" i="1" dirty="0"/>
              <a:t>Implementation of teams in organizations is a long and arduous process. After the decision is made to initiate teams, the steering committee develops the plans for the design team, which plans the entire process. The goal is for teams to become self-managing. The time it takes for each stage varies with the organization.</a:t>
            </a:r>
          </a:p>
        </p:txBody>
      </p:sp>
    </p:spTree>
    <p:extLst>
      <p:ext uri="{BB962C8B-B14F-4D97-AF65-F5344CB8AC3E}">
        <p14:creationId xmlns:p14="http://schemas.microsoft.com/office/powerpoint/2010/main" val="88400849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The Implementation Process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2781699108"/>
              </p:ext>
            </p:extLst>
          </p:nvPr>
        </p:nvGraphicFramePr>
        <p:xfrm>
          <a:off x="1648088" y="1889867"/>
          <a:ext cx="10424587" cy="3931920"/>
        </p:xfrm>
        <a:graphic>
          <a:graphicData uri="http://schemas.openxmlformats.org/drawingml/2006/table">
            <a:tbl>
              <a:tblPr firstRow="1" bandRow="1">
                <a:tableStyleId>{5C22544A-7EE6-4342-B048-85BDC9FD1C3A}</a:tableStyleId>
              </a:tblPr>
              <a:tblGrid>
                <a:gridCol w="1444487">
                  <a:extLst>
                    <a:ext uri="{9D8B030D-6E8A-4147-A177-3AD203B41FA5}">
                      <a16:colId xmlns:a16="http://schemas.microsoft.com/office/drawing/2014/main" val="3871359360"/>
                    </a:ext>
                  </a:extLst>
                </a:gridCol>
                <a:gridCol w="8980100">
                  <a:extLst>
                    <a:ext uri="{9D8B030D-6E8A-4147-A177-3AD203B41FA5}">
                      <a16:colId xmlns:a16="http://schemas.microsoft.com/office/drawing/2014/main" val="1091551387"/>
                    </a:ext>
                  </a:extLst>
                </a:gridCol>
              </a:tblGrid>
              <a:tr h="231350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The Implementation Process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noFill/>
                  </a:tcPr>
                </a:tc>
                <a:tc>
                  <a:txBody>
                    <a:bodyPr/>
                    <a:lstStyle/>
                    <a:p>
                      <a:pPr marL="0" indent="0" algn="just" defTabSz="914400" rtl="0" eaLnBrk="1" latinLnBrk="0" hangingPunct="1">
                        <a:buFont typeface="Wingdings" panose="05000000000000000000" pitchFamily="2" charset="2"/>
                        <a:buNone/>
                      </a:pPr>
                      <a:r>
                        <a:rPr lang="en-US" sz="1800" b="1" i="0" u="sng" kern="1200" dirty="0">
                          <a:solidFill>
                            <a:schemeClr val="accent2">
                              <a:lumMod val="50000"/>
                            </a:schemeClr>
                          </a:solidFill>
                          <a:latin typeface="+mn-lt"/>
                          <a:ea typeface="+mn-ea"/>
                          <a:cs typeface="+mn-cs"/>
                        </a:rPr>
                        <a:t>Phase 1: Start-Up:</a:t>
                      </a:r>
                    </a:p>
                    <a:p>
                      <a:pPr marL="0" indent="0" algn="just" defTabSz="914400" rtl="0" eaLnBrk="1" latinLnBrk="0" hangingPunct="1">
                        <a:buFont typeface="Wingdings" panose="05000000000000000000" pitchFamily="2" charset="2"/>
                        <a:buNone/>
                      </a:pPr>
                      <a:endParaRPr lang="en-US" sz="1800" b="1" i="0" u="sng" kern="1200" dirty="0">
                        <a:solidFill>
                          <a:schemeClr val="accent2">
                            <a:lumMod val="50000"/>
                          </a:schemeClr>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In phase 1, team members are selected and prepared to work in teams so that the teams have the best possible chance of success. </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Much of the initial training is informational or “awareness” training that sends the message that top management is firmly committed to teams and that teams are not experimental.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0" indent="0" algn="just" defTabSz="914400" rtl="0" eaLnBrk="1" latinLnBrk="0" hangingPunct="1">
                        <a:buFont typeface="Wingdings" panose="05000000000000000000" pitchFamily="2" charset="2"/>
                        <a:buNone/>
                      </a:pPr>
                      <a:r>
                        <a:rPr lang="en-US" sz="1800" b="1" i="0" u="sng" kern="1200" dirty="0">
                          <a:solidFill>
                            <a:schemeClr val="accent2">
                              <a:lumMod val="50000"/>
                            </a:schemeClr>
                          </a:solidFill>
                          <a:latin typeface="+mn-lt"/>
                          <a:ea typeface="+mn-ea"/>
                          <a:cs typeface="+mn-cs"/>
                        </a:rPr>
                        <a:t>Phase 2: Reality and Unrest:</a:t>
                      </a:r>
                    </a:p>
                    <a:p>
                      <a:pPr marL="0" indent="0" algn="just" defTabSz="914400" rtl="0" eaLnBrk="1" latinLnBrk="0" hangingPunct="1">
                        <a:buFont typeface="Wingdings" panose="05000000000000000000" pitchFamily="2" charset="2"/>
                        <a:buNone/>
                      </a:pPr>
                      <a:endParaRPr lang="en-US" sz="1800" b="1" i="0" u="sng" kern="1200" dirty="0">
                        <a:solidFill>
                          <a:schemeClr val="accent2">
                            <a:lumMod val="50000"/>
                          </a:schemeClr>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After perhaps six to nine months, team members and managers report frustration and confusion about the ambiguities of the new situation. </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For employees, unfamiliar tasks, more responsibility, and worry about job security replace hope for the opportunities presented by the new approach. All of the training and preparation, as important as it is, is never enough to prepare for the storm and backlash. </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28802518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The Implementation Process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1831183737"/>
              </p:ext>
            </p:extLst>
          </p:nvPr>
        </p:nvGraphicFramePr>
        <p:xfrm>
          <a:off x="1666361" y="1811172"/>
          <a:ext cx="10198511" cy="4206240"/>
        </p:xfrm>
        <a:graphic>
          <a:graphicData uri="http://schemas.openxmlformats.org/drawingml/2006/table">
            <a:tbl>
              <a:tblPr firstRow="1" bandRow="1">
                <a:tableStyleId>{5C22544A-7EE6-4342-B048-85BDC9FD1C3A}</a:tableStyleId>
              </a:tblPr>
              <a:tblGrid>
                <a:gridCol w="1413161">
                  <a:extLst>
                    <a:ext uri="{9D8B030D-6E8A-4147-A177-3AD203B41FA5}">
                      <a16:colId xmlns:a16="http://schemas.microsoft.com/office/drawing/2014/main" val="3871359360"/>
                    </a:ext>
                  </a:extLst>
                </a:gridCol>
                <a:gridCol w="8785350">
                  <a:extLst>
                    <a:ext uri="{9D8B030D-6E8A-4147-A177-3AD203B41FA5}">
                      <a16:colId xmlns:a16="http://schemas.microsoft.com/office/drawing/2014/main" val="1091551387"/>
                    </a:ext>
                  </a:extLst>
                </a:gridCol>
              </a:tblGrid>
              <a:tr h="231350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The Implementation Process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noFill/>
                  </a:tcPr>
                </a:tc>
                <a:tc>
                  <a:txBody>
                    <a:bodyPr/>
                    <a:lstStyle/>
                    <a:p>
                      <a:pPr marL="0" indent="0" algn="just" defTabSz="914400" rtl="0" eaLnBrk="1" latinLnBrk="0" hangingPunct="1">
                        <a:buFont typeface="Wingdings" panose="05000000000000000000" pitchFamily="2" charset="2"/>
                        <a:buNone/>
                      </a:pPr>
                      <a:r>
                        <a:rPr lang="en-US" sz="1800" b="1" i="0" u="sng" kern="1200" dirty="0">
                          <a:solidFill>
                            <a:schemeClr val="accent2">
                              <a:lumMod val="50000"/>
                            </a:schemeClr>
                          </a:solidFill>
                          <a:latin typeface="+mn-lt"/>
                          <a:ea typeface="+mn-ea"/>
                          <a:cs typeface="+mn-cs"/>
                        </a:rPr>
                        <a:t>Phase 3: Leader-Centered Teams</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As the discomfort and frustrations of the previous phase peak, teams usually long for a system that resembles the old manager-center organizational structure.</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However, members are learning about self-direction and leadership from within the team and usually start to focus on a single leader in the team</a:t>
                      </a:r>
                    </a:p>
                    <a:p>
                      <a:pPr marL="0" indent="0" algn="just" defTabSz="914400" rtl="0" eaLnBrk="1" latinLnBrk="0" hangingPunct="1">
                        <a:buFont typeface="Wingdings" panose="05000000000000000000" pitchFamily="2" charset="2"/>
                        <a:buNone/>
                      </a:pPr>
                      <a:endParaRPr lang="en-US" sz="1800" b="1" i="0" u="sng" kern="1200" dirty="0">
                        <a:solidFill>
                          <a:schemeClr val="accent2">
                            <a:lumMod val="50000"/>
                          </a:schemeClr>
                        </a:solidFill>
                        <a:latin typeface="+mn-lt"/>
                        <a:ea typeface="+mn-ea"/>
                        <a:cs typeface="+mn-cs"/>
                      </a:endParaRPr>
                    </a:p>
                    <a:p>
                      <a:pPr marL="0" indent="0" algn="just" defTabSz="914400" rtl="0" eaLnBrk="1" latinLnBrk="0" hangingPunct="1">
                        <a:buFont typeface="Wingdings" panose="05000000000000000000" pitchFamily="2" charset="2"/>
                        <a:buNone/>
                      </a:pPr>
                      <a:r>
                        <a:rPr lang="en-US" sz="1800" b="1" i="0" u="sng" kern="1200" dirty="0">
                          <a:solidFill>
                            <a:schemeClr val="accent2">
                              <a:lumMod val="50000"/>
                            </a:schemeClr>
                          </a:solidFill>
                          <a:latin typeface="+mn-lt"/>
                          <a:ea typeface="+mn-ea"/>
                          <a:cs typeface="+mn-cs"/>
                        </a:rPr>
                        <a:t>Phase 4: Tightly Formed Teams</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In the fourth phase of team implementation, teams become tightly formed to the point that their internal focus can become detrimental to other teams and to the organization as a whole. Such teams are usually extremely confident of their ability to do everything.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0" indent="0" algn="just" defTabSz="914400" rtl="0" eaLnBrk="1" latinLnBrk="0" hangingPunct="1">
                        <a:buFont typeface="Wingdings" panose="05000000000000000000" pitchFamily="2" charset="2"/>
                        <a:buNone/>
                      </a:pPr>
                      <a:r>
                        <a:rPr lang="en-US" sz="1800" b="1" i="0" u="sng" kern="1200" dirty="0">
                          <a:solidFill>
                            <a:schemeClr val="accent2">
                              <a:lumMod val="50000"/>
                            </a:schemeClr>
                          </a:solidFill>
                          <a:latin typeface="+mn-lt"/>
                          <a:ea typeface="+mn-ea"/>
                          <a:cs typeface="+mn-cs"/>
                        </a:rPr>
                        <a:t>Phase 5: Self-Managing Teams</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Phase 5 is the end result of the months or years of planning and implementation. Mature teams are meeting or exceeding their performance goals. Team members are taking responsibility for team-related leadership functions. </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70816442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Teamwork Competencies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1624208222"/>
              </p:ext>
            </p:extLst>
          </p:nvPr>
        </p:nvGraphicFramePr>
        <p:xfrm>
          <a:off x="1666361" y="1828431"/>
          <a:ext cx="10406314" cy="4206240"/>
        </p:xfrm>
        <a:graphic>
          <a:graphicData uri="http://schemas.openxmlformats.org/drawingml/2006/table">
            <a:tbl>
              <a:tblPr firstRow="1" bandRow="1">
                <a:tableStyleId>{5C22544A-7EE6-4342-B048-85BDC9FD1C3A}</a:tableStyleId>
              </a:tblPr>
              <a:tblGrid>
                <a:gridCol w="1315378">
                  <a:extLst>
                    <a:ext uri="{9D8B030D-6E8A-4147-A177-3AD203B41FA5}">
                      <a16:colId xmlns:a16="http://schemas.microsoft.com/office/drawing/2014/main" val="3871359360"/>
                    </a:ext>
                  </a:extLst>
                </a:gridCol>
                <a:gridCol w="9090936">
                  <a:extLst>
                    <a:ext uri="{9D8B030D-6E8A-4147-A177-3AD203B41FA5}">
                      <a16:colId xmlns:a16="http://schemas.microsoft.com/office/drawing/2014/main" val="1091551387"/>
                    </a:ext>
                  </a:extLst>
                </a:gridCol>
              </a:tblGrid>
              <a:tr h="231350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Managing Teams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noFill/>
                  </a:tcPr>
                </a:tc>
                <a:tc>
                  <a:txBody>
                    <a:bodyPr/>
                    <a:lstStyle/>
                    <a:p>
                      <a:pPr marL="0" indent="0" algn="just" defTabSz="914400" rtl="0" eaLnBrk="1" latinLnBrk="0" hangingPunct="1">
                        <a:buFont typeface="Wingdings" panose="05000000000000000000" pitchFamily="2" charset="2"/>
                        <a:buNone/>
                      </a:pPr>
                      <a:r>
                        <a:rPr lang="en-US" sz="1800" b="1" i="0" u="none" kern="1200" dirty="0">
                          <a:solidFill>
                            <a:schemeClr val="tx1"/>
                          </a:solidFill>
                          <a:latin typeface="+mn-lt"/>
                          <a:ea typeface="+mn-ea"/>
                          <a:cs typeface="+mn-cs"/>
                        </a:rPr>
                        <a:t>1. Conflict resolution abilities</a:t>
                      </a:r>
                    </a:p>
                    <a:p>
                      <a:pPr marL="0" indent="0" algn="just" defTabSz="914400" rtl="0" eaLnBrk="1" latinLnBrk="0" hangingPunct="1">
                        <a:buFont typeface="Wingdings" panose="05000000000000000000" pitchFamily="2" charset="2"/>
                        <a:buNone/>
                      </a:pPr>
                      <a:r>
                        <a:rPr lang="en-US" sz="1800" b="0" i="0" u="none" kern="1200" dirty="0">
                          <a:solidFill>
                            <a:schemeClr val="tx1"/>
                          </a:solidFill>
                          <a:latin typeface="+mn-lt"/>
                          <a:ea typeface="+mn-ea"/>
                          <a:cs typeface="+mn-cs"/>
                        </a:rPr>
                        <a:t>The ability to recognize and encourage desirable and discourage undesirable team conflict</a:t>
                      </a:r>
                    </a:p>
                    <a:p>
                      <a:pPr marL="0" indent="0" algn="just" defTabSz="914400" rtl="0" eaLnBrk="1" latinLnBrk="0" hangingPunct="1">
                        <a:buFont typeface="Wingdings" panose="05000000000000000000" pitchFamily="2" charset="2"/>
                        <a:buNone/>
                      </a:pPr>
                      <a:r>
                        <a:rPr lang="en-US" sz="1800" b="0" i="0" u="none" kern="1200" dirty="0">
                          <a:solidFill>
                            <a:schemeClr val="tx1"/>
                          </a:solidFill>
                          <a:latin typeface="+mn-lt"/>
                          <a:ea typeface="+mn-ea"/>
                          <a:cs typeface="+mn-cs"/>
                        </a:rPr>
                        <a:t>The ability to recognize the type and source of conflict confronting the team</a:t>
                      </a:r>
                    </a:p>
                    <a:p>
                      <a:pPr marL="0" indent="0" algn="just" defTabSz="914400" rtl="0" eaLnBrk="1" latinLnBrk="0" hangingPunct="1">
                        <a:buFont typeface="Wingdings" panose="05000000000000000000" pitchFamily="2" charset="2"/>
                        <a:buNone/>
                      </a:pPr>
                      <a:r>
                        <a:rPr lang="en-US" sz="1800" b="0" i="0" u="none" kern="1200" dirty="0">
                          <a:solidFill>
                            <a:schemeClr val="tx1"/>
                          </a:solidFill>
                          <a:latin typeface="+mn-lt"/>
                          <a:ea typeface="+mn-ea"/>
                          <a:cs typeface="+mn-cs"/>
                        </a:rPr>
                        <a:t>The ability to employ an integrative (win–win) negotiation strategy, rather than the traditional distributive (win–lose) strategy</a:t>
                      </a:r>
                    </a:p>
                    <a:p>
                      <a:pPr marL="0" indent="0" algn="just" defTabSz="914400" rtl="0" eaLnBrk="1" latinLnBrk="0" hangingPunct="1">
                        <a:buFont typeface="Wingdings" panose="05000000000000000000" pitchFamily="2" charset="2"/>
                        <a:buNone/>
                      </a:pPr>
                      <a:r>
                        <a:rPr lang="en-US" sz="1800" b="1" i="0" u="none" kern="1200" dirty="0">
                          <a:solidFill>
                            <a:schemeClr val="tx1"/>
                          </a:solidFill>
                          <a:latin typeface="+mn-lt"/>
                          <a:ea typeface="+mn-ea"/>
                          <a:cs typeface="+mn-cs"/>
                        </a:rPr>
                        <a:t>2. Collaborative problem-solving abilities</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ability to identify situations requiring participative group problem solving and to utilize the proper degree and type of participation</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ability to recognize the obstacles to collaborative group problem solving and implement appropriate corrective actions</a:t>
                      </a:r>
                    </a:p>
                    <a:p>
                      <a:pPr marL="0" indent="0" algn="just" defTabSz="914400" rtl="0" eaLnBrk="1" latinLnBrk="0" hangingPunct="1">
                        <a:buFont typeface="Wingdings" panose="05000000000000000000" pitchFamily="2" charset="2"/>
                        <a:buNone/>
                      </a:pPr>
                      <a:r>
                        <a:rPr lang="en-US" sz="1800" b="0" i="0" u="none" kern="1200" dirty="0">
                          <a:solidFill>
                            <a:schemeClr val="tx1"/>
                          </a:solidFill>
                          <a:latin typeface="+mn-lt"/>
                          <a:ea typeface="+mn-ea"/>
                          <a:cs typeface="+mn-cs"/>
                        </a:rPr>
                        <a:t>3</a:t>
                      </a:r>
                      <a:r>
                        <a:rPr lang="en-US" sz="1800" b="1" i="0" u="none" kern="1200" dirty="0">
                          <a:solidFill>
                            <a:schemeClr val="tx1"/>
                          </a:solidFill>
                          <a:latin typeface="+mn-lt"/>
                          <a:ea typeface="+mn-ea"/>
                          <a:cs typeface="+mn-cs"/>
                        </a:rPr>
                        <a:t>. Communication abilities</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ability to communicate openly and supportively</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ability to listen objectively and to appropriately use active listening techniques</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ability to maximize the congruence between nonverbal and verbal messages and to recognize and interpret the nonverbal messages of others</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6850360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Teamwork Competencies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1731030126"/>
              </p:ext>
            </p:extLst>
          </p:nvPr>
        </p:nvGraphicFramePr>
        <p:xfrm>
          <a:off x="1666361" y="1811172"/>
          <a:ext cx="10008804" cy="3108960"/>
        </p:xfrm>
        <a:graphic>
          <a:graphicData uri="http://schemas.openxmlformats.org/drawingml/2006/table">
            <a:tbl>
              <a:tblPr firstRow="1" bandRow="1">
                <a:tableStyleId>{5C22544A-7EE6-4342-B048-85BDC9FD1C3A}</a:tableStyleId>
              </a:tblPr>
              <a:tblGrid>
                <a:gridCol w="1386874">
                  <a:extLst>
                    <a:ext uri="{9D8B030D-6E8A-4147-A177-3AD203B41FA5}">
                      <a16:colId xmlns:a16="http://schemas.microsoft.com/office/drawing/2014/main" val="3871359360"/>
                    </a:ext>
                  </a:extLst>
                </a:gridCol>
                <a:gridCol w="8621930">
                  <a:extLst>
                    <a:ext uri="{9D8B030D-6E8A-4147-A177-3AD203B41FA5}">
                      <a16:colId xmlns:a16="http://schemas.microsoft.com/office/drawing/2014/main" val="1091551387"/>
                    </a:ext>
                  </a:extLst>
                </a:gridCol>
              </a:tblGrid>
              <a:tr h="231350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Managing Teams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noFill/>
                  </a:tcPr>
                </a:tc>
                <a:tc>
                  <a:txBody>
                    <a:bodyPr/>
                    <a:lstStyle/>
                    <a:p>
                      <a:pPr marL="0" indent="0" algn="just" defTabSz="914400" rtl="0" eaLnBrk="1" latinLnBrk="0" hangingPunct="1">
                        <a:buFont typeface="Wingdings" panose="05000000000000000000" pitchFamily="2" charset="2"/>
                        <a:buNone/>
                      </a:pPr>
                      <a:r>
                        <a:rPr lang="en-US" sz="1800" b="1" i="0" u="none" kern="1200" dirty="0">
                          <a:solidFill>
                            <a:schemeClr val="tx1"/>
                          </a:solidFill>
                          <a:latin typeface="+mn-lt"/>
                          <a:ea typeface="+mn-ea"/>
                          <a:cs typeface="+mn-cs"/>
                        </a:rPr>
                        <a:t>4. Goal-setting and self-management abilities</a:t>
                      </a:r>
                    </a:p>
                    <a:p>
                      <a:pPr marL="0" indent="0" algn="just" defTabSz="914400" rtl="0" eaLnBrk="1" latinLnBrk="0" hangingPunct="1">
                        <a:buFont typeface="Wingdings" panose="05000000000000000000" pitchFamily="2" charset="2"/>
                        <a:buNone/>
                      </a:pPr>
                      <a:endParaRPr lang="en-US" sz="1800" b="1"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ability to help establish specific, challenging, and accepted team goals</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ability to provide constructive feedback</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0" indent="0" algn="just" defTabSz="914400" rtl="0" eaLnBrk="1" latinLnBrk="0" hangingPunct="1">
                        <a:buFont typeface="Wingdings" panose="05000000000000000000" pitchFamily="2" charset="2"/>
                        <a:buNone/>
                      </a:pPr>
                      <a:r>
                        <a:rPr lang="en-US" sz="1800" b="1" i="0" u="none" kern="1200" dirty="0">
                          <a:solidFill>
                            <a:schemeClr val="tx1"/>
                          </a:solidFill>
                          <a:latin typeface="+mn-lt"/>
                          <a:ea typeface="+mn-ea"/>
                          <a:cs typeface="+mn-cs"/>
                        </a:rPr>
                        <a:t>5. Planning and task coordination abilities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ability to coordinate and synchronize activities, information, and tasks among team members</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ability to help establish task and role assignments for individual team members and ensure proper balancing of workload</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418913652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Emerging Team Opportunities and Challenges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1769093139"/>
              </p:ext>
            </p:extLst>
          </p:nvPr>
        </p:nvGraphicFramePr>
        <p:xfrm>
          <a:off x="1666361" y="1811172"/>
          <a:ext cx="10008804" cy="3931920"/>
        </p:xfrm>
        <a:graphic>
          <a:graphicData uri="http://schemas.openxmlformats.org/drawingml/2006/table">
            <a:tbl>
              <a:tblPr firstRow="1" bandRow="1">
                <a:tableStyleId>{5C22544A-7EE6-4342-B048-85BDC9FD1C3A}</a:tableStyleId>
              </a:tblPr>
              <a:tblGrid>
                <a:gridCol w="1386874">
                  <a:extLst>
                    <a:ext uri="{9D8B030D-6E8A-4147-A177-3AD203B41FA5}">
                      <a16:colId xmlns:a16="http://schemas.microsoft.com/office/drawing/2014/main" val="3871359360"/>
                    </a:ext>
                  </a:extLst>
                </a:gridCol>
                <a:gridCol w="8621930">
                  <a:extLst>
                    <a:ext uri="{9D8B030D-6E8A-4147-A177-3AD203B41FA5}">
                      <a16:colId xmlns:a16="http://schemas.microsoft.com/office/drawing/2014/main" val="1091551387"/>
                    </a:ext>
                  </a:extLst>
                </a:gridCol>
              </a:tblGrid>
              <a:tr h="231350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Emerging Team Opportunities and Challenges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As teams become increasingly common in organizations, two additional sets of opportunities and challenges must be addressed. These involve virtual teams and diversity and multicultural teams.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0" indent="0" algn="just" defTabSz="914400" rtl="0" eaLnBrk="1" latinLnBrk="0" hangingPunct="1">
                        <a:buFont typeface="Wingdings" panose="05000000000000000000" pitchFamily="2" charset="2"/>
                        <a:buNone/>
                      </a:pPr>
                      <a:r>
                        <a:rPr lang="en-US" sz="1800" b="1" i="0" u="sng" kern="1200" dirty="0">
                          <a:solidFill>
                            <a:schemeClr val="tx1"/>
                          </a:solidFill>
                          <a:latin typeface="+mn-lt"/>
                          <a:ea typeface="+mn-ea"/>
                          <a:cs typeface="+mn-cs"/>
                        </a:rPr>
                        <a:t>Virtual Teams</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Managing virtual teams can be difficult. Virtual team members are frequently separated by both geographic space and time, increasing the challenges of working together effectively. In such environments, team members are often isolated from one another and find it difficult to feel connected to their team.</a:t>
                      </a:r>
                    </a:p>
                    <a:p>
                      <a:pPr marL="0" indent="0" algn="just" defTabSz="914400" rtl="0" eaLnBrk="1" latinLnBrk="0" hangingPunct="1">
                        <a:buFont typeface="Wingdings" panose="05000000000000000000" pitchFamily="2" charset="2"/>
                        <a:buNone/>
                      </a:pPr>
                      <a:endParaRPr lang="en-US" sz="1800" b="1" i="0" u="sng" kern="1200" dirty="0">
                        <a:solidFill>
                          <a:schemeClr val="tx1"/>
                        </a:solidFill>
                        <a:latin typeface="+mn-lt"/>
                        <a:ea typeface="+mn-ea"/>
                        <a:cs typeface="+mn-cs"/>
                      </a:endParaRPr>
                    </a:p>
                    <a:p>
                      <a:pPr marL="0" indent="0" algn="just" defTabSz="914400" rtl="0" eaLnBrk="1" latinLnBrk="0" hangingPunct="1">
                        <a:buFont typeface="Wingdings" panose="05000000000000000000" pitchFamily="2" charset="2"/>
                        <a:buNone/>
                      </a:pPr>
                      <a:r>
                        <a:rPr lang="en-US" sz="1800" b="1" i="0" u="sng" kern="1200" dirty="0">
                          <a:solidFill>
                            <a:schemeClr val="tx1"/>
                          </a:solidFill>
                          <a:latin typeface="+mn-lt"/>
                          <a:ea typeface="+mn-ea"/>
                          <a:cs typeface="+mn-cs"/>
                        </a:rPr>
                        <a:t>Virtual Team Leadership Skills</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effective leadership of teams whose members are linked by technology and whose members often do not see each other requires unique skills and behaviors compared to managing and leading teams located in the same place</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17741979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Emerging Team Opportunities and Challenges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2728567246"/>
              </p:ext>
            </p:extLst>
          </p:nvPr>
        </p:nvGraphicFramePr>
        <p:xfrm>
          <a:off x="1666361" y="1811172"/>
          <a:ext cx="10300352" cy="3108960"/>
        </p:xfrm>
        <a:graphic>
          <a:graphicData uri="http://schemas.openxmlformats.org/drawingml/2006/table">
            <a:tbl>
              <a:tblPr firstRow="1" bandRow="1">
                <a:tableStyleId>{5C22544A-7EE6-4342-B048-85BDC9FD1C3A}</a:tableStyleId>
              </a:tblPr>
              <a:tblGrid>
                <a:gridCol w="1427272">
                  <a:extLst>
                    <a:ext uri="{9D8B030D-6E8A-4147-A177-3AD203B41FA5}">
                      <a16:colId xmlns:a16="http://schemas.microsoft.com/office/drawing/2014/main" val="3871359360"/>
                    </a:ext>
                  </a:extLst>
                </a:gridCol>
                <a:gridCol w="8873080">
                  <a:extLst>
                    <a:ext uri="{9D8B030D-6E8A-4147-A177-3AD203B41FA5}">
                      <a16:colId xmlns:a16="http://schemas.microsoft.com/office/drawing/2014/main" val="1091551387"/>
                    </a:ext>
                  </a:extLst>
                </a:gridCol>
              </a:tblGrid>
              <a:tr h="231350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Emerging Team Opportunities and Challenges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noFill/>
                  </a:tcPr>
                </a:tc>
                <a:tc>
                  <a:txBody>
                    <a:bodyPr/>
                    <a:lstStyle/>
                    <a:p>
                      <a:pPr marL="0" indent="0" algn="just" defTabSz="914400" rtl="0" eaLnBrk="1" latinLnBrk="0" hangingPunct="1">
                        <a:buFont typeface="Wingdings" panose="05000000000000000000" pitchFamily="2" charset="2"/>
                        <a:buNone/>
                      </a:pPr>
                      <a:r>
                        <a:rPr lang="en-US" sz="1800" b="1" i="0" u="sng" kern="1200" dirty="0">
                          <a:solidFill>
                            <a:schemeClr val="tx1"/>
                          </a:solidFill>
                          <a:latin typeface="+mn-lt"/>
                          <a:ea typeface="+mn-ea"/>
                          <a:cs typeface="+mn-cs"/>
                        </a:rPr>
                        <a:t>Leader Behaviors</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lack of face-to-face contact with virtual team members makes it difficult for leaders to monitor team member performance and to implement solutions to work problems. It is also difficult for virtual team leaders to perform typical mentoring, coaching, and development functions.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0" indent="0" algn="just" defTabSz="914400" rtl="0" eaLnBrk="1" latinLnBrk="0" hangingPunct="1">
                        <a:buFont typeface="Wingdings" panose="05000000000000000000" pitchFamily="2" charset="2"/>
                        <a:buNone/>
                      </a:pPr>
                      <a:r>
                        <a:rPr lang="en-US" sz="1800" b="1" i="0" u="sng" kern="1200" dirty="0">
                          <a:solidFill>
                            <a:schemeClr val="tx1"/>
                          </a:solidFill>
                          <a:latin typeface="+mn-lt"/>
                          <a:ea typeface="+mn-ea"/>
                          <a:cs typeface="+mn-cs"/>
                        </a:rPr>
                        <a:t>Groupware and Group Decision Support Systems</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Synchronous and asynchronous information technologies support members of virtual teams. Synchronous technologies such as videoconferencing, instant messaging, electronic meetings, and even conference calls allow real-time communication and interaction. </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9647175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Diversity and Multicultural Teams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1128092947"/>
              </p:ext>
            </p:extLst>
          </p:nvPr>
        </p:nvGraphicFramePr>
        <p:xfrm>
          <a:off x="1666361" y="1811172"/>
          <a:ext cx="10300352" cy="4206240"/>
        </p:xfrm>
        <a:graphic>
          <a:graphicData uri="http://schemas.openxmlformats.org/drawingml/2006/table">
            <a:tbl>
              <a:tblPr firstRow="1" bandRow="1">
                <a:tableStyleId>{5C22544A-7EE6-4342-B048-85BDC9FD1C3A}</a:tableStyleId>
              </a:tblPr>
              <a:tblGrid>
                <a:gridCol w="1427272">
                  <a:extLst>
                    <a:ext uri="{9D8B030D-6E8A-4147-A177-3AD203B41FA5}">
                      <a16:colId xmlns:a16="http://schemas.microsoft.com/office/drawing/2014/main" val="3871359360"/>
                    </a:ext>
                  </a:extLst>
                </a:gridCol>
                <a:gridCol w="8873080">
                  <a:extLst>
                    <a:ext uri="{9D8B030D-6E8A-4147-A177-3AD203B41FA5}">
                      <a16:colId xmlns:a16="http://schemas.microsoft.com/office/drawing/2014/main" val="1091551387"/>
                    </a:ext>
                  </a:extLst>
                </a:gridCol>
              </a:tblGrid>
              <a:tr h="231350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Emerging Team Opportunities and Challenges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Diversity can both help and hinder team effectiveness. Diversity can be a source of creativity and innovation that can create a competitive advantage and improve a team’s decision making</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Innovative companies intentionally use heterogeneous teams to solve problems.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Despite its potential for improving team performance, diversity can be a two-edged sword.</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Diversity can create misunderstandings and conflict that can lead to absenteeism, poor quality, low morale, and loss of competitiveness as well as lowered workgroup cohesiveness.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Diverse groups are less able to provide for all of their members’ needs and tend to have less integration and communication and more conflict than do homogeneous groups.</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96462715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Diversity and Multicultural Teams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2539633439"/>
              </p:ext>
            </p:extLst>
          </p:nvPr>
        </p:nvGraphicFramePr>
        <p:xfrm>
          <a:off x="1666361" y="1811172"/>
          <a:ext cx="10300352" cy="3108960"/>
        </p:xfrm>
        <a:graphic>
          <a:graphicData uri="http://schemas.openxmlformats.org/drawingml/2006/table">
            <a:tbl>
              <a:tblPr firstRow="1" bandRow="1">
                <a:tableStyleId>{5C22544A-7EE6-4342-B048-85BDC9FD1C3A}</a:tableStyleId>
              </a:tblPr>
              <a:tblGrid>
                <a:gridCol w="1487656">
                  <a:extLst>
                    <a:ext uri="{9D8B030D-6E8A-4147-A177-3AD203B41FA5}">
                      <a16:colId xmlns:a16="http://schemas.microsoft.com/office/drawing/2014/main" val="3871359360"/>
                    </a:ext>
                  </a:extLst>
                </a:gridCol>
                <a:gridCol w="8812696">
                  <a:extLst>
                    <a:ext uri="{9D8B030D-6E8A-4147-A177-3AD203B41FA5}">
                      <a16:colId xmlns:a16="http://schemas.microsoft.com/office/drawing/2014/main" val="1091551387"/>
                    </a:ext>
                  </a:extLst>
                </a:gridCol>
              </a:tblGrid>
              <a:tr h="231350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Emerging Team Opportunities and Challenges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noFill/>
                  </a:tcPr>
                </a:tc>
                <a:tc>
                  <a:txBody>
                    <a:bodyPr/>
                    <a:lstStyle/>
                    <a:p>
                      <a:pPr marL="0" indent="0" algn="just" defTabSz="914400" rtl="0" eaLnBrk="1" latinLnBrk="0" hangingPunct="1">
                        <a:buFont typeface="Wingdings" panose="05000000000000000000" pitchFamily="2" charset="2"/>
                        <a:buNone/>
                      </a:pPr>
                      <a:r>
                        <a:rPr lang="en-US" sz="1800" b="1" i="0" u="sng" kern="1200" dirty="0">
                          <a:solidFill>
                            <a:schemeClr val="tx1"/>
                          </a:solidFill>
                          <a:latin typeface="+mn-lt"/>
                          <a:ea typeface="+mn-ea"/>
                          <a:cs typeface="+mn-cs"/>
                        </a:rPr>
                        <a:t>Increasing the Effectiveness of Multicultural Teams</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What should you do to increase the effectiveness of multicultural teams? The best solution seems to be to make minor concessions on process—learn to adjust to and even respect another approach to decision making. </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For example, global American managers have learned to keep impatient bosses away from team meetings and give them frequent updates.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A comparable lesson for managers from other cultures is to be explicit about what they need—saying, for example, “We have to see the big picture before we will be ready to talk about details.”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38287601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Diversity and Multicultural Teams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2938557499"/>
              </p:ext>
            </p:extLst>
          </p:nvPr>
        </p:nvGraphicFramePr>
        <p:xfrm>
          <a:off x="1666361" y="1811172"/>
          <a:ext cx="10300352" cy="4206240"/>
        </p:xfrm>
        <a:graphic>
          <a:graphicData uri="http://schemas.openxmlformats.org/drawingml/2006/table">
            <a:tbl>
              <a:tblPr firstRow="1" bandRow="1">
                <a:tableStyleId>{5C22544A-7EE6-4342-B048-85BDC9FD1C3A}</a:tableStyleId>
              </a:tblPr>
              <a:tblGrid>
                <a:gridCol w="1427272">
                  <a:extLst>
                    <a:ext uri="{9D8B030D-6E8A-4147-A177-3AD203B41FA5}">
                      <a16:colId xmlns:a16="http://schemas.microsoft.com/office/drawing/2014/main" val="3871359360"/>
                    </a:ext>
                  </a:extLst>
                </a:gridCol>
                <a:gridCol w="8873080">
                  <a:extLst>
                    <a:ext uri="{9D8B030D-6E8A-4147-A177-3AD203B41FA5}">
                      <a16:colId xmlns:a16="http://schemas.microsoft.com/office/drawing/2014/main" val="1091551387"/>
                    </a:ext>
                  </a:extLst>
                </a:gridCol>
              </a:tblGrid>
              <a:tr h="231350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Emerging Team Opportunities and Challenges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noFill/>
                  </a:tcPr>
                </a:tc>
                <a:tc>
                  <a:txBody>
                    <a:bodyPr/>
                    <a:lstStyle/>
                    <a:p>
                      <a:pPr marL="0" indent="0" algn="just" defTabSz="914400" rtl="0" eaLnBrk="1" latinLnBrk="0" hangingPunct="1">
                        <a:buFontTx/>
                        <a:buNone/>
                      </a:pPr>
                      <a:r>
                        <a:rPr lang="en-US" sz="1800" b="1" i="0" u="sng" kern="1200" dirty="0">
                          <a:solidFill>
                            <a:schemeClr val="tx1"/>
                          </a:solidFill>
                          <a:latin typeface="+mn-lt"/>
                          <a:ea typeface="+mn-ea"/>
                          <a:cs typeface="+mn-cs"/>
                        </a:rPr>
                        <a:t>Four strategies for dealing with the challenges of multicultural teams are:</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mn-lt"/>
                          <a:ea typeface="+mn-ea"/>
                          <a:cs typeface="+mn-cs"/>
                        </a:rPr>
                        <a:t>Adaptation</a:t>
                      </a:r>
                      <a:r>
                        <a:rPr lang="en-US" sz="1800" b="0" i="0" u="none" kern="1200" dirty="0">
                          <a:solidFill>
                            <a:schemeClr val="tx1"/>
                          </a:solidFill>
                          <a:latin typeface="+mn-lt"/>
                          <a:ea typeface="+mn-ea"/>
                          <a:cs typeface="+mn-cs"/>
                        </a:rPr>
                        <a:t>: seeing a problem as a cultural difference and not a personality issue. This works when team members are willing and able to identify and acknowledge their cultural differences and to assume responsibility for figuring out how to live with them.</a:t>
                      </a:r>
                    </a:p>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mn-lt"/>
                          <a:ea typeface="+mn-ea"/>
                          <a:cs typeface="+mn-cs"/>
                        </a:rPr>
                        <a:t>Structural intervention: </a:t>
                      </a:r>
                      <a:r>
                        <a:rPr lang="en-US" sz="1800" b="0" i="0" u="none" kern="1200" dirty="0">
                          <a:solidFill>
                            <a:schemeClr val="tx1"/>
                          </a:solidFill>
                          <a:latin typeface="+mn-lt"/>
                          <a:ea typeface="+mn-ea"/>
                          <a:cs typeface="+mn-cs"/>
                        </a:rPr>
                        <a:t>changing the shape of the team. Social interaction and working can be structured to engage everyone on the team.</a:t>
                      </a:r>
                    </a:p>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mn-lt"/>
                          <a:ea typeface="+mn-ea"/>
                          <a:cs typeface="+mn-cs"/>
                        </a:rPr>
                        <a:t>Managerial intervention: </a:t>
                      </a:r>
                      <a:r>
                        <a:rPr lang="en-US" sz="1800" b="0" i="0" u="none" kern="1200" dirty="0">
                          <a:solidFill>
                            <a:schemeClr val="tx1"/>
                          </a:solidFill>
                          <a:latin typeface="+mn-lt"/>
                          <a:ea typeface="+mn-ea"/>
                          <a:cs typeface="+mn-cs"/>
                        </a:rPr>
                        <a:t>setting norms early or bringing in a higher-level manager. This usually works best early in a team’s life. In one case, a manager set norms of respect by telling his new team that no one had been chosen for English skills; each member was chosen because he or she was technically the best person for the job, so get over the accents.</a:t>
                      </a:r>
                    </a:p>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mn-lt"/>
                          <a:ea typeface="+mn-ea"/>
                          <a:cs typeface="+mn-cs"/>
                        </a:rPr>
                        <a:t>Exit</a:t>
                      </a:r>
                      <a:r>
                        <a:rPr lang="en-US" sz="1800" b="0" i="0" u="none" kern="1200" dirty="0">
                          <a:solidFill>
                            <a:schemeClr val="tx1"/>
                          </a:solidFill>
                          <a:latin typeface="+mn-lt"/>
                          <a:ea typeface="+mn-ea"/>
                          <a:cs typeface="+mn-cs"/>
                        </a:rPr>
                        <a:t>: removing a team member when other options have failed. If emotions get too high and too much face has been lost, it can be almost impossible to get a team to work together effectively again.*</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70845394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Diversity and Multicultural Teams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pic>
        <p:nvPicPr>
          <p:cNvPr id="7" name="Picture 6">
            <a:extLst>
              <a:ext uri="{FF2B5EF4-FFF2-40B4-BE49-F238E27FC236}">
                <a16:creationId xmlns:a16="http://schemas.microsoft.com/office/drawing/2014/main" id="{E61DACF2-64AA-43D7-886B-47768E9A29ED}"/>
              </a:ext>
            </a:extLst>
          </p:cNvPr>
          <p:cNvPicPr>
            <a:picLocks noChangeAspect="1"/>
          </p:cNvPicPr>
          <p:nvPr/>
        </p:nvPicPr>
        <p:blipFill>
          <a:blip r:embed="rId7"/>
          <a:stretch>
            <a:fillRect/>
          </a:stretch>
        </p:blipFill>
        <p:spPr>
          <a:xfrm>
            <a:off x="6501535" y="2109118"/>
            <a:ext cx="5038725" cy="3790950"/>
          </a:xfrm>
          <a:prstGeom prst="rect">
            <a:avLst/>
          </a:prstGeom>
        </p:spPr>
      </p:pic>
      <p:sp>
        <p:nvSpPr>
          <p:cNvPr id="16" name="TextBox 15">
            <a:extLst>
              <a:ext uri="{FF2B5EF4-FFF2-40B4-BE49-F238E27FC236}">
                <a16:creationId xmlns:a16="http://schemas.microsoft.com/office/drawing/2014/main" id="{8F1556BB-FA72-4BC4-AFEB-F2294B0AC608}"/>
              </a:ext>
            </a:extLst>
          </p:cNvPr>
          <p:cNvSpPr txBox="1"/>
          <p:nvPr/>
        </p:nvSpPr>
        <p:spPr>
          <a:xfrm>
            <a:off x="2216441" y="2849186"/>
            <a:ext cx="3877424" cy="2585323"/>
          </a:xfrm>
          <a:prstGeom prst="rect">
            <a:avLst/>
          </a:prstGeom>
          <a:solidFill>
            <a:srgbClr val="FF9518"/>
          </a:solidFill>
        </p:spPr>
        <p:txBody>
          <a:bodyPr wrap="square">
            <a:spAutoFit/>
          </a:bodyPr>
          <a:lstStyle/>
          <a:p>
            <a:pPr algn="just"/>
            <a:r>
              <a:rPr lang="en-US" dirty="0"/>
              <a:t>Just as diversity is becoming more common in organizations, so too are groups and teams also becoming more diverse. This group, for instance, reflects several different forms of diversity. Group and team diversity can promote creativity and innovation. Unfortunately it can also be a source of conflict.</a:t>
            </a:r>
          </a:p>
        </p:txBody>
      </p:sp>
    </p:spTree>
    <p:extLst>
      <p:ext uri="{BB962C8B-B14F-4D97-AF65-F5344CB8AC3E}">
        <p14:creationId xmlns:p14="http://schemas.microsoft.com/office/powerpoint/2010/main" val="189728406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Diversity and Multicultural Teams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1382428958"/>
              </p:ext>
            </p:extLst>
          </p:nvPr>
        </p:nvGraphicFramePr>
        <p:xfrm>
          <a:off x="1573160" y="1811172"/>
          <a:ext cx="10499516" cy="4206240"/>
        </p:xfrm>
        <a:graphic>
          <a:graphicData uri="http://schemas.openxmlformats.org/drawingml/2006/table">
            <a:tbl>
              <a:tblPr firstRow="1" bandRow="1">
                <a:tableStyleId>{5C22544A-7EE6-4342-B048-85BDC9FD1C3A}</a:tableStyleId>
              </a:tblPr>
              <a:tblGrid>
                <a:gridCol w="1454869">
                  <a:extLst>
                    <a:ext uri="{9D8B030D-6E8A-4147-A177-3AD203B41FA5}">
                      <a16:colId xmlns:a16="http://schemas.microsoft.com/office/drawing/2014/main" val="3871359360"/>
                    </a:ext>
                  </a:extLst>
                </a:gridCol>
                <a:gridCol w="9044647">
                  <a:extLst>
                    <a:ext uri="{9D8B030D-6E8A-4147-A177-3AD203B41FA5}">
                      <a16:colId xmlns:a16="http://schemas.microsoft.com/office/drawing/2014/main" val="1091551387"/>
                    </a:ext>
                  </a:extLst>
                </a:gridCol>
              </a:tblGrid>
              <a:tr h="231350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Diversity and Multicultural Teams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noFill/>
                  </a:tcPr>
                </a:tc>
                <a:tc>
                  <a:txBody>
                    <a:bodyPr/>
                    <a:lstStyle/>
                    <a:p>
                      <a:pPr marL="0" indent="0" algn="just" defTabSz="914400" rtl="0" eaLnBrk="1" latinLnBrk="0" hangingPunct="1">
                        <a:buFontTx/>
                        <a:buNone/>
                      </a:pPr>
                      <a:r>
                        <a:rPr lang="en-US" sz="1800" b="1" i="0" u="sng" kern="1200" dirty="0">
                          <a:solidFill>
                            <a:schemeClr val="tx1"/>
                          </a:solidFill>
                          <a:latin typeface="+mn-lt"/>
                          <a:ea typeface="+mn-ea"/>
                          <a:cs typeface="+mn-cs"/>
                        </a:rPr>
                        <a:t>Direct versus Indirect Communication</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Communication in Western cultures is typically direct and explicit, and a listener does not have to know much about the context or the speaker to interpret it. </a:t>
                      </a:r>
                    </a:p>
                    <a:p>
                      <a:pPr marL="0" indent="0" algn="just" defTabSz="914400" rtl="0" eaLnBrk="1" latinLnBrk="0" hangingPunct="1">
                        <a:buFontTx/>
                        <a:buNone/>
                      </a:pPr>
                      <a:r>
                        <a:rPr lang="en-US" sz="1800" b="1" i="0" u="sng" kern="1200" dirty="0">
                          <a:solidFill>
                            <a:schemeClr val="tx1"/>
                          </a:solidFill>
                          <a:latin typeface="+mn-lt"/>
                          <a:ea typeface="+mn-ea"/>
                          <a:cs typeface="+mn-cs"/>
                        </a:rPr>
                        <a:t>Differing Attitudes toward Hierarchy and Authority</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By design, teams have a rather flat structure. But team members from cultures in which people are treated differently according to their status in an organization are often uncomfortable on flat teams. </a:t>
                      </a:r>
                    </a:p>
                    <a:p>
                      <a:pPr marL="0" indent="0" algn="just" defTabSz="914400" rtl="0" eaLnBrk="1" latinLnBrk="0" hangingPunct="1">
                        <a:buFontTx/>
                        <a:buNone/>
                      </a:pPr>
                      <a:r>
                        <a:rPr lang="en-US" sz="1800" b="1" i="0" u="sng" kern="1200" dirty="0">
                          <a:solidFill>
                            <a:schemeClr val="tx1"/>
                          </a:solidFill>
                          <a:latin typeface="+mn-lt"/>
                          <a:ea typeface="+mn-ea"/>
                          <a:cs typeface="+mn-cs"/>
                        </a:rPr>
                        <a:t>Conflicting Decision-Making Norms</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Cultures differ substantially when it comes to how quickly decisions should be made and how much analysis is required. Compared with managers from other countries, U.S. managers like to make decisions very quickly and with relatively little analysis. A Brazilian manager at an American company made these comments about a negotiation, “On the first day, we agreed on three points, and on the second day, the company wanted to start with point four. But the Koreans wanted to go back and rediscuss points one through three. My boss almost had an attack.”</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80305445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
        <p:nvSpPr>
          <p:cNvPr id="16" name="TextBox 15">
            <a:extLst>
              <a:ext uri="{FF2B5EF4-FFF2-40B4-BE49-F238E27FC236}">
                <a16:creationId xmlns:a16="http://schemas.microsoft.com/office/drawing/2014/main" id="{F781D280-3EEE-4E99-B569-E45B6290AE13}"/>
              </a:ext>
            </a:extLst>
          </p:cNvPr>
          <p:cNvSpPr txBox="1"/>
          <p:nvPr/>
        </p:nvSpPr>
        <p:spPr>
          <a:xfrm>
            <a:off x="1715102" y="1752663"/>
            <a:ext cx="10282051" cy="4524315"/>
          </a:xfrm>
          <a:prstGeom prst="rect">
            <a:avLst/>
          </a:prstGeom>
          <a:noFill/>
        </p:spPr>
        <p:txBody>
          <a:bodyPr wrap="square">
            <a:spAutoFit/>
          </a:bodyPr>
          <a:lstStyle/>
          <a:p>
            <a:pPr marL="285750" indent="-285750">
              <a:buFont typeface="Wingdings" panose="05000000000000000000" pitchFamily="2" charset="2"/>
              <a:buChar char="§"/>
            </a:pPr>
            <a:r>
              <a:rPr lang="en-US" dirty="0"/>
              <a:t>A group is two or more persons who interact with one another such that each person influences and is influenced by each other person.</a:t>
            </a:r>
          </a:p>
          <a:p>
            <a:pPr marL="285750" indent="-285750">
              <a:buFont typeface="Wingdings" panose="05000000000000000000" pitchFamily="2" charset="2"/>
              <a:buChar char="§"/>
            </a:pPr>
            <a:endParaRPr lang="en-US" dirty="0"/>
          </a:p>
          <a:p>
            <a:pPr marL="285750" indent="-285750">
              <a:buFont typeface="Wingdings" panose="05000000000000000000" pitchFamily="2" charset="2"/>
              <a:buChar char="§"/>
            </a:pPr>
            <a:r>
              <a:rPr lang="en-US" dirty="0"/>
              <a:t> Teams are an interdependent collection of at least two individuals who share a common goal and share accountability for the team’s as well as their own outcomes.</a:t>
            </a:r>
          </a:p>
          <a:p>
            <a:pPr marL="285750" indent="-285750">
              <a:buFont typeface="Wingdings" panose="05000000000000000000" pitchFamily="2" charset="2"/>
              <a:buChar char="§"/>
            </a:pPr>
            <a:endParaRPr lang="en-US" dirty="0"/>
          </a:p>
          <a:p>
            <a:pPr marL="285750" indent="-285750">
              <a:buFont typeface="Wingdings" panose="05000000000000000000" pitchFamily="2" charset="2"/>
              <a:buChar char="§"/>
            </a:pPr>
            <a:r>
              <a:rPr lang="en-US" dirty="0"/>
              <a:t> Groups and teams are not necessarily the same thing. All teams are groups, but not all groups are teams. Common kinds of groups in organizations include workgroups, teams, and informal groups.</a:t>
            </a:r>
          </a:p>
          <a:p>
            <a:pPr marL="285750" indent="-285750">
              <a:buFont typeface="Wingdings" panose="05000000000000000000" pitchFamily="2" charset="2"/>
              <a:buChar char="§"/>
            </a:pPr>
            <a:endParaRPr lang="en-US" dirty="0"/>
          </a:p>
          <a:p>
            <a:pPr marL="285750" indent="-285750">
              <a:buFont typeface="Wingdings" panose="05000000000000000000" pitchFamily="2" charset="2"/>
              <a:buChar char="§"/>
            </a:pPr>
            <a:r>
              <a:rPr lang="en-US" dirty="0"/>
              <a:t>The performance of any group is affected by several factors other than its reasons for forming and the stages of its development. </a:t>
            </a:r>
          </a:p>
          <a:p>
            <a:pPr marL="285750" indent="-285750">
              <a:buFont typeface="Wingdings" panose="05000000000000000000" pitchFamily="2" charset="2"/>
              <a:buChar char="§"/>
            </a:pPr>
            <a:endParaRPr lang="en-US" dirty="0"/>
          </a:p>
          <a:p>
            <a:pPr marL="285750" indent="-285750">
              <a:buFont typeface="Wingdings" panose="05000000000000000000" pitchFamily="2" charset="2"/>
              <a:buChar char="§"/>
            </a:pPr>
            <a:r>
              <a:rPr lang="en-US" dirty="0"/>
              <a:t>The five basic group performance factors are composition, size, norms, cohesiveness, and informal leadership. Group composition is most often described in terms of the homogeneity or heterogeneity of the members. Group size can also have an important effect on performance. </a:t>
            </a:r>
          </a:p>
          <a:p>
            <a:endParaRPr lang="en-US" dirty="0"/>
          </a:p>
        </p:txBody>
      </p:sp>
      <p:sp>
        <p:nvSpPr>
          <p:cNvPr id="13" name="TextBox 12">
            <a:extLst>
              <a:ext uri="{FF2B5EF4-FFF2-40B4-BE49-F238E27FC236}">
                <a16:creationId xmlns:a16="http://schemas.microsoft.com/office/drawing/2014/main" id="{D394A896-F9B2-4179-9992-BE649DEA83B7}"/>
              </a:ext>
            </a:extLst>
          </p:cNvPr>
          <p:cNvSpPr txBox="1"/>
          <p:nvPr/>
        </p:nvSpPr>
        <p:spPr>
          <a:xfrm>
            <a:off x="1874165" y="1383331"/>
            <a:ext cx="6208642" cy="369332"/>
          </a:xfrm>
          <a:prstGeom prst="rect">
            <a:avLst/>
          </a:prstGeom>
          <a:noFill/>
        </p:spPr>
        <p:txBody>
          <a:bodyPr wrap="square">
            <a:spAutoFit/>
          </a:bodyPr>
          <a:lstStyle/>
          <a:p>
            <a:r>
              <a:rPr lang="en-US" b="1" u="sng" dirty="0">
                <a:solidFill>
                  <a:schemeClr val="accent2">
                    <a:lumMod val="75000"/>
                  </a:schemeClr>
                </a:solidFill>
              </a:rPr>
              <a:t>Summary and Application</a:t>
            </a:r>
          </a:p>
        </p:txBody>
      </p:sp>
    </p:spTree>
    <p:extLst>
      <p:ext uri="{BB962C8B-B14F-4D97-AF65-F5344CB8AC3E}">
        <p14:creationId xmlns:p14="http://schemas.microsoft.com/office/powerpoint/2010/main" val="191877133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
        <p:nvSpPr>
          <p:cNvPr id="16" name="TextBox 15">
            <a:extLst>
              <a:ext uri="{FF2B5EF4-FFF2-40B4-BE49-F238E27FC236}">
                <a16:creationId xmlns:a16="http://schemas.microsoft.com/office/drawing/2014/main" id="{F781D280-3EEE-4E99-B569-E45B6290AE13}"/>
              </a:ext>
            </a:extLst>
          </p:cNvPr>
          <p:cNvSpPr txBox="1"/>
          <p:nvPr/>
        </p:nvSpPr>
        <p:spPr>
          <a:xfrm>
            <a:off x="1993490" y="1689944"/>
            <a:ext cx="10317835" cy="4247317"/>
          </a:xfrm>
          <a:prstGeom prst="rect">
            <a:avLst/>
          </a:prstGeom>
          <a:noFill/>
        </p:spPr>
        <p:txBody>
          <a:bodyPr wrap="square">
            <a:spAutoFit/>
          </a:bodyPr>
          <a:lstStyle/>
          <a:p>
            <a:pPr marL="285750" indent="-285750" algn="just">
              <a:buFont typeface="Wingdings" panose="05000000000000000000" pitchFamily="2" charset="2"/>
              <a:buChar char="§"/>
            </a:pPr>
            <a:r>
              <a:rPr lang="en-US" dirty="0"/>
              <a:t>A norm is a standard against which the appropriateness of a behavior is judged and determines the behavior expected in a certain situation. </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Group cohesiveness is the extent to which a group is committed to remaining together; it results from forces acting on the members to remain in the group. </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The final group performance factor is informal leadership: the emergence of an individual who engages in leadership activities but whose right to do so has not been formally recognized.</a:t>
            </a:r>
          </a:p>
          <a:p>
            <a:pPr algn="just"/>
            <a:endParaRPr lang="en-US" dirty="0"/>
          </a:p>
          <a:p>
            <a:pPr algn="just"/>
            <a:r>
              <a:rPr lang="en-US" dirty="0"/>
              <a:t>When a new group or team is formed, it typically goes through several stages of development. Traditional research on small groups per se (as opposed to teams) has focused on a four-stage development process:</a:t>
            </a:r>
          </a:p>
          <a:p>
            <a:pPr marL="342900" indent="-342900" algn="just">
              <a:buFont typeface="+mj-lt"/>
              <a:buAutoNum type="arabicPeriod"/>
            </a:pPr>
            <a:r>
              <a:rPr lang="en-US" dirty="0"/>
              <a:t>mutual acceptance,</a:t>
            </a:r>
          </a:p>
          <a:p>
            <a:pPr marL="342900" indent="-342900" algn="just">
              <a:buFont typeface="+mj-lt"/>
              <a:buAutoNum type="arabicPeriod"/>
            </a:pPr>
            <a:r>
              <a:rPr lang="en-US" dirty="0"/>
              <a:t>communication and decision making,</a:t>
            </a:r>
          </a:p>
          <a:p>
            <a:pPr marL="342900" indent="-342900" algn="just">
              <a:buFont typeface="+mj-lt"/>
              <a:buAutoNum type="arabicPeriod"/>
            </a:pPr>
            <a:r>
              <a:rPr lang="en-US" dirty="0"/>
              <a:t>motivation and productivity, and</a:t>
            </a:r>
          </a:p>
          <a:p>
            <a:pPr marL="342900" indent="-342900" algn="just">
              <a:buFont typeface="+mj-lt"/>
              <a:buAutoNum type="arabicPeriod"/>
            </a:pPr>
            <a:r>
              <a:rPr lang="en-US" dirty="0"/>
              <a:t>control and organization.</a:t>
            </a:r>
          </a:p>
        </p:txBody>
      </p:sp>
      <p:sp>
        <p:nvSpPr>
          <p:cNvPr id="17" name="TextBox 16">
            <a:extLst>
              <a:ext uri="{FF2B5EF4-FFF2-40B4-BE49-F238E27FC236}">
                <a16:creationId xmlns:a16="http://schemas.microsoft.com/office/drawing/2014/main" id="{E53C95F4-4A04-4EF2-BD4A-023ABAFBD650}"/>
              </a:ext>
            </a:extLst>
          </p:cNvPr>
          <p:cNvSpPr txBox="1"/>
          <p:nvPr/>
        </p:nvSpPr>
        <p:spPr>
          <a:xfrm>
            <a:off x="1874165" y="1383331"/>
            <a:ext cx="6208642" cy="369332"/>
          </a:xfrm>
          <a:prstGeom prst="rect">
            <a:avLst/>
          </a:prstGeom>
          <a:noFill/>
        </p:spPr>
        <p:txBody>
          <a:bodyPr wrap="square">
            <a:spAutoFit/>
          </a:bodyPr>
          <a:lstStyle/>
          <a:p>
            <a:r>
              <a:rPr lang="en-US" b="1" u="sng" dirty="0">
                <a:solidFill>
                  <a:schemeClr val="accent2">
                    <a:lumMod val="75000"/>
                  </a:schemeClr>
                </a:solidFill>
              </a:rPr>
              <a:t>Summary and Application</a:t>
            </a:r>
          </a:p>
        </p:txBody>
      </p:sp>
    </p:spTree>
    <p:extLst>
      <p:ext uri="{BB962C8B-B14F-4D97-AF65-F5344CB8AC3E}">
        <p14:creationId xmlns:p14="http://schemas.microsoft.com/office/powerpoint/2010/main" val="311713124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
        <p:nvSpPr>
          <p:cNvPr id="16" name="TextBox 15">
            <a:extLst>
              <a:ext uri="{FF2B5EF4-FFF2-40B4-BE49-F238E27FC236}">
                <a16:creationId xmlns:a16="http://schemas.microsoft.com/office/drawing/2014/main" id="{F781D280-3EEE-4E99-B569-E45B6290AE13}"/>
              </a:ext>
            </a:extLst>
          </p:cNvPr>
          <p:cNvSpPr txBox="1"/>
          <p:nvPr/>
        </p:nvSpPr>
        <p:spPr>
          <a:xfrm>
            <a:off x="1874165" y="1809765"/>
            <a:ext cx="9999783" cy="4247317"/>
          </a:xfrm>
          <a:prstGeom prst="rect">
            <a:avLst/>
          </a:prstGeom>
          <a:noFill/>
        </p:spPr>
        <p:txBody>
          <a:bodyPr wrap="square">
            <a:spAutoFit/>
          </a:bodyPr>
          <a:lstStyle/>
          <a:p>
            <a:pPr marL="285750" indent="-285750" algn="just">
              <a:buFont typeface="Wingdings" panose="05000000000000000000" pitchFamily="2" charset="2"/>
              <a:buChar char="§"/>
            </a:pPr>
            <a:r>
              <a:rPr lang="en-US" dirty="0"/>
              <a:t>In terms of teamwork, other factors that contribute to performance include process gain or loss, team efficacy, trust, social facilitation, and roles. </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The process of implementation of teams should be approached as would be the case for any major organizational change.</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Managers need to have a clear understanding of the potential benefits and costs of using teams. They should also know what they need to do to promote effective team performance, including providing top-management support, understanding time frames, and planning for the likely need to change rewards.  Working to develop teamwork competencies is also important.</a:t>
            </a:r>
          </a:p>
          <a:p>
            <a:pPr algn="just"/>
            <a:endParaRPr lang="en-US" dirty="0"/>
          </a:p>
          <a:p>
            <a:pPr marL="285750" indent="-285750" algn="just">
              <a:buFont typeface="Wingdings" panose="05000000000000000000" pitchFamily="2" charset="2"/>
              <a:buChar char="§"/>
            </a:pPr>
            <a:r>
              <a:rPr lang="en-US" dirty="0"/>
              <a:t>Virtual teams and multicultural teams are important emerging areas of teamwork that are relevant to most organizations today.</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 Managers should strive to understand how to most effectively use these two kinds of teams.</a:t>
            </a:r>
          </a:p>
        </p:txBody>
      </p:sp>
      <p:sp>
        <p:nvSpPr>
          <p:cNvPr id="11" name="TextBox 10">
            <a:extLst>
              <a:ext uri="{FF2B5EF4-FFF2-40B4-BE49-F238E27FC236}">
                <a16:creationId xmlns:a16="http://schemas.microsoft.com/office/drawing/2014/main" id="{2F436384-B75E-416D-9DCB-1C900C3527DD}"/>
              </a:ext>
            </a:extLst>
          </p:cNvPr>
          <p:cNvSpPr txBox="1"/>
          <p:nvPr/>
        </p:nvSpPr>
        <p:spPr>
          <a:xfrm>
            <a:off x="1874165" y="1383331"/>
            <a:ext cx="6208642" cy="369332"/>
          </a:xfrm>
          <a:prstGeom prst="rect">
            <a:avLst/>
          </a:prstGeom>
          <a:noFill/>
        </p:spPr>
        <p:txBody>
          <a:bodyPr wrap="square">
            <a:spAutoFit/>
          </a:bodyPr>
          <a:lstStyle/>
          <a:p>
            <a:r>
              <a:rPr lang="en-US" b="1" u="sng" dirty="0">
                <a:solidFill>
                  <a:schemeClr val="accent2">
                    <a:lumMod val="75000"/>
                  </a:schemeClr>
                </a:solidFill>
              </a:rPr>
              <a:t>Summary and Application</a:t>
            </a:r>
          </a:p>
        </p:txBody>
      </p:sp>
    </p:spTree>
    <p:extLst>
      <p:ext uri="{BB962C8B-B14F-4D97-AF65-F5344CB8AC3E}">
        <p14:creationId xmlns:p14="http://schemas.microsoft.com/office/powerpoint/2010/main" val="195739413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1446550"/>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10062</TotalTime>
  <Words>7548</Words>
  <Application>Microsoft Office PowerPoint</Application>
  <PresentationFormat>Widescreen</PresentationFormat>
  <Paragraphs>710</Paragraphs>
  <Slides>63</Slides>
  <Notes>61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63</vt:i4>
      </vt:variant>
    </vt:vector>
  </HeadingPairs>
  <TitlesOfParts>
    <vt:vector size="73" baseType="lpstr">
      <vt:lpstr>Arial</vt:lpstr>
      <vt:lpstr>Calibri</vt:lpstr>
      <vt:lpstr>Calibri Light</vt:lpstr>
      <vt:lpstr>Cordale</vt:lpstr>
      <vt:lpstr>Helvetica</vt:lpstr>
      <vt:lpstr>Open-sans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959</cp:revision>
  <dcterms:created xsi:type="dcterms:W3CDTF">2021-08-03T13:03:26Z</dcterms:created>
  <dcterms:modified xsi:type="dcterms:W3CDTF">2022-07-29T10:52:46Z</dcterms:modified>
</cp:coreProperties>
</file>