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0"/>
  </p:notesMasterIdLst>
  <p:sldIdLst>
    <p:sldId id="480" r:id="rId5"/>
    <p:sldId id="303" r:id="rId6"/>
    <p:sldId id="271" r:id="rId7"/>
    <p:sldId id="313" r:id="rId8"/>
    <p:sldId id="532" r:id="rId9"/>
    <p:sldId id="632" r:id="rId10"/>
    <p:sldId id="633" r:id="rId11"/>
    <p:sldId id="634" r:id="rId12"/>
    <p:sldId id="635" r:id="rId13"/>
    <p:sldId id="636" r:id="rId14"/>
    <p:sldId id="637" r:id="rId15"/>
    <p:sldId id="638" r:id="rId16"/>
    <p:sldId id="639" r:id="rId17"/>
    <p:sldId id="640" r:id="rId18"/>
    <p:sldId id="641" r:id="rId19"/>
    <p:sldId id="642" r:id="rId20"/>
    <p:sldId id="643" r:id="rId21"/>
    <p:sldId id="644" r:id="rId22"/>
    <p:sldId id="645" r:id="rId23"/>
    <p:sldId id="646" r:id="rId24"/>
    <p:sldId id="647" r:id="rId25"/>
    <p:sldId id="648" r:id="rId26"/>
    <p:sldId id="649" r:id="rId27"/>
    <p:sldId id="650" r:id="rId28"/>
    <p:sldId id="652" r:id="rId29"/>
    <p:sldId id="653" r:id="rId30"/>
    <p:sldId id="654" r:id="rId31"/>
    <p:sldId id="655" r:id="rId32"/>
    <p:sldId id="656" r:id="rId33"/>
    <p:sldId id="667" r:id="rId34"/>
    <p:sldId id="657" r:id="rId35"/>
    <p:sldId id="658" r:id="rId36"/>
    <p:sldId id="659" r:id="rId37"/>
    <p:sldId id="660" r:id="rId38"/>
    <p:sldId id="661" r:id="rId39"/>
    <p:sldId id="662" r:id="rId40"/>
    <p:sldId id="663" r:id="rId41"/>
    <p:sldId id="665" r:id="rId42"/>
    <p:sldId id="666" r:id="rId43"/>
    <p:sldId id="668" r:id="rId44"/>
    <p:sldId id="664" r:id="rId45"/>
    <p:sldId id="669" r:id="rId46"/>
    <p:sldId id="629" r:id="rId47"/>
    <p:sldId id="630" r:id="rId48"/>
    <p:sldId id="631" r:id="rId49"/>
  </p:sldIdLst>
  <p:sldSz cx="12192000" cy="6858000"/>
  <p:notesSz cx="6858000" cy="9144000"/>
  <p:embeddedFontLst>
    <p:embeddedFont>
      <p:font typeface="Calibri" panose="020F0502020204030204" pitchFamily="34" charset="0"/>
      <p:regular r:id="rId51"/>
      <p:bold r:id="rId52"/>
      <p:italic r:id="rId53"/>
      <p:boldItalic r:id="rId54"/>
    </p:embeddedFont>
    <p:embeddedFont>
      <p:font typeface="Alexandria" pitchFamily="2" charset="-78"/>
      <p:regular r:id="rId55"/>
      <p:bold r:id="rId56"/>
    </p:embeddedFont>
    <p:embeddedFont>
      <p:font typeface="Calibri Light" panose="020F0302020204030204" pitchFamily="34" charset="0"/>
      <p:regular r:id="rId57"/>
      <p:italic r:id="rId5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2"/>
            <p14:sldId id="653"/>
            <p14:sldId id="654"/>
            <p14:sldId id="655"/>
            <p14:sldId id="656"/>
            <p14:sldId id="667"/>
            <p14:sldId id="657"/>
            <p14:sldId id="658"/>
            <p14:sldId id="659"/>
            <p14:sldId id="660"/>
            <p14:sldId id="661"/>
            <p14:sldId id="662"/>
            <p14:sldId id="663"/>
            <p14:sldId id="665"/>
            <p14:sldId id="666"/>
            <p14:sldId id="668"/>
            <p14:sldId id="664"/>
            <p14:sldId id="669"/>
            <p14:sldId id="629"/>
            <p14:sldId id="630"/>
            <p14:sldId id="63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005B"/>
    <a:srgbClr val="00AC47"/>
    <a:srgbClr val="3B579D"/>
    <a:srgbClr val="FFBA00"/>
    <a:srgbClr val="FF0000"/>
    <a:srgbClr val="666666"/>
    <a:srgbClr val="E94F3C"/>
    <a:srgbClr val="0200CD"/>
    <a:srgbClr val="4C4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595" autoAdjust="0"/>
  </p:normalViewPr>
  <p:slideViewPr>
    <p:cSldViewPr snapToGrid="0">
      <p:cViewPr varScale="1">
        <p:scale>
          <a:sx n="63" d="100"/>
          <a:sy n="63" d="100"/>
        </p:scale>
        <p:origin x="8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font" Target="fonts/font5.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7.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122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 id="214748366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16.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jpeg"/><Relationship Id="rId4" Type="http://schemas.openxmlformats.org/officeDocument/2006/relationships/image" Target="../media/image25.png"/><Relationship Id="rId9"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7.xml"/><Relationship Id="rId5" Type="http://schemas.openxmlformats.org/officeDocument/2006/relationships/image" Target="../media/image4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a:t>
            </a:r>
            <a:r>
              <a:rPr lang="ar-SA" sz="2000" dirty="0" smtClean="0">
                <a:solidFill>
                  <a:schemeClr val="bg1"/>
                </a:solidFill>
                <a:latin typeface="Alexandria" charset="0"/>
                <a:cs typeface="Alexandria" charset="0"/>
              </a:rPr>
              <a:t>الثامنة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27896" y="2524706"/>
            <a:ext cx="3942105" cy="1312154"/>
          </a:xfrm>
          <a:prstGeom prst="rect">
            <a:avLst/>
          </a:prstGeom>
          <a:noFill/>
        </p:spPr>
        <p:txBody>
          <a:bodyPr wrap="none" rtlCol="0">
            <a:spAutoFit/>
          </a:bodyPr>
          <a:lstStyle/>
          <a:p>
            <a:pPr algn="ctr" rtl="1">
              <a:lnSpc>
                <a:spcPct val="150000"/>
              </a:lnSpc>
            </a:pPr>
            <a:r>
              <a:rPr lang="ar-SA" sz="2800" b="1" dirty="0">
                <a:solidFill>
                  <a:srgbClr val="00B0F0"/>
                </a:solidFill>
                <a:latin typeface="Alexandria" panose="020F0502020204030204" pitchFamily="2" charset="-78"/>
                <a:cs typeface="Alexandria" panose="020F0502020204030204" pitchFamily="2" charset="-78"/>
              </a:rPr>
              <a:t> إنتاج محتوى </a:t>
            </a:r>
            <a:r>
              <a:rPr lang="ar-SA" sz="2800" b="1" dirty="0" smtClean="0">
                <a:solidFill>
                  <a:srgbClr val="00B0F0"/>
                </a:solidFill>
                <a:latin typeface="Alexandria" panose="020F0502020204030204" pitchFamily="2" charset="-78"/>
                <a:cs typeface="Alexandria" panose="020F0502020204030204" pitchFamily="2" charset="-78"/>
              </a:rPr>
              <a:t>الفيديو</a:t>
            </a:r>
            <a:endParaRPr lang="en-US" sz="2800" b="1" dirty="0" smtClean="0">
              <a:solidFill>
                <a:srgbClr val="00B0F0"/>
              </a:solidFill>
              <a:latin typeface="Alexandria" panose="020F0502020204030204" pitchFamily="2" charset="-78"/>
              <a:cs typeface="Alexandria" panose="020F0502020204030204" pitchFamily="2" charset="-78"/>
            </a:endParaRPr>
          </a:p>
          <a:p>
            <a:pPr algn="ctr" rtl="1">
              <a:lnSpc>
                <a:spcPct val="150000"/>
              </a:lnSpc>
            </a:pPr>
            <a:r>
              <a:rPr lang="ar-SA" sz="2800" b="1" dirty="0" smtClean="0">
                <a:solidFill>
                  <a:srgbClr val="00B0F0"/>
                </a:solidFill>
                <a:latin typeface="Alexandria" panose="020F0502020204030204" pitchFamily="2" charset="-78"/>
                <a:cs typeface="Alexandria" panose="020F0502020204030204" pitchFamily="2" charset="-78"/>
              </a:rPr>
              <a:t> </a:t>
            </a:r>
            <a:r>
              <a:rPr lang="ar-SA" sz="2800" b="1" dirty="0">
                <a:solidFill>
                  <a:srgbClr val="00B0F0"/>
                </a:solidFill>
                <a:latin typeface="Alexandria" panose="020F0502020204030204" pitchFamily="2" charset="-78"/>
                <a:cs typeface="Alexandria" panose="020F0502020204030204" pitchFamily="2" charset="-78"/>
              </a:rPr>
              <a:t>القصير والبث المباشر</a:t>
            </a:r>
            <a:endParaRPr lang="en-US" sz="28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ar-SA" dirty="0" smtClean="0">
                <a:solidFill>
                  <a:schemeClr val="bg1"/>
                </a:solidFill>
                <a:latin typeface="Alexandria" charset="0"/>
                <a:cs typeface="Alexandria" charset="0"/>
              </a:rPr>
              <a:t>(8)</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688157" y="1736941"/>
            <a:ext cx="10803117" cy="4749249"/>
          </a:xfrm>
          <a:prstGeom prst="rect">
            <a:avLst/>
          </a:prstGeom>
          <a:noFill/>
        </p:spPr>
        <p:txBody>
          <a:bodyPr wrap="square">
            <a:spAutoFit/>
          </a:bodyPr>
          <a:lstStyle/>
          <a:p>
            <a:pPr algn="just" rtl="1">
              <a:lnSpc>
                <a:spcPct val="150000"/>
              </a:lnSpc>
            </a:pPr>
            <a:r>
              <a:rPr lang="ar-SA" sz="2000" dirty="0">
                <a:latin typeface="Alexandria" charset="0"/>
                <a:cs typeface="Alexandria" charset="0"/>
              </a:rPr>
              <a:t>- تناولت المحاضرة تقنيات التصوير الصحفي بالموبايل، مع استعراض الأدوات والمعدات الأساسية لضمان جودة عالية. كما تم التركيز على ضبط الإضاءة والصوت، واستخدام الميكروفونات الخارجية وتقنيات التثبيت لمنع الاهتزاز.</a:t>
            </a:r>
          </a:p>
          <a:p>
            <a:pPr algn="just" rtl="1">
              <a:lnSpc>
                <a:spcPct val="150000"/>
              </a:lnSpc>
            </a:pPr>
            <a:endParaRPr lang="ar-SA" sz="1200" dirty="0">
              <a:latin typeface="Alexandria" charset="0"/>
              <a:cs typeface="Alexandria" charset="0"/>
            </a:endParaRPr>
          </a:p>
          <a:p>
            <a:pPr algn="just" rtl="1">
              <a:lnSpc>
                <a:spcPct val="150000"/>
              </a:lnSpc>
            </a:pPr>
            <a:r>
              <a:rPr lang="ar-SA" sz="2000" dirty="0">
                <a:latin typeface="Alexandria" charset="0"/>
                <a:cs typeface="Alexandria" charset="0"/>
              </a:rPr>
              <a:t>- تم التطرق إلى مهارات المونتاج والإخراج عبر تطبيقات متخصصة لتحرير الفيديوهات وتحسين جودتها. كما شملت المحاضرة أحدث تقنيات التصوير، مثل التصوير الليلي، البطيء، والتصوير بزاوية 360 درجة.</a:t>
            </a:r>
          </a:p>
          <a:p>
            <a:pPr algn="just" rtl="1">
              <a:lnSpc>
                <a:spcPct val="150000"/>
              </a:lnSpc>
            </a:pPr>
            <a:endParaRPr lang="ar-SA" sz="1200" dirty="0">
              <a:latin typeface="Alexandria" charset="0"/>
              <a:cs typeface="Alexandria" charset="0"/>
            </a:endParaRPr>
          </a:p>
          <a:p>
            <a:pPr algn="just" rtl="1">
              <a:lnSpc>
                <a:spcPct val="150000"/>
              </a:lnSpc>
            </a:pPr>
            <a:r>
              <a:rPr lang="ar-SA" sz="2000" dirty="0">
                <a:latin typeface="Alexandria" charset="0"/>
                <a:cs typeface="Alexandria" charset="0"/>
              </a:rPr>
              <a:t>- ناقشنا دور التقنيات الحديثة كواقع معزز وافتراضي في إنتاج محتوى مرئي أكثر تفاعلية. عززت المحاضرة فهم الطلاب لأفضل ممارسات التصوير بالموبايل لإنتاج محتوى صحفي احترافي بسرعة وكفاءة.</a:t>
            </a:r>
          </a:p>
        </p:txBody>
      </p:sp>
      <p:sp>
        <p:nvSpPr>
          <p:cNvPr id="41" name="TextBox 40"/>
          <p:cNvSpPr txBox="1"/>
          <p:nvPr/>
        </p:nvSpPr>
        <p:spPr>
          <a:xfrm>
            <a:off x="7684814" y="1127692"/>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2" end="2"/>
                                            </p:txEl>
                                          </p:spTgt>
                                        </p:tgtEl>
                                        <p:attrNameLst>
                                          <p:attrName>style.visibility</p:attrName>
                                        </p:attrNameLst>
                                      </p:cBhvr>
                                      <p:to>
                                        <p:strVal val="visible"/>
                                      </p:to>
                                    </p:set>
                                    <p:animEffect transition="in" filter="fade">
                                      <p:cBhvr>
                                        <p:cTn id="17" dur="500"/>
                                        <p:tgtEl>
                                          <p:spTgt spid="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4" end="4"/>
                                            </p:txEl>
                                          </p:spTgt>
                                        </p:tgtEl>
                                        <p:attrNameLst>
                                          <p:attrName>style.visibility</p:attrName>
                                        </p:attrNameLst>
                                      </p:cBhvr>
                                      <p:to>
                                        <p:strVal val="visible"/>
                                      </p:to>
                                    </p:set>
                                    <p:animEffect transition="in" filter="fade">
                                      <p:cBhvr>
                                        <p:cTn id="22" dur="500"/>
                                        <p:tgtEl>
                                          <p:spTgt spid="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518475" y="2238355"/>
            <a:ext cx="11321474" cy="3785652"/>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r>
              <a:rPr lang="ar-SA" sz="2000" dirty="0" smtClean="0">
                <a:solidFill>
                  <a:srgbClr val="C00000"/>
                </a:solidFill>
                <a:latin typeface="Alexandria" charset="0"/>
                <a:cs typeface="Alexandria" charset="0"/>
              </a:rPr>
              <a:t>:</a:t>
            </a:r>
          </a:p>
          <a:p>
            <a:pPr algn="just" rtl="1">
              <a:lnSpc>
                <a:spcPct val="200000"/>
              </a:lnSpc>
            </a:pPr>
            <a:r>
              <a:rPr lang="ar-SA" sz="2000" dirty="0">
                <a:latin typeface="Alexandria" charset="0"/>
                <a:cs typeface="Alexandria" charset="0"/>
              </a:rPr>
              <a:t>(1) التعرف على الأدوات </a:t>
            </a:r>
            <a:r>
              <a:rPr lang="ar-SA" sz="2000" dirty="0" smtClean="0">
                <a:latin typeface="Alexandria" charset="0"/>
                <a:cs typeface="Alexandria" charset="0"/>
              </a:rPr>
              <a:t>الأساسية </a:t>
            </a:r>
            <a:r>
              <a:rPr lang="ar-SA" sz="2000" dirty="0">
                <a:latin typeface="Alexandria" charset="0"/>
                <a:cs typeface="Alexandria" charset="0"/>
              </a:rPr>
              <a:t>في إنتاج الفيديو القصير والبث </a:t>
            </a:r>
            <a:r>
              <a:rPr lang="ar-SA" sz="2000" dirty="0" smtClean="0">
                <a:latin typeface="Alexandria" charset="0"/>
                <a:cs typeface="Alexandria" charset="0"/>
              </a:rPr>
              <a:t>المباشر</a:t>
            </a:r>
            <a:r>
              <a:rPr lang="en-US" sz="2000" dirty="0">
                <a:latin typeface="Alexandria" charset="0"/>
                <a:cs typeface="Alexandria" charset="0"/>
              </a:rPr>
              <a:t>.</a:t>
            </a:r>
            <a:endParaRPr lang="ar-SA" sz="2000" dirty="0">
              <a:latin typeface="Alexandria" charset="0"/>
              <a:cs typeface="Alexandria" charset="0"/>
            </a:endParaRPr>
          </a:p>
          <a:p>
            <a:pPr algn="just" rtl="1">
              <a:lnSpc>
                <a:spcPct val="200000"/>
              </a:lnSpc>
            </a:pPr>
            <a:r>
              <a:rPr lang="ar-SA" sz="2000" dirty="0">
                <a:latin typeface="Alexandria" charset="0"/>
                <a:cs typeface="Alexandria" charset="0"/>
              </a:rPr>
              <a:t>(2) </a:t>
            </a:r>
            <a:r>
              <a:rPr lang="ar-SA" sz="2000" dirty="0" smtClean="0">
                <a:latin typeface="Alexandria" charset="0"/>
                <a:cs typeface="Alexandria" charset="0"/>
              </a:rPr>
              <a:t>الإعداد لإنتاج الفيديو القصير والبث المباشر عبر الهاتف ومعرفة التحديات والحلول.</a:t>
            </a:r>
            <a:endParaRPr lang="ar-SA" sz="2000" dirty="0">
              <a:latin typeface="Alexandria" charset="0"/>
              <a:cs typeface="Alexandria" charset="0"/>
            </a:endParaRPr>
          </a:p>
          <a:p>
            <a:pPr algn="just" rtl="1">
              <a:lnSpc>
                <a:spcPct val="200000"/>
              </a:lnSpc>
            </a:pPr>
            <a:r>
              <a:rPr lang="ar-SA" sz="2000" dirty="0">
                <a:latin typeface="Alexandria" charset="0"/>
                <a:cs typeface="Alexandria" charset="0"/>
              </a:rPr>
              <a:t>(3) اختيار المنصة الرقمية المناسبة لنشر </a:t>
            </a:r>
            <a:r>
              <a:rPr lang="ar-SA" sz="2000" dirty="0" smtClean="0">
                <a:latin typeface="Alexandria" charset="0"/>
                <a:cs typeface="Alexandria" charset="0"/>
              </a:rPr>
              <a:t>المحتوى</a:t>
            </a:r>
            <a:r>
              <a:rPr lang="en-US" sz="2000" dirty="0" smtClean="0">
                <a:latin typeface="Alexandria" charset="0"/>
                <a:cs typeface="Alexandria" charset="0"/>
              </a:rPr>
              <a:t>، </a:t>
            </a:r>
            <a:r>
              <a:rPr lang="ar-SA" sz="2000" dirty="0">
                <a:latin typeface="Alexandria" charset="0"/>
                <a:cs typeface="Alexandria" charset="0"/>
              </a:rPr>
              <a:t>وفقًا لطبيعة الجمهور.</a:t>
            </a:r>
          </a:p>
          <a:p>
            <a:pPr algn="just" rtl="1">
              <a:lnSpc>
                <a:spcPct val="200000"/>
              </a:lnSpc>
            </a:pPr>
            <a:r>
              <a:rPr lang="ar-SA" sz="2000" dirty="0">
                <a:latin typeface="Alexandria" charset="0"/>
                <a:cs typeface="Alexandria" charset="0"/>
              </a:rPr>
              <a:t>(4) تحسين جودة المحتوى من خلال تطبيق أفضل الممارسات في التصوير، الإضاءة، وتحرير </a:t>
            </a:r>
            <a:r>
              <a:rPr lang="ar-SA" sz="2000" dirty="0" smtClean="0">
                <a:latin typeface="Alexandria" charset="0"/>
                <a:cs typeface="Alexandria" charset="0"/>
              </a:rPr>
              <a:t>الفيديو.</a:t>
            </a:r>
            <a:endParaRPr lang="ar-SA" sz="2000" dirty="0">
              <a:latin typeface="Alexandria" charset="0"/>
              <a:cs typeface="Alexandria" charset="0"/>
            </a:endParaRPr>
          </a:p>
          <a:p>
            <a:pPr algn="just" rtl="1">
              <a:lnSpc>
                <a:spcPct val="200000"/>
              </a:lnSpc>
            </a:pPr>
            <a:r>
              <a:rPr lang="ar-SA" sz="2000" dirty="0">
                <a:latin typeface="Alexandria" charset="0"/>
                <a:cs typeface="Alexandria" charset="0"/>
              </a:rPr>
              <a:t>(5) تعزيز التفاعل مع الجمهور باستخدام استراتيجيات فعالة في البث المباشر والفيديوهات </a:t>
            </a:r>
            <a:r>
              <a:rPr lang="ar-SA" sz="2000" dirty="0" smtClean="0">
                <a:latin typeface="Alexandria" charset="0"/>
                <a:cs typeface="Alexandria" charset="0"/>
              </a:rPr>
              <a:t>القصيرة</a:t>
            </a:r>
            <a:r>
              <a:rPr lang="en-US" sz="2000" dirty="0" smtClean="0">
                <a:latin typeface="Alexandria" charset="0"/>
                <a:cs typeface="Alexandria" charset="0"/>
              </a:rPr>
              <a:t>.</a:t>
            </a: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524315"/>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إنتاج </a:t>
            </a:r>
            <a:r>
              <a:rPr lang="ar-SA" sz="2000" dirty="0">
                <a:latin typeface="Alexandria" charset="0"/>
                <a:cs typeface="Alexandria" charset="0"/>
              </a:rPr>
              <a:t>محتوى الفيديو القصير والبث المباشر عبر الهاتف المحمول أصبح جزءًا أساسيًا من صناعة المحتوى الرقمي، حيث يوفر الهاتف المحمول مرونة وسهولة في التصوير والنشر، مما يجعله أداة فعالة للصحفيين والمدونين، يتطلب إنتاج هذا النوع من المحتوى فهمًا جيدًا لتقنيات التصوير والمونتاج، بالإضافة إلى معرفة بالمنصات الرقمية المناسبة للنشر، مما يساهم في تحقيق انتشار واسع للفيديوهات.</a:t>
            </a:r>
          </a:p>
          <a:p>
            <a:pPr algn="just" rtl="1">
              <a:lnSpc>
                <a:spcPct val="150000"/>
              </a:lnSpc>
            </a:pPr>
            <a:endParaRPr lang="ar-SA" sz="105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تطورت </a:t>
            </a:r>
            <a:r>
              <a:rPr lang="ar-SA" sz="2000" dirty="0">
                <a:latin typeface="Alexandria" charset="0"/>
                <a:cs typeface="Alexandria" charset="0"/>
              </a:rPr>
              <a:t>تقنيات الهواتف المحمولة لتصبح قادرة على إنتاج محتوى عالي الجودة، مما جعلها بديلًا عمليًا للكاميرات الاحترافية في بعض الحالات، يتطلب إنتاج الفيديو القصير والبث المباشر عبر الهاتف المحمول مهارات في التخطيط والإخراج، بالإضافة إلى استخدام التطبيقات المناسبة للتصوير والمونتاج، مما يضمن تقديم محتوى جذاب ومهني.</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مقدمة</a:t>
            </a:r>
            <a:endParaRPr lang="ar-SA" sz="2400"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327089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2802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يتميز محتوى الفيديو القصير بقدرته على جذب الانتباه بسرعة، حيث يعتمد على تقديم المعلومات بشكل مختصر ومباشر، مما يجعله مناسبًا لجمهور يفضل المحتوى السريع والمكثف، يعتبر الهاتف المحمول أداة مثالية لإنتاج هذا النوع من المحتوى، نظرًا لسهولة استخدامه وقدرته على التصوير في أي وقت ومكان.</a:t>
            </a:r>
          </a:p>
          <a:p>
            <a:pPr algn="just" rtl="1">
              <a:lnSpc>
                <a:spcPct val="150000"/>
              </a:lnSpc>
            </a:pPr>
            <a:endParaRPr lang="ar-SA" sz="105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إنتاج الفيديو القصير عبر الهاتف المحمول يتيح فرصة للتفاعل المباشر مع الجمهور، حيث يمكن تعديل المحتوى ونشره بسرعة، مما يجعله مناسبًا للأحداث العاجلة، </a:t>
            </a:r>
            <a:r>
              <a:rPr lang="ar-SA" sz="2000" dirty="0" smtClean="0">
                <a:latin typeface="Alexandria" charset="0"/>
                <a:cs typeface="Alexandria" charset="0"/>
              </a:rPr>
              <a:t>و </a:t>
            </a:r>
            <a:r>
              <a:rPr lang="ar-SA" sz="2000" dirty="0">
                <a:latin typeface="Alexandria" charset="0"/>
                <a:cs typeface="Alexandria" charset="0"/>
              </a:rPr>
              <a:t>يعتبر هذا النوع من المحتوى فعالًا في تعزيز التواجد الرقمي، حيث يمكن نشره على منصات متعددة، مما يزيد من فرص الوصول إلى جمهور أوسع.</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إنتاج محتوى الفيديو القصير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2108361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2802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البث المباشر عبر الهاتف المحمول يوفر تجربة تفاعلية فريدة، حيث يمكن للجمهور المشاركة في الوقت الفعلي من خلال التعليقات والتفاعلات، مما يعزز التواصل المباشر بين المنتج والمتابعين، يعتبر البث المباشر أداة قوية لنقل الأحداث بشكل فوري، مما يجعله مناسبًا للتغطية الإخبارية العاجلة.</a:t>
            </a:r>
          </a:p>
          <a:p>
            <a:pPr algn="just" rtl="1">
              <a:lnSpc>
                <a:spcPct val="150000"/>
              </a:lnSpc>
            </a:pPr>
            <a:endParaRPr lang="ar-SA" sz="105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من مميزات البث المباشر عبر الهاتف المحمول قدرته على تحقيق انتشار سريع، حيث يمكن الوصول إلى جمهور كبير في وقت قصير، </a:t>
            </a:r>
            <a:r>
              <a:rPr lang="ar-SA" sz="2000" dirty="0" smtClean="0">
                <a:latin typeface="Alexandria" charset="0"/>
                <a:cs typeface="Alexandria" charset="0"/>
              </a:rPr>
              <a:t>و </a:t>
            </a:r>
            <a:r>
              <a:rPr lang="ar-SA" sz="2000" dirty="0">
                <a:latin typeface="Alexandria" charset="0"/>
                <a:cs typeface="Alexandria" charset="0"/>
              </a:rPr>
              <a:t>يعتبر البث المباشر وسيلة فعالة لبناء الثقة مع الجمهور، حيث يوفر شفافية ومصداقية في نقل الأحداث، مما يجعله أداة مهمة في الصحافة الرقمية.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مميزات البث المباشر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2617590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023360" y="1694693"/>
            <a:ext cx="7457439" cy="4951355"/>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تتوفر العديد من التطبيقات التي تسهل إنتاج الفيديو القصير عبر الهاتف المحمول، مثل </a:t>
            </a:r>
            <a:r>
              <a:rPr lang="en-US" sz="2000" dirty="0" err="1" smtClean="0">
                <a:latin typeface="Alexandria" charset="0"/>
                <a:cs typeface="Alexandria" charset="0"/>
              </a:rPr>
              <a:t>InShot</a:t>
            </a:r>
            <a:r>
              <a:rPr lang="ar-SA" sz="2000" dirty="0" smtClean="0">
                <a:latin typeface="Alexandria" charset="0"/>
                <a:cs typeface="Alexandria" charset="0"/>
              </a:rPr>
              <a:t> و </a:t>
            </a:r>
            <a:r>
              <a:rPr lang="en-US" sz="2000" dirty="0" err="1" smtClean="0">
                <a:latin typeface="Alexandria" charset="0"/>
                <a:cs typeface="Alexandria" charset="0"/>
              </a:rPr>
              <a:t>KineMaster</a:t>
            </a:r>
            <a:r>
              <a:rPr lang="en-US" sz="2000" dirty="0" smtClean="0">
                <a:latin typeface="Alexandria" charset="0"/>
                <a:cs typeface="Alexandria" charset="0"/>
              </a:rPr>
              <a:t>، </a:t>
            </a:r>
            <a:r>
              <a:rPr lang="ar-SA" sz="2000" dirty="0">
                <a:latin typeface="Alexandria" charset="0"/>
                <a:cs typeface="Alexandria" charset="0"/>
              </a:rPr>
              <a:t>والتي توفر ميزات متقدمة للمونتاج، مثل إضافة النصوص والمؤثرات البصرية، </a:t>
            </a:r>
            <a:r>
              <a:rPr lang="ar-SA" sz="2000" dirty="0" smtClean="0">
                <a:latin typeface="Alexandria" charset="0"/>
                <a:cs typeface="Alexandria" charset="0"/>
              </a:rPr>
              <a:t>و </a:t>
            </a:r>
            <a:r>
              <a:rPr lang="ar-SA" sz="2000" dirty="0">
                <a:latin typeface="Alexandria" charset="0"/>
                <a:cs typeface="Alexandria" charset="0"/>
              </a:rPr>
              <a:t>يمكن استخدام تطبيقات </a:t>
            </a:r>
            <a:r>
              <a:rPr lang="ar-SA" sz="2000" dirty="0" smtClean="0">
                <a:latin typeface="Alexandria" charset="0"/>
                <a:cs typeface="Alexandria" charset="0"/>
              </a:rPr>
              <a:t>مثل</a:t>
            </a:r>
            <a:r>
              <a:rPr lang="en-US" sz="2000" dirty="0">
                <a:latin typeface="Alexandria" charset="0"/>
                <a:cs typeface="Alexandria" charset="0"/>
              </a:rPr>
              <a:t> </a:t>
            </a:r>
            <a:r>
              <a:rPr lang="en-US" sz="2000" dirty="0" smtClean="0">
                <a:latin typeface="Alexandria" charset="0"/>
                <a:cs typeface="Alexandria" charset="0"/>
              </a:rPr>
              <a:t>Filmic Pro </a:t>
            </a:r>
            <a:r>
              <a:rPr lang="ar-SA" sz="2000" dirty="0">
                <a:latin typeface="Alexandria" charset="0"/>
                <a:cs typeface="Alexandria" charset="0"/>
              </a:rPr>
              <a:t>لتحسين جودة التصوير، حيث توفر تحكمًا أكبر في الإعدادات</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endParaRPr lang="ar-SA" sz="105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تطبيقات </a:t>
            </a:r>
            <a:r>
              <a:rPr lang="ar-SA" sz="2000" dirty="0" smtClean="0">
                <a:latin typeface="Alexandria" charset="0"/>
                <a:cs typeface="Alexandria" charset="0"/>
              </a:rPr>
              <a:t>مثل</a:t>
            </a:r>
            <a:r>
              <a:rPr lang="en-US" sz="2000" dirty="0">
                <a:latin typeface="Alexandria" charset="0"/>
                <a:cs typeface="Alexandria" charset="0"/>
              </a:rPr>
              <a:t> Adobe Premiere </a:t>
            </a:r>
            <a:r>
              <a:rPr lang="en-US" sz="2000" dirty="0" smtClean="0">
                <a:latin typeface="Alexandria" charset="0"/>
                <a:cs typeface="Alexandria" charset="0"/>
              </a:rPr>
              <a:t>Rush </a:t>
            </a:r>
            <a:r>
              <a:rPr lang="ar-SA" sz="2000" dirty="0" smtClean="0">
                <a:latin typeface="Alexandria" charset="0"/>
                <a:cs typeface="Alexandria" charset="0"/>
              </a:rPr>
              <a:t> و</a:t>
            </a:r>
            <a:r>
              <a:rPr lang="en-US" sz="2000" dirty="0">
                <a:latin typeface="Alexandria" charset="0"/>
                <a:cs typeface="Alexandria" charset="0"/>
              </a:rPr>
              <a:t> iMovie </a:t>
            </a:r>
            <a:r>
              <a:rPr lang="ar-SA" sz="2000" dirty="0">
                <a:latin typeface="Alexandria" charset="0"/>
                <a:cs typeface="Alexandria" charset="0"/>
              </a:rPr>
              <a:t>تتيح إمكانية المونتاج السريع والمهني، مما يجعلها مناسبة للمبتدئين والمحترفين، تعتمد هذه التطبيقات على واجهات بسيطة وسهلة الاستخدام، مما يسمح بإنتاج محتوى عالي الجودة في وقت قصير، مما يجعلها أدوات أساسية لإنتاج الفيديو القصير.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أدوات وتطبيقات لإنتاج الفيديو القصير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1026" name="Picture 2" descr="InShot - Video Editor on the App Stor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371" t="11378" r="30251" b="11645"/>
          <a:stretch/>
        </p:blipFill>
        <p:spPr bwMode="auto">
          <a:xfrm>
            <a:off x="314960" y="1901894"/>
            <a:ext cx="1320800" cy="12909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Filmic Pro: Mobile Cine Camera - Apps on Google Pla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7347" y="3562357"/>
            <a:ext cx="1216025" cy="12160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30" name="Picture 6" descr="iMovie - Official Apple Suppo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1460" y="5147860"/>
            <a:ext cx="1427797" cy="1427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1658777" y="4010657"/>
            <a:ext cx="1781284" cy="461665"/>
          </a:xfrm>
          <a:prstGeom prst="rect">
            <a:avLst/>
          </a:prstGeom>
        </p:spPr>
        <p:txBody>
          <a:bodyPr wrap="square">
            <a:spAutoFit/>
          </a:bodyPr>
          <a:lstStyle/>
          <a:p>
            <a:r>
              <a:rPr lang="en-US" sz="2400" b="1" dirty="0">
                <a:latin typeface="Alexandria" charset="0"/>
                <a:cs typeface="Alexandria" charset="0"/>
              </a:rPr>
              <a:t>Filmic Pro</a:t>
            </a:r>
            <a:endParaRPr lang="en-US" sz="2400" b="1" dirty="0"/>
          </a:p>
        </p:txBody>
      </p:sp>
      <p:sp>
        <p:nvSpPr>
          <p:cNvPr id="12" name="Rectangle 11"/>
          <p:cNvSpPr/>
          <p:nvPr/>
        </p:nvSpPr>
        <p:spPr>
          <a:xfrm>
            <a:off x="1689257" y="5630925"/>
            <a:ext cx="1781284" cy="461665"/>
          </a:xfrm>
          <a:prstGeom prst="rect">
            <a:avLst/>
          </a:prstGeom>
        </p:spPr>
        <p:txBody>
          <a:bodyPr wrap="square">
            <a:spAutoFit/>
          </a:bodyPr>
          <a:lstStyle/>
          <a:p>
            <a:r>
              <a:rPr lang="en-US" sz="2400" b="1" dirty="0">
                <a:latin typeface="Alexandria" charset="0"/>
                <a:cs typeface="Alexandria" charset="0"/>
              </a:rPr>
              <a:t>iMovie</a:t>
            </a:r>
          </a:p>
        </p:txBody>
      </p:sp>
      <p:sp>
        <p:nvSpPr>
          <p:cNvPr id="13" name="Rectangle 12"/>
          <p:cNvSpPr/>
          <p:nvPr/>
        </p:nvSpPr>
        <p:spPr>
          <a:xfrm>
            <a:off x="1583372" y="2370533"/>
            <a:ext cx="1781284" cy="461665"/>
          </a:xfrm>
          <a:prstGeom prst="rect">
            <a:avLst/>
          </a:prstGeom>
        </p:spPr>
        <p:txBody>
          <a:bodyPr wrap="square">
            <a:spAutoFit/>
          </a:bodyPr>
          <a:lstStyle/>
          <a:p>
            <a:r>
              <a:rPr lang="en-US" sz="2400" b="1" dirty="0" err="1">
                <a:latin typeface="Alexandria" charset="0"/>
                <a:cs typeface="Alexandria" charset="0"/>
              </a:rPr>
              <a:t>InShot</a:t>
            </a:r>
            <a:endParaRPr lang="en-US" sz="2400" b="1" dirty="0">
              <a:latin typeface="Alexandria" charset="0"/>
              <a:cs typeface="Alexandria" charset="0"/>
            </a:endParaRPr>
          </a:p>
        </p:txBody>
      </p:sp>
    </p:spTree>
    <p:extLst>
      <p:ext uri="{BB962C8B-B14F-4D97-AF65-F5344CB8AC3E}">
        <p14:creationId xmlns:p14="http://schemas.microsoft.com/office/powerpoint/2010/main" val="3394071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064000" y="1694693"/>
            <a:ext cx="7416799"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a:t>
            </a:r>
            <a:r>
              <a:rPr lang="ar-SA" sz="2000" dirty="0" smtClean="0">
                <a:latin typeface="Alexandria" charset="0"/>
                <a:cs typeface="Alexandria" charset="0"/>
              </a:rPr>
              <a:t>منصات </a:t>
            </a:r>
            <a:r>
              <a:rPr lang="ar-SA" sz="2000" dirty="0">
                <a:latin typeface="Alexandria" charset="0"/>
                <a:cs typeface="Alexandria" charset="0"/>
              </a:rPr>
              <a:t>مثل </a:t>
            </a:r>
            <a:r>
              <a:rPr lang="en-US" sz="2000" dirty="0" err="1" smtClean="0">
                <a:latin typeface="Alexandria" charset="0"/>
                <a:cs typeface="Alexandria" charset="0"/>
              </a:rPr>
              <a:t>Youtube</a:t>
            </a:r>
            <a:r>
              <a:rPr lang="en-US" sz="2000" dirty="0" smtClean="0">
                <a:latin typeface="Alexandria" charset="0"/>
                <a:cs typeface="Alexandria" charset="0"/>
              </a:rPr>
              <a:t> Live</a:t>
            </a:r>
            <a:r>
              <a:rPr lang="ar-SA" sz="2000" dirty="0" smtClean="0">
                <a:latin typeface="Alexandria" charset="0"/>
                <a:cs typeface="Alexandria" charset="0"/>
              </a:rPr>
              <a:t> و </a:t>
            </a:r>
            <a:r>
              <a:rPr lang="en-US" sz="2000" dirty="0">
                <a:latin typeface="Alexandria" charset="0"/>
                <a:cs typeface="Alexandria" charset="0"/>
              </a:rPr>
              <a:t>Facebook </a:t>
            </a:r>
            <a:r>
              <a:rPr lang="en-US" sz="2000" dirty="0" smtClean="0">
                <a:latin typeface="Alexandria" charset="0"/>
                <a:cs typeface="Alexandria" charset="0"/>
              </a:rPr>
              <a:t>Live</a:t>
            </a:r>
            <a:r>
              <a:rPr lang="ar-SA" sz="2000" dirty="0" smtClean="0">
                <a:latin typeface="Alexandria" charset="0"/>
                <a:cs typeface="Alexandria" charset="0"/>
              </a:rPr>
              <a:t> تتيح </a:t>
            </a:r>
            <a:r>
              <a:rPr lang="ar-SA" sz="2000" dirty="0">
                <a:latin typeface="Alexandria" charset="0"/>
                <a:cs typeface="Alexandria" charset="0"/>
              </a:rPr>
              <a:t>إمكانية البث المباشر عبر الهاتف المحمول بجودة عالية، حيث توفر ميزات متقدمة مثل إضافة الشعارات والنصوص، </a:t>
            </a:r>
            <a:r>
              <a:rPr lang="ar-SA" sz="2000" dirty="0" smtClean="0">
                <a:latin typeface="Alexandria" charset="0"/>
                <a:cs typeface="Alexandria" charset="0"/>
              </a:rPr>
              <a:t>و </a:t>
            </a:r>
            <a:r>
              <a:rPr lang="ar-SA" sz="2000" dirty="0">
                <a:latin typeface="Alexandria" charset="0"/>
                <a:cs typeface="Alexandria" charset="0"/>
              </a:rPr>
              <a:t>يمكن استخدام تطبيقات مثل </a:t>
            </a:r>
            <a:r>
              <a:rPr lang="en-US" sz="2000" dirty="0" smtClean="0">
                <a:latin typeface="Alexandria" charset="0"/>
                <a:cs typeface="Alexandria" charset="0"/>
              </a:rPr>
              <a:t>Zoom</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smtClean="0">
                <a:latin typeface="Alexandria" charset="0"/>
                <a:cs typeface="Alexandria" charset="0"/>
              </a:rPr>
              <a:t>للبث </a:t>
            </a:r>
            <a:r>
              <a:rPr lang="ar-SA" sz="2000" dirty="0">
                <a:latin typeface="Alexandria" charset="0"/>
                <a:cs typeface="Alexandria" charset="0"/>
              </a:rPr>
              <a:t>المباشر بشكل سهل وسريع.</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تطبيقات البث المباشر توفر إمكانية التفاعل مع الجمهور في الوقت الفعلي، مما يعزز تجربة المشاهدة، </a:t>
            </a:r>
            <a:r>
              <a:rPr lang="ar-SA" sz="2000" dirty="0" smtClean="0">
                <a:latin typeface="Alexandria" charset="0"/>
                <a:cs typeface="Alexandria" charset="0"/>
              </a:rPr>
              <a:t>و </a:t>
            </a:r>
            <a:r>
              <a:rPr lang="ar-SA" sz="2000" dirty="0">
                <a:latin typeface="Alexandria" charset="0"/>
                <a:cs typeface="Alexandria" charset="0"/>
              </a:rPr>
              <a:t>يمكن استخدام هذه التطبيقات لنقل الأحداث بشكل مباشر، مما يجعلها أداة مهمة في الصحافة الرقمية، حيث توفر مرونة وسهولة في النشر.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أدوات وتطبيقات للبث المباشر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10" descr="Facebook Live Images – Browse 7,772 Stock Photos, Vectors, and ..."/>
          <p:cNvPicPr>
            <a:picLocks noChangeAspect="1" noChangeArrowheads="1"/>
          </p:cNvPicPr>
          <p:nvPr/>
        </p:nvPicPr>
        <p:blipFill rotWithShape="1">
          <a:blip r:embed="rId3">
            <a:extLst>
              <a:ext uri="{28A0092B-C50C-407E-A947-70E740481C1C}">
                <a14:useLocalDpi xmlns:a14="http://schemas.microsoft.com/office/drawing/2010/main" val="0"/>
              </a:ext>
            </a:extLst>
          </a:blip>
          <a:srcRect l="12944" t="10621" r="12644" b="12952"/>
          <a:stretch/>
        </p:blipFill>
        <p:spPr bwMode="auto">
          <a:xfrm>
            <a:off x="180431" y="2633413"/>
            <a:ext cx="2413261" cy="133377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Youtube Interface Mobile Images - Free Download on Freepik"/>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9010" t="6187" r="28145" b="6702"/>
          <a:stretch/>
        </p:blipFill>
        <p:spPr bwMode="auto">
          <a:xfrm>
            <a:off x="2648396" y="1588595"/>
            <a:ext cx="1151674" cy="234159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4" descr="In Case You Missed It: Why YouTube Ads BEAT Facebook Ads. Perio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613" y="1686451"/>
            <a:ext cx="2118896" cy="8749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0" name="Picture 2" descr="How to Live Stream on Zoom with a Professional Video Platfor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3263" y="4261435"/>
            <a:ext cx="3546807" cy="1987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744469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5170646"/>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تبدأ </a:t>
            </a:r>
            <a:r>
              <a:rPr lang="ar-SA" sz="2000" dirty="0">
                <a:latin typeface="Alexandria" charset="0"/>
                <a:cs typeface="Alexandria" charset="0"/>
              </a:rPr>
              <a:t>عملية إنتاج الفيديو القصير بالتخطيط الجيد، حيث يتم تحديد الفكرة الرئيسية والجمهور المستهدف، ثم يتم كتابة السيناريو أو النص الذي سيتم </a:t>
            </a:r>
            <a:r>
              <a:rPr lang="ar-SA" sz="2000" dirty="0" smtClean="0">
                <a:latin typeface="Alexandria" charset="0"/>
                <a:cs typeface="Alexandria" charset="0"/>
              </a:rPr>
              <a:t>اتباعه.</a:t>
            </a:r>
          </a:p>
          <a:p>
            <a:pPr algn="just" rtl="1">
              <a:lnSpc>
                <a:spcPct val="150000"/>
              </a:lnSpc>
            </a:pPr>
            <a:r>
              <a:rPr lang="ar-SA" sz="2000" dirty="0" smtClean="0">
                <a:latin typeface="Alexandria" charset="0"/>
                <a:cs typeface="Alexandria" charset="0"/>
              </a:rPr>
              <a:t>(2) </a:t>
            </a:r>
            <a:r>
              <a:rPr lang="ar-SA" sz="2000" dirty="0">
                <a:latin typeface="Alexandria" charset="0"/>
                <a:cs typeface="Alexandria" charset="0"/>
              </a:rPr>
              <a:t>التصوير باستخدام الهاتف المحمول مع مراعاة الإضاءة والزوايا المناسبة، مما يضمن جودة الفيديو.</a:t>
            </a:r>
          </a:p>
          <a:p>
            <a:pPr algn="just" rtl="1">
              <a:lnSpc>
                <a:spcPct val="150000"/>
              </a:lnSpc>
            </a:pPr>
            <a:r>
              <a:rPr lang="ar-SA" sz="2000" dirty="0" smtClean="0">
                <a:latin typeface="Alexandria" charset="0"/>
                <a:cs typeface="Alexandria" charset="0"/>
              </a:rPr>
              <a:t>(3) بعد </a:t>
            </a:r>
            <a:r>
              <a:rPr lang="ar-SA" sz="2000" dirty="0">
                <a:latin typeface="Alexandria" charset="0"/>
                <a:cs typeface="Alexandria" charset="0"/>
              </a:rPr>
              <a:t>التصوير، </a:t>
            </a:r>
            <a:r>
              <a:rPr lang="ar-SA" sz="2000" dirty="0" smtClean="0">
                <a:latin typeface="Alexandria" charset="0"/>
                <a:cs typeface="Alexandria" charset="0"/>
              </a:rPr>
              <a:t>تأتي </a:t>
            </a:r>
            <a:r>
              <a:rPr lang="ar-SA" sz="2000" dirty="0">
                <a:latin typeface="Alexandria" charset="0"/>
                <a:cs typeface="Alexandria" charset="0"/>
              </a:rPr>
              <a:t>مرحلة المونتاج، حيث يتم تقطيع المشاهد وإضافة المؤثرات البصرية </a:t>
            </a:r>
            <a:r>
              <a:rPr lang="ar-SA" sz="2000" dirty="0" smtClean="0">
                <a:latin typeface="Alexandria" charset="0"/>
                <a:cs typeface="Alexandria" charset="0"/>
              </a:rPr>
              <a:t>والصوتية.</a:t>
            </a:r>
          </a:p>
          <a:p>
            <a:pPr algn="just" rtl="1">
              <a:lnSpc>
                <a:spcPct val="150000"/>
              </a:lnSpc>
            </a:pPr>
            <a:r>
              <a:rPr lang="ar-SA" sz="2000" dirty="0" smtClean="0">
                <a:latin typeface="Alexandria" charset="0"/>
                <a:cs typeface="Alexandria" charset="0"/>
              </a:rPr>
              <a:t>(4) </a:t>
            </a:r>
            <a:r>
              <a:rPr lang="ar-SA" sz="2000" dirty="0">
                <a:latin typeface="Alexandria" charset="0"/>
                <a:cs typeface="Alexandria" charset="0"/>
              </a:rPr>
              <a:t>نشر الفيديو على المنصات الرقمية المناسبة، </a:t>
            </a:r>
            <a:r>
              <a:rPr lang="ar-SA" sz="2000" dirty="0" smtClean="0">
                <a:latin typeface="Alexandria" charset="0"/>
                <a:cs typeface="Alexandria" charset="0"/>
              </a:rPr>
              <a:t>ويتطلب </a:t>
            </a:r>
            <a:r>
              <a:rPr lang="ar-SA" sz="2000" dirty="0">
                <a:latin typeface="Alexandria" charset="0"/>
                <a:cs typeface="Alexandria" charset="0"/>
              </a:rPr>
              <a:t>إنتاج الفيديو القصير الاهتمام بالتفاصيل، مثل جودة الصوت والصورة، مما يضمن تقديم محتوى جذاب ومهني</a:t>
            </a:r>
            <a:r>
              <a:rPr lang="ar-SA" sz="2000" dirty="0" smtClean="0">
                <a:latin typeface="Alexandria" charset="0"/>
                <a:cs typeface="Alexandria" charset="0"/>
              </a:rPr>
              <a:t>.</a:t>
            </a:r>
          </a:p>
          <a:p>
            <a:pPr algn="just" rtl="1">
              <a:lnSpc>
                <a:spcPct val="150000"/>
              </a:lnSpc>
            </a:pPr>
            <a:endParaRPr lang="ar-SA" sz="1400" dirty="0">
              <a:latin typeface="Alexandria" charset="0"/>
              <a:cs typeface="Alexandria" charset="0"/>
            </a:endParaRPr>
          </a:p>
          <a:p>
            <a:pPr algn="just" rtl="1">
              <a:lnSpc>
                <a:spcPct val="150000"/>
              </a:lnSpc>
            </a:pPr>
            <a:r>
              <a:rPr lang="ar-SA" sz="2000" b="1" dirty="0">
                <a:latin typeface="Alexandria" charset="0"/>
                <a:cs typeface="Alexandria" charset="0"/>
              </a:rPr>
              <a:t>رابط نصائح للتصوير باستخدام الأجهزة </a:t>
            </a:r>
            <a:r>
              <a:rPr lang="ar-SA" sz="2000" b="1" dirty="0" smtClean="0">
                <a:latin typeface="Alexandria" charset="0"/>
                <a:cs typeface="Alexandria" charset="0"/>
              </a:rPr>
              <a:t>الجوّالة</a:t>
            </a:r>
          </a:p>
          <a:p>
            <a:pPr algn="just" rtl="1">
              <a:lnSpc>
                <a:spcPct val="150000"/>
              </a:lnSpc>
            </a:pPr>
            <a:r>
              <a:rPr lang="en-US" sz="2000" dirty="0" smtClean="0">
                <a:latin typeface="Alexandria" charset="0"/>
                <a:cs typeface="Alexandria" charset="0"/>
              </a:rPr>
              <a:t>https</a:t>
            </a:r>
            <a:r>
              <a:rPr lang="en-US" sz="2000" dirty="0">
                <a:latin typeface="Alexandria" charset="0"/>
                <a:cs typeface="Alexandria" charset="0"/>
              </a:rPr>
              <a:t>://</a:t>
            </a:r>
            <a:r>
              <a:rPr lang="en-US" sz="2000" dirty="0" smtClean="0">
                <a:latin typeface="Alexandria" charset="0"/>
                <a:cs typeface="Alexandria" charset="0"/>
              </a:rPr>
              <a:t>support.google.com/youtube/answer/12948118</a:t>
            </a:r>
            <a:endParaRPr lang="ar-SA" sz="2000" dirty="0" smtClean="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خطوات إنتاج الفيديو القصير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3612313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500"/>
                                        <p:tgtEl>
                                          <p:spTgt spid="9">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5" end="5"/>
                                            </p:txEl>
                                          </p:spTgt>
                                        </p:tgtEl>
                                        <p:attrNameLst>
                                          <p:attrName>style.visibility</p:attrName>
                                        </p:attrNameLst>
                                      </p:cBhvr>
                                      <p:to>
                                        <p:strVal val="visible"/>
                                      </p:to>
                                    </p:set>
                                    <p:animEffect transition="in" filter="fade">
                                      <p:cBhvr>
                                        <p:cTn id="34" dur="500"/>
                                        <p:tgtEl>
                                          <p:spTgt spid="9">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9">
                                            <p:txEl>
                                              <p:pRg st="6" end="6"/>
                                            </p:txEl>
                                          </p:spTgt>
                                        </p:tgtEl>
                                        <p:attrNameLst>
                                          <p:attrName>style.visibility</p:attrName>
                                        </p:attrNameLst>
                                      </p:cBhvr>
                                      <p:to>
                                        <p:strVal val="visible"/>
                                      </p:to>
                                    </p:set>
                                    <p:animEffect transition="in" filter="fade">
                                      <p:cBhvr>
                                        <p:cTn id="3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484880" y="1725173"/>
            <a:ext cx="7995919" cy="3785652"/>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a:t>
            </a:r>
            <a:r>
              <a:rPr lang="ar-SA" sz="2000" dirty="0">
                <a:latin typeface="Alexandria" charset="0"/>
                <a:cs typeface="Alexandria" charset="0"/>
              </a:rPr>
              <a:t>يبدأ إعداد البث المباشر بتحديد الموضوع والهدف من </a:t>
            </a:r>
            <a:r>
              <a:rPr lang="ar-SA" sz="2000" dirty="0" smtClean="0">
                <a:latin typeface="Alexandria" charset="0"/>
                <a:cs typeface="Alexandria" charset="0"/>
              </a:rPr>
              <a:t>البث</a:t>
            </a:r>
            <a:r>
              <a:rPr lang="en-US" sz="2000" dirty="0">
                <a:latin typeface="Alexandria" charset="0"/>
                <a:cs typeface="Alexandria" charset="0"/>
              </a:rPr>
              <a:t>.</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(2)اختيار </a:t>
            </a:r>
            <a:r>
              <a:rPr lang="ar-SA" sz="2000" dirty="0">
                <a:latin typeface="Alexandria" charset="0"/>
                <a:cs typeface="Alexandria" charset="0"/>
              </a:rPr>
              <a:t>المنصة المناسبة، مثل </a:t>
            </a:r>
            <a:r>
              <a:rPr lang="en-US" sz="2000" dirty="0" smtClean="0">
                <a:latin typeface="Alexandria" charset="0"/>
                <a:cs typeface="Alexandria" charset="0"/>
              </a:rPr>
              <a:t>Facebook Live</a:t>
            </a:r>
            <a:r>
              <a:rPr lang="ar-SA" sz="2000" dirty="0">
                <a:latin typeface="Alexandria" charset="0"/>
                <a:cs typeface="Alexandria" charset="0"/>
              </a:rPr>
              <a:t> </a:t>
            </a:r>
            <a:r>
              <a:rPr lang="ar-SA" sz="2000" dirty="0" smtClean="0">
                <a:latin typeface="Alexandria" charset="0"/>
                <a:cs typeface="Alexandria" charset="0"/>
              </a:rPr>
              <a:t>أو </a:t>
            </a:r>
            <a:r>
              <a:rPr lang="en-US" sz="2000" dirty="0" smtClean="0">
                <a:latin typeface="Alexandria" charset="0"/>
                <a:cs typeface="Alexandria" charset="0"/>
              </a:rPr>
              <a:t>YouTube Live</a:t>
            </a:r>
            <a:r>
              <a:rPr lang="ar-SA" sz="2000" dirty="0" smtClean="0">
                <a:latin typeface="Alexandria" charset="0"/>
                <a:cs typeface="Alexandria" charset="0"/>
              </a:rPr>
              <a:t>.</a:t>
            </a:r>
          </a:p>
          <a:p>
            <a:pPr algn="just" rtl="1">
              <a:lnSpc>
                <a:spcPct val="150000"/>
              </a:lnSpc>
            </a:pPr>
            <a:r>
              <a:rPr lang="ar-SA" sz="2000" dirty="0" smtClean="0">
                <a:latin typeface="Alexandria" charset="0"/>
                <a:cs typeface="Alexandria" charset="0"/>
              </a:rPr>
              <a:t>(3) تجهيز </a:t>
            </a:r>
            <a:r>
              <a:rPr lang="ar-SA" sz="2000" dirty="0">
                <a:latin typeface="Alexandria" charset="0"/>
                <a:cs typeface="Alexandria" charset="0"/>
              </a:rPr>
              <a:t>المعدات، مثل الهاتف المحمول وحامل </a:t>
            </a:r>
            <a:r>
              <a:rPr lang="ar-SA" sz="2000" dirty="0" smtClean="0">
                <a:latin typeface="Alexandria" charset="0"/>
                <a:cs typeface="Alexandria" charset="0"/>
              </a:rPr>
              <a:t>الثبات.</a:t>
            </a:r>
          </a:p>
          <a:p>
            <a:pPr algn="just" rtl="1">
              <a:lnSpc>
                <a:spcPct val="150000"/>
              </a:lnSpc>
            </a:pPr>
            <a:r>
              <a:rPr lang="ar-SA" sz="2000" dirty="0" smtClean="0">
                <a:latin typeface="Alexandria" charset="0"/>
                <a:cs typeface="Alexandria" charset="0"/>
              </a:rPr>
              <a:t>(4) التأكد </a:t>
            </a:r>
            <a:r>
              <a:rPr lang="ar-SA" sz="2000" dirty="0">
                <a:latin typeface="Alexandria" charset="0"/>
                <a:cs typeface="Alexandria" charset="0"/>
              </a:rPr>
              <a:t>من جودة الاتصال بالإنترنت.</a:t>
            </a:r>
          </a:p>
          <a:p>
            <a:pPr algn="just" rtl="1">
              <a:lnSpc>
                <a:spcPct val="150000"/>
              </a:lnSpc>
            </a:pPr>
            <a:r>
              <a:rPr lang="ar-SA" sz="2000" dirty="0" smtClean="0">
                <a:latin typeface="Alexandria" charset="0"/>
                <a:cs typeface="Alexandria" charset="0"/>
              </a:rPr>
              <a:t>(5) قبل </a:t>
            </a:r>
            <a:r>
              <a:rPr lang="ar-SA" sz="2000" dirty="0">
                <a:latin typeface="Alexandria" charset="0"/>
                <a:cs typeface="Alexandria" charset="0"/>
              </a:rPr>
              <a:t>البدء بالبث، يتم إجراء اختبار للتأكد من جودة الصوت </a:t>
            </a:r>
            <a:r>
              <a:rPr lang="ar-SA" sz="2000" dirty="0" smtClean="0">
                <a:latin typeface="Alexandria" charset="0"/>
                <a:cs typeface="Alexandria" charset="0"/>
              </a:rPr>
              <a:t>والصورة.</a:t>
            </a:r>
          </a:p>
          <a:p>
            <a:pPr algn="just" rtl="1">
              <a:lnSpc>
                <a:spcPct val="150000"/>
              </a:lnSpc>
            </a:pPr>
            <a:r>
              <a:rPr lang="ar-SA" sz="2000" dirty="0" smtClean="0">
                <a:latin typeface="Alexandria" charset="0"/>
                <a:cs typeface="Alexandria" charset="0"/>
              </a:rPr>
              <a:t>(6) الإعلان </a:t>
            </a:r>
            <a:r>
              <a:rPr lang="ar-SA" sz="2000" dirty="0">
                <a:latin typeface="Alexandria" charset="0"/>
                <a:cs typeface="Alexandria" charset="0"/>
              </a:rPr>
              <a:t>عن البث المباشر عبر المنصات الرقمية لجذب الجمهور،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(7) أثناء </a:t>
            </a:r>
            <a:r>
              <a:rPr lang="ar-SA" sz="2000" dirty="0">
                <a:latin typeface="Alexandria" charset="0"/>
                <a:cs typeface="Alexandria" charset="0"/>
              </a:rPr>
              <a:t>البث، يجب التفاعل مع الجمهور من خلال الرد على التعليقات، مما يعزز تجربة المشاهدة ويزيد من التفاعل.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خطوات إعداد البث المباشر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12" descr="Youtube Interface Mobile Images - Free Download on Freepik"/>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010" t="6187" r="28145" b="6702"/>
          <a:stretch/>
        </p:blipFill>
        <p:spPr bwMode="auto">
          <a:xfrm>
            <a:off x="575756" y="1217773"/>
            <a:ext cx="2563684" cy="521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851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500"/>
                                        <p:tgtEl>
                                          <p:spTgt spid="9">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500"/>
                                        <p:tgtEl>
                                          <p:spTgt spid="9">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Effect transition="in" filter="fade">
                                      <p:cBhvr>
                                        <p:cTn id="39" dur="500"/>
                                        <p:tgtEl>
                                          <p:spTgt spid="9">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9">
                                            <p:txEl>
                                              <p:pRg st="6" end="6"/>
                                            </p:txEl>
                                          </p:spTgt>
                                        </p:tgtEl>
                                        <p:attrNameLst>
                                          <p:attrName>style.visibility</p:attrName>
                                        </p:attrNameLst>
                                      </p:cBhvr>
                                      <p:to>
                                        <p:strVal val="visible"/>
                                      </p:to>
                                    </p:set>
                                    <p:animEffect transition="in" filter="fade">
                                      <p:cBhvr>
                                        <p:cTn id="44" dur="500"/>
                                        <p:tgtEl>
                                          <p:spTgt spid="9">
                                            <p:txEl>
                                              <p:pRg st="6" end="6"/>
                                            </p:txEl>
                                          </p:spTgt>
                                        </p:tgtEl>
                                      </p:cBhvr>
                                    </p:animEffect>
                                  </p:childTnLst>
                                </p:cTn>
                              </p:par>
                              <p:par>
                                <p:cTn id="45" presetID="42"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
                                          </p:val>
                                        </p:tav>
                                        <p:tav tm="100000">
                                          <p:val>
                                            <p:strVal val="#ppt_x"/>
                                          </p:val>
                                        </p:tav>
                                      </p:tavLst>
                                    </p:anim>
                                    <p:anim calcmode="lin" valueType="num">
                                      <p:cBhvr>
                                        <p:cTn id="4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738880" y="1694693"/>
            <a:ext cx="7741919" cy="470898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لتحسين جودة الفيديو القصير، يجب الاهتمام بالإضاءة، حيث يفضل استخدام الإضاءة الطبيعية أو إضاءة إضافية لتجنب الظلال، </a:t>
            </a:r>
            <a:r>
              <a:rPr lang="ar-SA" sz="2000" dirty="0" smtClean="0">
                <a:latin typeface="Alexandria" charset="0"/>
                <a:cs typeface="Alexandria" charset="0"/>
              </a:rPr>
              <a:t>ويجب </a:t>
            </a:r>
            <a:r>
              <a:rPr lang="ar-SA" sz="2000" dirty="0">
                <a:latin typeface="Alexandria" charset="0"/>
                <a:cs typeface="Alexandria" charset="0"/>
              </a:rPr>
              <a:t>استخدام حامل ثابت لتجنب الاهتزازات، مما يضمن جودة الفيديو، كما يفضل استخدام ميكروفون خارجي لتحسين جودة الصوت.</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أيضًا الاهتمام بزوايا التصوير، حيث يفضل استخدام زوايا متنوعة لإضافة عمق للفيديو</a:t>
            </a:r>
            <a:r>
              <a:rPr lang="ar-SA" sz="2000" dirty="0" smtClean="0">
                <a:latin typeface="Alexandria" charset="0"/>
                <a:cs typeface="Alexandria" charset="0"/>
              </a:rPr>
              <a:t>، ويجب </a:t>
            </a:r>
            <a:r>
              <a:rPr lang="ar-SA" sz="2000" dirty="0">
                <a:latin typeface="Alexandria" charset="0"/>
                <a:cs typeface="Alexandria" charset="0"/>
              </a:rPr>
              <a:t>تجنب التصوير في أماكن صاخبة، مما يؤثر على جودة الصوت، </a:t>
            </a:r>
            <a:r>
              <a:rPr lang="ar-SA" sz="2000" dirty="0" smtClean="0">
                <a:latin typeface="Alexandria" charset="0"/>
                <a:cs typeface="Alexandria" charset="0"/>
              </a:rPr>
              <a:t>وأخيرًا، </a:t>
            </a:r>
            <a:r>
              <a:rPr lang="ar-SA" sz="2000" dirty="0">
                <a:latin typeface="Alexandria" charset="0"/>
                <a:cs typeface="Alexandria" charset="0"/>
              </a:rPr>
              <a:t>يجب مراعاة تنسيق الفيديو بحيث يكون مناسبًا للمنصات الرقمية المختلفة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نصائح لتحسين جودة الفيديو القصير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6" name="Picture 5"/>
          <p:cNvPicPr>
            <a:picLocks noChangeAspect="1"/>
          </p:cNvPicPr>
          <p:nvPr/>
        </p:nvPicPr>
        <p:blipFill>
          <a:blip r:embed="rId3"/>
          <a:stretch>
            <a:fillRect/>
          </a:stretch>
        </p:blipFill>
        <p:spPr>
          <a:xfrm>
            <a:off x="292190" y="1441218"/>
            <a:ext cx="3084759" cy="52159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7314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535680" y="1694693"/>
            <a:ext cx="7945119"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لتحسين جودة البث المباشر، يجب التأكد من جودة الاتصال بالإنترنت، حيث يفضل استخدام شبكة </a:t>
            </a:r>
            <a:r>
              <a:rPr lang="en-US" sz="2000" dirty="0" smtClean="0">
                <a:latin typeface="Alexandria" charset="0"/>
                <a:cs typeface="Alexandria" charset="0"/>
              </a:rPr>
              <a:t>Wi-Fi</a:t>
            </a:r>
            <a:r>
              <a:rPr lang="ar-SA" sz="2000" dirty="0" smtClean="0">
                <a:latin typeface="Alexandria" charset="0"/>
                <a:cs typeface="Alexandria" charset="0"/>
              </a:rPr>
              <a:t> مستقرة</a:t>
            </a:r>
            <a:r>
              <a:rPr lang="ar-SA" sz="2000" dirty="0">
                <a:latin typeface="Alexandria" charset="0"/>
                <a:cs typeface="Alexandria" charset="0"/>
              </a:rPr>
              <a:t>، </a:t>
            </a:r>
            <a:r>
              <a:rPr lang="ar-SA" sz="2000" dirty="0" smtClean="0">
                <a:latin typeface="Alexandria" charset="0"/>
                <a:cs typeface="Alexandria" charset="0"/>
              </a:rPr>
              <a:t>ويجب </a:t>
            </a:r>
            <a:r>
              <a:rPr lang="ar-SA" sz="2000" dirty="0">
                <a:latin typeface="Alexandria" charset="0"/>
                <a:cs typeface="Alexandria" charset="0"/>
              </a:rPr>
              <a:t>استخدام حامل ثابت لتجنب الاهتزازات، مما يضمن جودة الصورة، كما يفضل استخدام ميكروفون خارجي لتحسين جودة الصوت.</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أيضًا الاهتمام بالإضاءة، حيث يفضل استخدام إضاءة كافية لتجنب الظلال، </a:t>
            </a:r>
            <a:r>
              <a:rPr lang="ar-SA" sz="2000" dirty="0" smtClean="0">
                <a:latin typeface="Alexandria" charset="0"/>
                <a:cs typeface="Alexandria" charset="0"/>
              </a:rPr>
              <a:t>ويجب </a:t>
            </a:r>
            <a:r>
              <a:rPr lang="ar-SA" sz="2000" dirty="0">
                <a:latin typeface="Alexandria" charset="0"/>
                <a:cs typeface="Alexandria" charset="0"/>
              </a:rPr>
              <a:t>إجراء اختبار قبل البث للتأكد من جودة الصوت والصورة، </a:t>
            </a:r>
            <a:r>
              <a:rPr lang="ar-SA" sz="2000" dirty="0" smtClean="0">
                <a:latin typeface="Alexandria" charset="0"/>
                <a:cs typeface="Alexandria" charset="0"/>
              </a:rPr>
              <a:t>وأخيرًا، </a:t>
            </a:r>
            <a:r>
              <a:rPr lang="ar-SA" sz="2000" dirty="0">
                <a:latin typeface="Alexandria" charset="0"/>
                <a:cs typeface="Alexandria" charset="0"/>
              </a:rPr>
              <a:t>يجب التفاعل مع الجمهور أثناء البث، مما يعزز تجربة المشاهدة ويزيد من التفاعل</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نصائح لتحسين جودة البث المباشر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6" name="Picture 5"/>
          <p:cNvPicPr>
            <a:picLocks noChangeAspect="1"/>
          </p:cNvPicPr>
          <p:nvPr/>
        </p:nvPicPr>
        <p:blipFill rotWithShape="1">
          <a:blip r:embed="rId3"/>
          <a:srcRect l="7366" r="4433"/>
          <a:stretch/>
        </p:blipFill>
        <p:spPr>
          <a:xfrm>
            <a:off x="538481" y="1588595"/>
            <a:ext cx="2600960" cy="4656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8775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931920" y="1623573"/>
            <a:ext cx="7548879" cy="5378395"/>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منصات </a:t>
            </a:r>
            <a:r>
              <a:rPr lang="ar-SA" sz="2000" dirty="0" smtClean="0">
                <a:latin typeface="Alexandria" charset="0"/>
                <a:cs typeface="Alexandria" charset="0"/>
              </a:rPr>
              <a:t>مثل </a:t>
            </a:r>
            <a:r>
              <a:rPr lang="en-US" sz="2000" dirty="0" smtClean="0">
                <a:latin typeface="Alexandria" charset="0"/>
                <a:cs typeface="Alexandria" charset="0"/>
              </a:rPr>
              <a:t>TikTok</a:t>
            </a:r>
            <a:r>
              <a:rPr lang="ar-SA" sz="2000" dirty="0" smtClean="0">
                <a:latin typeface="Alexandria" charset="0"/>
                <a:cs typeface="Alexandria" charset="0"/>
              </a:rPr>
              <a:t> و </a:t>
            </a:r>
            <a:r>
              <a:rPr lang="en-US" sz="2000" dirty="0" smtClean="0">
                <a:latin typeface="Alexandria" charset="0"/>
                <a:cs typeface="Alexandria" charset="0"/>
              </a:rPr>
              <a:t>Instagram Reels</a:t>
            </a:r>
            <a:r>
              <a:rPr lang="ar-SA" sz="2000" dirty="0" smtClean="0">
                <a:latin typeface="Alexandria" charset="0"/>
                <a:cs typeface="Alexandria" charset="0"/>
              </a:rPr>
              <a:t> من </a:t>
            </a:r>
            <a:r>
              <a:rPr lang="ar-SA" sz="2000" dirty="0">
                <a:latin typeface="Alexandria" charset="0"/>
                <a:cs typeface="Alexandria" charset="0"/>
              </a:rPr>
              <a:t>أهم المنصات لنشر الفيديو القصير، حيث تتميز بوصولها إلى جمهور واسع، </a:t>
            </a:r>
            <a:r>
              <a:rPr lang="ar-SA" sz="2000" dirty="0" smtClean="0">
                <a:latin typeface="Alexandria" charset="0"/>
                <a:cs typeface="Alexandria" charset="0"/>
              </a:rPr>
              <a:t>وتوفر </a:t>
            </a:r>
            <a:r>
              <a:rPr lang="ar-SA" sz="2000" dirty="0">
                <a:latin typeface="Alexandria" charset="0"/>
                <a:cs typeface="Alexandria" charset="0"/>
              </a:rPr>
              <a:t>هذه المنصات ميزات متقدمة مثل المؤثرات البصرية والموسيقى، مما يجعلها مناسبة للمحتوى الإبداعي.</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منصة </a:t>
            </a:r>
            <a:r>
              <a:rPr lang="en-US" sz="2000" dirty="0" smtClean="0">
                <a:latin typeface="Alexandria" charset="0"/>
                <a:cs typeface="Alexandria" charset="0"/>
              </a:rPr>
              <a:t>YouTube Shorts</a:t>
            </a:r>
            <a:r>
              <a:rPr lang="ar-SA" sz="2000" dirty="0" smtClean="0">
                <a:latin typeface="Alexandria" charset="0"/>
                <a:cs typeface="Alexandria" charset="0"/>
              </a:rPr>
              <a:t> تعتبر </a:t>
            </a:r>
            <a:r>
              <a:rPr lang="ar-SA" sz="2000" dirty="0">
                <a:latin typeface="Alexandria" charset="0"/>
                <a:cs typeface="Alexandria" charset="0"/>
              </a:rPr>
              <a:t>أيضًا من المنصات المهمة لنشر الفيديو القصير، حيث توفر إمكانية الوصول إلى جمهور عالمي، </a:t>
            </a:r>
            <a:r>
              <a:rPr lang="ar-SA" sz="2000" dirty="0" smtClean="0">
                <a:latin typeface="Alexandria" charset="0"/>
                <a:cs typeface="Alexandria" charset="0"/>
              </a:rPr>
              <a:t>ويمكن </a:t>
            </a:r>
            <a:r>
              <a:rPr lang="ar-SA" sz="2000" dirty="0">
                <a:latin typeface="Alexandria" charset="0"/>
                <a:cs typeface="Alexandria" charset="0"/>
              </a:rPr>
              <a:t>استخدام منصات </a:t>
            </a:r>
            <a:r>
              <a:rPr lang="ar-SA" sz="2000" dirty="0" smtClean="0">
                <a:latin typeface="Alexandria" charset="0"/>
                <a:cs typeface="Alexandria" charset="0"/>
              </a:rPr>
              <a:t>مثل</a:t>
            </a:r>
            <a:r>
              <a:rPr lang="en-US" sz="2000" dirty="0" smtClean="0">
                <a:latin typeface="Alexandria" charset="0"/>
                <a:cs typeface="Alexandria" charset="0"/>
              </a:rPr>
              <a:t>X </a:t>
            </a:r>
            <a:r>
              <a:rPr lang="ar-SA" sz="2000" dirty="0" smtClean="0">
                <a:latin typeface="Alexandria" charset="0"/>
                <a:cs typeface="Alexandria" charset="0"/>
              </a:rPr>
              <a:t> أو </a:t>
            </a:r>
            <a:r>
              <a:rPr lang="en-US" sz="2000" dirty="0" smtClean="0">
                <a:latin typeface="Alexandria" charset="0"/>
                <a:cs typeface="Alexandria" charset="0"/>
              </a:rPr>
              <a:t>Twitter</a:t>
            </a:r>
            <a:r>
              <a:rPr lang="ar-SA" sz="2000" dirty="0" smtClean="0">
                <a:latin typeface="Alexandria" charset="0"/>
                <a:cs typeface="Alexandria" charset="0"/>
              </a:rPr>
              <a:t> سابقاً و </a:t>
            </a:r>
            <a:r>
              <a:rPr lang="en-US" sz="2000" dirty="0" smtClean="0">
                <a:latin typeface="Alexandria" charset="0"/>
                <a:cs typeface="Alexandria" charset="0"/>
              </a:rPr>
              <a:t>Facebook</a:t>
            </a:r>
            <a:r>
              <a:rPr lang="ar-SA" sz="2000" dirty="0" smtClean="0">
                <a:latin typeface="Alexandria" charset="0"/>
                <a:cs typeface="Alexandria" charset="0"/>
              </a:rPr>
              <a:t> لنشر </a:t>
            </a:r>
            <a:r>
              <a:rPr lang="ar-SA" sz="2000" dirty="0">
                <a:latin typeface="Alexandria" charset="0"/>
                <a:cs typeface="Alexandria" charset="0"/>
              </a:rPr>
              <a:t>الفيديو القصير، مما يزيد من فرص الوصول إلى جمهور أوسع</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b="1" dirty="0">
                <a:latin typeface="Alexandria" charset="0"/>
                <a:cs typeface="Alexandria" charset="0"/>
              </a:rPr>
              <a:t>رابط شرح إنشاء فيديوهات </a:t>
            </a:r>
            <a:r>
              <a:rPr lang="en-US" sz="2000" b="1" dirty="0">
                <a:latin typeface="Alexandria" charset="0"/>
                <a:cs typeface="Alexandria" charset="0"/>
              </a:rPr>
              <a:t>YouTube Shorts</a:t>
            </a:r>
            <a:endParaRPr lang="ar-SA" sz="2000" b="1" dirty="0">
              <a:latin typeface="Alexandria" charset="0"/>
              <a:cs typeface="Alexandria" charset="0"/>
            </a:endParaRPr>
          </a:p>
          <a:p>
            <a:pPr algn="just" rtl="1">
              <a:lnSpc>
                <a:spcPct val="150000"/>
              </a:lnSpc>
            </a:pPr>
            <a:r>
              <a:rPr lang="en-US" sz="2000" dirty="0">
                <a:latin typeface="Alexandria" charset="0"/>
                <a:cs typeface="Alexandria" charset="0"/>
              </a:rPr>
              <a:t>https://</a:t>
            </a:r>
            <a:r>
              <a:rPr lang="en-US" sz="2000" dirty="0" smtClean="0">
                <a:latin typeface="Alexandria" charset="0"/>
                <a:cs typeface="Alexandria" charset="0"/>
              </a:rPr>
              <a:t>support.google.com/youtube/answer/10343433</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 المنصات الرقمية لنشر الفيديو القصير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1026" name="Picture 2" descr="TikTok needs to be sold or risk nationwide ban, Biden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472" y="1282649"/>
            <a:ext cx="3186547" cy="23897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Instagram Reels adds new features as TikTok is banned in the US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2290" t="6633" r="22412" b="7606"/>
          <a:stretch/>
        </p:blipFill>
        <p:spPr bwMode="auto">
          <a:xfrm>
            <a:off x="580072" y="3975100"/>
            <a:ext cx="2984501" cy="260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075155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5" end="5"/>
                                            </p:txEl>
                                          </p:spTgt>
                                        </p:tgtEl>
                                        <p:attrNameLst>
                                          <p:attrName>style.visibility</p:attrName>
                                        </p:attrNameLst>
                                      </p:cBhvr>
                                      <p:to>
                                        <p:strVal val="visible"/>
                                      </p:to>
                                    </p:set>
                                    <p:animEffect transition="in" filter="fade">
                                      <p:cBhvr>
                                        <p:cTn id="29"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pic>
        <p:nvPicPr>
          <p:cNvPr id="2054" name="Picture 6" descr="How to Use Instagram Live: The A-Z Guide | Buff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4281" y="1335035"/>
            <a:ext cx="2979238" cy="2979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9" name="TextBox 8">
            <a:extLst>
              <a:ext uri="{FF2B5EF4-FFF2-40B4-BE49-F238E27FC236}">
                <a16:creationId xmlns:a16="http://schemas.microsoft.com/office/drawing/2014/main" id="{6FDD89FF-1B41-395B-4F1E-7A48571274D8}"/>
              </a:ext>
            </a:extLst>
          </p:cNvPr>
          <p:cNvSpPr txBox="1"/>
          <p:nvPr/>
        </p:nvSpPr>
        <p:spPr>
          <a:xfrm>
            <a:off x="4191000" y="1694693"/>
            <a:ext cx="7289799" cy="470898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منصات </a:t>
            </a:r>
            <a:r>
              <a:rPr lang="ar-SA" sz="2000" dirty="0" smtClean="0">
                <a:latin typeface="Alexandria" charset="0"/>
                <a:cs typeface="Alexandria" charset="0"/>
              </a:rPr>
              <a:t>مثل </a:t>
            </a:r>
            <a:r>
              <a:rPr lang="en-US" sz="2000" dirty="0">
                <a:latin typeface="Alexandria" charset="0"/>
                <a:cs typeface="Alexandria" charset="0"/>
              </a:rPr>
              <a:t>Facebook </a:t>
            </a:r>
            <a:r>
              <a:rPr lang="en-US" sz="2000" dirty="0" smtClean="0">
                <a:latin typeface="Alexandria" charset="0"/>
                <a:cs typeface="Alexandria" charset="0"/>
              </a:rPr>
              <a:t>Live</a:t>
            </a:r>
            <a:r>
              <a:rPr lang="ar-SA" sz="2000" dirty="0" smtClean="0">
                <a:latin typeface="Alexandria" charset="0"/>
                <a:cs typeface="Alexandria" charset="0"/>
              </a:rPr>
              <a:t> و </a:t>
            </a:r>
            <a:r>
              <a:rPr lang="en-US" sz="2000" dirty="0">
                <a:latin typeface="Alexandria" charset="0"/>
                <a:cs typeface="Alexandria" charset="0"/>
              </a:rPr>
              <a:t>YouTube </a:t>
            </a:r>
            <a:r>
              <a:rPr lang="en-US" sz="2000" dirty="0" smtClean="0">
                <a:latin typeface="Alexandria" charset="0"/>
                <a:cs typeface="Alexandria" charset="0"/>
              </a:rPr>
              <a:t>Live</a:t>
            </a:r>
            <a:r>
              <a:rPr lang="ar-SA" sz="2000" dirty="0" smtClean="0">
                <a:latin typeface="Alexandria" charset="0"/>
                <a:cs typeface="Alexandria" charset="0"/>
              </a:rPr>
              <a:t> من </a:t>
            </a:r>
            <a:r>
              <a:rPr lang="ar-SA" sz="2000" dirty="0">
                <a:latin typeface="Alexandria" charset="0"/>
                <a:cs typeface="Alexandria" charset="0"/>
              </a:rPr>
              <a:t>أهم المنصات للبث المباشر، حيث توفر إمكانية الوصول إلى جمهور واسع، </a:t>
            </a:r>
            <a:r>
              <a:rPr lang="ar-SA" sz="2000" dirty="0" smtClean="0">
                <a:latin typeface="Alexandria" charset="0"/>
                <a:cs typeface="Alexandria" charset="0"/>
              </a:rPr>
              <a:t>و </a:t>
            </a:r>
            <a:r>
              <a:rPr lang="ar-SA" sz="2000" dirty="0">
                <a:latin typeface="Alexandria" charset="0"/>
                <a:cs typeface="Alexandria" charset="0"/>
              </a:rPr>
              <a:t>توفر هذه المنصات ميزات متقدمة مثل التفاعل مع الجمهور في الوقت الفعلي، مما يعزز تجربة المشاهدة.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منصة </a:t>
            </a:r>
            <a:r>
              <a:rPr lang="en-US" sz="2000" dirty="0" smtClean="0">
                <a:latin typeface="Alexandria" charset="0"/>
                <a:cs typeface="Alexandria" charset="0"/>
              </a:rPr>
              <a:t>Instagram Live</a:t>
            </a:r>
            <a:r>
              <a:rPr lang="ar-SA" sz="2000" dirty="0" smtClean="0">
                <a:latin typeface="Alexandria" charset="0"/>
                <a:cs typeface="Alexandria" charset="0"/>
              </a:rPr>
              <a:t> تعتبر </a:t>
            </a:r>
            <a:r>
              <a:rPr lang="ar-SA" sz="2000" dirty="0">
                <a:latin typeface="Alexandria" charset="0"/>
                <a:cs typeface="Alexandria" charset="0"/>
              </a:rPr>
              <a:t>أيضًا من المنصات المهمة للبث المباشر، حيث تتميز بوصولها إلى </a:t>
            </a:r>
            <a:r>
              <a:rPr lang="ar-SA" sz="2000" dirty="0" smtClean="0">
                <a:latin typeface="Alexandria" charset="0"/>
                <a:cs typeface="Alexandria" charset="0"/>
              </a:rPr>
              <a:t>جمهور </a:t>
            </a:r>
            <a:r>
              <a:rPr lang="ar-SA" sz="2000" dirty="0">
                <a:latin typeface="Alexandria" charset="0"/>
                <a:cs typeface="Alexandria" charset="0"/>
              </a:rPr>
              <a:t>كبير في وقت قصير، </a:t>
            </a:r>
            <a:r>
              <a:rPr lang="ar-SA" sz="2000" dirty="0" smtClean="0">
                <a:latin typeface="Alexandria" charset="0"/>
                <a:cs typeface="Alexandria" charset="0"/>
              </a:rPr>
              <a:t>و </a:t>
            </a:r>
            <a:r>
              <a:rPr lang="ar-SA" sz="2000" dirty="0">
                <a:latin typeface="Alexandria" charset="0"/>
                <a:cs typeface="Alexandria" charset="0"/>
              </a:rPr>
              <a:t>يمكن استخدام منصات مثل </a:t>
            </a:r>
            <a:r>
              <a:rPr lang="en-US" sz="2000" dirty="0" smtClean="0">
                <a:latin typeface="Alexandria" charset="0"/>
                <a:cs typeface="Alexandria" charset="0"/>
              </a:rPr>
              <a:t>Twitch</a:t>
            </a:r>
            <a:r>
              <a:rPr lang="ar-SA" sz="2000" dirty="0" smtClean="0">
                <a:latin typeface="Alexandria" charset="0"/>
                <a:cs typeface="Alexandria" charset="0"/>
              </a:rPr>
              <a:t> للبث </a:t>
            </a:r>
            <a:r>
              <a:rPr lang="ar-SA" sz="2000" dirty="0">
                <a:latin typeface="Alexandria" charset="0"/>
                <a:cs typeface="Alexandria" charset="0"/>
              </a:rPr>
              <a:t>المباشر، خاصة للمحتوى المتخصص، مما يزيد من فرص الوصول إلى جمهور مهتم</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 المنصات الرقمية للبث المباشر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2052" name="Picture 4" descr="Nice to meet you again, for the first time."/>
          <p:cNvPicPr>
            <a:picLocks noChangeAspect="1" noChangeArrowheads="1"/>
          </p:cNvPicPr>
          <p:nvPr/>
        </p:nvPicPr>
        <p:blipFill rotWithShape="1">
          <a:blip r:embed="rId4">
            <a:extLst>
              <a:ext uri="{28A0092B-C50C-407E-A947-70E740481C1C}">
                <a14:useLocalDpi xmlns:a14="http://schemas.microsoft.com/office/drawing/2010/main" val="0"/>
              </a:ext>
            </a:extLst>
          </a:blip>
          <a:srcRect l="19555" t="27070" r="20106" b="29089"/>
          <a:stretch/>
        </p:blipFill>
        <p:spPr bwMode="auto">
          <a:xfrm>
            <a:off x="317500" y="4746999"/>
            <a:ext cx="3352800" cy="1435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446181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عند اختيار المنصة المناسبة لنشر الفيديو القصير، يجب مراعاة الجمهور المستهدف، حيث تختلف المنصات في طبيعة الجمهور الذي تصل </a:t>
            </a:r>
            <a:r>
              <a:rPr lang="ar-SA" sz="2000" dirty="0" smtClean="0">
                <a:latin typeface="Alexandria" charset="0"/>
                <a:cs typeface="Alexandria" charset="0"/>
              </a:rPr>
              <a:t>إليه.</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يجب </a:t>
            </a:r>
            <a:r>
              <a:rPr lang="ar-SA" sz="2000" dirty="0">
                <a:latin typeface="Alexandria" charset="0"/>
                <a:cs typeface="Alexandria" charset="0"/>
              </a:rPr>
              <a:t>مراعاة ميزات المنصة، مثل المؤثرات البصرية والموسيقى، مما يجعلها مناسبة للمحتوى الإبداعي.</a:t>
            </a:r>
          </a:p>
          <a:p>
            <a:pPr algn="just" rtl="1">
              <a:lnSpc>
                <a:spcPct val="150000"/>
              </a:lnSpc>
            </a:pPr>
            <a:endParaRPr lang="ar-SA" sz="1000" dirty="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a:latin typeface="Alexandria" charset="0"/>
                <a:cs typeface="Alexandria" charset="0"/>
              </a:rPr>
              <a:t>يجب أيضًا مراعاة أهداف النشر، حيث يمكن استخدام منصات متعددة لزيادة فرص الوصول إلى جمهور </a:t>
            </a:r>
            <a:r>
              <a:rPr lang="ar-SA" sz="2000" dirty="0" smtClean="0">
                <a:latin typeface="Alexandria" charset="0"/>
                <a:cs typeface="Alexandria" charset="0"/>
              </a:rPr>
              <a:t>أوسع.</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رابعاً</a:t>
            </a:r>
            <a:r>
              <a:rPr lang="ar-SA" sz="2000" b="1" dirty="0">
                <a:latin typeface="Alexandria" charset="0"/>
                <a:cs typeface="Alexandria" charset="0"/>
              </a:rPr>
              <a:t>،</a:t>
            </a:r>
            <a:r>
              <a:rPr lang="ar-SA" sz="2000" dirty="0" smtClean="0">
                <a:latin typeface="Alexandria" charset="0"/>
                <a:cs typeface="Alexandria" charset="0"/>
              </a:rPr>
              <a:t> يجب </a:t>
            </a:r>
            <a:r>
              <a:rPr lang="ar-SA" sz="2000" dirty="0">
                <a:latin typeface="Alexandria" charset="0"/>
                <a:cs typeface="Alexandria" charset="0"/>
              </a:rPr>
              <a:t>مراعاة تنسيق الفيديو، حيث تختلف المنصات في متطلبات التنسيق، مما يضمن جودة العرض</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كيفية اختيار المنصة المناسبة لنشر الفيديو القصير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4253544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57048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عند اختيار المنصة المناسبة للبث </a:t>
            </a:r>
            <a:r>
              <a:rPr lang="ar-SA" sz="2000" dirty="0" smtClean="0">
                <a:latin typeface="Alexandria" charset="0"/>
                <a:cs typeface="Alexandria" charset="0"/>
              </a:rPr>
              <a:t>المباشر أيضاً، </a:t>
            </a:r>
            <a:r>
              <a:rPr lang="ar-SA" sz="2000" dirty="0">
                <a:latin typeface="Alexandria" charset="0"/>
                <a:cs typeface="Alexandria" charset="0"/>
              </a:rPr>
              <a:t>يجب مراعاة الجمهور المستهدف، حيث تختلف المنصات في طبيعة الجمهور الذي تصل </a:t>
            </a:r>
            <a:r>
              <a:rPr lang="ar-SA" sz="2000" dirty="0" smtClean="0">
                <a:latin typeface="Alexandria" charset="0"/>
                <a:cs typeface="Alexandria" charset="0"/>
              </a:rPr>
              <a:t>إليه.</a:t>
            </a:r>
          </a:p>
          <a:p>
            <a:pPr algn="just" rtl="1">
              <a:lnSpc>
                <a:spcPct val="150000"/>
              </a:lnSpc>
            </a:pPr>
            <a:endParaRPr lang="ar-SA" sz="1000" dirty="0" smtClean="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smtClean="0">
                <a:latin typeface="Alexandria" charset="0"/>
                <a:cs typeface="Alexandria" charset="0"/>
              </a:rPr>
              <a:t> يجب </a:t>
            </a:r>
            <a:r>
              <a:rPr lang="ar-SA" sz="2000" dirty="0">
                <a:latin typeface="Alexandria" charset="0"/>
                <a:cs typeface="Alexandria" charset="0"/>
              </a:rPr>
              <a:t>مراعاة ميزات المنصة، مثل التفاعل مع الجمهور في الوقت الفعلي، مما يعزز تجربة المشاهدة.</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a:latin typeface="Alexandria" charset="0"/>
                <a:cs typeface="Alexandria" charset="0"/>
              </a:rPr>
              <a:t>يجب أيضًا مراعاة أهداف البث، حيث يمكن استخدام منصات متعددة لزيادة فرص الوصول إلى جمهور </a:t>
            </a:r>
            <a:r>
              <a:rPr lang="ar-SA" sz="2000" dirty="0" smtClean="0">
                <a:latin typeface="Alexandria" charset="0"/>
                <a:cs typeface="Alexandria" charset="0"/>
              </a:rPr>
              <a:t>أوسع.</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رابعاً،</a:t>
            </a:r>
            <a:r>
              <a:rPr lang="ar-SA" sz="2000" dirty="0" smtClean="0">
                <a:latin typeface="Alexandria" charset="0"/>
                <a:cs typeface="Alexandria" charset="0"/>
              </a:rPr>
              <a:t> يجب </a:t>
            </a:r>
            <a:r>
              <a:rPr lang="ar-SA" sz="2000" dirty="0">
                <a:latin typeface="Alexandria" charset="0"/>
                <a:cs typeface="Alexandria" charset="0"/>
              </a:rPr>
              <a:t>مراعاة جودة الاتصال بالإنترنت، حيث تختلف المنصات في متطلبات الجودة، مما يضمن جودة البث</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كيفية اختيار المنصة المناسبة للبث المباشر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126462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57048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لزيادة التفاعل مع الفيديو القصير، يجب الاهتمام بالعنوان </a:t>
            </a:r>
            <a:r>
              <a:rPr lang="ar-SA" sz="2000" dirty="0" smtClean="0">
                <a:latin typeface="Alexandria" charset="0"/>
                <a:cs typeface="Alexandria" charset="0"/>
              </a:rPr>
              <a:t>والوصف، </a:t>
            </a:r>
            <a:r>
              <a:rPr lang="ar-SA" sz="2000" dirty="0">
                <a:latin typeface="Alexandria" charset="0"/>
                <a:cs typeface="Alexandria" charset="0"/>
              </a:rPr>
              <a:t>حيث يجب أن يكونا جذابين </a:t>
            </a:r>
            <a:r>
              <a:rPr lang="ar-SA" sz="2000" dirty="0" smtClean="0">
                <a:latin typeface="Alexandria" charset="0"/>
                <a:cs typeface="Alexandria" charset="0"/>
              </a:rPr>
              <a:t>ومختصرين.</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a:t>
            </a:r>
            <a:r>
              <a:rPr lang="ar-SA" sz="2000" b="1" dirty="0">
                <a:latin typeface="Alexandria" charset="0"/>
                <a:cs typeface="Alexandria" charset="0"/>
              </a:rPr>
              <a:t>،</a:t>
            </a:r>
            <a:r>
              <a:rPr lang="ar-SA" sz="2000" dirty="0" smtClean="0">
                <a:latin typeface="Alexandria" charset="0"/>
                <a:cs typeface="Alexandria" charset="0"/>
              </a:rPr>
              <a:t> يجب </a:t>
            </a:r>
            <a:r>
              <a:rPr lang="ar-SA" sz="2000" dirty="0">
                <a:latin typeface="Alexandria" charset="0"/>
                <a:cs typeface="Alexandria" charset="0"/>
              </a:rPr>
              <a:t>استخدام الهاشتاجات المناسبة، مما يزيد من فرص الوصول إلى جمهور أوسع، كما يفضل التفاعل مع التعليقات، مما يعزز التواصل مع الجمهور.</a:t>
            </a:r>
          </a:p>
          <a:p>
            <a:pPr algn="just" rtl="1">
              <a:lnSpc>
                <a:spcPct val="150000"/>
              </a:lnSpc>
            </a:pPr>
            <a:endParaRPr lang="ar-SA" sz="1000" dirty="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a:latin typeface="Alexandria" charset="0"/>
                <a:cs typeface="Alexandria" charset="0"/>
              </a:rPr>
              <a:t>يجب أيضًا الاهتمام بجودة الفيديو، حيث يجب أن يكون الفيديو واضحًا ومهنيًا، </a:t>
            </a:r>
            <a:r>
              <a:rPr lang="ar-SA" sz="2000" dirty="0" smtClean="0">
                <a:latin typeface="Alexandria" charset="0"/>
                <a:cs typeface="Alexandria" charset="0"/>
              </a:rPr>
              <a:t>و </a:t>
            </a:r>
            <a:r>
              <a:rPr lang="ar-SA" sz="2000" dirty="0">
                <a:latin typeface="Alexandria" charset="0"/>
                <a:cs typeface="Alexandria" charset="0"/>
              </a:rPr>
              <a:t>يمكن استخدام المؤثرات البصرية والموسيقى، مما يجعل الفيديو أكثر جاذبية</a:t>
            </a:r>
            <a:r>
              <a:rPr lang="ar-SA" sz="2000" dirty="0" smtClean="0">
                <a:latin typeface="Alexandria" charset="0"/>
                <a:cs typeface="Alexandria" charset="0"/>
              </a:rPr>
              <a:t>،</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رابعاً،</a:t>
            </a:r>
            <a:r>
              <a:rPr lang="ar-SA" sz="2000" dirty="0" smtClean="0">
                <a:latin typeface="Alexandria" charset="0"/>
                <a:cs typeface="Alexandria" charset="0"/>
              </a:rPr>
              <a:t> يجب </a:t>
            </a:r>
            <a:r>
              <a:rPr lang="ar-SA" sz="2000" dirty="0">
                <a:latin typeface="Alexandria" charset="0"/>
                <a:cs typeface="Alexandria" charset="0"/>
              </a:rPr>
              <a:t>نشر الفيديو في الوقت المناسب، حيث يزيد ذلك من فرص التفاعل.</a:t>
            </a:r>
          </a:p>
          <a:p>
            <a:pPr algn="just" rtl="1">
              <a:lnSpc>
                <a:spcPct val="150000"/>
              </a:lnSpc>
            </a:pP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نصائح لزيادة التفاعل مع الفيديو القصير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2778952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6265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لزيادة التفاعل مع البث المباشر، يجب الإعلان عن البث مسبقًا، حيث يمكن استخدام المنصات الرقمية </a:t>
            </a:r>
            <a:r>
              <a:rPr lang="ar-SA" sz="2000" dirty="0" smtClean="0">
                <a:latin typeface="Alexandria" charset="0"/>
                <a:cs typeface="Alexandria" charset="0"/>
              </a:rPr>
              <a:t>للترويج.</a:t>
            </a:r>
          </a:p>
          <a:p>
            <a:pPr algn="just" rtl="1">
              <a:lnSpc>
                <a:spcPct val="150000"/>
              </a:lnSpc>
            </a:pPr>
            <a:endParaRPr lang="ar-SA" sz="1000" dirty="0">
              <a:latin typeface="Alexandria" charset="0"/>
              <a:cs typeface="Alexandria" charset="0"/>
            </a:endParaRPr>
          </a:p>
          <a:p>
            <a:pPr algn="just" rtl="1">
              <a:lnSpc>
                <a:spcPct val="150000"/>
              </a:lnSpc>
            </a:pPr>
            <a:r>
              <a:rPr lang="ar-SA" sz="2000" b="1" dirty="0">
                <a:latin typeface="Alexandria" charset="0"/>
                <a:cs typeface="Alexandria" charset="0"/>
              </a:rPr>
              <a:t>ثانياً، </a:t>
            </a:r>
            <a:r>
              <a:rPr lang="ar-SA" sz="2000" dirty="0" smtClean="0">
                <a:latin typeface="Alexandria" charset="0"/>
                <a:cs typeface="Alexandria" charset="0"/>
              </a:rPr>
              <a:t>يجب </a:t>
            </a:r>
            <a:r>
              <a:rPr lang="ar-SA" sz="2000" dirty="0">
                <a:latin typeface="Alexandria" charset="0"/>
                <a:cs typeface="Alexandria" charset="0"/>
              </a:rPr>
              <a:t>التفاعل مع الجمهور أثناء البث، مما يعزز تجربة المشاهدة، كما يفضل استخدام عنوان جذاب للبث، مما يزيد من فرص الوصول.</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a:latin typeface="Alexandria" charset="0"/>
                <a:cs typeface="Alexandria" charset="0"/>
              </a:rPr>
              <a:t>يجب أيضًا الاهتمام بجودة البث، حيث يجب أن يكون الصوت والصورة واضحين، </a:t>
            </a:r>
            <a:r>
              <a:rPr lang="ar-SA" sz="2000" dirty="0" smtClean="0">
                <a:latin typeface="Alexandria" charset="0"/>
                <a:cs typeface="Alexandria" charset="0"/>
              </a:rPr>
              <a:t>و </a:t>
            </a:r>
            <a:r>
              <a:rPr lang="ar-SA" sz="2000" dirty="0">
                <a:latin typeface="Alexandria" charset="0"/>
                <a:cs typeface="Alexandria" charset="0"/>
              </a:rPr>
              <a:t>يمكن استخدام المؤثرات </a:t>
            </a:r>
            <a:r>
              <a:rPr lang="ar-SA" sz="2000" dirty="0" smtClean="0">
                <a:latin typeface="Alexandria" charset="0"/>
                <a:cs typeface="Alexandria" charset="0"/>
              </a:rPr>
              <a:t>البصرية، </a:t>
            </a:r>
            <a:r>
              <a:rPr lang="ar-SA" sz="2000" dirty="0">
                <a:latin typeface="Alexandria" charset="0"/>
                <a:cs typeface="Alexandria" charset="0"/>
              </a:rPr>
              <a:t>مما يجعل البث أكثر </a:t>
            </a:r>
            <a:r>
              <a:rPr lang="ar-SA" sz="2000" dirty="0" smtClean="0">
                <a:latin typeface="Alexandria" charset="0"/>
                <a:cs typeface="Alexandria" charset="0"/>
              </a:rPr>
              <a:t>جاذبية.</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رابعاً، </a:t>
            </a:r>
            <a:r>
              <a:rPr lang="ar-SA" sz="2000" dirty="0" smtClean="0">
                <a:latin typeface="Alexandria" charset="0"/>
                <a:cs typeface="Alexandria" charset="0"/>
              </a:rPr>
              <a:t>يجب </a:t>
            </a:r>
            <a:r>
              <a:rPr lang="ar-SA" sz="2000" dirty="0">
                <a:latin typeface="Alexandria" charset="0"/>
                <a:cs typeface="Alexandria" charset="0"/>
              </a:rPr>
              <a:t>نشر البث في الوقت المناسب، حيث يزيد ذلك من فرص التفاعل</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نصائح لزيادة التفاعل مع البث المباشر</a:t>
            </a:r>
            <a:endParaRPr lang="ar-SA" sz="2400"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2189894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637280" y="1694693"/>
            <a:ext cx="7843519"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يواجه إنتاج الفيديو القصير عبر الهاتف المحمول عدة تحديات، مثل جودة الصوت والصورة، حيث قد تكون الإضاءة غير كافية أو الصوت غير واضح، </a:t>
            </a:r>
            <a:r>
              <a:rPr lang="ar-SA" sz="2000" dirty="0" smtClean="0">
                <a:latin typeface="Alexandria" charset="0"/>
                <a:cs typeface="Alexandria" charset="0"/>
              </a:rPr>
              <a:t>و </a:t>
            </a:r>
            <a:r>
              <a:rPr lang="ar-SA" sz="2000" dirty="0">
                <a:latin typeface="Alexandria" charset="0"/>
                <a:cs typeface="Alexandria" charset="0"/>
              </a:rPr>
              <a:t>قد يواجه المنتج تحديات في المونتاج، خاصة إذا كانت الأدوات المتاحة محدودة.</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تحدي آخر يتمثل في الوقت، حيث يتطلب إنتاج الفيديو القصير وقتًا وجهدًا كبيرين، </a:t>
            </a:r>
            <a:r>
              <a:rPr lang="ar-SA" sz="2000" dirty="0" smtClean="0">
                <a:latin typeface="Alexandria" charset="0"/>
                <a:cs typeface="Alexandria" charset="0"/>
              </a:rPr>
              <a:t>و </a:t>
            </a:r>
            <a:r>
              <a:rPr lang="ar-SA" sz="2000" dirty="0">
                <a:latin typeface="Alexandria" charset="0"/>
                <a:cs typeface="Alexandria" charset="0"/>
              </a:rPr>
              <a:t>قد يواجه المنتج تحديات في الوصول إلى الجمهور، خاصة إذا لم يتم اختيار المنصة المناسبة، مما يؤثر على انتشار الفيديو</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تحديات إنتاج الفيديو القصير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7" name="Picture 6"/>
          <p:cNvPicPr>
            <a:picLocks noChangeAspect="1"/>
          </p:cNvPicPr>
          <p:nvPr/>
        </p:nvPicPr>
        <p:blipFill>
          <a:blip r:embed="rId3"/>
          <a:stretch>
            <a:fillRect/>
          </a:stretch>
        </p:blipFill>
        <p:spPr>
          <a:xfrm rot="16200000">
            <a:off x="-939383" y="2331714"/>
            <a:ext cx="5558525" cy="31274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38287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470400" y="1671179"/>
            <a:ext cx="7010399"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يواجه البث المباشر عبر الهاتف المحمول عدة تحديات، مثل جودة الاتصال بالإنترنت، حيث قد يؤثر ضعف الاتصال على جودة البث، </a:t>
            </a:r>
            <a:r>
              <a:rPr lang="ar-SA" sz="2000" dirty="0" smtClean="0">
                <a:latin typeface="Alexandria" charset="0"/>
                <a:cs typeface="Alexandria" charset="0"/>
              </a:rPr>
              <a:t>و </a:t>
            </a:r>
            <a:r>
              <a:rPr lang="ar-SA" sz="2000" dirty="0">
                <a:latin typeface="Alexandria" charset="0"/>
                <a:cs typeface="Alexandria" charset="0"/>
              </a:rPr>
              <a:t>قد يواجه المنتج تحديات في التفاعل مع الجمهور، خاصة إذا كان البث غير مخطط له بشكل جيد.</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تحدي آخر يتمثل في جودة الصوت والصورة، حيث قد تكون الإضاءة غير كافية أو الصوت غير واضح، </a:t>
            </a:r>
            <a:r>
              <a:rPr lang="ar-SA" sz="2000" dirty="0" smtClean="0">
                <a:latin typeface="Alexandria" charset="0"/>
                <a:cs typeface="Alexandria" charset="0"/>
              </a:rPr>
              <a:t>و </a:t>
            </a:r>
            <a:r>
              <a:rPr lang="ar-SA" sz="2000" dirty="0">
                <a:latin typeface="Alexandria" charset="0"/>
                <a:cs typeface="Alexandria" charset="0"/>
              </a:rPr>
              <a:t>قد يواجه المنتج تحديات في الوصول إلى الجمهور، خاصة إذا لم يتم الإعلان عن البث مسبقًا، مما يؤثر على التفاعل</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تحديات البث المباشر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1026" name="Picture 2" descr="حلول الشبكة (@7lol_alshbkh) / 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135" y="1588595"/>
            <a:ext cx="3524250" cy="21812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ما هي أسباب ضعف الشبكة في الهاتف؟"/>
          <p:cNvPicPr>
            <a:picLocks noChangeAspect="1" noChangeArrowheads="1"/>
          </p:cNvPicPr>
          <p:nvPr/>
        </p:nvPicPr>
        <p:blipFill rotWithShape="1">
          <a:blip r:embed="rId4">
            <a:extLst>
              <a:ext uri="{28A0092B-C50C-407E-A947-70E740481C1C}">
                <a14:useLocalDpi xmlns:a14="http://schemas.microsoft.com/office/drawing/2010/main" val="0"/>
              </a:ext>
            </a:extLst>
          </a:blip>
          <a:srcRect b="8965"/>
          <a:stretch/>
        </p:blipFill>
        <p:spPr bwMode="auto">
          <a:xfrm>
            <a:off x="415607" y="4302405"/>
            <a:ext cx="3329305" cy="22711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1922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693319"/>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لحل تحديات إنتاج الفيديو القصير، يمكن استخدام أدوات إضافية، مثل الميكروفونات الخارجية وحوامل الثبات، مما يحسن جودة الصوت </a:t>
            </a:r>
            <a:r>
              <a:rPr lang="ar-SA" sz="2000" dirty="0" smtClean="0">
                <a:latin typeface="Alexandria" charset="0"/>
                <a:cs typeface="Alexandria" charset="0"/>
              </a:rPr>
              <a:t>والصورة.</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يمكن </a:t>
            </a:r>
            <a:r>
              <a:rPr lang="ar-SA" sz="2000" dirty="0">
                <a:latin typeface="Alexandria" charset="0"/>
                <a:cs typeface="Alexandria" charset="0"/>
              </a:rPr>
              <a:t>استخدام تطبيقات مونتاج متقدمة، مما يجعل عملية المونتاج أكثر سهولة.</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a:latin typeface="Alexandria" charset="0"/>
                <a:cs typeface="Alexandria" charset="0"/>
              </a:rPr>
              <a:t>يمكن أيضًا التخطيط الجيد للفيديو قبل التصوير، حيث يساعد ذلك في توفير الوقت </a:t>
            </a:r>
            <a:r>
              <a:rPr lang="ar-SA" sz="2000" dirty="0" smtClean="0">
                <a:latin typeface="Alexandria" charset="0"/>
                <a:cs typeface="Alexandria" charset="0"/>
              </a:rPr>
              <a:t>والجهد</a:t>
            </a:r>
            <a:r>
              <a:rPr lang="en-US" sz="2000" dirty="0">
                <a:latin typeface="Alexandria" charset="0"/>
                <a:cs typeface="Alexandria" charset="0"/>
              </a:rPr>
              <a:t>.</a:t>
            </a:r>
            <a:r>
              <a:rPr lang="ar-SA" sz="2000" dirty="0" smtClean="0">
                <a:latin typeface="Alexandria" charset="0"/>
                <a:cs typeface="Alexandria" charset="0"/>
              </a:rPr>
              <a:t> </a:t>
            </a:r>
            <a:endParaRPr lang="en-US" sz="2000" dirty="0" smtClean="0">
              <a:latin typeface="Alexandria" charset="0"/>
              <a:cs typeface="Alexandria" charset="0"/>
            </a:endParaRPr>
          </a:p>
          <a:p>
            <a:pPr algn="just" rtl="1">
              <a:lnSpc>
                <a:spcPct val="150000"/>
              </a:lnSpc>
            </a:pPr>
            <a:endParaRPr lang="en-US" sz="1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رابعاً، </a:t>
            </a:r>
            <a:r>
              <a:rPr lang="ar-SA" sz="2000" dirty="0" smtClean="0">
                <a:latin typeface="Alexandria" charset="0"/>
                <a:cs typeface="Alexandria" charset="0"/>
              </a:rPr>
              <a:t>يمكن </a:t>
            </a:r>
            <a:r>
              <a:rPr lang="ar-SA" sz="2000" dirty="0">
                <a:latin typeface="Alexandria" charset="0"/>
                <a:cs typeface="Alexandria" charset="0"/>
              </a:rPr>
              <a:t>استخدام الهاشتاجات والعناوين الجذابة، مما يزيد من فرص الوصول إلى الجمهور، مما يحسن من انتشار الفيديو.</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حلول لتحديات إنتاج الفيديو القصير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3438845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6265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لحل تحديات البث المباشر، يمكن استخدام شبكة </a:t>
            </a:r>
            <a:r>
              <a:rPr lang="en-US" sz="2000" dirty="0" smtClean="0">
                <a:latin typeface="Alexandria" charset="0"/>
                <a:cs typeface="Alexandria" charset="0"/>
              </a:rPr>
              <a:t>Wi-Fi</a:t>
            </a:r>
            <a:r>
              <a:rPr lang="ar-SA" sz="2000" dirty="0" smtClean="0">
                <a:latin typeface="Alexandria" charset="0"/>
                <a:cs typeface="Alexandria" charset="0"/>
              </a:rPr>
              <a:t> مستقرة</a:t>
            </a:r>
            <a:r>
              <a:rPr lang="ar-SA" sz="2000" dirty="0">
                <a:latin typeface="Alexandria" charset="0"/>
                <a:cs typeface="Alexandria" charset="0"/>
              </a:rPr>
              <a:t>، مما يحسن جودة الاتصال </a:t>
            </a:r>
            <a:r>
              <a:rPr lang="ar-SA" sz="2000" dirty="0" smtClean="0">
                <a:latin typeface="Alexandria" charset="0"/>
                <a:cs typeface="Alexandria" charset="0"/>
              </a:rPr>
              <a:t>بالإنترنت.</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a:t>
            </a:r>
            <a:r>
              <a:rPr lang="ar-SA" sz="2000" dirty="0" smtClean="0">
                <a:latin typeface="Alexandria" charset="0"/>
                <a:cs typeface="Alexandria" charset="0"/>
              </a:rPr>
              <a:t> يمكن </a:t>
            </a:r>
            <a:r>
              <a:rPr lang="ar-SA" sz="2000" dirty="0">
                <a:latin typeface="Alexandria" charset="0"/>
                <a:cs typeface="Alexandria" charset="0"/>
              </a:rPr>
              <a:t>استخدام ميكروفونات خارجية وحوامل ثبات، مما يحسن جودة الصوت والصورة، كما يمكن التخطيط الجيد للبث، مما يزيد من التفاعل مع الجمهور.</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a:latin typeface="Alexandria" charset="0"/>
                <a:cs typeface="Alexandria" charset="0"/>
              </a:rPr>
              <a:t>يمكن أيضًا الإعلان عن البث مسبقًا، حيث يساعد ذلك في جذب جمهور </a:t>
            </a:r>
            <a:r>
              <a:rPr lang="ar-SA" sz="2000" dirty="0" smtClean="0">
                <a:latin typeface="Alexandria" charset="0"/>
                <a:cs typeface="Alexandria" charset="0"/>
              </a:rPr>
              <a:t>أكبر.</a:t>
            </a:r>
          </a:p>
          <a:p>
            <a:pPr algn="just" rtl="1">
              <a:lnSpc>
                <a:spcPct val="150000"/>
              </a:lnSpc>
            </a:pPr>
            <a:endParaRPr lang="ar-SA" sz="10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رابعاً،</a:t>
            </a:r>
            <a:r>
              <a:rPr lang="ar-SA" sz="2000" dirty="0" smtClean="0">
                <a:latin typeface="Alexandria" charset="0"/>
                <a:cs typeface="Alexandria" charset="0"/>
              </a:rPr>
              <a:t> يمكن </a:t>
            </a:r>
            <a:r>
              <a:rPr lang="ar-SA" sz="2000" dirty="0">
                <a:latin typeface="Alexandria" charset="0"/>
                <a:cs typeface="Alexandria" charset="0"/>
              </a:rPr>
              <a:t>استخدام المؤثرات البصرية، مما يجعل البث أكثر جاذبية، مما يحسن من تجربة المشاهدة ويزيد من التفاعل</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حلول لتحديات البث المباشر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719921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766690"/>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يتجه مستقبل إنتاج الفيديو القصير نحو زيادة الاعتماد على الذكاء الاصطناعي، حيث يمكن استخدام تقنيات مثل التعرف على الوجوه والمؤثرات التلقائية، مما يجعل عملية الإنتاج أكثر سهولة، </a:t>
            </a:r>
            <a:r>
              <a:rPr lang="ar-SA" sz="2000" dirty="0" smtClean="0">
                <a:latin typeface="Alexandria" charset="0"/>
                <a:cs typeface="Alexandria" charset="0"/>
              </a:rPr>
              <a:t>و </a:t>
            </a:r>
            <a:r>
              <a:rPr lang="ar-SA" sz="2000" dirty="0">
                <a:latin typeface="Alexandria" charset="0"/>
                <a:cs typeface="Alexandria" charset="0"/>
              </a:rPr>
              <a:t>ستستمر المنصات الرقمية في تطوير أدواتها، مما يزيد من جاذبية المحتوى.</a:t>
            </a:r>
          </a:p>
          <a:p>
            <a:pPr algn="just" rtl="1">
              <a:lnSpc>
                <a:spcPct val="150000"/>
              </a:lnSpc>
            </a:pPr>
            <a:endParaRPr lang="ar-SA" sz="105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a:t>
            </a:r>
            <a:r>
              <a:rPr lang="ar-SA" sz="2000" b="1" dirty="0">
                <a:latin typeface="Alexandria" charset="0"/>
                <a:cs typeface="Alexandria" charset="0"/>
              </a:rPr>
              <a:t>، </a:t>
            </a:r>
            <a:r>
              <a:rPr lang="ar-SA" sz="2000" dirty="0" smtClean="0">
                <a:latin typeface="Alexandria" charset="0"/>
                <a:cs typeface="Alexandria" charset="0"/>
              </a:rPr>
              <a:t>يتجه </a:t>
            </a:r>
            <a:r>
              <a:rPr lang="ar-SA" sz="2000" dirty="0">
                <a:latin typeface="Alexandria" charset="0"/>
                <a:cs typeface="Alexandria" charset="0"/>
              </a:rPr>
              <a:t>مستقبل البث المباشر نحو زيادة التفاعل مع الجمهور، حيث ستوفر المنصات ميزات أكثر تقدمًا، مثل الواقع الافتراضي والواقع المعزز، مما يجعل تجربة المشاهدة أكثر غنى، و ستستمر التقنيات في التطور لتحسين جودة البث، مما يجعله أكثر سلاسة.</a:t>
            </a:r>
          </a:p>
          <a:p>
            <a:pPr algn="just" rtl="1">
              <a:lnSpc>
                <a:spcPct val="150000"/>
              </a:lnSpc>
            </a:pPr>
            <a:endParaRPr lang="ar-SA" sz="105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smtClean="0">
                <a:latin typeface="Alexandria" charset="0"/>
                <a:cs typeface="Alexandria" charset="0"/>
              </a:rPr>
              <a:t>ستؤدي </a:t>
            </a:r>
            <a:r>
              <a:rPr lang="ar-SA" sz="2000" dirty="0">
                <a:latin typeface="Alexandria" charset="0"/>
                <a:cs typeface="Alexandria" charset="0"/>
              </a:rPr>
              <a:t>الهواتف المحمولة دورًا أكبر في إنتاج الفيديو </a:t>
            </a:r>
            <a:r>
              <a:rPr lang="ar-SA" sz="2000" dirty="0" smtClean="0">
                <a:latin typeface="Alexandria" charset="0"/>
                <a:cs typeface="Alexandria" charset="0"/>
              </a:rPr>
              <a:t>القصير والبث المباشر، </a:t>
            </a:r>
            <a:r>
              <a:rPr lang="ar-SA" sz="2000" dirty="0">
                <a:latin typeface="Alexandria" charset="0"/>
                <a:cs typeface="Alexandria" charset="0"/>
              </a:rPr>
              <a:t>حيث ستستمر التقنيات في التطور لتصبح أكثر قوة، مما يجعلها بديلًا عمليًا للكاميرات الاحترافية، </a:t>
            </a:r>
            <a:r>
              <a:rPr lang="ar-SA" sz="2000" dirty="0" smtClean="0">
                <a:latin typeface="Alexandria" charset="0"/>
                <a:cs typeface="Alexandria" charset="0"/>
              </a:rPr>
              <a:t>و </a:t>
            </a:r>
            <a:r>
              <a:rPr lang="ar-SA" sz="2000" dirty="0">
                <a:latin typeface="Alexandria" charset="0"/>
                <a:cs typeface="Alexandria" charset="0"/>
              </a:rPr>
              <a:t>ستزيد أهمية التفاعل مع الجمهور، حيث سيصبح المحتوى أكثر تخصيصًا وتفاعلية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إنتاج الفيديو </a:t>
            </a:r>
            <a:r>
              <a:rPr lang="ar-SA" sz="2400" b="1" dirty="0" smtClean="0">
                <a:solidFill>
                  <a:srgbClr val="203E5F"/>
                </a:solidFill>
                <a:latin typeface="Alexandria" charset="0"/>
                <a:cs typeface="Alexandria" charset="0"/>
              </a:rPr>
              <a:t>القصير والبث المباشر </a:t>
            </a:r>
            <a:r>
              <a:rPr lang="ar-SA" sz="2400" b="1" dirty="0">
                <a:solidFill>
                  <a:srgbClr val="203E5F"/>
                </a:solidFill>
                <a:latin typeface="Alexandria" charset="0"/>
                <a:cs typeface="Alexandria" charset="0"/>
              </a:rPr>
              <a:t>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3552792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32398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أصبح إنتاج الفيديو القصير جزءًا أساسيًا من الصحافة الرقمية، حيث يوفر طريقة سريعة لنقل الأخبار والمعلومات، مما يجعله مناسبًا للأحداث العاجلة، </a:t>
            </a:r>
            <a:r>
              <a:rPr lang="ar-SA" sz="2000" dirty="0" smtClean="0">
                <a:latin typeface="Alexandria" charset="0"/>
                <a:cs typeface="Alexandria" charset="0"/>
              </a:rPr>
              <a:t>و </a:t>
            </a:r>
            <a:r>
              <a:rPr lang="ar-SA" sz="2000" dirty="0">
                <a:latin typeface="Alexandria" charset="0"/>
                <a:cs typeface="Alexandria" charset="0"/>
              </a:rPr>
              <a:t>يعتبر الفيديو القصير أداة فعالة لجذب الانتباه، حيث يمكن نشره على منصات متعددة.</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يعزز الفيديو القصير التفاعل مع الجمهور، حيث يمكن للصحفيين استخدامه لنقل الأخبار بشكل أكثر جاذبية، </a:t>
            </a:r>
            <a:r>
              <a:rPr lang="ar-SA" sz="2000" dirty="0" smtClean="0">
                <a:latin typeface="Alexandria" charset="0"/>
                <a:cs typeface="Alexandria" charset="0"/>
              </a:rPr>
              <a:t>و </a:t>
            </a:r>
            <a:r>
              <a:rPr lang="ar-SA" sz="2000" dirty="0">
                <a:latin typeface="Alexandria" charset="0"/>
                <a:cs typeface="Alexandria" charset="0"/>
              </a:rPr>
              <a:t>يعتبر الفيديو القصير وسيلة فعالة لتعزيز التواجد الرقمي، حيث يمكن نشره على منصات متعددة، مما يزيد من فرص الوصول إلى جمهور أوسع.</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إنتاج الفيديو القصير على الصحافة الرقمية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70222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32398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أصبح البث المباشر أداة مهمة في الصحافة الرقمية، حيث يوفر طريقة فورية لنقل الأحداث، مما يجعله مناسبًا للتغطية الإخبارية العاجلة، </a:t>
            </a:r>
            <a:r>
              <a:rPr lang="ar-SA" sz="2000" dirty="0" smtClean="0">
                <a:latin typeface="Alexandria" charset="0"/>
                <a:cs typeface="Alexandria" charset="0"/>
              </a:rPr>
              <a:t>و </a:t>
            </a:r>
            <a:r>
              <a:rPr lang="ar-SA" sz="2000" dirty="0">
                <a:latin typeface="Alexandria" charset="0"/>
                <a:cs typeface="Alexandria" charset="0"/>
              </a:rPr>
              <a:t>يعزز البث المباشر التفاعل مع الجمهور، حيث يمكن للصحفيين التفاعل مع المتابعين في الوقت الفعلي.</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يعتبر البث المباشر وسيلة فعالة لبناء الثقة مع الجمهور، حيث يوفر شفافية ومصداقية في نقل الأحداث، </a:t>
            </a:r>
            <a:r>
              <a:rPr lang="ar-SA" sz="2000" dirty="0" smtClean="0">
                <a:latin typeface="Alexandria" charset="0"/>
                <a:cs typeface="Alexandria" charset="0"/>
              </a:rPr>
              <a:t>و </a:t>
            </a:r>
            <a:r>
              <a:rPr lang="ar-SA" sz="2000" dirty="0">
                <a:latin typeface="Alexandria" charset="0"/>
                <a:cs typeface="Alexandria" charset="0"/>
              </a:rPr>
              <a:t>يمكن استخدام البث المباشر لنقل الأحداث بشكل مباشر، مما يجعله أداة مهمة في الصحافة الرقمية، حيث يوفر مرونة وسهولة في النشر</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البث المباشر على الصحافة الرقمية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3651804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32398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لإنتاج محتوى الفيديو القصير والبث المباشر بشكل ناجح، يجب الاهتمام بالتخطيط الجيد، حيث يساعد ذلك في تقديم محتوى متماسك ومهني، </a:t>
            </a:r>
            <a:r>
              <a:rPr lang="ar-SA" sz="2000" dirty="0" smtClean="0">
                <a:latin typeface="Alexandria" charset="0"/>
                <a:cs typeface="Alexandria" charset="0"/>
              </a:rPr>
              <a:t>ويجب </a:t>
            </a:r>
            <a:r>
              <a:rPr lang="ar-SA" sz="2000" dirty="0">
                <a:latin typeface="Alexandria" charset="0"/>
                <a:cs typeface="Alexandria" charset="0"/>
              </a:rPr>
              <a:t>الاهتمام بجودة الصوت والصورة، حيث يعتبر ذلك أساسًا لنجاح المحتوى.</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أيضًا التفاعل مع الجمهور، حيث يعزز ذلك التواصل ويزيد من التفاعل، </a:t>
            </a:r>
            <a:r>
              <a:rPr lang="ar-SA" sz="2000" dirty="0" smtClean="0">
                <a:latin typeface="Alexandria" charset="0"/>
                <a:cs typeface="Alexandria" charset="0"/>
              </a:rPr>
              <a:t>ويجب </a:t>
            </a:r>
            <a:r>
              <a:rPr lang="ar-SA" sz="2000" dirty="0">
                <a:latin typeface="Alexandria" charset="0"/>
                <a:cs typeface="Alexandria" charset="0"/>
              </a:rPr>
              <a:t>استخدام الأدوات والتطبيقات المناسبة، مما يضمن جودة المحتوى، </a:t>
            </a:r>
            <a:r>
              <a:rPr lang="ar-SA" sz="2000" dirty="0" smtClean="0">
                <a:latin typeface="Alexandria" charset="0"/>
                <a:cs typeface="Alexandria" charset="0"/>
              </a:rPr>
              <a:t>وأخيرًا، </a:t>
            </a:r>
            <a:r>
              <a:rPr lang="ar-SA" sz="2000" dirty="0">
                <a:latin typeface="Alexandria" charset="0"/>
                <a:cs typeface="Alexandria" charset="0"/>
              </a:rPr>
              <a:t>يجب مراعاة تنسيق المحتوى بحيث يكون مناسبًا للمنصات الرقمية المختلفة.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نصائح عامة لإنتاج محتوى الفيديو القصير والبث المباشر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1593878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78565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إنتاج محتوى الفيديو القصير والبث المباشر عبر الهاتف المحمول أصبح جزءًا أساسيًا من صناعة المحتوى الرقمي، حيث يوفر مرونة وسهولة في التصوير والنشر، يتطلب إنتاج هذا النوع من المحتوى فهمًا جيدًا لتقنيات التصوير والمونتاج، بالإضافة إلى معرفة بالمنصات الرقمية المناسبة للنشر.</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يعتبر الهاتف المحمول أداة قوية لإنتاج المحتوى الرقمي، حيث يوفر إمكانية التصوير والنشر في أي وقت ومكان، مما يجعله مناسبًا للصحفيين والمدونين، يجب الاهتمام بجودة المحتوى والتفاعل مع الجمهور، حيث يعزز ذلك نجاح المحتوى ويزيد من انتشاره.</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خاتمة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3507419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075676" y="1856800"/>
            <a:ext cx="7899991" cy="2123658"/>
          </a:xfrm>
          <a:prstGeom prst="rect">
            <a:avLst/>
          </a:prstGeom>
          <a:noFill/>
        </p:spPr>
        <p:txBody>
          <a:bodyPr wrap="square" rtlCol="0">
            <a:spAutoFit/>
          </a:bodyPr>
          <a:lstStyle/>
          <a:p>
            <a:pPr algn="ctr" rtl="1">
              <a:lnSpc>
                <a:spcPct val="150000"/>
              </a:lnSpc>
            </a:pPr>
            <a:r>
              <a:rPr lang="ar-SA" sz="4400" b="1" dirty="0" smtClean="0">
                <a:solidFill>
                  <a:srgbClr val="203E5F"/>
                </a:solidFill>
                <a:latin typeface="Alexandria" charset="0"/>
                <a:cs typeface="Alexandria" charset="0"/>
              </a:rPr>
              <a:t>بعض منصات </a:t>
            </a:r>
            <a:r>
              <a:rPr lang="ar-SA" sz="4400" b="1" dirty="0">
                <a:solidFill>
                  <a:srgbClr val="203E5F"/>
                </a:solidFill>
                <a:latin typeface="Alexandria" charset="0"/>
                <a:cs typeface="Alexandria" charset="0"/>
              </a:rPr>
              <a:t>النشر الرقمي </a:t>
            </a:r>
            <a:endParaRPr lang="en-US" sz="4400" b="1" dirty="0" smtClean="0">
              <a:solidFill>
                <a:srgbClr val="203E5F"/>
              </a:solidFill>
              <a:latin typeface="Alexandria" charset="0"/>
              <a:cs typeface="Alexandria" charset="0"/>
            </a:endParaRPr>
          </a:p>
          <a:p>
            <a:pPr algn="ctr" rtl="1">
              <a:lnSpc>
                <a:spcPct val="150000"/>
              </a:lnSpc>
            </a:pPr>
            <a:r>
              <a:rPr lang="ar-SA" sz="4400" b="1" dirty="0" smtClean="0">
                <a:solidFill>
                  <a:srgbClr val="203E5F"/>
                </a:solidFill>
                <a:latin typeface="Alexandria" charset="0"/>
                <a:cs typeface="Alexandria" charset="0"/>
              </a:rPr>
              <a:t>في </a:t>
            </a:r>
            <a:r>
              <a:rPr lang="ar-SA" sz="4400" b="1" dirty="0">
                <a:solidFill>
                  <a:srgbClr val="203E5F"/>
                </a:solidFill>
                <a:latin typeface="Alexandria" charset="0"/>
                <a:cs typeface="Alexandria" charset="0"/>
              </a:rPr>
              <a:t>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3074" name="Picture 2" descr="Telegram (software)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41343" y="5051697"/>
            <a:ext cx="787810" cy="78781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ile:WhatsApp.svg - Wikimedia Comm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06910" y="4941016"/>
            <a:ext cx="923898" cy="92630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arketplace - Soundclou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01311" y="5144119"/>
            <a:ext cx="1091168" cy="61378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Profile for LinkedI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01341" y="5041112"/>
            <a:ext cx="704076" cy="70407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File:Logo of Twitter.svg - Wikimedia Common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4368" y="5041112"/>
            <a:ext cx="925433" cy="761597"/>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File:Facebook icon 2013.svg - Wikimedia Common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1462" y="5041112"/>
            <a:ext cx="703732" cy="704076"/>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File:Logo of YouTube (2015-2017).svg - Wikipedia"/>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48383" y="5041112"/>
            <a:ext cx="1901294" cy="798395"/>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File:X logo.jpg - Wikipedia"/>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999940" y="5041112"/>
            <a:ext cx="736125" cy="736125"/>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Instagram - Wikipedi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70321" y="5041112"/>
            <a:ext cx="761597" cy="76159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napchat - Free download and install on Windows | Microsoft Store"/>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217607" y="4941016"/>
            <a:ext cx="989469" cy="989469"/>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ikTok - Free download and install on Windows | Microsoft Store"/>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0995322" y="4920785"/>
            <a:ext cx="966770" cy="966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06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70898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منصات النشر الرقمي مثل </a:t>
            </a:r>
            <a:r>
              <a:rPr lang="en-US" sz="2000" dirty="0" smtClean="0">
                <a:latin typeface="Alexandria" charset="0"/>
                <a:cs typeface="Alexandria" charset="0"/>
              </a:rPr>
              <a:t>X</a:t>
            </a:r>
            <a:r>
              <a:rPr lang="ar-SA" sz="2000" dirty="0" smtClean="0">
                <a:latin typeface="Alexandria" charset="0"/>
                <a:cs typeface="Alexandria" charset="0"/>
              </a:rPr>
              <a:t> أو </a:t>
            </a:r>
            <a:r>
              <a:rPr lang="en-US" sz="2000" dirty="0" smtClean="0">
                <a:latin typeface="Alexandria" charset="0"/>
                <a:cs typeface="Alexandria" charset="0"/>
              </a:rPr>
              <a:t>Twitter</a:t>
            </a:r>
            <a:r>
              <a:rPr lang="ar-SA" sz="2000" dirty="0" smtClean="0">
                <a:latin typeface="Alexandria" charset="0"/>
                <a:cs typeface="Alexandria" charset="0"/>
              </a:rPr>
              <a:t> سابقاً و </a:t>
            </a:r>
            <a:r>
              <a:rPr lang="en-US" sz="2000" dirty="0" smtClean="0">
                <a:latin typeface="Alexandria" charset="0"/>
                <a:cs typeface="Alexandria" charset="0"/>
              </a:rPr>
              <a:t>Facebook</a:t>
            </a:r>
            <a:r>
              <a:rPr lang="ar-SA" sz="2000" dirty="0" smtClean="0">
                <a:latin typeface="Alexandria" charset="0"/>
                <a:cs typeface="Alexandria" charset="0"/>
              </a:rPr>
              <a:t> من </a:t>
            </a:r>
            <a:r>
              <a:rPr lang="ar-SA" sz="2000" dirty="0">
                <a:latin typeface="Alexandria" charset="0"/>
                <a:cs typeface="Alexandria" charset="0"/>
              </a:rPr>
              <a:t>أهم المنصات لنشر المحتوى الصحفي عبر الهاتف المحمول، حيث توفر إمكانية الوصول إلى جمهور واسع، </a:t>
            </a:r>
            <a:r>
              <a:rPr lang="ar-SA" sz="2000" dirty="0" smtClean="0">
                <a:latin typeface="Alexandria" charset="0"/>
                <a:cs typeface="Alexandria" charset="0"/>
              </a:rPr>
              <a:t>و </a:t>
            </a:r>
            <a:r>
              <a:rPr lang="ar-SA" sz="2000" dirty="0">
                <a:latin typeface="Alexandria" charset="0"/>
                <a:cs typeface="Alexandria" charset="0"/>
              </a:rPr>
              <a:t>تتيح هذه المنصات مشاركة المحتوى بسرعة، مما يجعلها مناسبة للأخبار العاجلة، كما توفر ميزات مثل البث المباشر ونشر الفيديوهات القصيرة.</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منصة </a:t>
            </a:r>
            <a:r>
              <a:rPr lang="en-US" sz="2000" dirty="0" smtClean="0">
                <a:latin typeface="Alexandria" charset="0"/>
                <a:cs typeface="Alexandria" charset="0"/>
              </a:rPr>
              <a:t>Instagram</a:t>
            </a:r>
            <a:r>
              <a:rPr lang="ar-SA" sz="2000" dirty="0" smtClean="0">
                <a:latin typeface="Alexandria" charset="0"/>
                <a:cs typeface="Alexandria" charset="0"/>
              </a:rPr>
              <a:t> تعتبر </a:t>
            </a:r>
            <a:r>
              <a:rPr lang="ar-SA" sz="2000" dirty="0">
                <a:latin typeface="Alexandria" charset="0"/>
                <a:cs typeface="Alexandria" charset="0"/>
              </a:rPr>
              <a:t>أيضًا من المنصات المهمة في صحافة المحمول، حيث توفر ميزات مثل </a:t>
            </a:r>
            <a:r>
              <a:rPr lang="en-US" sz="2000" dirty="0" smtClean="0">
                <a:latin typeface="Alexandria" charset="0"/>
                <a:cs typeface="Alexandria" charset="0"/>
              </a:rPr>
              <a:t>Stories</a:t>
            </a:r>
            <a:r>
              <a:rPr lang="ar-SA" sz="2000" dirty="0">
                <a:latin typeface="Alexandria" charset="0"/>
                <a:cs typeface="Alexandria" charset="0"/>
              </a:rPr>
              <a:t> </a:t>
            </a:r>
            <a:r>
              <a:rPr lang="en-US" sz="2000" dirty="0" smtClean="0">
                <a:latin typeface="Alexandria" charset="0"/>
                <a:cs typeface="Alexandria" charset="0"/>
              </a:rPr>
              <a:t> </a:t>
            </a:r>
            <a:r>
              <a:rPr lang="ar-SA" sz="2000" dirty="0" smtClean="0">
                <a:latin typeface="Alexandria" charset="0"/>
                <a:cs typeface="Alexandria" charset="0"/>
              </a:rPr>
              <a:t>و </a:t>
            </a:r>
            <a:r>
              <a:rPr lang="en-US" sz="2000" dirty="0" smtClean="0">
                <a:latin typeface="Alexandria" charset="0"/>
                <a:cs typeface="Alexandria" charset="0"/>
              </a:rPr>
              <a:t>Reels، </a:t>
            </a:r>
            <a:r>
              <a:rPr lang="ar-SA" sz="2000" dirty="0">
                <a:latin typeface="Alexandria" charset="0"/>
                <a:cs typeface="Alexandria" charset="0"/>
              </a:rPr>
              <a:t>والتي تسمح بنشر المحتوى بشكل سريع وجذاب، </a:t>
            </a:r>
            <a:r>
              <a:rPr lang="ar-SA" sz="2000" dirty="0" smtClean="0">
                <a:latin typeface="Alexandria" charset="0"/>
                <a:cs typeface="Alexandria" charset="0"/>
              </a:rPr>
              <a:t>و </a:t>
            </a:r>
            <a:r>
              <a:rPr lang="ar-SA" sz="2000" dirty="0">
                <a:latin typeface="Alexandria" charset="0"/>
                <a:cs typeface="Alexandria" charset="0"/>
              </a:rPr>
              <a:t>يمكن استخدام منصة </a:t>
            </a:r>
            <a:r>
              <a:rPr lang="en-US" sz="2000" dirty="0" smtClean="0">
                <a:latin typeface="Alexandria" charset="0"/>
                <a:cs typeface="Alexandria" charset="0"/>
              </a:rPr>
              <a:t>LinkedIn</a:t>
            </a:r>
            <a:r>
              <a:rPr lang="ar-SA" sz="2000" dirty="0" smtClean="0">
                <a:latin typeface="Alexandria" charset="0"/>
                <a:cs typeface="Alexandria" charset="0"/>
              </a:rPr>
              <a:t> لنشر </a:t>
            </a:r>
            <a:r>
              <a:rPr lang="ar-SA" sz="2000" dirty="0">
                <a:latin typeface="Alexandria" charset="0"/>
                <a:cs typeface="Alexandria" charset="0"/>
              </a:rPr>
              <a:t>المحتوى الصحفي المتخصص، مما يزيد من فرص الوصول إلى جمهور </a:t>
            </a:r>
            <a:r>
              <a:rPr lang="ar-SA" sz="2000" dirty="0" smtClean="0">
                <a:latin typeface="Alexandria" charset="0"/>
                <a:cs typeface="Alexandria" charset="0"/>
              </a:rPr>
              <a:t>مهتم من نفس التخصص وتكون فرصة لتبادل الآراء حول المحتوى المنتج بواسطة خبراء ومتخصصين في المجال.</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منصات النشر الرقمي 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1239351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452526" y="1621018"/>
            <a:ext cx="9333022"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a:t>
            </a:r>
            <a:r>
              <a:rPr lang="en-US" sz="2000" dirty="0" smtClean="0">
                <a:latin typeface="Alexandria" charset="0"/>
                <a:cs typeface="Alexandria" charset="0"/>
              </a:rPr>
              <a:t>X</a:t>
            </a:r>
            <a:r>
              <a:rPr lang="ar-SA" sz="2000" dirty="0" smtClean="0">
                <a:latin typeface="Alexandria" charset="0"/>
                <a:cs typeface="Alexandria" charset="0"/>
              </a:rPr>
              <a:t> أو </a:t>
            </a:r>
            <a:r>
              <a:rPr lang="en-US" sz="2000" dirty="0" smtClean="0">
                <a:latin typeface="Alexandria" charset="0"/>
                <a:cs typeface="Alexandria" charset="0"/>
              </a:rPr>
              <a:t>Twitter</a:t>
            </a:r>
            <a:r>
              <a:rPr lang="ar-SA" sz="2000" dirty="0" smtClean="0">
                <a:latin typeface="Alexandria" charset="0"/>
                <a:cs typeface="Alexandria" charset="0"/>
              </a:rPr>
              <a:t> سابقاً منصة </a:t>
            </a:r>
            <a:r>
              <a:rPr lang="ar-SA" sz="2000" dirty="0">
                <a:latin typeface="Alexandria" charset="0"/>
                <a:cs typeface="Alexandria" charset="0"/>
              </a:rPr>
              <a:t>مثالية لنشر الأخبار العاجلة عبر الهاتف المحمول، حيث تتيح مشاركة المحتوى بشكل سريع ومختصر، مما يجعلها مناسبة للأحداث السريعة، </a:t>
            </a:r>
            <a:r>
              <a:rPr lang="ar-SA" sz="2000" dirty="0" smtClean="0">
                <a:latin typeface="Alexandria" charset="0"/>
                <a:cs typeface="Alexandria" charset="0"/>
              </a:rPr>
              <a:t>و </a:t>
            </a:r>
            <a:r>
              <a:rPr lang="ar-SA" sz="2000" dirty="0">
                <a:latin typeface="Alexandria" charset="0"/>
                <a:cs typeface="Alexandria" charset="0"/>
              </a:rPr>
              <a:t>توفر المنصة ميزات مثل </a:t>
            </a:r>
            <a:r>
              <a:rPr lang="en-US" sz="2000" dirty="0" smtClean="0">
                <a:latin typeface="Alexandria" charset="0"/>
                <a:cs typeface="Alexandria" charset="0"/>
              </a:rPr>
              <a:t>Twitter Spaces</a:t>
            </a:r>
            <a:r>
              <a:rPr lang="ar-SA" sz="2000" dirty="0" smtClean="0">
                <a:latin typeface="Alexandria" charset="0"/>
                <a:cs typeface="Alexandria" charset="0"/>
              </a:rPr>
              <a:t> للبث </a:t>
            </a:r>
            <a:r>
              <a:rPr lang="ar-SA" sz="2000" dirty="0">
                <a:latin typeface="Alexandria" charset="0"/>
                <a:cs typeface="Alexandria" charset="0"/>
              </a:rPr>
              <a:t>الصوتي المباشر، مما يعزز التفاعل مع الجمهور.</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يمكن استخدام </a:t>
            </a:r>
            <a:r>
              <a:rPr lang="en-US" sz="2000" dirty="0" smtClean="0">
                <a:latin typeface="Alexandria" charset="0"/>
                <a:cs typeface="Alexandria" charset="0"/>
              </a:rPr>
              <a:t>X</a:t>
            </a:r>
            <a:r>
              <a:rPr lang="ar-SA" sz="2000" dirty="0" smtClean="0">
                <a:latin typeface="Alexandria" charset="0"/>
                <a:cs typeface="Alexandria" charset="0"/>
              </a:rPr>
              <a:t> أو </a:t>
            </a:r>
            <a:r>
              <a:rPr lang="en-US" sz="2000" dirty="0" smtClean="0">
                <a:latin typeface="Alexandria" charset="0"/>
                <a:cs typeface="Alexandria" charset="0"/>
              </a:rPr>
              <a:t>Twitter</a:t>
            </a:r>
            <a:r>
              <a:rPr lang="ar-SA" sz="2000" dirty="0" smtClean="0">
                <a:latin typeface="Alexandria" charset="0"/>
                <a:cs typeface="Alexandria" charset="0"/>
              </a:rPr>
              <a:t> سابقاً لنشر </a:t>
            </a:r>
            <a:r>
              <a:rPr lang="ar-SA" sz="2000" dirty="0">
                <a:latin typeface="Alexandria" charset="0"/>
                <a:cs typeface="Alexandria" charset="0"/>
              </a:rPr>
              <a:t>الفيديوهات القصيرة والصور، مما يجعلها منصة متعددة الاستخدامات، </a:t>
            </a:r>
            <a:r>
              <a:rPr lang="ar-SA" sz="2000" dirty="0" smtClean="0">
                <a:latin typeface="Alexandria" charset="0"/>
                <a:cs typeface="Alexandria" charset="0"/>
              </a:rPr>
              <a:t>و </a:t>
            </a:r>
            <a:r>
              <a:rPr lang="ar-SA" sz="2000" dirty="0">
                <a:latin typeface="Alexandria" charset="0"/>
                <a:cs typeface="Alexandria" charset="0"/>
              </a:rPr>
              <a:t>تعتبر </a:t>
            </a:r>
            <a:r>
              <a:rPr lang="ar-SA" sz="2000" dirty="0" smtClean="0">
                <a:latin typeface="Alexandria" charset="0"/>
                <a:cs typeface="Alexandria" charset="0"/>
              </a:rPr>
              <a:t>الهاشتاقات </a:t>
            </a:r>
            <a:r>
              <a:rPr lang="en-US" sz="2000" dirty="0" smtClean="0">
                <a:latin typeface="Alexandria" charset="0"/>
                <a:cs typeface="Alexandria" charset="0"/>
              </a:rPr>
              <a:t>Hashtags</a:t>
            </a:r>
            <a:r>
              <a:rPr lang="ar-SA" sz="2000" dirty="0" smtClean="0">
                <a:latin typeface="Alexandria" charset="0"/>
                <a:cs typeface="Alexandria" charset="0"/>
              </a:rPr>
              <a:t> </a:t>
            </a:r>
            <a:r>
              <a:rPr lang="ar-SA" sz="2000" dirty="0">
                <a:latin typeface="Alexandria" charset="0"/>
                <a:cs typeface="Alexandria" charset="0"/>
              </a:rPr>
              <a:t>أداة قوية لزيادة انتشار المحتوى، حيث تتيح الوصول إلى جمهور أوسع، مما يجعل </a:t>
            </a:r>
            <a:r>
              <a:rPr lang="en-US" sz="2000" dirty="0" smtClean="0">
                <a:latin typeface="Alexandria" charset="0"/>
                <a:cs typeface="Alexandria" charset="0"/>
              </a:rPr>
              <a:t>X</a:t>
            </a:r>
            <a:r>
              <a:rPr lang="ar-SA" sz="2000" dirty="0" smtClean="0">
                <a:latin typeface="Alexandria" charset="0"/>
                <a:cs typeface="Alexandria" charset="0"/>
              </a:rPr>
              <a:t> أو </a:t>
            </a:r>
            <a:r>
              <a:rPr lang="en-US" sz="2000" dirty="0" smtClean="0">
                <a:latin typeface="Alexandria" charset="0"/>
                <a:cs typeface="Alexandria" charset="0"/>
              </a:rPr>
              <a:t>Twitter</a:t>
            </a:r>
            <a:r>
              <a:rPr lang="ar-SA" sz="2000" dirty="0" smtClean="0">
                <a:latin typeface="Alexandria" charset="0"/>
                <a:cs typeface="Alexandria" charset="0"/>
              </a:rPr>
              <a:t> سابقاً منصة </a:t>
            </a:r>
            <a:r>
              <a:rPr lang="ar-SA" sz="2000" dirty="0">
                <a:latin typeface="Alexandria" charset="0"/>
                <a:cs typeface="Alexandria" charset="0"/>
              </a:rPr>
              <a:t>أساسية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9494874"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1. منصة </a:t>
            </a:r>
            <a:r>
              <a:rPr lang="en-US" sz="2400" b="1" dirty="0" smtClean="0">
                <a:solidFill>
                  <a:srgbClr val="203E5F"/>
                </a:solidFill>
                <a:latin typeface="Alexandria" charset="0"/>
                <a:cs typeface="Alexandria" charset="0"/>
              </a:rPr>
              <a:t>X</a:t>
            </a:r>
            <a:r>
              <a:rPr lang="ar-SA" sz="2400" b="1" dirty="0" smtClean="0">
                <a:solidFill>
                  <a:srgbClr val="203E5F"/>
                </a:solidFill>
                <a:latin typeface="Alexandria" charset="0"/>
                <a:cs typeface="Alexandria" charset="0"/>
              </a:rPr>
              <a:t> أو </a:t>
            </a:r>
            <a:r>
              <a:rPr lang="en-US" sz="2400" b="1" dirty="0" smtClean="0">
                <a:solidFill>
                  <a:srgbClr val="203E5F"/>
                </a:solidFill>
                <a:latin typeface="Alexandria" charset="0"/>
                <a:cs typeface="Alexandria" charset="0"/>
              </a:rPr>
              <a:t>Twitter</a:t>
            </a:r>
            <a:r>
              <a:rPr lang="ar-SA" sz="2400" b="1" dirty="0" smtClean="0">
                <a:solidFill>
                  <a:srgbClr val="203E5F"/>
                </a:solidFill>
                <a:latin typeface="Alexandria" charset="0"/>
                <a:cs typeface="Alexandria" charset="0"/>
              </a:rPr>
              <a:t> سابقاً ودورها </a:t>
            </a:r>
            <a:r>
              <a:rPr lang="ar-SA" sz="2400" b="1" dirty="0">
                <a:solidFill>
                  <a:srgbClr val="203E5F"/>
                </a:solidFill>
                <a:latin typeface="Alexandria" charset="0"/>
                <a:cs typeface="Alexandria" charset="0"/>
              </a:rPr>
              <a:t>في صحافة </a:t>
            </a:r>
            <a:r>
              <a:rPr lang="ar-SA" sz="2400" b="1" dirty="0" smtClean="0">
                <a:solidFill>
                  <a:srgbClr val="203E5F"/>
                </a:solidFill>
                <a:latin typeface="Alexandria" charset="0"/>
                <a:cs typeface="Alexandria" charset="0"/>
              </a:rPr>
              <a:t>المحمول</a:t>
            </a:r>
            <a:endParaRPr lang="ar-SA" sz="2400"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10" descr="File:Logo of Twitter.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63513" y="2301385"/>
            <a:ext cx="1096317" cy="90222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6" descr="File:X logo.jpg - Wikipedi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63513" y="825551"/>
            <a:ext cx="994130" cy="994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237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499191" y="1769121"/>
            <a:ext cx="9287631"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توفر </a:t>
            </a:r>
            <a:r>
              <a:rPr lang="en-US" sz="2000" dirty="0" smtClean="0">
                <a:latin typeface="Alexandria" charset="0"/>
                <a:cs typeface="Alexandria" charset="0"/>
              </a:rPr>
              <a:t>Facebook</a:t>
            </a:r>
            <a:r>
              <a:rPr lang="ar-SA" sz="2000" dirty="0" smtClean="0">
                <a:latin typeface="Alexandria" charset="0"/>
                <a:cs typeface="Alexandria" charset="0"/>
              </a:rPr>
              <a:t> إمكانيات </a:t>
            </a:r>
            <a:r>
              <a:rPr lang="ar-SA" sz="2000" dirty="0">
                <a:latin typeface="Alexandria" charset="0"/>
                <a:cs typeface="Alexandria" charset="0"/>
              </a:rPr>
              <a:t>واسعة لنشر المحتوى الصحفي عبر الهاتف المحمول، حيث تتيح ميزات مثل </a:t>
            </a:r>
            <a:r>
              <a:rPr lang="en-US" sz="2000" dirty="0" smtClean="0">
                <a:latin typeface="Alexandria" charset="0"/>
                <a:cs typeface="Alexandria" charset="0"/>
              </a:rPr>
              <a:t>Facebook Live</a:t>
            </a:r>
            <a:r>
              <a:rPr lang="ar-SA" sz="2000" dirty="0" smtClean="0">
                <a:latin typeface="Alexandria" charset="0"/>
                <a:cs typeface="Alexandria" charset="0"/>
              </a:rPr>
              <a:t> للبث </a:t>
            </a:r>
            <a:r>
              <a:rPr lang="ar-SA" sz="2000" dirty="0">
                <a:latin typeface="Alexandria" charset="0"/>
                <a:cs typeface="Alexandria" charset="0"/>
              </a:rPr>
              <a:t>المباشر، مما يجعلها مناسبة للتغطية الإخبارية الفورية، </a:t>
            </a:r>
            <a:r>
              <a:rPr lang="ar-SA" sz="2000" dirty="0" smtClean="0">
                <a:latin typeface="Alexandria" charset="0"/>
                <a:cs typeface="Alexandria" charset="0"/>
              </a:rPr>
              <a:t>و </a:t>
            </a:r>
            <a:r>
              <a:rPr lang="ar-SA" sz="2000" dirty="0">
                <a:latin typeface="Alexandria" charset="0"/>
                <a:cs typeface="Alexandria" charset="0"/>
              </a:rPr>
              <a:t>يمكن نشر الفيديوهات القصيرة والمقالات، مما يجعلها منصة متعددة الاستخدامات.</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تعتبر </a:t>
            </a:r>
            <a:r>
              <a:rPr lang="en-US" sz="2000" dirty="0" smtClean="0">
                <a:latin typeface="Alexandria" charset="0"/>
                <a:cs typeface="Alexandria" charset="0"/>
              </a:rPr>
              <a:t>Facebook</a:t>
            </a:r>
            <a:r>
              <a:rPr lang="ar-SA" sz="2000" dirty="0" smtClean="0">
                <a:latin typeface="Alexandria" charset="0"/>
                <a:cs typeface="Alexandria" charset="0"/>
              </a:rPr>
              <a:t> منصة </a:t>
            </a:r>
            <a:r>
              <a:rPr lang="ar-SA" sz="2000" dirty="0">
                <a:latin typeface="Alexandria" charset="0"/>
                <a:cs typeface="Alexandria" charset="0"/>
              </a:rPr>
              <a:t>فعالة لبناء جمهور مخلص، حيث يمكن التفاعل مع المتابعين من خلال التعليقات والتفاعلات، </a:t>
            </a:r>
            <a:r>
              <a:rPr lang="ar-SA" sz="2000" dirty="0" smtClean="0">
                <a:latin typeface="Alexandria" charset="0"/>
                <a:cs typeface="Alexandria" charset="0"/>
              </a:rPr>
              <a:t>و </a:t>
            </a:r>
            <a:r>
              <a:rPr lang="ar-SA" sz="2000" dirty="0">
                <a:latin typeface="Alexandria" charset="0"/>
                <a:cs typeface="Alexandria" charset="0"/>
              </a:rPr>
              <a:t>توفر المنصة إمكانية إنشاء مجموعات وصفحات متخصصة، مما يزيد من فرص الوصول إلى جمهور مهتم، مما يجعلها أداة مهمة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062101" y="899979"/>
            <a:ext cx="8820035"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2. منصة </a:t>
            </a:r>
            <a:r>
              <a:rPr lang="en-US" sz="2400" b="1" dirty="0" smtClean="0">
                <a:solidFill>
                  <a:srgbClr val="203E5F"/>
                </a:solidFill>
                <a:latin typeface="Alexandria" charset="0"/>
                <a:cs typeface="Alexandria" charset="0"/>
              </a:rPr>
              <a:t>Facebook</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12" descr="File:Facebook icon 2013.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82137" y="708289"/>
            <a:ext cx="1202763" cy="120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482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031358" y="1917384"/>
            <a:ext cx="9588204" cy="378565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a:t>
            </a:r>
            <a:r>
              <a:rPr lang="en-US" sz="2000" dirty="0" smtClean="0">
                <a:latin typeface="Alexandria" charset="0"/>
                <a:cs typeface="Alexandria" charset="0"/>
              </a:rPr>
              <a:t>Instagram</a:t>
            </a:r>
            <a:r>
              <a:rPr lang="ar-SA" sz="2000" dirty="0" smtClean="0">
                <a:latin typeface="Alexandria" charset="0"/>
                <a:cs typeface="Alexandria" charset="0"/>
              </a:rPr>
              <a:t> منصة </a:t>
            </a:r>
            <a:r>
              <a:rPr lang="ar-SA" sz="2000" dirty="0">
                <a:latin typeface="Alexandria" charset="0"/>
                <a:cs typeface="Alexandria" charset="0"/>
              </a:rPr>
              <a:t>مثالية لنشر المحتوى المرئي عبر الهاتف المحمول، حيث توفر ميزات مثل </a:t>
            </a:r>
            <a:r>
              <a:rPr lang="en-US" sz="2000" dirty="0" smtClean="0">
                <a:latin typeface="Alexandria" charset="0"/>
                <a:cs typeface="Alexandria" charset="0"/>
              </a:rPr>
              <a:t>Stories</a:t>
            </a:r>
            <a:r>
              <a:rPr lang="ar-SA" sz="2000" dirty="0" smtClean="0">
                <a:latin typeface="Alexandria" charset="0"/>
                <a:cs typeface="Alexandria" charset="0"/>
              </a:rPr>
              <a:t> و </a:t>
            </a:r>
            <a:r>
              <a:rPr lang="en-US" sz="2000" dirty="0" smtClean="0">
                <a:latin typeface="Alexandria" charset="0"/>
                <a:cs typeface="Alexandria" charset="0"/>
              </a:rPr>
              <a:t>Reels، </a:t>
            </a:r>
            <a:r>
              <a:rPr lang="ar-SA" sz="2000" dirty="0">
                <a:latin typeface="Alexandria" charset="0"/>
                <a:cs typeface="Alexandria" charset="0"/>
              </a:rPr>
              <a:t>والتي تسمح بنشر الفيديوهات القصيرة والصور بشكل سريع وجذاب، </a:t>
            </a:r>
            <a:r>
              <a:rPr lang="ar-SA" sz="2000" dirty="0" smtClean="0">
                <a:latin typeface="Alexandria" charset="0"/>
                <a:cs typeface="Alexandria" charset="0"/>
              </a:rPr>
              <a:t>و </a:t>
            </a:r>
            <a:r>
              <a:rPr lang="ar-SA" sz="2000" dirty="0">
                <a:latin typeface="Alexandria" charset="0"/>
                <a:cs typeface="Alexandria" charset="0"/>
              </a:rPr>
              <a:t>يمكن استخدام </a:t>
            </a:r>
            <a:r>
              <a:rPr lang="en-US" sz="2000" dirty="0" smtClean="0">
                <a:latin typeface="Alexandria" charset="0"/>
                <a:cs typeface="Alexandria" charset="0"/>
              </a:rPr>
              <a:t>Instagram Live</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latin typeface="Alexandria" charset="0"/>
                <a:cs typeface="Alexandria" charset="0"/>
              </a:rPr>
              <a:t>للبث المباشر، مما يعزز التفاعل مع الجمهور.</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تتميز </a:t>
            </a:r>
            <a:r>
              <a:rPr lang="en-US" sz="2000" dirty="0" smtClean="0">
                <a:latin typeface="Alexandria" charset="0"/>
                <a:cs typeface="Alexandria" charset="0"/>
              </a:rPr>
              <a:t>Instagram</a:t>
            </a:r>
            <a:r>
              <a:rPr lang="ar-SA" sz="2000" dirty="0" smtClean="0">
                <a:latin typeface="Alexandria" charset="0"/>
                <a:cs typeface="Alexandria" charset="0"/>
              </a:rPr>
              <a:t> بوصولها </a:t>
            </a:r>
            <a:r>
              <a:rPr lang="ar-SA" sz="2000" dirty="0">
                <a:latin typeface="Alexandria" charset="0"/>
                <a:cs typeface="Alexandria" charset="0"/>
              </a:rPr>
              <a:t>إلى جمهور شاب ونشط، مما يجعلها منصة مثالية لنشر المحتوى الإبداعي، </a:t>
            </a:r>
            <a:r>
              <a:rPr lang="ar-SA" sz="2000" dirty="0" smtClean="0">
                <a:latin typeface="Alexandria" charset="0"/>
                <a:cs typeface="Alexandria" charset="0"/>
              </a:rPr>
              <a:t>و </a:t>
            </a:r>
            <a:r>
              <a:rPr lang="ar-SA" sz="2000" dirty="0">
                <a:latin typeface="Alexandria" charset="0"/>
                <a:cs typeface="Alexandria" charset="0"/>
              </a:rPr>
              <a:t>يمكن استخدام </a:t>
            </a:r>
            <a:r>
              <a:rPr lang="ar-SA" sz="2000" dirty="0" smtClean="0">
                <a:latin typeface="Alexandria" charset="0"/>
                <a:cs typeface="Alexandria" charset="0"/>
              </a:rPr>
              <a:t>الهاشتاقات</a:t>
            </a:r>
            <a:r>
              <a:rPr lang="en-US" sz="2000" dirty="0" smtClean="0">
                <a:latin typeface="Alexandria" charset="0"/>
                <a:cs typeface="Alexandria" charset="0"/>
              </a:rPr>
              <a:t>Hashtags </a:t>
            </a:r>
            <a:r>
              <a:rPr lang="ar-SA" sz="2000" dirty="0" smtClean="0">
                <a:latin typeface="Alexandria" charset="0"/>
                <a:cs typeface="Alexandria" charset="0"/>
              </a:rPr>
              <a:t> </a:t>
            </a:r>
            <a:r>
              <a:rPr lang="ar-SA" sz="2000" dirty="0">
                <a:latin typeface="Alexandria" charset="0"/>
                <a:cs typeface="Alexandria" charset="0"/>
              </a:rPr>
              <a:t>والموقع الجغرافي لزيادة انتشار المحتوى، مما </a:t>
            </a:r>
            <a:r>
              <a:rPr lang="ar-SA" sz="2000" dirty="0" smtClean="0">
                <a:latin typeface="Alexandria" charset="0"/>
                <a:cs typeface="Alexandria" charset="0"/>
              </a:rPr>
              <a:t>يجعل</a:t>
            </a:r>
            <a:r>
              <a:rPr lang="en-US" sz="2000" dirty="0" smtClean="0">
                <a:latin typeface="Alexandria" charset="0"/>
                <a:cs typeface="Alexandria" charset="0"/>
              </a:rPr>
              <a:t>Instagram </a:t>
            </a:r>
            <a:r>
              <a:rPr lang="ar-SA" sz="2000" dirty="0" smtClean="0">
                <a:latin typeface="Alexandria" charset="0"/>
                <a:cs typeface="Alexandria" charset="0"/>
              </a:rPr>
              <a:t> أداة </a:t>
            </a:r>
            <a:r>
              <a:rPr lang="ar-SA" sz="2000" dirty="0">
                <a:latin typeface="Alexandria" charset="0"/>
                <a:cs typeface="Alexandria" charset="0"/>
              </a:rPr>
              <a:t>قوية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609401" y="1048242"/>
            <a:ext cx="9105475"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3. منصة </a:t>
            </a:r>
            <a:r>
              <a:rPr lang="en-US" sz="2400" b="1" dirty="0" smtClean="0">
                <a:solidFill>
                  <a:srgbClr val="203E5F"/>
                </a:solidFill>
                <a:latin typeface="Alexandria" charset="0"/>
                <a:cs typeface="Alexandria" charset="0"/>
              </a:rPr>
              <a:t>Instagram</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18" descr="Instagram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4400" y="779811"/>
            <a:ext cx="1259235" cy="1259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481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541721" y="1721114"/>
            <a:ext cx="9337350" cy="378565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a:t>
            </a:r>
            <a:r>
              <a:rPr lang="ar-SA" sz="2000" dirty="0" smtClean="0">
                <a:latin typeface="Alexandria" charset="0"/>
                <a:cs typeface="Alexandria" charset="0"/>
              </a:rPr>
              <a:t>تعتبر</a:t>
            </a:r>
            <a:r>
              <a:rPr lang="en-US" sz="2000" dirty="0" smtClean="0">
                <a:latin typeface="Alexandria" charset="0"/>
                <a:cs typeface="Alexandria" charset="0"/>
              </a:rPr>
              <a:t>LinkedIn </a:t>
            </a:r>
            <a:r>
              <a:rPr lang="ar-SA" sz="2000" dirty="0" smtClean="0">
                <a:latin typeface="Alexandria" charset="0"/>
                <a:cs typeface="Alexandria" charset="0"/>
              </a:rPr>
              <a:t> منصة </a:t>
            </a:r>
            <a:r>
              <a:rPr lang="ar-SA" sz="2000" dirty="0">
                <a:latin typeface="Alexandria" charset="0"/>
                <a:cs typeface="Alexandria" charset="0"/>
              </a:rPr>
              <a:t>متخصصة لنشر المحتوى الصحفي الموجه للمهنيين، حيث يمكن استخدامها لنشر المقالات والفيديوهات القصيرة، </a:t>
            </a:r>
            <a:r>
              <a:rPr lang="ar-SA" sz="2000" dirty="0" smtClean="0">
                <a:latin typeface="Alexandria" charset="0"/>
                <a:cs typeface="Alexandria" charset="0"/>
              </a:rPr>
              <a:t>و </a:t>
            </a:r>
            <a:r>
              <a:rPr lang="ar-SA" sz="2000" dirty="0">
                <a:latin typeface="Alexandria" charset="0"/>
                <a:cs typeface="Alexandria" charset="0"/>
              </a:rPr>
              <a:t>توفر المنصة ميزات مثل </a:t>
            </a:r>
            <a:r>
              <a:rPr lang="en-US" sz="2000" dirty="0" smtClean="0">
                <a:latin typeface="Alexandria" charset="0"/>
                <a:cs typeface="Alexandria" charset="0"/>
              </a:rPr>
              <a:t>LinkedIn Live</a:t>
            </a:r>
            <a:r>
              <a:rPr lang="ar-SA" sz="2000" dirty="0" smtClean="0">
                <a:latin typeface="Alexandria" charset="0"/>
                <a:cs typeface="Alexandria" charset="0"/>
              </a:rPr>
              <a:t> للبث </a:t>
            </a:r>
            <a:r>
              <a:rPr lang="ar-SA" sz="2000" dirty="0">
                <a:latin typeface="Alexandria" charset="0"/>
                <a:cs typeface="Alexandria" charset="0"/>
              </a:rPr>
              <a:t>المباشر، مما يجعلها مناسبة للمحتوى المتخصص.</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تتميز </a:t>
            </a:r>
            <a:r>
              <a:rPr lang="en-US" sz="2000" dirty="0" smtClean="0">
                <a:latin typeface="Alexandria" charset="0"/>
                <a:cs typeface="Alexandria" charset="0"/>
              </a:rPr>
              <a:t>LinkedIn</a:t>
            </a:r>
            <a:r>
              <a:rPr lang="ar-SA" sz="2000" dirty="0" smtClean="0">
                <a:latin typeface="Alexandria" charset="0"/>
                <a:cs typeface="Alexandria" charset="0"/>
              </a:rPr>
              <a:t> بوصولها </a:t>
            </a:r>
            <a:r>
              <a:rPr lang="ar-SA" sz="2000" dirty="0">
                <a:latin typeface="Alexandria" charset="0"/>
                <a:cs typeface="Alexandria" charset="0"/>
              </a:rPr>
              <a:t>إلى جمهور مهني، مما يجعلها منصة مثالية لنشر المحتوى المتعلق بالأعمال والاقتصاد، </a:t>
            </a:r>
            <a:r>
              <a:rPr lang="ar-SA" sz="2000" dirty="0" smtClean="0">
                <a:latin typeface="Alexandria" charset="0"/>
                <a:cs typeface="Alexandria" charset="0"/>
              </a:rPr>
              <a:t>و </a:t>
            </a:r>
            <a:r>
              <a:rPr lang="ar-SA" sz="2000" dirty="0">
                <a:latin typeface="Alexandria" charset="0"/>
                <a:cs typeface="Alexandria" charset="0"/>
              </a:rPr>
              <a:t>يمكن استخدام المنصة لبناء شبكة اتصالات مهنية، مما يزيد من فرص الوصول إلى مصادر إخبارية، مما يعزز دورها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107136" y="851972"/>
            <a:ext cx="8867250"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4. منصة </a:t>
            </a:r>
            <a:r>
              <a:rPr lang="en-US" sz="2400" b="1" dirty="0" smtClean="0">
                <a:solidFill>
                  <a:srgbClr val="203E5F"/>
                </a:solidFill>
                <a:latin typeface="Alexandria" charset="0"/>
                <a:cs typeface="Alexandria" charset="0"/>
              </a:rPr>
              <a:t>LinkedIn</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a:t>
            </a:r>
            <a:r>
              <a:rPr lang="ar-SA" sz="2400" b="1" dirty="0" smtClean="0">
                <a:solidFill>
                  <a:srgbClr val="203E5F"/>
                </a:solidFill>
                <a:latin typeface="Alexandria" charset="0"/>
                <a:cs typeface="Alexandria" charset="0"/>
              </a:rPr>
              <a:t>المحمول</a:t>
            </a:r>
            <a:endParaRPr lang="ar-SA" sz="2400"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8" descr="Profile for Linked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4386" y="708289"/>
            <a:ext cx="1012825" cy="1012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5646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467293" y="1694693"/>
            <a:ext cx="9229060" cy="378565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a:t>
            </a:r>
            <a:r>
              <a:rPr lang="en-US" sz="2000" dirty="0" smtClean="0">
                <a:latin typeface="Alexandria" charset="0"/>
                <a:cs typeface="Alexandria" charset="0"/>
              </a:rPr>
              <a:t> TikTok</a:t>
            </a:r>
            <a:r>
              <a:rPr lang="ar-SA" sz="2000" dirty="0" smtClean="0">
                <a:latin typeface="Alexandria" charset="0"/>
                <a:cs typeface="Alexandria" charset="0"/>
              </a:rPr>
              <a:t>منصة </a:t>
            </a:r>
            <a:r>
              <a:rPr lang="ar-SA" sz="2000" dirty="0">
                <a:latin typeface="Alexandria" charset="0"/>
                <a:cs typeface="Alexandria" charset="0"/>
              </a:rPr>
              <a:t>مثالية لنشر الفيديوهات القصيرة عبر الهاتف المحمول، حيث تتميز بوصولها إلى جمهور شاب ونشط، </a:t>
            </a:r>
            <a:r>
              <a:rPr lang="ar-SA" sz="2000" dirty="0" smtClean="0">
                <a:latin typeface="Alexandria" charset="0"/>
                <a:cs typeface="Alexandria" charset="0"/>
              </a:rPr>
              <a:t>و </a:t>
            </a:r>
            <a:r>
              <a:rPr lang="ar-SA" sz="2000" dirty="0">
                <a:latin typeface="Alexandria" charset="0"/>
                <a:cs typeface="Alexandria" charset="0"/>
              </a:rPr>
              <a:t>توفر المنصة ميزات إبداعية مثل المؤثرات البصرية والموسيقى، مما يجعلها مناسبة للمحتوى الإخباري الإبداعي.</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يمكن استخدام </a:t>
            </a:r>
            <a:r>
              <a:rPr lang="en-US" sz="2000" dirty="0" smtClean="0">
                <a:latin typeface="Alexandria" charset="0"/>
                <a:cs typeface="Alexandria" charset="0"/>
              </a:rPr>
              <a:t>TikTok</a:t>
            </a:r>
            <a:r>
              <a:rPr lang="ar-SA" sz="2000" dirty="0" smtClean="0">
                <a:latin typeface="Alexandria" charset="0"/>
                <a:cs typeface="Alexandria" charset="0"/>
              </a:rPr>
              <a:t> لنشر </a:t>
            </a:r>
            <a:r>
              <a:rPr lang="ar-SA" sz="2000" dirty="0">
                <a:latin typeface="Alexandria" charset="0"/>
                <a:cs typeface="Alexandria" charset="0"/>
              </a:rPr>
              <a:t>الأخبار بشكل سريع وجذاب، حيث تعتمد المنصة على تقديم المحتوى بشكل مختصر ومباشر، </a:t>
            </a:r>
            <a:r>
              <a:rPr lang="ar-SA" sz="2000" dirty="0" smtClean="0">
                <a:latin typeface="Alexandria" charset="0"/>
                <a:cs typeface="Alexandria" charset="0"/>
              </a:rPr>
              <a:t>و </a:t>
            </a:r>
            <a:r>
              <a:rPr lang="ar-SA" sz="2000" dirty="0">
                <a:latin typeface="Alexandria" charset="0"/>
                <a:cs typeface="Alexandria" charset="0"/>
              </a:rPr>
              <a:t>يمكن استخدام الهاشتاجات والموسيقى الشائعة لزيادة انتشار المحتوى، مما يجعل </a:t>
            </a:r>
            <a:r>
              <a:rPr lang="en-US" sz="2000" dirty="0" smtClean="0">
                <a:latin typeface="Alexandria" charset="0"/>
                <a:cs typeface="Alexandria" charset="0"/>
              </a:rPr>
              <a:t>TikTok</a:t>
            </a:r>
            <a:r>
              <a:rPr lang="ar-SA" sz="2000" dirty="0" smtClean="0">
                <a:latin typeface="Alexandria" charset="0"/>
                <a:cs typeface="Alexandria" charset="0"/>
              </a:rPr>
              <a:t> أداة </a:t>
            </a:r>
            <a:r>
              <a:rPr lang="ar-SA" sz="2000" dirty="0">
                <a:latin typeface="Alexandria" charset="0"/>
                <a:cs typeface="Alexandria" charset="0"/>
              </a:rPr>
              <a:t>قوية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066748" y="825551"/>
            <a:ext cx="8764413"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5. منصة </a:t>
            </a:r>
            <a:r>
              <a:rPr lang="en-US" sz="2400" b="1" dirty="0" smtClean="0">
                <a:solidFill>
                  <a:srgbClr val="203E5F"/>
                </a:solidFill>
                <a:latin typeface="Alexandria" charset="0"/>
                <a:cs typeface="Alexandria" charset="0"/>
              </a:rPr>
              <a:t> TikTok</a:t>
            </a:r>
            <a:r>
              <a:rPr lang="ar-SA" sz="2400" b="1" dirty="0" smtClean="0">
                <a:solidFill>
                  <a:srgbClr val="203E5F"/>
                </a:solidFill>
                <a:latin typeface="Alexandria" charset="0"/>
                <a:cs typeface="Alexandria" charset="0"/>
              </a:rPr>
              <a:t>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22" descr="TikTok - Free download and install on Windows | Microsoft Sto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96353" y="632979"/>
            <a:ext cx="1584605" cy="1584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283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796901" y="1694693"/>
            <a:ext cx="8615289"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a:t>
            </a:r>
            <a:r>
              <a:rPr lang="en-US" sz="2000" dirty="0" smtClean="0">
                <a:latin typeface="Alexandria" charset="0"/>
                <a:cs typeface="Alexandria" charset="0"/>
              </a:rPr>
              <a:t>Snapchat</a:t>
            </a:r>
            <a:r>
              <a:rPr lang="ar-SA" sz="2000" dirty="0" smtClean="0">
                <a:latin typeface="Alexandria" charset="0"/>
                <a:cs typeface="Alexandria" charset="0"/>
              </a:rPr>
              <a:t> منصة </a:t>
            </a:r>
            <a:r>
              <a:rPr lang="ar-SA" sz="2000" dirty="0">
                <a:latin typeface="Alexandria" charset="0"/>
                <a:cs typeface="Alexandria" charset="0"/>
              </a:rPr>
              <a:t>مثالية لنشر المحتوى المرئي عبر الهاتف المحمول، حيث توفر ميزات </a:t>
            </a:r>
            <a:r>
              <a:rPr lang="ar-SA" sz="2000" dirty="0" smtClean="0">
                <a:latin typeface="Alexandria" charset="0"/>
                <a:cs typeface="Alexandria" charset="0"/>
              </a:rPr>
              <a:t>مثل</a:t>
            </a:r>
            <a:r>
              <a:rPr lang="en-US" sz="2000" dirty="0" smtClean="0">
                <a:latin typeface="Alexandria" charset="0"/>
                <a:cs typeface="Alexandria" charset="0"/>
              </a:rPr>
              <a:t>Snapchat Stories</a:t>
            </a:r>
            <a:r>
              <a:rPr lang="ar-SA" sz="2000" dirty="0" smtClean="0">
                <a:latin typeface="Alexandria" charset="0"/>
                <a:cs typeface="Alexandria" charset="0"/>
              </a:rPr>
              <a:t> و </a:t>
            </a:r>
            <a:r>
              <a:rPr lang="en-US" sz="2000" dirty="0" smtClean="0">
                <a:latin typeface="Alexandria" charset="0"/>
                <a:cs typeface="Alexandria" charset="0"/>
              </a:rPr>
              <a:t>Spotlight، </a:t>
            </a:r>
            <a:r>
              <a:rPr lang="ar-SA" sz="2000" dirty="0">
                <a:latin typeface="Alexandria" charset="0"/>
                <a:cs typeface="Alexandria" charset="0"/>
              </a:rPr>
              <a:t>والتي تسمح بنشر الفيديوهات القصيرة بشكل سريع وجذاب، </a:t>
            </a:r>
            <a:r>
              <a:rPr lang="ar-SA" sz="2000" dirty="0" smtClean="0">
                <a:latin typeface="Alexandria" charset="0"/>
                <a:cs typeface="Alexandria" charset="0"/>
              </a:rPr>
              <a:t>و </a:t>
            </a:r>
            <a:r>
              <a:rPr lang="ar-SA" sz="2000" dirty="0">
                <a:latin typeface="Alexandria" charset="0"/>
                <a:cs typeface="Alexandria" charset="0"/>
              </a:rPr>
              <a:t>يمكن استخدام المنصة للبث المباشر، مما يعزز التفاعل مع الجمهور.</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تتميز</a:t>
            </a:r>
            <a:r>
              <a:rPr lang="en-US" sz="2000" dirty="0" smtClean="0">
                <a:latin typeface="Alexandria" charset="0"/>
                <a:cs typeface="Alexandria" charset="0"/>
              </a:rPr>
              <a:t>Snapchat</a:t>
            </a:r>
            <a:r>
              <a:rPr lang="ar-SA" sz="2000" dirty="0" smtClean="0">
                <a:latin typeface="Alexandria" charset="0"/>
                <a:cs typeface="Alexandria" charset="0"/>
              </a:rPr>
              <a:t> بوصولها </a:t>
            </a:r>
            <a:r>
              <a:rPr lang="ar-SA" sz="2000" dirty="0">
                <a:latin typeface="Alexandria" charset="0"/>
                <a:cs typeface="Alexandria" charset="0"/>
              </a:rPr>
              <a:t>إلى جمهور شاب، مما يجعلها منصة مثالية لنشر المحتوى الإبداعي، </a:t>
            </a:r>
            <a:r>
              <a:rPr lang="ar-SA" sz="2000" dirty="0" smtClean="0">
                <a:latin typeface="Alexandria" charset="0"/>
                <a:cs typeface="Alexandria" charset="0"/>
              </a:rPr>
              <a:t>و </a:t>
            </a:r>
            <a:r>
              <a:rPr lang="ar-SA" sz="2000" dirty="0">
                <a:latin typeface="Alexandria" charset="0"/>
                <a:cs typeface="Alexandria" charset="0"/>
              </a:rPr>
              <a:t>يمكن استخدام الفلاتر والعدسات الإبداعية لإضافة طابع مميز للمحتوى، مما </a:t>
            </a:r>
            <a:r>
              <a:rPr lang="ar-SA" sz="2000" dirty="0" smtClean="0">
                <a:latin typeface="Alexandria" charset="0"/>
                <a:cs typeface="Alexandria" charset="0"/>
              </a:rPr>
              <a:t>يجعل </a:t>
            </a:r>
            <a:r>
              <a:rPr lang="en-US" sz="2000" dirty="0" smtClean="0">
                <a:latin typeface="Alexandria" charset="0"/>
                <a:cs typeface="Alexandria" charset="0"/>
              </a:rPr>
              <a:t>Snapchat</a:t>
            </a:r>
            <a:r>
              <a:rPr lang="ar-SA" sz="2000" dirty="0" smtClean="0">
                <a:latin typeface="Alexandria" charset="0"/>
                <a:cs typeface="Alexandria" charset="0"/>
              </a:rPr>
              <a:t> أداة </a:t>
            </a:r>
            <a:r>
              <a:rPr lang="ar-SA" sz="2000" dirty="0">
                <a:latin typeface="Alexandria" charset="0"/>
                <a:cs typeface="Alexandria" charset="0"/>
              </a:rPr>
              <a:t>فعالة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379763" y="825551"/>
            <a:ext cx="8181542"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6. منصة </a:t>
            </a:r>
            <a:r>
              <a:rPr lang="en-US" sz="2400" b="1" dirty="0" smtClean="0">
                <a:solidFill>
                  <a:srgbClr val="203E5F"/>
                </a:solidFill>
                <a:latin typeface="Alexandria" charset="0"/>
                <a:cs typeface="Alexandria" charset="0"/>
              </a:rPr>
              <a:t>Snapchat</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4098" name="Picture 2" descr="Snapchat - Free download and install on Windows | Microsoft Sto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1306" y="609934"/>
            <a:ext cx="1630695" cy="1630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394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286539" y="1694693"/>
            <a:ext cx="9420447" cy="378565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a:t>
            </a:r>
            <a:r>
              <a:rPr lang="en-US" sz="2000" dirty="0" smtClean="0">
                <a:latin typeface="Alexandria" charset="0"/>
                <a:cs typeface="Alexandria" charset="0"/>
              </a:rPr>
              <a:t>WhatsApp</a:t>
            </a:r>
            <a:r>
              <a:rPr lang="ar-SA" sz="2000" dirty="0" smtClean="0">
                <a:latin typeface="Alexandria" charset="0"/>
                <a:cs typeface="Alexandria" charset="0"/>
              </a:rPr>
              <a:t> منصة </a:t>
            </a:r>
            <a:r>
              <a:rPr lang="ar-SA" sz="2000" dirty="0">
                <a:latin typeface="Alexandria" charset="0"/>
                <a:cs typeface="Alexandria" charset="0"/>
              </a:rPr>
              <a:t>مثالية لنشر الأخبار العاجلة عبر الهاتف المحمول، حيث تتيح إرسال الرسائل النصية والفيديوهات القصيرة بشكل سريع، </a:t>
            </a:r>
            <a:r>
              <a:rPr lang="ar-SA" sz="2000" dirty="0" smtClean="0">
                <a:latin typeface="Alexandria" charset="0"/>
                <a:cs typeface="Alexandria" charset="0"/>
              </a:rPr>
              <a:t>و </a:t>
            </a:r>
            <a:r>
              <a:rPr lang="ar-SA" sz="2000" dirty="0">
                <a:latin typeface="Alexandria" charset="0"/>
                <a:cs typeface="Alexandria" charset="0"/>
              </a:rPr>
              <a:t>يمكن استخدام </a:t>
            </a:r>
            <a:r>
              <a:rPr lang="en-US" sz="2000" dirty="0" smtClean="0">
                <a:latin typeface="Alexandria" charset="0"/>
                <a:cs typeface="Alexandria" charset="0"/>
              </a:rPr>
              <a:t>WhatsApp Status</a:t>
            </a:r>
            <a:r>
              <a:rPr lang="ar-SA" sz="2000" dirty="0" smtClean="0">
                <a:latin typeface="Alexandria" charset="0"/>
                <a:cs typeface="Alexandria" charset="0"/>
              </a:rPr>
              <a:t> لنشر </a:t>
            </a:r>
            <a:r>
              <a:rPr lang="ar-SA" sz="2000" dirty="0">
                <a:latin typeface="Alexandria" charset="0"/>
                <a:cs typeface="Alexandria" charset="0"/>
              </a:rPr>
              <a:t>المحتوى المرئي، مما يجعلها مناسبة للأخبار العاجلة.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تتميز </a:t>
            </a:r>
            <a:r>
              <a:rPr lang="en-US" sz="2000" dirty="0" smtClean="0">
                <a:latin typeface="Alexandria" charset="0"/>
                <a:cs typeface="Alexandria" charset="0"/>
              </a:rPr>
              <a:t>WhatsApp</a:t>
            </a:r>
            <a:r>
              <a:rPr lang="ar-SA" sz="2000" dirty="0" smtClean="0">
                <a:latin typeface="Alexandria" charset="0"/>
                <a:cs typeface="Alexandria" charset="0"/>
              </a:rPr>
              <a:t> بوصولها </a:t>
            </a:r>
            <a:r>
              <a:rPr lang="ar-SA" sz="2000" dirty="0">
                <a:latin typeface="Alexandria" charset="0"/>
                <a:cs typeface="Alexandria" charset="0"/>
              </a:rPr>
              <a:t>إلى جمهور كبير، حيث يمكن إنشاء مجموعات وقنوات لنشر المحتوى الصحفي، </a:t>
            </a:r>
            <a:r>
              <a:rPr lang="ar-SA" sz="2000" dirty="0" smtClean="0">
                <a:latin typeface="Alexandria" charset="0"/>
                <a:cs typeface="Alexandria" charset="0"/>
              </a:rPr>
              <a:t>و </a:t>
            </a:r>
            <a:r>
              <a:rPr lang="ar-SA" sz="2000" dirty="0">
                <a:latin typeface="Alexandria" charset="0"/>
                <a:cs typeface="Alexandria" charset="0"/>
              </a:rPr>
              <a:t>يمكن استخدام المنصة للتواصل المباشر مع المصادر، مما يجعلها أداة مهمة في صحافة المحمول، خاصة في التغطية الإخبارية الفورية.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895096" y="825551"/>
            <a:ext cx="8946164"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7. منصة </a:t>
            </a:r>
            <a:r>
              <a:rPr lang="en-US" sz="2400" b="1" dirty="0">
                <a:solidFill>
                  <a:srgbClr val="203E5F"/>
                </a:solidFill>
                <a:latin typeface="Alexandria" charset="0"/>
                <a:cs typeface="Alexandria" charset="0"/>
              </a:rPr>
              <a:t>WhatsApp</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4" descr="File:WhatsApp.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06986" y="617697"/>
            <a:ext cx="1546954" cy="1550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383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573619" y="1694693"/>
            <a:ext cx="8899452"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a:t>
            </a:r>
            <a:r>
              <a:rPr lang="en-US" sz="2000" dirty="0">
                <a:latin typeface="Alexandria" charset="0"/>
                <a:cs typeface="Alexandria" charset="0"/>
              </a:rPr>
              <a:t>Telegram </a:t>
            </a:r>
            <a:r>
              <a:rPr lang="ar-SA" sz="2000" dirty="0" smtClean="0">
                <a:latin typeface="Alexandria" charset="0"/>
                <a:cs typeface="Alexandria" charset="0"/>
              </a:rPr>
              <a:t> منصة </a:t>
            </a:r>
            <a:r>
              <a:rPr lang="ar-SA" sz="2000" dirty="0">
                <a:latin typeface="Alexandria" charset="0"/>
                <a:cs typeface="Alexandria" charset="0"/>
              </a:rPr>
              <a:t>قوية لنشر المحتوى الصحفي عبر الهاتف المحمول، حيث توفر إمكانية إنشاء قنوات ومجموعات لنشر الأخبار والمقالات، </a:t>
            </a:r>
            <a:r>
              <a:rPr lang="ar-SA" sz="2000" dirty="0" smtClean="0">
                <a:latin typeface="Alexandria" charset="0"/>
                <a:cs typeface="Alexandria" charset="0"/>
              </a:rPr>
              <a:t>و </a:t>
            </a:r>
            <a:r>
              <a:rPr lang="ar-SA" sz="2000" dirty="0">
                <a:latin typeface="Alexandria" charset="0"/>
                <a:cs typeface="Alexandria" charset="0"/>
              </a:rPr>
              <a:t>تتيح المنصة إرسال الفيديوهات والصور بجودة عالية، مما يجعلها مناسبة للمحتوى المرئي.</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تتميز </a:t>
            </a:r>
            <a:r>
              <a:rPr lang="en-US" sz="2000" dirty="0" smtClean="0">
                <a:latin typeface="Alexandria" charset="0"/>
                <a:cs typeface="Alexandria" charset="0"/>
              </a:rPr>
              <a:t>Telegram</a:t>
            </a:r>
            <a:r>
              <a:rPr lang="ar-SA" sz="2000" dirty="0" smtClean="0">
                <a:latin typeface="Alexandria" charset="0"/>
                <a:cs typeface="Alexandria" charset="0"/>
              </a:rPr>
              <a:t> بخصوصية </a:t>
            </a:r>
            <a:r>
              <a:rPr lang="ar-SA" sz="2000" dirty="0">
                <a:latin typeface="Alexandria" charset="0"/>
                <a:cs typeface="Alexandria" charset="0"/>
              </a:rPr>
              <a:t>عالية، حيث يمكن إنشاء قنوات خاصة أو عامة، مما يجعلها منصة مثالية لنشر الأخبار الحصرية، </a:t>
            </a:r>
            <a:r>
              <a:rPr lang="ar-SA" sz="2000" dirty="0" smtClean="0">
                <a:latin typeface="Alexandria" charset="0"/>
                <a:cs typeface="Alexandria" charset="0"/>
              </a:rPr>
              <a:t>و </a:t>
            </a:r>
            <a:r>
              <a:rPr lang="ar-SA" sz="2000" dirty="0">
                <a:latin typeface="Alexandria" charset="0"/>
                <a:cs typeface="Alexandria" charset="0"/>
              </a:rPr>
              <a:t>يمكن استخدام المنصة للتواصل المباشر مع الجمهور، مما يعزز التفاعل ويزيد من انتشار المحتوى، مما يجعلها أداة مهمة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167720" y="825551"/>
            <a:ext cx="8451399"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8. منصة </a:t>
            </a:r>
            <a:r>
              <a:rPr lang="en-US" sz="2400" b="1" dirty="0" smtClean="0">
                <a:solidFill>
                  <a:srgbClr val="203E5F"/>
                </a:solidFill>
                <a:latin typeface="Alexandria" charset="0"/>
                <a:cs typeface="Alexandria" charset="0"/>
              </a:rPr>
              <a:t>Telegram</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2" descr="Telegram (software)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3940" y="708289"/>
            <a:ext cx="1292225" cy="129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229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626780" y="1939923"/>
            <a:ext cx="8750693"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a:t>
            </a:r>
            <a:r>
              <a:rPr lang="ar-SA" sz="2000" dirty="0" smtClean="0">
                <a:latin typeface="Alexandria" charset="0"/>
                <a:cs typeface="Alexandria" charset="0"/>
              </a:rPr>
              <a:t>تعتبر </a:t>
            </a:r>
            <a:r>
              <a:rPr lang="en-US" sz="2000" dirty="0" smtClean="0">
                <a:latin typeface="Alexandria" charset="0"/>
                <a:cs typeface="Alexandria" charset="0"/>
              </a:rPr>
              <a:t> </a:t>
            </a:r>
            <a:r>
              <a:rPr lang="en-US" sz="2000" dirty="0" err="1" smtClean="0">
                <a:latin typeface="Alexandria" charset="0"/>
                <a:cs typeface="Alexandria" charset="0"/>
              </a:rPr>
              <a:t>SoundCloud</a:t>
            </a:r>
            <a:r>
              <a:rPr lang="ar-SA" sz="2000" dirty="0" smtClean="0">
                <a:latin typeface="Alexandria" charset="0"/>
                <a:cs typeface="Alexandria" charset="0"/>
              </a:rPr>
              <a:t> منصة </a:t>
            </a:r>
            <a:r>
              <a:rPr lang="ar-SA" sz="2000" dirty="0">
                <a:latin typeface="Alexandria" charset="0"/>
                <a:cs typeface="Alexandria" charset="0"/>
              </a:rPr>
              <a:t>مثالية لنشر المحتوى الصوتي عبر الهاتف المحمول، حيث توفر إمكانية تحميل المقابلات الصحفية والبودكاست، </a:t>
            </a:r>
            <a:r>
              <a:rPr lang="ar-SA" sz="2000" dirty="0" smtClean="0">
                <a:latin typeface="Alexandria" charset="0"/>
                <a:cs typeface="Alexandria" charset="0"/>
              </a:rPr>
              <a:t>و </a:t>
            </a:r>
            <a:r>
              <a:rPr lang="ar-SA" sz="2000" dirty="0">
                <a:latin typeface="Alexandria" charset="0"/>
                <a:cs typeface="Alexandria" charset="0"/>
              </a:rPr>
              <a:t>يمكن استخدام المنصة لنشر المحتوى الصوتي الإخباري، مما يجعلها منصة متخصصة.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تتميز </a:t>
            </a:r>
            <a:r>
              <a:rPr lang="en-US" sz="2000" dirty="0" err="1" smtClean="0">
                <a:latin typeface="Alexandria" charset="0"/>
                <a:cs typeface="Alexandria" charset="0"/>
              </a:rPr>
              <a:t>SoundCloud</a:t>
            </a:r>
            <a:r>
              <a:rPr lang="ar-SA" sz="2000" dirty="0" smtClean="0">
                <a:latin typeface="Alexandria" charset="0"/>
                <a:cs typeface="Alexandria" charset="0"/>
              </a:rPr>
              <a:t> بوجود </a:t>
            </a:r>
            <a:r>
              <a:rPr lang="ar-SA" sz="2000" dirty="0">
                <a:latin typeface="Alexandria" charset="0"/>
                <a:cs typeface="Alexandria" charset="0"/>
              </a:rPr>
              <a:t>أدوات تحرير متقدمة، مما يسمح بإنشاء محتوى متماسك ومهني، </a:t>
            </a:r>
            <a:r>
              <a:rPr lang="ar-SA" sz="2000" dirty="0" smtClean="0">
                <a:latin typeface="Alexandria" charset="0"/>
                <a:cs typeface="Alexandria" charset="0"/>
              </a:rPr>
              <a:t>و </a:t>
            </a:r>
            <a:r>
              <a:rPr lang="ar-SA" sz="2000" dirty="0">
                <a:latin typeface="Alexandria" charset="0"/>
                <a:cs typeface="Alexandria" charset="0"/>
              </a:rPr>
              <a:t>يمكن تحقيق عائد مادي من خلال برنامج الشراكة، مما يجعلها منصة مثالية للصحفيين الذين يرغبون في تحقيق دخل من محتواهم، مما يعزز دورها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219282" y="1070781"/>
            <a:ext cx="8310130" cy="64633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9. منصة</a:t>
            </a:r>
            <a:r>
              <a:rPr lang="en-US" sz="2400" b="1" dirty="0" err="1" smtClean="0">
                <a:solidFill>
                  <a:srgbClr val="203E5F"/>
                </a:solidFill>
                <a:latin typeface="Alexandria" charset="0"/>
                <a:cs typeface="Alexandria" charset="0"/>
              </a:rPr>
              <a:t>SoundCloud</a:t>
            </a:r>
            <a:r>
              <a:rPr lang="en-US" sz="2400" b="1" dirty="0" smtClean="0">
                <a:solidFill>
                  <a:srgbClr val="203E5F"/>
                </a:solidFill>
                <a:latin typeface="Alexandria" charset="0"/>
                <a:cs typeface="Alexandria" charset="0"/>
              </a:rPr>
              <a:t> </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8" name="Picture 6" descr="Marketplace - Soundclou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29412" y="825551"/>
            <a:ext cx="1662588" cy="935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919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04240" y="1939923"/>
            <a:ext cx="10474960" cy="474360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a:t>
            </a:r>
            <a:r>
              <a:rPr lang="ar-SA" sz="2000" dirty="0" smtClean="0">
                <a:latin typeface="Alexandria" charset="0"/>
                <a:cs typeface="Alexandria" charset="0"/>
              </a:rPr>
              <a:t>تعتبر</a:t>
            </a:r>
            <a:r>
              <a:rPr lang="en-US" sz="2000" dirty="0">
                <a:latin typeface="Alexandria" charset="0"/>
                <a:cs typeface="Alexandria" charset="0"/>
              </a:rPr>
              <a:t> </a:t>
            </a:r>
            <a:r>
              <a:rPr lang="en-US" sz="2000" dirty="0" smtClean="0">
                <a:latin typeface="Alexandria" charset="0"/>
                <a:cs typeface="Alexandria" charset="0"/>
              </a:rPr>
              <a:t>YouTube </a:t>
            </a:r>
            <a:r>
              <a:rPr lang="ar-SA" sz="2000" dirty="0">
                <a:latin typeface="Alexandria" charset="0"/>
                <a:cs typeface="Alexandria" charset="0"/>
              </a:rPr>
              <a:t>منصة رئيسية لنشر الفيديوهات الطويلة والقصة عبر الهاتف المحمول، حيث توفر إمكانية الوصول إلى جمهور </a:t>
            </a:r>
            <a:r>
              <a:rPr lang="ar-SA" sz="2000" dirty="0" smtClean="0">
                <a:latin typeface="Alexandria" charset="0"/>
                <a:cs typeface="Alexandria" charset="0"/>
              </a:rPr>
              <a:t>عالمي، ويمكن استخدام </a:t>
            </a:r>
            <a:r>
              <a:rPr lang="en-US" sz="2000" dirty="0" smtClean="0">
                <a:latin typeface="Alexandria" charset="0"/>
                <a:cs typeface="Alexandria" charset="0"/>
              </a:rPr>
              <a:t>YouTube Live</a:t>
            </a:r>
            <a:r>
              <a:rPr lang="ar-SA" sz="2000" dirty="0" smtClean="0">
                <a:latin typeface="Alexandria" charset="0"/>
                <a:cs typeface="Alexandria" charset="0"/>
              </a:rPr>
              <a:t> للبث </a:t>
            </a:r>
            <a:r>
              <a:rPr lang="ar-SA" sz="2000" dirty="0">
                <a:latin typeface="Alexandria" charset="0"/>
                <a:cs typeface="Alexandria" charset="0"/>
              </a:rPr>
              <a:t>المباشر، مما يجعلها مناسبة للتغطية الإخبارية الفورية، كما توفر إمكانية تحميل الفيديوهات القصيرة عبر </a:t>
            </a:r>
            <a:r>
              <a:rPr lang="en-US" sz="2000" dirty="0">
                <a:latin typeface="Alexandria" charset="0"/>
                <a:cs typeface="Alexandria" charset="0"/>
              </a:rPr>
              <a:t>YouTube </a:t>
            </a:r>
            <a:r>
              <a:rPr lang="en-US" sz="2000" dirty="0" smtClean="0">
                <a:latin typeface="Alexandria" charset="0"/>
                <a:cs typeface="Alexandria" charset="0"/>
              </a:rPr>
              <a:t>Shorts</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endParaRPr lang="ar-SA" sz="105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تتميز </a:t>
            </a:r>
            <a:r>
              <a:rPr lang="en-US" sz="2000" dirty="0">
                <a:latin typeface="Alexandria" charset="0"/>
                <a:cs typeface="Alexandria" charset="0"/>
              </a:rPr>
              <a:t>YouTube</a:t>
            </a:r>
            <a:r>
              <a:rPr lang="ar-SA" sz="2000" dirty="0">
                <a:latin typeface="Alexandria" charset="0"/>
                <a:cs typeface="Alexandria" charset="0"/>
              </a:rPr>
              <a:t> بوجود أدوات تحليلية متقدمة، مما يسمح بفهم تفاعل الجمهور بشكل أفضل، </a:t>
            </a:r>
            <a:r>
              <a:rPr lang="ar-SA" sz="2000" dirty="0" smtClean="0">
                <a:latin typeface="Alexandria" charset="0"/>
                <a:cs typeface="Alexandria" charset="0"/>
              </a:rPr>
              <a:t>كما </a:t>
            </a:r>
            <a:r>
              <a:rPr lang="ar-SA" sz="2000" dirty="0">
                <a:latin typeface="Alexandria" charset="0"/>
                <a:cs typeface="Alexandria" charset="0"/>
              </a:rPr>
              <a:t>يمكن تحقيق عائد مادي من خلال الإعلانات، مما يجعلها منصة مثالية للصحفيين الذين يرغبون في تحقيق دخل من محتواهم، مما يعزز دورها في صحافة المحمول</a:t>
            </a:r>
            <a:r>
              <a:rPr lang="ar-SA" sz="2000" dirty="0" smtClean="0">
                <a:latin typeface="Alexandria" charset="0"/>
                <a:cs typeface="Alexandria" charset="0"/>
              </a:rPr>
              <a:t>.</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dirty="0" smtClean="0">
                <a:latin typeface="Alexandria" charset="0"/>
                <a:cs typeface="Alexandria" charset="0"/>
              </a:rPr>
              <a:t> مجموعة كبيرة من القنوات التلفزيونية تقدم خدمة البث المباشر من خلال هذه المنصة 24 ساعة في اليوم بشكل متواصل.</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847061" y="1102367"/>
            <a:ext cx="8310130" cy="583878"/>
          </a:xfrm>
          <a:prstGeom prst="rect">
            <a:avLst/>
          </a:prstGeom>
          <a:noFill/>
        </p:spPr>
        <p:txBody>
          <a:bodyPr wrap="square" rtlCol="0">
            <a:spAutoFit/>
          </a:bodyPr>
          <a:lstStyle/>
          <a:p>
            <a:pPr algn="r" rtl="1">
              <a:lnSpc>
                <a:spcPct val="150000"/>
              </a:lnSpc>
            </a:pPr>
            <a:r>
              <a:rPr lang="en-US" sz="2400" b="1" dirty="0" smtClean="0">
                <a:solidFill>
                  <a:srgbClr val="203E5F"/>
                </a:solidFill>
                <a:latin typeface="Alexandria" charset="0"/>
                <a:cs typeface="Alexandria" charset="0"/>
              </a:rPr>
              <a:t>10</a:t>
            </a:r>
            <a:r>
              <a:rPr lang="ar-SA" sz="2400" b="1" dirty="0" smtClean="0">
                <a:solidFill>
                  <a:srgbClr val="203E5F"/>
                </a:solidFill>
                <a:latin typeface="Alexandria" charset="0"/>
                <a:cs typeface="Alexandria" charset="0"/>
              </a:rPr>
              <a:t>. منصة</a:t>
            </a:r>
            <a:r>
              <a:rPr lang="en-US" sz="2400" b="1" dirty="0">
                <a:solidFill>
                  <a:srgbClr val="203E5F"/>
                </a:solidFill>
                <a:latin typeface="Alexandria" charset="0"/>
                <a:cs typeface="Alexandria" charset="0"/>
              </a:rPr>
              <a:t>YouTube </a:t>
            </a:r>
            <a:r>
              <a:rPr lang="ar-SA" sz="2400" b="1" dirty="0" smtClean="0">
                <a:solidFill>
                  <a:srgbClr val="203E5F"/>
                </a:solidFill>
                <a:latin typeface="Alexandria" charset="0"/>
                <a:cs typeface="Alexandria" charset="0"/>
              </a:rPr>
              <a:t> ودورها </a:t>
            </a:r>
            <a:r>
              <a:rPr lang="ar-SA" sz="2400" b="1" dirty="0">
                <a:solidFill>
                  <a:srgbClr val="203E5F"/>
                </a:solidFill>
                <a:latin typeface="Alexandria" charset="0"/>
                <a:cs typeface="Alexandria" charset="0"/>
              </a:rPr>
              <a:t>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pic>
        <p:nvPicPr>
          <p:cNvPr id="10" name="Picture 14" descr="File:Logo of YouTube (2015-2017).svg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4871" y="785517"/>
            <a:ext cx="1901294" cy="798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7393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570482"/>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بث </a:t>
            </a:r>
            <a:r>
              <a:rPr lang="ar-SA" sz="2000" dirty="0">
                <a:latin typeface="Alexandria" charset="0"/>
                <a:cs typeface="Alexandria" charset="0"/>
              </a:rPr>
              <a:t>مباشر || قناة القرآن </a:t>
            </a:r>
            <a:r>
              <a:rPr lang="ar-SA" sz="2000" dirty="0" smtClean="0">
                <a:latin typeface="Alexandria" charset="0"/>
                <a:cs typeface="Alexandria" charset="0"/>
              </a:rPr>
              <a:t>الكريم </a:t>
            </a:r>
            <a:r>
              <a:rPr lang="en-US" sz="1600" dirty="0" smtClean="0">
                <a:latin typeface="Alexandria" charset="0"/>
                <a:cs typeface="Alexandria" charset="0"/>
              </a:rPr>
              <a:t>https</a:t>
            </a:r>
            <a:r>
              <a:rPr lang="en-US" sz="1600" dirty="0">
                <a:latin typeface="Alexandria" charset="0"/>
                <a:cs typeface="Alexandria" charset="0"/>
              </a:rPr>
              <a:t>://www.youtube.com/watch?v=tko4c06NJeA</a:t>
            </a:r>
          </a:p>
          <a:p>
            <a:pPr algn="just" rtl="1">
              <a:lnSpc>
                <a:spcPct val="150000"/>
              </a:lnSpc>
            </a:pPr>
            <a:endParaRPr lang="en-US" sz="500" dirty="0">
              <a:latin typeface="Alexandria" charset="0"/>
              <a:cs typeface="Alexandria" charset="0"/>
            </a:endParaRPr>
          </a:p>
          <a:p>
            <a:pPr algn="just" rtl="1">
              <a:lnSpc>
                <a:spcPct val="150000"/>
              </a:lnSpc>
            </a:pPr>
            <a:r>
              <a:rPr lang="ar-SA" sz="2000" dirty="0" smtClean="0">
                <a:latin typeface="Alexandria" charset="0"/>
                <a:cs typeface="Alexandria" charset="0"/>
              </a:rPr>
              <a:t>(2) </a:t>
            </a:r>
            <a:r>
              <a:rPr lang="ar-SA" sz="2000" dirty="0">
                <a:latin typeface="Alexandria" charset="0"/>
                <a:cs typeface="Alexandria" charset="0"/>
              </a:rPr>
              <a:t>العربية مباشر.. لآخر الأخبار لحظة بلحظة </a:t>
            </a:r>
            <a:r>
              <a:rPr lang="en-US" sz="1600" dirty="0">
                <a:latin typeface="Alexandria" charset="0"/>
                <a:cs typeface="Alexandria" charset="0"/>
              </a:rPr>
              <a:t>https://www.youtube.com/watch?v=n7eQejkXbnM</a:t>
            </a:r>
          </a:p>
          <a:p>
            <a:pPr algn="just" rtl="1">
              <a:lnSpc>
                <a:spcPct val="150000"/>
              </a:lnSpc>
            </a:pPr>
            <a:endParaRPr lang="en-US" sz="500" dirty="0">
              <a:latin typeface="Alexandria" charset="0"/>
              <a:cs typeface="Alexandria" charset="0"/>
            </a:endParaRPr>
          </a:p>
          <a:p>
            <a:pPr algn="just" rtl="1">
              <a:lnSpc>
                <a:spcPct val="150000"/>
              </a:lnSpc>
            </a:pPr>
            <a:r>
              <a:rPr lang="ar-SA" sz="2000" dirty="0" smtClean="0">
                <a:latin typeface="Alexandria" charset="0"/>
                <a:cs typeface="Alexandria" charset="0"/>
              </a:rPr>
              <a:t>(3) قناة </a:t>
            </a:r>
            <a:r>
              <a:rPr lang="ar-SA" sz="2000" dirty="0">
                <a:latin typeface="Alexandria" charset="0"/>
                <a:cs typeface="Alexandria" charset="0"/>
              </a:rPr>
              <a:t>العربي أخبار | البث الحي </a:t>
            </a:r>
            <a:r>
              <a:rPr lang="ar-SA" sz="2000" dirty="0" smtClean="0">
                <a:latin typeface="Alexandria" charset="0"/>
                <a:cs typeface="Alexandria" charset="0"/>
              </a:rPr>
              <a:t>المباشر </a:t>
            </a:r>
            <a:r>
              <a:rPr lang="en-US" sz="1600" dirty="0" smtClean="0">
                <a:latin typeface="Alexandria" charset="0"/>
                <a:cs typeface="Alexandria" charset="0"/>
              </a:rPr>
              <a:t>https</a:t>
            </a:r>
            <a:r>
              <a:rPr lang="en-US" sz="1600" dirty="0">
                <a:latin typeface="Alexandria" charset="0"/>
                <a:cs typeface="Alexandria" charset="0"/>
              </a:rPr>
              <a:t>://www.youtube.com/watch?v=e2RgSa1Wt5o</a:t>
            </a:r>
          </a:p>
          <a:p>
            <a:pPr algn="just" rtl="1">
              <a:lnSpc>
                <a:spcPct val="150000"/>
              </a:lnSpc>
            </a:pPr>
            <a:endParaRPr lang="en-US" sz="500" dirty="0">
              <a:latin typeface="Alexandria" charset="0"/>
              <a:cs typeface="Alexandria" charset="0"/>
            </a:endParaRPr>
          </a:p>
          <a:p>
            <a:pPr algn="just" rtl="1">
              <a:lnSpc>
                <a:spcPct val="150000"/>
              </a:lnSpc>
            </a:pPr>
            <a:r>
              <a:rPr lang="ar-SA" sz="2000" dirty="0" smtClean="0">
                <a:latin typeface="Alexandria" charset="0"/>
                <a:cs typeface="Alexandria" charset="0"/>
              </a:rPr>
              <a:t>(4) البث </a:t>
            </a:r>
            <a:r>
              <a:rPr lang="ar-SA" sz="2000" dirty="0">
                <a:latin typeface="Alexandria" charset="0"/>
                <a:cs typeface="Alexandria" charset="0"/>
              </a:rPr>
              <a:t>المباشر لقناة </a:t>
            </a:r>
            <a:r>
              <a:rPr lang="ar-SA" sz="2000" dirty="0" smtClean="0">
                <a:latin typeface="Alexandria" charset="0"/>
                <a:cs typeface="Alexandria" charset="0"/>
              </a:rPr>
              <a:t>الحدث </a:t>
            </a:r>
            <a:r>
              <a:rPr lang="en-US" sz="1600" dirty="0" smtClean="0">
                <a:latin typeface="Alexandria" charset="0"/>
                <a:cs typeface="Alexandria" charset="0"/>
              </a:rPr>
              <a:t>https</a:t>
            </a:r>
            <a:r>
              <a:rPr lang="en-US" sz="1600" dirty="0">
                <a:latin typeface="Alexandria" charset="0"/>
                <a:cs typeface="Alexandria" charset="0"/>
              </a:rPr>
              <a:t>://www.youtube.com/watch?v=zq6ohxTDNZY</a:t>
            </a:r>
          </a:p>
          <a:p>
            <a:pPr algn="just" rtl="1">
              <a:lnSpc>
                <a:spcPct val="150000"/>
              </a:lnSpc>
            </a:pPr>
            <a:endParaRPr lang="en-US" sz="500" dirty="0">
              <a:latin typeface="Alexandria" charset="0"/>
              <a:cs typeface="Alexandria" charset="0"/>
            </a:endParaRPr>
          </a:p>
          <a:p>
            <a:pPr algn="just" rtl="1">
              <a:lnSpc>
                <a:spcPct val="150000"/>
              </a:lnSpc>
            </a:pPr>
            <a:r>
              <a:rPr lang="ar-SA" sz="2000" dirty="0" smtClean="0">
                <a:latin typeface="Alexandria" charset="0"/>
                <a:cs typeface="Alexandria" charset="0"/>
              </a:rPr>
              <a:t>(5) قناة </a:t>
            </a:r>
            <a:r>
              <a:rPr lang="ar-SA" sz="2000" dirty="0">
                <a:latin typeface="Alexandria" charset="0"/>
                <a:cs typeface="Alexandria" charset="0"/>
              </a:rPr>
              <a:t>الجزيرة | البث الحي | البث </a:t>
            </a:r>
            <a:r>
              <a:rPr lang="ar-SA" sz="2000" dirty="0" smtClean="0">
                <a:latin typeface="Alexandria" charset="0"/>
                <a:cs typeface="Alexandria" charset="0"/>
              </a:rPr>
              <a:t>المباشر </a:t>
            </a:r>
            <a:r>
              <a:rPr lang="en-US" sz="1600" dirty="0" smtClean="0">
                <a:latin typeface="Alexandria" charset="0"/>
                <a:cs typeface="Alexandria" charset="0"/>
              </a:rPr>
              <a:t>https</a:t>
            </a:r>
            <a:r>
              <a:rPr lang="en-US" sz="1600" dirty="0">
                <a:latin typeface="Alexandria" charset="0"/>
                <a:cs typeface="Alexandria" charset="0"/>
              </a:rPr>
              <a:t>://www.youtube.com/watch?v=bNyUyrR0PHo</a:t>
            </a:r>
          </a:p>
          <a:p>
            <a:pPr algn="just" rtl="1">
              <a:lnSpc>
                <a:spcPct val="150000"/>
              </a:lnSpc>
            </a:pPr>
            <a:endParaRPr lang="en-US" sz="500" dirty="0">
              <a:latin typeface="Alexandria" charset="0"/>
              <a:cs typeface="Alexandria" charset="0"/>
            </a:endParaRPr>
          </a:p>
          <a:p>
            <a:pPr algn="just" rtl="1">
              <a:lnSpc>
                <a:spcPct val="150000"/>
              </a:lnSpc>
            </a:pPr>
            <a:r>
              <a:rPr lang="ar-SA" sz="2000" dirty="0">
                <a:latin typeface="Alexandria" charset="0"/>
                <a:cs typeface="Alexandria" charset="0"/>
              </a:rPr>
              <a:t>(6) قناة الجزيرة مباشر 24 - البث الحي</a:t>
            </a:r>
            <a:r>
              <a:rPr lang="ar-SA" sz="1000" dirty="0">
                <a:latin typeface="Alexandria" charset="0"/>
                <a:cs typeface="Alexandria" charset="0"/>
              </a:rPr>
              <a:t> </a:t>
            </a:r>
            <a:r>
              <a:rPr lang="en-US" sz="1600" dirty="0">
                <a:latin typeface="Alexandria" charset="0"/>
                <a:cs typeface="Alexandria" charset="0"/>
              </a:rPr>
              <a:t>https://www.youtube.com/watch?v=8D5QY5gw_Xk</a:t>
            </a:r>
          </a:p>
          <a:p>
            <a:pPr algn="just" rtl="1">
              <a:lnSpc>
                <a:spcPct val="150000"/>
              </a:lnSpc>
            </a:pPr>
            <a:endParaRPr lang="en-US" sz="400" dirty="0">
              <a:latin typeface="Alexandria" charset="0"/>
              <a:cs typeface="Alexandria" charset="0"/>
            </a:endParaRPr>
          </a:p>
          <a:p>
            <a:pPr algn="just" rtl="1">
              <a:lnSpc>
                <a:spcPct val="150000"/>
              </a:lnSpc>
            </a:pPr>
            <a:r>
              <a:rPr lang="ar-SA" sz="2000" dirty="0" smtClean="0">
                <a:latin typeface="Alexandria" charset="0"/>
                <a:cs typeface="Alexandria" charset="0"/>
              </a:rPr>
              <a:t>(7) بي </a:t>
            </a:r>
            <a:r>
              <a:rPr lang="ar-SA" sz="2000" dirty="0">
                <a:latin typeface="Alexandria" charset="0"/>
                <a:cs typeface="Alexandria" charset="0"/>
              </a:rPr>
              <a:t>بي سي عربي </a:t>
            </a:r>
            <a:r>
              <a:rPr lang="ar-SA" sz="2000" dirty="0" smtClean="0">
                <a:latin typeface="Alexandria" charset="0"/>
                <a:cs typeface="Alexandria" charset="0"/>
              </a:rPr>
              <a:t>مباشر </a:t>
            </a:r>
            <a:r>
              <a:rPr lang="en-US" sz="1600" dirty="0" smtClean="0">
                <a:latin typeface="Alexandria" charset="0"/>
                <a:cs typeface="Alexandria" charset="0"/>
              </a:rPr>
              <a:t>https</a:t>
            </a:r>
            <a:r>
              <a:rPr lang="en-US" sz="1600" dirty="0">
                <a:latin typeface="Alexandria" charset="0"/>
                <a:cs typeface="Alexandria" charset="0"/>
              </a:rPr>
              <a:t>://</a:t>
            </a:r>
            <a:r>
              <a:rPr lang="en-US" sz="1600" dirty="0" smtClean="0">
                <a:latin typeface="Alexandria" charset="0"/>
                <a:cs typeface="Alexandria" charset="0"/>
              </a:rPr>
              <a:t>www.youtube.com/watch?v=dsivequqb-Q</a:t>
            </a:r>
            <a:endParaRPr lang="ar-SA" sz="1600" dirty="0" smtClean="0">
              <a:latin typeface="Alexandria" charset="0"/>
              <a:cs typeface="Alexandria" charset="0"/>
            </a:endParaRPr>
          </a:p>
          <a:p>
            <a:pPr algn="just" rtl="1">
              <a:lnSpc>
                <a:spcPct val="150000"/>
              </a:lnSpc>
            </a:pPr>
            <a:endParaRPr lang="ar-SA" sz="500" dirty="0" smtClean="0">
              <a:latin typeface="Alexandria" charset="0"/>
              <a:cs typeface="Alexandria" charset="0"/>
            </a:endParaRPr>
          </a:p>
          <a:p>
            <a:pPr algn="just" rtl="1">
              <a:lnSpc>
                <a:spcPct val="150000"/>
              </a:lnSpc>
            </a:pPr>
            <a:r>
              <a:rPr lang="ar-SA" sz="2000" dirty="0" smtClean="0">
                <a:latin typeface="Alexandria" charset="0"/>
                <a:cs typeface="Alexandria" charset="0"/>
              </a:rPr>
              <a:t>(</a:t>
            </a:r>
            <a:r>
              <a:rPr lang="ar-SA" sz="2000" dirty="0">
                <a:latin typeface="Alexandria" charset="0"/>
                <a:cs typeface="Alexandria" charset="0"/>
              </a:rPr>
              <a:t>8) البث المباشر لقناة سكاي نيوز عربية </a:t>
            </a:r>
            <a:r>
              <a:rPr lang="en-US" sz="1600" dirty="0" smtClean="0">
                <a:latin typeface="Alexandria" charset="0"/>
                <a:cs typeface="Alexandria" charset="0"/>
              </a:rPr>
              <a:t>https</a:t>
            </a:r>
            <a:r>
              <a:rPr lang="en-US" sz="1600" dirty="0">
                <a:latin typeface="Alexandria" charset="0"/>
                <a:cs typeface="Alexandria" charset="0"/>
              </a:rPr>
              <a:t>://www.youtube.com/watch?v=5uFOH3ZLykw</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أمثلة وروابط للبث المباشر المستمر على منصة اليوتيوب</a:t>
            </a:r>
            <a:endParaRPr lang="ar-SA" sz="2400"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598098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8" end="8"/>
                                            </p:txEl>
                                          </p:spTgt>
                                        </p:tgtEl>
                                        <p:attrNameLst>
                                          <p:attrName>style.visibility</p:attrName>
                                        </p:attrNameLst>
                                      </p:cBhvr>
                                      <p:to>
                                        <p:strVal val="visible"/>
                                      </p:to>
                                    </p:set>
                                    <p:animEffect transition="in" filter="fade">
                                      <p:cBhvr>
                                        <p:cTn id="34" dur="500"/>
                                        <p:tgtEl>
                                          <p:spTgt spid="9">
                                            <p:txEl>
                                              <p:pRg st="8" end="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9">
                                            <p:txEl>
                                              <p:pRg st="10" end="10"/>
                                            </p:txEl>
                                          </p:spTgt>
                                        </p:tgtEl>
                                        <p:attrNameLst>
                                          <p:attrName>style.visibility</p:attrName>
                                        </p:attrNameLst>
                                      </p:cBhvr>
                                      <p:to>
                                        <p:strVal val="visible"/>
                                      </p:to>
                                    </p:set>
                                    <p:animEffect transition="in" filter="fade">
                                      <p:cBhvr>
                                        <p:cTn id="39" dur="500"/>
                                        <p:tgtEl>
                                          <p:spTgt spid="9">
                                            <p:txEl>
                                              <p:pRg st="10" end="1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9">
                                            <p:txEl>
                                              <p:pRg st="12" end="12"/>
                                            </p:txEl>
                                          </p:spTgt>
                                        </p:tgtEl>
                                        <p:attrNameLst>
                                          <p:attrName>style.visibility</p:attrName>
                                        </p:attrNameLst>
                                      </p:cBhvr>
                                      <p:to>
                                        <p:strVal val="visible"/>
                                      </p:to>
                                    </p:set>
                                    <p:animEffect transition="in" filter="fade">
                                      <p:cBhvr>
                                        <p:cTn id="44" dur="500"/>
                                        <p:tgtEl>
                                          <p:spTgt spid="9">
                                            <p:txEl>
                                              <p:pRg st="12" end="12"/>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9">
                                            <p:txEl>
                                              <p:pRg st="14" end="14"/>
                                            </p:txEl>
                                          </p:spTgt>
                                        </p:tgtEl>
                                        <p:attrNameLst>
                                          <p:attrName>style.visibility</p:attrName>
                                        </p:attrNameLst>
                                      </p:cBhvr>
                                      <p:to>
                                        <p:strVal val="visible"/>
                                      </p:to>
                                    </p:set>
                                    <p:animEffect transition="in" filter="fade">
                                      <p:cBhvr>
                                        <p:cTn id="49" dur="500"/>
                                        <p:tgtEl>
                                          <p:spTgt spid="9">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78565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تعتبر منصات النشر الرقمي أداة أساسية في صحافة المحمول، حيث توفر إمكانية الوصول إلى جمهور واسع، </a:t>
            </a:r>
            <a:r>
              <a:rPr lang="ar-SA" sz="2000" dirty="0" smtClean="0">
                <a:latin typeface="Alexandria" charset="0"/>
                <a:cs typeface="Alexandria" charset="0"/>
              </a:rPr>
              <a:t>كما </a:t>
            </a:r>
            <a:r>
              <a:rPr lang="ar-SA" sz="2000" dirty="0">
                <a:latin typeface="Alexandria" charset="0"/>
                <a:cs typeface="Alexandria" charset="0"/>
              </a:rPr>
              <a:t>تتيح هذه المنصات نشر المحتوى بشكل سريع ومباشر، مما يجعلها مناسبة للأخبار العاجلة، كما توفر ميزات متقدمة مثل البث المباشر ونشر الفيديوهات القصيرة.</a:t>
            </a:r>
          </a:p>
          <a:p>
            <a:pPr algn="just" rtl="1">
              <a:lnSpc>
                <a:spcPct val="150000"/>
              </a:lnSpc>
            </a:pPr>
            <a:endParaRPr lang="ar-SA" sz="20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فهم خصائص كل منصة واستخدامها بشكل استراتيجي، حيث تختلف المنصات في طبيعة الجمهور والميزات المتاحة، </a:t>
            </a:r>
            <a:r>
              <a:rPr lang="ar-SA" sz="2000" dirty="0" smtClean="0">
                <a:latin typeface="Alexandria" charset="0"/>
                <a:cs typeface="Alexandria" charset="0"/>
              </a:rPr>
              <a:t>ويجب </a:t>
            </a:r>
            <a:r>
              <a:rPr lang="ar-SA" sz="2000" dirty="0">
                <a:latin typeface="Alexandria" charset="0"/>
                <a:cs typeface="Alexandria" charset="0"/>
              </a:rPr>
              <a:t>الاهتمام بجودة المحتوى والتفاعل مع الجمهور، مما يعزز نجاح المحتوى ويزيد من انتشاره، مما يجعل منصات النشر الرقمي أداة قوية في صحافة المحمول.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خاتمة حول منصات النشر الرقمي في صحافة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 إنتاج محتوى الفيديو القصير والبث المباشر عبر الهاتف المحمول</a:t>
            </a:r>
          </a:p>
        </p:txBody>
      </p:sp>
    </p:spTree>
    <p:extLst>
      <p:ext uri="{BB962C8B-B14F-4D97-AF65-F5344CB8AC3E}">
        <p14:creationId xmlns:p14="http://schemas.microsoft.com/office/powerpoint/2010/main" val="167739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599902"/>
            <a:ext cx="10628560" cy="4247317"/>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 </a:t>
            </a:r>
            <a:r>
              <a:rPr lang="ar-SA" sz="2000" dirty="0">
                <a:latin typeface="Alexandria" charset="0"/>
                <a:cs typeface="Alexandria" charset="0"/>
              </a:rPr>
              <a:t>تناولت المحاضرة إنتاج الفيديو القصير والبث المباشر عبر الهاتف المحمول، واستعرضت الأدوات الأساسية لعملية الإنتاج وكيفية التغلب على التحديات التي تواجه الصحفي أثناء العملية الإنتاجية.</a:t>
            </a:r>
          </a:p>
          <a:p>
            <a:pPr marL="342900" indent="-342900" algn="just" rtl="1">
              <a:lnSpc>
                <a:spcPct val="150000"/>
              </a:lnSpc>
              <a:buFontTx/>
              <a:buChar char="-"/>
            </a:pPr>
            <a:r>
              <a:rPr lang="ar-SA" sz="2000" dirty="0" smtClean="0">
                <a:latin typeface="Alexandria" charset="0"/>
                <a:cs typeface="Alexandria" charset="0"/>
              </a:rPr>
              <a:t>تمت </a:t>
            </a:r>
            <a:r>
              <a:rPr lang="ar-SA" sz="2000" dirty="0">
                <a:latin typeface="Alexandria" charset="0"/>
                <a:cs typeface="Alexandria" charset="0"/>
              </a:rPr>
              <a:t>مناقشة كيفية اختيار المنصات الرقمية المناسبة، مع التركيز على استراتيجيات تحسين جودة الفيديو وتعزيز التفاعل مع الجمهور عبر البث المباشر </a:t>
            </a:r>
            <a:r>
              <a:rPr lang="ar-SA" sz="2000" dirty="0" smtClean="0">
                <a:latin typeface="Alexandria" charset="0"/>
                <a:cs typeface="Alexandria" charset="0"/>
              </a:rPr>
              <a:t>والتعليقات، كما </a:t>
            </a:r>
            <a:r>
              <a:rPr lang="ar-SA" sz="2000" dirty="0">
                <a:latin typeface="Alexandria" charset="0"/>
                <a:cs typeface="Alexandria" charset="0"/>
              </a:rPr>
              <a:t>تناولت المحاضرة التحديات الشائعة مثل ضعف الإضاءة والصوت، وطرق التغلب عليها باستخدام الأدوات والتطبيقات المناسبة</a:t>
            </a:r>
            <a:r>
              <a:rPr lang="ar-SA" sz="2000" dirty="0" smtClean="0">
                <a:latin typeface="Alexandria" charset="0"/>
                <a:cs typeface="Alexandria" charset="0"/>
              </a:rPr>
              <a:t>.</a:t>
            </a:r>
          </a:p>
          <a:p>
            <a:pPr marL="342900" indent="-342900" algn="just" rtl="1">
              <a:lnSpc>
                <a:spcPct val="150000"/>
              </a:lnSpc>
              <a:buFontTx/>
              <a:buChar char="-"/>
            </a:pPr>
            <a:r>
              <a:rPr lang="ar-SA" sz="2000" dirty="0" smtClean="0">
                <a:latin typeface="Alexandria" charset="0"/>
                <a:cs typeface="Alexandria" charset="0"/>
              </a:rPr>
              <a:t>في الجزء الثاني من المحاضرة تحدثنا عن بعض من منصات النشر الرقمي في صحافة الهاتف المحمول مع توضيح أهم المميزات والامكانات التي توفرها هذه المنصات.</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3734E875-CCB0-DE57-CBD4-D7AA1B9A9C0F}"/>
              </a:ext>
            </a:extLst>
          </p:cNvPr>
          <p:cNvSpPr txBox="1"/>
          <p:nvPr/>
        </p:nvSpPr>
        <p:spPr>
          <a:xfrm>
            <a:off x="6636470" y="939048"/>
            <a:ext cx="4892511"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a:t>
            </a:r>
            <a:r>
              <a:rPr lang="ar-SA" sz="2400" b="1" dirty="0" smtClean="0">
                <a:solidFill>
                  <a:srgbClr val="203E5F"/>
                </a:solidFill>
                <a:latin typeface="Alexandria" charset="0"/>
                <a:cs typeface="Alexandria" charset="0"/>
              </a:rPr>
              <a:t>الثامنة</a:t>
            </a:r>
            <a:endParaRPr lang="ar-SA" sz="24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179714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2913159"/>
            <a:ext cx="8465572" cy="2554545"/>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a:t>
            </a:r>
            <a:r>
              <a:rPr lang="ar-SA" sz="2000" b="1" dirty="0" smtClean="0">
                <a:solidFill>
                  <a:srgbClr val="203E5F"/>
                </a:solidFill>
                <a:latin typeface="Alexandria" charset="0"/>
                <a:cs typeface="Alexandria" charset="0"/>
              </a:rPr>
              <a:t>(9)</a:t>
            </a:r>
            <a:r>
              <a:rPr lang="ar-SA" sz="2000" b="1" dirty="0" smtClean="0">
                <a:latin typeface="Alexandria" charset="0"/>
                <a:cs typeface="Alexandria" charset="0"/>
              </a:rPr>
              <a:t> </a:t>
            </a:r>
            <a:r>
              <a:rPr lang="ar-SA" sz="2000" dirty="0" smtClean="0">
                <a:latin typeface="Alexandria" charset="0"/>
                <a:cs typeface="Alexandria" charset="0"/>
              </a:rPr>
              <a:t>نتناول </a:t>
            </a:r>
            <a:r>
              <a:rPr lang="ar-SA" sz="2000" dirty="0">
                <a:latin typeface="Alexandria" charset="0"/>
                <a:cs typeface="Alexandria" charset="0"/>
              </a:rPr>
              <a:t>بالتفصيل أخلاقيات </a:t>
            </a:r>
            <a:r>
              <a:rPr lang="ar-SA" sz="2000" dirty="0" smtClean="0">
                <a:latin typeface="Alexandria" charset="0"/>
                <a:cs typeface="Alexandria" charset="0"/>
              </a:rPr>
              <a:t> ومبادئ صحافة </a:t>
            </a:r>
            <a:r>
              <a:rPr lang="ar-SA" sz="2000" dirty="0">
                <a:latin typeface="Alexandria" charset="0"/>
                <a:cs typeface="Alexandria" charset="0"/>
              </a:rPr>
              <a:t>الهاتف </a:t>
            </a:r>
            <a:r>
              <a:rPr lang="ar-SA" sz="2000" dirty="0" smtClean="0">
                <a:latin typeface="Alexandria" charset="0"/>
                <a:cs typeface="Alexandria" charset="0"/>
              </a:rPr>
              <a:t>المحمول، وتوضيح أهم التحديات الأخلاقية، مع شرح الجوانب القانونية المرتبطة بصحافة الموبايل، والمسؤولية المجتمعية لصحفي الهاتف المحمول.</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D5CE1467-A155-883F-7A4A-6B456FEA5FD7}"/>
              </a:ext>
            </a:extLst>
          </p:cNvPr>
          <p:cNvSpPr txBox="1"/>
          <p:nvPr/>
        </p:nvSpPr>
        <p:spPr>
          <a:xfrm>
            <a:off x="4062953" y="1769591"/>
            <a:ext cx="5995447"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a:t>
            </a:r>
            <a:r>
              <a:rPr lang="ar-SA" sz="3600" b="1" dirty="0" smtClean="0">
                <a:solidFill>
                  <a:srgbClr val="203E5F"/>
                </a:solidFill>
                <a:latin typeface="Alexandria" charset="0"/>
                <a:cs typeface="Alexandria" charset="0"/>
              </a:rPr>
              <a:t>التاسعة</a:t>
            </a:r>
            <a:endParaRPr lang="ar-SA" sz="3600" b="1" dirty="0">
              <a:solidFill>
                <a:srgbClr val="203E5F"/>
              </a:solidFill>
              <a:latin typeface="Alexandria" charset="0"/>
              <a:cs typeface="Alexandria" charset="0"/>
            </a:endParaRP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71968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60420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www.w3.org/XML/1998/namespace"/>
    <ds:schemaRef ds:uri="http://purl.org/dc/dcmitype/"/>
    <ds:schemaRef ds:uri="aca13214-df29-4e3c-a050-857c0bf7bd8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E634B8D2-A2D4-48F2-8E0E-2F99567D3BF3}"/>
</file>

<file path=docProps/app.xml><?xml version="1.0" encoding="utf-8"?>
<Properties xmlns="http://schemas.openxmlformats.org/officeDocument/2006/extended-properties" xmlns:vt="http://schemas.openxmlformats.org/officeDocument/2006/docPropsVTypes">
  <TotalTime>7494</TotalTime>
  <Words>4424</Words>
  <Application>Microsoft Office PowerPoint</Application>
  <PresentationFormat>Widescreen</PresentationFormat>
  <Paragraphs>276</Paragraphs>
  <Slides>45</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Calibri</vt:lpstr>
      <vt:lpstr>Arial</vt:lpstr>
      <vt:lpstr>Alexandria</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SUST_COMM</cp:lastModifiedBy>
  <cp:revision>794</cp:revision>
  <cp:lastPrinted>2025-01-31T12:50:10Z</cp:lastPrinted>
  <dcterms:created xsi:type="dcterms:W3CDTF">2023-04-29T09:08:00Z</dcterms:created>
  <dcterms:modified xsi:type="dcterms:W3CDTF">2025-03-24T13:10:51Z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