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594" r:id="rId4"/>
    <p:sldId id="489" r:id="rId5"/>
    <p:sldId id="560" r:id="rId6"/>
    <p:sldId id="561" r:id="rId7"/>
    <p:sldId id="562" r:id="rId8"/>
    <p:sldId id="595" r:id="rId9"/>
    <p:sldId id="596" r:id="rId10"/>
    <p:sldId id="620" r:id="rId11"/>
    <p:sldId id="597" r:id="rId12"/>
    <p:sldId id="621" r:id="rId13"/>
    <p:sldId id="598" r:id="rId14"/>
    <p:sldId id="622" r:id="rId15"/>
    <p:sldId id="599" r:id="rId16"/>
    <p:sldId id="490" r:id="rId17"/>
    <p:sldId id="600" r:id="rId18"/>
    <p:sldId id="601" r:id="rId19"/>
    <p:sldId id="527" r:id="rId20"/>
    <p:sldId id="565" r:id="rId21"/>
    <p:sldId id="602" r:id="rId22"/>
    <p:sldId id="572" r:id="rId23"/>
    <p:sldId id="603" r:id="rId24"/>
    <p:sldId id="604" r:id="rId25"/>
    <p:sldId id="605" r:id="rId26"/>
    <p:sldId id="606" r:id="rId27"/>
    <p:sldId id="607" r:id="rId28"/>
    <p:sldId id="609" r:id="rId29"/>
    <p:sldId id="610" r:id="rId30"/>
    <p:sldId id="611" r:id="rId31"/>
    <p:sldId id="612" r:id="rId32"/>
    <p:sldId id="613" r:id="rId33"/>
    <p:sldId id="614" r:id="rId34"/>
    <p:sldId id="624" r:id="rId35"/>
    <p:sldId id="615" r:id="rId36"/>
    <p:sldId id="623" r:id="rId37"/>
    <p:sldId id="616" r:id="rId38"/>
    <p:sldId id="617" r:id="rId39"/>
    <p:sldId id="618" r:id="rId40"/>
    <p:sldId id="61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94"/>
            <p14:sldId id="489"/>
            <p14:sldId id="560"/>
            <p14:sldId id="561"/>
            <p14:sldId id="562"/>
            <p14:sldId id="595"/>
            <p14:sldId id="596"/>
            <p14:sldId id="620"/>
            <p14:sldId id="597"/>
            <p14:sldId id="621"/>
            <p14:sldId id="598"/>
            <p14:sldId id="622"/>
            <p14:sldId id="599"/>
            <p14:sldId id="490"/>
            <p14:sldId id="600"/>
            <p14:sldId id="601"/>
            <p14:sldId id="527"/>
            <p14:sldId id="565"/>
            <p14:sldId id="602"/>
            <p14:sldId id="572"/>
            <p14:sldId id="603"/>
            <p14:sldId id="604"/>
            <p14:sldId id="605"/>
            <p14:sldId id="606"/>
            <p14:sldId id="607"/>
            <p14:sldId id="609"/>
            <p14:sldId id="610"/>
            <p14:sldId id="611"/>
            <p14:sldId id="612"/>
            <p14:sldId id="613"/>
            <p14:sldId id="614"/>
            <p14:sldId id="624"/>
            <p14:sldId id="615"/>
            <p14:sldId id="623"/>
            <p14:sldId id="616"/>
            <p14:sldId id="617"/>
            <p14:sldId id="618"/>
            <p14:sldId id="61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81" autoAdjust="0"/>
    <p:restoredTop sz="97849" autoAdjust="0"/>
  </p:normalViewPr>
  <p:slideViewPr>
    <p:cSldViewPr snapToGrid="0">
      <p:cViewPr varScale="1">
        <p:scale>
          <a:sx n="80" d="100"/>
          <a:sy n="80" d="100"/>
        </p:scale>
        <p:origin x="571"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9/14/2025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320233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608790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42612480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9417256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472998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6544364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950731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15600" y="593367"/>
            <a:ext cx="11360800" cy="7635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9" name="Shape 19"/>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sz="1600">
                <a:solidFill>
                  <a:schemeClr val="tx1"/>
                </a:solidFill>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pPr lvl="1"/>
            <a:endParaRPr dirty="0"/>
          </a:p>
        </p:txBody>
      </p:sp>
      <p:sp>
        <p:nvSpPr>
          <p:cNvPr id="20" name="Shape 20"/>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sz="1200"/>
            </a:lvl1pPr>
            <a:lvl2pPr lvl="1">
              <a:buNone/>
              <a:defRPr sz="1200"/>
            </a:lvl2pPr>
            <a:lvl3pPr lvl="2">
              <a:buNone/>
              <a:defRPr sz="1200"/>
            </a:lvl3pPr>
            <a:lvl4pPr lvl="3">
              <a:buNone/>
              <a:defRPr sz="1200"/>
            </a:lvl4pPr>
            <a:lvl5pPr lvl="4">
              <a:buNone/>
              <a:defRPr sz="1200"/>
            </a:lvl5pPr>
            <a:lvl6pPr lvl="5">
              <a:buNone/>
              <a:defRPr sz="1200"/>
            </a:lvl6pPr>
            <a:lvl7pPr lvl="6">
              <a:buNone/>
              <a:defRPr sz="1200"/>
            </a:lvl7pPr>
            <a:lvl8pPr lvl="7">
              <a:buNone/>
              <a:defRPr sz="1200"/>
            </a:lvl8pPr>
            <a:lvl9pPr lvl="8">
              <a:buNone/>
              <a:defRPr sz="1200"/>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4"/>
        <p:cNvGrpSpPr/>
        <p:nvPr/>
      </p:nvGrpSpPr>
      <p:grpSpPr>
        <a:xfrm>
          <a:off x="0" y="0"/>
          <a:ext cx="0" cy="0"/>
          <a:chOff x="0" y="0"/>
          <a:chExt cx="0" cy="0"/>
        </a:xfrm>
      </p:grpSpPr>
      <p:sp>
        <p:nvSpPr>
          <p:cNvPr id="15" name="Shape 15"/>
          <p:cNvSpPr txBox="1">
            <a:spLocks noGrp="1"/>
          </p:cNvSpPr>
          <p:nvPr>
            <p:ph type="title"/>
          </p:nvPr>
        </p:nvSpPr>
        <p:spPr>
          <a:xfrm>
            <a:off x="415600" y="2867800"/>
            <a:ext cx="11360800" cy="11223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6" name="Shape 1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7.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7.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7.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7.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7.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7.xml"/><Relationship Id="rId5" Type="http://schemas.openxmlformats.org/officeDocument/2006/relationships/image" Target="../media/image22.png"/><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7.xml"/><Relationship Id="rId4" Type="http://schemas.openxmlformats.org/officeDocument/2006/relationships/image" Target="../media/image23.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7.xml"/><Relationship Id="rId4" Type="http://schemas.openxmlformats.org/officeDocument/2006/relationships/image" Target="../media/image24.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image" Target="../media/image25.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7.xml"/><Relationship Id="rId4" Type="http://schemas.openxmlformats.org/officeDocument/2006/relationships/image" Target="../media/image26.emf"/></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6.xml"/><Relationship Id="rId5" Type="http://schemas.openxmlformats.org/officeDocument/2006/relationships/image" Target="../media/image29.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a:t>
            </a:r>
            <a:r>
              <a:rPr lang="en-US" sz="2400" dirty="0" smtClean="0">
                <a:latin typeface="Times New Roman" panose="02020603050405020304" pitchFamily="18" charset="0"/>
                <a:cs typeface="Times New Roman" panose="02020603050405020304" pitchFamily="18" charset="0"/>
              </a:rPr>
              <a:t>Prof. </a:t>
            </a:r>
            <a:r>
              <a:rPr lang="en-US" sz="2400" dirty="0" err="1" smtClean="0">
                <a:latin typeface="Times New Roman" panose="02020603050405020304" pitchFamily="18" charset="0"/>
                <a:cs typeface="Times New Roman" panose="02020603050405020304" pitchFamily="18" charset="0"/>
              </a:rPr>
              <a:t>Shereen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Taie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21674" y="2365980"/>
            <a:ext cx="5878084"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Data Structures and Algorithms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945247"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IT251</a:t>
            </a:r>
          </a:p>
          <a:p>
            <a:r>
              <a:rPr lang="en-US" sz="2000" dirty="0" smtClean="0">
                <a:latin typeface="Times New Roman" panose="02020603050405020304" pitchFamily="18" charset="0"/>
                <a:cs typeface="Times New Roman" panose="02020603050405020304" pitchFamily="18" charset="0"/>
              </a:rPr>
              <a:t>Information Technology Department</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204695" cy="2123658"/>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Data Structures and </a:t>
            </a:r>
          </a:p>
          <a:p>
            <a:r>
              <a:rPr lang="en-US" sz="4400" b="1" dirty="0" smtClean="0">
                <a:solidFill>
                  <a:srgbClr val="00B0F0"/>
                </a:solidFill>
                <a:latin typeface="Times New Roman" panose="02020603050405020304" pitchFamily="18" charset="0"/>
                <a:cs typeface="Times New Roman" panose="02020603050405020304" pitchFamily="18" charset="0"/>
              </a:rPr>
              <a:t>Algorithms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 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945247"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IT251</a:t>
            </a:r>
          </a:p>
          <a:p>
            <a:r>
              <a:rPr lang="en-US" sz="2000" dirty="0" smtClean="0">
                <a:latin typeface="Times New Roman" panose="02020603050405020304" pitchFamily="18" charset="0"/>
                <a:cs typeface="Times New Roman" panose="02020603050405020304" pitchFamily="18" charset="0"/>
              </a:rPr>
              <a:t>Information Technology Department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Prof. </a:t>
            </a:r>
            <a:r>
              <a:rPr lang="en-US" sz="2800" b="1" dirty="0" err="1" smtClean="0">
                <a:solidFill>
                  <a:srgbClr val="00B0F0"/>
                </a:solidFill>
                <a:latin typeface="Times New Roman" panose="02020603050405020304" pitchFamily="18" charset="0"/>
                <a:cs typeface="Times New Roman" panose="02020603050405020304" pitchFamily="18" charset="0"/>
              </a:rPr>
              <a:t>Shereen</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Taie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69133"/>
            <a:ext cx="11360800" cy="763500"/>
          </a:xfrm>
        </p:spPr>
        <p:txBody>
          <a:bodyPr>
            <a:normAutofit fontScale="90000"/>
          </a:bodyPr>
          <a:lstStyle/>
          <a:p>
            <a:r>
              <a:rPr lang="en-US" b="1" dirty="0"/>
              <a:t>Learning Objectives:</a:t>
            </a: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1209572" y="1543738"/>
            <a:ext cx="10378083" cy="4778234"/>
          </a:xfrm>
        </p:spPr>
        <p:txBody>
          <a:bodyPr>
            <a:noAutofit/>
          </a:bodyPr>
          <a:lstStyle/>
          <a:p>
            <a:pPr>
              <a:lnSpc>
                <a:spcPct val="200000"/>
              </a:lnSpc>
            </a:pPr>
            <a:r>
              <a:rPr lang="en-US" sz="2000" b="1" dirty="0"/>
              <a:t>Representation of Queue (or) Implementation of Queue</a:t>
            </a:r>
          </a:p>
          <a:p>
            <a:pPr>
              <a:lnSpc>
                <a:spcPct val="200000"/>
              </a:lnSpc>
            </a:pPr>
            <a:r>
              <a:rPr lang="en-US" sz="2000" b="1" dirty="0"/>
              <a:t>Queue using Array </a:t>
            </a:r>
          </a:p>
          <a:p>
            <a:pPr>
              <a:lnSpc>
                <a:spcPct val="200000"/>
              </a:lnSpc>
            </a:pPr>
            <a:r>
              <a:rPr lang="en-US" sz="2000" b="1" dirty="0"/>
              <a:t>Queue operations using array</a:t>
            </a:r>
          </a:p>
          <a:p>
            <a:pPr>
              <a:lnSpc>
                <a:spcPct val="200000"/>
              </a:lnSpc>
            </a:pPr>
            <a:r>
              <a:rPr lang="en-US" sz="2000" b="1" dirty="0"/>
              <a:t>Queue using Linked list</a:t>
            </a:r>
          </a:p>
          <a:p>
            <a:pPr>
              <a:lnSpc>
                <a:spcPct val="200000"/>
              </a:lnSpc>
            </a:pPr>
            <a:r>
              <a:rPr lang="en-US" sz="2000" b="1" dirty="0"/>
              <a:t>Applications of Queue</a:t>
            </a:r>
          </a:p>
          <a:p>
            <a:pPr>
              <a:lnSpc>
                <a:spcPct val="200000"/>
              </a:lnSpc>
            </a:pPr>
            <a:r>
              <a:rPr lang="en-US" sz="2000" b="1" dirty="0"/>
              <a:t>CIRCULAR QUEUE</a:t>
            </a:r>
          </a:p>
          <a:p>
            <a:pPr>
              <a:lnSpc>
                <a:spcPct val="200000"/>
              </a:lnSpc>
            </a:pPr>
            <a:r>
              <a:rPr lang="en-US" sz="2000" b="1" dirty="0"/>
              <a:t>Representation of Circular Queue</a:t>
            </a:r>
          </a:p>
          <a:p>
            <a:pPr>
              <a:lnSpc>
                <a:spcPct val="200000"/>
              </a:lnSpc>
            </a:pPr>
            <a:r>
              <a:rPr lang="en-US" sz="2000" b="1" dirty="0"/>
              <a:t>Operations on Circular queue</a:t>
            </a:r>
          </a:p>
          <a:p>
            <a:pPr>
              <a:lnSpc>
                <a:spcPct val="200000"/>
              </a:lnSpc>
            </a:pPr>
            <a:endParaRPr lang="en-US" sz="2000" b="1" dirty="0">
              <a:solidFill>
                <a:srgbClr val="00B0F0"/>
              </a:solidFill>
              <a:latin typeface="Times New Roman" panose="02020603050405020304" pitchFamily="18" charset="0"/>
              <a:cs typeface="Times New Roman" panose="02020603050405020304" pitchFamily="18" charset="0"/>
            </a:endParaRPr>
          </a:p>
          <a:p>
            <a:pPr>
              <a:lnSpc>
                <a:spcPct val="200000"/>
              </a:lnSpc>
            </a:pPr>
            <a:endParaRPr lang="en-US" sz="2000" b="1" dirty="0" smtClean="0"/>
          </a:p>
          <a:p>
            <a:pPr>
              <a:lnSpc>
                <a:spcPct val="200000"/>
              </a:lnSpc>
            </a:pPr>
            <a:endParaRPr lang="en-US" sz="2000" b="1" dirty="0">
              <a:solidFill>
                <a:srgbClr val="00B0F0"/>
              </a:solidFill>
              <a:latin typeface="Times New Roman" panose="02020603050405020304" pitchFamily="18" charset="0"/>
              <a:cs typeface="Times New Roman" panose="02020603050405020304" pitchFamily="18" charset="0"/>
            </a:endParaRPr>
          </a:p>
          <a:p>
            <a:pPr>
              <a:lnSpc>
                <a:spcPct val="200000"/>
              </a:lnSpc>
            </a:pPr>
            <a:endParaRPr lang="en-US" sz="2000" b="1" dirty="0" smtClean="0">
              <a:solidFill>
                <a:srgbClr val="00B0F0"/>
              </a:solidFill>
              <a:latin typeface="Times New Roman" panose="02020603050405020304" pitchFamily="18" charset="0"/>
              <a:cs typeface="Times New Roman" panose="02020603050405020304" pitchFamily="18" charset="0"/>
            </a:endParaRPr>
          </a:p>
          <a:p>
            <a:pPr>
              <a:lnSpc>
                <a:spcPct val="200000"/>
              </a:lnSpc>
            </a:pPr>
            <a:endParaRPr lang="en-US" sz="2000" b="1" dirty="0">
              <a:solidFill>
                <a:srgbClr val="FF0000"/>
              </a:solidFill>
            </a:endParaRPr>
          </a:p>
          <a:p>
            <a:pPr>
              <a:lnSpc>
                <a:spcPct val="200000"/>
              </a:lnSpc>
            </a:pP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b="1" dirty="0">
              <a:solidFill>
                <a:srgbClr val="FF0000"/>
              </a:solidFill>
            </a:endParaRPr>
          </a:p>
          <a:p>
            <a:pPr>
              <a:lnSpc>
                <a:spcPct val="200000"/>
              </a:lnSpc>
            </a:pPr>
            <a:endParaRPr lang="en-US" sz="2000" b="1"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p:txBody>
          <a:bodyPr>
            <a:normAutofit/>
          </a:bodyPr>
          <a:lstStyle/>
          <a:p>
            <a:r>
              <a:rPr lang="en-US" sz="4400" b="1" dirty="0" smtClean="0"/>
              <a:t>DATA STRUCTURES </a:t>
            </a:r>
            <a:endParaRPr lang="en-US" sz="44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4</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000" b="1" dirty="0" smtClean="0"/>
              <a:t>Representation of Queue (or) Implementation of Queue </a:t>
            </a:r>
            <a:endParaRPr lang="en-US" sz="40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5</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30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43428" y="1831869"/>
            <a:ext cx="9042400" cy="584775"/>
          </a:xfrm>
          <a:prstGeom prst="rect">
            <a:avLst/>
          </a:prstGeom>
          <a:noFill/>
        </p:spPr>
        <p:txBody>
          <a:bodyPr wrap="square" rtlCol="0">
            <a:spAutoFit/>
          </a:bodyPr>
          <a:lstStyle/>
          <a:p>
            <a:r>
              <a:rPr lang="en-US" sz="3200" b="1" dirty="0" smtClean="0">
                <a:solidFill>
                  <a:srgbClr val="C00000"/>
                </a:solidFill>
                <a:latin typeface="Times New Roman" panose="02020603050405020304" pitchFamily="18" charset="0"/>
                <a:cs typeface="Times New Roman" panose="02020603050405020304" pitchFamily="18" charset="0"/>
              </a:rPr>
              <a:t>The queue can be represented in two ways:</a:t>
            </a:r>
            <a:endParaRPr lang="en-US" sz="3200" b="1" dirty="0">
              <a:solidFill>
                <a:srgbClr val="C0000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595040"/>
            <a:ext cx="10541000" cy="1384995"/>
          </a:xfrm>
          <a:prstGeom prst="rect">
            <a:avLst/>
          </a:prstGeom>
          <a:noFill/>
        </p:spPr>
        <p:txBody>
          <a:bodyPr wrap="square" rtlCol="0">
            <a:spAutoFit/>
          </a:bodyPr>
          <a:lstStyle/>
          <a:p>
            <a:pPr marL="514350" indent="-514350">
              <a:buAutoNum type="arabicPeriod"/>
            </a:pPr>
            <a:r>
              <a:rPr lang="en-US" sz="2800" dirty="0" smtClean="0">
                <a:latin typeface="Times New Roman" panose="02020603050405020304" pitchFamily="18" charset="0"/>
                <a:cs typeface="Times New Roman" panose="02020603050405020304" pitchFamily="18" charset="0"/>
              </a:rPr>
              <a:t>Queue using Array </a:t>
            </a:r>
          </a:p>
          <a:p>
            <a:pPr marL="514350" indent="-514350"/>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2. Queue using Linked List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884969"/>
            <a:ext cx="11360800" cy="4555200"/>
          </a:xfrm>
          <a:prstGeom prst="rect">
            <a:avLst/>
          </a:prstGeom>
        </p:spPr>
        <p:txBody>
          <a:bodyPr spcFirstLastPara="1" wrap="square" lIns="91425" tIns="91425" rIns="91425" bIns="91425" anchor="t" anchorCtr="0">
            <a:noAutofit/>
          </a:bodyPr>
          <a:lstStyle/>
          <a:p>
            <a:pPr algn="just">
              <a:lnSpc>
                <a:spcPct val="200000"/>
              </a:lnSpc>
            </a:pPr>
            <a:r>
              <a:rPr lang="en-US" dirty="0" smtClean="0"/>
              <a:t>Let us consider a queue, which can hold maximum of five elements. Initially the queue is empty.  </a:t>
            </a:r>
          </a:p>
          <a:p>
            <a:pPr algn="just">
              <a:lnSpc>
                <a:spcPct val="200000"/>
              </a:lnSpc>
              <a:buNone/>
            </a:pPr>
            <a:r>
              <a:rPr lang="en-US"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7</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026" name="Picture 2"/>
          <p:cNvPicPr>
            <a:picLocks noChangeAspect="1" noChangeArrowheads="1"/>
          </p:cNvPicPr>
          <p:nvPr/>
        </p:nvPicPr>
        <p:blipFill>
          <a:blip r:embed="rId4" cstate="print"/>
          <a:srcRect/>
          <a:stretch>
            <a:fillRect/>
          </a:stretch>
        </p:blipFill>
        <p:spPr bwMode="auto">
          <a:xfrm>
            <a:off x="2164897" y="3890962"/>
            <a:ext cx="7327446" cy="1988878"/>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884969"/>
            <a:ext cx="11360800" cy="4555200"/>
          </a:xfrm>
          <a:prstGeom prst="rect">
            <a:avLst/>
          </a:prstGeom>
        </p:spPr>
        <p:txBody>
          <a:bodyPr spcFirstLastPara="1" wrap="square" lIns="91425" tIns="91425" rIns="91425" bIns="91425" anchor="t" anchorCtr="0">
            <a:noAutofit/>
          </a:bodyPr>
          <a:lstStyle/>
          <a:p>
            <a:pPr algn="just">
              <a:lnSpc>
                <a:spcPct val="200000"/>
              </a:lnSpc>
              <a:buNone/>
            </a:pPr>
            <a:r>
              <a:rPr lang="en-US" dirty="0" smtClean="0"/>
              <a:t>Now, insert 11 to the queue. Then queue status will be:</a:t>
            </a:r>
          </a:p>
          <a:p>
            <a:pPr algn="just">
              <a:lnSpc>
                <a:spcPct val="200000"/>
              </a:lnSpc>
              <a:buNone/>
            </a:pPr>
            <a:endParaRPr lang="en-US" dirty="0" smtClean="0"/>
          </a:p>
          <a:p>
            <a:pPr algn="just">
              <a:lnSpc>
                <a:spcPct val="200000"/>
              </a:lnSpc>
              <a:buNone/>
            </a:pPr>
            <a:endParaRPr lang="en-US" sz="800" dirty="0" smtClean="0"/>
          </a:p>
          <a:p>
            <a:pPr algn="just">
              <a:lnSpc>
                <a:spcPct val="200000"/>
              </a:lnSpc>
              <a:buNone/>
            </a:pPr>
            <a:r>
              <a:rPr lang="en-US" dirty="0" smtClean="0"/>
              <a:t>Next, insert 22 to the queue. Then the queue status is: </a:t>
            </a:r>
          </a:p>
          <a:p>
            <a:pPr algn="just">
              <a:lnSpc>
                <a:spcPct val="200000"/>
              </a:lnSpc>
              <a:buNone/>
            </a:pPr>
            <a:r>
              <a:rPr lang="en-US" dirty="0" smtClean="0"/>
              <a:t> </a:t>
            </a:r>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8</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2050" name="Picture 2"/>
          <p:cNvPicPr>
            <a:picLocks noChangeAspect="1" noChangeArrowheads="1"/>
          </p:cNvPicPr>
          <p:nvPr/>
        </p:nvPicPr>
        <p:blipFill>
          <a:blip r:embed="rId4" cstate="print"/>
          <a:srcRect/>
          <a:stretch>
            <a:fillRect/>
          </a:stretch>
        </p:blipFill>
        <p:spPr bwMode="auto">
          <a:xfrm>
            <a:off x="2032000" y="2967038"/>
            <a:ext cx="8389257" cy="1300162"/>
          </a:xfrm>
          <a:prstGeom prst="rect">
            <a:avLst/>
          </a:prstGeom>
          <a:noFill/>
          <a:ln w="9525">
            <a:noFill/>
            <a:miter lim="800000"/>
            <a:headEnd/>
            <a:tailEnd/>
          </a:ln>
        </p:spPr>
      </p:pic>
      <p:pic>
        <p:nvPicPr>
          <p:cNvPr id="2051" name="Picture 3"/>
          <p:cNvPicPr>
            <a:picLocks noChangeAspect="1" noChangeArrowheads="1"/>
          </p:cNvPicPr>
          <p:nvPr/>
        </p:nvPicPr>
        <p:blipFill>
          <a:blip r:embed="rId5" cstate="print"/>
          <a:srcRect/>
          <a:stretch>
            <a:fillRect/>
          </a:stretch>
        </p:blipFill>
        <p:spPr bwMode="auto">
          <a:xfrm>
            <a:off x="2103664" y="4923793"/>
            <a:ext cx="8245928" cy="1404616"/>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01085" y="999757"/>
            <a:ext cx="11360800" cy="5823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567543"/>
            <a:ext cx="11360800" cy="4872626"/>
          </a:xfrm>
          <a:prstGeom prst="rect">
            <a:avLst/>
          </a:prstGeom>
        </p:spPr>
        <p:txBody>
          <a:bodyPr spcFirstLastPara="1" wrap="square" lIns="91425" tIns="91425" rIns="91425" bIns="91425" anchor="t" anchorCtr="0">
            <a:noAutofit/>
          </a:bodyPr>
          <a:lstStyle/>
          <a:p>
            <a:pPr algn="just">
              <a:lnSpc>
                <a:spcPct val="200000"/>
              </a:lnSpc>
              <a:buNone/>
            </a:pPr>
            <a:r>
              <a:rPr lang="en-US" sz="2400" dirty="0" smtClean="0"/>
              <a:t>Again insert another element 33 to the queue. The status of the queue is: </a:t>
            </a:r>
          </a:p>
          <a:p>
            <a:pPr algn="just">
              <a:lnSpc>
                <a:spcPct val="200000"/>
              </a:lnSpc>
              <a:buNone/>
            </a:pPr>
            <a:endParaRPr lang="en-US" sz="2400" dirty="0" smtClean="0"/>
          </a:p>
          <a:p>
            <a:pPr algn="just">
              <a:lnSpc>
                <a:spcPct val="200000"/>
              </a:lnSpc>
              <a:buNone/>
            </a:pPr>
            <a:endParaRPr lang="en-US" sz="2400" dirty="0" smtClean="0"/>
          </a:p>
          <a:p>
            <a:pPr algn="just">
              <a:lnSpc>
                <a:spcPct val="200000"/>
              </a:lnSpc>
              <a:buNone/>
            </a:pPr>
            <a:r>
              <a:rPr lang="en-US" sz="2400" b="1" u="sng" dirty="0" smtClean="0"/>
              <a:t>Now, delete an element. </a:t>
            </a:r>
            <a:r>
              <a:rPr lang="en-US" sz="2400" dirty="0" smtClean="0"/>
              <a:t>The element deleted is the element at the front of the queue. </a:t>
            </a:r>
          </a:p>
          <a:p>
            <a:pPr algn="just">
              <a:lnSpc>
                <a:spcPct val="200000"/>
              </a:lnSpc>
              <a:buNone/>
            </a:pPr>
            <a:r>
              <a:rPr lang="en-US" sz="2400" dirty="0" smtClean="0"/>
              <a:t>So the status of the queue is:  </a:t>
            </a:r>
          </a:p>
          <a:p>
            <a:pPr algn="just">
              <a:lnSpc>
                <a:spcPct val="200000"/>
              </a:lnSpc>
              <a:buNone/>
            </a:pPr>
            <a:endParaRPr lang="en-US" sz="2000" dirty="0" smtClean="0"/>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9</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074" name="Picture 2"/>
          <p:cNvPicPr>
            <a:picLocks noChangeAspect="1" noChangeArrowheads="1"/>
          </p:cNvPicPr>
          <p:nvPr/>
        </p:nvPicPr>
        <p:blipFill>
          <a:blip r:embed="rId4" cstate="print"/>
          <a:srcRect/>
          <a:stretch>
            <a:fillRect/>
          </a:stretch>
        </p:blipFill>
        <p:spPr bwMode="auto">
          <a:xfrm>
            <a:off x="2017486" y="2400981"/>
            <a:ext cx="7286172" cy="1372366"/>
          </a:xfrm>
          <a:prstGeom prst="rect">
            <a:avLst/>
          </a:prstGeom>
          <a:noFill/>
          <a:ln w="9525">
            <a:noFill/>
            <a:miter lim="800000"/>
            <a:headEnd/>
            <a:tailEnd/>
          </a:ln>
        </p:spPr>
      </p:pic>
      <p:pic>
        <p:nvPicPr>
          <p:cNvPr id="3075" name="Picture 3"/>
          <p:cNvPicPr>
            <a:picLocks noChangeAspect="1" noChangeArrowheads="1"/>
          </p:cNvPicPr>
          <p:nvPr/>
        </p:nvPicPr>
        <p:blipFill>
          <a:blip r:embed="rId5" cstate="print"/>
          <a:srcRect/>
          <a:stretch>
            <a:fillRect/>
          </a:stretch>
        </p:blipFill>
        <p:spPr bwMode="auto">
          <a:xfrm>
            <a:off x="2033859" y="5222240"/>
            <a:ext cx="7098393" cy="1511141"/>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01085" y="999757"/>
            <a:ext cx="11360800" cy="5823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567543"/>
            <a:ext cx="11360800" cy="4872626"/>
          </a:xfrm>
          <a:prstGeom prst="rect">
            <a:avLst/>
          </a:prstGeom>
        </p:spPr>
        <p:txBody>
          <a:bodyPr spcFirstLastPara="1" wrap="square" lIns="91425" tIns="91425" rIns="91425" bIns="91425" anchor="t" anchorCtr="0">
            <a:noAutofit/>
          </a:bodyPr>
          <a:lstStyle/>
          <a:p>
            <a:pPr>
              <a:lnSpc>
                <a:spcPct val="150000"/>
              </a:lnSpc>
              <a:buNone/>
            </a:pPr>
            <a:r>
              <a:rPr lang="en-US" b="1" dirty="0" smtClean="0"/>
              <a:t>Again, delete an element</a:t>
            </a:r>
            <a:r>
              <a:rPr lang="en-US" dirty="0" smtClean="0"/>
              <a:t>. </a:t>
            </a:r>
          </a:p>
          <a:p>
            <a:pPr>
              <a:lnSpc>
                <a:spcPct val="150000"/>
              </a:lnSpc>
              <a:buNone/>
            </a:pPr>
            <a:r>
              <a:rPr lang="en-US" dirty="0" smtClean="0">
                <a:solidFill>
                  <a:srgbClr val="0070C0"/>
                </a:solidFill>
              </a:rPr>
              <a:t>The element to be deleted</a:t>
            </a:r>
            <a:r>
              <a:rPr lang="en-US" dirty="0" smtClean="0"/>
              <a:t> is always </a:t>
            </a:r>
            <a:r>
              <a:rPr lang="en-US" dirty="0" smtClean="0">
                <a:solidFill>
                  <a:srgbClr val="0070C0"/>
                </a:solidFill>
              </a:rPr>
              <a:t>pointed to by the FRONT pointer</a:t>
            </a:r>
            <a:r>
              <a:rPr lang="en-US" dirty="0" smtClean="0"/>
              <a:t>. </a:t>
            </a:r>
          </a:p>
          <a:p>
            <a:pPr>
              <a:lnSpc>
                <a:spcPct val="150000"/>
              </a:lnSpc>
              <a:buNone/>
            </a:pPr>
            <a:r>
              <a:rPr lang="en-US" dirty="0" smtClean="0"/>
              <a:t>So, 22 is deleted. The queue status is as follows: </a:t>
            </a:r>
          </a:p>
          <a:p>
            <a:pPr algn="just">
              <a:lnSpc>
                <a:spcPct val="200000"/>
              </a:lnSpc>
              <a:buNone/>
            </a:pPr>
            <a:r>
              <a:rPr lang="en-US" dirty="0" smtClean="0"/>
              <a:t> </a:t>
            </a:r>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10</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076" name="Picture 4"/>
          <p:cNvPicPr>
            <a:picLocks noChangeAspect="1" noChangeArrowheads="1"/>
          </p:cNvPicPr>
          <p:nvPr/>
        </p:nvPicPr>
        <p:blipFill>
          <a:blip r:embed="rId4" cstate="print"/>
          <a:srcRect/>
          <a:stretch>
            <a:fillRect/>
          </a:stretch>
        </p:blipFill>
        <p:spPr bwMode="auto">
          <a:xfrm>
            <a:off x="1680773" y="4170577"/>
            <a:ext cx="7373937" cy="1501017"/>
          </a:xfrm>
          <a:prstGeom prst="rect">
            <a:avLst/>
          </a:prstGeom>
          <a:noFill/>
          <a:ln w="9525">
            <a:noFill/>
            <a:miter lim="800000"/>
            <a:headEnd/>
            <a:tailEnd/>
          </a:ln>
        </p:spPr>
      </p:pic>
    </p:spTree>
    <p:extLst>
      <p:ext uri="{BB962C8B-B14F-4D97-AF65-F5344CB8AC3E}">
        <p14:creationId xmlns:p14="http://schemas.microsoft.com/office/powerpoint/2010/main" val="3390036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811071"/>
            <a:ext cx="11360800" cy="5823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277263"/>
            <a:ext cx="11360800" cy="4872626"/>
          </a:xfrm>
          <a:prstGeom prst="rect">
            <a:avLst/>
          </a:prstGeom>
        </p:spPr>
        <p:txBody>
          <a:bodyPr spcFirstLastPara="1" wrap="square" lIns="91425" tIns="91425" rIns="91425" bIns="91425" anchor="t" anchorCtr="0">
            <a:noAutofit/>
          </a:bodyPr>
          <a:lstStyle/>
          <a:p>
            <a:pPr algn="just">
              <a:lnSpc>
                <a:spcPct val="200000"/>
              </a:lnSpc>
              <a:buNone/>
            </a:pPr>
            <a:endParaRPr lang="en-US" sz="2000" dirty="0" smtClean="0"/>
          </a:p>
          <a:p>
            <a:pPr algn="just">
              <a:lnSpc>
                <a:spcPct val="200000"/>
              </a:lnSpc>
              <a:buNone/>
            </a:pPr>
            <a:r>
              <a:rPr lang="en-US" dirty="0" smtClean="0"/>
              <a:t>Now, insert new elements 44 and 55 into the queue. </a:t>
            </a:r>
          </a:p>
          <a:p>
            <a:pPr algn="just">
              <a:lnSpc>
                <a:spcPct val="200000"/>
              </a:lnSpc>
              <a:buNone/>
            </a:pPr>
            <a:r>
              <a:rPr lang="en-US" dirty="0" smtClean="0"/>
              <a:t>The queue status is:  </a:t>
            </a:r>
          </a:p>
          <a:p>
            <a:pPr algn="just">
              <a:lnSpc>
                <a:spcPct val="200000"/>
              </a:lnSpc>
              <a:buNone/>
            </a:pPr>
            <a:endParaRPr lang="en-US" dirty="0" smtClean="0"/>
          </a:p>
          <a:p>
            <a:pPr algn="just">
              <a:lnSpc>
                <a:spcPct val="150000"/>
              </a:lnSpc>
              <a:buNone/>
            </a:pPr>
            <a:endParaRPr lang="en-US" sz="2000" dirty="0" smtClean="0"/>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11</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098" name="Picture 2"/>
          <p:cNvPicPr>
            <a:picLocks noChangeAspect="1" noChangeArrowheads="1"/>
          </p:cNvPicPr>
          <p:nvPr/>
        </p:nvPicPr>
        <p:blipFill>
          <a:blip r:embed="rId4" cstate="print"/>
          <a:srcRect/>
          <a:stretch>
            <a:fillRect/>
          </a:stretch>
        </p:blipFill>
        <p:spPr bwMode="auto">
          <a:xfrm>
            <a:off x="1951345" y="3745547"/>
            <a:ext cx="7866743" cy="1926434"/>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811071"/>
            <a:ext cx="11360800" cy="5823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599" y="1277263"/>
            <a:ext cx="11268401" cy="4872626"/>
          </a:xfrm>
          <a:prstGeom prst="rect">
            <a:avLst/>
          </a:prstGeom>
        </p:spPr>
        <p:txBody>
          <a:bodyPr spcFirstLastPara="1" wrap="square" lIns="91425" tIns="91425" rIns="91425" bIns="91425" anchor="t" anchorCtr="0">
            <a:noAutofit/>
          </a:bodyPr>
          <a:lstStyle/>
          <a:p>
            <a:pPr algn="just">
              <a:lnSpc>
                <a:spcPct val="150000"/>
              </a:lnSpc>
              <a:buNone/>
            </a:pPr>
            <a:endParaRPr lang="en-US" sz="2000" dirty="0" smtClean="0"/>
          </a:p>
          <a:p>
            <a:pPr algn="just">
              <a:lnSpc>
                <a:spcPct val="150000"/>
              </a:lnSpc>
              <a:buNone/>
            </a:pPr>
            <a:r>
              <a:rPr lang="en-US" sz="2400" dirty="0" smtClean="0"/>
              <a:t>Next insert another element, say 66 to the queue. </a:t>
            </a:r>
          </a:p>
          <a:p>
            <a:pPr algn="just">
              <a:lnSpc>
                <a:spcPct val="150000"/>
              </a:lnSpc>
              <a:buNone/>
            </a:pPr>
            <a:r>
              <a:rPr lang="en-US" sz="2400" dirty="0" smtClean="0"/>
              <a:t>We cannot insert 66 to the queue as  </a:t>
            </a:r>
            <a:r>
              <a:rPr lang="en-US" sz="2400" dirty="0" smtClean="0">
                <a:solidFill>
                  <a:srgbClr val="0070C0"/>
                </a:solidFill>
              </a:rPr>
              <a:t>the rear crossed the maximum size of the queue </a:t>
            </a:r>
          </a:p>
          <a:p>
            <a:pPr algn="just">
              <a:lnSpc>
                <a:spcPct val="150000"/>
              </a:lnSpc>
              <a:buNone/>
            </a:pPr>
            <a:r>
              <a:rPr lang="en-US" sz="2400" dirty="0" smtClean="0"/>
              <a:t>(i.e., 5). </a:t>
            </a:r>
            <a:r>
              <a:rPr lang="en-US" sz="2400" b="1" dirty="0" smtClean="0"/>
              <a:t>There will be queue full signal, when </a:t>
            </a:r>
            <a:r>
              <a:rPr lang="en-US" sz="2400" dirty="0">
                <a:solidFill>
                  <a:srgbClr val="0070C0"/>
                </a:solidFill>
              </a:rPr>
              <a:t>the rear crossed the maximum size of the </a:t>
            </a:r>
            <a:endParaRPr lang="en-US" sz="2400" dirty="0" smtClean="0">
              <a:solidFill>
                <a:srgbClr val="0070C0"/>
              </a:solidFill>
            </a:endParaRPr>
          </a:p>
          <a:p>
            <a:pPr algn="just">
              <a:lnSpc>
                <a:spcPct val="150000"/>
              </a:lnSpc>
              <a:buNone/>
            </a:pPr>
            <a:r>
              <a:rPr lang="en-US" sz="2400" dirty="0" smtClean="0">
                <a:solidFill>
                  <a:srgbClr val="0070C0"/>
                </a:solidFill>
              </a:rPr>
              <a:t>queue</a:t>
            </a:r>
            <a:r>
              <a:rPr lang="en-US" sz="2400" dirty="0" smtClean="0"/>
              <a:t>. </a:t>
            </a:r>
          </a:p>
          <a:p>
            <a:pPr algn="just">
              <a:lnSpc>
                <a:spcPct val="150000"/>
              </a:lnSpc>
              <a:buNone/>
            </a:pPr>
            <a:r>
              <a:rPr lang="en-US" sz="2400" dirty="0" smtClean="0"/>
              <a:t>The queue status is as follows:   </a:t>
            </a:r>
          </a:p>
          <a:p>
            <a:pPr algn="just">
              <a:lnSpc>
                <a:spcPct val="200000"/>
              </a:lnSpc>
              <a:buNone/>
            </a:pPr>
            <a:r>
              <a:rPr lang="en-US" sz="2400" dirty="0" smtClean="0"/>
              <a:t> </a:t>
            </a:r>
          </a:p>
          <a:p>
            <a:pPr lvl="2" algn="just">
              <a:lnSpc>
                <a:spcPct val="150000"/>
              </a:lnSpc>
              <a:buNone/>
            </a:pPr>
            <a:r>
              <a:rPr lang="en-US" dirty="0" smtClean="0"/>
              <a:t>Now it is not possible to insert an element 66 </a:t>
            </a:r>
            <a:r>
              <a:rPr lang="en-US" dirty="0" smtClean="0">
                <a:solidFill>
                  <a:srgbClr val="0070C0"/>
                </a:solidFill>
              </a:rPr>
              <a:t>even though there are two vacant positions </a:t>
            </a:r>
          </a:p>
          <a:p>
            <a:pPr lvl="2" algn="just">
              <a:lnSpc>
                <a:spcPct val="150000"/>
              </a:lnSpc>
              <a:buNone/>
            </a:pPr>
            <a:r>
              <a:rPr lang="en-US" dirty="0" smtClean="0">
                <a:solidFill>
                  <a:srgbClr val="0070C0"/>
                </a:solidFill>
              </a:rPr>
              <a:t>in the linear queue. </a:t>
            </a:r>
          </a:p>
          <a:p>
            <a:pPr algn="just">
              <a:lnSpc>
                <a:spcPct val="150000"/>
              </a:lnSpc>
              <a:buNone/>
            </a:pPr>
            <a:endParaRPr lang="en-US" sz="2000" dirty="0" smtClean="0"/>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12</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099" name="Picture 3"/>
          <p:cNvPicPr>
            <a:picLocks noChangeAspect="1" noChangeArrowheads="1"/>
          </p:cNvPicPr>
          <p:nvPr/>
        </p:nvPicPr>
        <p:blipFill>
          <a:blip r:embed="rId4" cstate="print"/>
          <a:srcRect/>
          <a:stretch>
            <a:fillRect/>
          </a:stretch>
        </p:blipFill>
        <p:spPr bwMode="auto">
          <a:xfrm>
            <a:off x="4513625" y="4002037"/>
            <a:ext cx="7435119" cy="1114908"/>
          </a:xfrm>
          <a:prstGeom prst="rect">
            <a:avLst/>
          </a:prstGeom>
          <a:noFill/>
          <a:ln w="9525">
            <a:noFill/>
            <a:miter lim="800000"/>
            <a:headEnd/>
            <a:tailEnd/>
          </a:ln>
        </p:spPr>
      </p:pic>
    </p:spTree>
    <p:extLst>
      <p:ext uri="{BB962C8B-B14F-4D97-AF65-F5344CB8AC3E}">
        <p14:creationId xmlns:p14="http://schemas.microsoft.com/office/powerpoint/2010/main" val="3810993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1135160"/>
            <a:ext cx="11360800" cy="5823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277263"/>
            <a:ext cx="11360800" cy="4872626"/>
          </a:xfrm>
          <a:prstGeom prst="rect">
            <a:avLst/>
          </a:prstGeom>
        </p:spPr>
        <p:txBody>
          <a:bodyPr spcFirstLastPara="1" wrap="square" lIns="91425" tIns="91425" rIns="91425" bIns="91425" anchor="t" anchorCtr="0">
            <a:noAutofit/>
          </a:bodyPr>
          <a:lstStyle/>
          <a:p>
            <a:pPr marL="457200" lvl="2" indent="-342900" algn="just">
              <a:lnSpc>
                <a:spcPct val="150000"/>
              </a:lnSpc>
              <a:spcBef>
                <a:spcPts val="0"/>
              </a:spcBef>
              <a:buSzPts val="1800"/>
              <a:buFont typeface="Arial" panose="020B0604020202020204" pitchFamily="34" charset="0"/>
              <a:buChar char="●"/>
            </a:pPr>
            <a:endParaRPr lang="en-US" sz="2800" dirty="0" smtClean="0">
              <a:solidFill>
                <a:srgbClr val="0070C0"/>
              </a:solidFill>
            </a:endParaRPr>
          </a:p>
          <a:p>
            <a:pPr marL="457200" lvl="2" indent="-342900" algn="just">
              <a:lnSpc>
                <a:spcPct val="150000"/>
              </a:lnSpc>
              <a:spcBef>
                <a:spcPts val="0"/>
              </a:spcBef>
              <a:buSzPts val="1800"/>
              <a:buFont typeface="Arial" panose="020B0604020202020204" pitchFamily="34" charset="0"/>
              <a:buChar char="●"/>
            </a:pPr>
            <a:r>
              <a:rPr lang="en-US" sz="2800" dirty="0" smtClean="0">
                <a:solidFill>
                  <a:srgbClr val="0070C0"/>
                </a:solidFill>
              </a:rPr>
              <a:t>To </a:t>
            </a:r>
            <a:r>
              <a:rPr lang="en-US" sz="2800" dirty="0">
                <a:solidFill>
                  <a:srgbClr val="0070C0"/>
                </a:solidFill>
              </a:rPr>
              <a:t>overcome </a:t>
            </a:r>
            <a:r>
              <a:rPr lang="en-US" sz="2800" dirty="0" smtClean="0">
                <a:solidFill>
                  <a:srgbClr val="0070C0"/>
                </a:solidFill>
              </a:rPr>
              <a:t>the </a:t>
            </a:r>
            <a:r>
              <a:rPr lang="en-US" sz="2800" dirty="0">
                <a:solidFill>
                  <a:srgbClr val="0070C0"/>
                </a:solidFill>
              </a:rPr>
              <a:t>problem </a:t>
            </a:r>
            <a:r>
              <a:rPr lang="en-US" sz="2800" dirty="0"/>
              <a:t>of it is not possible to insert </a:t>
            </a:r>
            <a:r>
              <a:rPr lang="en-US" sz="2800" dirty="0" smtClean="0"/>
              <a:t>a new element even </a:t>
            </a:r>
            <a:r>
              <a:rPr lang="en-US" sz="2800" dirty="0"/>
              <a:t>though there are two vacant positions </a:t>
            </a:r>
            <a:r>
              <a:rPr lang="en-US" sz="2800" dirty="0" smtClean="0"/>
              <a:t>in </a:t>
            </a:r>
            <a:r>
              <a:rPr lang="en-US" sz="2800" dirty="0"/>
              <a:t>the linear queue. </a:t>
            </a:r>
          </a:p>
          <a:p>
            <a:pPr algn="just">
              <a:lnSpc>
                <a:spcPct val="150000"/>
              </a:lnSpc>
            </a:pPr>
            <a:endParaRPr lang="en-US" sz="800" dirty="0" smtClean="0">
              <a:solidFill>
                <a:srgbClr val="0070C0"/>
              </a:solidFill>
            </a:endParaRPr>
          </a:p>
          <a:p>
            <a:pPr algn="just">
              <a:lnSpc>
                <a:spcPct val="150000"/>
              </a:lnSpc>
            </a:pPr>
            <a:r>
              <a:rPr lang="en-US" dirty="0" smtClean="0">
                <a:solidFill>
                  <a:srgbClr val="0070C0"/>
                </a:solidFill>
              </a:rPr>
              <a:t>the elements of the queue are to be shifted towards the beginning of the queue</a:t>
            </a:r>
            <a:r>
              <a:rPr lang="en-US" dirty="0" smtClean="0"/>
              <a:t> so that it creates vacant position at the rear end. </a:t>
            </a:r>
          </a:p>
          <a:p>
            <a:pPr algn="just">
              <a:lnSpc>
                <a:spcPct val="150000"/>
              </a:lnSpc>
              <a:buNone/>
            </a:pPr>
            <a:endParaRPr lang="en-US" sz="800" dirty="0"/>
          </a:p>
          <a:p>
            <a:pPr algn="just">
              <a:lnSpc>
                <a:spcPct val="150000"/>
              </a:lnSpc>
            </a:pPr>
            <a:r>
              <a:rPr lang="en-US" dirty="0" smtClean="0"/>
              <a:t>Then the FRONT and REAR are to be adjusted properly. </a:t>
            </a:r>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13</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811071"/>
            <a:ext cx="11360800" cy="5823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277263"/>
            <a:ext cx="11360800" cy="4872626"/>
          </a:xfrm>
          <a:prstGeom prst="rect">
            <a:avLst/>
          </a:prstGeom>
        </p:spPr>
        <p:txBody>
          <a:bodyPr spcFirstLastPara="1" wrap="square" lIns="91425" tIns="91425" rIns="91425" bIns="91425" anchor="t" anchorCtr="0">
            <a:noAutofit/>
          </a:bodyPr>
          <a:lstStyle/>
          <a:p>
            <a:pPr algn="just">
              <a:lnSpc>
                <a:spcPct val="150000"/>
              </a:lnSpc>
              <a:buNone/>
            </a:pPr>
            <a:endParaRPr lang="en-US" sz="2400" dirty="0" smtClean="0"/>
          </a:p>
          <a:p>
            <a:pPr algn="just">
              <a:lnSpc>
                <a:spcPct val="150000"/>
              </a:lnSpc>
              <a:buNone/>
            </a:pPr>
            <a:r>
              <a:rPr lang="en-US" sz="2400" dirty="0" smtClean="0"/>
              <a:t>The element 66 can be inserted at the rear end. After this operation, the queue status is </a:t>
            </a:r>
          </a:p>
          <a:p>
            <a:pPr algn="just">
              <a:lnSpc>
                <a:spcPct val="150000"/>
              </a:lnSpc>
              <a:buNone/>
            </a:pPr>
            <a:r>
              <a:rPr lang="en-US" sz="2400" dirty="0" smtClean="0"/>
              <a:t>as follows: </a:t>
            </a:r>
          </a:p>
          <a:p>
            <a:pPr algn="just">
              <a:lnSpc>
                <a:spcPct val="150000"/>
              </a:lnSpc>
              <a:buNone/>
            </a:pPr>
            <a:endParaRPr lang="en-US" sz="2400" dirty="0" smtClean="0"/>
          </a:p>
          <a:p>
            <a:pPr algn="just">
              <a:lnSpc>
                <a:spcPct val="150000"/>
              </a:lnSpc>
              <a:buNone/>
            </a:pPr>
            <a:endParaRPr lang="en-US" sz="2400" dirty="0" smtClean="0"/>
          </a:p>
          <a:p>
            <a:pPr algn="just">
              <a:lnSpc>
                <a:spcPct val="150000"/>
              </a:lnSpc>
              <a:buNone/>
            </a:pPr>
            <a:endParaRPr lang="en-US" sz="2400" dirty="0"/>
          </a:p>
          <a:p>
            <a:pPr algn="just">
              <a:lnSpc>
                <a:spcPct val="150000"/>
              </a:lnSpc>
              <a:buNone/>
            </a:pPr>
            <a:r>
              <a:rPr lang="en-US" sz="2400" dirty="0" smtClean="0"/>
              <a:t>This difficulty can overcome if we treat queue position with index 0 as a position that </a:t>
            </a:r>
          </a:p>
          <a:p>
            <a:pPr algn="just">
              <a:lnSpc>
                <a:spcPct val="150000"/>
              </a:lnSpc>
              <a:buNone/>
            </a:pPr>
            <a:r>
              <a:rPr lang="en-US" sz="2400" dirty="0" smtClean="0"/>
              <a:t>comes after position with index 4 i.e., we treat the queue as a </a:t>
            </a:r>
            <a:r>
              <a:rPr lang="en-US" sz="2400" b="1" dirty="0" smtClean="0"/>
              <a:t>circular queue. </a:t>
            </a:r>
            <a:r>
              <a:rPr lang="en-US" sz="2400" dirty="0" smtClean="0"/>
              <a:t>  </a:t>
            </a:r>
          </a:p>
          <a:p>
            <a:pPr algn="just">
              <a:lnSpc>
                <a:spcPct val="150000"/>
              </a:lnSpc>
              <a:buNone/>
            </a:pPr>
            <a:endParaRPr lang="en-US" sz="2000" dirty="0" smtClean="0"/>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14</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5122" name="Picture 2"/>
          <p:cNvPicPr>
            <a:picLocks noChangeAspect="1" noChangeArrowheads="1"/>
          </p:cNvPicPr>
          <p:nvPr/>
        </p:nvPicPr>
        <p:blipFill>
          <a:blip r:embed="rId4" cstate="print"/>
          <a:srcRect/>
          <a:stretch>
            <a:fillRect/>
          </a:stretch>
        </p:blipFill>
        <p:spPr bwMode="auto">
          <a:xfrm>
            <a:off x="2306865" y="2713071"/>
            <a:ext cx="8969829" cy="1891585"/>
          </a:xfrm>
          <a:prstGeom prst="rect">
            <a:avLst/>
          </a:prstGeom>
          <a:noFill/>
          <a:ln w="9525">
            <a:noFill/>
            <a:miter lim="800000"/>
            <a:headEnd/>
            <a:tailEnd/>
          </a:ln>
        </p:spPr>
      </p:pic>
    </p:spTree>
    <p:extLst>
      <p:ext uri="{BB962C8B-B14F-4D97-AF65-F5344CB8AC3E}">
        <p14:creationId xmlns:p14="http://schemas.microsoft.com/office/powerpoint/2010/main" val="13632254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228777" y="1331962"/>
            <a:ext cx="4862228" cy="523220"/>
          </a:xfrm>
          <a:prstGeom prst="rect">
            <a:avLst/>
          </a:prstGeom>
          <a:noFill/>
        </p:spPr>
        <p:txBody>
          <a:bodyPr wrap="non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Queue operations using array</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Queue operations using array: </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711200" y="1797885"/>
            <a:ext cx="11065200" cy="4555200"/>
          </a:xfrm>
        </p:spPr>
        <p:txBody>
          <a:bodyPr>
            <a:normAutofit fontScale="92500" lnSpcReduction="20000"/>
          </a:bodyPr>
          <a:lstStyle/>
          <a:p>
            <a:pPr algn="just">
              <a:lnSpc>
                <a:spcPct val="150000"/>
              </a:lnSpc>
              <a:buNone/>
            </a:pPr>
            <a:r>
              <a:rPr lang="en-US" sz="3200" dirty="0" smtClean="0"/>
              <a:t>1.  </a:t>
            </a:r>
            <a:r>
              <a:rPr lang="en-US" sz="3200" dirty="0" err="1" smtClean="0"/>
              <a:t>enqueue</a:t>
            </a:r>
            <a:r>
              <a:rPr lang="en-US" sz="3200" dirty="0" smtClean="0"/>
              <a:t>() or insertion():which inserts an element at the end of  </a:t>
            </a:r>
          </a:p>
          <a:p>
            <a:pPr algn="just">
              <a:lnSpc>
                <a:spcPct val="150000"/>
              </a:lnSpc>
              <a:buNone/>
            </a:pPr>
            <a:r>
              <a:rPr lang="en-US" sz="3200" dirty="0" smtClean="0"/>
              <a:t>      the queue.  </a:t>
            </a:r>
          </a:p>
          <a:p>
            <a:pPr lvl="1">
              <a:buNone/>
            </a:pPr>
            <a:r>
              <a:rPr lang="en-US" sz="2600" b="1" dirty="0" smtClean="0"/>
              <a:t>Algorithm: Procedure for insertion(): </a:t>
            </a:r>
          </a:p>
          <a:p>
            <a:pPr lvl="2">
              <a:buNone/>
            </a:pPr>
            <a:r>
              <a:rPr lang="en-US" sz="2400" dirty="0" smtClean="0"/>
              <a:t>Step-1:START </a:t>
            </a:r>
          </a:p>
          <a:p>
            <a:pPr lvl="2">
              <a:buNone/>
            </a:pPr>
            <a:r>
              <a:rPr lang="en-US" sz="2400" dirty="0" smtClean="0"/>
              <a:t>Step-2: if rear==max then </a:t>
            </a:r>
          </a:p>
          <a:p>
            <a:pPr lvl="2">
              <a:buNone/>
            </a:pPr>
            <a:r>
              <a:rPr lang="en-US" sz="2400" dirty="0" smtClean="0"/>
              <a:t>              Write ‘Queue is full’ </a:t>
            </a:r>
          </a:p>
          <a:p>
            <a:pPr lvl="2">
              <a:buNone/>
            </a:pPr>
            <a:r>
              <a:rPr lang="en-US" sz="2400" dirty="0" smtClean="0"/>
              <a:t>Step-3: otherwise </a:t>
            </a:r>
          </a:p>
          <a:p>
            <a:pPr lvl="2">
              <a:buNone/>
            </a:pPr>
            <a:r>
              <a:rPr lang="en-US" sz="2400" dirty="0" smtClean="0"/>
              <a:t>              3.1: read element ‘queue[rear]’ </a:t>
            </a:r>
          </a:p>
          <a:p>
            <a:pPr lvl="2">
              <a:buNone/>
            </a:pPr>
            <a:r>
              <a:rPr lang="en-US" sz="2400" dirty="0" smtClean="0"/>
              <a:t>Step-4:STOP 	</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16</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Queue operations using array: </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711200" y="1797885"/>
            <a:ext cx="11065200" cy="4555200"/>
          </a:xfrm>
        </p:spPr>
        <p:txBody>
          <a:bodyPr>
            <a:normAutofit fontScale="92500" lnSpcReduction="20000"/>
          </a:bodyPr>
          <a:lstStyle/>
          <a:p>
            <a:pPr algn="just">
              <a:lnSpc>
                <a:spcPct val="150000"/>
              </a:lnSpc>
              <a:buNone/>
            </a:pPr>
            <a:r>
              <a:rPr lang="en-US" sz="3200" dirty="0" smtClean="0"/>
              <a:t>2.  </a:t>
            </a:r>
            <a:r>
              <a:rPr lang="en-US" sz="3200" dirty="0" err="1" smtClean="0"/>
              <a:t>dequeue</a:t>
            </a:r>
            <a:r>
              <a:rPr lang="en-US" sz="3200" dirty="0" smtClean="0"/>
              <a:t>() or deletion(): which deletes an element at the start of </a:t>
            </a:r>
          </a:p>
          <a:p>
            <a:pPr algn="just">
              <a:lnSpc>
                <a:spcPct val="150000"/>
              </a:lnSpc>
              <a:buNone/>
            </a:pPr>
            <a:r>
              <a:rPr lang="en-US" sz="3200" dirty="0" smtClean="0"/>
              <a:t>      the queue.  </a:t>
            </a:r>
          </a:p>
          <a:p>
            <a:pPr lvl="1">
              <a:buNone/>
            </a:pPr>
            <a:r>
              <a:rPr lang="en-US" sz="2800" b="1" dirty="0" smtClean="0"/>
              <a:t>Algorithm: procedure for deletion(): 	</a:t>
            </a:r>
            <a:r>
              <a:rPr lang="en-US" sz="2600" b="1" dirty="0" smtClean="0"/>
              <a:t> </a:t>
            </a:r>
          </a:p>
          <a:p>
            <a:pPr lvl="2">
              <a:buNone/>
            </a:pPr>
            <a:r>
              <a:rPr lang="en-US" sz="2400" dirty="0" smtClean="0"/>
              <a:t>Step-1:START </a:t>
            </a:r>
          </a:p>
          <a:p>
            <a:pPr lvl="2">
              <a:buNone/>
            </a:pPr>
            <a:r>
              <a:rPr lang="en-US" sz="2400" dirty="0" smtClean="0"/>
              <a:t>Step-2: if front==rear then </a:t>
            </a:r>
          </a:p>
          <a:p>
            <a:pPr lvl="2">
              <a:buNone/>
            </a:pPr>
            <a:r>
              <a:rPr lang="en-US" sz="2400" dirty="0" smtClean="0"/>
              <a:t>              Write’ Queue is empty’ </a:t>
            </a:r>
          </a:p>
          <a:p>
            <a:pPr lvl="2">
              <a:buNone/>
            </a:pPr>
            <a:r>
              <a:rPr lang="en-US" sz="2400" dirty="0" smtClean="0"/>
              <a:t>Step-3: otherwise </a:t>
            </a:r>
          </a:p>
          <a:p>
            <a:pPr lvl="2">
              <a:buNone/>
            </a:pPr>
            <a:r>
              <a:rPr lang="en-US" sz="2400" dirty="0" smtClean="0"/>
              <a:t>              3.1: print deleted element </a:t>
            </a:r>
          </a:p>
          <a:p>
            <a:pPr lvl="2">
              <a:buNone/>
            </a:pPr>
            <a:r>
              <a:rPr lang="en-US" sz="2400" dirty="0" smtClean="0"/>
              <a:t>Step-4:STOP </a:t>
            </a:r>
            <a:r>
              <a:rPr lang="en-US" dirty="0" smtClean="0"/>
              <a:t>	</a:t>
            </a:r>
            <a:r>
              <a:rPr lang="en-US" sz="2400" dirty="0" smtClean="0"/>
              <a:t>	</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17</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Queue operations using array: </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711200" y="1797885"/>
            <a:ext cx="11065200" cy="4555200"/>
          </a:xfrm>
        </p:spPr>
        <p:txBody>
          <a:bodyPr>
            <a:normAutofit fontScale="92500" lnSpcReduction="20000"/>
          </a:bodyPr>
          <a:lstStyle/>
          <a:p>
            <a:pPr algn="just">
              <a:lnSpc>
                <a:spcPct val="150000"/>
              </a:lnSpc>
              <a:buNone/>
            </a:pPr>
            <a:r>
              <a:rPr lang="en-US" sz="3200" dirty="0" smtClean="0"/>
              <a:t>3</a:t>
            </a:r>
            <a:r>
              <a:rPr lang="en-US" sz="3200" smtClean="0"/>
              <a:t>. display</a:t>
            </a:r>
            <a:r>
              <a:rPr lang="en-US" sz="3200" dirty="0" smtClean="0"/>
              <a:t>(): which displays an elements in the queue.   </a:t>
            </a:r>
          </a:p>
          <a:p>
            <a:pPr lvl="1">
              <a:buNone/>
            </a:pPr>
            <a:r>
              <a:rPr lang="en-US" sz="2800" b="1" dirty="0" smtClean="0"/>
              <a:t>Algorithm: procedure </a:t>
            </a:r>
            <a:r>
              <a:rPr lang="en-US" sz="2800" b="1" smtClean="0"/>
              <a:t>for display(): </a:t>
            </a:r>
            <a:r>
              <a:rPr lang="en-US" sz="2800" b="1" dirty="0" smtClean="0"/>
              <a:t>	 	</a:t>
            </a:r>
            <a:r>
              <a:rPr lang="en-US" sz="2600" b="1" dirty="0" smtClean="0"/>
              <a:t> </a:t>
            </a:r>
          </a:p>
          <a:p>
            <a:pPr lvl="2">
              <a:buNone/>
            </a:pPr>
            <a:r>
              <a:rPr lang="en-US" sz="2400" dirty="0" smtClean="0"/>
              <a:t>Step-1:START </a:t>
            </a:r>
          </a:p>
          <a:p>
            <a:pPr lvl="2">
              <a:buNone/>
            </a:pPr>
            <a:r>
              <a:rPr lang="en-US" sz="2400" dirty="0" smtClean="0"/>
              <a:t>Step-2: if front==rear then </a:t>
            </a:r>
          </a:p>
          <a:p>
            <a:pPr lvl="2">
              <a:buNone/>
            </a:pPr>
            <a:r>
              <a:rPr lang="en-US" sz="2400" dirty="0" smtClean="0"/>
              <a:t>              Write’ Queue is empty’ </a:t>
            </a:r>
          </a:p>
          <a:p>
            <a:pPr lvl="2">
              <a:buNone/>
            </a:pPr>
            <a:r>
              <a:rPr lang="en-US" sz="2400" dirty="0" smtClean="0"/>
              <a:t>Step-3: otherwise </a:t>
            </a:r>
          </a:p>
          <a:p>
            <a:pPr lvl="2">
              <a:buNone/>
            </a:pPr>
            <a:r>
              <a:rPr lang="en-US" sz="2400" dirty="0" smtClean="0"/>
              <a:t>              3.1: for </a:t>
            </a:r>
            <a:r>
              <a:rPr lang="en-US" sz="2400" dirty="0" err="1" smtClean="0"/>
              <a:t>i</a:t>
            </a:r>
            <a:r>
              <a:rPr lang="en-US" sz="2400" dirty="0" smtClean="0"/>
              <a:t>=front to rear then </a:t>
            </a:r>
          </a:p>
          <a:p>
            <a:pPr lvl="2">
              <a:buNone/>
            </a:pPr>
            <a:r>
              <a:rPr lang="en-US" sz="2400" dirty="0" smtClean="0"/>
              <a:t>              3.2: print ‘queue[</a:t>
            </a:r>
            <a:r>
              <a:rPr lang="en-US" sz="2400" dirty="0" err="1" smtClean="0"/>
              <a:t>i</a:t>
            </a:r>
            <a:r>
              <a:rPr lang="en-US" sz="2400" dirty="0" smtClean="0"/>
              <a:t>]’ </a:t>
            </a:r>
          </a:p>
          <a:p>
            <a:pPr lvl="2">
              <a:buNone/>
            </a:pPr>
            <a:r>
              <a:rPr lang="en-US" sz="2400" dirty="0" smtClean="0"/>
              <a:t>Step-4:STOP 		</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18</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649683" y="1331962"/>
            <a:ext cx="3826689" cy="523220"/>
          </a:xfrm>
          <a:prstGeom prst="rect">
            <a:avLst/>
          </a:prstGeom>
          <a:noFill/>
        </p:spPr>
        <p:txBody>
          <a:bodyPr wrap="non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Queue using Linked list</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2. Queue using Linked list:</a:t>
            </a:r>
            <a:endParaRPr lang="en-US" sz="4000"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522119"/>
            <a:ext cx="11360800" cy="4555200"/>
          </a:xfrm>
        </p:spPr>
        <p:txBody>
          <a:bodyPr>
            <a:normAutofit lnSpcReduction="10000"/>
          </a:bodyPr>
          <a:lstStyle/>
          <a:p>
            <a:pPr algn="just">
              <a:lnSpc>
                <a:spcPct val="150000"/>
              </a:lnSpc>
            </a:pPr>
            <a:r>
              <a:rPr lang="en-US" sz="3200" dirty="0" smtClean="0"/>
              <a:t>We can represent a queue as a linked list. </a:t>
            </a:r>
          </a:p>
          <a:p>
            <a:pPr algn="just">
              <a:lnSpc>
                <a:spcPct val="150000"/>
              </a:lnSpc>
            </a:pPr>
            <a:r>
              <a:rPr lang="en-US" sz="3200" dirty="0" smtClean="0"/>
              <a:t>In a queue data is deleted from the front end and inserted at the rear end. </a:t>
            </a:r>
          </a:p>
          <a:p>
            <a:pPr algn="just">
              <a:lnSpc>
                <a:spcPct val="150000"/>
              </a:lnSpc>
            </a:pPr>
            <a:r>
              <a:rPr lang="en-US" sz="3200" dirty="0" smtClean="0"/>
              <a:t>We can perform similar operations on the two ends of a list. </a:t>
            </a:r>
          </a:p>
          <a:p>
            <a:pPr algn="just">
              <a:lnSpc>
                <a:spcPct val="150000"/>
              </a:lnSpc>
            </a:pPr>
            <a:r>
              <a:rPr lang="en-US" sz="3200" dirty="0" smtClean="0"/>
              <a:t>We use two pointers front and rear for our linked queue implementation.</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20</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2. Queue using Linked list:</a:t>
            </a:r>
            <a:endParaRPr lang="en-US" sz="4000"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522119"/>
            <a:ext cx="11360800" cy="4555200"/>
          </a:xfrm>
        </p:spPr>
        <p:txBody>
          <a:bodyPr>
            <a:normAutofit/>
          </a:bodyPr>
          <a:lstStyle/>
          <a:p>
            <a:pPr algn="just">
              <a:lnSpc>
                <a:spcPct val="150000"/>
              </a:lnSpc>
              <a:buNone/>
            </a:pPr>
            <a:r>
              <a:rPr lang="en-US" sz="3200" dirty="0" smtClean="0"/>
              <a:t>The linked queue looks as shown in figure:</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21</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026" name="Picture 2"/>
          <p:cNvPicPr>
            <a:picLocks noChangeAspect="1" noChangeArrowheads="1"/>
          </p:cNvPicPr>
          <p:nvPr/>
        </p:nvPicPr>
        <p:blipFill>
          <a:blip r:embed="rId3" cstate="print"/>
          <a:srcRect/>
          <a:stretch>
            <a:fillRect/>
          </a:stretch>
        </p:blipFill>
        <p:spPr bwMode="auto">
          <a:xfrm>
            <a:off x="2032000" y="2409370"/>
            <a:ext cx="7141029" cy="3976915"/>
          </a:xfrm>
          <a:prstGeom prst="rect">
            <a:avLst/>
          </a:prstGeom>
          <a:noFill/>
          <a:ln w="9525">
            <a:noFill/>
            <a:miter lim="800000"/>
            <a:headEnd/>
            <a:tailEnd/>
          </a:ln>
        </p:spPr>
      </p:pic>
    </p:spTree>
    <p:extLst>
      <p:ext uri="{BB962C8B-B14F-4D97-AF65-F5344CB8AC3E}">
        <p14:creationId xmlns:p14="http://schemas.microsoft.com/office/powerpoint/2010/main" val="1436104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400" b="1" dirty="0" smtClean="0"/>
              <a:t>Applications of Queue</a:t>
            </a:r>
            <a:endParaRPr lang="en-US" sz="44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22</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Applications of Queue:</a:t>
            </a: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357543" y="1768862"/>
            <a:ext cx="11360800" cy="4555200"/>
          </a:xfrm>
        </p:spPr>
        <p:txBody>
          <a:bodyPr>
            <a:normAutofit/>
          </a:bodyPr>
          <a:lstStyle/>
          <a:p>
            <a:pPr algn="just">
              <a:buNone/>
            </a:pPr>
            <a:r>
              <a:rPr lang="en-US" sz="3200" dirty="0" smtClean="0"/>
              <a:t>1. It is used to schedule the jobs to be processed by the CPU. </a:t>
            </a:r>
          </a:p>
          <a:p>
            <a:pPr algn="just">
              <a:buNone/>
            </a:pPr>
            <a:endParaRPr lang="en-US" sz="3200" dirty="0" smtClean="0"/>
          </a:p>
          <a:p>
            <a:pPr algn="just">
              <a:buNone/>
            </a:pPr>
            <a:r>
              <a:rPr lang="en-US" sz="3200" dirty="0" smtClean="0"/>
              <a:t>2. When multiple users send print jobs to a printer, each printing job is kept in the printing queue. Then the printer prints those jobs according to first in first out (FIFO) basis. </a:t>
            </a:r>
          </a:p>
          <a:p>
            <a:pPr algn="just">
              <a:buNone/>
            </a:pPr>
            <a:endParaRPr lang="en-US" sz="3200" dirty="0" smtClean="0"/>
          </a:p>
          <a:p>
            <a:pPr algn="just">
              <a:buNone/>
            </a:pPr>
            <a:r>
              <a:rPr lang="en-US" sz="3200" dirty="0" smtClean="0"/>
              <a:t>3. Breadth first search uses a queue data structure to find an element from a graph.</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23</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881911" y="1346477"/>
            <a:ext cx="3486852" cy="523220"/>
          </a:xfrm>
          <a:prstGeom prst="rect">
            <a:avLst/>
          </a:prstGeom>
          <a:noFill/>
        </p:spPr>
        <p:txBody>
          <a:bodyPr wrap="non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CIRCULAR QUEUE</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44629" y="898156"/>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449544"/>
            <a:ext cx="11360800" cy="4555200"/>
          </a:xfrm>
          <a:prstGeom prst="rect">
            <a:avLst/>
          </a:prstGeom>
        </p:spPr>
        <p:txBody>
          <a:bodyPr spcFirstLastPara="1" wrap="square" lIns="91425" tIns="91425" rIns="91425" bIns="91425" anchor="t" anchorCtr="0">
            <a:noAutofit/>
          </a:bodyPr>
          <a:lstStyle/>
          <a:p>
            <a:pPr algn="just">
              <a:lnSpc>
                <a:spcPct val="200000"/>
              </a:lnSpc>
            </a:pPr>
            <a:r>
              <a:rPr lang="en-US" dirty="0" smtClean="0"/>
              <a:t>A more efficient queue representation is obtained by regarding the array Q[MAX] as circular. </a:t>
            </a:r>
          </a:p>
          <a:p>
            <a:pPr algn="just">
              <a:lnSpc>
                <a:spcPct val="200000"/>
              </a:lnSpc>
            </a:pPr>
            <a:r>
              <a:rPr lang="en-US" dirty="0" smtClean="0"/>
              <a:t>Any number of items could be placed on the queue. </a:t>
            </a:r>
          </a:p>
          <a:p>
            <a:pPr algn="just">
              <a:lnSpc>
                <a:spcPct val="200000"/>
              </a:lnSpc>
            </a:pPr>
            <a:r>
              <a:rPr lang="en-US" dirty="0" smtClean="0"/>
              <a:t>This implementation of a queue is called a circular queue because it uses its storage array as if it were a circle instead of a linear list.  </a:t>
            </a:r>
          </a:p>
          <a:p>
            <a:pPr algn="just">
              <a:lnSpc>
                <a:spcPct val="200000"/>
              </a:lnSpc>
              <a:buNone/>
            </a:pPr>
            <a:r>
              <a:rPr lang="en-US"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25</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44629" y="898156"/>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8"/>
            <a:ext cx="11360800" cy="4555200"/>
          </a:xfrm>
          <a:prstGeom prst="rect">
            <a:avLst/>
          </a:prstGeom>
        </p:spPr>
        <p:txBody>
          <a:bodyPr spcFirstLastPara="1" wrap="square" lIns="91425" tIns="91425" rIns="91425" bIns="91425" anchor="t" anchorCtr="0">
            <a:noAutofit/>
          </a:bodyPr>
          <a:lstStyle/>
          <a:p>
            <a:pPr algn="just">
              <a:buNone/>
            </a:pPr>
            <a:endParaRPr lang="en-US" dirty="0" smtClean="0"/>
          </a:p>
          <a:p>
            <a:pPr algn="just">
              <a:buNone/>
            </a:pPr>
            <a:r>
              <a:rPr lang="en-US" sz="3200" dirty="0" smtClean="0"/>
              <a:t>There are two problems associated with linear queue. </a:t>
            </a:r>
          </a:p>
          <a:p>
            <a:pPr algn="just">
              <a:buNone/>
            </a:pPr>
            <a:endParaRPr lang="en-US" sz="3200" b="1" dirty="0" smtClean="0"/>
          </a:p>
          <a:p>
            <a:pPr algn="just">
              <a:buNone/>
            </a:pPr>
            <a:r>
              <a:rPr lang="en-US" sz="3200" b="1" dirty="0" smtClean="0"/>
              <a:t>They are: </a:t>
            </a:r>
          </a:p>
          <a:p>
            <a:pPr algn="just"/>
            <a:endParaRPr lang="en-US" dirty="0" smtClean="0"/>
          </a:p>
          <a:p>
            <a:pPr algn="just">
              <a:lnSpc>
                <a:spcPct val="150000"/>
              </a:lnSpc>
            </a:pPr>
            <a:r>
              <a:rPr lang="en-US" dirty="0" smtClean="0"/>
              <a:t>Time consuming: linear time to be spent in shifting the elements to the beginning of the queue. </a:t>
            </a:r>
          </a:p>
          <a:p>
            <a:pPr algn="just">
              <a:lnSpc>
                <a:spcPct val="150000"/>
              </a:lnSpc>
            </a:pPr>
            <a:endParaRPr lang="en-US" dirty="0" smtClean="0"/>
          </a:p>
          <a:p>
            <a:pPr algn="just">
              <a:lnSpc>
                <a:spcPct val="150000"/>
              </a:lnSpc>
            </a:pPr>
            <a:r>
              <a:rPr lang="en-US" dirty="0" smtClean="0"/>
              <a:t>Signaling queue full: even if the queue is having vacant position.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26</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985243"/>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Circular Queue:</a:t>
            </a:r>
            <a:r>
              <a:rPr lang="en-US" b="1" dirty="0" smtClean="0"/>
              <a:t> </a:t>
            </a:r>
            <a:endParaRPr dirty="0"/>
          </a:p>
        </p:txBody>
      </p:sp>
      <p:sp>
        <p:nvSpPr>
          <p:cNvPr id="131" name="Shape 131"/>
          <p:cNvSpPr txBox="1">
            <a:spLocks noGrp="1"/>
          </p:cNvSpPr>
          <p:nvPr>
            <p:ph type="body" idx="1"/>
          </p:nvPr>
        </p:nvSpPr>
        <p:spPr>
          <a:xfrm>
            <a:off x="415600" y="1524000"/>
            <a:ext cx="11360800" cy="4916169"/>
          </a:xfrm>
          <a:prstGeom prst="rect">
            <a:avLst/>
          </a:prstGeom>
        </p:spPr>
        <p:txBody>
          <a:bodyPr spcFirstLastPara="1" wrap="square" lIns="91425" tIns="91425" rIns="91425" bIns="91425" anchor="t" anchorCtr="0">
            <a:noAutofit/>
          </a:bodyPr>
          <a:lstStyle/>
          <a:p>
            <a:pPr algn="just">
              <a:lnSpc>
                <a:spcPct val="200000"/>
              </a:lnSpc>
              <a:buNone/>
            </a:pPr>
            <a:r>
              <a:rPr lang="en-US" dirty="0" smtClean="0"/>
              <a:t>For example, let us consider a linear queue status as follows:</a:t>
            </a:r>
          </a:p>
          <a:p>
            <a:pPr algn="just">
              <a:lnSpc>
                <a:spcPct val="200000"/>
              </a:lnSpc>
              <a:buNone/>
            </a:pPr>
            <a:endParaRPr lang="en-US" dirty="0" smtClean="0"/>
          </a:p>
          <a:p>
            <a:pPr algn="just">
              <a:lnSpc>
                <a:spcPct val="200000"/>
              </a:lnSpc>
              <a:buNone/>
            </a:pPr>
            <a:endParaRPr lang="en-US" dirty="0" smtClean="0"/>
          </a:p>
          <a:p>
            <a:pPr algn="just">
              <a:lnSpc>
                <a:spcPct val="200000"/>
              </a:lnSpc>
              <a:buNone/>
            </a:pPr>
            <a:r>
              <a:rPr lang="en-US" dirty="0" smtClean="0"/>
              <a:t>Next insert another element, say 66 to the queue. </a:t>
            </a:r>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27</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2" name="Picture 2"/>
          <p:cNvPicPr>
            <a:picLocks noChangeAspect="1" noChangeArrowheads="1"/>
          </p:cNvPicPr>
          <p:nvPr/>
        </p:nvPicPr>
        <p:blipFill>
          <a:blip r:embed="rId4" cstate="print"/>
          <a:srcRect/>
          <a:stretch>
            <a:fillRect/>
          </a:stretch>
        </p:blipFill>
        <p:spPr bwMode="auto">
          <a:xfrm>
            <a:off x="2510971" y="2768827"/>
            <a:ext cx="6879772" cy="1658030"/>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985243"/>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Circular Queue:</a:t>
            </a:r>
            <a:r>
              <a:rPr lang="en-US" b="1" dirty="0" smtClean="0"/>
              <a:t> </a:t>
            </a:r>
            <a:endParaRPr dirty="0"/>
          </a:p>
        </p:txBody>
      </p:sp>
      <p:sp>
        <p:nvSpPr>
          <p:cNvPr id="131" name="Shape 131"/>
          <p:cNvSpPr txBox="1">
            <a:spLocks noGrp="1"/>
          </p:cNvSpPr>
          <p:nvPr>
            <p:ph type="body" idx="1"/>
          </p:nvPr>
        </p:nvSpPr>
        <p:spPr>
          <a:xfrm>
            <a:off x="430114" y="1378855"/>
            <a:ext cx="11360800" cy="4916169"/>
          </a:xfrm>
          <a:prstGeom prst="rect">
            <a:avLst/>
          </a:prstGeom>
        </p:spPr>
        <p:txBody>
          <a:bodyPr spcFirstLastPara="1" wrap="square" lIns="91425" tIns="91425" rIns="91425" bIns="91425" anchor="t" anchorCtr="0">
            <a:noAutofit/>
          </a:bodyPr>
          <a:lstStyle/>
          <a:p>
            <a:pPr algn="just">
              <a:lnSpc>
                <a:spcPct val="200000"/>
              </a:lnSpc>
            </a:pPr>
            <a:r>
              <a:rPr lang="en-US" dirty="0" smtClean="0"/>
              <a:t>We cannot insert 66 to the queue as the rear crossed the maximum size of the queue (i.e., 5). </a:t>
            </a:r>
          </a:p>
          <a:p>
            <a:pPr algn="just">
              <a:lnSpc>
                <a:spcPct val="200000"/>
              </a:lnSpc>
            </a:pPr>
            <a:r>
              <a:rPr lang="en-US" dirty="0" smtClean="0"/>
              <a:t>There will be queue full signal. </a:t>
            </a:r>
          </a:p>
          <a:p>
            <a:pPr algn="just">
              <a:lnSpc>
                <a:spcPct val="200000"/>
              </a:lnSpc>
              <a:buNone/>
            </a:pPr>
            <a:r>
              <a:rPr lang="en-US" b="1" dirty="0" smtClean="0"/>
              <a:t>The queue status is as follows:  </a:t>
            </a:r>
          </a:p>
          <a:p>
            <a:pPr algn="just">
              <a:lnSpc>
                <a:spcPct val="200000"/>
              </a:lnSpc>
              <a:buNone/>
            </a:pPr>
            <a:r>
              <a:rPr lang="en-US" dirty="0" smtClean="0"/>
              <a:t> </a:t>
            </a:r>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28</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074" name="Picture 2"/>
          <p:cNvPicPr>
            <a:picLocks noChangeAspect="1" noChangeArrowheads="1"/>
          </p:cNvPicPr>
          <p:nvPr/>
        </p:nvPicPr>
        <p:blipFill>
          <a:blip r:embed="rId4" cstate="print"/>
          <a:srcRect/>
          <a:stretch>
            <a:fillRect/>
          </a:stretch>
        </p:blipFill>
        <p:spPr bwMode="auto">
          <a:xfrm>
            <a:off x="2438399" y="4994048"/>
            <a:ext cx="6545943" cy="1551895"/>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869131"/>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Circular Queue:</a:t>
            </a:r>
            <a:r>
              <a:rPr lang="en-US" b="1" dirty="0" smtClean="0"/>
              <a:t> </a:t>
            </a:r>
            <a:endParaRPr dirty="0"/>
          </a:p>
        </p:txBody>
      </p:sp>
      <p:sp>
        <p:nvSpPr>
          <p:cNvPr id="131" name="Shape 131"/>
          <p:cNvSpPr txBox="1">
            <a:spLocks noGrp="1"/>
          </p:cNvSpPr>
          <p:nvPr>
            <p:ph type="body" idx="1"/>
          </p:nvPr>
        </p:nvSpPr>
        <p:spPr>
          <a:xfrm>
            <a:off x="604282" y="754753"/>
            <a:ext cx="11360800" cy="4916169"/>
          </a:xfrm>
          <a:prstGeom prst="rect">
            <a:avLst/>
          </a:prstGeom>
        </p:spPr>
        <p:txBody>
          <a:bodyPr spcFirstLastPara="1" wrap="square" lIns="91425" tIns="91425" rIns="91425" bIns="91425" anchor="t" anchorCtr="0">
            <a:noAutofit/>
          </a:bodyPr>
          <a:lstStyle/>
          <a:p>
            <a:pPr algn="just">
              <a:lnSpc>
                <a:spcPct val="150000"/>
              </a:lnSpc>
            </a:pPr>
            <a:endParaRPr lang="en-US" dirty="0" smtClean="0"/>
          </a:p>
          <a:p>
            <a:pPr algn="just">
              <a:lnSpc>
                <a:spcPct val="150000"/>
              </a:lnSpc>
            </a:pPr>
            <a:r>
              <a:rPr lang="en-US" dirty="0" smtClean="0"/>
              <a:t>This difficulty can be overcome if we treat queue position with index zero as a position that comes after position with index four then we treat the queue as a </a:t>
            </a:r>
            <a:r>
              <a:rPr lang="en-US" b="1" dirty="0" smtClean="0"/>
              <a:t>circular queue. </a:t>
            </a:r>
          </a:p>
          <a:p>
            <a:pPr algn="just">
              <a:lnSpc>
                <a:spcPct val="150000"/>
              </a:lnSpc>
            </a:pPr>
            <a:endParaRPr lang="en-US" dirty="0" smtClean="0"/>
          </a:p>
          <a:p>
            <a:pPr algn="just">
              <a:lnSpc>
                <a:spcPct val="150000"/>
              </a:lnSpc>
            </a:pPr>
            <a:r>
              <a:rPr lang="en-US" dirty="0" smtClean="0"/>
              <a:t>In circular queue if we reach the end for inserting elements to it, it is possible to insert new elements if the slots at the beginning of the circular queue are empty.   </a:t>
            </a:r>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29</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1" name="Picture 2"/>
          <p:cNvPicPr>
            <a:picLocks noChangeAspect="1" noChangeArrowheads="1"/>
          </p:cNvPicPr>
          <p:nvPr/>
        </p:nvPicPr>
        <p:blipFill>
          <a:blip r:embed="rId4" cstate="print"/>
          <a:srcRect/>
          <a:stretch>
            <a:fillRect/>
          </a:stretch>
        </p:blipFill>
        <p:spPr bwMode="auto">
          <a:xfrm>
            <a:off x="5116468" y="2916820"/>
            <a:ext cx="6545943" cy="1203767"/>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400" b="1" dirty="0" smtClean="0"/>
              <a:t>Representation of Circular Queue</a:t>
            </a:r>
            <a:endParaRPr lang="en-US" sz="44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30</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44629" y="8255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Representation of 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8"/>
            <a:ext cx="11360800" cy="4555200"/>
          </a:xfrm>
          <a:prstGeom prst="rect">
            <a:avLst/>
          </a:prstGeom>
        </p:spPr>
        <p:txBody>
          <a:bodyPr spcFirstLastPara="1" wrap="square" lIns="91425" tIns="91425" rIns="91425" bIns="91425" anchor="t" anchorCtr="0">
            <a:noAutofit/>
          </a:bodyPr>
          <a:lstStyle/>
          <a:p>
            <a:pPr algn="just">
              <a:buNone/>
            </a:pPr>
            <a:endParaRPr lang="en-US" dirty="0" smtClean="0"/>
          </a:p>
          <a:p>
            <a:pPr algn="just"/>
            <a:r>
              <a:rPr lang="en-US" dirty="0" smtClean="0"/>
              <a:t>Let us consider a circular queue, which can hold maximum (MAX) of six </a:t>
            </a:r>
          </a:p>
          <a:p>
            <a:pPr algn="just">
              <a:buNone/>
            </a:pPr>
            <a:r>
              <a:rPr lang="en-US" dirty="0" smtClean="0"/>
              <a:t>     elements. </a:t>
            </a:r>
          </a:p>
          <a:p>
            <a:pPr algn="just">
              <a:buNone/>
            </a:pPr>
            <a:endParaRPr lang="en-US" dirty="0" smtClean="0"/>
          </a:p>
          <a:p>
            <a:pPr algn="just"/>
            <a:r>
              <a:rPr lang="en-US" dirty="0" smtClean="0"/>
              <a:t>Initially the queue is empty. </a:t>
            </a:r>
          </a:p>
          <a:p>
            <a:pPr algn="just">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31</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098" name="Picture 2"/>
          <p:cNvPicPr>
            <a:picLocks noChangeAspect="1" noChangeArrowheads="1"/>
          </p:cNvPicPr>
          <p:nvPr/>
        </p:nvPicPr>
        <p:blipFill>
          <a:blip r:embed="rId4" cstate="print"/>
          <a:srcRect/>
          <a:stretch>
            <a:fillRect/>
          </a:stretch>
        </p:blipFill>
        <p:spPr bwMode="auto">
          <a:xfrm>
            <a:off x="2496450" y="3265707"/>
            <a:ext cx="6763657" cy="3033494"/>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44629" y="8255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Representation of 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8"/>
            <a:ext cx="11360800" cy="4555200"/>
          </a:xfrm>
          <a:prstGeom prst="rect">
            <a:avLst/>
          </a:prstGeom>
        </p:spPr>
        <p:txBody>
          <a:bodyPr spcFirstLastPara="1" wrap="square" lIns="91425" tIns="91425" rIns="91425" bIns="91425" anchor="t" anchorCtr="0">
            <a:noAutofit/>
          </a:bodyPr>
          <a:lstStyle/>
          <a:p>
            <a:pPr algn="just">
              <a:buNone/>
            </a:pPr>
            <a:endParaRPr lang="en-US" dirty="0" smtClean="0"/>
          </a:p>
          <a:p>
            <a:pPr algn="just"/>
            <a:r>
              <a:rPr lang="en-US" dirty="0" smtClean="0"/>
              <a:t>Now, insert 11 to the circular queue. Then circular queue status will be:</a:t>
            </a:r>
          </a:p>
          <a:p>
            <a:pPr algn="just"/>
            <a:endParaRPr lang="en-US" dirty="0" smtClean="0"/>
          </a:p>
          <a:p>
            <a:pPr algn="just"/>
            <a:endParaRPr lang="en-US" dirty="0" smtClean="0"/>
          </a:p>
          <a:p>
            <a:pPr algn="just"/>
            <a:endParaRPr lang="en-US" dirty="0" smtClean="0"/>
          </a:p>
          <a:p>
            <a:pPr algn="just"/>
            <a:endParaRPr lang="en-US" dirty="0" smtClean="0"/>
          </a:p>
          <a:p>
            <a:pPr algn="just"/>
            <a:endParaRPr lang="en-US" dirty="0" smtClean="0"/>
          </a:p>
          <a:p>
            <a:pPr algn="just"/>
            <a:r>
              <a:rPr lang="en-US" dirty="0" smtClean="0"/>
              <a:t>Insert new elements 22, 33, 44 and 55 into the circular queue. </a:t>
            </a:r>
          </a:p>
          <a:p>
            <a:pPr algn="just">
              <a:buNone/>
            </a:pPr>
            <a:r>
              <a:rPr lang="en-US" dirty="0" smtClean="0"/>
              <a:t>The circular queue status is: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32</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5122" name="Picture 2"/>
          <p:cNvPicPr>
            <a:picLocks noChangeAspect="1" noChangeArrowheads="1"/>
          </p:cNvPicPr>
          <p:nvPr/>
        </p:nvPicPr>
        <p:blipFill>
          <a:blip r:embed="rId4" cstate="print"/>
          <a:srcRect/>
          <a:stretch>
            <a:fillRect/>
          </a:stretch>
        </p:blipFill>
        <p:spPr bwMode="auto">
          <a:xfrm>
            <a:off x="3120571" y="2061028"/>
            <a:ext cx="6154057" cy="1799772"/>
          </a:xfrm>
          <a:prstGeom prst="rect">
            <a:avLst/>
          </a:prstGeom>
          <a:noFill/>
          <a:ln w="9525">
            <a:noFill/>
            <a:miter lim="800000"/>
            <a:headEnd/>
            <a:tailEnd/>
          </a:ln>
        </p:spPr>
      </p:pic>
      <p:pic>
        <p:nvPicPr>
          <p:cNvPr id="5123" name="Picture 3"/>
          <p:cNvPicPr>
            <a:picLocks noChangeAspect="1" noChangeArrowheads="1"/>
          </p:cNvPicPr>
          <p:nvPr/>
        </p:nvPicPr>
        <p:blipFill>
          <a:blip r:embed="rId5" cstate="print"/>
          <a:srcRect/>
          <a:stretch>
            <a:fillRect/>
          </a:stretch>
        </p:blipFill>
        <p:spPr bwMode="auto">
          <a:xfrm>
            <a:off x="3048001" y="4775200"/>
            <a:ext cx="6313714" cy="2010229"/>
          </a:xfrm>
          <a:prstGeom prst="rect">
            <a:avLst/>
          </a:prstGeom>
          <a:noFill/>
          <a:ln w="9525">
            <a:noFill/>
            <a:miter lim="800000"/>
            <a:headEnd/>
            <a:tailEnd/>
          </a:ln>
        </p:spPr>
      </p:pic>
      <p:sp>
        <p:nvSpPr>
          <p:cNvPr id="2" name="TextBox 1"/>
          <p:cNvSpPr txBox="1"/>
          <p:nvPr/>
        </p:nvSpPr>
        <p:spPr>
          <a:xfrm>
            <a:off x="9815332" y="2152891"/>
            <a:ext cx="1782501" cy="1477328"/>
          </a:xfrm>
          <a:prstGeom prst="rect">
            <a:avLst/>
          </a:prstGeom>
          <a:solidFill>
            <a:schemeClr val="accent1"/>
          </a:solidFill>
          <a:ln>
            <a:solidFill>
              <a:schemeClr val="accent1"/>
            </a:solidFill>
          </a:ln>
        </p:spPr>
        <p:txBody>
          <a:bodyPr wrap="square" rtlCol="1">
            <a:spAutoFit/>
          </a:bodyPr>
          <a:lstStyle/>
          <a:p>
            <a:r>
              <a:rPr lang="en-US" dirty="0" smtClean="0"/>
              <a:t>6 % 6 = 0</a:t>
            </a:r>
          </a:p>
          <a:p>
            <a:r>
              <a:rPr lang="en-US" dirty="0" smtClean="0"/>
              <a:t>12 % 6 = 0</a:t>
            </a:r>
          </a:p>
          <a:p>
            <a:r>
              <a:rPr lang="en-US" dirty="0" smtClean="0"/>
              <a:t>7 % 6 = 1</a:t>
            </a:r>
          </a:p>
          <a:p>
            <a:r>
              <a:rPr lang="en-US" dirty="0" smtClean="0"/>
              <a:t>1 % 6 = 1</a:t>
            </a:r>
          </a:p>
          <a:p>
            <a:r>
              <a:rPr lang="en-US" dirty="0" smtClean="0"/>
              <a:t>5 % 6 = 5</a:t>
            </a:r>
            <a:endParaRPr lang="ar-EG" dirty="0"/>
          </a:p>
        </p:txBody>
      </p:sp>
    </p:spTree>
    <p:extLst>
      <p:ext uri="{BB962C8B-B14F-4D97-AF65-F5344CB8AC3E}">
        <p14:creationId xmlns:p14="http://schemas.microsoft.com/office/powerpoint/2010/main" val="39680567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520025" y="1133097"/>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Representation of 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8"/>
            <a:ext cx="11360800" cy="4555200"/>
          </a:xfrm>
          <a:prstGeom prst="rect">
            <a:avLst/>
          </a:prstGeom>
        </p:spPr>
        <p:txBody>
          <a:bodyPr spcFirstLastPara="1" wrap="square" lIns="91425" tIns="91425" rIns="91425" bIns="91425" anchor="t" anchorCtr="0">
            <a:noAutofit/>
          </a:bodyPr>
          <a:lstStyle/>
          <a:p>
            <a:pPr algn="just">
              <a:buNone/>
            </a:pPr>
            <a:endParaRPr lang="en-US" dirty="0" smtClean="0"/>
          </a:p>
          <a:p>
            <a:pPr algn="just"/>
            <a:endParaRPr lang="en-US" dirty="0" smtClean="0"/>
          </a:p>
          <a:p>
            <a:pPr algn="just"/>
            <a:endParaRPr lang="en-US" dirty="0"/>
          </a:p>
          <a:p>
            <a:pPr algn="just">
              <a:lnSpc>
                <a:spcPct val="150000"/>
              </a:lnSpc>
            </a:pPr>
            <a:r>
              <a:rPr lang="en-US" b="1" u="sng" dirty="0" smtClean="0"/>
              <a:t>Now</a:t>
            </a:r>
            <a:r>
              <a:rPr lang="en-US" b="1" u="sng" dirty="0"/>
              <a:t>, delete an element. </a:t>
            </a:r>
            <a:r>
              <a:rPr lang="en-US" dirty="0"/>
              <a:t>The element deleted is the element at the front of the circular queue. So, 11 is deleted. The circular queue status is as follows: </a:t>
            </a:r>
            <a:endParaRPr lang="en-US" dirty="0" smtClean="0"/>
          </a:p>
          <a:p>
            <a:pPr algn="just"/>
            <a:endParaRPr lang="en-US" dirty="0" smtClean="0"/>
          </a:p>
          <a:p>
            <a:pPr algn="just"/>
            <a:endParaRPr lang="en-US" dirty="0" smtClean="0"/>
          </a:p>
          <a:p>
            <a:pPr algn="just"/>
            <a:endParaRPr lang="en-US" dirty="0" smtClean="0"/>
          </a:p>
          <a:p>
            <a:pPr algn="just"/>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33</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2" name="Picture 1"/>
          <p:cNvPicPr>
            <a:picLocks noChangeAspect="1"/>
          </p:cNvPicPr>
          <p:nvPr/>
        </p:nvPicPr>
        <p:blipFill>
          <a:blip r:embed="rId4"/>
          <a:stretch>
            <a:fillRect/>
          </a:stretch>
        </p:blipFill>
        <p:spPr>
          <a:xfrm>
            <a:off x="2104217" y="4368485"/>
            <a:ext cx="7160408" cy="2189333"/>
          </a:xfrm>
          <a:prstGeom prst="rect">
            <a:avLst/>
          </a:prstGeom>
        </p:spPr>
      </p:pic>
    </p:spTree>
    <p:extLst>
      <p:ext uri="{BB962C8B-B14F-4D97-AF65-F5344CB8AC3E}">
        <p14:creationId xmlns:p14="http://schemas.microsoft.com/office/powerpoint/2010/main" val="426284815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520025" y="1262763"/>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Representation of 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8"/>
            <a:ext cx="11360800" cy="4555200"/>
          </a:xfrm>
          <a:prstGeom prst="rect">
            <a:avLst/>
          </a:prstGeom>
        </p:spPr>
        <p:txBody>
          <a:bodyPr spcFirstLastPara="1" wrap="square" lIns="91425" tIns="91425" rIns="91425" bIns="91425" anchor="t" anchorCtr="0">
            <a:noAutofit/>
          </a:bodyPr>
          <a:lstStyle/>
          <a:p>
            <a:pPr algn="just">
              <a:buNone/>
            </a:pPr>
            <a:endParaRPr lang="en-US" dirty="0" smtClean="0"/>
          </a:p>
          <a:p>
            <a:pPr algn="just"/>
            <a:endParaRPr lang="en-US" dirty="0" smtClean="0"/>
          </a:p>
          <a:p>
            <a:pPr algn="just"/>
            <a:endParaRPr lang="en-US" dirty="0" smtClean="0"/>
          </a:p>
          <a:p>
            <a:pPr algn="just">
              <a:lnSpc>
                <a:spcPct val="150000"/>
              </a:lnSpc>
            </a:pPr>
            <a:r>
              <a:rPr lang="en-US" dirty="0"/>
              <a:t>Again, delete an element. The element to be deleted is always pointed to by the FRONT pointer. So, 22 is deleted. The circular queue status is as follows: </a:t>
            </a:r>
            <a:r>
              <a:rPr lang="en-US"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34</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 name="Picture 2"/>
          <p:cNvPicPr>
            <a:picLocks noChangeAspect="1"/>
          </p:cNvPicPr>
          <p:nvPr/>
        </p:nvPicPr>
        <p:blipFill>
          <a:blip r:embed="rId4"/>
          <a:stretch>
            <a:fillRect/>
          </a:stretch>
        </p:blipFill>
        <p:spPr>
          <a:xfrm>
            <a:off x="2306865" y="4406320"/>
            <a:ext cx="7095752" cy="2053316"/>
          </a:xfrm>
          <a:prstGeom prst="rect">
            <a:avLst/>
          </a:prstGeom>
        </p:spPr>
      </p:pic>
    </p:spTree>
    <p:extLst>
      <p:ext uri="{BB962C8B-B14F-4D97-AF65-F5344CB8AC3E}">
        <p14:creationId xmlns:p14="http://schemas.microsoft.com/office/powerpoint/2010/main" val="19221261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603613" y="1212076"/>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Representation of 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8"/>
            <a:ext cx="11360800" cy="4555200"/>
          </a:xfrm>
          <a:prstGeom prst="rect">
            <a:avLst/>
          </a:prstGeom>
        </p:spPr>
        <p:txBody>
          <a:bodyPr spcFirstLastPara="1" wrap="square" lIns="91425" tIns="91425" rIns="91425" bIns="91425" anchor="t" anchorCtr="0">
            <a:noAutofit/>
          </a:bodyPr>
          <a:lstStyle/>
          <a:p>
            <a:pPr algn="just">
              <a:buNone/>
            </a:pPr>
            <a:endParaRPr lang="en-US" dirty="0" smtClean="0"/>
          </a:p>
          <a:p>
            <a:pPr algn="just"/>
            <a:endParaRPr lang="en-US" dirty="0" smtClean="0"/>
          </a:p>
          <a:p>
            <a:pPr algn="just"/>
            <a:endParaRPr lang="en-US" dirty="0" smtClean="0"/>
          </a:p>
          <a:p>
            <a:pPr algn="just">
              <a:lnSpc>
                <a:spcPct val="150000"/>
              </a:lnSpc>
            </a:pPr>
            <a:r>
              <a:rPr lang="en-US" dirty="0" smtClean="0"/>
              <a:t>Again</a:t>
            </a:r>
            <a:r>
              <a:rPr lang="en-US" dirty="0"/>
              <a:t>, insert another element 66 to the circular queue. The status of the circular queue is: </a:t>
            </a:r>
            <a:r>
              <a:rPr lang="en-US" dirty="0" smtClean="0"/>
              <a:t> </a:t>
            </a:r>
          </a:p>
          <a:p>
            <a:pPr algn="just"/>
            <a:endParaRPr lang="en-US" dirty="0" smtClean="0"/>
          </a:p>
          <a:p>
            <a:pPr algn="just"/>
            <a:endParaRPr lang="en-US" dirty="0" smtClean="0"/>
          </a:p>
          <a:p>
            <a:pPr algn="just"/>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35</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 name="Picture 3"/>
          <p:cNvPicPr>
            <a:picLocks noChangeAspect="1"/>
          </p:cNvPicPr>
          <p:nvPr/>
        </p:nvPicPr>
        <p:blipFill>
          <a:blip r:embed="rId4"/>
          <a:stretch>
            <a:fillRect/>
          </a:stretch>
        </p:blipFill>
        <p:spPr>
          <a:xfrm>
            <a:off x="2306865" y="3984353"/>
            <a:ext cx="7109223" cy="2123586"/>
          </a:xfrm>
          <a:prstGeom prst="rect">
            <a:avLst/>
          </a:prstGeom>
        </p:spPr>
      </p:pic>
    </p:spTree>
    <p:extLst>
      <p:ext uri="{BB962C8B-B14F-4D97-AF65-F5344CB8AC3E}">
        <p14:creationId xmlns:p14="http://schemas.microsoft.com/office/powerpoint/2010/main" val="22961786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80254" y="1116682"/>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Representation of 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7"/>
            <a:ext cx="11360800" cy="4661055"/>
          </a:xfrm>
          <a:prstGeom prst="rect">
            <a:avLst/>
          </a:prstGeom>
        </p:spPr>
        <p:txBody>
          <a:bodyPr spcFirstLastPara="1" wrap="square" lIns="91425" tIns="91425" rIns="91425" bIns="91425" anchor="t" anchorCtr="0">
            <a:noAutofit/>
          </a:bodyPr>
          <a:lstStyle/>
          <a:p>
            <a:pPr algn="just">
              <a:buNone/>
            </a:pPr>
            <a:endParaRPr lang="en-US" dirty="0" smtClean="0"/>
          </a:p>
          <a:p>
            <a:pPr algn="just"/>
            <a:endParaRPr lang="en-US" dirty="0" smtClean="0"/>
          </a:p>
          <a:p>
            <a:pPr algn="just"/>
            <a:endParaRPr lang="en-US" dirty="0" smtClean="0"/>
          </a:p>
          <a:p>
            <a:pPr algn="just"/>
            <a:r>
              <a:rPr lang="en-US" dirty="0" smtClean="0"/>
              <a:t>Now</a:t>
            </a:r>
            <a:r>
              <a:rPr lang="en-US" dirty="0"/>
              <a:t>, insert new elements 77 and 88 into the circular queue. The circular queue status is: </a:t>
            </a:r>
          </a:p>
          <a:p>
            <a:pPr algn="just"/>
            <a:endParaRPr lang="en-US" sz="2400" dirty="0" smtClean="0"/>
          </a:p>
          <a:p>
            <a:pPr algn="just"/>
            <a:endParaRPr lang="en-US" sz="2400" dirty="0"/>
          </a:p>
          <a:p>
            <a:pPr algn="just"/>
            <a:endParaRPr lang="en-US" sz="2400" dirty="0" smtClean="0"/>
          </a:p>
          <a:p>
            <a:pPr algn="just"/>
            <a:endParaRPr lang="en-US" sz="2400" dirty="0"/>
          </a:p>
          <a:p>
            <a:pPr algn="just"/>
            <a:endParaRPr lang="en-US" sz="2400" dirty="0" smtClean="0"/>
          </a:p>
          <a:p>
            <a:pPr algn="just"/>
            <a:endParaRPr lang="en-US" sz="2400" dirty="0"/>
          </a:p>
          <a:p>
            <a:pPr algn="just"/>
            <a:r>
              <a:rPr lang="en-US" sz="2400" dirty="0" smtClean="0"/>
              <a:t>Now</a:t>
            </a:r>
            <a:r>
              <a:rPr lang="en-US" sz="2400" dirty="0"/>
              <a:t>, if we insert an element to the circular queue, as </a:t>
            </a:r>
            <a:r>
              <a:rPr lang="en-US" sz="2400" dirty="0">
                <a:solidFill>
                  <a:srgbClr val="0070C0"/>
                </a:solidFill>
              </a:rPr>
              <a:t>COUNT = MAX we cannot add the element to circular queue</a:t>
            </a:r>
            <a:r>
              <a:rPr lang="en-US" sz="2400" dirty="0"/>
              <a:t>. So, </a:t>
            </a:r>
            <a:r>
              <a:rPr lang="en-US" sz="2400" b="1" dirty="0"/>
              <a:t>the circular queue is </a:t>
            </a:r>
            <a:r>
              <a:rPr lang="en-US" sz="2400" b="1" i="1" dirty="0"/>
              <a:t>full</a:t>
            </a:r>
            <a:r>
              <a:rPr lang="en-US" sz="2400" dirty="0"/>
              <a:t>. </a:t>
            </a:r>
            <a:r>
              <a:rPr lang="en-US" sz="2400"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36</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1" name="Picture 10"/>
          <p:cNvPicPr>
            <a:picLocks noChangeAspect="1"/>
          </p:cNvPicPr>
          <p:nvPr/>
        </p:nvPicPr>
        <p:blipFill>
          <a:blip r:embed="rId4"/>
          <a:stretch>
            <a:fillRect/>
          </a:stretch>
        </p:blipFill>
        <p:spPr>
          <a:xfrm>
            <a:off x="3435928" y="3084945"/>
            <a:ext cx="5671126" cy="1764146"/>
          </a:xfrm>
          <a:prstGeom prst="rect">
            <a:avLst/>
          </a:prstGeom>
        </p:spPr>
      </p:pic>
    </p:spTree>
    <p:extLst>
      <p:ext uri="{BB962C8B-B14F-4D97-AF65-F5344CB8AC3E}">
        <p14:creationId xmlns:p14="http://schemas.microsoft.com/office/powerpoint/2010/main" val="17064537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400" b="1" dirty="0"/>
              <a:t>Operations on Circular </a:t>
            </a:r>
            <a:r>
              <a:rPr lang="en-US" sz="4400" b="1" dirty="0" smtClean="0"/>
              <a:t>queue</a:t>
            </a:r>
            <a:endParaRPr lang="en-US" sz="44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37</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225727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a:solidFill>
                  <a:srgbClr val="FF0000"/>
                </a:solidFill>
              </a:rPr>
              <a:t>Operations on Circular queue</a:t>
            </a:r>
            <a:r>
              <a:rPr lang="en-US" b="1" dirty="0" smtClean="0">
                <a:solidFill>
                  <a:srgbClr val="FF0000"/>
                </a:solidFill>
              </a:rPr>
              <a:t>: </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711200" y="1618119"/>
            <a:ext cx="11065200" cy="4734966"/>
          </a:xfrm>
        </p:spPr>
        <p:txBody>
          <a:bodyPr>
            <a:normAutofit fontScale="62500" lnSpcReduction="20000"/>
          </a:bodyPr>
          <a:lstStyle/>
          <a:p>
            <a:pPr algn="just">
              <a:lnSpc>
                <a:spcPct val="150000"/>
              </a:lnSpc>
              <a:buNone/>
            </a:pPr>
            <a:r>
              <a:rPr lang="en-US" sz="3200" dirty="0" smtClean="0"/>
              <a:t>1. </a:t>
            </a:r>
            <a:r>
              <a:rPr lang="en-US" b="1" dirty="0" err="1" smtClean="0"/>
              <a:t>enqueue</a:t>
            </a:r>
            <a:r>
              <a:rPr lang="en-US" b="1" dirty="0"/>
              <a:t>() or insertion():</a:t>
            </a:r>
            <a:r>
              <a:rPr lang="en-US" dirty="0"/>
              <a:t>This function is used to insert an element into the circular queue. </a:t>
            </a:r>
            <a:r>
              <a:rPr lang="en-US" b="1" u="sng" dirty="0"/>
              <a:t>In a circular queue, the </a:t>
            </a:r>
            <a:r>
              <a:rPr lang="en-US" b="1" u="sng" dirty="0">
                <a:solidFill>
                  <a:srgbClr val="0070C0"/>
                </a:solidFill>
              </a:rPr>
              <a:t>new element </a:t>
            </a:r>
            <a:r>
              <a:rPr lang="en-US" b="1" u="sng" dirty="0"/>
              <a:t>is always inserted </a:t>
            </a:r>
            <a:r>
              <a:rPr lang="en-US" b="1" u="sng" dirty="0">
                <a:solidFill>
                  <a:srgbClr val="0070C0"/>
                </a:solidFill>
              </a:rPr>
              <a:t>at Rear position</a:t>
            </a:r>
            <a:r>
              <a:rPr lang="en-US" dirty="0"/>
              <a:t>. </a:t>
            </a:r>
            <a:r>
              <a:rPr lang="en-US" sz="3200" dirty="0" smtClean="0"/>
              <a:t>  </a:t>
            </a:r>
          </a:p>
          <a:p>
            <a:pPr lvl="1">
              <a:buNone/>
            </a:pPr>
            <a:r>
              <a:rPr lang="en-US" sz="2600" b="1" dirty="0"/>
              <a:t>Algorithm: procedure of </a:t>
            </a:r>
            <a:r>
              <a:rPr lang="en-US" sz="2600" b="1" dirty="0" err="1"/>
              <a:t>insertCQ</a:t>
            </a:r>
            <a:r>
              <a:rPr lang="en-US" sz="2600" b="1" dirty="0"/>
              <a:t>():</a:t>
            </a:r>
            <a:r>
              <a:rPr lang="en-US" dirty="0"/>
              <a:t> </a:t>
            </a:r>
            <a:r>
              <a:rPr lang="en-US" dirty="0" smtClean="0"/>
              <a:t>	</a:t>
            </a:r>
            <a:endParaRPr lang="en-US" sz="2600" b="1" dirty="0" smtClean="0"/>
          </a:p>
          <a:p>
            <a:pPr lvl="2">
              <a:buNone/>
            </a:pPr>
            <a:r>
              <a:rPr lang="en-US" sz="2500" dirty="0"/>
              <a:t>Step-1:START </a:t>
            </a:r>
          </a:p>
          <a:p>
            <a:pPr lvl="2">
              <a:buNone/>
            </a:pPr>
            <a:r>
              <a:rPr lang="en-US" sz="2500" dirty="0"/>
              <a:t>Step-2: if count==MAX then </a:t>
            </a:r>
          </a:p>
          <a:p>
            <a:pPr lvl="2">
              <a:buNone/>
            </a:pPr>
            <a:r>
              <a:rPr lang="en-US" sz="2500" dirty="0" smtClean="0"/>
              <a:t>             Write </a:t>
            </a:r>
            <a:r>
              <a:rPr lang="en-US" sz="2500" dirty="0"/>
              <a:t>“Circular queue is full” </a:t>
            </a:r>
          </a:p>
          <a:p>
            <a:pPr lvl="2">
              <a:buNone/>
            </a:pPr>
            <a:r>
              <a:rPr lang="en-US" sz="2500" dirty="0"/>
              <a:t>Step-3:otherwise </a:t>
            </a:r>
          </a:p>
          <a:p>
            <a:pPr lvl="2">
              <a:buNone/>
            </a:pPr>
            <a:r>
              <a:rPr lang="en-US" sz="2500" dirty="0" smtClean="0"/>
              <a:t>     3.1</a:t>
            </a:r>
            <a:r>
              <a:rPr lang="en-US" sz="2500" dirty="0"/>
              <a:t>: read the data element </a:t>
            </a:r>
          </a:p>
          <a:p>
            <a:pPr lvl="2">
              <a:buNone/>
            </a:pPr>
            <a:r>
              <a:rPr lang="en-US" sz="2500" dirty="0" smtClean="0"/>
              <a:t>     3.2</a:t>
            </a:r>
            <a:r>
              <a:rPr lang="en-US" sz="2500" dirty="0"/>
              <a:t>: CQ[rear]=data </a:t>
            </a:r>
          </a:p>
          <a:p>
            <a:pPr lvl="2">
              <a:buNone/>
            </a:pPr>
            <a:r>
              <a:rPr lang="en-US" sz="2500" dirty="0" smtClean="0"/>
              <a:t>     3.3</a:t>
            </a:r>
            <a:r>
              <a:rPr lang="en-US" sz="2500" dirty="0"/>
              <a:t>: rear=(rear+1)%MAX </a:t>
            </a:r>
          </a:p>
          <a:p>
            <a:pPr lvl="2">
              <a:buNone/>
            </a:pPr>
            <a:r>
              <a:rPr lang="en-US" sz="2500" dirty="0" smtClean="0"/>
              <a:t>     3.4</a:t>
            </a:r>
            <a:r>
              <a:rPr lang="en-US" sz="2500" dirty="0"/>
              <a:t>: count=count+1 </a:t>
            </a:r>
          </a:p>
          <a:p>
            <a:pPr lvl="2">
              <a:buNone/>
            </a:pPr>
            <a:r>
              <a:rPr lang="en-US" sz="2500" dirty="0"/>
              <a:t>Step-4:STOP </a:t>
            </a:r>
            <a:r>
              <a:rPr lang="en-US" dirty="0"/>
              <a:t>	</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38</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0464603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a:solidFill>
                  <a:srgbClr val="FF0000"/>
                </a:solidFill>
              </a:rPr>
              <a:t>Operations on Circular queue</a:t>
            </a:r>
            <a:r>
              <a:rPr lang="en-US" b="1" dirty="0" smtClean="0">
                <a:solidFill>
                  <a:srgbClr val="FF0000"/>
                </a:solidFill>
              </a:rPr>
              <a:t>: </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711200" y="1618119"/>
            <a:ext cx="11065200" cy="4734966"/>
          </a:xfrm>
        </p:spPr>
        <p:txBody>
          <a:bodyPr>
            <a:normAutofit fontScale="70000" lnSpcReduction="20000"/>
          </a:bodyPr>
          <a:lstStyle/>
          <a:p>
            <a:pPr algn="just">
              <a:lnSpc>
                <a:spcPct val="150000"/>
              </a:lnSpc>
              <a:buNone/>
            </a:pPr>
            <a:r>
              <a:rPr lang="en-US" sz="3200" dirty="0" smtClean="0"/>
              <a:t>2. </a:t>
            </a:r>
            <a:r>
              <a:rPr lang="en-US" b="1" dirty="0" err="1" smtClean="0"/>
              <a:t>dequeue</a:t>
            </a:r>
            <a:r>
              <a:rPr lang="en-US" b="1" dirty="0"/>
              <a:t>() or deletion():</a:t>
            </a:r>
            <a:r>
              <a:rPr lang="en-US" dirty="0"/>
              <a:t>This function is used to delete an element from the circular queue. </a:t>
            </a:r>
            <a:r>
              <a:rPr lang="en-US" b="1" u="sng" dirty="0"/>
              <a:t>In a circular queue, </a:t>
            </a:r>
            <a:r>
              <a:rPr lang="en-US" b="1" u="sng" dirty="0">
                <a:solidFill>
                  <a:srgbClr val="0070C0"/>
                </a:solidFill>
              </a:rPr>
              <a:t>the element is always deleted</a:t>
            </a:r>
            <a:r>
              <a:rPr lang="en-US" b="1" u="sng" dirty="0"/>
              <a:t> from </a:t>
            </a:r>
            <a:r>
              <a:rPr lang="en-US" b="1" u="sng" dirty="0">
                <a:solidFill>
                  <a:srgbClr val="0070C0"/>
                </a:solidFill>
              </a:rPr>
              <a:t>front position</a:t>
            </a:r>
            <a:r>
              <a:rPr lang="en-US" dirty="0"/>
              <a:t>. </a:t>
            </a:r>
            <a:r>
              <a:rPr lang="en-US" dirty="0" smtClean="0"/>
              <a:t> </a:t>
            </a:r>
            <a:r>
              <a:rPr lang="en-US" sz="3200" dirty="0" smtClean="0"/>
              <a:t>  </a:t>
            </a:r>
          </a:p>
          <a:p>
            <a:pPr lvl="1">
              <a:buNone/>
            </a:pPr>
            <a:r>
              <a:rPr lang="en-US" sz="2600" b="1" dirty="0"/>
              <a:t>Algorithm: procedure of </a:t>
            </a:r>
            <a:r>
              <a:rPr lang="en-US" sz="2600" b="1" dirty="0" err="1"/>
              <a:t>deleteCQ</a:t>
            </a:r>
            <a:r>
              <a:rPr lang="en-US" sz="2600" b="1" dirty="0"/>
              <a:t>(): 	</a:t>
            </a:r>
          </a:p>
          <a:p>
            <a:pPr lvl="2">
              <a:buNone/>
            </a:pPr>
            <a:r>
              <a:rPr lang="en-US" sz="2500" dirty="0"/>
              <a:t>Step-1:START </a:t>
            </a:r>
          </a:p>
          <a:p>
            <a:pPr lvl="2">
              <a:buNone/>
            </a:pPr>
            <a:r>
              <a:rPr lang="en-US" sz="2500" dirty="0"/>
              <a:t>Step-2: if count==0 then </a:t>
            </a:r>
          </a:p>
          <a:p>
            <a:pPr lvl="2">
              <a:buNone/>
            </a:pPr>
            <a:r>
              <a:rPr lang="en-US" sz="2500" dirty="0" smtClean="0"/>
              <a:t>              Write </a:t>
            </a:r>
            <a:r>
              <a:rPr lang="en-US" sz="2500" dirty="0"/>
              <a:t>“Circular queue is empty” </a:t>
            </a:r>
          </a:p>
          <a:p>
            <a:pPr lvl="2">
              <a:buNone/>
            </a:pPr>
            <a:r>
              <a:rPr lang="en-US" sz="2500" dirty="0"/>
              <a:t>Step-3:otherwise </a:t>
            </a:r>
          </a:p>
          <a:p>
            <a:pPr lvl="2">
              <a:buNone/>
            </a:pPr>
            <a:r>
              <a:rPr lang="en-US" sz="2500" dirty="0" smtClean="0"/>
              <a:t>         3.1</a:t>
            </a:r>
            <a:r>
              <a:rPr lang="en-US" sz="2500" dirty="0"/>
              <a:t>: print the deleted element </a:t>
            </a:r>
          </a:p>
          <a:p>
            <a:pPr lvl="2">
              <a:buNone/>
            </a:pPr>
            <a:r>
              <a:rPr lang="en-US" sz="2500" dirty="0" smtClean="0"/>
              <a:t>         3.2</a:t>
            </a:r>
            <a:r>
              <a:rPr lang="en-US" sz="2500" dirty="0"/>
              <a:t>: front=(front+1)%MAX </a:t>
            </a:r>
          </a:p>
          <a:p>
            <a:pPr lvl="2">
              <a:buNone/>
            </a:pPr>
            <a:r>
              <a:rPr lang="en-US" sz="2500" dirty="0" smtClean="0"/>
              <a:t>         3.3</a:t>
            </a:r>
            <a:r>
              <a:rPr lang="en-US" sz="2500" dirty="0"/>
              <a:t>: count=count-1 </a:t>
            </a:r>
          </a:p>
          <a:p>
            <a:pPr lvl="2">
              <a:buNone/>
            </a:pPr>
            <a:r>
              <a:rPr lang="en-US" sz="2500" dirty="0"/>
              <a:t>Step-4:STOP 	</a:t>
            </a:r>
            <a:r>
              <a:rPr lang="en-US" dirty="0"/>
              <a:t>	</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39</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1768166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a:solidFill>
                  <a:srgbClr val="FF0000"/>
                </a:solidFill>
              </a:rPr>
              <a:t>Operations on Circular queue</a:t>
            </a:r>
            <a:r>
              <a:rPr lang="en-US" b="1" dirty="0" smtClean="0">
                <a:solidFill>
                  <a:srgbClr val="FF0000"/>
                </a:solidFill>
              </a:rPr>
              <a:t>: </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711200" y="1618119"/>
            <a:ext cx="11065200" cy="4734966"/>
          </a:xfrm>
        </p:spPr>
        <p:txBody>
          <a:bodyPr>
            <a:normAutofit fontScale="70000" lnSpcReduction="20000"/>
          </a:bodyPr>
          <a:lstStyle/>
          <a:p>
            <a:pPr algn="just">
              <a:lnSpc>
                <a:spcPct val="150000"/>
              </a:lnSpc>
              <a:buNone/>
            </a:pPr>
            <a:r>
              <a:rPr lang="en-US" sz="3200" dirty="0" smtClean="0"/>
              <a:t>3. </a:t>
            </a:r>
            <a:r>
              <a:rPr lang="en-US" b="1" dirty="0" err="1"/>
              <a:t>dispaly</a:t>
            </a:r>
            <a:r>
              <a:rPr lang="en-US" b="1" dirty="0"/>
              <a:t>():</a:t>
            </a:r>
            <a:r>
              <a:rPr lang="en-US" dirty="0"/>
              <a:t>This function is used to display the list of elements in the circular queue. </a:t>
            </a:r>
            <a:r>
              <a:rPr lang="en-US" dirty="0" smtClean="0"/>
              <a:t>  </a:t>
            </a:r>
            <a:r>
              <a:rPr lang="en-US" sz="3200" dirty="0" smtClean="0"/>
              <a:t>  </a:t>
            </a:r>
          </a:p>
          <a:p>
            <a:pPr lvl="1">
              <a:buNone/>
            </a:pPr>
            <a:r>
              <a:rPr lang="en-US" sz="2600" b="1" dirty="0"/>
              <a:t>Algorithm: procedure of display CQ(): 	</a:t>
            </a:r>
          </a:p>
          <a:p>
            <a:pPr lvl="2">
              <a:buNone/>
            </a:pPr>
            <a:r>
              <a:rPr lang="en-US" sz="2500" dirty="0"/>
              <a:t>Step-1:START </a:t>
            </a:r>
          </a:p>
          <a:p>
            <a:pPr lvl="2">
              <a:buNone/>
            </a:pPr>
            <a:r>
              <a:rPr lang="en-US" sz="2500" dirty="0"/>
              <a:t>Step-2: if count==0 then </a:t>
            </a:r>
          </a:p>
          <a:p>
            <a:pPr lvl="2">
              <a:buNone/>
            </a:pPr>
            <a:r>
              <a:rPr lang="en-US" sz="2500" dirty="0" smtClean="0"/>
              <a:t>              Write </a:t>
            </a:r>
            <a:r>
              <a:rPr lang="en-US" sz="2500" dirty="0"/>
              <a:t>“Circular queue is empty” </a:t>
            </a:r>
          </a:p>
          <a:p>
            <a:pPr lvl="2">
              <a:buNone/>
            </a:pPr>
            <a:r>
              <a:rPr lang="en-US" sz="2500" dirty="0"/>
              <a:t>Step-3:otherwise </a:t>
            </a:r>
          </a:p>
          <a:p>
            <a:pPr lvl="2">
              <a:buNone/>
            </a:pPr>
            <a:r>
              <a:rPr lang="en-US" sz="2500" dirty="0" smtClean="0"/>
              <a:t>         3.1</a:t>
            </a:r>
            <a:r>
              <a:rPr lang="en-US" sz="2500" dirty="0"/>
              <a:t>: print the list of elements </a:t>
            </a:r>
          </a:p>
          <a:p>
            <a:pPr lvl="2">
              <a:buNone/>
            </a:pPr>
            <a:r>
              <a:rPr lang="en-US" sz="2500" dirty="0" smtClean="0"/>
              <a:t>         3.2</a:t>
            </a:r>
            <a:r>
              <a:rPr lang="en-US" sz="2500" dirty="0"/>
              <a:t>: for </a:t>
            </a:r>
            <a:r>
              <a:rPr lang="en-US" sz="2500" dirty="0" err="1"/>
              <a:t>i</a:t>
            </a:r>
            <a:r>
              <a:rPr lang="en-US" sz="2500" dirty="0"/>
              <a:t>=front to j!=0 </a:t>
            </a:r>
          </a:p>
          <a:p>
            <a:pPr lvl="2">
              <a:buNone/>
            </a:pPr>
            <a:r>
              <a:rPr lang="en-US" sz="2500" dirty="0" smtClean="0"/>
              <a:t>         3.3</a:t>
            </a:r>
            <a:r>
              <a:rPr lang="en-US" sz="2500" dirty="0"/>
              <a:t>: print CQ[</a:t>
            </a:r>
            <a:r>
              <a:rPr lang="en-US" sz="2500" dirty="0" err="1"/>
              <a:t>i</a:t>
            </a:r>
            <a:r>
              <a:rPr lang="en-US" sz="2500" dirty="0"/>
              <a:t>] </a:t>
            </a:r>
          </a:p>
          <a:p>
            <a:pPr lvl="2">
              <a:buNone/>
            </a:pPr>
            <a:r>
              <a:rPr lang="en-US" sz="2500" dirty="0" smtClean="0"/>
              <a:t>         3.4</a:t>
            </a:r>
            <a:r>
              <a:rPr lang="en-US" sz="2500" dirty="0"/>
              <a:t>: </a:t>
            </a:r>
            <a:r>
              <a:rPr lang="en-US" sz="2500" dirty="0" err="1"/>
              <a:t>i</a:t>
            </a:r>
            <a:r>
              <a:rPr lang="en-US" sz="2500" dirty="0"/>
              <a:t>=(i+1)%MAX </a:t>
            </a:r>
          </a:p>
          <a:p>
            <a:pPr lvl="2">
              <a:buNone/>
            </a:pPr>
            <a:r>
              <a:rPr lang="en-US" sz="2500" dirty="0"/>
              <a:t>Step-4:STOP 	</a:t>
            </a:r>
            <a:r>
              <a:rPr lang="en-US" dirty="0"/>
              <a:t>	</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40</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5980543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1669</TotalTime>
  <Words>1531</Words>
  <Application>Microsoft Office PowerPoint</Application>
  <PresentationFormat>Widescreen</PresentationFormat>
  <Paragraphs>408</Paragraphs>
  <Slides>41</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Roboto Light</vt:lpstr>
      <vt:lpstr>Times New Roman</vt:lpstr>
      <vt:lpstr>Office Theme</vt:lpstr>
      <vt:lpstr>PowerPoint Presentation</vt:lpstr>
      <vt:lpstr>PowerPoint Presentation</vt:lpstr>
      <vt:lpstr>Learning Objectives:</vt:lpstr>
      <vt:lpstr>DATA STRUCTURES </vt:lpstr>
      <vt:lpstr>Representation of Queue (or) Implementation of Queue </vt:lpstr>
      <vt:lpstr>PowerPoint Presentation</vt:lpstr>
      <vt:lpstr>1.Queue using Array:     </vt:lpstr>
      <vt:lpstr>1.Queue using Array:     </vt:lpstr>
      <vt:lpstr>1.Queue using Array:     </vt:lpstr>
      <vt:lpstr>1.Queue using Array:     </vt:lpstr>
      <vt:lpstr>1.Queue using Array:     </vt:lpstr>
      <vt:lpstr>1.Queue using Array:     </vt:lpstr>
      <vt:lpstr>1.Queue using Array:     </vt:lpstr>
      <vt:lpstr>1.Queue using Array:     </vt:lpstr>
      <vt:lpstr>PowerPoint Presentation</vt:lpstr>
      <vt:lpstr>Queue operations using array: </vt:lpstr>
      <vt:lpstr>Queue operations using array: </vt:lpstr>
      <vt:lpstr>Queue operations using array: </vt:lpstr>
      <vt:lpstr>PowerPoint Presentation</vt:lpstr>
      <vt:lpstr>2. Queue using Linked list:</vt:lpstr>
      <vt:lpstr>2. Queue using Linked list:</vt:lpstr>
      <vt:lpstr>Applications of Queue</vt:lpstr>
      <vt:lpstr>Applications of Queue:</vt:lpstr>
      <vt:lpstr>PowerPoint Presentation</vt:lpstr>
      <vt:lpstr>Circular Queue:     </vt:lpstr>
      <vt:lpstr>Circular Queue:     </vt:lpstr>
      <vt:lpstr>Circular Queue: </vt:lpstr>
      <vt:lpstr>Circular Queue: </vt:lpstr>
      <vt:lpstr>Circular Queue: </vt:lpstr>
      <vt:lpstr>Representation of Circular Queue</vt:lpstr>
      <vt:lpstr>Representation of Circular Queue:     </vt:lpstr>
      <vt:lpstr>Representation of Circular Queue:     </vt:lpstr>
      <vt:lpstr>Representation of Circular Queue:     </vt:lpstr>
      <vt:lpstr>Representation of Circular Queue:     </vt:lpstr>
      <vt:lpstr>Representation of Circular Queue:     </vt:lpstr>
      <vt:lpstr>Representation of Circular Queue:     </vt:lpstr>
      <vt:lpstr>Operations on Circular queue</vt:lpstr>
      <vt:lpstr>Operations on Circular queue: </vt:lpstr>
      <vt:lpstr>Operations on Circular queue: </vt:lpstr>
      <vt:lpstr>Operations on Circular queue: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El-Wattaneya</cp:lastModifiedBy>
  <cp:revision>479</cp:revision>
  <dcterms:created xsi:type="dcterms:W3CDTF">2023-04-29T09:08:23Z</dcterms:created>
  <dcterms:modified xsi:type="dcterms:W3CDTF">2025-09-14T15:36:12Z</dcterms:modified>
</cp:coreProperties>
</file>