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482" r:id="rId3"/>
    <p:sldId id="518" r:id="rId4"/>
    <p:sldId id="602" r:id="rId5"/>
    <p:sldId id="604" r:id="rId6"/>
    <p:sldId id="605" r:id="rId7"/>
    <p:sldId id="606" r:id="rId8"/>
    <p:sldId id="607" r:id="rId9"/>
    <p:sldId id="608" r:id="rId10"/>
    <p:sldId id="609" r:id="rId11"/>
    <p:sldId id="610" r:id="rId12"/>
    <p:sldId id="611" r:id="rId13"/>
    <p:sldId id="612" r:id="rId14"/>
    <p:sldId id="613" r:id="rId15"/>
    <p:sldId id="614" r:id="rId16"/>
    <p:sldId id="615" r:id="rId17"/>
    <p:sldId id="616" r:id="rId18"/>
    <p:sldId id="617" r:id="rId19"/>
    <p:sldId id="620" r:id="rId20"/>
    <p:sldId id="618" r:id="rId21"/>
    <p:sldId id="619" r:id="rId22"/>
    <p:sldId id="667" r:id="rId23"/>
    <p:sldId id="668" r:id="rId24"/>
    <p:sldId id="621" r:id="rId25"/>
    <p:sldId id="623" r:id="rId26"/>
    <p:sldId id="624" r:id="rId27"/>
    <p:sldId id="666" r:id="rId28"/>
    <p:sldId id="625" r:id="rId29"/>
    <p:sldId id="626" r:id="rId30"/>
    <p:sldId id="656" r:id="rId31"/>
    <p:sldId id="627" r:id="rId32"/>
    <p:sldId id="657" r:id="rId33"/>
    <p:sldId id="628" r:id="rId34"/>
    <p:sldId id="663" r:id="rId35"/>
    <p:sldId id="658" r:id="rId36"/>
    <p:sldId id="660" r:id="rId37"/>
    <p:sldId id="629" r:id="rId38"/>
    <p:sldId id="665" r:id="rId39"/>
    <p:sldId id="661" r:id="rId40"/>
    <p:sldId id="632" r:id="rId41"/>
    <p:sldId id="664" r:id="rId42"/>
    <p:sldId id="631" r:id="rId43"/>
    <p:sldId id="662" r:id="rId44"/>
    <p:sldId id="630" r:id="rId45"/>
    <p:sldId id="634" r:id="rId46"/>
    <p:sldId id="635" r:id="rId47"/>
    <p:sldId id="669"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518"/>
            <p14:sldId id="602"/>
            <p14:sldId id="604"/>
            <p14:sldId id="605"/>
            <p14:sldId id="606"/>
            <p14:sldId id="607"/>
            <p14:sldId id="608"/>
            <p14:sldId id="609"/>
            <p14:sldId id="610"/>
            <p14:sldId id="611"/>
            <p14:sldId id="612"/>
            <p14:sldId id="613"/>
            <p14:sldId id="614"/>
            <p14:sldId id="615"/>
            <p14:sldId id="616"/>
            <p14:sldId id="617"/>
            <p14:sldId id="620"/>
            <p14:sldId id="618"/>
            <p14:sldId id="619"/>
            <p14:sldId id="667"/>
            <p14:sldId id="668"/>
            <p14:sldId id="621"/>
            <p14:sldId id="623"/>
            <p14:sldId id="624"/>
            <p14:sldId id="666"/>
            <p14:sldId id="625"/>
            <p14:sldId id="626"/>
            <p14:sldId id="656"/>
            <p14:sldId id="627"/>
            <p14:sldId id="657"/>
            <p14:sldId id="628"/>
            <p14:sldId id="663"/>
            <p14:sldId id="658"/>
            <p14:sldId id="660"/>
            <p14:sldId id="629"/>
            <p14:sldId id="665"/>
            <p14:sldId id="661"/>
            <p14:sldId id="632"/>
            <p14:sldId id="664"/>
            <p14:sldId id="631"/>
            <p14:sldId id="662"/>
            <p14:sldId id="630"/>
            <p14:sldId id="634"/>
            <p14:sldId id="635"/>
            <p14:sldId id="66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804" autoAdjust="0"/>
  </p:normalViewPr>
  <p:slideViewPr>
    <p:cSldViewPr snapToGrid="0">
      <p:cViewPr varScale="1">
        <p:scale>
          <a:sx n="81" d="100"/>
          <a:sy n="81" d="100"/>
        </p:scale>
        <p:origin x="132" y="2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تعتبر قواعد التكامل العلائقي أساسية في تصميم قواعد البيانات العلائقية، مما يضمن بقاء البيانات دقيقة ومتسقة. وهي تتضمن مفاتيح أساسية لتعريف السجلات بشكل فريد، ومفاتيح خارجية للحفاظ على التكامل المرجعي (ضمان الحفاظ على العلاقات بين الجداول)، وقيود فريدة لمنع الإدخالات المكررة. تساعد هذه القواعد في الحفاظ على موثوقية علاقات البيانات عبر قاعدة البيانات.</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645190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br>
              <a:rPr lang="ar-SA" b="1" i="0" dirty="0">
                <a:solidFill>
                  <a:srgbClr val="0D0D0D"/>
                </a:solidFill>
                <a:effectLst/>
                <a:latin typeface="Söhne"/>
              </a:rPr>
            </a:br>
            <a:r>
              <a:rPr lang="ar-SA" b="1" i="0" dirty="0">
                <a:solidFill>
                  <a:srgbClr val="0D0D0D"/>
                </a:solidFill>
                <a:effectLst/>
                <a:latin typeface="Söhne"/>
              </a:rPr>
              <a:t>المفاتيح الأساسية:</a:t>
            </a:r>
            <a:r>
              <a:rPr lang="ar-SA" b="0" i="0" dirty="0">
                <a:solidFill>
                  <a:srgbClr val="0D0D0D"/>
                </a:solidFill>
                <a:effectLst/>
                <a:latin typeface="Söhne"/>
              </a:rPr>
              <a:t> لتحديد كل سجل بشكل فريد في جدول.</a:t>
            </a:r>
          </a:p>
          <a:p>
            <a:pPr algn="l">
              <a:buFont typeface="Arial" panose="020B0604020202020204" pitchFamily="34" charset="0"/>
              <a:buChar char="•"/>
            </a:pPr>
            <a:r>
              <a:rPr lang="ar-SA" b="1" i="0" dirty="0">
                <a:solidFill>
                  <a:srgbClr val="0D0D0D"/>
                </a:solidFill>
                <a:effectLst/>
                <a:latin typeface="Söhne"/>
              </a:rPr>
              <a:t>المفاتيح الخارجية:</a:t>
            </a:r>
            <a:r>
              <a:rPr lang="ar-SA" b="0" i="0" dirty="0">
                <a:solidFill>
                  <a:srgbClr val="0D0D0D"/>
                </a:solidFill>
                <a:effectLst/>
                <a:latin typeface="Söhne"/>
              </a:rPr>
              <a:t> لإنشاء وفرض العلاقات بين الجداول.</a:t>
            </a:r>
          </a:p>
          <a:p>
            <a:pPr algn="l">
              <a:buFont typeface="Arial" panose="020B0604020202020204" pitchFamily="34" charset="0"/>
              <a:buChar char="•"/>
            </a:pPr>
            <a:r>
              <a:rPr lang="ar-SA" b="1" i="0" dirty="0">
                <a:solidFill>
                  <a:srgbClr val="0D0D0D"/>
                </a:solidFill>
                <a:effectLst/>
                <a:latin typeface="Söhne"/>
              </a:rPr>
              <a:t>القيود الفريدة:</a:t>
            </a:r>
            <a:r>
              <a:rPr lang="ar-SA" b="0" i="0" dirty="0">
                <a:solidFill>
                  <a:srgbClr val="0D0D0D"/>
                </a:solidFill>
                <a:effectLst/>
                <a:latin typeface="Söhne"/>
              </a:rPr>
              <a:t> لمنع الإدخالات المكررة في أعمدة محددة.</a:t>
            </a:r>
          </a:p>
          <a:p>
            <a:pPr algn="l">
              <a:buFont typeface="Arial" panose="020B0604020202020204" pitchFamily="34" charset="0"/>
              <a:buChar char="•"/>
            </a:pPr>
            <a:r>
              <a:rPr lang="ar-SA" b="1" i="0" dirty="0">
                <a:solidFill>
                  <a:srgbClr val="0D0D0D"/>
                </a:solidFill>
                <a:effectLst/>
                <a:latin typeface="Söhne"/>
              </a:rPr>
              <a:t>القيود المحددة:</a:t>
            </a:r>
            <a:r>
              <a:rPr lang="ar-SA" b="0" i="0" dirty="0">
                <a:solidFill>
                  <a:srgbClr val="0D0D0D"/>
                </a:solidFill>
                <a:effectLst/>
                <a:latin typeface="Söhne"/>
              </a:rPr>
              <a:t> لضمان أن تلبي قيم الأعمدة شرطًا محددًا.</a:t>
            </a:r>
          </a:p>
          <a:p>
            <a:pPr algn="l">
              <a:buFont typeface="Arial" panose="020B0604020202020204" pitchFamily="34" charset="0"/>
              <a:buChar char="•"/>
            </a:pPr>
            <a:r>
              <a:rPr lang="ar-SA" b="1" i="0" dirty="0">
                <a:solidFill>
                  <a:srgbClr val="0D0D0D"/>
                </a:solidFill>
                <a:effectLst/>
                <a:latin typeface="Söhne"/>
              </a:rPr>
              <a:t>القيود غير الفارغة:</a:t>
            </a:r>
            <a:r>
              <a:rPr lang="ar-SA" b="0" i="0" dirty="0">
                <a:solidFill>
                  <a:srgbClr val="0D0D0D"/>
                </a:solidFill>
                <a:effectLst/>
                <a:latin typeface="Söhne"/>
              </a:rPr>
              <a:t> لضمان عدم ترك عمود بدون قيمة.</a:t>
            </a:r>
          </a:p>
          <a:p>
            <a:pPr algn="l"/>
            <a:r>
              <a:rPr lang="ar-SA" b="0" i="0" dirty="0">
                <a:solidFill>
                  <a:srgbClr val="0D0D0D"/>
                </a:solidFill>
                <a:effectLst/>
                <a:latin typeface="Söhne"/>
              </a:rPr>
              <a:t>تضمن هذه القواعد دقة واتساق البيانات داخل قواعد البيانات العلاقية</a:t>
            </a:r>
          </a:p>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4087103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518521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التكامل المرجعي</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979122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القيد الفريد</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42245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يجب على كل نظام إدارة قاعدة بيانات تحديد لغة استعلام للسماح للمستخدمين بالوصول إلى البيانات المخزنة في قاعدة البيانات. الجبر العلائقي هو لغة استعلام إجرائية تستخدم للاستعلام عن جداول قاعدة البيانات للوصول إلى البيانات بطرق مختلفة.</a:t>
            </a:r>
          </a:p>
          <a:p>
            <a:endParaRPr lang="ar-SA" dirty="0"/>
          </a:p>
          <a:p>
            <a:r>
              <a:rPr lang="ar-SA" dirty="0"/>
              <a:t>في الجبر العلائقي، المدخلات هي علاقة (جدول يجب الوصول إلى البيانات منه) والمخرجات هي أيضًا علاقة (جدول مؤقت يحتوي على البيانات التي يطلبها المستخدم).</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10368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576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1.gif"/></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hyperlink" Target="https://www.geeksforgeeks.org/set-operations/" TargetMode="External"/><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1.sv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30.png"/><Relationship Id="rId5" Type="http://schemas.openxmlformats.org/officeDocument/2006/relationships/image" Target="../media/image3.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6288" y="5267180"/>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8244FE6-FC01-0216-3738-DCE9E727D625}"/>
              </a:ext>
            </a:extLst>
          </p:cNvPr>
          <p:cNvSpPr txBox="1"/>
          <p:nvPr/>
        </p:nvSpPr>
        <p:spPr>
          <a:xfrm>
            <a:off x="329269" y="1590820"/>
            <a:ext cx="4278590" cy="2123658"/>
          </a:xfrm>
          <a:prstGeom prst="rect">
            <a:avLst/>
          </a:prstGeom>
          <a:noFill/>
        </p:spPr>
        <p:txBody>
          <a:bodyPr wrap="square">
            <a:spAutoFit/>
          </a:bodyPr>
          <a:lstStyle/>
          <a:p>
            <a:pPr algn="ctr"/>
            <a:r>
              <a:rPr lang="en-CA" sz="4400" b="1" dirty="0">
                <a:solidFill>
                  <a:srgbClr val="00B0F0"/>
                </a:solidFill>
                <a:latin typeface="Times New Roman" panose="02020603050405020304" pitchFamily="18" charset="0"/>
                <a:cs typeface="Times New Roman" panose="02020603050405020304" pitchFamily="18" charset="0"/>
              </a:rPr>
              <a:t>Database Management System</a:t>
            </a:r>
          </a:p>
        </p:txBody>
      </p:sp>
      <p:sp>
        <p:nvSpPr>
          <p:cNvPr id="5" name="TextBox 4">
            <a:extLst>
              <a:ext uri="{FF2B5EF4-FFF2-40B4-BE49-F238E27FC236}">
                <a16:creationId xmlns:a16="http://schemas.microsoft.com/office/drawing/2014/main" id="{F48D256A-314E-DBAD-C55C-DF150CD289A8}"/>
              </a:ext>
            </a:extLst>
          </p:cNvPr>
          <p:cNvSpPr txBox="1"/>
          <p:nvPr/>
        </p:nvSpPr>
        <p:spPr>
          <a:xfrm>
            <a:off x="2033092" y="3786543"/>
            <a:ext cx="87094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IT 261</a:t>
            </a:r>
          </a:p>
        </p:txBody>
      </p:sp>
      <p:sp>
        <p:nvSpPr>
          <p:cNvPr id="6" name="TextBox 5">
            <a:extLst>
              <a:ext uri="{FF2B5EF4-FFF2-40B4-BE49-F238E27FC236}">
                <a16:creationId xmlns:a16="http://schemas.microsoft.com/office/drawing/2014/main" id="{3A927C15-13B9-096C-5BBB-E767E5B1A668}"/>
              </a:ext>
            </a:extLst>
          </p:cNvPr>
          <p:cNvSpPr txBox="1"/>
          <p:nvPr/>
        </p:nvSpPr>
        <p:spPr>
          <a:xfrm>
            <a:off x="840996" y="4291844"/>
            <a:ext cx="3647114" cy="369332"/>
          </a:xfrm>
          <a:prstGeom prst="rect">
            <a:avLst/>
          </a:prstGeom>
          <a:noFill/>
        </p:spPr>
        <p:txBody>
          <a:bodyPr wrap="square">
            <a:spAutoFit/>
          </a:bodyPr>
          <a:lstStyle/>
          <a:p>
            <a:r>
              <a:rPr lang="en-CA" b="1" i="0" dirty="0">
                <a:effectLst/>
                <a:latin typeface="Tajawal"/>
              </a:rPr>
              <a:t>Bachelor of Information Technology</a:t>
            </a:r>
            <a:endParaRPr lang="en-CA" b="1"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4"/>
            <a:ext cx="1480347" cy="1521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4C5773CD-BDD7-0F70-6672-93132EE2CB2C}"/>
              </a:ext>
            </a:extLst>
          </p:cNvPr>
          <p:cNvGraphicFramePr>
            <a:graphicFrameLocks noGrp="1"/>
          </p:cNvGraphicFramePr>
          <p:nvPr>
            <p:extLst>
              <p:ext uri="{D42A27DB-BD31-4B8C-83A1-F6EECF244321}">
                <p14:modId xmlns:p14="http://schemas.microsoft.com/office/powerpoint/2010/main" val="2653252921"/>
              </p:ext>
            </p:extLst>
          </p:nvPr>
        </p:nvGraphicFramePr>
        <p:xfrm>
          <a:off x="2493053" y="0"/>
          <a:ext cx="7421912" cy="6644378"/>
        </p:xfrm>
        <a:graphic>
          <a:graphicData uri="http://schemas.openxmlformats.org/drawingml/2006/table">
            <a:tbl>
              <a:tblPr firstRow="1" firstCol="1" bandRow="1">
                <a:tableStyleId>{5C22544A-7EE6-4342-B048-85BDC9FD1C3A}</a:tableStyleId>
              </a:tblPr>
              <a:tblGrid>
                <a:gridCol w="1056434">
                  <a:extLst>
                    <a:ext uri="{9D8B030D-6E8A-4147-A177-3AD203B41FA5}">
                      <a16:colId xmlns:a16="http://schemas.microsoft.com/office/drawing/2014/main" val="1444761599"/>
                    </a:ext>
                  </a:extLst>
                </a:gridCol>
                <a:gridCol w="1056434">
                  <a:extLst>
                    <a:ext uri="{9D8B030D-6E8A-4147-A177-3AD203B41FA5}">
                      <a16:colId xmlns:a16="http://schemas.microsoft.com/office/drawing/2014/main" val="4097160655"/>
                    </a:ext>
                  </a:extLst>
                </a:gridCol>
                <a:gridCol w="2638871">
                  <a:extLst>
                    <a:ext uri="{9D8B030D-6E8A-4147-A177-3AD203B41FA5}">
                      <a16:colId xmlns:a16="http://schemas.microsoft.com/office/drawing/2014/main" val="2079597620"/>
                    </a:ext>
                  </a:extLst>
                </a:gridCol>
                <a:gridCol w="2670173">
                  <a:extLst>
                    <a:ext uri="{9D8B030D-6E8A-4147-A177-3AD203B41FA5}">
                      <a16:colId xmlns:a16="http://schemas.microsoft.com/office/drawing/2014/main" val="265991888"/>
                    </a:ext>
                  </a:extLst>
                </a:gridCol>
              </a:tblGrid>
              <a:tr h="166796">
                <a:tc>
                  <a:txBody>
                    <a:bodyPr/>
                    <a:lstStyle/>
                    <a:p>
                      <a:pPr algn="ct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Week</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Topic</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Objective</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MySQL Practical Activities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264712684"/>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1</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Introduction to Database Concepts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basic database concepts.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Install MySQL, explore the interface, create a basic database.</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1356776805"/>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2</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Relational Data Model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Learn about the relational data model.</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Create relational tables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90604819"/>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3</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Relational Integrity Rules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relational integrity constraints.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Implement primary and foreign key constraints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142504486"/>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4</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Relational Algebra and Basic SQL</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Explore relational algebra and basic SQL commands.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Use basic SQL queries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1076972195"/>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5</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Advanced SQL Queries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Delve into complex SQL operations.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Execute advanced SQL commands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567073064"/>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6</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Introduction to Database Normalization</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Begin learning database normalization principles.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the first normal form (1NF)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830945600"/>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7</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Advanced Database Normalization</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Explore advanced normalization techniques.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Normalize a database in MySQL to 2NF and 3NF.</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83575540"/>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8</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Data Modeling and ER Diagrams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data modeling and ER diagrams.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Create an ER diagram and implement it in MySQL.</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48632678"/>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9</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Database Design for Real-World Apps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database design to real-world scenarios.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Develop a database schema based on a real-world example.</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47105474"/>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10</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Project and Review</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all learned concepts in a comprehensive project.</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Complete a project in MySQL incorporating all learned skills.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901752131"/>
                  </a:ext>
                </a:extLst>
              </a:tr>
            </a:tbl>
          </a:graphicData>
        </a:graphic>
      </p:graphicFrame>
      <p:sp>
        <p:nvSpPr>
          <p:cNvPr id="3" name="TextBox 2">
            <a:extLst>
              <a:ext uri="{FF2B5EF4-FFF2-40B4-BE49-F238E27FC236}">
                <a16:creationId xmlns:a16="http://schemas.microsoft.com/office/drawing/2014/main" id="{624062F8-84F9-38B5-6C06-0111424EFDB2}"/>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4E0A37D6-F524-35A9-92FA-CFAE8011E8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Rectangle 4">
            <a:extLst>
              <a:ext uri="{FF2B5EF4-FFF2-40B4-BE49-F238E27FC236}">
                <a16:creationId xmlns:a16="http://schemas.microsoft.com/office/drawing/2014/main" id="{679CC61B-DEA1-465C-3F3E-C68175FAF0C2}"/>
              </a:ext>
            </a:extLst>
          </p:cNvPr>
          <p:cNvSpPr/>
          <p:nvPr/>
        </p:nvSpPr>
        <p:spPr>
          <a:xfrm>
            <a:off x="2209800" y="1953400"/>
            <a:ext cx="8345214" cy="830434"/>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786006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3" name="Freeform: Shape 103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5" name="Rectangle 103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Freeform: Shape 103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41" name="Isosceles Triangle 104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Revision: Reference list &lt;br/&gt;&lt;br/&gt; — PEER UK">
            <a:extLst>
              <a:ext uri="{FF2B5EF4-FFF2-40B4-BE49-F238E27FC236}">
                <a16:creationId xmlns:a16="http://schemas.microsoft.com/office/drawing/2014/main" id="{328E9F72-155E-6E47-CAB8-749FB088A28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75422" y="0"/>
            <a:ext cx="7317274" cy="453671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043" name="Isosceles Triangle 104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85169F9-F291-4C30-62E8-367B23576A09}"/>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41A29C1E-F64E-0E97-F451-06A53FE24C3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017" y="1"/>
            <a:ext cx="1742983" cy="658862"/>
          </a:xfrm>
          <a:prstGeom prst="rect">
            <a:avLst/>
          </a:prstGeom>
        </p:spPr>
      </p:pic>
    </p:spTree>
    <p:extLst>
      <p:ext uri="{BB962C8B-B14F-4D97-AF65-F5344CB8AC3E}">
        <p14:creationId xmlns:p14="http://schemas.microsoft.com/office/powerpoint/2010/main" val="440180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A6D94-FED5-3CFC-2A84-573BC8D49B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6F2652-2749-4E15-2354-503792E31D8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AD7AD8-2E00-9F4E-0B8F-2219284A1DE0}"/>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Week 3 Outlines</a:t>
            </a:r>
          </a:p>
        </p:txBody>
      </p:sp>
      <p:sp>
        <p:nvSpPr>
          <p:cNvPr id="5" name="Rectangle 4">
            <a:extLst>
              <a:ext uri="{FF2B5EF4-FFF2-40B4-BE49-F238E27FC236}">
                <a16:creationId xmlns:a16="http://schemas.microsoft.com/office/drawing/2014/main" id="{2484A5DC-95C5-01FC-A32F-D11FFB0241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15089D-3103-BD67-4CF6-1A7CB1D8814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A7AC11D-6C68-5B97-13A4-B9FADD037C1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FD61361-5666-2B5F-3D16-3A137A0DCB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BD0A12-67D5-08E8-DA6C-D6F59ABD054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AB6D94B-13B6-E43B-1BA3-5D5A69889BC8}"/>
              </a:ext>
            </a:extLst>
          </p:cNvPr>
          <p:cNvPicPr>
            <a:picLocks noChangeAspect="1"/>
          </p:cNvPicPr>
          <p:nvPr/>
        </p:nvPicPr>
        <p:blipFill>
          <a:blip r:embed="rId3"/>
          <a:stretch>
            <a:fillRect/>
          </a:stretch>
        </p:blipFill>
        <p:spPr>
          <a:xfrm>
            <a:off x="1153149" y="2771032"/>
            <a:ext cx="9645705" cy="1307619"/>
          </a:xfrm>
          <a:prstGeom prst="rect">
            <a:avLst/>
          </a:prstGeom>
        </p:spPr>
      </p:pic>
    </p:spTree>
    <p:extLst>
      <p:ext uri="{BB962C8B-B14F-4D97-AF65-F5344CB8AC3E}">
        <p14:creationId xmlns:p14="http://schemas.microsoft.com/office/powerpoint/2010/main" val="4159530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637F1-E524-0C5C-F6C8-EE453BAA20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785BDA-A307-D65E-83D2-BB99011EB2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63A3201-B80C-00EF-B4FB-A45B3FA810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C978CD-D0D6-D58B-28C1-EC4160EA37F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34C544-2176-F38D-ED83-41A63BA60BA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BF75373-56B9-8234-42BB-4E19926259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A087BBC-9EA9-8823-4957-0F6833E5D5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CF273CA-A89F-0756-941F-EEA0F7BDDD6D}"/>
              </a:ext>
            </a:extLst>
          </p:cNvPr>
          <p:cNvSpPr txBox="1"/>
          <p:nvPr/>
        </p:nvSpPr>
        <p:spPr>
          <a:xfrm>
            <a:off x="762000" y="2136339"/>
            <a:ext cx="10549759" cy="3349956"/>
          </a:xfrm>
          <a:prstGeom prst="rect">
            <a:avLst/>
          </a:prstGeom>
          <a:noFill/>
        </p:spPr>
        <p:txBody>
          <a:bodyPr wrap="square">
            <a:spAutoFit/>
          </a:bodyPr>
          <a:lstStyle/>
          <a:p>
            <a:pPr>
              <a:lnSpc>
                <a:spcPct val="150000"/>
              </a:lnSpc>
            </a:pPr>
            <a:r>
              <a:rPr lang="en-CA" sz="2400" b="1" dirty="0">
                <a:solidFill>
                  <a:srgbClr val="FF0000"/>
                </a:solidFill>
                <a:latin typeface="Times New Roman" panose="02020603050405020304" pitchFamily="18" charset="0"/>
                <a:cs typeface="Times New Roman" panose="02020603050405020304" pitchFamily="18" charset="0"/>
              </a:rPr>
              <a:t>Relational integrity rules are fundamental </a:t>
            </a:r>
            <a:r>
              <a:rPr lang="en-CA" sz="2400" dirty="0">
                <a:latin typeface="Times New Roman" panose="02020603050405020304" pitchFamily="18" charset="0"/>
                <a:cs typeface="Times New Roman" panose="02020603050405020304" pitchFamily="18" charset="0"/>
              </a:rPr>
              <a:t>in relational database design, ensuring data remains accurate and consistent. </a:t>
            </a:r>
            <a:r>
              <a:rPr lang="en-CA" sz="2400" u="sng" dirty="0">
                <a:highlight>
                  <a:srgbClr val="FFFF00"/>
                </a:highlight>
                <a:latin typeface="Times New Roman" panose="02020603050405020304" pitchFamily="18" charset="0"/>
                <a:cs typeface="Times New Roman" panose="02020603050405020304" pitchFamily="18" charset="0"/>
              </a:rPr>
              <a:t>They include primary keys to uniquely identify records</a:t>
            </a:r>
            <a:r>
              <a:rPr lang="en-CA" sz="2400" dirty="0">
                <a:latin typeface="Times New Roman" panose="02020603050405020304" pitchFamily="18" charset="0"/>
                <a:cs typeface="Times New Roman" panose="02020603050405020304" pitchFamily="18" charset="0"/>
              </a:rPr>
              <a:t>, </a:t>
            </a:r>
            <a:r>
              <a:rPr lang="en-CA" sz="2400" u="sng" dirty="0">
                <a:highlight>
                  <a:srgbClr val="00FF00"/>
                </a:highlight>
                <a:latin typeface="Times New Roman" panose="02020603050405020304" pitchFamily="18" charset="0"/>
                <a:cs typeface="Times New Roman" panose="02020603050405020304" pitchFamily="18" charset="0"/>
              </a:rPr>
              <a:t>foreign keys to maintain referential integrity (ensuring relationships between tables are preserved), </a:t>
            </a:r>
            <a:r>
              <a:rPr lang="en-CA" sz="2400" dirty="0">
                <a:latin typeface="Times New Roman" panose="02020603050405020304" pitchFamily="18" charset="0"/>
                <a:cs typeface="Times New Roman" panose="02020603050405020304" pitchFamily="18" charset="0"/>
              </a:rPr>
              <a:t>and </a:t>
            </a:r>
            <a:r>
              <a:rPr lang="en-CA" sz="2400" dirty="0">
                <a:highlight>
                  <a:srgbClr val="00FFFF"/>
                </a:highlight>
                <a:latin typeface="Times New Roman" panose="02020603050405020304" pitchFamily="18" charset="0"/>
                <a:cs typeface="Times New Roman" panose="02020603050405020304" pitchFamily="18" charset="0"/>
              </a:rPr>
              <a:t>unique constraints to prevent duplicate entries</a:t>
            </a:r>
            <a:r>
              <a:rPr lang="en-CA" sz="2400" dirty="0">
                <a:latin typeface="Times New Roman" panose="02020603050405020304" pitchFamily="18" charset="0"/>
                <a:cs typeface="Times New Roman" panose="02020603050405020304" pitchFamily="18" charset="0"/>
              </a:rPr>
              <a:t>. These rules help in </a:t>
            </a:r>
            <a:r>
              <a:rPr lang="en-CA" sz="2400" dirty="0">
                <a:highlight>
                  <a:srgbClr val="FF0000"/>
                </a:highlight>
                <a:latin typeface="Times New Roman" panose="02020603050405020304" pitchFamily="18" charset="0"/>
                <a:cs typeface="Times New Roman" panose="02020603050405020304" pitchFamily="18" charset="0"/>
              </a:rPr>
              <a:t>maintaining the reliability of data relationships across the database</a:t>
            </a:r>
            <a:r>
              <a:rPr lang="en-CA"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19534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9AF476-599F-1338-80FD-79588B9CCE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7D0F2D-D357-13FC-3EB1-AB9190A193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0E18CE8-9C4F-B1FC-495A-9A79CB6FA1E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DD6B89-ABA3-02F1-B0CF-4AFEC8D8F5B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C786329-FC04-F413-E955-809805B19BA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C0449CB-4F7D-DC21-F3E6-C212F84B39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60663E-EDC2-E807-89CD-520F8FBF2F9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5CAACE7-2B54-FE8F-ABDA-4E1CFCE211E1}"/>
              </a:ext>
            </a:extLst>
          </p:cNvPr>
          <p:cNvSpPr txBox="1"/>
          <p:nvPr/>
        </p:nvSpPr>
        <p:spPr>
          <a:xfrm>
            <a:off x="617280" y="2362222"/>
            <a:ext cx="10429885" cy="3096360"/>
          </a:xfrm>
          <a:prstGeom prst="rect">
            <a:avLst/>
          </a:prstGeom>
          <a:noFill/>
        </p:spPr>
        <p:txBody>
          <a:bodyPr wrap="square">
            <a:spAutoFit/>
          </a:bodyPr>
          <a:lstStyle/>
          <a:p>
            <a:pPr algn="l">
              <a:lnSpc>
                <a:spcPct val="150000"/>
              </a:lnSpc>
            </a:pPr>
            <a:r>
              <a:rPr lang="en-US" sz="2400" b="1" i="0" dirty="0">
                <a:solidFill>
                  <a:srgbClr val="FF0000"/>
                </a:solidFill>
                <a:effectLst/>
                <a:latin typeface="Times New Roman" panose="02020603050405020304" pitchFamily="18" charset="0"/>
                <a:cs typeface="Times New Roman" panose="02020603050405020304" pitchFamily="18" charset="0"/>
              </a:rPr>
              <a:t>Relational integrity rules include:</a:t>
            </a:r>
          </a:p>
          <a:p>
            <a:pPr algn="l">
              <a:lnSpc>
                <a:spcPct val="150000"/>
              </a:lnSpc>
              <a:buFont typeface="Arial" panose="020B0604020202020204" pitchFamily="34" charset="0"/>
              <a:buChar char="•"/>
            </a:pPr>
            <a:r>
              <a:rPr lang="en-US" b="1" i="0" dirty="0">
                <a:solidFill>
                  <a:srgbClr val="0D0D0D"/>
                </a:solidFill>
                <a:effectLst/>
                <a:latin typeface="Söhne"/>
              </a:rPr>
              <a:t>Primary Keys:</a:t>
            </a:r>
            <a:r>
              <a:rPr lang="en-US" b="0" i="0" dirty="0">
                <a:solidFill>
                  <a:srgbClr val="0D0D0D"/>
                </a:solidFill>
                <a:effectLst/>
                <a:latin typeface="Söhne"/>
              </a:rPr>
              <a:t> Uniquely identify each record in a table.</a:t>
            </a:r>
          </a:p>
          <a:p>
            <a:pPr algn="l">
              <a:lnSpc>
                <a:spcPct val="150000"/>
              </a:lnSpc>
              <a:buFont typeface="Arial" panose="020B0604020202020204" pitchFamily="34" charset="0"/>
              <a:buChar char="•"/>
            </a:pPr>
            <a:r>
              <a:rPr lang="en-US" b="1" i="0" dirty="0">
                <a:solidFill>
                  <a:srgbClr val="0D0D0D"/>
                </a:solidFill>
                <a:effectLst/>
                <a:latin typeface="Söhne"/>
              </a:rPr>
              <a:t>Foreign Keys:</a:t>
            </a:r>
            <a:r>
              <a:rPr lang="en-US" b="0" i="0" dirty="0">
                <a:solidFill>
                  <a:srgbClr val="0D0D0D"/>
                </a:solidFill>
                <a:effectLst/>
                <a:latin typeface="Söhne"/>
              </a:rPr>
              <a:t> Establish and enforce relationships between tables.</a:t>
            </a:r>
          </a:p>
          <a:p>
            <a:pPr algn="l">
              <a:lnSpc>
                <a:spcPct val="150000"/>
              </a:lnSpc>
              <a:buFont typeface="Arial" panose="020B0604020202020204" pitchFamily="34" charset="0"/>
              <a:buChar char="•"/>
            </a:pPr>
            <a:r>
              <a:rPr lang="en-US" b="1" i="0" dirty="0">
                <a:solidFill>
                  <a:srgbClr val="0D0D0D"/>
                </a:solidFill>
                <a:effectLst/>
                <a:latin typeface="Söhne"/>
              </a:rPr>
              <a:t>Unique Constraints:</a:t>
            </a:r>
            <a:r>
              <a:rPr lang="en-US" b="0" i="0" dirty="0">
                <a:solidFill>
                  <a:srgbClr val="0D0D0D"/>
                </a:solidFill>
                <a:effectLst/>
                <a:latin typeface="Söhne"/>
              </a:rPr>
              <a:t> Prevent duplicate entries in specific columns.</a:t>
            </a:r>
          </a:p>
          <a:p>
            <a:pPr algn="l">
              <a:lnSpc>
                <a:spcPct val="150000"/>
              </a:lnSpc>
              <a:buFont typeface="Arial" panose="020B0604020202020204" pitchFamily="34" charset="0"/>
              <a:buChar char="•"/>
            </a:pPr>
            <a:r>
              <a:rPr lang="en-US" b="1" i="0" dirty="0">
                <a:solidFill>
                  <a:srgbClr val="0D0D0D"/>
                </a:solidFill>
                <a:effectLst/>
                <a:latin typeface="Söhne"/>
              </a:rPr>
              <a:t>Check Constraints:</a:t>
            </a:r>
            <a:r>
              <a:rPr lang="en-US" b="0" i="0" dirty="0">
                <a:solidFill>
                  <a:srgbClr val="0D0D0D"/>
                </a:solidFill>
                <a:effectLst/>
                <a:latin typeface="Söhne"/>
              </a:rPr>
              <a:t> Ensure that column values meet a specified condition.</a:t>
            </a:r>
          </a:p>
          <a:p>
            <a:pPr algn="l">
              <a:lnSpc>
                <a:spcPct val="150000"/>
              </a:lnSpc>
              <a:buFont typeface="Arial" panose="020B0604020202020204" pitchFamily="34" charset="0"/>
              <a:buChar char="•"/>
            </a:pPr>
            <a:r>
              <a:rPr lang="en-US" b="1" i="0" dirty="0">
                <a:solidFill>
                  <a:srgbClr val="0D0D0D"/>
                </a:solidFill>
                <a:effectLst/>
                <a:latin typeface="Söhne"/>
              </a:rPr>
              <a:t>Not Null Constraints:</a:t>
            </a:r>
            <a:r>
              <a:rPr lang="en-US" b="0" i="0" dirty="0">
                <a:solidFill>
                  <a:srgbClr val="0D0D0D"/>
                </a:solidFill>
                <a:effectLst/>
                <a:latin typeface="Söhne"/>
              </a:rPr>
              <a:t> Ensure that a column cannot have a null value.</a:t>
            </a:r>
          </a:p>
          <a:p>
            <a:pPr algn="l">
              <a:lnSpc>
                <a:spcPct val="150000"/>
              </a:lnSpc>
            </a:pPr>
            <a:r>
              <a:rPr lang="en-US" b="0" i="0" dirty="0">
                <a:solidFill>
                  <a:srgbClr val="0D0D0D"/>
                </a:solidFill>
                <a:effectLst/>
                <a:latin typeface="Söhne"/>
              </a:rPr>
              <a:t>These rules ensure data accuracy and consistency within relational databases.</a:t>
            </a:r>
          </a:p>
        </p:txBody>
      </p:sp>
    </p:spTree>
    <p:extLst>
      <p:ext uri="{BB962C8B-B14F-4D97-AF65-F5344CB8AC3E}">
        <p14:creationId xmlns:p14="http://schemas.microsoft.com/office/powerpoint/2010/main" val="244846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51AE2-F448-5E60-FC35-6735A02A6F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A48EE4-92AF-DF2B-06FD-1753400D6F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CFCE417-48FF-5F92-7224-8908FCE4E5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8CB64E-7198-9405-925F-7165340C9BE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8E8EEA0-F449-F509-3224-D403BCCCDD9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E3C503-CB05-E070-2C62-BBB5760F493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4C1300E-FAE7-89EB-3E4B-7DF224126A2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AB06459-352E-3E85-63A5-BB7C53EB624C}"/>
              </a:ext>
            </a:extLst>
          </p:cNvPr>
          <p:cNvSpPr txBox="1"/>
          <p:nvPr/>
        </p:nvSpPr>
        <p:spPr>
          <a:xfrm>
            <a:off x="2459842" y="1160640"/>
            <a:ext cx="1610053" cy="369332"/>
          </a:xfrm>
          <a:prstGeom prst="rect">
            <a:avLst/>
          </a:prstGeom>
          <a:noFill/>
        </p:spPr>
        <p:txBody>
          <a:bodyPr wrap="square">
            <a:spAutoFit/>
          </a:bodyPr>
          <a:lstStyle/>
          <a:p>
            <a:r>
              <a:rPr lang="en-US" b="1" i="0" dirty="0">
                <a:solidFill>
                  <a:srgbClr val="0D0D0D"/>
                </a:solidFill>
                <a:effectLst/>
                <a:latin typeface="Söhne"/>
              </a:rPr>
              <a:t>Primary Keys</a:t>
            </a:r>
            <a:endParaRPr lang="en-CA" dirty="0"/>
          </a:p>
        </p:txBody>
      </p:sp>
      <p:sp>
        <p:nvSpPr>
          <p:cNvPr id="8" name="Rectangle 1">
            <a:extLst>
              <a:ext uri="{FF2B5EF4-FFF2-40B4-BE49-F238E27FC236}">
                <a16:creationId xmlns:a16="http://schemas.microsoft.com/office/drawing/2014/main" id="{642A761C-5AC7-29FB-74B4-8DA22722580A}"/>
              </a:ext>
            </a:extLst>
          </p:cNvPr>
          <p:cNvSpPr>
            <a:spLocks noChangeArrowheads="1"/>
          </p:cNvSpPr>
          <p:nvPr/>
        </p:nvSpPr>
        <p:spPr bwMode="auto">
          <a:xfrm>
            <a:off x="726363" y="1967099"/>
            <a:ext cx="10365827" cy="2616616"/>
          </a:xfrm>
          <a:prstGeom prst="rect">
            <a:avLst/>
          </a:prstGeom>
          <a:noFill/>
          <a:ln>
            <a:noFill/>
          </a:ln>
          <a:effectLst/>
        </p:spPr>
        <p:txBody>
          <a:bodyPr vert="horz" wrap="square" lIns="0" tIns="198375" rIns="0" bIns="1983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Table named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where each student has a unique student ID, a name, and an age. The primary key for this table would be the student ID because it uniquely identifies each record. Here's a basic example:</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Table: Students</a:t>
            </a:r>
            <a:endPar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Columns: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(Primary Key), Name, Age</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Rows:</a:t>
            </a:r>
            <a:endPar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endParaRPr>
          </a:p>
          <a:p>
            <a:pPr marL="914400" marR="0" lvl="2"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Stu_Id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1,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Stu_Name</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lang="en-US" altLang="en-US" dirty="0" err="1">
                <a:solidFill>
                  <a:srgbClr val="0D0D0D"/>
                </a:solidFill>
                <a:latin typeface="Times New Roman" panose="02020603050405020304" pitchFamily="18" charset="0"/>
                <a:cs typeface="Times New Roman" panose="02020603050405020304" pitchFamily="18" charset="0"/>
              </a:rPr>
              <a:t>ali</a:t>
            </a:r>
            <a:r>
              <a:rPr lang="en-US" altLang="en-US" dirty="0">
                <a:solidFill>
                  <a:srgbClr val="0D0D0D"/>
                </a:solidFill>
                <a:latin typeface="Times New Roman" panose="02020603050405020304" pitchFamily="18" charset="0"/>
                <a:cs typeface="Times New Roman" panose="02020603050405020304" pitchFamily="18" charset="0"/>
              </a:rPr>
              <a:t> </a:t>
            </a:r>
            <a:r>
              <a:rPr lang="en-US" altLang="en-US" dirty="0" err="1">
                <a:solidFill>
                  <a:srgbClr val="0D0D0D"/>
                </a:solidFill>
                <a:latin typeface="Times New Roman" panose="02020603050405020304" pitchFamily="18" charset="0"/>
                <a:cs typeface="Times New Roman" panose="02020603050405020304" pitchFamily="18" charset="0"/>
              </a:rPr>
              <a:t>ahmed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Stu_</a:t>
            </a:r>
            <a:r>
              <a:rPr lang="en-US" altLang="en-US" dirty="0">
                <a:solidFill>
                  <a:srgbClr val="0D0D0D"/>
                </a:solidFill>
                <a:latin typeface="Times New Roman" panose="02020603050405020304" pitchFamily="18" charset="0"/>
                <a:cs typeface="Times New Roman" panose="02020603050405020304" pitchFamily="18" charset="0"/>
              </a:rPr>
              <a:t>Age:20</a:t>
            </a:r>
            <a:endPar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endParaRPr>
          </a:p>
          <a:p>
            <a:pPr marL="914400" marR="0" lvl="2"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Stu_Id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 2,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Stu_Name</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hassan</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ahmed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Stu_Age:21</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1" name="Picture 10">
            <a:extLst>
              <a:ext uri="{FF2B5EF4-FFF2-40B4-BE49-F238E27FC236}">
                <a16:creationId xmlns:a16="http://schemas.microsoft.com/office/drawing/2014/main" id="{0EFABE88-6796-6600-9A9A-592F9CC2A26E}"/>
              </a:ext>
            </a:extLst>
          </p:cNvPr>
          <p:cNvPicPr>
            <a:picLocks noChangeAspect="1"/>
          </p:cNvPicPr>
          <p:nvPr/>
        </p:nvPicPr>
        <p:blipFill>
          <a:blip r:embed="rId4"/>
          <a:stretch>
            <a:fillRect/>
          </a:stretch>
        </p:blipFill>
        <p:spPr>
          <a:xfrm>
            <a:off x="6282724" y="2805783"/>
            <a:ext cx="4690078" cy="2644488"/>
          </a:xfrm>
          <a:prstGeom prst="rect">
            <a:avLst/>
          </a:prstGeom>
        </p:spPr>
      </p:pic>
    </p:spTree>
    <p:extLst>
      <p:ext uri="{BB962C8B-B14F-4D97-AF65-F5344CB8AC3E}">
        <p14:creationId xmlns:p14="http://schemas.microsoft.com/office/powerpoint/2010/main" val="1311249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2DB14D-7CA8-88DC-95AC-47091B1299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B52FF6-48C7-E166-2C54-A6CD2EE92B1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EBD7068-2198-AB85-3A2E-25CC1F770B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3EB03B-3759-9D6C-DE2D-A07F17BFE5A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613DD4-B8CE-E08C-D620-2C59B2DB9CF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30CB19D-CD97-6A9B-7327-EC7082E1B5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0943FA-A140-6760-A3D3-9305ECB0F7C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018F0BB6-BEA8-B6F9-F535-1230DA33E229}"/>
              </a:ext>
            </a:extLst>
          </p:cNvPr>
          <p:cNvPicPr>
            <a:picLocks noChangeAspect="1"/>
          </p:cNvPicPr>
          <p:nvPr/>
        </p:nvPicPr>
        <p:blipFill>
          <a:blip r:embed="rId3"/>
          <a:stretch>
            <a:fillRect/>
          </a:stretch>
        </p:blipFill>
        <p:spPr>
          <a:xfrm>
            <a:off x="2535103" y="1727351"/>
            <a:ext cx="8037622" cy="4183234"/>
          </a:xfrm>
          <a:prstGeom prst="rect">
            <a:avLst/>
          </a:prstGeom>
        </p:spPr>
      </p:pic>
    </p:spTree>
    <p:extLst>
      <p:ext uri="{BB962C8B-B14F-4D97-AF65-F5344CB8AC3E}">
        <p14:creationId xmlns:p14="http://schemas.microsoft.com/office/powerpoint/2010/main" val="135791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08B0E6-13AA-B8C7-6CA6-97529CABEA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DC4903-9C38-6798-D228-7227E02F4D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938C5E8-87D0-3B42-8246-4D6E07D3DD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3236FD-B080-83CA-CBEC-E12500F4C79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D09CD1-11B9-6CF7-713F-406C5384207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9C05830-7253-E65E-64A6-F35C96465C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2DBF4F5-8998-8E5C-ACC0-D824684A425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8BA16A0-5801-9F2B-39CD-98628A7D1E72}"/>
              </a:ext>
            </a:extLst>
          </p:cNvPr>
          <p:cNvSpPr txBox="1"/>
          <p:nvPr/>
        </p:nvSpPr>
        <p:spPr>
          <a:xfrm>
            <a:off x="2618636" y="1047123"/>
            <a:ext cx="1428750" cy="369332"/>
          </a:xfrm>
          <a:prstGeom prst="rect">
            <a:avLst/>
          </a:prstGeom>
          <a:noFill/>
        </p:spPr>
        <p:txBody>
          <a:bodyPr wrap="square">
            <a:spAutoFit/>
          </a:bodyPr>
          <a:lstStyle/>
          <a:p>
            <a:r>
              <a:rPr lang="en-US" b="1" i="0" dirty="0">
                <a:solidFill>
                  <a:srgbClr val="0D0D0D"/>
                </a:solidFill>
                <a:effectLst/>
                <a:latin typeface="Söhne"/>
              </a:rPr>
              <a:t>Foreign Keys</a:t>
            </a:r>
            <a:endParaRPr lang="en-CA" dirty="0"/>
          </a:p>
        </p:txBody>
      </p:sp>
      <p:sp>
        <p:nvSpPr>
          <p:cNvPr id="8" name="Rectangle 1">
            <a:extLst>
              <a:ext uri="{FF2B5EF4-FFF2-40B4-BE49-F238E27FC236}">
                <a16:creationId xmlns:a16="http://schemas.microsoft.com/office/drawing/2014/main" id="{E7041E04-A5C4-8673-4852-04B9E642FCB6}"/>
              </a:ext>
            </a:extLst>
          </p:cNvPr>
          <p:cNvSpPr>
            <a:spLocks noChangeArrowheads="1"/>
          </p:cNvSpPr>
          <p:nvPr/>
        </p:nvSpPr>
        <p:spPr bwMode="auto">
          <a:xfrm>
            <a:off x="978278" y="2166554"/>
            <a:ext cx="10235444" cy="289361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Foreign keys establish a relationship between two tables in a database, ensuring referential integrity. For example, consider two tables: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Courses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Each student enrolls in a course, creating a relationship between students and courses.</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 Table:</a:t>
            </a:r>
            <a:endPar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Columns: </a:t>
            </a:r>
            <a:r>
              <a:rPr kumimoji="0" lang="en-US" altLang="en-US" b="0" i="0" u="none" strike="noStrike" cap="none" normalizeH="0" baseline="0" dirty="0" err="1">
                <a:ln>
                  <a:noFill/>
                </a:ln>
                <a:solidFill>
                  <a:srgbClr val="0D0D0D"/>
                </a:solidFill>
                <a:effectLst/>
                <a:highlight>
                  <a:srgbClr val="FFFF00"/>
                </a:highlight>
                <a:latin typeface="Times New Roman" panose="02020603050405020304" pitchFamily="18" charset="0"/>
                <a:cs typeface="Times New Roman" panose="02020603050405020304" pitchFamily="18" charset="0"/>
              </a:rPr>
              <a:t>StudentID</a:t>
            </a:r>
            <a:r>
              <a:rPr kumimoji="0" lang="en-US" altLang="en-US" b="0" i="0" u="none" strike="noStrike" cap="none" normalizeH="0" baseline="0" dirty="0">
                <a:ln>
                  <a:noFill/>
                </a:ln>
                <a:solidFill>
                  <a:srgbClr val="0D0D0D"/>
                </a:solidFill>
                <a:effectLst/>
                <a:highlight>
                  <a:srgbClr val="FFFF00"/>
                </a:highlight>
                <a:latin typeface="Times New Roman" panose="02020603050405020304" pitchFamily="18" charset="0"/>
                <a:cs typeface="Times New Roman" panose="02020603050405020304" pitchFamily="18" charset="0"/>
              </a:rPr>
              <a:t> (Primary Key),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StudentName</a:t>
            </a:r>
            <a:endPar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Courses Table:</a:t>
            </a:r>
            <a:endPar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Columns: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CourseID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(Primary Key),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CourseName</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0D0D0D"/>
                </a:solidFill>
                <a:effectLst/>
                <a:highlight>
                  <a:srgbClr val="FFFF00"/>
                </a:highlight>
                <a:latin typeface="Times New Roman" panose="02020603050405020304" pitchFamily="18" charset="0"/>
                <a:cs typeface="Times New Roman" panose="02020603050405020304" pitchFamily="18" charset="0"/>
              </a:rPr>
              <a:t>StudentID</a:t>
            </a:r>
            <a:r>
              <a:rPr kumimoji="0" lang="en-US" altLang="en-US" b="0" i="0" u="none" strike="noStrike" cap="none" normalizeH="0" baseline="0" dirty="0">
                <a:ln>
                  <a:noFill/>
                </a:ln>
                <a:solidFill>
                  <a:srgbClr val="0D0D0D"/>
                </a:solidFill>
                <a:effectLst/>
                <a:highlight>
                  <a:srgbClr val="FFFF00"/>
                </a:highlight>
                <a:latin typeface="Times New Roman" panose="02020603050405020304" pitchFamily="18" charset="0"/>
                <a:cs typeface="Times New Roman" panose="02020603050405020304" pitchFamily="18" charset="0"/>
              </a:rPr>
              <a:t> (Foreign Key)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The </a:t>
            </a:r>
            <a:r>
              <a:rPr kumimoji="0" lang="en-US" altLang="en-US"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in the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Courses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table is a foreign key that references the </a:t>
            </a:r>
            <a:r>
              <a:rPr kumimoji="0" lang="en-US" altLang="en-US"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in the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table. This setup ensures that each course entry is associated with a valid student, maintaining the integrity of the database.</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7533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98201B-B4EF-D73D-ABB8-35B73B044D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7D5545-C90F-A4BD-75D8-4EFB31F3811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0A188B2-4225-B556-AE54-CE64000077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E02A8F-B5B1-DEB2-6DC5-1AA4DD087A2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5660F11-0461-C054-4388-BC5ECD5C9E8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1E90056-9A6B-C488-02E6-8729E2EF74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AC8397-C84F-CC54-5296-E093B15EE9C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5B211FC-6866-3690-40E1-B474B3A4AC64}"/>
              </a:ext>
            </a:extLst>
          </p:cNvPr>
          <p:cNvPicPr>
            <a:picLocks noChangeAspect="1"/>
          </p:cNvPicPr>
          <p:nvPr/>
        </p:nvPicPr>
        <p:blipFill>
          <a:blip r:embed="rId3"/>
          <a:stretch>
            <a:fillRect/>
          </a:stretch>
        </p:blipFill>
        <p:spPr>
          <a:xfrm>
            <a:off x="2476960" y="1792344"/>
            <a:ext cx="8772732" cy="3723678"/>
          </a:xfrm>
          <a:prstGeom prst="rect">
            <a:avLst/>
          </a:prstGeom>
        </p:spPr>
      </p:pic>
    </p:spTree>
    <p:extLst>
      <p:ext uri="{BB962C8B-B14F-4D97-AF65-F5344CB8AC3E}">
        <p14:creationId xmlns:p14="http://schemas.microsoft.com/office/powerpoint/2010/main" val="4254479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2F28F-10B3-B632-AE56-255CF084D9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EA9638-52E0-58FF-1282-928154028006}"/>
              </a:ext>
            </a:extLst>
          </p:cNvPr>
          <p:cNvSpPr/>
          <p:nvPr/>
        </p:nvSpPr>
        <p:spPr>
          <a:xfrm>
            <a:off x="626578" y="14524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75D247A-90A7-931B-37AF-8273E9F6E4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871032-2892-86D1-8CEC-EFE1E0E204A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2C837C4-4D1A-BA7D-9AD2-6C6FA278FC6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645E628-C675-9707-D1B5-BC2137C0FA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4B328EB-9A2B-187F-58AD-A84B4CD865D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A9B5519-D55E-0323-72F5-515B0D614945}"/>
              </a:ext>
            </a:extLst>
          </p:cNvPr>
          <p:cNvSpPr>
            <a:spLocks noChangeArrowheads="1"/>
          </p:cNvSpPr>
          <p:nvPr/>
        </p:nvSpPr>
        <p:spPr bwMode="auto">
          <a:xfrm>
            <a:off x="762000" y="2208549"/>
            <a:ext cx="10541876" cy="261661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Unique constraints ensure that all values in a </a:t>
            </a:r>
            <a:r>
              <a:rPr kumimoji="0" lang="en-US" altLang="en-US" b="0" i="0" u="none" strike="noStrike" cap="none" normalizeH="0" baseline="0" dirty="0">
                <a:ln>
                  <a:noFill/>
                </a:ln>
                <a:solidFill>
                  <a:srgbClr val="0D0D0D"/>
                </a:solidFill>
                <a:effectLst/>
                <a:highlight>
                  <a:srgbClr val="FFFF00"/>
                </a:highlight>
                <a:latin typeface="Times New Roman" panose="02020603050405020304" pitchFamily="18" charset="0"/>
                <a:cs typeface="Times New Roman" panose="02020603050405020304" pitchFamily="18" charset="0"/>
              </a:rPr>
              <a:t>column are different from each other</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preventing duplicate entries in a database table. For instance, in a table named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 unique constraint on the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email</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column guarantees that no two students can have the same email address. Here's a simplified example of how this might be applied:</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Table Name:</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Students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Columns: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Name, Email</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Unique Constraint:</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Applied to the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Email</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column.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By setting a unique constraint on the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Email</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column, the database ensures that every student has a distinct email address, thus maintaining the integrity and uniqueness of student contact information.</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0313805-A7C5-DE20-790F-C8A339A8520C}"/>
              </a:ext>
            </a:extLst>
          </p:cNvPr>
          <p:cNvSpPr txBox="1"/>
          <p:nvPr/>
        </p:nvSpPr>
        <p:spPr>
          <a:xfrm>
            <a:off x="2398812" y="1009262"/>
            <a:ext cx="2110126" cy="369332"/>
          </a:xfrm>
          <a:prstGeom prst="rect">
            <a:avLst/>
          </a:prstGeom>
          <a:noFill/>
        </p:spPr>
        <p:txBody>
          <a:bodyPr wrap="square">
            <a:spAutoFit/>
          </a:bodyPr>
          <a:lstStyle/>
          <a:p>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Unique Constraint</a:t>
            </a:r>
            <a:endParaRPr lang="en-CA" dirty="0"/>
          </a:p>
        </p:txBody>
      </p:sp>
    </p:spTree>
    <p:extLst>
      <p:ext uri="{BB962C8B-B14F-4D97-AF65-F5344CB8AC3E}">
        <p14:creationId xmlns:p14="http://schemas.microsoft.com/office/powerpoint/2010/main" val="1380110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072FEF-BF84-F065-904B-30ACB6F0A5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2D92E4-84B4-5B98-FB8C-73069CE1A94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69174AF-02BF-2239-0852-5897FC9BCE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94FF33-4D76-E6D7-91F0-FE395DDA0EA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68200BD-F928-D86D-88E5-7B79E221F56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49BDC42-FA62-82AD-401A-105B09C793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BAE230A-2946-A917-46AB-3E30D4D2FEF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AED4E6D8-1D50-D5B2-0B45-2281C45B0A43}"/>
              </a:ext>
            </a:extLst>
          </p:cNvPr>
          <p:cNvPicPr>
            <a:picLocks noChangeAspect="1"/>
          </p:cNvPicPr>
          <p:nvPr/>
        </p:nvPicPr>
        <p:blipFill>
          <a:blip r:embed="rId3"/>
          <a:stretch>
            <a:fillRect/>
          </a:stretch>
        </p:blipFill>
        <p:spPr>
          <a:xfrm>
            <a:off x="2407795" y="1890157"/>
            <a:ext cx="8570026" cy="3615480"/>
          </a:xfrm>
          <a:prstGeom prst="rect">
            <a:avLst/>
          </a:prstGeom>
        </p:spPr>
      </p:pic>
    </p:spTree>
    <p:extLst>
      <p:ext uri="{BB962C8B-B14F-4D97-AF65-F5344CB8AC3E}">
        <p14:creationId xmlns:p14="http://schemas.microsoft.com/office/powerpoint/2010/main" val="867586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8DDE96-29BB-09C4-475F-F42D2A53E5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67AF76-52D1-C6F0-CB8F-644C34D45F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1CF3E9F-0D94-1B34-6527-5B4EB0D799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8B5DED-51DA-E2C7-37D0-B9A4D3CB105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D0941C5-FD76-D68E-43F9-B3FC295DCCD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7A53A61-ADC2-B5A6-E3D8-C235CBF341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CE2B30F-5718-B63B-D260-4B3F99B08F5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FDEDD64-5A0E-9F46-9A62-10FB155B1354}"/>
              </a:ext>
            </a:extLst>
          </p:cNvPr>
          <p:cNvSpPr txBox="1"/>
          <p:nvPr/>
        </p:nvSpPr>
        <p:spPr>
          <a:xfrm>
            <a:off x="2407795" y="1160640"/>
            <a:ext cx="1925364" cy="369332"/>
          </a:xfrm>
          <a:prstGeom prst="rect">
            <a:avLst/>
          </a:prstGeom>
          <a:noFill/>
        </p:spPr>
        <p:txBody>
          <a:bodyPr wrap="square">
            <a:spAutoFit/>
          </a:bodyPr>
          <a:lstStyle/>
          <a:p>
            <a:r>
              <a:rPr lang="en-US" b="1" i="0" dirty="0">
                <a:solidFill>
                  <a:srgbClr val="0D0D0D"/>
                </a:solidFill>
                <a:effectLst/>
                <a:latin typeface="Söhne"/>
              </a:rPr>
              <a:t>Check Constraints</a:t>
            </a:r>
            <a:endParaRPr lang="en-CA" dirty="0"/>
          </a:p>
        </p:txBody>
      </p:sp>
      <p:sp>
        <p:nvSpPr>
          <p:cNvPr id="9" name="TextBox 8">
            <a:extLst>
              <a:ext uri="{FF2B5EF4-FFF2-40B4-BE49-F238E27FC236}">
                <a16:creationId xmlns:a16="http://schemas.microsoft.com/office/drawing/2014/main" id="{AB48BD9A-B647-9E71-72FF-C240A0EF98C2}"/>
              </a:ext>
            </a:extLst>
          </p:cNvPr>
          <p:cNvSpPr txBox="1"/>
          <p:nvPr/>
        </p:nvSpPr>
        <p:spPr>
          <a:xfrm>
            <a:off x="691712" y="2280037"/>
            <a:ext cx="10738288" cy="1477328"/>
          </a:xfrm>
          <a:prstGeom prst="rect">
            <a:avLst/>
          </a:prstGeom>
          <a:noFill/>
        </p:spPr>
        <p:txBody>
          <a:bodyPr wrap="square">
            <a:spAutoFit/>
          </a:bodyPr>
          <a:lstStyle/>
          <a:p>
            <a:pPr algn="l"/>
            <a:r>
              <a:rPr lang="en-US" b="0" i="0" dirty="0">
                <a:solidFill>
                  <a:srgbClr val="0D0D0D"/>
                </a:solidFill>
                <a:effectLst/>
                <a:latin typeface="Söhne"/>
              </a:rPr>
              <a:t>Check constraints in a database ensure that all values in a column meet a specific condition. For example, if you have a table named "Employees" and you want to make sure that the age of each employee is greater than 18, you would add a check constraint on the "Age" column.</a:t>
            </a:r>
          </a:p>
          <a:p>
            <a:pPr algn="l"/>
            <a:r>
              <a:rPr lang="en-US" b="1" i="0" dirty="0">
                <a:solidFill>
                  <a:srgbClr val="0D0D0D"/>
                </a:solidFill>
                <a:effectLst/>
                <a:latin typeface="Söhne"/>
              </a:rPr>
              <a:t>Example Table: Employees</a:t>
            </a:r>
            <a:endParaRPr lang="en-US" b="0" i="0" dirty="0">
              <a:solidFill>
                <a:srgbClr val="0D0D0D"/>
              </a:solidFill>
              <a:effectLst/>
              <a:latin typeface="Söhne"/>
            </a:endParaRPr>
          </a:p>
          <a:p>
            <a:pPr algn="l">
              <a:buFont typeface="Arial" panose="020B0604020202020204" pitchFamily="34" charset="0"/>
              <a:buChar char="•"/>
            </a:pPr>
            <a:r>
              <a:rPr lang="en-US" b="0" i="0" dirty="0">
                <a:solidFill>
                  <a:srgbClr val="0D0D0D"/>
                </a:solidFill>
                <a:effectLst/>
                <a:latin typeface="Söhne"/>
              </a:rPr>
              <a:t>Columns: </a:t>
            </a:r>
            <a:r>
              <a:rPr lang="en-US" b="0" i="0" dirty="0" err="1">
                <a:solidFill>
                  <a:srgbClr val="0D0D0D"/>
                </a:solidFill>
                <a:effectLst/>
                <a:latin typeface="Söhne"/>
              </a:rPr>
              <a:t>EmployeeID</a:t>
            </a:r>
            <a:r>
              <a:rPr lang="en-US" b="0" i="0" dirty="0">
                <a:solidFill>
                  <a:srgbClr val="0D0D0D"/>
                </a:solidFill>
                <a:effectLst/>
                <a:latin typeface="Söhne"/>
              </a:rPr>
              <a:t>, Name, Age</a:t>
            </a:r>
          </a:p>
        </p:txBody>
      </p:sp>
      <p:pic>
        <p:nvPicPr>
          <p:cNvPr id="12" name="Picture 11">
            <a:extLst>
              <a:ext uri="{FF2B5EF4-FFF2-40B4-BE49-F238E27FC236}">
                <a16:creationId xmlns:a16="http://schemas.microsoft.com/office/drawing/2014/main" id="{E6104B3E-8BD1-35A5-7A26-188CC75839E5}"/>
              </a:ext>
            </a:extLst>
          </p:cNvPr>
          <p:cNvPicPr>
            <a:picLocks noChangeAspect="1"/>
          </p:cNvPicPr>
          <p:nvPr/>
        </p:nvPicPr>
        <p:blipFill>
          <a:blip r:embed="rId3"/>
          <a:stretch>
            <a:fillRect/>
          </a:stretch>
        </p:blipFill>
        <p:spPr>
          <a:xfrm>
            <a:off x="7346895" y="3373654"/>
            <a:ext cx="2543175" cy="1447800"/>
          </a:xfrm>
          <a:prstGeom prst="rect">
            <a:avLst/>
          </a:prstGeom>
        </p:spPr>
      </p:pic>
    </p:spTree>
    <p:extLst>
      <p:ext uri="{BB962C8B-B14F-4D97-AF65-F5344CB8AC3E}">
        <p14:creationId xmlns:p14="http://schemas.microsoft.com/office/powerpoint/2010/main" val="2088607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62030-4DB0-F726-8C1F-5A60CDF03A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416916-9BAA-84A4-300C-54E8A49DC2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341DF21-EF2F-9D86-E9D3-78ADCB7C85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1DA875-ABBD-920F-0799-76847AD2949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6303D37-9206-7007-4173-6543DC4E97B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C44A487-73BC-F11B-DDC2-844F943C47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B3BF41B-AC47-DB10-174E-7061700954F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33D444F-4AB9-54B3-F5F1-35D514F5CBFD}"/>
              </a:ext>
            </a:extLst>
          </p:cNvPr>
          <p:cNvSpPr txBox="1"/>
          <p:nvPr/>
        </p:nvSpPr>
        <p:spPr>
          <a:xfrm>
            <a:off x="2618636" y="1231789"/>
            <a:ext cx="2224909" cy="369332"/>
          </a:xfrm>
          <a:prstGeom prst="rect">
            <a:avLst/>
          </a:prstGeom>
          <a:noFill/>
        </p:spPr>
        <p:txBody>
          <a:bodyPr wrap="square">
            <a:spAutoFit/>
          </a:bodyPr>
          <a:lstStyle/>
          <a:p>
            <a:r>
              <a:rPr lang="en-US" b="1" i="0" dirty="0">
                <a:solidFill>
                  <a:srgbClr val="0D0D0D"/>
                </a:solidFill>
                <a:effectLst/>
                <a:latin typeface="Söhne"/>
              </a:rPr>
              <a:t>Not Null Constraints</a:t>
            </a:r>
            <a:endParaRPr lang="en-CA" dirty="0"/>
          </a:p>
        </p:txBody>
      </p:sp>
      <p:sp>
        <p:nvSpPr>
          <p:cNvPr id="8" name="Rectangle 1">
            <a:extLst>
              <a:ext uri="{FF2B5EF4-FFF2-40B4-BE49-F238E27FC236}">
                <a16:creationId xmlns:a16="http://schemas.microsoft.com/office/drawing/2014/main" id="{0836E648-9806-A3F6-2A85-513F7600E97B}"/>
              </a:ext>
            </a:extLst>
          </p:cNvPr>
          <p:cNvSpPr>
            <a:spLocks noChangeArrowheads="1"/>
          </p:cNvSpPr>
          <p:nvPr/>
        </p:nvSpPr>
        <p:spPr bwMode="auto">
          <a:xfrm>
            <a:off x="942308" y="2169092"/>
            <a:ext cx="10164499" cy="206261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Not Null Constraints Example:</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Imagine we have a table named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where each student must have a unique </a:t>
            </a:r>
            <a:r>
              <a:rPr kumimoji="0" lang="en-US" altLang="en-US"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student_id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a name. To ensure every student record has a name, we apply a Not Null constraint on the </a:t>
            </a: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name</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column.</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Table Name:</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Students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Columns: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student_id</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(INT), name (VARCHAR)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1" name="Picture 10">
            <a:extLst>
              <a:ext uri="{FF2B5EF4-FFF2-40B4-BE49-F238E27FC236}">
                <a16:creationId xmlns:a16="http://schemas.microsoft.com/office/drawing/2014/main" id="{DD363254-59E3-A72B-3BFC-DD5643C38009}"/>
              </a:ext>
            </a:extLst>
          </p:cNvPr>
          <p:cNvPicPr>
            <a:picLocks noChangeAspect="1"/>
          </p:cNvPicPr>
          <p:nvPr/>
        </p:nvPicPr>
        <p:blipFill>
          <a:blip r:embed="rId3"/>
          <a:stretch>
            <a:fillRect/>
          </a:stretch>
        </p:blipFill>
        <p:spPr>
          <a:xfrm>
            <a:off x="6727606" y="3429000"/>
            <a:ext cx="3433270" cy="1982780"/>
          </a:xfrm>
          <a:prstGeom prst="rect">
            <a:avLst/>
          </a:prstGeom>
        </p:spPr>
      </p:pic>
    </p:spTree>
    <p:extLst>
      <p:ext uri="{BB962C8B-B14F-4D97-AF65-F5344CB8AC3E}">
        <p14:creationId xmlns:p14="http://schemas.microsoft.com/office/powerpoint/2010/main" val="930130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7C736-1FE4-16AC-0582-AC0D753C8D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189856-766E-2B59-D6BC-2168D699F91A}"/>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6E1F497-6423-8411-A414-1F0A512B92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6F1A2A-608D-585A-B858-0727516584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878BB0-10BD-A2BD-2999-8C618ECC6DB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E54D5B4-74A1-2387-2DA5-11A5DA32A9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DE978A5-85D5-9441-3278-9D2A67B477D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77C5954-B05F-DF8D-EDDB-8CA9AB37FC67}"/>
              </a:ext>
            </a:extLst>
          </p:cNvPr>
          <p:cNvSpPr txBox="1"/>
          <p:nvPr/>
        </p:nvSpPr>
        <p:spPr>
          <a:xfrm>
            <a:off x="2557605" y="1099913"/>
            <a:ext cx="2976091" cy="461665"/>
          </a:xfrm>
          <a:prstGeom prst="rect">
            <a:avLst/>
          </a:prstGeom>
          <a:noFill/>
        </p:spPr>
        <p:txBody>
          <a:bodyPr wrap="square">
            <a:spAutoFit/>
          </a:bodyPr>
          <a:lstStyle/>
          <a:p>
            <a:r>
              <a:rPr lang="en-CA" sz="2400" b="1" i="0" dirty="0">
                <a:solidFill>
                  <a:srgbClr val="0D0D0D"/>
                </a:solidFill>
                <a:effectLst/>
                <a:latin typeface="Söhne"/>
              </a:rPr>
              <a:t>A domain constraint</a:t>
            </a:r>
            <a:endParaRPr lang="en-CA" sz="2400" b="1" dirty="0"/>
          </a:p>
        </p:txBody>
      </p:sp>
      <p:sp>
        <p:nvSpPr>
          <p:cNvPr id="9" name="TextBox 8">
            <a:extLst>
              <a:ext uri="{FF2B5EF4-FFF2-40B4-BE49-F238E27FC236}">
                <a16:creationId xmlns:a16="http://schemas.microsoft.com/office/drawing/2014/main" id="{C28C1E4C-3B4A-C433-102B-6700141C5A4C}"/>
              </a:ext>
            </a:extLst>
          </p:cNvPr>
          <p:cNvSpPr txBox="1"/>
          <p:nvPr/>
        </p:nvSpPr>
        <p:spPr>
          <a:xfrm>
            <a:off x="778422" y="2265913"/>
            <a:ext cx="10572749" cy="1200329"/>
          </a:xfrm>
          <a:prstGeom prst="rect">
            <a:avLst/>
          </a:prstGeom>
          <a:noFill/>
        </p:spPr>
        <p:txBody>
          <a:bodyPr wrap="square">
            <a:spAutoFit/>
          </a:bodyPr>
          <a:lstStyle/>
          <a:p>
            <a:r>
              <a:rPr lang="en-US" b="0" i="0" dirty="0">
                <a:solidFill>
                  <a:srgbClr val="0D0D0D"/>
                </a:solidFill>
                <a:effectLst/>
                <a:latin typeface="Söhne"/>
              </a:rPr>
              <a:t>A domain constraint specifies the permissible values for a given attribute in a database table. For example, consider a table named "Students" with an attribute "Grade". If the "Grade" attribute only accepts values from A to F, then the domain constraint for "Grade" would be set to only these letters. This ensures data integrity by restricting the grade values entered into the database to only those that are valid within the specified domain.</a:t>
            </a:r>
            <a:endParaRPr lang="en-CA" dirty="0"/>
          </a:p>
        </p:txBody>
      </p:sp>
    </p:spTree>
    <p:extLst>
      <p:ext uri="{BB962C8B-B14F-4D97-AF65-F5344CB8AC3E}">
        <p14:creationId xmlns:p14="http://schemas.microsoft.com/office/powerpoint/2010/main" val="659531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AF1590-A301-12D2-9F5A-136367D60D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79597F-761B-F644-A662-CFF0AE20E8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47240E-6271-C3DE-E5AF-6D1E22BDBA2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E00059-C02B-E55B-6220-DF0D0A3C5B4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5DC915D-7B76-4B61-6EAE-081BB84084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2B39BC0-F542-46AE-DD57-7FB4DD27E2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E8251A0-5813-DBF2-8061-358D08E1657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8C8F2A46-3B13-81CD-B364-A1A5A2EE70BA}"/>
              </a:ext>
            </a:extLst>
          </p:cNvPr>
          <p:cNvPicPr>
            <a:picLocks noChangeAspect="1"/>
          </p:cNvPicPr>
          <p:nvPr/>
        </p:nvPicPr>
        <p:blipFill>
          <a:blip r:embed="rId3"/>
          <a:stretch>
            <a:fillRect/>
          </a:stretch>
        </p:blipFill>
        <p:spPr>
          <a:xfrm>
            <a:off x="2452278" y="1857102"/>
            <a:ext cx="8837274" cy="3408581"/>
          </a:xfrm>
          <a:prstGeom prst="rect">
            <a:avLst/>
          </a:prstGeom>
        </p:spPr>
      </p:pic>
    </p:spTree>
    <p:extLst>
      <p:ext uri="{BB962C8B-B14F-4D97-AF65-F5344CB8AC3E}">
        <p14:creationId xmlns:p14="http://schemas.microsoft.com/office/powerpoint/2010/main" val="2885862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AFF62E-2EED-86D3-2FA1-7C1762103B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1F009-9C7E-EE8F-728A-A8AD904B0C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9D63005-229B-AF87-1BC9-A89B557FA3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D867E5-662F-FD20-4005-3530EA850AF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73D450-472E-34A3-6CFE-C8D2AB09D2B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6E2C187-6594-3B0B-00F1-C1749EE629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F7BE87C-22E2-CE5A-EA55-944E1EA76B1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F6A2BA97-256D-EED3-C42C-DC9A2D08D847}"/>
              </a:ext>
            </a:extLst>
          </p:cNvPr>
          <p:cNvPicPr>
            <a:picLocks noChangeAspect="1"/>
          </p:cNvPicPr>
          <p:nvPr/>
        </p:nvPicPr>
        <p:blipFill>
          <a:blip r:embed="rId3"/>
          <a:stretch>
            <a:fillRect/>
          </a:stretch>
        </p:blipFill>
        <p:spPr>
          <a:xfrm>
            <a:off x="1644536" y="2095405"/>
            <a:ext cx="9398647" cy="3422526"/>
          </a:xfrm>
          <a:prstGeom prst="rect">
            <a:avLst/>
          </a:prstGeom>
        </p:spPr>
      </p:pic>
      <p:pic>
        <p:nvPicPr>
          <p:cNvPr id="9" name="Picture 8">
            <a:extLst>
              <a:ext uri="{FF2B5EF4-FFF2-40B4-BE49-F238E27FC236}">
                <a16:creationId xmlns:a16="http://schemas.microsoft.com/office/drawing/2014/main" id="{00F0CF32-B70D-9AA6-97D6-0EDA1918F262}"/>
              </a:ext>
            </a:extLst>
          </p:cNvPr>
          <p:cNvPicPr>
            <a:picLocks noChangeAspect="1"/>
          </p:cNvPicPr>
          <p:nvPr/>
        </p:nvPicPr>
        <p:blipFill>
          <a:blip r:embed="rId4"/>
          <a:stretch>
            <a:fillRect/>
          </a:stretch>
        </p:blipFill>
        <p:spPr>
          <a:xfrm>
            <a:off x="2459842" y="737615"/>
            <a:ext cx="1636198" cy="819807"/>
          </a:xfrm>
          <a:prstGeom prst="rect">
            <a:avLst/>
          </a:prstGeom>
        </p:spPr>
      </p:pic>
    </p:spTree>
    <p:extLst>
      <p:ext uri="{BB962C8B-B14F-4D97-AF65-F5344CB8AC3E}">
        <p14:creationId xmlns:p14="http://schemas.microsoft.com/office/powerpoint/2010/main" val="4222087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E0CA3-D334-2399-45C7-5294B3F1D1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F21FBE-EF80-6545-BCFE-41D0814E23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8F91D09-CEB1-0CDD-EA4A-17FF4FB769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1BEA1-D3F4-0F53-5B03-D36EA61F81D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60C2444-975A-AD58-EB39-D10EE3758C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3ADF434-D496-B3E4-9D48-1E31C9C589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34AA251-B066-B121-F1F0-026A69E5318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6CE6CAD0-B991-74B6-7E8B-F104CF7F6ECC}"/>
              </a:ext>
            </a:extLst>
          </p:cNvPr>
          <p:cNvPicPr>
            <a:picLocks noChangeAspect="1"/>
          </p:cNvPicPr>
          <p:nvPr/>
        </p:nvPicPr>
        <p:blipFill>
          <a:blip r:embed="rId3"/>
          <a:stretch>
            <a:fillRect/>
          </a:stretch>
        </p:blipFill>
        <p:spPr>
          <a:xfrm>
            <a:off x="942308" y="2230946"/>
            <a:ext cx="10259091" cy="3591004"/>
          </a:xfrm>
          <a:prstGeom prst="rect">
            <a:avLst/>
          </a:prstGeom>
        </p:spPr>
      </p:pic>
    </p:spTree>
    <p:extLst>
      <p:ext uri="{BB962C8B-B14F-4D97-AF65-F5344CB8AC3E}">
        <p14:creationId xmlns:p14="http://schemas.microsoft.com/office/powerpoint/2010/main" val="2722535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FE010-DC00-7009-FCC9-7B1540F269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9CEDF8-6E9B-1BFF-1884-8E4237A75DB8}"/>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4042E01-1172-E314-F6D7-3D89DF7A8474}"/>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A1BF6F-3643-9261-D6A9-B045C05E864A}"/>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C34C7D-9F31-0F64-2A5C-2F86874E1C28}"/>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FEE14E3-A39E-76DC-C389-A9B08EBA2C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58129B5-A6EC-5AD8-AE5D-A511E4ABC8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074" name="Picture 2" descr="How to Create a Database in MySQL with MySQL Workbench">
            <a:extLst>
              <a:ext uri="{FF2B5EF4-FFF2-40B4-BE49-F238E27FC236}">
                <a16:creationId xmlns:a16="http://schemas.microsoft.com/office/drawing/2014/main" id="{629F0E9B-DAC7-BA47-DB4C-B33ADA482A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0431" y="1884754"/>
            <a:ext cx="7287610" cy="36438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3700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87021C-0B92-9022-D14D-E546EFCA96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DAC399-B2D8-86CA-AB3E-9EB765F82CE9}"/>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02C0B0A-E45B-8778-C244-56019E7CA1FE}"/>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8C4A84-04DC-5630-0B5A-32F329ABCB25}"/>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AEF8CF4-C85E-D2D9-EF34-8FAE4E0F6313}"/>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38BA7A4-EAA1-992E-0686-DAE5E03E81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ACABE89-062E-2BF1-C94C-0B8EE35D2DB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1D99AA9-A153-C11C-356B-581879D9364B}"/>
              </a:ext>
            </a:extLst>
          </p:cNvPr>
          <p:cNvSpPr>
            <a:spLocks noChangeArrowheads="1"/>
          </p:cNvSpPr>
          <p:nvPr/>
        </p:nvSpPr>
        <p:spPr bwMode="auto">
          <a:xfrm>
            <a:off x="797588" y="1746229"/>
            <a:ext cx="10632412" cy="44632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To create a database in MySQL Workbench for students, courses, and teachers, follow these steps:</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Open MySQL Workbench</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connect to your MySQL server.</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Create a New Schema</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Click on the "+" icon next to "Schemas" to create a new database. Name it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school_db</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apply the changes.</a:t>
            </a:r>
          </a:p>
          <a:p>
            <a:pPr marL="0" marR="0" lvl="0" indent="0" algn="l" defTabSz="914400" rtl="0" eaLnBrk="0" fontAlgn="base" latinLnBrk="0" hangingPunct="0">
              <a:lnSpc>
                <a:spcPct val="100000"/>
              </a:lnSpc>
              <a:spcBef>
                <a:spcPct val="0"/>
              </a:spcBef>
              <a:spcAft>
                <a:spcPct val="0"/>
              </a:spcAft>
              <a:buClrTx/>
              <a:buSzTx/>
              <a:buFontTx/>
              <a:buAutoNum type="arabicPeriod" startAt="3"/>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Create Tables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Use the toolbar to create new tables for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Courses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Teachers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For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Students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add fields like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name</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email</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For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Courses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include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course_id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course_name</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teacher_id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For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Teachers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fields might be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teacher_id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name</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AutoNum type="arabicPeriod" startAt="4"/>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Define Primary Keys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for each table (e.g.,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student_id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course_id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teacher_id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and set them to auto-increment.</a:t>
            </a:r>
          </a:p>
          <a:p>
            <a:pPr marL="0" marR="0" lvl="0" indent="0" algn="l" defTabSz="914400" rtl="0" eaLnBrk="0" fontAlgn="base" latinLnBrk="0" hangingPunct="0">
              <a:lnSpc>
                <a:spcPct val="100000"/>
              </a:lnSpc>
              <a:spcBef>
                <a:spcPct val="0"/>
              </a:spcBef>
              <a:spcAft>
                <a:spcPct val="0"/>
              </a:spcAft>
              <a:buClrTx/>
              <a:buSzTx/>
              <a:buFontTx/>
              <a:buAutoNum type="arabicPeriod" startAt="5"/>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Establish Relationships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Use foreign keys to link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Courses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to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Teachers</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by </a:t>
            </a:r>
            <a:r>
              <a:rPr kumimoji="0" lang="en-US" altLang="en-US" sz="24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teacher_id</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AutoNum type="arabicPeriod" startAt="6"/>
              <a:tabLst/>
            </a:pPr>
            <a:r>
              <a:rPr kumimoji="0" lang="en-US" altLang="en-US" sz="16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Insert Data</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Use </a:t>
            </a:r>
            <a:r>
              <a:rPr kumimoji="0" lang="en-US" altLang="en-US" sz="24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INSERT INTO</a:t>
            </a:r>
            <a:r>
              <a:rPr kumimoji="0" lang="en-US" altLang="en-US" sz="1600"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statements to populate each table with sample data.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2801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a:extLst>
            <a:ext uri="{FF2B5EF4-FFF2-40B4-BE49-F238E27FC236}">
              <a16:creationId xmlns:a16="http://schemas.microsoft.com/office/drawing/2014/main" id="{3F04E4AD-39C1-BF8D-7759-C4FE076D230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E9268927-CB5E-7B0A-CD47-39BE1AF82F61}"/>
              </a:ext>
            </a:extLst>
          </p:cNvPr>
          <p:cNvSpPr/>
          <p:nvPr/>
        </p:nvSpPr>
        <p:spPr>
          <a:xfrm>
            <a:off x="422046"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7B6DA8-7C0E-A8B9-CAE1-D34FB6C332E6}"/>
              </a:ext>
            </a:extLst>
          </p:cNvPr>
          <p:cNvSpPr txBox="1"/>
          <p:nvPr/>
        </p:nvSpPr>
        <p:spPr>
          <a:xfrm>
            <a:off x="632887"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07E2B9-3DAD-A774-1601-1A4107F90133}"/>
              </a:ext>
            </a:extLst>
          </p:cNvPr>
          <p:cNvSpPr txBox="1"/>
          <p:nvPr/>
        </p:nvSpPr>
        <p:spPr>
          <a:xfrm>
            <a:off x="693917"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9572C2F-CDCB-7304-998B-5F2480B5F0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22F43F-01B8-BBC6-1CA9-DB03E0B03D8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8B1799F-219E-27C7-EB42-6F7D10FB0C22}"/>
              </a:ext>
            </a:extLst>
          </p:cNvPr>
          <p:cNvSpPr>
            <a:spLocks noChangeArrowheads="1"/>
          </p:cNvSpPr>
          <p:nvPr/>
        </p:nvSpPr>
        <p:spPr bwMode="auto">
          <a:xfrm>
            <a:off x="354724" y="2185743"/>
            <a:ext cx="10767847" cy="31171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98375" rIns="0" bIns="198375" numCol="1" anchor="ctr" anchorCtr="0" compatLnSpc="1">
            <a:prstTxWarp prst="textNoShape">
              <a:avLst/>
            </a:prstTxWarp>
            <a:spAutoFit/>
          </a:bodyPr>
          <a:lstStyle/>
          <a:p>
            <a:pPr marR="0" lvl="0" defTabSz="914400" rtl="0" eaLnBrk="0" fontAlgn="base" latinLnBrk="0" hangingPunct="0">
              <a:lnSpc>
                <a:spcPct val="150000"/>
              </a:lnSpc>
              <a:spcBef>
                <a:spcPct val="0"/>
              </a:spcBef>
              <a:spcAft>
                <a:spcPct val="0"/>
              </a:spcAft>
              <a:buClrTx/>
              <a:buSzTx/>
              <a:tabLst/>
            </a:pPr>
            <a:r>
              <a:rPr kumimoji="0" lang="en-US" altLang="en-US" sz="1600" b="1" i="0" u="none" strike="noStrike" cap="none" normalizeH="0" baseline="0" dirty="0">
                <a:ln>
                  <a:noFill/>
                </a:ln>
                <a:effectLst/>
                <a:latin typeface="Times New Roman" panose="02020603050405020304" pitchFamily="18" charset="0"/>
                <a:cs typeface="Times New Roman" panose="02020603050405020304" pitchFamily="18" charset="0"/>
              </a:rPr>
              <a:t>1.Create a Database (Schema):</a:t>
            </a:r>
            <a:endParaRPr kumimoji="0" lang="en-US" altLang="en-US" sz="24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50000"/>
              </a:lnSpc>
              <a:spcBef>
                <a:spcPct val="0"/>
              </a:spcBef>
              <a:spcAft>
                <a:spcPct val="0"/>
              </a:spcAft>
              <a:buClrTx/>
              <a:buSzTx/>
              <a:buFontTx/>
              <a:buNone/>
              <a:tabLst/>
            </a:pP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CREATE DATABASE </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school_db</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USE </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school_db</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a:t>
            </a:r>
            <a:endParaRPr kumimoji="0" lang="en-US" altLang="en-US" sz="16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50000"/>
              </a:lnSpc>
              <a:spcBef>
                <a:spcPct val="0"/>
              </a:spcBef>
              <a:spcAft>
                <a:spcPct val="0"/>
              </a:spcAft>
              <a:buClrTx/>
              <a:buSzTx/>
              <a:buFontTx/>
              <a:buAutoNum type="arabicPeriod" startAt="2"/>
              <a:tabLst/>
            </a:pPr>
            <a:r>
              <a:rPr kumimoji="0" lang="en-US" altLang="en-US" sz="1600" b="1" i="0" u="none" strike="noStrike" cap="none" normalizeH="0" baseline="0" dirty="0">
                <a:ln>
                  <a:noFill/>
                </a:ln>
                <a:effectLst/>
                <a:latin typeface="Times New Roman" panose="02020603050405020304" pitchFamily="18" charset="0"/>
                <a:cs typeface="Times New Roman" panose="02020603050405020304" pitchFamily="18" charset="0"/>
              </a:rPr>
              <a:t>Create a Table for Students:</a:t>
            </a:r>
            <a:endParaRPr kumimoji="0" lang="en-US" altLang="en-US" sz="24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50000"/>
              </a:lnSpc>
              <a:spcBef>
                <a:spcPct val="0"/>
              </a:spcBef>
              <a:spcAft>
                <a:spcPct val="0"/>
              </a:spcAft>
              <a:buClrTx/>
              <a:buSzTx/>
              <a:buFontTx/>
              <a:buNone/>
              <a:tabLst/>
            </a:pP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CREATE TABLE Students ( </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student_id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INT AUTO_INCREMENT, name VARCHAR(100), email VARCHAR(100), PRIMARY KEY(</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student_id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 </a:t>
            </a:r>
            <a:endParaRPr kumimoji="0" lang="en-US" altLang="en-US" sz="16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50000"/>
              </a:lnSpc>
              <a:spcBef>
                <a:spcPct val="0"/>
              </a:spcBef>
              <a:spcAft>
                <a:spcPct val="0"/>
              </a:spcAft>
              <a:buClrTx/>
              <a:buSzTx/>
              <a:buFontTx/>
              <a:buAutoNum type="arabicPeriod" startAt="3"/>
              <a:tabLst/>
            </a:pPr>
            <a:r>
              <a:rPr kumimoji="0" lang="en-US" altLang="en-US" sz="1600" b="1" i="0" u="none" strike="noStrike" cap="none" normalizeH="0" baseline="0" dirty="0">
                <a:ln>
                  <a:noFill/>
                </a:ln>
                <a:effectLst/>
                <a:latin typeface="Times New Roman" panose="02020603050405020304" pitchFamily="18" charset="0"/>
                <a:cs typeface="Times New Roman" panose="02020603050405020304" pitchFamily="18" charset="0"/>
              </a:rPr>
              <a:t> Create a Table for Courses:</a:t>
            </a:r>
            <a:endParaRPr kumimoji="0" lang="en-US" altLang="en-US" sz="24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50000"/>
              </a:lnSpc>
              <a:spcBef>
                <a:spcPct val="0"/>
              </a:spcBef>
              <a:spcAft>
                <a:spcPct val="0"/>
              </a:spcAft>
              <a:buClrTx/>
              <a:buSzTx/>
              <a:buFontTx/>
              <a:buNone/>
              <a:tabLst/>
            </a:pP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CREATE TABLE Courses ( </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course_id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INT AUTO_INCREMENT, </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course_name</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VARCHAR(100), </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teacher_id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INT, PRIMARY KEY(</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course_id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FOREIGN KEY(</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teacher_id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REFERENCES Teachers(</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teacher_id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 </a:t>
            </a:r>
            <a:endParaRPr kumimoji="0" lang="en-US" altLang="en-US" sz="16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50000"/>
              </a:lnSpc>
              <a:spcBef>
                <a:spcPct val="0"/>
              </a:spcBef>
              <a:spcAft>
                <a:spcPct val="0"/>
              </a:spcAft>
              <a:buClrTx/>
              <a:buSzTx/>
              <a:buFontTx/>
              <a:buAutoNum type="arabicPeriod" startAt="4"/>
              <a:tabLst/>
            </a:pPr>
            <a:r>
              <a:rPr kumimoji="0" lang="en-US" altLang="en-US" sz="1600" b="1" i="0" u="none" strike="noStrike" cap="none" normalizeH="0" baseline="0" dirty="0">
                <a:ln>
                  <a:noFill/>
                </a:ln>
                <a:effectLst/>
                <a:latin typeface="Times New Roman" panose="02020603050405020304" pitchFamily="18" charset="0"/>
                <a:cs typeface="Times New Roman" panose="02020603050405020304" pitchFamily="18" charset="0"/>
              </a:rPr>
              <a:t>Create a Table for Teachers:</a:t>
            </a:r>
            <a:endParaRPr kumimoji="0" lang="en-US" altLang="en-US" sz="2400"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defTabSz="914400" rtl="0" eaLnBrk="0" fontAlgn="base" latinLnBrk="0" hangingPunct="0">
              <a:lnSpc>
                <a:spcPct val="150000"/>
              </a:lnSpc>
              <a:spcBef>
                <a:spcPct val="0"/>
              </a:spcBef>
              <a:spcAft>
                <a:spcPct val="0"/>
              </a:spcAft>
              <a:buClrTx/>
              <a:buSzTx/>
              <a:buFontTx/>
              <a:buNone/>
              <a:tabLst/>
            </a:pP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CREATE TABLE Teachers ( </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teacher_id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INT AUTO_INCREMENT, name VARCHAR(100), PRIMARY KEY(</a:t>
            </a:r>
            <a:r>
              <a:rPr kumimoji="0" lang="en-US" altLang="en-US" sz="1100" b="0" i="0" u="none" strike="noStrike" cap="none" normalizeH="0" baseline="0" dirty="0" err="1">
                <a:ln>
                  <a:noFill/>
                </a:ln>
                <a:effectLst/>
                <a:latin typeface="Times New Roman" panose="02020603050405020304" pitchFamily="18" charset="0"/>
                <a:cs typeface="Times New Roman" panose="02020603050405020304" pitchFamily="18" charset="0"/>
              </a:rPr>
              <a:t>teacher_id</a:t>
            </a:r>
            <a:r>
              <a:rPr kumimoji="0" lang="en-US" altLang="en-US" sz="1100" b="0" i="0" u="none" strike="noStrike" cap="none" normalizeH="0" baseline="0" dirty="0">
                <a:ln>
                  <a:noFill/>
                </a:ln>
                <a:effectLst/>
                <a:latin typeface="Times New Roman" panose="02020603050405020304" pitchFamily="18" charset="0"/>
                <a:cs typeface="Times New Roman" panose="02020603050405020304" pitchFamily="18" charset="0"/>
              </a:rPr>
              <a:t>) </a:t>
            </a:r>
            <a:r>
              <a:rPr kumimoji="0" lang="en-US" altLang="en-US" sz="1100" b="0" i="0" u="none" strike="noStrike" cap="none" normalizeH="0" baseline="0">
                <a:ln>
                  <a:noFill/>
                </a:ln>
                <a:effectLst/>
                <a:latin typeface="Times New Roman" panose="02020603050405020304" pitchFamily="18" charset="0"/>
                <a:cs typeface="Times New Roman" panose="02020603050405020304" pitchFamily="18" charset="0"/>
              </a:rPr>
              <a:t>); </a:t>
            </a:r>
            <a:endParaRPr kumimoji="0" lang="en-US" altLang="en-US" sz="1600" b="0" i="0" u="none" strike="noStrike" cap="none" normalizeH="0" baseline="0" dirty="0">
              <a:ln>
                <a:noFill/>
              </a:ln>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3403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5B670D-FED2-1191-CF4C-22DFA532CA9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EE7040D6-CCA8-E06F-1BF7-8AD9A67641CE}"/>
              </a:ext>
            </a:extLst>
          </p:cNvPr>
          <p:cNvSpPr/>
          <p:nvPr/>
        </p:nvSpPr>
        <p:spPr>
          <a:xfrm>
            <a:off x="422046"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F823A6-5F24-EB30-140B-B8B77979CE17}"/>
              </a:ext>
            </a:extLst>
          </p:cNvPr>
          <p:cNvSpPr txBox="1"/>
          <p:nvPr/>
        </p:nvSpPr>
        <p:spPr>
          <a:xfrm>
            <a:off x="632887"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37F6DD-7EED-4986-6414-4FD4BCF8F944}"/>
              </a:ext>
            </a:extLst>
          </p:cNvPr>
          <p:cNvSpPr txBox="1"/>
          <p:nvPr/>
        </p:nvSpPr>
        <p:spPr>
          <a:xfrm>
            <a:off x="693917"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838DA60-2458-A4EB-C4E1-40B1D122AF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2845CAE-386B-65BA-E382-C2FE2923E81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2DE2604-88A4-6007-4695-8D244F9299C7}"/>
              </a:ext>
            </a:extLst>
          </p:cNvPr>
          <p:cNvSpPr txBox="1"/>
          <p:nvPr/>
        </p:nvSpPr>
        <p:spPr>
          <a:xfrm>
            <a:off x="266044" y="1547398"/>
            <a:ext cx="4093122" cy="460895"/>
          </a:xfrm>
          <a:prstGeom prst="rect">
            <a:avLst/>
          </a:prstGeom>
          <a:noFill/>
        </p:spPr>
        <p:txBody>
          <a:bodyPr wrap="square">
            <a:spAutoFit/>
          </a:bodyPr>
          <a:lstStyle/>
          <a:p>
            <a:pPr>
              <a:lnSpc>
                <a:spcPct val="107000"/>
              </a:lnSpc>
              <a:spcAft>
                <a:spcPts val="800"/>
              </a:spcAft>
            </a:pPr>
            <a:r>
              <a:rPr lang="en-CA"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Hospital ER Model</a:t>
            </a:r>
            <a:endParaRPr lang="en-CA" sz="1400" b="1"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23454F75-DAF4-B57B-16D1-A69DFA7019CB}"/>
              </a:ext>
            </a:extLst>
          </p:cNvPr>
          <p:cNvSpPr txBox="1"/>
          <p:nvPr/>
        </p:nvSpPr>
        <p:spPr>
          <a:xfrm>
            <a:off x="-1315" y="2252716"/>
            <a:ext cx="11985305" cy="3004990"/>
          </a:xfrm>
          <a:prstGeom prst="rect">
            <a:avLst/>
          </a:prstGeom>
          <a:noFill/>
        </p:spPr>
        <p:txBody>
          <a:bodyPr wrap="square">
            <a:spAutoFit/>
          </a:bodyPr>
          <a:lstStyle/>
          <a:p>
            <a:pPr algn="just">
              <a:lnSpc>
                <a:spcPts val="1800"/>
              </a:lnSpc>
              <a:spcAft>
                <a:spcPts val="800"/>
              </a:spcAft>
            </a:pPr>
            <a:r>
              <a:rPr lang="en-CA"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Hospital. </a:t>
            </a:r>
          </a:p>
          <a:p>
            <a:pPr algn="just">
              <a:lnSpc>
                <a:spcPts val="1800"/>
              </a:lnSpc>
              <a:spcAft>
                <a:spcPts val="800"/>
              </a:spcAft>
            </a:pPr>
            <a:r>
              <a:rPr lang="en-CA"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entities are represented in rectangular boxes and are Patient, Tests and Doctor.</a:t>
            </a:r>
            <a:endParaRPr lang="en-CA"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ts val="1800"/>
              </a:lnSpc>
              <a:spcAft>
                <a:spcPts val="800"/>
              </a:spcAft>
            </a:pPr>
            <a:r>
              <a:rPr lang="en-CA"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Each of these entities have their respective attributes which are −</a:t>
            </a:r>
          </a:p>
          <a:p>
            <a:pPr algn="just">
              <a:lnSpc>
                <a:spcPts val="1800"/>
              </a:lnSpc>
              <a:spcAft>
                <a:spcPts val="800"/>
              </a:spcAft>
            </a:pPr>
            <a:endParaRPr lang="en-CA"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ts val="1800"/>
              </a:lnSpc>
              <a:spcAft>
                <a:spcPts val="800"/>
              </a:spcAft>
              <a:buSzPts val="1000"/>
              <a:buFont typeface="Symbol" panose="05050102010706020507" pitchFamily="18" charset="2"/>
              <a:buChar char=""/>
              <a:tabLst>
                <a:tab pos="457200" algn="l"/>
              </a:tabLst>
            </a:pPr>
            <a:r>
              <a:rPr lang="en-CA"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Patients </a:t>
            </a:r>
            <a:r>
              <a:rPr lang="en-CA"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ID(primary key), name, </a:t>
            </a:r>
            <a:r>
              <a:rPr lang="en-CA"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age,visit_date</a:t>
            </a:r>
            <a:endParaRPr lang="en-CA"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ts val="1800"/>
              </a:lnSpc>
              <a:spcAft>
                <a:spcPts val="800"/>
              </a:spcAft>
              <a:buSzPts val="1000"/>
              <a:buFont typeface="Symbol" panose="05050102010706020507" pitchFamily="18" charset="2"/>
              <a:buChar char=""/>
              <a:tabLst>
                <a:tab pos="457200" algn="l"/>
              </a:tabLst>
            </a:pPr>
            <a:endParaRPr lang="en-CA" sz="20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ts val="1800"/>
              </a:lnSpc>
              <a:spcAft>
                <a:spcPts val="800"/>
              </a:spcAft>
              <a:buSzPts val="1000"/>
              <a:buFont typeface="Symbol" panose="05050102010706020507" pitchFamily="18" charset="2"/>
              <a:buChar char=""/>
              <a:tabLst>
                <a:tab pos="457200" algn="l"/>
              </a:tabLst>
            </a:pPr>
            <a:r>
              <a:rPr lang="en-CA"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Tests</a:t>
            </a:r>
            <a:r>
              <a:rPr lang="en-CA"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Name(primary key), date, result</a:t>
            </a:r>
          </a:p>
          <a:p>
            <a:pPr lvl="0" algn="just">
              <a:lnSpc>
                <a:spcPts val="1800"/>
              </a:lnSpc>
              <a:spcAft>
                <a:spcPts val="800"/>
              </a:spcAft>
              <a:buSzPts val="1000"/>
              <a:tabLst>
                <a:tab pos="457200" algn="l"/>
              </a:tabLst>
            </a:pPr>
            <a:endParaRPr lang="en-CA" sz="20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ts val="1800"/>
              </a:lnSpc>
              <a:spcAft>
                <a:spcPts val="800"/>
              </a:spcAft>
              <a:buSzPts val="1000"/>
              <a:buFont typeface="Symbol" panose="05050102010706020507" pitchFamily="18" charset="2"/>
              <a:buChar char=""/>
              <a:tabLst>
                <a:tab pos="457200" algn="l"/>
              </a:tabLst>
            </a:pPr>
            <a:r>
              <a:rPr lang="en-CA"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Doctor</a:t>
            </a:r>
            <a:r>
              <a:rPr lang="en-CA"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ID(primary key), name, specialization</a:t>
            </a:r>
            <a:endParaRPr lang="en-CA" sz="20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BF4434BD-ADD1-0FA8-D76C-AC7426EF0F0A}"/>
              </a:ext>
            </a:extLst>
          </p:cNvPr>
          <p:cNvPicPr>
            <a:picLocks noChangeAspect="1"/>
          </p:cNvPicPr>
          <p:nvPr/>
        </p:nvPicPr>
        <p:blipFill>
          <a:blip r:embed="rId3">
            <a:alphaModFix amt="85000"/>
          </a:blip>
          <a:stretch>
            <a:fillRect/>
          </a:stretch>
        </p:blipFill>
        <p:spPr>
          <a:xfrm rot="596170">
            <a:off x="5092684" y="166161"/>
            <a:ext cx="1636198" cy="819807"/>
          </a:xfrm>
          <a:prstGeom prst="rect">
            <a:avLst/>
          </a:prstGeom>
        </p:spPr>
      </p:pic>
    </p:spTree>
    <p:extLst>
      <p:ext uri="{BB962C8B-B14F-4D97-AF65-F5344CB8AC3E}">
        <p14:creationId xmlns:p14="http://schemas.microsoft.com/office/powerpoint/2010/main" val="1779337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51DAA-9C8B-91AF-38B0-B9196CA2B89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6D9238C-E957-5BD4-CE59-08F2339E405E}"/>
              </a:ext>
            </a:extLst>
          </p:cNvPr>
          <p:cNvSpPr/>
          <p:nvPr/>
        </p:nvSpPr>
        <p:spPr>
          <a:xfrm>
            <a:off x="422046"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D58C03-B0F5-E06C-EE14-D3A95BA1F746}"/>
              </a:ext>
            </a:extLst>
          </p:cNvPr>
          <p:cNvSpPr txBox="1"/>
          <p:nvPr/>
        </p:nvSpPr>
        <p:spPr>
          <a:xfrm>
            <a:off x="632887"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FF5FF88-9401-AB96-8CB4-557F39F05EF0}"/>
              </a:ext>
            </a:extLst>
          </p:cNvPr>
          <p:cNvSpPr txBox="1"/>
          <p:nvPr/>
        </p:nvSpPr>
        <p:spPr>
          <a:xfrm>
            <a:off x="693917"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E84C05-1634-7AA5-954A-98932815B2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AE1C963-5CF8-0A0B-0EF7-FDB410DE027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descr="A diagram of a patient&#10;&#10;Description automatically generated">
            <a:extLst>
              <a:ext uri="{FF2B5EF4-FFF2-40B4-BE49-F238E27FC236}">
                <a16:creationId xmlns:a16="http://schemas.microsoft.com/office/drawing/2014/main" id="{EC438872-EAD4-4AAA-1475-2E644130D67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39755" y="1750544"/>
            <a:ext cx="7924870" cy="4136850"/>
          </a:xfrm>
          <a:prstGeom prst="rect">
            <a:avLst/>
          </a:prstGeom>
          <a:noFill/>
          <a:ln>
            <a:noFill/>
          </a:ln>
        </p:spPr>
      </p:pic>
    </p:spTree>
    <p:extLst>
      <p:ext uri="{BB962C8B-B14F-4D97-AF65-F5344CB8AC3E}">
        <p14:creationId xmlns:p14="http://schemas.microsoft.com/office/powerpoint/2010/main" val="112007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EF439-61A7-B082-96FD-7040431470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5DFAE4-1B2D-3EAB-299C-652D7E034BEE}"/>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F32FCA2-EFE5-0E29-0265-93696DFAC504}"/>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3722D9-E03B-DA3C-1955-91E38DD7D717}"/>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6929968-D091-064F-8D86-51DE12EB41C9}"/>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3275677-5D5D-3074-B840-FD0E66642F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BB0800A-B206-9AF4-733A-16EE57B5105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DB1444CF-C285-83F4-03EE-E791FA33582C}"/>
              </a:ext>
            </a:extLst>
          </p:cNvPr>
          <p:cNvPicPr>
            <a:picLocks noChangeAspect="1"/>
          </p:cNvPicPr>
          <p:nvPr/>
        </p:nvPicPr>
        <p:blipFill>
          <a:blip r:embed="rId3"/>
          <a:stretch>
            <a:fillRect/>
          </a:stretch>
        </p:blipFill>
        <p:spPr>
          <a:xfrm>
            <a:off x="561975" y="2757487"/>
            <a:ext cx="11068050" cy="1343025"/>
          </a:xfrm>
          <a:prstGeom prst="rect">
            <a:avLst/>
          </a:prstGeom>
        </p:spPr>
      </p:pic>
    </p:spTree>
    <p:extLst>
      <p:ext uri="{BB962C8B-B14F-4D97-AF65-F5344CB8AC3E}">
        <p14:creationId xmlns:p14="http://schemas.microsoft.com/office/powerpoint/2010/main" val="4285254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B231C5-A21C-3568-7E52-75E193A6DC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AC6DCC-A0A3-9222-198A-18AFDB01D7DD}"/>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13F7D1-8497-A03A-F1E6-FF422477A439}"/>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9EBCBB-40B8-BC6C-8D81-F18C5E9DE128}"/>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AD6E38-410E-4869-9130-30C5384043DE}"/>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23EF9BF-A73A-6FF2-5C18-8CA13CE5E7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7AB465-46AD-DB3A-8931-A8C224D014D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a:extLst>
              <a:ext uri="{FF2B5EF4-FFF2-40B4-BE49-F238E27FC236}">
                <a16:creationId xmlns:a16="http://schemas.microsoft.com/office/drawing/2014/main" id="{2F11A162-5F0E-F857-4F07-25BE8DDAB6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5920" y="1291583"/>
            <a:ext cx="6667500" cy="2209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F05E85F4-B847-E14E-E471-3FD4F2ACF8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91148" y="3470394"/>
            <a:ext cx="4609704" cy="2741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4708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2A8EB-DC98-32E5-6866-8DCF018226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8A84D8-05F3-50A7-8211-E5C006CDF574}"/>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50CAB28-2759-798A-B170-20A35D2F78F5}"/>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DC9A66-45D1-C793-FB49-A99F69F8D1BC}"/>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D2C1A15-CD8F-FAAA-BD97-AFE6E15AF4AE}"/>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58CF406-6D37-7350-D2EC-4B2DBB4E7C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845F3BF-0DFE-B389-79DC-9A0FC7547FA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0C304F1-2864-71A1-7634-778CEEAEB306}"/>
              </a:ext>
            </a:extLst>
          </p:cNvPr>
          <p:cNvSpPr txBox="1"/>
          <p:nvPr/>
        </p:nvSpPr>
        <p:spPr>
          <a:xfrm>
            <a:off x="321221" y="1332161"/>
            <a:ext cx="11723633" cy="1477328"/>
          </a:xfrm>
          <a:prstGeom prst="rect">
            <a:avLst/>
          </a:prstGeom>
          <a:noFill/>
        </p:spPr>
        <p:txBody>
          <a:bodyPr wrap="square">
            <a:spAutoFit/>
          </a:bodyPr>
          <a:lstStyle/>
          <a:p>
            <a:pPr algn="l"/>
            <a:r>
              <a:rPr lang="en-US" b="0" i="0" dirty="0">
                <a:solidFill>
                  <a:srgbClr val="212529"/>
                </a:solidFill>
                <a:effectLst/>
                <a:latin typeface="system-ui"/>
              </a:rPr>
              <a:t>Every database management system must define a query language to allow users to access the data stored in the database. </a:t>
            </a:r>
            <a:r>
              <a:rPr lang="en-US" b="1" i="0" dirty="0">
                <a:solidFill>
                  <a:srgbClr val="212529"/>
                </a:solidFill>
                <a:effectLst/>
                <a:latin typeface="system-ui"/>
              </a:rPr>
              <a:t>Relational Algebra</a:t>
            </a:r>
            <a:r>
              <a:rPr lang="en-US" b="0" i="0" dirty="0">
                <a:solidFill>
                  <a:srgbClr val="212529"/>
                </a:solidFill>
                <a:effectLst/>
                <a:latin typeface="system-ui"/>
              </a:rPr>
              <a:t> is a procedural query language used to query the database tables to access data in different ways.</a:t>
            </a:r>
          </a:p>
          <a:p>
            <a:pPr algn="l"/>
            <a:r>
              <a:rPr lang="en-US" b="0" i="0" dirty="0">
                <a:solidFill>
                  <a:srgbClr val="212529"/>
                </a:solidFill>
                <a:effectLst/>
                <a:latin typeface="system-ui"/>
              </a:rPr>
              <a:t>In relational algebra, input is a relation(table from which data has to be accessed) and output is also a relation(a temporary table holding the data asked for by the user).</a:t>
            </a:r>
          </a:p>
        </p:txBody>
      </p:sp>
      <p:pic>
        <p:nvPicPr>
          <p:cNvPr id="1026" name="Picture 2" descr="Introduction to Relational Algebra">
            <a:extLst>
              <a:ext uri="{FF2B5EF4-FFF2-40B4-BE49-F238E27FC236}">
                <a16:creationId xmlns:a16="http://schemas.microsoft.com/office/drawing/2014/main" id="{6CDB7F6F-AD50-17DA-0120-470DFBEA15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28987" y="2982884"/>
            <a:ext cx="5534025" cy="278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29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B7FD1-8858-FF6D-2A49-A3F17C590C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8E4DE8-4E2C-B6FA-4EB7-31D961D6F846}"/>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2E0B64D-AD9F-9840-E696-64F7512BBDCA}"/>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385AEE-94D5-43F7-0C7D-530441B2D176}"/>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2E1ACA1-CCBE-5500-F751-67373E6D474B}"/>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144218B-4C96-A751-3F53-6D36E44572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9064558-0603-9956-5998-2675C2549BA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98265BD-0260-F9DB-0E64-8CFCDEC0416A}"/>
              </a:ext>
            </a:extLst>
          </p:cNvPr>
          <p:cNvSpPr txBox="1"/>
          <p:nvPr/>
        </p:nvSpPr>
        <p:spPr>
          <a:xfrm>
            <a:off x="573471" y="1601121"/>
            <a:ext cx="6097314" cy="369332"/>
          </a:xfrm>
          <a:prstGeom prst="rect">
            <a:avLst/>
          </a:prstGeom>
          <a:noFill/>
        </p:spPr>
        <p:txBody>
          <a:bodyPr wrap="square">
            <a:spAutoFit/>
          </a:bodyPr>
          <a:lstStyle/>
          <a:p>
            <a:pPr algn="l"/>
            <a:r>
              <a:rPr lang="en-CA" b="1" i="0" dirty="0">
                <a:solidFill>
                  <a:srgbClr val="242424"/>
                </a:solidFill>
                <a:effectLst/>
                <a:latin typeface="sohne"/>
              </a:rPr>
              <a:t>What is Relational Algebra?</a:t>
            </a:r>
          </a:p>
        </p:txBody>
      </p:sp>
      <p:pic>
        <p:nvPicPr>
          <p:cNvPr id="2050" name="Picture 2">
            <a:extLst>
              <a:ext uri="{FF2B5EF4-FFF2-40B4-BE49-F238E27FC236}">
                <a16:creationId xmlns:a16="http://schemas.microsoft.com/office/drawing/2014/main" id="{7498A2AA-429E-EF8F-F2FD-9375759FF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0417" y="1345306"/>
            <a:ext cx="6667500" cy="41719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D38F0FD-AC1A-7F08-0E2A-41AD8FF8BCE6}"/>
              </a:ext>
            </a:extLst>
          </p:cNvPr>
          <p:cNvSpPr txBox="1"/>
          <p:nvPr/>
        </p:nvSpPr>
        <p:spPr>
          <a:xfrm>
            <a:off x="368519" y="2155776"/>
            <a:ext cx="4731626" cy="1200329"/>
          </a:xfrm>
          <a:prstGeom prst="rect">
            <a:avLst/>
          </a:prstGeom>
          <a:noFill/>
        </p:spPr>
        <p:txBody>
          <a:bodyPr wrap="square">
            <a:spAutoFit/>
          </a:bodyPr>
          <a:lstStyle/>
          <a:p>
            <a:r>
              <a:rPr lang="en-US" b="0" i="0" dirty="0">
                <a:solidFill>
                  <a:srgbClr val="6B6B6B"/>
                </a:solidFill>
                <a:effectLst/>
                <a:latin typeface="sohne"/>
              </a:rPr>
              <a:t>Relational algebra is a family of algebras with a well-founded semantics used for modelling the data stored in relational databases, and defining queries on it.</a:t>
            </a:r>
            <a:endParaRPr lang="en-CA" dirty="0"/>
          </a:p>
        </p:txBody>
      </p:sp>
    </p:spTree>
    <p:extLst>
      <p:ext uri="{BB962C8B-B14F-4D97-AF65-F5344CB8AC3E}">
        <p14:creationId xmlns:p14="http://schemas.microsoft.com/office/powerpoint/2010/main" val="2910799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953F55-1812-AEE5-F558-03A6EA53F9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54017E-56F3-37B3-679D-9F0D3EE4CAA8}"/>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7B5D4F0-A414-A6A5-CC81-6740F41FF707}"/>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A961B0-7241-574A-B647-6C3843CC44F4}"/>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CB2F40-1412-C765-44E5-AEFC15FF394E}"/>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A2E78A8-6719-DD34-BB57-52FCF2E40B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370876C-76C1-355F-ABD2-5BFCC40277C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967FFBD-6C87-8C7D-4439-02E2C0D69341}"/>
              </a:ext>
            </a:extLst>
          </p:cNvPr>
          <p:cNvSpPr txBox="1"/>
          <p:nvPr/>
        </p:nvSpPr>
        <p:spPr>
          <a:xfrm>
            <a:off x="338959" y="1443841"/>
            <a:ext cx="8807012" cy="3139321"/>
          </a:xfrm>
          <a:prstGeom prst="rect">
            <a:avLst/>
          </a:prstGeom>
          <a:noFill/>
        </p:spPr>
        <p:txBody>
          <a:bodyPr wrap="square">
            <a:spAutoFit/>
          </a:bodyPr>
          <a:lstStyle/>
          <a:p>
            <a:pPr algn="l"/>
            <a:r>
              <a:rPr lang="en-US" b="0" i="0" dirty="0">
                <a:solidFill>
                  <a:srgbClr val="212529"/>
                </a:solidFill>
                <a:effectLst/>
                <a:latin typeface="system-ui"/>
              </a:rPr>
              <a:t>Relational Algebra works on the whole table at once, so we do not have to use loops </a:t>
            </a:r>
            <a:r>
              <a:rPr lang="en-US" b="0" i="0" dirty="0" err="1">
                <a:solidFill>
                  <a:srgbClr val="212529"/>
                </a:solidFill>
                <a:effectLst/>
                <a:latin typeface="system-ui"/>
              </a:rPr>
              <a:t>etc</a:t>
            </a:r>
            <a:r>
              <a:rPr lang="en-US" b="0" i="0" dirty="0">
                <a:solidFill>
                  <a:srgbClr val="212529"/>
                </a:solidFill>
                <a:effectLst/>
                <a:latin typeface="system-ui"/>
              </a:rPr>
              <a:t> to iterate over all the rows(tuples) of data one by one. All we have to do is specify the table name from which we need the data, and in a single line of command, relational algebra will traverse the entire given table to fetch data for you.</a:t>
            </a:r>
          </a:p>
          <a:p>
            <a:pPr algn="l"/>
            <a:r>
              <a:rPr lang="en-US" b="0" i="0" dirty="0">
                <a:solidFill>
                  <a:srgbClr val="212529"/>
                </a:solidFill>
                <a:effectLst/>
                <a:latin typeface="system-ui"/>
              </a:rPr>
              <a:t>The primary operations that we can perform using relational algebra are:</a:t>
            </a:r>
          </a:p>
          <a:p>
            <a:pPr algn="l">
              <a:buFont typeface="+mj-lt"/>
              <a:buAutoNum type="arabicPeriod"/>
            </a:pPr>
            <a:r>
              <a:rPr lang="en-US" b="0" i="0" dirty="0">
                <a:solidFill>
                  <a:srgbClr val="212529"/>
                </a:solidFill>
                <a:effectLst/>
                <a:latin typeface="system-ui"/>
              </a:rPr>
              <a:t>Select</a:t>
            </a:r>
          </a:p>
          <a:p>
            <a:pPr algn="l">
              <a:buFont typeface="+mj-lt"/>
              <a:buAutoNum type="arabicPeriod"/>
            </a:pPr>
            <a:r>
              <a:rPr lang="en-US" b="0" i="0" dirty="0">
                <a:solidFill>
                  <a:srgbClr val="212529"/>
                </a:solidFill>
                <a:effectLst/>
                <a:latin typeface="system-ui"/>
              </a:rPr>
              <a:t>Project</a:t>
            </a:r>
          </a:p>
          <a:p>
            <a:pPr algn="l">
              <a:buFont typeface="+mj-lt"/>
              <a:buAutoNum type="arabicPeriod"/>
            </a:pPr>
            <a:r>
              <a:rPr lang="en-US" b="0" i="0" dirty="0">
                <a:solidFill>
                  <a:srgbClr val="212529"/>
                </a:solidFill>
                <a:effectLst/>
                <a:latin typeface="system-ui"/>
              </a:rPr>
              <a:t>Union</a:t>
            </a:r>
          </a:p>
          <a:p>
            <a:pPr algn="l">
              <a:buFont typeface="+mj-lt"/>
              <a:buAutoNum type="arabicPeriod"/>
            </a:pPr>
            <a:r>
              <a:rPr lang="en-US" b="0" i="0" dirty="0">
                <a:solidFill>
                  <a:srgbClr val="212529"/>
                </a:solidFill>
                <a:effectLst/>
                <a:latin typeface="system-ui"/>
              </a:rPr>
              <a:t>Set Different</a:t>
            </a:r>
          </a:p>
          <a:p>
            <a:pPr algn="l">
              <a:buFont typeface="+mj-lt"/>
              <a:buAutoNum type="arabicPeriod"/>
            </a:pPr>
            <a:r>
              <a:rPr lang="en-US" b="0" i="0" dirty="0">
                <a:solidFill>
                  <a:srgbClr val="212529"/>
                </a:solidFill>
                <a:effectLst/>
                <a:latin typeface="system-ui"/>
              </a:rPr>
              <a:t>Cartesian product</a:t>
            </a:r>
          </a:p>
          <a:p>
            <a:pPr algn="l">
              <a:buFont typeface="+mj-lt"/>
              <a:buAutoNum type="arabicPeriod"/>
            </a:pPr>
            <a:r>
              <a:rPr lang="en-US" b="0" i="0" dirty="0">
                <a:solidFill>
                  <a:srgbClr val="212529"/>
                </a:solidFill>
                <a:effectLst/>
                <a:latin typeface="system-ui"/>
              </a:rPr>
              <a:t>Rename</a:t>
            </a:r>
          </a:p>
        </p:txBody>
      </p:sp>
    </p:spTree>
    <p:extLst>
      <p:ext uri="{BB962C8B-B14F-4D97-AF65-F5344CB8AC3E}">
        <p14:creationId xmlns:p14="http://schemas.microsoft.com/office/powerpoint/2010/main" val="3774537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B3511-4915-FC04-5F9E-DA11583DA6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8F40AC-57CE-857B-DBE2-590601759007}"/>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6B3ECD9-292A-5AF0-11B8-2302DD6841F9}"/>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3F739F-5B41-4112-B9D3-EC221952B7C3}"/>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72545B4-47AD-9173-D37D-0489615B8BDA}"/>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0768CE0-520E-7D7D-365A-9DD03190D8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C40D090-D97E-248D-CBD8-7CA32886C23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1B141FC-8949-7C91-69AA-4499AC3AECEC}"/>
              </a:ext>
            </a:extLst>
          </p:cNvPr>
          <p:cNvSpPr>
            <a:spLocks noChangeArrowheads="1"/>
          </p:cNvSpPr>
          <p:nvPr/>
        </p:nvSpPr>
        <p:spPr bwMode="auto">
          <a:xfrm>
            <a:off x="450846" y="1158766"/>
            <a:ext cx="11414234" cy="5039756"/>
          </a:xfrm>
          <a:prstGeom prst="rect">
            <a:avLst/>
          </a:prstGeom>
          <a:noFill/>
          <a:ln>
            <a:noFill/>
          </a:ln>
          <a:effectLst/>
        </p:spPr>
        <p:txBody>
          <a:bodyPr vert="horz" wrap="square" lIns="0" tIns="133308" rIns="0" bIns="13330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Select Operation (σ) </a:t>
            </a:r>
            <a:r>
              <a:rPr lang="en-CA" sz="2000" b="1" i="0" dirty="0">
                <a:solidFill>
                  <a:srgbClr val="5F6368"/>
                </a:solidFill>
                <a:effectLst/>
                <a:latin typeface="arial" panose="020B0604020202020204" pitchFamily="34" charset="0"/>
              </a:rPr>
              <a:t>Sigma </a:t>
            </a: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This is used to fetch rows(tuples) from table(relation) which satisfies a given condition.</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Syntax:</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σ</a:t>
            </a:r>
            <a:r>
              <a:rPr kumimoji="0" lang="en-US" altLang="en-US" b="0" i="0" u="none" strike="noStrike" cap="none" normalizeH="0" baseline="-30000" dirty="0" err="1">
                <a:ln>
                  <a:noFill/>
                </a:ln>
                <a:solidFill>
                  <a:srgbClr val="D63384"/>
                </a:solidFill>
                <a:effectLst/>
                <a:latin typeface="Times New Roman" panose="02020603050405020304" pitchFamily="18" charset="0"/>
                <a:cs typeface="Times New Roman" panose="02020603050405020304" pitchFamily="18" charset="0"/>
              </a:rPr>
              <a:t>p</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(r)</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Where,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σ</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represents the Select Predicate,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r</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is the name of relation(table name in which you want to look for data), and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p</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is the prepositional logic, where we specify the conditions that must be satisfied by the data. In prepositional logic, one can use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unary</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and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binary</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operators like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&lt;</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&gt;</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etc</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to specify the conditions.</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Let's take an example of the Student table we specified above in the Introduction of relational algebra, and fetch data for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students</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with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age</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more than 17.</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σ</a:t>
            </a:r>
            <a:r>
              <a:rPr kumimoji="0" lang="en-US" altLang="en-US" b="0" i="0" u="none" strike="noStrike" cap="none" normalizeH="0" baseline="-30000" dirty="0" err="1">
                <a:ln>
                  <a:noFill/>
                </a:ln>
                <a:solidFill>
                  <a:srgbClr val="D63384"/>
                </a:solidFill>
                <a:effectLst/>
                <a:latin typeface="Times New Roman" panose="02020603050405020304" pitchFamily="18" charset="0"/>
                <a:cs typeface="Times New Roman" panose="02020603050405020304" pitchFamily="18" charset="0"/>
              </a:rPr>
              <a:t>age</a:t>
            </a:r>
            <a:r>
              <a:rPr kumimoji="0" lang="en-US" altLang="en-US"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 &gt; 17</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 (Student)</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This will fetch the tuples(rows) from table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Student</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for which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age</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will be greater than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17</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You can also use,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and</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or</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b="0"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etc</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operators, to specify two conditions, for example,</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σ</a:t>
            </a:r>
            <a:r>
              <a:rPr kumimoji="0" lang="en-US" altLang="en-US" b="0" i="0" u="none" strike="noStrike" cap="none" normalizeH="0" baseline="-30000" dirty="0" err="1">
                <a:ln>
                  <a:noFill/>
                </a:ln>
                <a:solidFill>
                  <a:srgbClr val="D63384"/>
                </a:solidFill>
                <a:effectLst/>
                <a:latin typeface="Times New Roman" panose="02020603050405020304" pitchFamily="18" charset="0"/>
                <a:cs typeface="Times New Roman" panose="02020603050405020304" pitchFamily="18" charset="0"/>
              </a:rPr>
              <a:t>age</a:t>
            </a:r>
            <a:r>
              <a:rPr kumimoji="0" lang="en-US" altLang="en-US"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 &gt; 17 and gender = 'Male'</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 (Student)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This will return tuples(rows) from table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Student</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with information of male students, of age more than 17.(Consider the Student table has an attribute </a:t>
            </a:r>
            <a:r>
              <a:rPr kumimoji="0" lang="en-US" altLang="en-US"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Gender</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too.)</a:t>
            </a:r>
            <a:endParaRPr kumimoji="0" lang="en-US" altLang="en-US"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0075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317236-E1B4-5CC8-6A14-C61996013E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7141AA-A6F5-0889-8135-D3B0365961AE}"/>
              </a:ext>
            </a:extLst>
          </p:cNvPr>
          <p:cNvSpPr/>
          <p:nvPr/>
        </p:nvSpPr>
        <p:spPr>
          <a:xfrm>
            <a:off x="311175" y="116393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F1BA13F-D497-720C-0693-BCBDE98A3599}"/>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4B85EE-6FFA-1635-90D3-F33D1675A9A1}"/>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C6A70E2-9467-7CE2-FF6B-21852307EBBB}"/>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CD78E7B-98C8-9CFB-EDCE-2D6C348881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88CD9A-5EBC-003C-0F29-144A405ADE6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3" name="Table 2">
            <a:extLst>
              <a:ext uri="{FF2B5EF4-FFF2-40B4-BE49-F238E27FC236}">
                <a16:creationId xmlns:a16="http://schemas.microsoft.com/office/drawing/2014/main" id="{78D6A4FA-6C8A-4AD5-C8DF-0F52C47CD780}"/>
              </a:ext>
            </a:extLst>
          </p:cNvPr>
          <p:cNvGraphicFramePr>
            <a:graphicFrameLocks noGrp="1"/>
          </p:cNvGraphicFramePr>
          <p:nvPr>
            <p:extLst>
              <p:ext uri="{D42A27DB-BD31-4B8C-83A1-F6EECF244321}">
                <p14:modId xmlns:p14="http://schemas.microsoft.com/office/powerpoint/2010/main" val="1149722843"/>
              </p:ext>
            </p:extLst>
          </p:nvPr>
        </p:nvGraphicFramePr>
        <p:xfrm>
          <a:off x="2438400" y="1439134"/>
          <a:ext cx="5822730" cy="1813560"/>
        </p:xfrm>
        <a:graphic>
          <a:graphicData uri="http://schemas.openxmlformats.org/drawingml/2006/table">
            <a:tbl>
              <a:tblPr>
                <a:tableStyleId>{D7AC3CCA-C797-4891-BE02-D94E43425B78}</a:tableStyleId>
              </a:tblPr>
              <a:tblGrid>
                <a:gridCol w="1940910">
                  <a:extLst>
                    <a:ext uri="{9D8B030D-6E8A-4147-A177-3AD203B41FA5}">
                      <a16:colId xmlns:a16="http://schemas.microsoft.com/office/drawing/2014/main" val="1861801487"/>
                    </a:ext>
                  </a:extLst>
                </a:gridCol>
                <a:gridCol w="1940910">
                  <a:extLst>
                    <a:ext uri="{9D8B030D-6E8A-4147-A177-3AD203B41FA5}">
                      <a16:colId xmlns:a16="http://schemas.microsoft.com/office/drawing/2014/main" val="1233810224"/>
                    </a:ext>
                  </a:extLst>
                </a:gridCol>
                <a:gridCol w="1940910">
                  <a:extLst>
                    <a:ext uri="{9D8B030D-6E8A-4147-A177-3AD203B41FA5}">
                      <a16:colId xmlns:a16="http://schemas.microsoft.com/office/drawing/2014/main" val="2975987988"/>
                    </a:ext>
                  </a:extLst>
                </a:gridCol>
              </a:tblGrid>
              <a:tr h="0">
                <a:tc>
                  <a:txBody>
                    <a:bodyPr/>
                    <a:lstStyle/>
                    <a:p>
                      <a:pPr algn="ctr" fontAlgn="base"/>
                      <a:r>
                        <a:rPr lang="en-CA" sz="1400" b="1" dirty="0">
                          <a:effectLst/>
                        </a:rPr>
                        <a:t>A       </a:t>
                      </a:r>
                    </a:p>
                  </a:txBody>
                  <a:tcPr marL="38100" marR="38100" marT="63500" marB="63500" anchor="ctr"/>
                </a:tc>
                <a:tc>
                  <a:txBody>
                    <a:bodyPr/>
                    <a:lstStyle/>
                    <a:p>
                      <a:pPr algn="ctr" fontAlgn="base"/>
                      <a:r>
                        <a:rPr lang="en-CA" sz="1400" b="1" dirty="0">
                          <a:effectLst/>
                        </a:rPr>
                        <a:t>B       </a:t>
                      </a:r>
                    </a:p>
                  </a:txBody>
                  <a:tcPr marL="63500" marR="63500" marT="63500" marB="63500" anchor="ctr"/>
                </a:tc>
                <a:tc>
                  <a:txBody>
                    <a:bodyPr/>
                    <a:lstStyle/>
                    <a:p>
                      <a:pPr algn="ctr" fontAlgn="base"/>
                      <a:r>
                        <a:rPr lang="en-CA" sz="1400" b="1">
                          <a:effectLst/>
                        </a:rPr>
                        <a:t>C       </a:t>
                      </a:r>
                    </a:p>
                  </a:txBody>
                  <a:tcPr marL="63500" marR="63500" marT="63500" marB="63500" anchor="ctr"/>
                </a:tc>
                <a:extLst>
                  <a:ext uri="{0D108BD9-81ED-4DB2-BD59-A6C34878D82A}">
                    <a16:rowId xmlns:a16="http://schemas.microsoft.com/office/drawing/2014/main" val="1776089886"/>
                  </a:ext>
                </a:extLst>
              </a:tr>
              <a:tr h="0">
                <a:tc>
                  <a:txBody>
                    <a:bodyPr/>
                    <a:lstStyle/>
                    <a:p>
                      <a:pPr algn="ctr" fontAlgn="ctr"/>
                      <a:r>
                        <a:rPr lang="en-CA" sz="1250" b="0" dirty="0">
                          <a:effectLst/>
                        </a:rPr>
                        <a:t>1</a:t>
                      </a:r>
                    </a:p>
                  </a:txBody>
                  <a:tcPr marL="63500" marR="63500" marT="88900" marB="88900" anchor="ctr"/>
                </a:tc>
                <a:tc>
                  <a:txBody>
                    <a:bodyPr/>
                    <a:lstStyle/>
                    <a:p>
                      <a:pPr algn="ctr" fontAlgn="ctr"/>
                      <a:r>
                        <a:rPr lang="en-CA" sz="1250" b="0" dirty="0">
                          <a:effectLst/>
                        </a:rPr>
                        <a:t>2</a:t>
                      </a:r>
                    </a:p>
                  </a:txBody>
                  <a:tcPr marL="63500" marR="63500" marT="88900" marB="88900" anchor="ctr"/>
                </a:tc>
                <a:tc>
                  <a:txBody>
                    <a:bodyPr/>
                    <a:lstStyle/>
                    <a:p>
                      <a:pPr algn="ctr" fontAlgn="ctr"/>
                      <a:r>
                        <a:rPr lang="en-CA" sz="1250" b="0" dirty="0">
                          <a:effectLst/>
                        </a:rPr>
                        <a:t>4</a:t>
                      </a:r>
                    </a:p>
                  </a:txBody>
                  <a:tcPr marL="63500" marR="63500" marT="88900" marB="88900" anchor="ctr"/>
                </a:tc>
                <a:extLst>
                  <a:ext uri="{0D108BD9-81ED-4DB2-BD59-A6C34878D82A}">
                    <a16:rowId xmlns:a16="http://schemas.microsoft.com/office/drawing/2014/main" val="2508738782"/>
                  </a:ext>
                </a:extLst>
              </a:tr>
              <a:tr h="0">
                <a:tc>
                  <a:txBody>
                    <a:bodyPr/>
                    <a:lstStyle/>
                    <a:p>
                      <a:pPr algn="ctr" fontAlgn="ctr"/>
                      <a:r>
                        <a:rPr lang="en-CA" sz="1250" b="0">
                          <a:effectLst/>
                        </a:rPr>
                        <a:t>2</a:t>
                      </a:r>
                    </a:p>
                  </a:txBody>
                  <a:tcPr marL="63500" marR="63500" marT="88900" marB="88900" anchor="ctr"/>
                </a:tc>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3</a:t>
                      </a:r>
                    </a:p>
                  </a:txBody>
                  <a:tcPr marL="63500" marR="63500" marT="88900" marB="88900" anchor="ctr"/>
                </a:tc>
                <a:extLst>
                  <a:ext uri="{0D108BD9-81ED-4DB2-BD59-A6C34878D82A}">
                    <a16:rowId xmlns:a16="http://schemas.microsoft.com/office/drawing/2014/main" val="3665987359"/>
                  </a:ext>
                </a:extLst>
              </a:tr>
              <a:tr h="0">
                <a:tc>
                  <a:txBody>
                    <a:bodyPr/>
                    <a:lstStyle/>
                    <a:p>
                      <a:pPr algn="ctr" fontAlgn="ctr"/>
                      <a:r>
                        <a:rPr lang="en-CA" sz="1250" b="0">
                          <a:effectLst/>
                        </a:rPr>
                        <a:t>3</a:t>
                      </a:r>
                    </a:p>
                  </a:txBody>
                  <a:tcPr marL="63500" marR="63500" marT="88900" marB="88900" anchor="ctr"/>
                </a:tc>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3</a:t>
                      </a:r>
                    </a:p>
                  </a:txBody>
                  <a:tcPr marL="63500" marR="63500" marT="88900" marB="88900" anchor="ctr"/>
                </a:tc>
                <a:extLst>
                  <a:ext uri="{0D108BD9-81ED-4DB2-BD59-A6C34878D82A}">
                    <a16:rowId xmlns:a16="http://schemas.microsoft.com/office/drawing/2014/main" val="1399240173"/>
                  </a:ext>
                </a:extLst>
              </a:tr>
              <a:tr h="0">
                <a:tc>
                  <a:txBody>
                    <a:bodyPr/>
                    <a:lstStyle/>
                    <a:p>
                      <a:pPr algn="ctr" fontAlgn="ctr"/>
                      <a:r>
                        <a:rPr lang="en-CA" sz="1250" b="0">
                          <a:effectLst/>
                        </a:rPr>
                        <a:t>4</a:t>
                      </a:r>
                    </a:p>
                  </a:txBody>
                  <a:tcPr marL="63500" marR="63500" marT="88900" marB="88900" anchor="ctr"/>
                </a:tc>
                <a:tc>
                  <a:txBody>
                    <a:bodyPr/>
                    <a:lstStyle/>
                    <a:p>
                      <a:pPr algn="ctr" fontAlgn="ctr"/>
                      <a:r>
                        <a:rPr lang="en-CA" sz="1250" b="0">
                          <a:effectLst/>
                        </a:rPr>
                        <a:t>3</a:t>
                      </a:r>
                    </a:p>
                  </a:txBody>
                  <a:tcPr marL="63500" marR="63500" marT="88900" marB="88900" anchor="ctr"/>
                </a:tc>
                <a:tc>
                  <a:txBody>
                    <a:bodyPr/>
                    <a:lstStyle/>
                    <a:p>
                      <a:pPr algn="ctr" fontAlgn="ctr"/>
                      <a:r>
                        <a:rPr lang="en-CA" sz="1250" b="0" dirty="0">
                          <a:effectLst/>
                        </a:rPr>
                        <a:t>4</a:t>
                      </a:r>
                    </a:p>
                  </a:txBody>
                  <a:tcPr marL="63500" marR="63500" marT="88900" marB="88900" anchor="ctr"/>
                </a:tc>
                <a:extLst>
                  <a:ext uri="{0D108BD9-81ED-4DB2-BD59-A6C34878D82A}">
                    <a16:rowId xmlns:a16="http://schemas.microsoft.com/office/drawing/2014/main" val="2916404390"/>
                  </a:ext>
                </a:extLst>
              </a:tr>
            </a:tbl>
          </a:graphicData>
        </a:graphic>
      </p:graphicFrame>
      <p:graphicFrame>
        <p:nvGraphicFramePr>
          <p:cNvPr id="8" name="Table 7">
            <a:extLst>
              <a:ext uri="{FF2B5EF4-FFF2-40B4-BE49-F238E27FC236}">
                <a16:creationId xmlns:a16="http://schemas.microsoft.com/office/drawing/2014/main" id="{A0E63887-48B5-68FE-331C-B9B670A4629B}"/>
              </a:ext>
            </a:extLst>
          </p:cNvPr>
          <p:cNvGraphicFramePr>
            <a:graphicFrameLocks noGrp="1"/>
          </p:cNvGraphicFramePr>
          <p:nvPr>
            <p:extLst>
              <p:ext uri="{D42A27DB-BD31-4B8C-83A1-F6EECF244321}">
                <p14:modId xmlns:p14="http://schemas.microsoft.com/office/powerpoint/2010/main" val="2975398969"/>
              </p:ext>
            </p:extLst>
          </p:nvPr>
        </p:nvGraphicFramePr>
        <p:xfrm>
          <a:off x="2710354" y="4822474"/>
          <a:ext cx="5278821" cy="1076960"/>
        </p:xfrm>
        <a:graphic>
          <a:graphicData uri="http://schemas.openxmlformats.org/drawingml/2006/table">
            <a:tbl>
              <a:tblPr>
                <a:tableStyleId>{8A107856-5554-42FB-B03E-39F5DBC370BA}</a:tableStyleId>
              </a:tblPr>
              <a:tblGrid>
                <a:gridCol w="1759607">
                  <a:extLst>
                    <a:ext uri="{9D8B030D-6E8A-4147-A177-3AD203B41FA5}">
                      <a16:colId xmlns:a16="http://schemas.microsoft.com/office/drawing/2014/main" val="4284396317"/>
                    </a:ext>
                  </a:extLst>
                </a:gridCol>
                <a:gridCol w="1759607">
                  <a:extLst>
                    <a:ext uri="{9D8B030D-6E8A-4147-A177-3AD203B41FA5}">
                      <a16:colId xmlns:a16="http://schemas.microsoft.com/office/drawing/2014/main" val="1324439892"/>
                    </a:ext>
                  </a:extLst>
                </a:gridCol>
                <a:gridCol w="1759607">
                  <a:extLst>
                    <a:ext uri="{9D8B030D-6E8A-4147-A177-3AD203B41FA5}">
                      <a16:colId xmlns:a16="http://schemas.microsoft.com/office/drawing/2014/main" val="2699573727"/>
                    </a:ext>
                  </a:extLst>
                </a:gridCol>
              </a:tblGrid>
              <a:tr h="0">
                <a:tc>
                  <a:txBody>
                    <a:bodyPr/>
                    <a:lstStyle/>
                    <a:p>
                      <a:pPr algn="ctr" fontAlgn="base"/>
                      <a:r>
                        <a:rPr lang="en-CA" sz="1400" b="1" dirty="0">
                          <a:effectLst/>
                        </a:rPr>
                        <a:t>A       </a:t>
                      </a:r>
                    </a:p>
                  </a:txBody>
                  <a:tcPr marL="38100" marR="38100" marT="63500" marB="63500" anchor="ctr"/>
                </a:tc>
                <a:tc>
                  <a:txBody>
                    <a:bodyPr/>
                    <a:lstStyle/>
                    <a:p>
                      <a:pPr algn="ctr" fontAlgn="base"/>
                      <a:r>
                        <a:rPr lang="en-CA" sz="1400" b="1">
                          <a:effectLst/>
                        </a:rPr>
                        <a:t>B       </a:t>
                      </a:r>
                    </a:p>
                  </a:txBody>
                  <a:tcPr marL="63500" marR="63500" marT="63500" marB="63500" anchor="ctr"/>
                </a:tc>
                <a:tc>
                  <a:txBody>
                    <a:bodyPr/>
                    <a:lstStyle/>
                    <a:p>
                      <a:pPr algn="ctr" fontAlgn="base"/>
                      <a:r>
                        <a:rPr lang="en-CA" sz="1400" b="1">
                          <a:effectLst/>
                        </a:rPr>
                        <a:t>C       </a:t>
                      </a:r>
                    </a:p>
                  </a:txBody>
                  <a:tcPr marL="63500" marR="63500" marT="63500" marB="63500" anchor="ctr"/>
                </a:tc>
                <a:extLst>
                  <a:ext uri="{0D108BD9-81ED-4DB2-BD59-A6C34878D82A}">
                    <a16:rowId xmlns:a16="http://schemas.microsoft.com/office/drawing/2014/main" val="3700875827"/>
                  </a:ext>
                </a:extLst>
              </a:tr>
              <a:tr h="0">
                <a:tc>
                  <a:txBody>
                    <a:bodyPr/>
                    <a:lstStyle/>
                    <a:p>
                      <a:pPr algn="ctr" fontAlgn="ctr"/>
                      <a:r>
                        <a:rPr lang="en-CA" sz="1250" b="0" dirty="0">
                          <a:effectLst/>
                        </a:rPr>
                        <a:t>1</a:t>
                      </a:r>
                    </a:p>
                  </a:txBody>
                  <a:tcPr marL="63500" marR="63500" marT="88900" marB="88900" anchor="ctr"/>
                </a:tc>
                <a:tc>
                  <a:txBody>
                    <a:bodyPr/>
                    <a:lstStyle/>
                    <a:p>
                      <a:pPr algn="ctr" fontAlgn="ctr"/>
                      <a:r>
                        <a:rPr lang="en-CA" sz="1250" b="0" dirty="0">
                          <a:effectLst/>
                        </a:rPr>
                        <a:t>2</a:t>
                      </a:r>
                    </a:p>
                  </a:txBody>
                  <a:tcPr marL="63500" marR="63500" marT="88900" marB="88900" anchor="ctr"/>
                </a:tc>
                <a:tc>
                  <a:txBody>
                    <a:bodyPr/>
                    <a:lstStyle/>
                    <a:p>
                      <a:pPr algn="ctr" fontAlgn="ctr"/>
                      <a:r>
                        <a:rPr lang="en-CA" sz="1250" b="0">
                          <a:effectLst/>
                        </a:rPr>
                        <a:t>4</a:t>
                      </a:r>
                    </a:p>
                  </a:txBody>
                  <a:tcPr marL="63500" marR="63500" marT="88900" marB="88900" anchor="ctr"/>
                </a:tc>
                <a:extLst>
                  <a:ext uri="{0D108BD9-81ED-4DB2-BD59-A6C34878D82A}">
                    <a16:rowId xmlns:a16="http://schemas.microsoft.com/office/drawing/2014/main" val="3328852645"/>
                  </a:ext>
                </a:extLst>
              </a:tr>
              <a:tr h="0">
                <a:tc>
                  <a:txBody>
                    <a:bodyPr/>
                    <a:lstStyle/>
                    <a:p>
                      <a:pPr algn="ctr" fontAlgn="ctr"/>
                      <a:r>
                        <a:rPr lang="en-CA" sz="1250" b="0">
                          <a:effectLst/>
                        </a:rPr>
                        <a:t>4</a:t>
                      </a:r>
                    </a:p>
                  </a:txBody>
                  <a:tcPr marL="63500" marR="63500" marT="88900" marB="88900" anchor="ctr"/>
                </a:tc>
                <a:tc>
                  <a:txBody>
                    <a:bodyPr/>
                    <a:lstStyle/>
                    <a:p>
                      <a:pPr algn="ctr" fontAlgn="ctr"/>
                      <a:r>
                        <a:rPr lang="en-CA" sz="1250" b="0">
                          <a:effectLst/>
                        </a:rPr>
                        <a:t>3</a:t>
                      </a:r>
                    </a:p>
                  </a:txBody>
                  <a:tcPr marL="63500" marR="63500" marT="88900" marB="88900" anchor="ctr"/>
                </a:tc>
                <a:tc>
                  <a:txBody>
                    <a:bodyPr/>
                    <a:lstStyle/>
                    <a:p>
                      <a:pPr algn="ctr" fontAlgn="ctr"/>
                      <a:r>
                        <a:rPr lang="en-CA" sz="1250" b="0" dirty="0">
                          <a:effectLst/>
                        </a:rPr>
                        <a:t>4</a:t>
                      </a:r>
                    </a:p>
                  </a:txBody>
                  <a:tcPr marL="63500" marR="63500" marT="88900" marB="88900" anchor="ctr"/>
                </a:tc>
                <a:extLst>
                  <a:ext uri="{0D108BD9-81ED-4DB2-BD59-A6C34878D82A}">
                    <a16:rowId xmlns:a16="http://schemas.microsoft.com/office/drawing/2014/main" val="1047025237"/>
                  </a:ext>
                </a:extLst>
              </a:tr>
            </a:tbl>
          </a:graphicData>
        </a:graphic>
      </p:graphicFrame>
      <p:sp>
        <p:nvSpPr>
          <p:cNvPr id="9" name="Rectangle 1">
            <a:extLst>
              <a:ext uri="{FF2B5EF4-FFF2-40B4-BE49-F238E27FC236}">
                <a16:creationId xmlns:a16="http://schemas.microsoft.com/office/drawing/2014/main" id="{8D862138-3FC0-5599-0645-2C0B58DC337D}"/>
              </a:ext>
            </a:extLst>
          </p:cNvPr>
          <p:cNvSpPr>
            <a:spLocks noChangeArrowheads="1"/>
          </p:cNvSpPr>
          <p:nvPr/>
        </p:nvSpPr>
        <p:spPr bwMode="auto">
          <a:xfrm>
            <a:off x="743607" y="3357985"/>
            <a:ext cx="8014138" cy="110799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Example:</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For the above relation, </a:t>
            </a: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σ(c&gt;3)R</a:t>
            </a: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 will select the tuples which have c more than 3.</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Note:</a:t>
            </a: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 The selection operator only selects the required tuples but does not display them. For display, the data projection operator is used. </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0140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9C27C-23C9-5B31-6F26-10D4B78A48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E3333D-575D-7B4E-D640-F9A684EEBEA2}"/>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D691B2B-A39E-EA3C-6421-298F61113743}"/>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B964D0-4CB4-3288-12ED-7E40038B7BB3}"/>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D9536EB-AF2F-A554-E2BB-13EB86621FCA}"/>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8B60066-373B-2765-7F52-257C06ECF3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834759F-DEAC-3A75-F02A-0DC31D35D81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390C65-CFD3-1868-606B-BB0556334D74}"/>
              </a:ext>
            </a:extLst>
          </p:cNvPr>
          <p:cNvSpPr>
            <a:spLocks noChangeArrowheads="1"/>
          </p:cNvSpPr>
          <p:nvPr/>
        </p:nvSpPr>
        <p:spPr bwMode="auto">
          <a:xfrm>
            <a:off x="369175" y="1548406"/>
            <a:ext cx="11453649" cy="353165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33308" rIns="0" bIns="13330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Project Operation (∏) PI:</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Project operation is used to project only a certain set of attributes of a relation. In simple words, If you want to see only the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names</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all of the students in the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Student</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table, then you can use Project Operation.</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It will only project or show the columns or attributes asked for, and will also remove duplicate data from the columns.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Syntax:</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400"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A1, A2...</a:t>
            </a:r>
            <a:r>
              <a:rPr kumimoji="0" lang="en-US" altLang="en-US" sz="24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(r)</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where A1, A2 </a:t>
            </a:r>
            <a:r>
              <a:rPr kumimoji="0" lang="en-US" altLang="en-US" b="0"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etc</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are attribute names(column names).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For example,</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400"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Name, Age</a:t>
            </a:r>
            <a:r>
              <a:rPr kumimoji="0" lang="en-US" altLang="en-US" sz="24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(Student)</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Above statement will show us only the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Name</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and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Age</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columns for all the rows of data in </a:t>
            </a:r>
            <a:r>
              <a:rPr kumimoji="0" lang="en-US" altLang="en-US"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Student</a:t>
            </a: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table.</a:t>
            </a:r>
            <a:endParaRPr kumimoji="0" lang="en-US"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8936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09844-B143-C5DC-DCFD-B2081150CF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E3B345-3BFC-833E-71BE-39D3BB14C7E0}"/>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CB4C26D-6769-3FE9-FB0C-ED32896DAA15}"/>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D74FB9B-00D6-151C-9B3D-6E464ED68FAB}"/>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912A432-3F30-555F-A372-E99A72C22181}"/>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A5DF31D-DFE4-2A71-D53A-126513B683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871B1C-C93F-9A08-8CA3-04567913756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3" name="Table 2">
            <a:extLst>
              <a:ext uri="{FF2B5EF4-FFF2-40B4-BE49-F238E27FC236}">
                <a16:creationId xmlns:a16="http://schemas.microsoft.com/office/drawing/2014/main" id="{15CB59E4-E8C9-4157-67C2-A88D215941EB}"/>
              </a:ext>
            </a:extLst>
          </p:cNvPr>
          <p:cNvGraphicFramePr>
            <a:graphicFrameLocks noGrp="1"/>
          </p:cNvGraphicFramePr>
          <p:nvPr>
            <p:extLst>
              <p:ext uri="{D42A27DB-BD31-4B8C-83A1-F6EECF244321}">
                <p14:modId xmlns:p14="http://schemas.microsoft.com/office/powerpoint/2010/main" val="4577836"/>
              </p:ext>
            </p:extLst>
          </p:nvPr>
        </p:nvGraphicFramePr>
        <p:xfrm>
          <a:off x="402020" y="4110089"/>
          <a:ext cx="3515712" cy="1445260"/>
        </p:xfrm>
        <a:graphic>
          <a:graphicData uri="http://schemas.openxmlformats.org/drawingml/2006/table">
            <a:tbl>
              <a:tblPr>
                <a:tableStyleId>{0505E3EF-67EA-436B-97B2-0124C06EBD24}</a:tableStyleId>
              </a:tblPr>
              <a:tblGrid>
                <a:gridCol w="1757856">
                  <a:extLst>
                    <a:ext uri="{9D8B030D-6E8A-4147-A177-3AD203B41FA5}">
                      <a16:colId xmlns:a16="http://schemas.microsoft.com/office/drawing/2014/main" val="4218087491"/>
                    </a:ext>
                  </a:extLst>
                </a:gridCol>
                <a:gridCol w="1757856">
                  <a:extLst>
                    <a:ext uri="{9D8B030D-6E8A-4147-A177-3AD203B41FA5}">
                      <a16:colId xmlns:a16="http://schemas.microsoft.com/office/drawing/2014/main" val="2997557829"/>
                    </a:ext>
                  </a:extLst>
                </a:gridCol>
              </a:tblGrid>
              <a:tr h="0">
                <a:tc>
                  <a:txBody>
                    <a:bodyPr/>
                    <a:lstStyle/>
                    <a:p>
                      <a:pPr algn="ctr" fontAlgn="base"/>
                      <a:r>
                        <a:rPr lang="en-CA" sz="1400" b="1" dirty="0">
                          <a:effectLst/>
                        </a:rPr>
                        <a:t>B       </a:t>
                      </a:r>
                    </a:p>
                  </a:txBody>
                  <a:tcPr marL="38100" marR="38100" marT="63500" marB="63500" anchor="ctr"/>
                </a:tc>
                <a:tc>
                  <a:txBody>
                    <a:bodyPr/>
                    <a:lstStyle/>
                    <a:p>
                      <a:pPr algn="ctr" fontAlgn="base"/>
                      <a:r>
                        <a:rPr lang="en-CA" sz="1400" b="1" dirty="0">
                          <a:effectLst/>
                        </a:rPr>
                        <a:t>C       </a:t>
                      </a:r>
                    </a:p>
                  </a:txBody>
                  <a:tcPr marL="63500" marR="63500" marT="63500" marB="63500" anchor="ctr"/>
                </a:tc>
                <a:extLst>
                  <a:ext uri="{0D108BD9-81ED-4DB2-BD59-A6C34878D82A}">
                    <a16:rowId xmlns:a16="http://schemas.microsoft.com/office/drawing/2014/main" val="862526233"/>
                  </a:ext>
                </a:extLst>
              </a:tr>
              <a:tr h="0">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4</a:t>
                      </a:r>
                    </a:p>
                  </a:txBody>
                  <a:tcPr marL="63500" marR="63500" marT="88900" marB="88900" anchor="ctr"/>
                </a:tc>
                <a:extLst>
                  <a:ext uri="{0D108BD9-81ED-4DB2-BD59-A6C34878D82A}">
                    <a16:rowId xmlns:a16="http://schemas.microsoft.com/office/drawing/2014/main" val="3759682403"/>
                  </a:ext>
                </a:extLst>
              </a:tr>
              <a:tr h="0">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3</a:t>
                      </a:r>
                    </a:p>
                  </a:txBody>
                  <a:tcPr marL="63500" marR="63500" marT="88900" marB="88900" anchor="ctr"/>
                </a:tc>
                <a:extLst>
                  <a:ext uri="{0D108BD9-81ED-4DB2-BD59-A6C34878D82A}">
                    <a16:rowId xmlns:a16="http://schemas.microsoft.com/office/drawing/2014/main" val="396497355"/>
                  </a:ext>
                </a:extLst>
              </a:tr>
              <a:tr h="0">
                <a:tc>
                  <a:txBody>
                    <a:bodyPr/>
                    <a:lstStyle/>
                    <a:p>
                      <a:pPr algn="ctr" fontAlgn="ctr"/>
                      <a:r>
                        <a:rPr lang="en-CA" sz="1250" b="0" dirty="0">
                          <a:effectLst/>
                        </a:rPr>
                        <a:t>3</a:t>
                      </a:r>
                    </a:p>
                  </a:txBody>
                  <a:tcPr marL="63500" marR="63500" marT="88900" marB="88900" anchor="ctr"/>
                </a:tc>
                <a:tc>
                  <a:txBody>
                    <a:bodyPr/>
                    <a:lstStyle/>
                    <a:p>
                      <a:pPr algn="ctr" fontAlgn="ctr"/>
                      <a:r>
                        <a:rPr lang="en-CA" sz="1250" b="0" dirty="0">
                          <a:effectLst/>
                        </a:rPr>
                        <a:t>4</a:t>
                      </a:r>
                    </a:p>
                  </a:txBody>
                  <a:tcPr marL="63500" marR="63500" marT="88900" marB="88900" anchor="ctr"/>
                </a:tc>
                <a:extLst>
                  <a:ext uri="{0D108BD9-81ED-4DB2-BD59-A6C34878D82A}">
                    <a16:rowId xmlns:a16="http://schemas.microsoft.com/office/drawing/2014/main" val="1149256536"/>
                  </a:ext>
                </a:extLst>
              </a:tr>
            </a:tbl>
          </a:graphicData>
        </a:graphic>
      </p:graphicFrame>
      <p:sp>
        <p:nvSpPr>
          <p:cNvPr id="8" name="Rectangle 1">
            <a:extLst>
              <a:ext uri="{FF2B5EF4-FFF2-40B4-BE49-F238E27FC236}">
                <a16:creationId xmlns:a16="http://schemas.microsoft.com/office/drawing/2014/main" id="{C0895D4E-612A-EAB3-0B13-DED5CE7A59DF}"/>
              </a:ext>
            </a:extLst>
          </p:cNvPr>
          <p:cNvSpPr>
            <a:spLocks noChangeArrowheads="1"/>
          </p:cNvSpPr>
          <p:nvPr/>
        </p:nvSpPr>
        <p:spPr bwMode="auto">
          <a:xfrm>
            <a:off x="838200" y="1302651"/>
            <a:ext cx="7588469" cy="141577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Projection(π):</a:t>
            </a: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 </a:t>
            </a:r>
            <a:r>
              <a:rPr lang="en-US" altLang="en-US" dirty="0">
                <a:solidFill>
                  <a:srgbClr val="273239"/>
                </a:solidFill>
                <a:latin typeface="Times New Roman" panose="02020603050405020304" pitchFamily="18" charset="0"/>
                <a:cs typeface="Times New Roman" panose="02020603050405020304" pitchFamily="18" charset="0"/>
              </a:rPr>
              <a:t>I</a:t>
            </a: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t is used to project required column data from a relation. </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Example: </a:t>
            </a: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Consider Table 1. Suppose we want columns B and C from Relation R.</a:t>
            </a: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π(B,C)R will show following columns.</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Note: </a:t>
            </a: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By Default, projection removes duplicate data.   </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2" name="Table 1">
            <a:extLst>
              <a:ext uri="{FF2B5EF4-FFF2-40B4-BE49-F238E27FC236}">
                <a16:creationId xmlns:a16="http://schemas.microsoft.com/office/drawing/2014/main" id="{36FE5639-4753-3D81-1A73-6B48642E499A}"/>
              </a:ext>
            </a:extLst>
          </p:cNvPr>
          <p:cNvGraphicFramePr>
            <a:graphicFrameLocks noGrp="1"/>
          </p:cNvGraphicFramePr>
          <p:nvPr>
            <p:extLst>
              <p:ext uri="{D42A27DB-BD31-4B8C-83A1-F6EECF244321}">
                <p14:modId xmlns:p14="http://schemas.microsoft.com/office/powerpoint/2010/main" val="1742851401"/>
              </p:ext>
            </p:extLst>
          </p:nvPr>
        </p:nvGraphicFramePr>
        <p:xfrm>
          <a:off x="5515304" y="3055700"/>
          <a:ext cx="5822730" cy="1813560"/>
        </p:xfrm>
        <a:graphic>
          <a:graphicData uri="http://schemas.openxmlformats.org/drawingml/2006/table">
            <a:tbl>
              <a:tblPr>
                <a:tableStyleId>{16D9F66E-5EB9-4882-86FB-DCBF35E3C3E4}</a:tableStyleId>
              </a:tblPr>
              <a:tblGrid>
                <a:gridCol w="1940910">
                  <a:extLst>
                    <a:ext uri="{9D8B030D-6E8A-4147-A177-3AD203B41FA5}">
                      <a16:colId xmlns:a16="http://schemas.microsoft.com/office/drawing/2014/main" val="1861801487"/>
                    </a:ext>
                  </a:extLst>
                </a:gridCol>
                <a:gridCol w="1940910">
                  <a:extLst>
                    <a:ext uri="{9D8B030D-6E8A-4147-A177-3AD203B41FA5}">
                      <a16:colId xmlns:a16="http://schemas.microsoft.com/office/drawing/2014/main" val="1233810224"/>
                    </a:ext>
                  </a:extLst>
                </a:gridCol>
                <a:gridCol w="1940910">
                  <a:extLst>
                    <a:ext uri="{9D8B030D-6E8A-4147-A177-3AD203B41FA5}">
                      <a16:colId xmlns:a16="http://schemas.microsoft.com/office/drawing/2014/main" val="2975987988"/>
                    </a:ext>
                  </a:extLst>
                </a:gridCol>
              </a:tblGrid>
              <a:tr h="0">
                <a:tc>
                  <a:txBody>
                    <a:bodyPr/>
                    <a:lstStyle/>
                    <a:p>
                      <a:pPr algn="ctr" fontAlgn="base"/>
                      <a:r>
                        <a:rPr lang="en-CA" sz="1400" b="1" dirty="0">
                          <a:effectLst/>
                        </a:rPr>
                        <a:t>A       </a:t>
                      </a:r>
                    </a:p>
                  </a:txBody>
                  <a:tcPr marL="38100" marR="38100" marT="63500" marB="63500" anchor="ctr"/>
                </a:tc>
                <a:tc>
                  <a:txBody>
                    <a:bodyPr/>
                    <a:lstStyle/>
                    <a:p>
                      <a:pPr algn="ctr" fontAlgn="base"/>
                      <a:r>
                        <a:rPr lang="en-CA" sz="1400" b="1" dirty="0">
                          <a:effectLst/>
                        </a:rPr>
                        <a:t>B       </a:t>
                      </a:r>
                    </a:p>
                  </a:txBody>
                  <a:tcPr marL="63500" marR="63500" marT="63500" marB="63500" anchor="ctr"/>
                </a:tc>
                <a:tc>
                  <a:txBody>
                    <a:bodyPr/>
                    <a:lstStyle/>
                    <a:p>
                      <a:pPr algn="ctr" fontAlgn="base"/>
                      <a:r>
                        <a:rPr lang="en-CA" sz="1400" b="1">
                          <a:effectLst/>
                        </a:rPr>
                        <a:t>C       </a:t>
                      </a:r>
                    </a:p>
                  </a:txBody>
                  <a:tcPr marL="63500" marR="63500" marT="63500" marB="63500" anchor="ctr"/>
                </a:tc>
                <a:extLst>
                  <a:ext uri="{0D108BD9-81ED-4DB2-BD59-A6C34878D82A}">
                    <a16:rowId xmlns:a16="http://schemas.microsoft.com/office/drawing/2014/main" val="1776089886"/>
                  </a:ext>
                </a:extLst>
              </a:tr>
              <a:tr h="0">
                <a:tc>
                  <a:txBody>
                    <a:bodyPr/>
                    <a:lstStyle/>
                    <a:p>
                      <a:pPr algn="ctr" fontAlgn="ctr"/>
                      <a:r>
                        <a:rPr lang="en-CA" sz="1250" b="0" dirty="0">
                          <a:effectLst/>
                        </a:rPr>
                        <a:t>1</a:t>
                      </a:r>
                    </a:p>
                  </a:txBody>
                  <a:tcPr marL="63500" marR="63500" marT="88900" marB="88900" anchor="ctr"/>
                </a:tc>
                <a:tc>
                  <a:txBody>
                    <a:bodyPr/>
                    <a:lstStyle/>
                    <a:p>
                      <a:pPr algn="ctr" fontAlgn="ctr"/>
                      <a:r>
                        <a:rPr lang="en-CA" sz="1250" b="0" dirty="0">
                          <a:effectLst/>
                        </a:rPr>
                        <a:t>2</a:t>
                      </a:r>
                    </a:p>
                  </a:txBody>
                  <a:tcPr marL="63500" marR="63500" marT="88900" marB="88900" anchor="ctr"/>
                </a:tc>
                <a:tc>
                  <a:txBody>
                    <a:bodyPr/>
                    <a:lstStyle/>
                    <a:p>
                      <a:pPr algn="ctr" fontAlgn="ctr"/>
                      <a:r>
                        <a:rPr lang="en-CA" sz="1250" b="0" dirty="0">
                          <a:effectLst/>
                        </a:rPr>
                        <a:t>4</a:t>
                      </a:r>
                    </a:p>
                  </a:txBody>
                  <a:tcPr marL="63500" marR="63500" marT="88900" marB="88900" anchor="ctr"/>
                </a:tc>
                <a:extLst>
                  <a:ext uri="{0D108BD9-81ED-4DB2-BD59-A6C34878D82A}">
                    <a16:rowId xmlns:a16="http://schemas.microsoft.com/office/drawing/2014/main" val="2508738782"/>
                  </a:ext>
                </a:extLst>
              </a:tr>
              <a:tr h="0">
                <a:tc>
                  <a:txBody>
                    <a:bodyPr/>
                    <a:lstStyle/>
                    <a:p>
                      <a:pPr algn="ctr" fontAlgn="ctr"/>
                      <a:r>
                        <a:rPr lang="en-CA" sz="1250" b="0">
                          <a:effectLst/>
                        </a:rPr>
                        <a:t>2</a:t>
                      </a:r>
                    </a:p>
                  </a:txBody>
                  <a:tcPr marL="63500" marR="63500" marT="88900" marB="88900" anchor="ctr"/>
                </a:tc>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3</a:t>
                      </a:r>
                    </a:p>
                  </a:txBody>
                  <a:tcPr marL="63500" marR="63500" marT="88900" marB="88900" anchor="ctr"/>
                </a:tc>
                <a:extLst>
                  <a:ext uri="{0D108BD9-81ED-4DB2-BD59-A6C34878D82A}">
                    <a16:rowId xmlns:a16="http://schemas.microsoft.com/office/drawing/2014/main" val="3665987359"/>
                  </a:ext>
                </a:extLst>
              </a:tr>
              <a:tr h="0">
                <a:tc>
                  <a:txBody>
                    <a:bodyPr/>
                    <a:lstStyle/>
                    <a:p>
                      <a:pPr algn="ctr" fontAlgn="ctr"/>
                      <a:r>
                        <a:rPr lang="en-CA" sz="1250" b="0">
                          <a:effectLst/>
                        </a:rPr>
                        <a:t>3</a:t>
                      </a:r>
                    </a:p>
                  </a:txBody>
                  <a:tcPr marL="63500" marR="63500" marT="88900" marB="88900" anchor="ctr"/>
                </a:tc>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3</a:t>
                      </a:r>
                    </a:p>
                  </a:txBody>
                  <a:tcPr marL="63500" marR="63500" marT="88900" marB="88900" anchor="ctr"/>
                </a:tc>
                <a:extLst>
                  <a:ext uri="{0D108BD9-81ED-4DB2-BD59-A6C34878D82A}">
                    <a16:rowId xmlns:a16="http://schemas.microsoft.com/office/drawing/2014/main" val="1399240173"/>
                  </a:ext>
                </a:extLst>
              </a:tr>
              <a:tr h="0">
                <a:tc>
                  <a:txBody>
                    <a:bodyPr/>
                    <a:lstStyle/>
                    <a:p>
                      <a:pPr algn="ctr" fontAlgn="ctr"/>
                      <a:r>
                        <a:rPr lang="en-CA" sz="1250" b="0">
                          <a:effectLst/>
                        </a:rPr>
                        <a:t>4</a:t>
                      </a:r>
                    </a:p>
                  </a:txBody>
                  <a:tcPr marL="63500" marR="63500" marT="88900" marB="88900" anchor="ctr"/>
                </a:tc>
                <a:tc>
                  <a:txBody>
                    <a:bodyPr/>
                    <a:lstStyle/>
                    <a:p>
                      <a:pPr algn="ctr" fontAlgn="ctr"/>
                      <a:r>
                        <a:rPr lang="en-CA" sz="1250" b="0">
                          <a:effectLst/>
                        </a:rPr>
                        <a:t>3</a:t>
                      </a:r>
                    </a:p>
                  </a:txBody>
                  <a:tcPr marL="63500" marR="63500" marT="88900" marB="88900" anchor="ctr"/>
                </a:tc>
                <a:tc>
                  <a:txBody>
                    <a:bodyPr/>
                    <a:lstStyle/>
                    <a:p>
                      <a:pPr algn="ctr" fontAlgn="ctr"/>
                      <a:r>
                        <a:rPr lang="en-CA" sz="1250" b="0" dirty="0">
                          <a:effectLst/>
                        </a:rPr>
                        <a:t>4</a:t>
                      </a:r>
                    </a:p>
                  </a:txBody>
                  <a:tcPr marL="63500" marR="63500" marT="88900" marB="88900" anchor="ctr"/>
                </a:tc>
                <a:extLst>
                  <a:ext uri="{0D108BD9-81ED-4DB2-BD59-A6C34878D82A}">
                    <a16:rowId xmlns:a16="http://schemas.microsoft.com/office/drawing/2014/main" val="2916404390"/>
                  </a:ext>
                </a:extLst>
              </a:tr>
            </a:tbl>
          </a:graphicData>
        </a:graphic>
      </p:graphicFrame>
    </p:spTree>
    <p:extLst>
      <p:ext uri="{BB962C8B-B14F-4D97-AF65-F5344CB8AC3E}">
        <p14:creationId xmlns:p14="http://schemas.microsoft.com/office/powerpoint/2010/main" val="218149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D84B5-AF64-73CC-DE09-E20728C990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51127D-3810-48D5-F65F-6605B92C96EB}"/>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00A728B-67A2-9E01-BE20-B7992E196DB4}"/>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CB31FD-177D-7582-AF40-07450F933B54}"/>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6024DD-0073-37CF-03DF-CDD8222C48DB}"/>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B68F5A2-6D7C-EA5A-787B-C390D63255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F01E0C-7EE6-60C7-2BA0-93DE7A4DFA6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74B12BF-A96B-0B88-D3CD-BF8FC1F70227}"/>
              </a:ext>
            </a:extLst>
          </p:cNvPr>
          <p:cNvSpPr>
            <a:spLocks noChangeArrowheads="1"/>
          </p:cNvSpPr>
          <p:nvPr/>
        </p:nvSpPr>
        <p:spPr bwMode="auto">
          <a:xfrm>
            <a:off x="410593" y="1345306"/>
            <a:ext cx="11573398" cy="45319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33308" rIns="0" bIns="13330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Union Operation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This operation is used to fetch data from two relations(tables) or temporary relation(result of another operation).</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For this operation to work, the relations(tables) specified should have same number of attributes(columns) and same attribute domain. Also the duplicate tuples are </a:t>
            </a:r>
            <a:r>
              <a:rPr kumimoji="0" lang="en-US" altLang="en-US" sz="2000" b="0"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autamatically</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eliminated from the result.</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Syntax:</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 ∪ B</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where A and B are relations.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For example, if we have two tables </a:t>
            </a:r>
            <a:r>
              <a:rPr kumimoji="0" lang="en-US" altLang="en-US" sz="2000" b="1"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RegularClass</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and </a:t>
            </a:r>
            <a:r>
              <a:rPr kumimoji="0" lang="en-US" altLang="en-US" sz="2000" b="1"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ExtraClass</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both have a column </a:t>
            </a: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student</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to save name of student, then,</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800"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Student</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RegularClass</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 ∪ ∏</a:t>
            </a:r>
            <a:r>
              <a:rPr kumimoji="0" lang="en-US" altLang="en-US" sz="2800"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Student</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ExtraClass</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Above operation will give us name of </a:t>
            </a: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Students</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who are attending both regular classes and extra classes, eliminating repetition.</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9445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9A703-2F2B-3BD2-036E-A83BD67AA5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7AE1AB-61A3-895A-9302-AD513C7E66E2}"/>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829F504-5E97-5452-D9C8-5A24E7ED9426}"/>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3EC7CE-A030-6BB9-3B93-A9102040BFFE}"/>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F8AF3BD-63BB-2614-EE50-244C4E41EBC3}"/>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5CE9A26-6F5B-6220-4A64-A8D4E90183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D5DFF40-4694-33E4-99B0-0A218544C2F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1A7F087-DDE3-30D9-C67F-EE5835C53526}"/>
              </a:ext>
            </a:extLst>
          </p:cNvPr>
          <p:cNvSpPr>
            <a:spLocks noChangeArrowheads="1"/>
          </p:cNvSpPr>
          <p:nvPr/>
        </p:nvSpPr>
        <p:spPr bwMode="auto">
          <a:xfrm>
            <a:off x="536028" y="1547398"/>
            <a:ext cx="10780438" cy="4008790"/>
          </a:xfrm>
          <a:prstGeom prst="rect">
            <a:avLst/>
          </a:prstGeom>
          <a:noFill/>
          <a:ln>
            <a:noFill/>
          </a:ln>
          <a:effec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Union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Union of the sets A and B, denoted by A ∪ B, is the set of distinct elements that belong to set A or set B, or both.</a:t>
            </a:r>
            <a:br>
              <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br>
            <a:r>
              <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 </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  </a:t>
            </a:r>
            <a:r>
              <a:rPr kumimoji="0" lang="en-US" altLang="en-US" sz="15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         </a:t>
            </a:r>
            <a:endPar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endParaRPr>
          </a:p>
          <a:p>
            <a:pPr lvl="8"/>
            <a:r>
              <a:rPr kumimoji="0" lang="en-US" altLang="en-US" sz="1050" b="0" i="1"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Venn diagram of A ∪ B</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br>
            <a:r>
              <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Above is the Venn Diagram of A U B.</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1"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Example</a:t>
            </a:r>
            <a:r>
              <a:rPr kumimoji="0" lang="en-US" altLang="en-US" sz="16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 Find the union of A = {2, 3, 4} and B = {3, 4, 5}; Solution : A ∪ B = {2, 3, 4, 5}.</a:t>
            </a:r>
            <a:r>
              <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18434" name="Picture 2" descr="AUB">
            <a:extLst>
              <a:ext uri="{FF2B5EF4-FFF2-40B4-BE49-F238E27FC236}">
                <a16:creationId xmlns:a16="http://schemas.microsoft.com/office/drawing/2014/main" id="{CC5F9C99-16E9-906A-F93A-BACA8C0C01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20754" y="2571749"/>
            <a:ext cx="2857500" cy="1714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2166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10AF0B-9AF7-5EC6-E88F-B929EF8CD0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63A12C-0038-35C9-D546-6736F5335DD8}"/>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C6A9A1C-4471-FA29-7B1F-6EE119DAB75B}"/>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A8F30E-F242-1DE9-74AA-2917AC9DC9E6}"/>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AE6D42B-CB97-6910-F53F-E2F8C00EE3CE}"/>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ED36DA5-9009-432B-2339-A3ACD42728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88E180A-2D13-50CB-01D3-1BB939A210E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2F5B63A-BF81-772D-BCE7-66BC93E67AB8}"/>
              </a:ext>
            </a:extLst>
          </p:cNvPr>
          <p:cNvSpPr txBox="1"/>
          <p:nvPr/>
        </p:nvSpPr>
        <p:spPr>
          <a:xfrm>
            <a:off x="423699" y="1568676"/>
            <a:ext cx="11266432" cy="646331"/>
          </a:xfrm>
          <a:prstGeom prst="rect">
            <a:avLst/>
          </a:prstGeom>
          <a:noFill/>
        </p:spPr>
        <p:txBody>
          <a:bodyPr wrap="square">
            <a:spAutoFit/>
          </a:bodyPr>
          <a:lstStyle/>
          <a:p>
            <a:pPr algn="just" fontAlgn="base"/>
            <a:r>
              <a:rPr lang="en-US" b="1" i="0" dirty="0">
                <a:solidFill>
                  <a:srgbClr val="273239"/>
                </a:solidFill>
                <a:effectLst/>
                <a:latin typeface="Nunito" pitchFamily="2" charset="0"/>
              </a:rPr>
              <a:t>Union(U):</a:t>
            </a:r>
            <a:r>
              <a:rPr lang="en-US" b="0" i="0" dirty="0">
                <a:solidFill>
                  <a:srgbClr val="273239"/>
                </a:solidFill>
                <a:effectLst/>
                <a:latin typeface="Nunito" pitchFamily="2" charset="0"/>
              </a:rPr>
              <a:t> Union operation in relational algebra is the same as union operation in </a:t>
            </a:r>
            <a:r>
              <a:rPr lang="en-US" b="0" i="0" u="sng" dirty="0">
                <a:solidFill>
                  <a:srgbClr val="273239"/>
                </a:solidFill>
                <a:effectLst/>
                <a:latin typeface="Nunito" pitchFamily="2" charset="0"/>
                <a:hlinkClick r:id="rId3"/>
              </a:rPr>
              <a:t>set theory</a:t>
            </a:r>
            <a:r>
              <a:rPr lang="en-US" b="0" i="0" dirty="0">
                <a:solidFill>
                  <a:srgbClr val="273239"/>
                </a:solidFill>
                <a:effectLst/>
                <a:latin typeface="Nunito" pitchFamily="2" charset="0"/>
              </a:rPr>
              <a:t>.</a:t>
            </a:r>
          </a:p>
          <a:p>
            <a:pPr algn="just" fontAlgn="base"/>
            <a:r>
              <a:rPr lang="en-US" b="1" i="0" dirty="0">
                <a:solidFill>
                  <a:srgbClr val="273239"/>
                </a:solidFill>
                <a:effectLst/>
                <a:latin typeface="Nunito" pitchFamily="2" charset="0"/>
              </a:rPr>
              <a:t>Example:</a:t>
            </a:r>
            <a:endParaRPr lang="en-US" b="0" i="0" dirty="0">
              <a:solidFill>
                <a:srgbClr val="273239"/>
              </a:solidFill>
              <a:effectLst/>
              <a:latin typeface="Nunito" pitchFamily="2" charset="0"/>
            </a:endParaRPr>
          </a:p>
        </p:txBody>
      </p:sp>
      <p:graphicFrame>
        <p:nvGraphicFramePr>
          <p:cNvPr id="9" name="Table 8">
            <a:extLst>
              <a:ext uri="{FF2B5EF4-FFF2-40B4-BE49-F238E27FC236}">
                <a16:creationId xmlns:a16="http://schemas.microsoft.com/office/drawing/2014/main" id="{74619B1F-DC3A-A2A5-52CC-DCEE41ACCE33}"/>
              </a:ext>
            </a:extLst>
          </p:cNvPr>
          <p:cNvGraphicFramePr>
            <a:graphicFrameLocks noGrp="1"/>
          </p:cNvGraphicFramePr>
          <p:nvPr>
            <p:extLst>
              <p:ext uri="{D42A27DB-BD31-4B8C-83A1-F6EECF244321}">
                <p14:modId xmlns:p14="http://schemas.microsoft.com/office/powerpoint/2010/main" val="1990292209"/>
              </p:ext>
            </p:extLst>
          </p:nvPr>
        </p:nvGraphicFramePr>
        <p:xfrm>
          <a:off x="1707161" y="2087503"/>
          <a:ext cx="4450802" cy="1813560"/>
        </p:xfrm>
        <a:graphic>
          <a:graphicData uri="http://schemas.openxmlformats.org/drawingml/2006/table">
            <a:tbl>
              <a:tblPr>
                <a:tableStyleId>{22838BEF-8BB2-4498-84A7-C5851F593DF1}</a:tableStyleId>
              </a:tblPr>
              <a:tblGrid>
                <a:gridCol w="2225401">
                  <a:extLst>
                    <a:ext uri="{9D8B030D-6E8A-4147-A177-3AD203B41FA5}">
                      <a16:colId xmlns:a16="http://schemas.microsoft.com/office/drawing/2014/main" val="4043364286"/>
                    </a:ext>
                  </a:extLst>
                </a:gridCol>
                <a:gridCol w="2225401">
                  <a:extLst>
                    <a:ext uri="{9D8B030D-6E8A-4147-A177-3AD203B41FA5}">
                      <a16:colId xmlns:a16="http://schemas.microsoft.com/office/drawing/2014/main" val="3368504531"/>
                    </a:ext>
                  </a:extLst>
                </a:gridCol>
              </a:tblGrid>
              <a:tr h="0">
                <a:tc>
                  <a:txBody>
                    <a:bodyPr/>
                    <a:lstStyle/>
                    <a:p>
                      <a:pPr algn="ctr" fontAlgn="base"/>
                      <a:r>
                        <a:rPr lang="en-CA" sz="1400" b="1" dirty="0" err="1">
                          <a:effectLst/>
                        </a:rPr>
                        <a:t>Student_Name</a:t>
                      </a:r>
                      <a:r>
                        <a:rPr lang="en-CA" sz="1400" b="1" dirty="0">
                          <a:effectLst/>
                        </a:rPr>
                        <a:t>    </a:t>
                      </a:r>
                    </a:p>
                  </a:txBody>
                  <a:tcPr marL="38100" marR="38100" marT="63500" marB="63500" anchor="ctr"/>
                </a:tc>
                <a:tc>
                  <a:txBody>
                    <a:bodyPr/>
                    <a:lstStyle/>
                    <a:p>
                      <a:pPr algn="ctr" fontAlgn="base"/>
                      <a:r>
                        <a:rPr lang="en-CA" sz="1400" b="1" dirty="0" err="1">
                          <a:effectLst/>
                        </a:rPr>
                        <a:t>Roll_Number</a:t>
                      </a:r>
                      <a:r>
                        <a:rPr lang="en-CA" sz="1400" b="1" dirty="0">
                          <a:effectLst/>
                        </a:rPr>
                        <a:t>    </a:t>
                      </a:r>
                    </a:p>
                  </a:txBody>
                  <a:tcPr marL="63500" marR="63500" marT="63500" marB="63500" anchor="ctr"/>
                </a:tc>
                <a:extLst>
                  <a:ext uri="{0D108BD9-81ED-4DB2-BD59-A6C34878D82A}">
                    <a16:rowId xmlns:a16="http://schemas.microsoft.com/office/drawing/2014/main" val="290632664"/>
                  </a:ext>
                </a:extLst>
              </a:tr>
              <a:tr h="0">
                <a:tc>
                  <a:txBody>
                    <a:bodyPr/>
                    <a:lstStyle/>
                    <a:p>
                      <a:pPr algn="ctr" fontAlgn="ctr"/>
                      <a:r>
                        <a:rPr lang="en-CA" sz="1250" b="0">
                          <a:effectLst/>
                        </a:rPr>
                        <a:t>Ram</a:t>
                      </a:r>
                    </a:p>
                  </a:txBody>
                  <a:tcPr marL="63500" marR="63500" marT="88900" marB="88900" anchor="ctr"/>
                </a:tc>
                <a:tc>
                  <a:txBody>
                    <a:bodyPr/>
                    <a:lstStyle/>
                    <a:p>
                      <a:pPr algn="ctr" fontAlgn="ctr"/>
                      <a:r>
                        <a:rPr lang="en-CA" sz="1250" b="0" dirty="0">
                          <a:effectLst/>
                        </a:rPr>
                        <a:t>01</a:t>
                      </a:r>
                    </a:p>
                  </a:txBody>
                  <a:tcPr marL="63500" marR="63500" marT="88900" marB="88900" anchor="ctr"/>
                </a:tc>
                <a:extLst>
                  <a:ext uri="{0D108BD9-81ED-4DB2-BD59-A6C34878D82A}">
                    <a16:rowId xmlns:a16="http://schemas.microsoft.com/office/drawing/2014/main" val="1032448981"/>
                  </a:ext>
                </a:extLst>
              </a:tr>
              <a:tr h="0">
                <a:tc>
                  <a:txBody>
                    <a:bodyPr/>
                    <a:lstStyle/>
                    <a:p>
                      <a:pPr algn="ctr" fontAlgn="ctr"/>
                      <a:r>
                        <a:rPr lang="en-CA" sz="1250" b="0">
                          <a:effectLst/>
                        </a:rPr>
                        <a:t>Mohan</a:t>
                      </a:r>
                    </a:p>
                  </a:txBody>
                  <a:tcPr marL="63500" marR="63500" marT="88900" marB="88900" anchor="ctr"/>
                </a:tc>
                <a:tc>
                  <a:txBody>
                    <a:bodyPr/>
                    <a:lstStyle/>
                    <a:p>
                      <a:pPr algn="ctr" fontAlgn="ctr"/>
                      <a:r>
                        <a:rPr lang="en-CA" sz="1250" b="0" dirty="0">
                          <a:effectLst/>
                        </a:rPr>
                        <a:t>02</a:t>
                      </a:r>
                    </a:p>
                  </a:txBody>
                  <a:tcPr marL="63500" marR="63500" marT="88900" marB="88900" anchor="ctr"/>
                </a:tc>
                <a:extLst>
                  <a:ext uri="{0D108BD9-81ED-4DB2-BD59-A6C34878D82A}">
                    <a16:rowId xmlns:a16="http://schemas.microsoft.com/office/drawing/2014/main" val="167383327"/>
                  </a:ext>
                </a:extLst>
              </a:tr>
              <a:tr h="0">
                <a:tc>
                  <a:txBody>
                    <a:bodyPr/>
                    <a:lstStyle/>
                    <a:p>
                      <a:pPr algn="ctr" fontAlgn="ctr"/>
                      <a:r>
                        <a:rPr lang="en-CA" sz="1250" b="0">
                          <a:effectLst/>
                        </a:rPr>
                        <a:t>Vivek</a:t>
                      </a:r>
                    </a:p>
                  </a:txBody>
                  <a:tcPr marL="63500" marR="63500" marT="88900" marB="88900" anchor="ctr"/>
                </a:tc>
                <a:tc>
                  <a:txBody>
                    <a:bodyPr/>
                    <a:lstStyle/>
                    <a:p>
                      <a:pPr algn="ctr" fontAlgn="ctr"/>
                      <a:r>
                        <a:rPr lang="en-CA" sz="1250" b="0" dirty="0">
                          <a:effectLst/>
                        </a:rPr>
                        <a:t>13</a:t>
                      </a:r>
                    </a:p>
                  </a:txBody>
                  <a:tcPr marL="63500" marR="63500" marT="88900" marB="88900" anchor="ctr"/>
                </a:tc>
                <a:extLst>
                  <a:ext uri="{0D108BD9-81ED-4DB2-BD59-A6C34878D82A}">
                    <a16:rowId xmlns:a16="http://schemas.microsoft.com/office/drawing/2014/main" val="3564083362"/>
                  </a:ext>
                </a:extLst>
              </a:tr>
              <a:tr h="0">
                <a:tc>
                  <a:txBody>
                    <a:bodyPr/>
                    <a:lstStyle/>
                    <a:p>
                      <a:pPr algn="ctr" fontAlgn="ctr"/>
                      <a:r>
                        <a:rPr lang="en-CA" sz="1250" b="0">
                          <a:effectLst/>
                        </a:rPr>
                        <a:t>Geeta</a:t>
                      </a:r>
                    </a:p>
                  </a:txBody>
                  <a:tcPr marL="63500" marR="63500" marT="88900" marB="88900" anchor="ctr"/>
                </a:tc>
                <a:tc>
                  <a:txBody>
                    <a:bodyPr/>
                    <a:lstStyle/>
                    <a:p>
                      <a:pPr algn="ctr" fontAlgn="ctr"/>
                      <a:r>
                        <a:rPr lang="en-CA" sz="1250" b="0" dirty="0">
                          <a:effectLst/>
                        </a:rPr>
                        <a:t>17</a:t>
                      </a:r>
                    </a:p>
                  </a:txBody>
                  <a:tcPr marL="63500" marR="63500" marT="88900" marB="88900" anchor="ctr"/>
                </a:tc>
                <a:extLst>
                  <a:ext uri="{0D108BD9-81ED-4DB2-BD59-A6C34878D82A}">
                    <a16:rowId xmlns:a16="http://schemas.microsoft.com/office/drawing/2014/main" val="3364299847"/>
                  </a:ext>
                </a:extLst>
              </a:tr>
            </a:tbl>
          </a:graphicData>
        </a:graphic>
      </p:graphicFrame>
      <p:sp>
        <p:nvSpPr>
          <p:cNvPr id="15" name="TextBox 14">
            <a:extLst>
              <a:ext uri="{FF2B5EF4-FFF2-40B4-BE49-F238E27FC236}">
                <a16:creationId xmlns:a16="http://schemas.microsoft.com/office/drawing/2014/main" id="{D18AD60A-E79D-A368-6179-FF9873E53A1D}"/>
              </a:ext>
            </a:extLst>
          </p:cNvPr>
          <p:cNvSpPr txBox="1"/>
          <p:nvPr/>
        </p:nvSpPr>
        <p:spPr>
          <a:xfrm>
            <a:off x="8233320" y="2196019"/>
            <a:ext cx="1381453" cy="369332"/>
          </a:xfrm>
          <a:prstGeom prst="rect">
            <a:avLst/>
          </a:prstGeom>
          <a:noFill/>
        </p:spPr>
        <p:txBody>
          <a:bodyPr wrap="square">
            <a:spAutoFit/>
          </a:bodyPr>
          <a:lstStyle/>
          <a:p>
            <a:r>
              <a:rPr lang="en-CA" b="1" i="0" dirty="0">
                <a:solidFill>
                  <a:srgbClr val="273239"/>
                </a:solidFill>
                <a:effectLst/>
                <a:latin typeface="Nunito" pitchFamily="2" charset="0"/>
              </a:rPr>
              <a:t>GERMAN</a:t>
            </a:r>
            <a:endParaRPr lang="en-CA" dirty="0"/>
          </a:p>
        </p:txBody>
      </p:sp>
      <p:graphicFrame>
        <p:nvGraphicFramePr>
          <p:cNvPr id="16" name="Table 15">
            <a:extLst>
              <a:ext uri="{FF2B5EF4-FFF2-40B4-BE49-F238E27FC236}">
                <a16:creationId xmlns:a16="http://schemas.microsoft.com/office/drawing/2014/main" id="{CBC56E71-FE71-5200-1300-012B961CD161}"/>
              </a:ext>
            </a:extLst>
          </p:cNvPr>
          <p:cNvGraphicFramePr>
            <a:graphicFrameLocks noGrp="1"/>
          </p:cNvGraphicFramePr>
          <p:nvPr>
            <p:extLst>
              <p:ext uri="{D42A27DB-BD31-4B8C-83A1-F6EECF244321}">
                <p14:modId xmlns:p14="http://schemas.microsoft.com/office/powerpoint/2010/main" val="3168145663"/>
              </p:ext>
            </p:extLst>
          </p:nvPr>
        </p:nvGraphicFramePr>
        <p:xfrm>
          <a:off x="6473058" y="2511715"/>
          <a:ext cx="5319764" cy="1813560"/>
        </p:xfrm>
        <a:graphic>
          <a:graphicData uri="http://schemas.openxmlformats.org/drawingml/2006/table">
            <a:tbl>
              <a:tblPr>
                <a:tableStyleId>{8A107856-5554-42FB-B03E-39F5DBC370BA}</a:tableStyleId>
              </a:tblPr>
              <a:tblGrid>
                <a:gridCol w="2659882">
                  <a:extLst>
                    <a:ext uri="{9D8B030D-6E8A-4147-A177-3AD203B41FA5}">
                      <a16:colId xmlns:a16="http://schemas.microsoft.com/office/drawing/2014/main" val="1437540194"/>
                    </a:ext>
                  </a:extLst>
                </a:gridCol>
                <a:gridCol w="2659882">
                  <a:extLst>
                    <a:ext uri="{9D8B030D-6E8A-4147-A177-3AD203B41FA5}">
                      <a16:colId xmlns:a16="http://schemas.microsoft.com/office/drawing/2014/main" val="4000350030"/>
                    </a:ext>
                  </a:extLst>
                </a:gridCol>
              </a:tblGrid>
              <a:tr h="0">
                <a:tc>
                  <a:txBody>
                    <a:bodyPr/>
                    <a:lstStyle/>
                    <a:p>
                      <a:pPr algn="ctr" fontAlgn="base"/>
                      <a:r>
                        <a:rPr lang="en-CA" sz="1400" b="1" dirty="0" err="1">
                          <a:effectLst/>
                        </a:rPr>
                        <a:t>Student_Name</a:t>
                      </a:r>
                      <a:r>
                        <a:rPr lang="en-CA" sz="1400" b="1" dirty="0">
                          <a:effectLst/>
                        </a:rPr>
                        <a:t>    </a:t>
                      </a:r>
                    </a:p>
                  </a:txBody>
                  <a:tcPr marL="38100" marR="38100" marT="63500" marB="63500" anchor="ctr"/>
                </a:tc>
                <a:tc>
                  <a:txBody>
                    <a:bodyPr/>
                    <a:lstStyle/>
                    <a:p>
                      <a:pPr algn="ctr" fontAlgn="base"/>
                      <a:r>
                        <a:rPr lang="en-CA" sz="1400" b="1">
                          <a:effectLst/>
                        </a:rPr>
                        <a:t>Roll_Number    </a:t>
                      </a:r>
                    </a:p>
                  </a:txBody>
                  <a:tcPr marL="63500" marR="63500" marT="63500" marB="63500" anchor="ctr"/>
                </a:tc>
                <a:extLst>
                  <a:ext uri="{0D108BD9-81ED-4DB2-BD59-A6C34878D82A}">
                    <a16:rowId xmlns:a16="http://schemas.microsoft.com/office/drawing/2014/main" val="2431642589"/>
                  </a:ext>
                </a:extLst>
              </a:tr>
              <a:tr h="0">
                <a:tc>
                  <a:txBody>
                    <a:bodyPr/>
                    <a:lstStyle/>
                    <a:p>
                      <a:pPr algn="ctr" fontAlgn="ctr"/>
                      <a:r>
                        <a:rPr lang="en-CA" sz="1250" b="0" dirty="0">
                          <a:effectLst/>
                        </a:rPr>
                        <a:t>Vivek</a:t>
                      </a:r>
                    </a:p>
                  </a:txBody>
                  <a:tcPr marL="63500" marR="63500" marT="88900" marB="88900" anchor="ctr"/>
                </a:tc>
                <a:tc>
                  <a:txBody>
                    <a:bodyPr/>
                    <a:lstStyle/>
                    <a:p>
                      <a:pPr algn="ctr" fontAlgn="ctr"/>
                      <a:r>
                        <a:rPr lang="en-CA" sz="1250" b="0">
                          <a:effectLst/>
                        </a:rPr>
                        <a:t>13</a:t>
                      </a:r>
                    </a:p>
                  </a:txBody>
                  <a:tcPr marL="63500" marR="63500" marT="88900" marB="88900" anchor="ctr"/>
                </a:tc>
                <a:extLst>
                  <a:ext uri="{0D108BD9-81ED-4DB2-BD59-A6C34878D82A}">
                    <a16:rowId xmlns:a16="http://schemas.microsoft.com/office/drawing/2014/main" val="2586130316"/>
                  </a:ext>
                </a:extLst>
              </a:tr>
              <a:tr h="0">
                <a:tc>
                  <a:txBody>
                    <a:bodyPr/>
                    <a:lstStyle/>
                    <a:p>
                      <a:pPr algn="ctr" fontAlgn="ctr"/>
                      <a:r>
                        <a:rPr lang="en-CA" sz="1250" b="0">
                          <a:effectLst/>
                        </a:rPr>
                        <a:t>Geeta</a:t>
                      </a:r>
                    </a:p>
                  </a:txBody>
                  <a:tcPr marL="63500" marR="63500" marT="88900" marB="88900" anchor="ctr"/>
                </a:tc>
                <a:tc>
                  <a:txBody>
                    <a:bodyPr/>
                    <a:lstStyle/>
                    <a:p>
                      <a:pPr algn="ctr" fontAlgn="ctr"/>
                      <a:r>
                        <a:rPr lang="en-CA" sz="1250" b="0" dirty="0">
                          <a:effectLst/>
                        </a:rPr>
                        <a:t>17</a:t>
                      </a:r>
                    </a:p>
                  </a:txBody>
                  <a:tcPr marL="63500" marR="63500" marT="88900" marB="88900" anchor="ctr"/>
                </a:tc>
                <a:extLst>
                  <a:ext uri="{0D108BD9-81ED-4DB2-BD59-A6C34878D82A}">
                    <a16:rowId xmlns:a16="http://schemas.microsoft.com/office/drawing/2014/main" val="1323665352"/>
                  </a:ext>
                </a:extLst>
              </a:tr>
              <a:tr h="0">
                <a:tc>
                  <a:txBody>
                    <a:bodyPr/>
                    <a:lstStyle/>
                    <a:p>
                      <a:pPr algn="ctr" fontAlgn="ctr"/>
                      <a:r>
                        <a:rPr lang="en-CA" sz="1250" b="0">
                          <a:effectLst/>
                        </a:rPr>
                        <a:t>Shyam</a:t>
                      </a:r>
                    </a:p>
                  </a:txBody>
                  <a:tcPr marL="63500" marR="63500" marT="88900" marB="88900" anchor="ctr"/>
                </a:tc>
                <a:tc>
                  <a:txBody>
                    <a:bodyPr/>
                    <a:lstStyle/>
                    <a:p>
                      <a:pPr algn="ctr" fontAlgn="ctr"/>
                      <a:r>
                        <a:rPr lang="en-CA" sz="1250" b="0" dirty="0">
                          <a:effectLst/>
                        </a:rPr>
                        <a:t>21</a:t>
                      </a:r>
                    </a:p>
                  </a:txBody>
                  <a:tcPr marL="63500" marR="63500" marT="88900" marB="88900" anchor="ctr"/>
                </a:tc>
                <a:extLst>
                  <a:ext uri="{0D108BD9-81ED-4DB2-BD59-A6C34878D82A}">
                    <a16:rowId xmlns:a16="http://schemas.microsoft.com/office/drawing/2014/main" val="4103469223"/>
                  </a:ext>
                </a:extLst>
              </a:tr>
              <a:tr h="0">
                <a:tc>
                  <a:txBody>
                    <a:bodyPr/>
                    <a:lstStyle/>
                    <a:p>
                      <a:pPr algn="ctr" fontAlgn="ctr"/>
                      <a:r>
                        <a:rPr lang="en-CA" sz="1250" b="0">
                          <a:effectLst/>
                        </a:rPr>
                        <a:t>Rohan</a:t>
                      </a:r>
                    </a:p>
                  </a:txBody>
                  <a:tcPr marL="63500" marR="63500" marT="88900" marB="88900" anchor="ctr"/>
                </a:tc>
                <a:tc>
                  <a:txBody>
                    <a:bodyPr/>
                    <a:lstStyle/>
                    <a:p>
                      <a:pPr algn="ctr" fontAlgn="ctr"/>
                      <a:r>
                        <a:rPr lang="en-CA" sz="1250" b="0" dirty="0">
                          <a:effectLst/>
                        </a:rPr>
                        <a:t>25</a:t>
                      </a:r>
                    </a:p>
                  </a:txBody>
                  <a:tcPr marL="63500" marR="63500" marT="88900" marB="88900" anchor="ctr"/>
                </a:tc>
                <a:extLst>
                  <a:ext uri="{0D108BD9-81ED-4DB2-BD59-A6C34878D82A}">
                    <a16:rowId xmlns:a16="http://schemas.microsoft.com/office/drawing/2014/main" val="3712658519"/>
                  </a:ext>
                </a:extLst>
              </a:tr>
            </a:tbl>
          </a:graphicData>
        </a:graphic>
      </p:graphicFrame>
      <p:sp>
        <p:nvSpPr>
          <p:cNvPr id="18" name="TextBox 17">
            <a:extLst>
              <a:ext uri="{FF2B5EF4-FFF2-40B4-BE49-F238E27FC236}">
                <a16:creationId xmlns:a16="http://schemas.microsoft.com/office/drawing/2014/main" id="{D0604112-E849-4CD3-F4CE-5B2B0DDD8696}"/>
              </a:ext>
            </a:extLst>
          </p:cNvPr>
          <p:cNvSpPr txBox="1"/>
          <p:nvPr/>
        </p:nvSpPr>
        <p:spPr>
          <a:xfrm>
            <a:off x="494643" y="4662621"/>
            <a:ext cx="11195488" cy="369332"/>
          </a:xfrm>
          <a:prstGeom prst="rect">
            <a:avLst/>
          </a:prstGeom>
          <a:noFill/>
        </p:spPr>
        <p:txBody>
          <a:bodyPr wrap="square">
            <a:spAutoFit/>
          </a:bodyPr>
          <a:lstStyle/>
          <a:p>
            <a:r>
              <a:rPr lang="en-US" b="0" i="0" dirty="0">
                <a:solidFill>
                  <a:srgbClr val="273239"/>
                </a:solidFill>
                <a:effectLst/>
                <a:latin typeface="Nunito" pitchFamily="2" charset="0"/>
              </a:rPr>
              <a:t>Consider the following table of Students having different optional subjects in their course.</a:t>
            </a:r>
            <a:endParaRPr lang="en-CA" dirty="0"/>
          </a:p>
        </p:txBody>
      </p:sp>
      <p:sp>
        <p:nvSpPr>
          <p:cNvPr id="19" name="Rectangle 2">
            <a:extLst>
              <a:ext uri="{FF2B5EF4-FFF2-40B4-BE49-F238E27FC236}">
                <a16:creationId xmlns:a16="http://schemas.microsoft.com/office/drawing/2014/main" id="{B24F9371-BAE8-BE56-6E1F-BD53B229A31D}"/>
              </a:ext>
            </a:extLst>
          </p:cNvPr>
          <p:cNvSpPr>
            <a:spLocks noChangeArrowheads="1"/>
          </p:cNvSpPr>
          <p:nvPr/>
        </p:nvSpPr>
        <p:spPr bwMode="auto">
          <a:xfrm>
            <a:off x="2680138" y="5354520"/>
            <a:ext cx="8182303" cy="362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53958"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π(</a:t>
            </a:r>
            <a:r>
              <a:rPr kumimoji="0" lang="en-US" altLang="en-US" sz="2000" b="0" i="0" u="none" strike="noStrike" cap="none" normalizeH="0" baseline="0" dirty="0" err="1">
                <a:ln>
                  <a:noFill/>
                </a:ln>
                <a:solidFill>
                  <a:srgbClr val="273239"/>
                </a:solidFill>
                <a:effectLst/>
                <a:latin typeface="Times New Roman" panose="02020603050405020304" pitchFamily="18" charset="0"/>
                <a:cs typeface="Times New Roman" panose="02020603050405020304" pitchFamily="18" charset="0"/>
              </a:rPr>
              <a:t>Student_Name</a:t>
            </a:r>
            <a:r>
              <a:rPr kumimoji="0" lang="en-US" altLang="en-US" sz="20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)FRENCH U π(</a:t>
            </a:r>
            <a:r>
              <a:rPr kumimoji="0" lang="en-US" altLang="en-US" sz="2000" b="0" i="0" u="none" strike="noStrike" cap="none" normalizeH="0" baseline="0" dirty="0" err="1">
                <a:ln>
                  <a:noFill/>
                </a:ln>
                <a:solidFill>
                  <a:srgbClr val="273239"/>
                </a:solidFill>
                <a:effectLst/>
                <a:latin typeface="Times New Roman" panose="02020603050405020304" pitchFamily="18" charset="0"/>
                <a:cs typeface="Times New Roman" panose="02020603050405020304" pitchFamily="18" charset="0"/>
              </a:rPr>
              <a:t>Student_Name</a:t>
            </a:r>
            <a:r>
              <a:rPr kumimoji="0" lang="en-US" altLang="en-US" sz="2000"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)GERMAN</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0798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8DF31E-26A0-D595-1E98-0BF2B9BC40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E9FA13-F8BC-8B82-131D-E6EC59AA0023}"/>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B91BD54-3D8B-DB68-5527-AC39B9E1E6A0}"/>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A04829-E743-A7C5-6211-5264F6E3C6E0}"/>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B2B3B5D-A9A7-C4C9-B481-B29A688E2140}"/>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04F3E4D-524E-F104-7795-910E873263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1403C9C-E415-66F6-492C-82B617EA92E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75C17AB2-3E91-B09A-22E6-7667C2D948FA}"/>
              </a:ext>
            </a:extLst>
          </p:cNvPr>
          <p:cNvGraphicFramePr>
            <a:graphicFrameLocks noGrp="1"/>
          </p:cNvGraphicFramePr>
          <p:nvPr>
            <p:extLst>
              <p:ext uri="{D42A27DB-BD31-4B8C-83A1-F6EECF244321}">
                <p14:modId xmlns:p14="http://schemas.microsoft.com/office/powerpoint/2010/main" val="3129691238"/>
              </p:ext>
            </p:extLst>
          </p:nvPr>
        </p:nvGraphicFramePr>
        <p:xfrm>
          <a:off x="2411058" y="2542101"/>
          <a:ext cx="7267792" cy="2550160"/>
        </p:xfrm>
        <a:graphic>
          <a:graphicData uri="http://schemas.openxmlformats.org/drawingml/2006/table">
            <a:tbl>
              <a:tblPr>
                <a:tableStyleId>{C4B1156A-380E-4F78-BDF5-A606A8083BF9}</a:tableStyleId>
              </a:tblPr>
              <a:tblGrid>
                <a:gridCol w="7267792">
                  <a:extLst>
                    <a:ext uri="{9D8B030D-6E8A-4147-A177-3AD203B41FA5}">
                      <a16:colId xmlns:a16="http://schemas.microsoft.com/office/drawing/2014/main" val="2474142399"/>
                    </a:ext>
                  </a:extLst>
                </a:gridCol>
              </a:tblGrid>
              <a:tr h="0">
                <a:tc>
                  <a:txBody>
                    <a:bodyPr/>
                    <a:lstStyle/>
                    <a:p>
                      <a:pPr algn="ctr" fontAlgn="base"/>
                      <a:r>
                        <a:rPr lang="en-CA" sz="1400" b="1">
                          <a:effectLst/>
                        </a:rPr>
                        <a:t>Student_Name</a:t>
                      </a:r>
                    </a:p>
                  </a:txBody>
                  <a:tcPr marL="38100" marR="38100" marT="63500" marB="63500" anchor="ctr"/>
                </a:tc>
                <a:extLst>
                  <a:ext uri="{0D108BD9-81ED-4DB2-BD59-A6C34878D82A}">
                    <a16:rowId xmlns:a16="http://schemas.microsoft.com/office/drawing/2014/main" val="2998310164"/>
                  </a:ext>
                </a:extLst>
              </a:tr>
              <a:tr h="0">
                <a:tc>
                  <a:txBody>
                    <a:bodyPr/>
                    <a:lstStyle/>
                    <a:p>
                      <a:pPr algn="ctr" fontAlgn="ctr"/>
                      <a:r>
                        <a:rPr lang="en-CA" sz="1250" b="0" dirty="0">
                          <a:effectLst/>
                        </a:rPr>
                        <a:t>Ram</a:t>
                      </a:r>
                    </a:p>
                  </a:txBody>
                  <a:tcPr marL="63500" marR="63500" marT="88900" marB="88900" anchor="ctr"/>
                </a:tc>
                <a:extLst>
                  <a:ext uri="{0D108BD9-81ED-4DB2-BD59-A6C34878D82A}">
                    <a16:rowId xmlns:a16="http://schemas.microsoft.com/office/drawing/2014/main" val="3833573016"/>
                  </a:ext>
                </a:extLst>
              </a:tr>
              <a:tr h="0">
                <a:tc>
                  <a:txBody>
                    <a:bodyPr/>
                    <a:lstStyle/>
                    <a:p>
                      <a:pPr algn="ctr" fontAlgn="ctr"/>
                      <a:r>
                        <a:rPr lang="en-CA" sz="1250" b="0">
                          <a:effectLst/>
                        </a:rPr>
                        <a:t>Mohan</a:t>
                      </a:r>
                    </a:p>
                  </a:txBody>
                  <a:tcPr marL="63500" marR="63500" marT="88900" marB="88900" anchor="ctr"/>
                </a:tc>
                <a:extLst>
                  <a:ext uri="{0D108BD9-81ED-4DB2-BD59-A6C34878D82A}">
                    <a16:rowId xmlns:a16="http://schemas.microsoft.com/office/drawing/2014/main" val="3074202622"/>
                  </a:ext>
                </a:extLst>
              </a:tr>
              <a:tr h="0">
                <a:tc>
                  <a:txBody>
                    <a:bodyPr/>
                    <a:lstStyle/>
                    <a:p>
                      <a:pPr algn="ctr" fontAlgn="ctr"/>
                      <a:r>
                        <a:rPr lang="en-CA" sz="1250" b="0">
                          <a:effectLst/>
                        </a:rPr>
                        <a:t>Vivek</a:t>
                      </a:r>
                    </a:p>
                  </a:txBody>
                  <a:tcPr marL="63500" marR="63500" marT="88900" marB="88900" anchor="ctr"/>
                </a:tc>
                <a:extLst>
                  <a:ext uri="{0D108BD9-81ED-4DB2-BD59-A6C34878D82A}">
                    <a16:rowId xmlns:a16="http://schemas.microsoft.com/office/drawing/2014/main" val="146255487"/>
                  </a:ext>
                </a:extLst>
              </a:tr>
              <a:tr h="0">
                <a:tc>
                  <a:txBody>
                    <a:bodyPr/>
                    <a:lstStyle/>
                    <a:p>
                      <a:pPr algn="ctr" fontAlgn="ctr"/>
                      <a:r>
                        <a:rPr lang="en-CA" sz="1250" b="0">
                          <a:effectLst/>
                        </a:rPr>
                        <a:t>Geeta</a:t>
                      </a:r>
                    </a:p>
                  </a:txBody>
                  <a:tcPr marL="63500" marR="63500" marT="88900" marB="88900" anchor="ctr"/>
                </a:tc>
                <a:extLst>
                  <a:ext uri="{0D108BD9-81ED-4DB2-BD59-A6C34878D82A}">
                    <a16:rowId xmlns:a16="http://schemas.microsoft.com/office/drawing/2014/main" val="413680614"/>
                  </a:ext>
                </a:extLst>
              </a:tr>
              <a:tr h="0">
                <a:tc>
                  <a:txBody>
                    <a:bodyPr/>
                    <a:lstStyle/>
                    <a:p>
                      <a:pPr algn="ctr" fontAlgn="ctr"/>
                      <a:r>
                        <a:rPr lang="en-CA" sz="1250" b="0">
                          <a:effectLst/>
                        </a:rPr>
                        <a:t>Shyam</a:t>
                      </a:r>
                    </a:p>
                  </a:txBody>
                  <a:tcPr marL="63500" marR="63500" marT="88900" marB="88900" anchor="ctr"/>
                </a:tc>
                <a:extLst>
                  <a:ext uri="{0D108BD9-81ED-4DB2-BD59-A6C34878D82A}">
                    <a16:rowId xmlns:a16="http://schemas.microsoft.com/office/drawing/2014/main" val="1197373924"/>
                  </a:ext>
                </a:extLst>
              </a:tr>
              <a:tr h="0">
                <a:tc>
                  <a:txBody>
                    <a:bodyPr/>
                    <a:lstStyle/>
                    <a:p>
                      <a:pPr algn="ctr" fontAlgn="ctr"/>
                      <a:r>
                        <a:rPr lang="en-CA" sz="1250" b="0" dirty="0">
                          <a:effectLst/>
                        </a:rPr>
                        <a:t>Rohan</a:t>
                      </a:r>
                    </a:p>
                  </a:txBody>
                  <a:tcPr marL="63500" marR="63500" marT="88900" marB="88900" anchor="ctr"/>
                </a:tc>
                <a:extLst>
                  <a:ext uri="{0D108BD9-81ED-4DB2-BD59-A6C34878D82A}">
                    <a16:rowId xmlns:a16="http://schemas.microsoft.com/office/drawing/2014/main" val="622005974"/>
                  </a:ext>
                </a:extLst>
              </a:tr>
            </a:tbl>
          </a:graphicData>
        </a:graphic>
      </p:graphicFrame>
      <p:sp>
        <p:nvSpPr>
          <p:cNvPr id="3" name="TextBox 2">
            <a:extLst>
              <a:ext uri="{FF2B5EF4-FFF2-40B4-BE49-F238E27FC236}">
                <a16:creationId xmlns:a16="http://schemas.microsoft.com/office/drawing/2014/main" id="{AC8F364C-88B5-2FE4-4789-3DCE89D17340}"/>
              </a:ext>
            </a:extLst>
          </p:cNvPr>
          <p:cNvSpPr txBox="1"/>
          <p:nvPr/>
        </p:nvSpPr>
        <p:spPr>
          <a:xfrm>
            <a:off x="1314450" y="1865777"/>
            <a:ext cx="11195488" cy="369332"/>
          </a:xfrm>
          <a:prstGeom prst="rect">
            <a:avLst/>
          </a:prstGeom>
          <a:noFill/>
        </p:spPr>
        <p:txBody>
          <a:bodyPr wrap="square">
            <a:spAutoFit/>
          </a:bodyPr>
          <a:lstStyle/>
          <a:p>
            <a:r>
              <a:rPr lang="en-US" b="0" i="0" dirty="0">
                <a:solidFill>
                  <a:srgbClr val="273239"/>
                </a:solidFill>
                <a:effectLst/>
                <a:latin typeface="Nunito" pitchFamily="2" charset="0"/>
              </a:rPr>
              <a:t>Consider the following table of Students having different optional subjects in their course.</a:t>
            </a:r>
            <a:endParaRPr lang="en-CA" dirty="0"/>
          </a:p>
        </p:txBody>
      </p:sp>
      <p:sp>
        <p:nvSpPr>
          <p:cNvPr id="14" name="TextBox 13">
            <a:extLst>
              <a:ext uri="{FF2B5EF4-FFF2-40B4-BE49-F238E27FC236}">
                <a16:creationId xmlns:a16="http://schemas.microsoft.com/office/drawing/2014/main" id="{C7B36FBE-66CA-C3EB-186B-6216025F9503}"/>
              </a:ext>
            </a:extLst>
          </p:cNvPr>
          <p:cNvSpPr txBox="1"/>
          <p:nvPr/>
        </p:nvSpPr>
        <p:spPr>
          <a:xfrm>
            <a:off x="2926476" y="5335733"/>
            <a:ext cx="6254968" cy="646331"/>
          </a:xfrm>
          <a:prstGeom prst="rect">
            <a:avLst/>
          </a:prstGeom>
          <a:noFill/>
        </p:spPr>
        <p:txBody>
          <a:bodyPr wrap="square">
            <a:spAutoFit/>
          </a:bodyPr>
          <a:lstStyle/>
          <a:p>
            <a:r>
              <a:rPr lang="en-US" b="1" i="0" dirty="0">
                <a:solidFill>
                  <a:srgbClr val="273239"/>
                </a:solidFill>
                <a:effectLst/>
                <a:latin typeface="Nunito" pitchFamily="2" charset="0"/>
              </a:rPr>
              <a:t>Note:</a:t>
            </a:r>
            <a:r>
              <a:rPr lang="en-US" b="0" i="0" dirty="0">
                <a:solidFill>
                  <a:srgbClr val="273239"/>
                </a:solidFill>
                <a:effectLst/>
                <a:latin typeface="Nunito" pitchFamily="2" charset="0"/>
              </a:rPr>
              <a:t> The only constraint in the union of two relations is that both relations must have the same set of Attributes.   </a:t>
            </a:r>
            <a:endParaRPr lang="en-CA" dirty="0"/>
          </a:p>
        </p:txBody>
      </p:sp>
    </p:spTree>
    <p:extLst>
      <p:ext uri="{BB962C8B-B14F-4D97-AF65-F5344CB8AC3E}">
        <p14:creationId xmlns:p14="http://schemas.microsoft.com/office/powerpoint/2010/main" val="573272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69008-EC63-7A03-76EC-0AEE5B706E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FBF5E2-49B1-E58F-65A7-EE23F043E92E}"/>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2D58E28-1EAD-3581-949E-F8DD9A537D49}"/>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635B28-A9E2-DC03-7DC3-4EAF33C2435A}"/>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8ACF28B-8FE0-4B5D-3372-F8DB5143ECB9}"/>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8E44033-99DA-29D6-01B2-52C091FA01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730308B-4210-9C4C-CA09-717A3B29721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082DAD1-5651-2645-E493-339ABC8EC39E}"/>
              </a:ext>
            </a:extLst>
          </p:cNvPr>
          <p:cNvSpPr>
            <a:spLocks noChangeArrowheads="1"/>
          </p:cNvSpPr>
          <p:nvPr/>
        </p:nvSpPr>
        <p:spPr bwMode="auto">
          <a:xfrm>
            <a:off x="390971" y="1601121"/>
            <a:ext cx="11533984" cy="4201065"/>
          </a:xfrm>
          <a:prstGeom prst="rect">
            <a:avLst/>
          </a:prstGeom>
          <a:noFill/>
          <a:ln>
            <a:noFill/>
          </a:ln>
          <a:effectLst/>
        </p:spPr>
        <p:txBody>
          <a:bodyPr vert="horz" wrap="square" lIns="0" tIns="133308" rIns="0" bIns="13330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Set Difference (-)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This operation is used to find data present in one relation and not present in the second relation. This operation is also applicable on two relations, just like Union operation.</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Syntax:</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 – B</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where A and B are relations.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For example, if we want to find name of students who attend the regular class but not the extra class, then, we can use the below operation:</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000" dirty="0">
              <a:solidFill>
                <a:srgbClr val="212529"/>
              </a:solidFill>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800"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Student</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RegularClass</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 - ∏</a:t>
            </a:r>
            <a:r>
              <a:rPr kumimoji="0" lang="en-US" altLang="en-US" sz="2800"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Student</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ExtraClass</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282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4CDA1-7B94-E1E4-639D-43AF43049E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D2F772-1E7A-B0EB-0CC4-1492F872DF3D}"/>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05300DB-479A-2AFB-1854-FFE16E62A764}"/>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D2BC65-2848-001C-077E-A8BDF69928DF}"/>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8F17DCD-8796-EF77-C301-BC7D044C6D48}"/>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2810EF8-E335-0388-609B-E6C213A5AE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9897A62-ADFE-95CE-047F-50AF0D4FEAC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858638F-D141-3F47-30F8-9945FC032210}"/>
              </a:ext>
            </a:extLst>
          </p:cNvPr>
          <p:cNvSpPr txBox="1"/>
          <p:nvPr/>
        </p:nvSpPr>
        <p:spPr>
          <a:xfrm>
            <a:off x="266043" y="1547398"/>
            <a:ext cx="11717948" cy="923330"/>
          </a:xfrm>
          <a:prstGeom prst="rect">
            <a:avLst/>
          </a:prstGeom>
          <a:noFill/>
        </p:spPr>
        <p:txBody>
          <a:bodyPr wrap="square">
            <a:spAutoFit/>
          </a:bodyPr>
          <a:lstStyle/>
          <a:p>
            <a:pPr algn="l" fontAlgn="base"/>
            <a:r>
              <a:rPr lang="en-US" b="1" i="0" dirty="0">
                <a:solidFill>
                  <a:srgbClr val="273239"/>
                </a:solidFill>
                <a:effectLst/>
                <a:latin typeface="Nunito" pitchFamily="2" charset="0"/>
              </a:rPr>
              <a:t>Set Difference </a:t>
            </a:r>
          </a:p>
          <a:p>
            <a:pPr algn="l" fontAlgn="base"/>
            <a:r>
              <a:rPr lang="en-US" b="0" i="0" dirty="0">
                <a:solidFill>
                  <a:srgbClr val="273239"/>
                </a:solidFill>
                <a:effectLst/>
                <a:latin typeface="Nunito" pitchFamily="2" charset="0"/>
              </a:rPr>
              <a:t>The difference between sets is denoted by ‘A – B’, which is the set containing elements that are in A but not in B. i.e., all elements of A except the element of B.</a:t>
            </a:r>
          </a:p>
        </p:txBody>
      </p:sp>
      <p:pic>
        <p:nvPicPr>
          <p:cNvPr id="20482" name="Picture 2" descr="Lightbox">
            <a:extLst>
              <a:ext uri="{FF2B5EF4-FFF2-40B4-BE49-F238E27FC236}">
                <a16:creationId xmlns:a16="http://schemas.microsoft.com/office/drawing/2014/main" id="{2535E21E-9CB9-DE2C-A27C-B6B5916C10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7250" y="2543175"/>
            <a:ext cx="2857500" cy="177165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3">
            <a:extLst>
              <a:ext uri="{FF2B5EF4-FFF2-40B4-BE49-F238E27FC236}">
                <a16:creationId xmlns:a16="http://schemas.microsoft.com/office/drawing/2014/main" id="{AD4B2E33-F4A0-5E77-7697-10E6ED24AF10}"/>
              </a:ext>
            </a:extLst>
          </p:cNvPr>
          <p:cNvSpPr>
            <a:spLocks noChangeArrowheads="1"/>
          </p:cNvSpPr>
          <p:nvPr/>
        </p:nvSpPr>
        <p:spPr bwMode="auto">
          <a:xfrm>
            <a:off x="1253359" y="509024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1" i="1" u="none" strike="noStrike" cap="none" normalizeH="0" baseline="0">
                <a:ln>
                  <a:noFill/>
                </a:ln>
                <a:solidFill>
                  <a:srgbClr val="273239"/>
                </a:solidFill>
                <a:effectLst/>
                <a:latin typeface="Consolas" panose="020B0609020204030204" pitchFamily="49" charset="0"/>
              </a:rPr>
              <a:t>Example</a:t>
            </a:r>
            <a:r>
              <a:rPr kumimoji="0" lang="en-US" altLang="en-US" sz="1200" b="0" i="0" u="none" strike="noStrike" cap="none" normalizeH="0" baseline="0">
                <a:ln>
                  <a:noFill/>
                </a:ln>
                <a:solidFill>
                  <a:srgbClr val="273239"/>
                </a:solidFill>
                <a:effectLst/>
                <a:latin typeface="Consolas" panose="020B0609020204030204" pitchFamily="49" charset="0"/>
              </a:rPr>
              <a:t>: If A = {1, 2, 3, 4, 5} and B = { 2, 4, 6, 8}, find A-B Solution: A-B = {1, 3, 5}</a:t>
            </a:r>
            <a:r>
              <a:rPr kumimoji="0" lang="en-US" altLang="en-US" sz="800" b="0" i="0" u="none" strike="noStrike" cap="none" normalizeH="0" baseline="0">
                <a:ln>
                  <a:noFill/>
                </a:ln>
                <a:solidFill>
                  <a:schemeClr val="tx1"/>
                </a:solidFill>
                <a:effectLst/>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51021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4489DA-51B6-5777-578D-488371CB30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C53C95-0E86-774E-558C-A3FD5D7B040E}"/>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89363DE-52AE-3AF0-57C1-2393435F28BA}"/>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87B999-8010-8801-5AE4-F430B19CCE71}"/>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A7C072D-AF12-0CF4-920E-C5C21BD4B834}"/>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9480A0B-83F2-C5C6-9B0F-A1EFE65AA6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E3ADB90-AC4A-427F-C952-BC5F7A507A4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AFCC7E1-C851-796D-6C6A-9CD12E59A63C}"/>
              </a:ext>
            </a:extLst>
          </p:cNvPr>
          <p:cNvSpPr txBox="1"/>
          <p:nvPr/>
        </p:nvSpPr>
        <p:spPr>
          <a:xfrm>
            <a:off x="652298" y="1581221"/>
            <a:ext cx="11132426" cy="646331"/>
          </a:xfrm>
          <a:prstGeom prst="rect">
            <a:avLst/>
          </a:prstGeom>
          <a:noFill/>
        </p:spPr>
        <p:txBody>
          <a:bodyPr wrap="square">
            <a:spAutoFit/>
          </a:bodyPr>
          <a:lstStyle/>
          <a:p>
            <a:pPr algn="just" fontAlgn="base"/>
            <a:r>
              <a:rPr lang="en-US" b="1" i="0" dirty="0">
                <a:solidFill>
                  <a:srgbClr val="273239"/>
                </a:solidFill>
                <a:effectLst/>
                <a:latin typeface="Nunito" pitchFamily="2" charset="0"/>
              </a:rPr>
              <a:t>Set Difference(-):</a:t>
            </a:r>
            <a:r>
              <a:rPr lang="en-US" b="0" i="0" dirty="0">
                <a:solidFill>
                  <a:srgbClr val="273239"/>
                </a:solidFill>
                <a:effectLst/>
                <a:latin typeface="Nunito" pitchFamily="2" charset="0"/>
              </a:rPr>
              <a:t> Set Difference in relational algebra is the same set difference operation as in set theory.</a:t>
            </a:r>
          </a:p>
          <a:p>
            <a:pPr algn="just" fontAlgn="base"/>
            <a:r>
              <a:rPr lang="en-US" b="1" i="0" dirty="0">
                <a:solidFill>
                  <a:srgbClr val="273239"/>
                </a:solidFill>
                <a:effectLst/>
                <a:latin typeface="Nunito" pitchFamily="2" charset="0"/>
              </a:rPr>
              <a:t>Example: </a:t>
            </a:r>
            <a:r>
              <a:rPr lang="en-US" b="0" i="0" dirty="0">
                <a:solidFill>
                  <a:srgbClr val="273239"/>
                </a:solidFill>
                <a:effectLst/>
                <a:latin typeface="Nunito" pitchFamily="2" charset="0"/>
              </a:rPr>
              <a:t>From the above table of FRENCH and GERMAN, Set Difference is used as follows</a:t>
            </a:r>
          </a:p>
        </p:txBody>
      </p:sp>
      <p:sp>
        <p:nvSpPr>
          <p:cNvPr id="9" name="Rectangle 1">
            <a:extLst>
              <a:ext uri="{FF2B5EF4-FFF2-40B4-BE49-F238E27FC236}">
                <a16:creationId xmlns:a16="http://schemas.microsoft.com/office/drawing/2014/main" id="{E0F549AE-9F67-057F-664D-A82ABDCDB0A4}"/>
              </a:ext>
            </a:extLst>
          </p:cNvPr>
          <p:cNvSpPr>
            <a:spLocks noChangeArrowheads="1"/>
          </p:cNvSpPr>
          <p:nvPr/>
        </p:nvSpPr>
        <p:spPr bwMode="auto">
          <a:xfrm>
            <a:off x="652298" y="2364689"/>
            <a:ext cx="6513130" cy="331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53958"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π(</a:t>
            </a:r>
            <a:r>
              <a:rPr kumimoji="0" lang="en-US" altLang="en-US" b="0" i="0" u="none" strike="noStrike" cap="none" normalizeH="0" baseline="0" dirty="0" err="1">
                <a:ln>
                  <a:noFill/>
                </a:ln>
                <a:solidFill>
                  <a:srgbClr val="273239"/>
                </a:solidFill>
                <a:effectLst/>
                <a:latin typeface="Times New Roman" panose="02020603050405020304" pitchFamily="18" charset="0"/>
                <a:cs typeface="Times New Roman" panose="02020603050405020304" pitchFamily="18" charset="0"/>
              </a:rPr>
              <a:t>Student_Name</a:t>
            </a: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)FRENCH - π(</a:t>
            </a:r>
            <a:r>
              <a:rPr kumimoji="0" lang="en-US" altLang="en-US" b="0" i="0" u="none" strike="noStrike" cap="none" normalizeH="0" baseline="0" dirty="0" err="1">
                <a:ln>
                  <a:noFill/>
                </a:ln>
                <a:solidFill>
                  <a:srgbClr val="273239"/>
                </a:solidFill>
                <a:effectLst/>
                <a:latin typeface="Times New Roman" panose="02020603050405020304" pitchFamily="18" charset="0"/>
                <a:cs typeface="Times New Roman" panose="02020603050405020304" pitchFamily="18" charset="0"/>
              </a:rPr>
              <a:t>Student_Name</a:t>
            </a:r>
            <a:r>
              <a:rPr kumimoji="0" lang="en-US" altLang="en-US" b="0"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)GERMAN</a:t>
            </a:r>
            <a:r>
              <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1F59C45A-4B6E-66A5-E1A3-8207C22312BB}"/>
              </a:ext>
            </a:extLst>
          </p:cNvPr>
          <p:cNvGraphicFramePr>
            <a:graphicFrameLocks noGrp="1"/>
          </p:cNvGraphicFramePr>
          <p:nvPr>
            <p:extLst>
              <p:ext uri="{D42A27DB-BD31-4B8C-83A1-F6EECF244321}">
                <p14:modId xmlns:p14="http://schemas.microsoft.com/office/powerpoint/2010/main" val="3484343907"/>
              </p:ext>
            </p:extLst>
          </p:nvPr>
        </p:nvGraphicFramePr>
        <p:xfrm>
          <a:off x="424570" y="3117355"/>
          <a:ext cx="2145209" cy="1076960"/>
        </p:xfrm>
        <a:graphic>
          <a:graphicData uri="http://schemas.openxmlformats.org/drawingml/2006/table">
            <a:tbl>
              <a:tblPr>
                <a:tableStyleId>{69CF1AB2-1976-4502-BF36-3FF5EA218861}</a:tableStyleId>
              </a:tblPr>
              <a:tblGrid>
                <a:gridCol w="2145209">
                  <a:extLst>
                    <a:ext uri="{9D8B030D-6E8A-4147-A177-3AD203B41FA5}">
                      <a16:colId xmlns:a16="http://schemas.microsoft.com/office/drawing/2014/main" val="2320660495"/>
                    </a:ext>
                  </a:extLst>
                </a:gridCol>
              </a:tblGrid>
              <a:tr h="0">
                <a:tc>
                  <a:txBody>
                    <a:bodyPr/>
                    <a:lstStyle/>
                    <a:p>
                      <a:pPr algn="ctr" fontAlgn="base"/>
                      <a:r>
                        <a:rPr lang="en-CA" sz="1400" b="1">
                          <a:effectLst/>
                        </a:rPr>
                        <a:t>Student_Name</a:t>
                      </a:r>
                    </a:p>
                  </a:txBody>
                  <a:tcPr marL="38100" marR="38100" marT="63500" marB="63500" anchor="ctr"/>
                </a:tc>
                <a:extLst>
                  <a:ext uri="{0D108BD9-81ED-4DB2-BD59-A6C34878D82A}">
                    <a16:rowId xmlns:a16="http://schemas.microsoft.com/office/drawing/2014/main" val="1441143640"/>
                  </a:ext>
                </a:extLst>
              </a:tr>
              <a:tr h="0">
                <a:tc>
                  <a:txBody>
                    <a:bodyPr/>
                    <a:lstStyle/>
                    <a:p>
                      <a:pPr algn="ctr" fontAlgn="ctr"/>
                      <a:r>
                        <a:rPr lang="en-CA" sz="1250" b="0">
                          <a:effectLst/>
                        </a:rPr>
                        <a:t>Ram</a:t>
                      </a:r>
                    </a:p>
                  </a:txBody>
                  <a:tcPr marL="63500" marR="63500" marT="88900" marB="88900" anchor="ctr"/>
                </a:tc>
                <a:extLst>
                  <a:ext uri="{0D108BD9-81ED-4DB2-BD59-A6C34878D82A}">
                    <a16:rowId xmlns:a16="http://schemas.microsoft.com/office/drawing/2014/main" val="3809710661"/>
                  </a:ext>
                </a:extLst>
              </a:tr>
              <a:tr h="0">
                <a:tc>
                  <a:txBody>
                    <a:bodyPr/>
                    <a:lstStyle/>
                    <a:p>
                      <a:pPr algn="ctr" fontAlgn="ctr"/>
                      <a:r>
                        <a:rPr lang="en-CA" sz="1250" b="0" dirty="0">
                          <a:effectLst/>
                        </a:rPr>
                        <a:t>Mohan</a:t>
                      </a:r>
                    </a:p>
                  </a:txBody>
                  <a:tcPr marL="63500" marR="63500" marT="88900" marB="88900" anchor="ctr"/>
                </a:tc>
                <a:extLst>
                  <a:ext uri="{0D108BD9-81ED-4DB2-BD59-A6C34878D82A}">
                    <a16:rowId xmlns:a16="http://schemas.microsoft.com/office/drawing/2014/main" val="798625265"/>
                  </a:ext>
                </a:extLst>
              </a:tr>
            </a:tbl>
          </a:graphicData>
        </a:graphic>
      </p:graphicFrame>
      <p:sp>
        <p:nvSpPr>
          <p:cNvPr id="14" name="TextBox 13">
            <a:extLst>
              <a:ext uri="{FF2B5EF4-FFF2-40B4-BE49-F238E27FC236}">
                <a16:creationId xmlns:a16="http://schemas.microsoft.com/office/drawing/2014/main" id="{9339DA16-9D43-EE1E-3845-DD272A1C236A}"/>
              </a:ext>
            </a:extLst>
          </p:cNvPr>
          <p:cNvSpPr txBox="1"/>
          <p:nvPr/>
        </p:nvSpPr>
        <p:spPr>
          <a:xfrm>
            <a:off x="354725" y="5603729"/>
            <a:ext cx="10728434" cy="646331"/>
          </a:xfrm>
          <a:prstGeom prst="rect">
            <a:avLst/>
          </a:prstGeom>
          <a:noFill/>
        </p:spPr>
        <p:txBody>
          <a:bodyPr wrap="square">
            <a:spAutoFit/>
          </a:bodyPr>
          <a:lstStyle/>
          <a:p>
            <a:r>
              <a:rPr lang="en-US" b="1" i="0" dirty="0">
                <a:solidFill>
                  <a:srgbClr val="273239"/>
                </a:solidFill>
                <a:effectLst/>
                <a:latin typeface="Nunito" pitchFamily="2" charset="0"/>
              </a:rPr>
              <a:t>Note:</a:t>
            </a:r>
            <a:r>
              <a:rPr lang="en-US" b="0" i="0" dirty="0">
                <a:solidFill>
                  <a:srgbClr val="273239"/>
                </a:solidFill>
                <a:effectLst/>
                <a:latin typeface="Nunito" pitchFamily="2" charset="0"/>
              </a:rPr>
              <a:t> The only constraint in the Set Difference between two relations is that both relations must have the same set of Attributes.</a:t>
            </a:r>
            <a:endParaRPr lang="en-CA" dirty="0"/>
          </a:p>
        </p:txBody>
      </p:sp>
      <p:graphicFrame>
        <p:nvGraphicFramePr>
          <p:cNvPr id="2" name="Table 1">
            <a:extLst>
              <a:ext uri="{FF2B5EF4-FFF2-40B4-BE49-F238E27FC236}">
                <a16:creationId xmlns:a16="http://schemas.microsoft.com/office/drawing/2014/main" id="{A3155A2D-30CB-AAD2-231A-C9B70387C87F}"/>
              </a:ext>
            </a:extLst>
          </p:cNvPr>
          <p:cNvGraphicFramePr>
            <a:graphicFrameLocks noGrp="1"/>
          </p:cNvGraphicFramePr>
          <p:nvPr>
            <p:extLst>
              <p:ext uri="{D42A27DB-BD31-4B8C-83A1-F6EECF244321}">
                <p14:modId xmlns:p14="http://schemas.microsoft.com/office/powerpoint/2010/main" val="3923550242"/>
              </p:ext>
            </p:extLst>
          </p:nvPr>
        </p:nvGraphicFramePr>
        <p:xfrm>
          <a:off x="4952001" y="3150942"/>
          <a:ext cx="2908638" cy="1813560"/>
        </p:xfrm>
        <a:graphic>
          <a:graphicData uri="http://schemas.openxmlformats.org/drawingml/2006/table">
            <a:tbl>
              <a:tblPr>
                <a:tableStyleId>{22838BEF-8BB2-4498-84A7-C5851F593DF1}</a:tableStyleId>
              </a:tblPr>
              <a:tblGrid>
                <a:gridCol w="1454319">
                  <a:extLst>
                    <a:ext uri="{9D8B030D-6E8A-4147-A177-3AD203B41FA5}">
                      <a16:colId xmlns:a16="http://schemas.microsoft.com/office/drawing/2014/main" val="4043364286"/>
                    </a:ext>
                  </a:extLst>
                </a:gridCol>
                <a:gridCol w="1454319">
                  <a:extLst>
                    <a:ext uri="{9D8B030D-6E8A-4147-A177-3AD203B41FA5}">
                      <a16:colId xmlns:a16="http://schemas.microsoft.com/office/drawing/2014/main" val="3368504531"/>
                    </a:ext>
                  </a:extLst>
                </a:gridCol>
              </a:tblGrid>
              <a:tr h="0">
                <a:tc>
                  <a:txBody>
                    <a:bodyPr/>
                    <a:lstStyle/>
                    <a:p>
                      <a:pPr algn="ctr" fontAlgn="base"/>
                      <a:r>
                        <a:rPr lang="en-CA" sz="1400" b="1" dirty="0" err="1">
                          <a:effectLst/>
                        </a:rPr>
                        <a:t>Student_Name</a:t>
                      </a:r>
                      <a:r>
                        <a:rPr lang="en-CA" sz="1400" b="1" dirty="0">
                          <a:effectLst/>
                        </a:rPr>
                        <a:t>    </a:t>
                      </a:r>
                    </a:p>
                  </a:txBody>
                  <a:tcPr marL="38100" marR="38100" marT="63500" marB="63500" anchor="ctr"/>
                </a:tc>
                <a:tc>
                  <a:txBody>
                    <a:bodyPr/>
                    <a:lstStyle/>
                    <a:p>
                      <a:pPr algn="ctr" fontAlgn="base"/>
                      <a:r>
                        <a:rPr lang="en-CA" sz="1400" b="1" dirty="0" err="1">
                          <a:effectLst/>
                        </a:rPr>
                        <a:t>Roll_Number</a:t>
                      </a:r>
                      <a:r>
                        <a:rPr lang="en-CA" sz="1400" b="1" dirty="0">
                          <a:effectLst/>
                        </a:rPr>
                        <a:t>    </a:t>
                      </a:r>
                    </a:p>
                  </a:txBody>
                  <a:tcPr marL="63500" marR="63500" marT="63500" marB="63500" anchor="ctr"/>
                </a:tc>
                <a:extLst>
                  <a:ext uri="{0D108BD9-81ED-4DB2-BD59-A6C34878D82A}">
                    <a16:rowId xmlns:a16="http://schemas.microsoft.com/office/drawing/2014/main" val="290632664"/>
                  </a:ext>
                </a:extLst>
              </a:tr>
              <a:tr h="0">
                <a:tc>
                  <a:txBody>
                    <a:bodyPr/>
                    <a:lstStyle/>
                    <a:p>
                      <a:pPr algn="ctr" fontAlgn="ctr"/>
                      <a:r>
                        <a:rPr lang="en-CA" sz="1250" b="0">
                          <a:effectLst/>
                        </a:rPr>
                        <a:t>Ram</a:t>
                      </a:r>
                    </a:p>
                  </a:txBody>
                  <a:tcPr marL="63500" marR="63500" marT="88900" marB="88900" anchor="ctr"/>
                </a:tc>
                <a:tc>
                  <a:txBody>
                    <a:bodyPr/>
                    <a:lstStyle/>
                    <a:p>
                      <a:pPr algn="ctr" fontAlgn="ctr"/>
                      <a:r>
                        <a:rPr lang="en-CA" sz="1250" b="0" dirty="0">
                          <a:effectLst/>
                        </a:rPr>
                        <a:t>01</a:t>
                      </a:r>
                    </a:p>
                  </a:txBody>
                  <a:tcPr marL="63500" marR="63500" marT="88900" marB="88900" anchor="ctr"/>
                </a:tc>
                <a:extLst>
                  <a:ext uri="{0D108BD9-81ED-4DB2-BD59-A6C34878D82A}">
                    <a16:rowId xmlns:a16="http://schemas.microsoft.com/office/drawing/2014/main" val="1032448981"/>
                  </a:ext>
                </a:extLst>
              </a:tr>
              <a:tr h="0">
                <a:tc>
                  <a:txBody>
                    <a:bodyPr/>
                    <a:lstStyle/>
                    <a:p>
                      <a:pPr algn="ctr" fontAlgn="ctr"/>
                      <a:r>
                        <a:rPr lang="en-CA" sz="1250" b="0">
                          <a:effectLst/>
                        </a:rPr>
                        <a:t>Mohan</a:t>
                      </a:r>
                    </a:p>
                  </a:txBody>
                  <a:tcPr marL="63500" marR="63500" marT="88900" marB="88900" anchor="ctr"/>
                </a:tc>
                <a:tc>
                  <a:txBody>
                    <a:bodyPr/>
                    <a:lstStyle/>
                    <a:p>
                      <a:pPr algn="ctr" fontAlgn="ctr"/>
                      <a:r>
                        <a:rPr lang="en-CA" sz="1250" b="0" dirty="0">
                          <a:effectLst/>
                        </a:rPr>
                        <a:t>02</a:t>
                      </a:r>
                    </a:p>
                  </a:txBody>
                  <a:tcPr marL="63500" marR="63500" marT="88900" marB="88900" anchor="ctr"/>
                </a:tc>
                <a:extLst>
                  <a:ext uri="{0D108BD9-81ED-4DB2-BD59-A6C34878D82A}">
                    <a16:rowId xmlns:a16="http://schemas.microsoft.com/office/drawing/2014/main" val="167383327"/>
                  </a:ext>
                </a:extLst>
              </a:tr>
              <a:tr h="0">
                <a:tc>
                  <a:txBody>
                    <a:bodyPr/>
                    <a:lstStyle/>
                    <a:p>
                      <a:pPr algn="ctr" fontAlgn="ctr"/>
                      <a:r>
                        <a:rPr lang="en-CA" sz="1250" b="0">
                          <a:effectLst/>
                        </a:rPr>
                        <a:t>Vivek</a:t>
                      </a:r>
                    </a:p>
                  </a:txBody>
                  <a:tcPr marL="63500" marR="63500" marT="88900" marB="88900" anchor="ctr"/>
                </a:tc>
                <a:tc>
                  <a:txBody>
                    <a:bodyPr/>
                    <a:lstStyle/>
                    <a:p>
                      <a:pPr algn="ctr" fontAlgn="ctr"/>
                      <a:r>
                        <a:rPr lang="en-CA" sz="1250" b="0" dirty="0">
                          <a:effectLst/>
                        </a:rPr>
                        <a:t>13</a:t>
                      </a:r>
                    </a:p>
                  </a:txBody>
                  <a:tcPr marL="63500" marR="63500" marT="88900" marB="88900" anchor="ctr"/>
                </a:tc>
                <a:extLst>
                  <a:ext uri="{0D108BD9-81ED-4DB2-BD59-A6C34878D82A}">
                    <a16:rowId xmlns:a16="http://schemas.microsoft.com/office/drawing/2014/main" val="3564083362"/>
                  </a:ext>
                </a:extLst>
              </a:tr>
              <a:tr h="0">
                <a:tc>
                  <a:txBody>
                    <a:bodyPr/>
                    <a:lstStyle/>
                    <a:p>
                      <a:pPr algn="ctr" fontAlgn="ctr"/>
                      <a:r>
                        <a:rPr lang="en-CA" sz="1250" b="0">
                          <a:effectLst/>
                        </a:rPr>
                        <a:t>Geeta</a:t>
                      </a:r>
                    </a:p>
                  </a:txBody>
                  <a:tcPr marL="63500" marR="63500" marT="88900" marB="88900" anchor="ctr"/>
                </a:tc>
                <a:tc>
                  <a:txBody>
                    <a:bodyPr/>
                    <a:lstStyle/>
                    <a:p>
                      <a:pPr algn="ctr" fontAlgn="ctr"/>
                      <a:r>
                        <a:rPr lang="en-CA" sz="1250" b="0" dirty="0">
                          <a:effectLst/>
                        </a:rPr>
                        <a:t>17</a:t>
                      </a:r>
                    </a:p>
                  </a:txBody>
                  <a:tcPr marL="63500" marR="63500" marT="88900" marB="88900" anchor="ctr"/>
                </a:tc>
                <a:extLst>
                  <a:ext uri="{0D108BD9-81ED-4DB2-BD59-A6C34878D82A}">
                    <a16:rowId xmlns:a16="http://schemas.microsoft.com/office/drawing/2014/main" val="3364299847"/>
                  </a:ext>
                </a:extLst>
              </a:tr>
            </a:tbl>
          </a:graphicData>
        </a:graphic>
      </p:graphicFrame>
      <p:graphicFrame>
        <p:nvGraphicFramePr>
          <p:cNvPr id="3" name="Table 2">
            <a:extLst>
              <a:ext uri="{FF2B5EF4-FFF2-40B4-BE49-F238E27FC236}">
                <a16:creationId xmlns:a16="http://schemas.microsoft.com/office/drawing/2014/main" id="{EA915A1D-876E-A67A-4E16-879AD881CE80}"/>
              </a:ext>
            </a:extLst>
          </p:cNvPr>
          <p:cNvGraphicFramePr>
            <a:graphicFrameLocks noGrp="1"/>
          </p:cNvGraphicFramePr>
          <p:nvPr>
            <p:extLst>
              <p:ext uri="{D42A27DB-BD31-4B8C-83A1-F6EECF244321}">
                <p14:modId xmlns:p14="http://schemas.microsoft.com/office/powerpoint/2010/main" val="4285628995"/>
              </p:ext>
            </p:extLst>
          </p:nvPr>
        </p:nvGraphicFramePr>
        <p:xfrm>
          <a:off x="8316310" y="2511715"/>
          <a:ext cx="3476512" cy="1813560"/>
        </p:xfrm>
        <a:graphic>
          <a:graphicData uri="http://schemas.openxmlformats.org/drawingml/2006/table">
            <a:tbl>
              <a:tblPr>
                <a:tableStyleId>{8A107856-5554-42FB-B03E-39F5DBC370BA}</a:tableStyleId>
              </a:tblPr>
              <a:tblGrid>
                <a:gridCol w="1738256">
                  <a:extLst>
                    <a:ext uri="{9D8B030D-6E8A-4147-A177-3AD203B41FA5}">
                      <a16:colId xmlns:a16="http://schemas.microsoft.com/office/drawing/2014/main" val="1437540194"/>
                    </a:ext>
                  </a:extLst>
                </a:gridCol>
                <a:gridCol w="1738256">
                  <a:extLst>
                    <a:ext uri="{9D8B030D-6E8A-4147-A177-3AD203B41FA5}">
                      <a16:colId xmlns:a16="http://schemas.microsoft.com/office/drawing/2014/main" val="4000350030"/>
                    </a:ext>
                  </a:extLst>
                </a:gridCol>
              </a:tblGrid>
              <a:tr h="0">
                <a:tc>
                  <a:txBody>
                    <a:bodyPr/>
                    <a:lstStyle/>
                    <a:p>
                      <a:pPr algn="ctr" fontAlgn="base"/>
                      <a:r>
                        <a:rPr lang="en-CA" sz="1400" b="1" dirty="0" err="1">
                          <a:effectLst/>
                        </a:rPr>
                        <a:t>Student_Name</a:t>
                      </a:r>
                      <a:r>
                        <a:rPr lang="en-CA" sz="1400" b="1" dirty="0">
                          <a:effectLst/>
                        </a:rPr>
                        <a:t>    </a:t>
                      </a:r>
                    </a:p>
                  </a:txBody>
                  <a:tcPr marL="38100" marR="38100" marT="63500" marB="63500" anchor="ctr"/>
                </a:tc>
                <a:tc>
                  <a:txBody>
                    <a:bodyPr/>
                    <a:lstStyle/>
                    <a:p>
                      <a:pPr algn="ctr" fontAlgn="base"/>
                      <a:r>
                        <a:rPr lang="en-CA" sz="1400" b="1">
                          <a:effectLst/>
                        </a:rPr>
                        <a:t>Roll_Number    </a:t>
                      </a:r>
                    </a:p>
                  </a:txBody>
                  <a:tcPr marL="63500" marR="63500" marT="63500" marB="63500" anchor="ctr"/>
                </a:tc>
                <a:extLst>
                  <a:ext uri="{0D108BD9-81ED-4DB2-BD59-A6C34878D82A}">
                    <a16:rowId xmlns:a16="http://schemas.microsoft.com/office/drawing/2014/main" val="2431642589"/>
                  </a:ext>
                </a:extLst>
              </a:tr>
              <a:tr h="0">
                <a:tc>
                  <a:txBody>
                    <a:bodyPr/>
                    <a:lstStyle/>
                    <a:p>
                      <a:pPr algn="ctr" fontAlgn="ctr"/>
                      <a:r>
                        <a:rPr lang="en-CA" sz="1250" b="0" dirty="0">
                          <a:effectLst/>
                        </a:rPr>
                        <a:t>Vivek</a:t>
                      </a:r>
                    </a:p>
                  </a:txBody>
                  <a:tcPr marL="63500" marR="63500" marT="88900" marB="88900" anchor="ctr"/>
                </a:tc>
                <a:tc>
                  <a:txBody>
                    <a:bodyPr/>
                    <a:lstStyle/>
                    <a:p>
                      <a:pPr algn="ctr" fontAlgn="ctr"/>
                      <a:r>
                        <a:rPr lang="en-CA" sz="1250" b="0">
                          <a:effectLst/>
                        </a:rPr>
                        <a:t>13</a:t>
                      </a:r>
                    </a:p>
                  </a:txBody>
                  <a:tcPr marL="63500" marR="63500" marT="88900" marB="88900" anchor="ctr"/>
                </a:tc>
                <a:extLst>
                  <a:ext uri="{0D108BD9-81ED-4DB2-BD59-A6C34878D82A}">
                    <a16:rowId xmlns:a16="http://schemas.microsoft.com/office/drawing/2014/main" val="2586130316"/>
                  </a:ext>
                </a:extLst>
              </a:tr>
              <a:tr h="0">
                <a:tc>
                  <a:txBody>
                    <a:bodyPr/>
                    <a:lstStyle/>
                    <a:p>
                      <a:pPr algn="ctr" fontAlgn="ctr"/>
                      <a:r>
                        <a:rPr lang="en-CA" sz="1250" b="0">
                          <a:effectLst/>
                        </a:rPr>
                        <a:t>Geeta</a:t>
                      </a:r>
                    </a:p>
                  </a:txBody>
                  <a:tcPr marL="63500" marR="63500" marT="88900" marB="88900" anchor="ctr"/>
                </a:tc>
                <a:tc>
                  <a:txBody>
                    <a:bodyPr/>
                    <a:lstStyle/>
                    <a:p>
                      <a:pPr algn="ctr" fontAlgn="ctr"/>
                      <a:r>
                        <a:rPr lang="en-CA" sz="1250" b="0" dirty="0">
                          <a:effectLst/>
                        </a:rPr>
                        <a:t>17</a:t>
                      </a:r>
                    </a:p>
                  </a:txBody>
                  <a:tcPr marL="63500" marR="63500" marT="88900" marB="88900" anchor="ctr"/>
                </a:tc>
                <a:extLst>
                  <a:ext uri="{0D108BD9-81ED-4DB2-BD59-A6C34878D82A}">
                    <a16:rowId xmlns:a16="http://schemas.microsoft.com/office/drawing/2014/main" val="1323665352"/>
                  </a:ext>
                </a:extLst>
              </a:tr>
              <a:tr h="0">
                <a:tc>
                  <a:txBody>
                    <a:bodyPr/>
                    <a:lstStyle/>
                    <a:p>
                      <a:pPr algn="ctr" fontAlgn="ctr"/>
                      <a:r>
                        <a:rPr lang="en-CA" sz="1250" b="0">
                          <a:effectLst/>
                        </a:rPr>
                        <a:t>Shyam</a:t>
                      </a:r>
                    </a:p>
                  </a:txBody>
                  <a:tcPr marL="63500" marR="63500" marT="88900" marB="88900" anchor="ctr"/>
                </a:tc>
                <a:tc>
                  <a:txBody>
                    <a:bodyPr/>
                    <a:lstStyle/>
                    <a:p>
                      <a:pPr algn="ctr" fontAlgn="ctr"/>
                      <a:r>
                        <a:rPr lang="en-CA" sz="1250" b="0" dirty="0">
                          <a:effectLst/>
                        </a:rPr>
                        <a:t>21</a:t>
                      </a:r>
                    </a:p>
                  </a:txBody>
                  <a:tcPr marL="63500" marR="63500" marT="88900" marB="88900" anchor="ctr"/>
                </a:tc>
                <a:extLst>
                  <a:ext uri="{0D108BD9-81ED-4DB2-BD59-A6C34878D82A}">
                    <a16:rowId xmlns:a16="http://schemas.microsoft.com/office/drawing/2014/main" val="4103469223"/>
                  </a:ext>
                </a:extLst>
              </a:tr>
              <a:tr h="0">
                <a:tc>
                  <a:txBody>
                    <a:bodyPr/>
                    <a:lstStyle/>
                    <a:p>
                      <a:pPr algn="ctr" fontAlgn="ctr"/>
                      <a:r>
                        <a:rPr lang="en-CA" sz="1250" b="0">
                          <a:effectLst/>
                        </a:rPr>
                        <a:t>Rohan</a:t>
                      </a:r>
                    </a:p>
                  </a:txBody>
                  <a:tcPr marL="63500" marR="63500" marT="88900" marB="88900" anchor="ctr"/>
                </a:tc>
                <a:tc>
                  <a:txBody>
                    <a:bodyPr/>
                    <a:lstStyle/>
                    <a:p>
                      <a:pPr algn="ctr" fontAlgn="ctr"/>
                      <a:r>
                        <a:rPr lang="en-CA" sz="1250" b="0" dirty="0">
                          <a:effectLst/>
                        </a:rPr>
                        <a:t>25</a:t>
                      </a:r>
                    </a:p>
                  </a:txBody>
                  <a:tcPr marL="63500" marR="63500" marT="88900" marB="88900" anchor="ctr"/>
                </a:tc>
                <a:extLst>
                  <a:ext uri="{0D108BD9-81ED-4DB2-BD59-A6C34878D82A}">
                    <a16:rowId xmlns:a16="http://schemas.microsoft.com/office/drawing/2014/main" val="3712658519"/>
                  </a:ext>
                </a:extLst>
              </a:tr>
            </a:tbl>
          </a:graphicData>
        </a:graphic>
      </p:graphicFrame>
      <p:sp>
        <p:nvSpPr>
          <p:cNvPr id="13" name="TextBox 12">
            <a:extLst>
              <a:ext uri="{FF2B5EF4-FFF2-40B4-BE49-F238E27FC236}">
                <a16:creationId xmlns:a16="http://schemas.microsoft.com/office/drawing/2014/main" id="{5831F1D3-E279-18C4-9CAB-9E9D4E171D5B}"/>
              </a:ext>
            </a:extLst>
          </p:cNvPr>
          <p:cNvSpPr txBox="1"/>
          <p:nvPr/>
        </p:nvSpPr>
        <p:spPr>
          <a:xfrm>
            <a:off x="5841717" y="2827250"/>
            <a:ext cx="1129205" cy="369332"/>
          </a:xfrm>
          <a:prstGeom prst="rect">
            <a:avLst/>
          </a:prstGeom>
          <a:noFill/>
        </p:spPr>
        <p:txBody>
          <a:bodyPr wrap="square">
            <a:spAutoFit/>
          </a:bodyPr>
          <a:lstStyle/>
          <a:p>
            <a:r>
              <a:rPr lang="en-US" b="0" i="0" dirty="0">
                <a:solidFill>
                  <a:srgbClr val="273239"/>
                </a:solidFill>
                <a:effectLst/>
                <a:latin typeface="Nunito" pitchFamily="2" charset="0"/>
              </a:rPr>
              <a:t>FRENCH</a:t>
            </a:r>
            <a:endParaRPr lang="en-CA" dirty="0"/>
          </a:p>
        </p:txBody>
      </p:sp>
      <p:sp>
        <p:nvSpPr>
          <p:cNvPr id="16" name="TextBox 15">
            <a:extLst>
              <a:ext uri="{FF2B5EF4-FFF2-40B4-BE49-F238E27FC236}">
                <a16:creationId xmlns:a16="http://schemas.microsoft.com/office/drawing/2014/main" id="{B8D894A7-4BCF-3BD9-C26D-5B9290944600}"/>
              </a:ext>
            </a:extLst>
          </p:cNvPr>
          <p:cNvSpPr txBox="1"/>
          <p:nvPr/>
        </p:nvSpPr>
        <p:spPr>
          <a:xfrm>
            <a:off x="10382471" y="2215723"/>
            <a:ext cx="1255329" cy="369332"/>
          </a:xfrm>
          <a:prstGeom prst="rect">
            <a:avLst/>
          </a:prstGeom>
          <a:noFill/>
        </p:spPr>
        <p:txBody>
          <a:bodyPr wrap="square">
            <a:spAutoFit/>
          </a:bodyPr>
          <a:lstStyle/>
          <a:p>
            <a:r>
              <a:rPr lang="en-US" b="0" i="0" dirty="0">
                <a:solidFill>
                  <a:srgbClr val="273239"/>
                </a:solidFill>
                <a:effectLst/>
                <a:latin typeface="Nunito" pitchFamily="2" charset="0"/>
              </a:rPr>
              <a:t>GERMAN</a:t>
            </a:r>
            <a:endParaRPr lang="en-CA" dirty="0"/>
          </a:p>
        </p:txBody>
      </p:sp>
    </p:spTree>
    <p:extLst>
      <p:ext uri="{BB962C8B-B14F-4D97-AF65-F5344CB8AC3E}">
        <p14:creationId xmlns:p14="http://schemas.microsoft.com/office/powerpoint/2010/main" val="3460184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935FF-67C4-F30A-3FB8-34AE3C7CBC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BFF444-DB28-2917-1296-F9C15714A630}"/>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FAE1DE9-A88F-3D6A-4781-2C2616834788}"/>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DAD25A-2188-95C8-3B0A-27002F9160C0}"/>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B1621B4-C645-C77C-D6EA-511F68E5AA5A}"/>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391D71E-CEDC-D163-9FFA-0E1A1CBBD4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7911563-7369-8642-7903-35ADF518527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F10B0E8-6D02-FA1C-0374-23A2DC177C1F}"/>
              </a:ext>
            </a:extLst>
          </p:cNvPr>
          <p:cNvSpPr txBox="1"/>
          <p:nvPr/>
        </p:nvSpPr>
        <p:spPr>
          <a:xfrm>
            <a:off x="305457" y="1843203"/>
            <a:ext cx="11678534" cy="646331"/>
          </a:xfrm>
          <a:prstGeom prst="rect">
            <a:avLst/>
          </a:prstGeom>
          <a:noFill/>
        </p:spPr>
        <p:txBody>
          <a:bodyPr wrap="square">
            <a:spAutoFit/>
          </a:bodyPr>
          <a:lstStyle/>
          <a:p>
            <a:pPr algn="just" fontAlgn="base"/>
            <a:r>
              <a:rPr lang="en-US" b="1" i="0" dirty="0">
                <a:solidFill>
                  <a:srgbClr val="273239"/>
                </a:solidFill>
                <a:effectLst/>
                <a:latin typeface="Nunito" pitchFamily="2" charset="0"/>
              </a:rPr>
              <a:t>Set Intersection(∩): </a:t>
            </a:r>
            <a:r>
              <a:rPr lang="en-US" b="0" i="0" dirty="0">
                <a:solidFill>
                  <a:srgbClr val="273239"/>
                </a:solidFill>
                <a:effectLst/>
                <a:latin typeface="Nunito" pitchFamily="2" charset="0"/>
              </a:rPr>
              <a:t>Set Intersection in relational algebra is the same set intersection operation in set theory.</a:t>
            </a:r>
          </a:p>
          <a:p>
            <a:pPr algn="just" fontAlgn="base"/>
            <a:r>
              <a:rPr lang="en-US" b="1" i="0" dirty="0">
                <a:solidFill>
                  <a:srgbClr val="273239"/>
                </a:solidFill>
                <a:effectLst/>
                <a:latin typeface="Nunito" pitchFamily="2" charset="0"/>
              </a:rPr>
              <a:t>Example: </a:t>
            </a:r>
            <a:r>
              <a:rPr lang="en-US" b="0" i="0" dirty="0">
                <a:solidFill>
                  <a:srgbClr val="273239"/>
                </a:solidFill>
                <a:effectLst/>
                <a:latin typeface="Nunito" pitchFamily="2" charset="0"/>
              </a:rPr>
              <a:t>From the above table of FRENCH and GERMAN, the Set Intersection is used as follows</a:t>
            </a:r>
          </a:p>
        </p:txBody>
      </p:sp>
      <p:sp>
        <p:nvSpPr>
          <p:cNvPr id="8" name="Rectangle 1">
            <a:extLst>
              <a:ext uri="{FF2B5EF4-FFF2-40B4-BE49-F238E27FC236}">
                <a16:creationId xmlns:a16="http://schemas.microsoft.com/office/drawing/2014/main" id="{8350F353-21F9-2377-9909-2AEB94CC5674}"/>
              </a:ext>
            </a:extLst>
          </p:cNvPr>
          <p:cNvSpPr>
            <a:spLocks noChangeArrowheads="1"/>
          </p:cNvSpPr>
          <p:nvPr/>
        </p:nvSpPr>
        <p:spPr bwMode="auto">
          <a:xfrm>
            <a:off x="543910" y="2806300"/>
            <a:ext cx="8395138" cy="362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53958"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a:ln>
                  <a:noFill/>
                </a:ln>
                <a:solidFill>
                  <a:srgbClr val="273239"/>
                </a:solidFill>
                <a:effectLst/>
                <a:latin typeface="Times New Roman" panose="02020603050405020304" pitchFamily="18" charset="0"/>
                <a:cs typeface="Times New Roman" panose="02020603050405020304" pitchFamily="18" charset="0"/>
              </a:rPr>
              <a:t>π(Student_Name)FRENCH ∩ π(Student_Name)GERMAN</a:t>
            </a:r>
            <a:r>
              <a:rPr kumimoji="0" lang="en-US" altLang="en-US" sz="11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en-US" sz="3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FBC7051-BE80-39DA-2D7A-78F0B3151E12}"/>
              </a:ext>
            </a:extLst>
          </p:cNvPr>
          <p:cNvSpPr txBox="1"/>
          <p:nvPr/>
        </p:nvSpPr>
        <p:spPr>
          <a:xfrm>
            <a:off x="4443905" y="477798"/>
            <a:ext cx="2674226" cy="369332"/>
          </a:xfrm>
          <a:prstGeom prst="rect">
            <a:avLst/>
          </a:prstGeom>
          <a:noFill/>
        </p:spPr>
        <p:txBody>
          <a:bodyPr wrap="square">
            <a:spAutoFit/>
          </a:bodyPr>
          <a:lstStyle/>
          <a:p>
            <a:r>
              <a:rPr lang="en-US" b="1" i="0" dirty="0">
                <a:solidFill>
                  <a:srgbClr val="273239"/>
                </a:solidFill>
                <a:effectLst/>
                <a:latin typeface="Nunito" pitchFamily="2" charset="0"/>
              </a:rPr>
              <a:t>Set Intersection(∩)</a:t>
            </a:r>
            <a:endParaRPr lang="en-CA" dirty="0"/>
          </a:p>
        </p:txBody>
      </p:sp>
      <p:graphicFrame>
        <p:nvGraphicFramePr>
          <p:cNvPr id="12" name="Table 11">
            <a:extLst>
              <a:ext uri="{FF2B5EF4-FFF2-40B4-BE49-F238E27FC236}">
                <a16:creationId xmlns:a16="http://schemas.microsoft.com/office/drawing/2014/main" id="{B12C4559-EFE2-FF1B-1FD8-05F24BB5B32C}"/>
              </a:ext>
            </a:extLst>
          </p:cNvPr>
          <p:cNvGraphicFramePr>
            <a:graphicFrameLocks noGrp="1"/>
          </p:cNvGraphicFramePr>
          <p:nvPr>
            <p:extLst>
              <p:ext uri="{D42A27DB-BD31-4B8C-83A1-F6EECF244321}">
                <p14:modId xmlns:p14="http://schemas.microsoft.com/office/powerpoint/2010/main" val="4248269831"/>
              </p:ext>
            </p:extLst>
          </p:nvPr>
        </p:nvGraphicFramePr>
        <p:xfrm>
          <a:off x="838200" y="3462814"/>
          <a:ext cx="1857703" cy="1076960"/>
        </p:xfrm>
        <a:graphic>
          <a:graphicData uri="http://schemas.openxmlformats.org/drawingml/2006/table">
            <a:tbl>
              <a:tblPr>
                <a:tableStyleId>{8A107856-5554-42FB-B03E-39F5DBC370BA}</a:tableStyleId>
              </a:tblPr>
              <a:tblGrid>
                <a:gridCol w="1857703">
                  <a:extLst>
                    <a:ext uri="{9D8B030D-6E8A-4147-A177-3AD203B41FA5}">
                      <a16:colId xmlns:a16="http://schemas.microsoft.com/office/drawing/2014/main" val="2222151062"/>
                    </a:ext>
                  </a:extLst>
                </a:gridCol>
              </a:tblGrid>
              <a:tr h="0">
                <a:tc>
                  <a:txBody>
                    <a:bodyPr/>
                    <a:lstStyle/>
                    <a:p>
                      <a:pPr algn="ctr" fontAlgn="base"/>
                      <a:r>
                        <a:rPr lang="en-CA" sz="1400" b="1" dirty="0" err="1">
                          <a:effectLst/>
                        </a:rPr>
                        <a:t>Student_Name</a:t>
                      </a:r>
                      <a:endParaRPr lang="en-CA" sz="1400" b="1" dirty="0">
                        <a:effectLst/>
                      </a:endParaRPr>
                    </a:p>
                  </a:txBody>
                  <a:tcPr marL="38100" marR="38100" marT="63500" marB="63500" anchor="ctr"/>
                </a:tc>
                <a:extLst>
                  <a:ext uri="{0D108BD9-81ED-4DB2-BD59-A6C34878D82A}">
                    <a16:rowId xmlns:a16="http://schemas.microsoft.com/office/drawing/2014/main" val="152911483"/>
                  </a:ext>
                </a:extLst>
              </a:tr>
              <a:tr h="0">
                <a:tc>
                  <a:txBody>
                    <a:bodyPr/>
                    <a:lstStyle/>
                    <a:p>
                      <a:pPr algn="ctr" fontAlgn="ctr"/>
                      <a:r>
                        <a:rPr lang="en-CA" sz="1250" b="0">
                          <a:effectLst/>
                        </a:rPr>
                        <a:t>Vivek</a:t>
                      </a:r>
                    </a:p>
                  </a:txBody>
                  <a:tcPr marL="63500" marR="63500" marT="88900" marB="88900" anchor="ctr"/>
                </a:tc>
                <a:extLst>
                  <a:ext uri="{0D108BD9-81ED-4DB2-BD59-A6C34878D82A}">
                    <a16:rowId xmlns:a16="http://schemas.microsoft.com/office/drawing/2014/main" val="304876229"/>
                  </a:ext>
                </a:extLst>
              </a:tr>
              <a:tr h="0">
                <a:tc>
                  <a:txBody>
                    <a:bodyPr/>
                    <a:lstStyle/>
                    <a:p>
                      <a:pPr algn="ctr" fontAlgn="ctr"/>
                      <a:r>
                        <a:rPr lang="en-CA" sz="1250" b="0" dirty="0">
                          <a:effectLst/>
                        </a:rPr>
                        <a:t>Geeta</a:t>
                      </a:r>
                    </a:p>
                  </a:txBody>
                  <a:tcPr marL="63500" marR="63500" marT="88900" marB="88900" anchor="ctr"/>
                </a:tc>
                <a:extLst>
                  <a:ext uri="{0D108BD9-81ED-4DB2-BD59-A6C34878D82A}">
                    <a16:rowId xmlns:a16="http://schemas.microsoft.com/office/drawing/2014/main" val="799642967"/>
                  </a:ext>
                </a:extLst>
              </a:tr>
            </a:tbl>
          </a:graphicData>
        </a:graphic>
      </p:graphicFrame>
      <p:sp>
        <p:nvSpPr>
          <p:cNvPr id="14" name="TextBox 13">
            <a:extLst>
              <a:ext uri="{FF2B5EF4-FFF2-40B4-BE49-F238E27FC236}">
                <a16:creationId xmlns:a16="http://schemas.microsoft.com/office/drawing/2014/main" id="{569A4876-E7B9-4B14-84BD-4A4BD17EB985}"/>
              </a:ext>
            </a:extLst>
          </p:cNvPr>
          <p:cNvSpPr txBox="1"/>
          <p:nvPr/>
        </p:nvSpPr>
        <p:spPr>
          <a:xfrm>
            <a:off x="453801" y="5440838"/>
            <a:ext cx="11284397" cy="646331"/>
          </a:xfrm>
          <a:prstGeom prst="rect">
            <a:avLst/>
          </a:prstGeom>
          <a:noFill/>
        </p:spPr>
        <p:txBody>
          <a:bodyPr wrap="square">
            <a:spAutoFit/>
          </a:bodyPr>
          <a:lstStyle/>
          <a:p>
            <a:r>
              <a:rPr lang="en-US" b="1" i="0" dirty="0">
                <a:solidFill>
                  <a:srgbClr val="273239"/>
                </a:solidFill>
                <a:effectLst/>
                <a:latin typeface="Nunito" pitchFamily="2" charset="0"/>
              </a:rPr>
              <a:t>Note:</a:t>
            </a:r>
            <a:r>
              <a:rPr lang="en-US" b="0" i="0" dirty="0">
                <a:solidFill>
                  <a:srgbClr val="273239"/>
                </a:solidFill>
                <a:effectLst/>
                <a:latin typeface="Nunito" pitchFamily="2" charset="0"/>
              </a:rPr>
              <a:t> The only constraint in the Set Difference between two relations is that both relations must have the same set of Attributes.  </a:t>
            </a:r>
            <a:endParaRPr lang="en-CA" dirty="0"/>
          </a:p>
        </p:txBody>
      </p:sp>
      <p:graphicFrame>
        <p:nvGraphicFramePr>
          <p:cNvPr id="2" name="Table 1">
            <a:extLst>
              <a:ext uri="{FF2B5EF4-FFF2-40B4-BE49-F238E27FC236}">
                <a16:creationId xmlns:a16="http://schemas.microsoft.com/office/drawing/2014/main" id="{DC1E3A76-8026-763C-0B93-03B3281A78DB}"/>
              </a:ext>
            </a:extLst>
          </p:cNvPr>
          <p:cNvGraphicFramePr>
            <a:graphicFrameLocks noGrp="1"/>
          </p:cNvGraphicFramePr>
          <p:nvPr>
            <p:extLst>
              <p:ext uri="{D42A27DB-BD31-4B8C-83A1-F6EECF244321}">
                <p14:modId xmlns:p14="http://schemas.microsoft.com/office/powerpoint/2010/main" val="1898688065"/>
              </p:ext>
            </p:extLst>
          </p:nvPr>
        </p:nvGraphicFramePr>
        <p:xfrm>
          <a:off x="5062475" y="3487259"/>
          <a:ext cx="2908638" cy="1813560"/>
        </p:xfrm>
        <a:graphic>
          <a:graphicData uri="http://schemas.openxmlformats.org/drawingml/2006/table">
            <a:tbl>
              <a:tblPr>
                <a:tableStyleId>{22838BEF-8BB2-4498-84A7-C5851F593DF1}</a:tableStyleId>
              </a:tblPr>
              <a:tblGrid>
                <a:gridCol w="1454319">
                  <a:extLst>
                    <a:ext uri="{9D8B030D-6E8A-4147-A177-3AD203B41FA5}">
                      <a16:colId xmlns:a16="http://schemas.microsoft.com/office/drawing/2014/main" val="4043364286"/>
                    </a:ext>
                  </a:extLst>
                </a:gridCol>
                <a:gridCol w="1454319">
                  <a:extLst>
                    <a:ext uri="{9D8B030D-6E8A-4147-A177-3AD203B41FA5}">
                      <a16:colId xmlns:a16="http://schemas.microsoft.com/office/drawing/2014/main" val="3368504531"/>
                    </a:ext>
                  </a:extLst>
                </a:gridCol>
              </a:tblGrid>
              <a:tr h="0">
                <a:tc>
                  <a:txBody>
                    <a:bodyPr/>
                    <a:lstStyle/>
                    <a:p>
                      <a:pPr algn="ctr" fontAlgn="base"/>
                      <a:r>
                        <a:rPr lang="en-CA" sz="1400" b="1" dirty="0" err="1">
                          <a:effectLst/>
                        </a:rPr>
                        <a:t>Student_Name</a:t>
                      </a:r>
                      <a:r>
                        <a:rPr lang="en-CA" sz="1400" b="1" dirty="0">
                          <a:effectLst/>
                        </a:rPr>
                        <a:t>    </a:t>
                      </a:r>
                    </a:p>
                  </a:txBody>
                  <a:tcPr marL="38100" marR="38100" marT="63500" marB="63500" anchor="ctr"/>
                </a:tc>
                <a:tc>
                  <a:txBody>
                    <a:bodyPr/>
                    <a:lstStyle/>
                    <a:p>
                      <a:pPr algn="ctr" fontAlgn="base"/>
                      <a:r>
                        <a:rPr lang="en-CA" sz="1400" b="1" dirty="0" err="1">
                          <a:effectLst/>
                        </a:rPr>
                        <a:t>Roll_Number</a:t>
                      </a:r>
                      <a:r>
                        <a:rPr lang="en-CA" sz="1400" b="1" dirty="0">
                          <a:effectLst/>
                        </a:rPr>
                        <a:t>    </a:t>
                      </a:r>
                    </a:p>
                  </a:txBody>
                  <a:tcPr marL="63500" marR="63500" marT="63500" marB="63500" anchor="ctr"/>
                </a:tc>
                <a:extLst>
                  <a:ext uri="{0D108BD9-81ED-4DB2-BD59-A6C34878D82A}">
                    <a16:rowId xmlns:a16="http://schemas.microsoft.com/office/drawing/2014/main" val="290632664"/>
                  </a:ext>
                </a:extLst>
              </a:tr>
              <a:tr h="0">
                <a:tc>
                  <a:txBody>
                    <a:bodyPr/>
                    <a:lstStyle/>
                    <a:p>
                      <a:pPr algn="ctr" fontAlgn="ctr"/>
                      <a:r>
                        <a:rPr lang="en-CA" sz="1250" b="0">
                          <a:effectLst/>
                        </a:rPr>
                        <a:t>Ram</a:t>
                      </a:r>
                    </a:p>
                  </a:txBody>
                  <a:tcPr marL="63500" marR="63500" marT="88900" marB="88900" anchor="ctr"/>
                </a:tc>
                <a:tc>
                  <a:txBody>
                    <a:bodyPr/>
                    <a:lstStyle/>
                    <a:p>
                      <a:pPr algn="ctr" fontAlgn="ctr"/>
                      <a:r>
                        <a:rPr lang="en-CA" sz="1250" b="0" dirty="0">
                          <a:effectLst/>
                        </a:rPr>
                        <a:t>01</a:t>
                      </a:r>
                    </a:p>
                  </a:txBody>
                  <a:tcPr marL="63500" marR="63500" marT="88900" marB="88900" anchor="ctr"/>
                </a:tc>
                <a:extLst>
                  <a:ext uri="{0D108BD9-81ED-4DB2-BD59-A6C34878D82A}">
                    <a16:rowId xmlns:a16="http://schemas.microsoft.com/office/drawing/2014/main" val="1032448981"/>
                  </a:ext>
                </a:extLst>
              </a:tr>
              <a:tr h="0">
                <a:tc>
                  <a:txBody>
                    <a:bodyPr/>
                    <a:lstStyle/>
                    <a:p>
                      <a:pPr algn="ctr" fontAlgn="ctr"/>
                      <a:r>
                        <a:rPr lang="en-CA" sz="1250" b="0">
                          <a:effectLst/>
                        </a:rPr>
                        <a:t>Mohan</a:t>
                      </a:r>
                    </a:p>
                  </a:txBody>
                  <a:tcPr marL="63500" marR="63500" marT="88900" marB="88900" anchor="ctr"/>
                </a:tc>
                <a:tc>
                  <a:txBody>
                    <a:bodyPr/>
                    <a:lstStyle/>
                    <a:p>
                      <a:pPr algn="ctr" fontAlgn="ctr"/>
                      <a:r>
                        <a:rPr lang="en-CA" sz="1250" b="0" dirty="0">
                          <a:effectLst/>
                        </a:rPr>
                        <a:t>02</a:t>
                      </a:r>
                    </a:p>
                  </a:txBody>
                  <a:tcPr marL="63500" marR="63500" marT="88900" marB="88900" anchor="ctr"/>
                </a:tc>
                <a:extLst>
                  <a:ext uri="{0D108BD9-81ED-4DB2-BD59-A6C34878D82A}">
                    <a16:rowId xmlns:a16="http://schemas.microsoft.com/office/drawing/2014/main" val="167383327"/>
                  </a:ext>
                </a:extLst>
              </a:tr>
              <a:tr h="0">
                <a:tc>
                  <a:txBody>
                    <a:bodyPr/>
                    <a:lstStyle/>
                    <a:p>
                      <a:pPr algn="ctr" fontAlgn="ctr"/>
                      <a:r>
                        <a:rPr lang="en-CA" sz="1250" b="0">
                          <a:effectLst/>
                        </a:rPr>
                        <a:t>Vivek</a:t>
                      </a:r>
                    </a:p>
                  </a:txBody>
                  <a:tcPr marL="63500" marR="63500" marT="88900" marB="88900" anchor="ctr"/>
                </a:tc>
                <a:tc>
                  <a:txBody>
                    <a:bodyPr/>
                    <a:lstStyle/>
                    <a:p>
                      <a:pPr algn="ctr" fontAlgn="ctr"/>
                      <a:r>
                        <a:rPr lang="en-CA" sz="1250" b="0" dirty="0">
                          <a:effectLst/>
                        </a:rPr>
                        <a:t>13</a:t>
                      </a:r>
                    </a:p>
                  </a:txBody>
                  <a:tcPr marL="63500" marR="63500" marT="88900" marB="88900" anchor="ctr"/>
                </a:tc>
                <a:extLst>
                  <a:ext uri="{0D108BD9-81ED-4DB2-BD59-A6C34878D82A}">
                    <a16:rowId xmlns:a16="http://schemas.microsoft.com/office/drawing/2014/main" val="3564083362"/>
                  </a:ext>
                </a:extLst>
              </a:tr>
              <a:tr h="0">
                <a:tc>
                  <a:txBody>
                    <a:bodyPr/>
                    <a:lstStyle/>
                    <a:p>
                      <a:pPr algn="ctr" fontAlgn="ctr"/>
                      <a:r>
                        <a:rPr lang="en-CA" sz="1250" b="0">
                          <a:effectLst/>
                        </a:rPr>
                        <a:t>Geeta</a:t>
                      </a:r>
                    </a:p>
                  </a:txBody>
                  <a:tcPr marL="63500" marR="63500" marT="88900" marB="88900" anchor="ctr"/>
                </a:tc>
                <a:tc>
                  <a:txBody>
                    <a:bodyPr/>
                    <a:lstStyle/>
                    <a:p>
                      <a:pPr algn="ctr" fontAlgn="ctr"/>
                      <a:r>
                        <a:rPr lang="en-CA" sz="1250" b="0" dirty="0">
                          <a:effectLst/>
                        </a:rPr>
                        <a:t>17</a:t>
                      </a:r>
                    </a:p>
                  </a:txBody>
                  <a:tcPr marL="63500" marR="63500" marT="88900" marB="88900" anchor="ctr"/>
                </a:tc>
                <a:extLst>
                  <a:ext uri="{0D108BD9-81ED-4DB2-BD59-A6C34878D82A}">
                    <a16:rowId xmlns:a16="http://schemas.microsoft.com/office/drawing/2014/main" val="3364299847"/>
                  </a:ext>
                </a:extLst>
              </a:tr>
            </a:tbl>
          </a:graphicData>
        </a:graphic>
      </p:graphicFrame>
      <p:graphicFrame>
        <p:nvGraphicFramePr>
          <p:cNvPr id="9" name="Table 8">
            <a:extLst>
              <a:ext uri="{FF2B5EF4-FFF2-40B4-BE49-F238E27FC236}">
                <a16:creationId xmlns:a16="http://schemas.microsoft.com/office/drawing/2014/main" id="{FA5501AD-362E-26E5-3851-8F79E4497261}"/>
              </a:ext>
            </a:extLst>
          </p:cNvPr>
          <p:cNvGraphicFramePr>
            <a:graphicFrameLocks noGrp="1"/>
          </p:cNvGraphicFramePr>
          <p:nvPr>
            <p:extLst>
              <p:ext uri="{D42A27DB-BD31-4B8C-83A1-F6EECF244321}">
                <p14:modId xmlns:p14="http://schemas.microsoft.com/office/powerpoint/2010/main" val="3625866621"/>
              </p:ext>
            </p:extLst>
          </p:nvPr>
        </p:nvGraphicFramePr>
        <p:xfrm>
          <a:off x="8426784" y="2848032"/>
          <a:ext cx="3476512" cy="1813560"/>
        </p:xfrm>
        <a:graphic>
          <a:graphicData uri="http://schemas.openxmlformats.org/drawingml/2006/table">
            <a:tbl>
              <a:tblPr>
                <a:tableStyleId>{8A107856-5554-42FB-B03E-39F5DBC370BA}</a:tableStyleId>
              </a:tblPr>
              <a:tblGrid>
                <a:gridCol w="1738256">
                  <a:extLst>
                    <a:ext uri="{9D8B030D-6E8A-4147-A177-3AD203B41FA5}">
                      <a16:colId xmlns:a16="http://schemas.microsoft.com/office/drawing/2014/main" val="1437540194"/>
                    </a:ext>
                  </a:extLst>
                </a:gridCol>
                <a:gridCol w="1738256">
                  <a:extLst>
                    <a:ext uri="{9D8B030D-6E8A-4147-A177-3AD203B41FA5}">
                      <a16:colId xmlns:a16="http://schemas.microsoft.com/office/drawing/2014/main" val="4000350030"/>
                    </a:ext>
                  </a:extLst>
                </a:gridCol>
              </a:tblGrid>
              <a:tr h="0">
                <a:tc>
                  <a:txBody>
                    <a:bodyPr/>
                    <a:lstStyle/>
                    <a:p>
                      <a:pPr algn="ctr" fontAlgn="base"/>
                      <a:r>
                        <a:rPr lang="en-CA" sz="1400" b="1" dirty="0" err="1">
                          <a:effectLst/>
                        </a:rPr>
                        <a:t>Student_Name</a:t>
                      </a:r>
                      <a:r>
                        <a:rPr lang="en-CA" sz="1400" b="1" dirty="0">
                          <a:effectLst/>
                        </a:rPr>
                        <a:t>    </a:t>
                      </a:r>
                    </a:p>
                  </a:txBody>
                  <a:tcPr marL="38100" marR="38100" marT="63500" marB="63500" anchor="ctr"/>
                </a:tc>
                <a:tc>
                  <a:txBody>
                    <a:bodyPr/>
                    <a:lstStyle/>
                    <a:p>
                      <a:pPr algn="ctr" fontAlgn="base"/>
                      <a:r>
                        <a:rPr lang="en-CA" sz="1400" b="1">
                          <a:effectLst/>
                        </a:rPr>
                        <a:t>Roll_Number    </a:t>
                      </a:r>
                    </a:p>
                  </a:txBody>
                  <a:tcPr marL="63500" marR="63500" marT="63500" marB="63500" anchor="ctr"/>
                </a:tc>
                <a:extLst>
                  <a:ext uri="{0D108BD9-81ED-4DB2-BD59-A6C34878D82A}">
                    <a16:rowId xmlns:a16="http://schemas.microsoft.com/office/drawing/2014/main" val="2431642589"/>
                  </a:ext>
                </a:extLst>
              </a:tr>
              <a:tr h="0">
                <a:tc>
                  <a:txBody>
                    <a:bodyPr/>
                    <a:lstStyle/>
                    <a:p>
                      <a:pPr algn="ctr" fontAlgn="ctr"/>
                      <a:r>
                        <a:rPr lang="en-CA" sz="1250" b="0" dirty="0">
                          <a:effectLst/>
                        </a:rPr>
                        <a:t>Vivek</a:t>
                      </a:r>
                    </a:p>
                  </a:txBody>
                  <a:tcPr marL="63500" marR="63500" marT="88900" marB="88900" anchor="ctr"/>
                </a:tc>
                <a:tc>
                  <a:txBody>
                    <a:bodyPr/>
                    <a:lstStyle/>
                    <a:p>
                      <a:pPr algn="ctr" fontAlgn="ctr"/>
                      <a:r>
                        <a:rPr lang="en-CA" sz="1250" b="0">
                          <a:effectLst/>
                        </a:rPr>
                        <a:t>13</a:t>
                      </a:r>
                    </a:p>
                  </a:txBody>
                  <a:tcPr marL="63500" marR="63500" marT="88900" marB="88900" anchor="ctr"/>
                </a:tc>
                <a:extLst>
                  <a:ext uri="{0D108BD9-81ED-4DB2-BD59-A6C34878D82A}">
                    <a16:rowId xmlns:a16="http://schemas.microsoft.com/office/drawing/2014/main" val="2586130316"/>
                  </a:ext>
                </a:extLst>
              </a:tr>
              <a:tr h="0">
                <a:tc>
                  <a:txBody>
                    <a:bodyPr/>
                    <a:lstStyle/>
                    <a:p>
                      <a:pPr algn="ctr" fontAlgn="ctr"/>
                      <a:r>
                        <a:rPr lang="en-CA" sz="1250" b="0">
                          <a:effectLst/>
                        </a:rPr>
                        <a:t>Geeta</a:t>
                      </a:r>
                    </a:p>
                  </a:txBody>
                  <a:tcPr marL="63500" marR="63500" marT="88900" marB="88900" anchor="ctr"/>
                </a:tc>
                <a:tc>
                  <a:txBody>
                    <a:bodyPr/>
                    <a:lstStyle/>
                    <a:p>
                      <a:pPr algn="ctr" fontAlgn="ctr"/>
                      <a:r>
                        <a:rPr lang="en-CA" sz="1250" b="0" dirty="0">
                          <a:effectLst/>
                        </a:rPr>
                        <a:t>17</a:t>
                      </a:r>
                    </a:p>
                  </a:txBody>
                  <a:tcPr marL="63500" marR="63500" marT="88900" marB="88900" anchor="ctr"/>
                </a:tc>
                <a:extLst>
                  <a:ext uri="{0D108BD9-81ED-4DB2-BD59-A6C34878D82A}">
                    <a16:rowId xmlns:a16="http://schemas.microsoft.com/office/drawing/2014/main" val="1323665352"/>
                  </a:ext>
                </a:extLst>
              </a:tr>
              <a:tr h="0">
                <a:tc>
                  <a:txBody>
                    <a:bodyPr/>
                    <a:lstStyle/>
                    <a:p>
                      <a:pPr algn="ctr" fontAlgn="ctr"/>
                      <a:r>
                        <a:rPr lang="en-CA" sz="1250" b="0">
                          <a:effectLst/>
                        </a:rPr>
                        <a:t>Shyam</a:t>
                      </a:r>
                    </a:p>
                  </a:txBody>
                  <a:tcPr marL="63500" marR="63500" marT="88900" marB="88900" anchor="ctr"/>
                </a:tc>
                <a:tc>
                  <a:txBody>
                    <a:bodyPr/>
                    <a:lstStyle/>
                    <a:p>
                      <a:pPr algn="ctr" fontAlgn="ctr"/>
                      <a:r>
                        <a:rPr lang="en-CA" sz="1250" b="0" dirty="0">
                          <a:effectLst/>
                        </a:rPr>
                        <a:t>21</a:t>
                      </a:r>
                    </a:p>
                  </a:txBody>
                  <a:tcPr marL="63500" marR="63500" marT="88900" marB="88900" anchor="ctr"/>
                </a:tc>
                <a:extLst>
                  <a:ext uri="{0D108BD9-81ED-4DB2-BD59-A6C34878D82A}">
                    <a16:rowId xmlns:a16="http://schemas.microsoft.com/office/drawing/2014/main" val="4103469223"/>
                  </a:ext>
                </a:extLst>
              </a:tr>
              <a:tr h="0">
                <a:tc>
                  <a:txBody>
                    <a:bodyPr/>
                    <a:lstStyle/>
                    <a:p>
                      <a:pPr algn="ctr" fontAlgn="ctr"/>
                      <a:r>
                        <a:rPr lang="en-CA" sz="1250" b="0">
                          <a:effectLst/>
                        </a:rPr>
                        <a:t>Rohan</a:t>
                      </a:r>
                    </a:p>
                  </a:txBody>
                  <a:tcPr marL="63500" marR="63500" marT="88900" marB="88900" anchor="ctr"/>
                </a:tc>
                <a:tc>
                  <a:txBody>
                    <a:bodyPr/>
                    <a:lstStyle/>
                    <a:p>
                      <a:pPr algn="ctr" fontAlgn="ctr"/>
                      <a:r>
                        <a:rPr lang="en-CA" sz="1250" b="0" dirty="0">
                          <a:effectLst/>
                        </a:rPr>
                        <a:t>25</a:t>
                      </a:r>
                    </a:p>
                  </a:txBody>
                  <a:tcPr marL="63500" marR="63500" marT="88900" marB="88900" anchor="ctr"/>
                </a:tc>
                <a:extLst>
                  <a:ext uri="{0D108BD9-81ED-4DB2-BD59-A6C34878D82A}">
                    <a16:rowId xmlns:a16="http://schemas.microsoft.com/office/drawing/2014/main" val="3712658519"/>
                  </a:ext>
                </a:extLst>
              </a:tr>
            </a:tbl>
          </a:graphicData>
        </a:graphic>
      </p:graphicFrame>
      <p:sp>
        <p:nvSpPr>
          <p:cNvPr id="13" name="TextBox 12">
            <a:extLst>
              <a:ext uri="{FF2B5EF4-FFF2-40B4-BE49-F238E27FC236}">
                <a16:creationId xmlns:a16="http://schemas.microsoft.com/office/drawing/2014/main" id="{FBB9BCC4-8550-0A54-CD47-D40E8107A8D3}"/>
              </a:ext>
            </a:extLst>
          </p:cNvPr>
          <p:cNvSpPr txBox="1"/>
          <p:nvPr/>
        </p:nvSpPr>
        <p:spPr>
          <a:xfrm>
            <a:off x="5952191" y="3163567"/>
            <a:ext cx="1129205" cy="369332"/>
          </a:xfrm>
          <a:prstGeom prst="rect">
            <a:avLst/>
          </a:prstGeom>
          <a:noFill/>
        </p:spPr>
        <p:txBody>
          <a:bodyPr wrap="square">
            <a:spAutoFit/>
          </a:bodyPr>
          <a:lstStyle/>
          <a:p>
            <a:r>
              <a:rPr lang="en-US" b="0" i="0" dirty="0">
                <a:solidFill>
                  <a:srgbClr val="273239"/>
                </a:solidFill>
                <a:effectLst/>
                <a:latin typeface="Nunito" pitchFamily="2" charset="0"/>
              </a:rPr>
              <a:t>FRENCH</a:t>
            </a:r>
            <a:endParaRPr lang="en-CA" dirty="0"/>
          </a:p>
        </p:txBody>
      </p:sp>
      <p:sp>
        <p:nvSpPr>
          <p:cNvPr id="15" name="TextBox 14">
            <a:extLst>
              <a:ext uri="{FF2B5EF4-FFF2-40B4-BE49-F238E27FC236}">
                <a16:creationId xmlns:a16="http://schemas.microsoft.com/office/drawing/2014/main" id="{622B9D14-61B5-0DB4-B347-9EEC85728BC5}"/>
              </a:ext>
            </a:extLst>
          </p:cNvPr>
          <p:cNvSpPr txBox="1"/>
          <p:nvPr/>
        </p:nvSpPr>
        <p:spPr>
          <a:xfrm>
            <a:off x="10492945" y="2552040"/>
            <a:ext cx="1255329" cy="369332"/>
          </a:xfrm>
          <a:prstGeom prst="rect">
            <a:avLst/>
          </a:prstGeom>
          <a:noFill/>
        </p:spPr>
        <p:txBody>
          <a:bodyPr wrap="square">
            <a:spAutoFit/>
          </a:bodyPr>
          <a:lstStyle/>
          <a:p>
            <a:r>
              <a:rPr lang="en-US" b="0" i="0" dirty="0">
                <a:solidFill>
                  <a:srgbClr val="273239"/>
                </a:solidFill>
                <a:effectLst/>
                <a:latin typeface="Nunito" pitchFamily="2" charset="0"/>
              </a:rPr>
              <a:t>GERMAN</a:t>
            </a:r>
            <a:endParaRPr lang="en-CA" dirty="0"/>
          </a:p>
        </p:txBody>
      </p:sp>
    </p:spTree>
    <p:extLst>
      <p:ext uri="{BB962C8B-B14F-4D97-AF65-F5344CB8AC3E}">
        <p14:creationId xmlns:p14="http://schemas.microsoft.com/office/powerpoint/2010/main" val="2689538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DB12D-145C-43F2-E30C-E83FF40778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1F323F-24AC-2D68-8FA1-BDE920F9B2ED}"/>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8B92613-FC1D-AB1F-2DEC-3E67E4E78CD3}"/>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E7DD5B-3A1D-9F9F-E562-47753C56D2FB}"/>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5070C9C-D37F-5707-6323-6A1CED3E4C8B}"/>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0642AA8-9C34-5344-4115-F6C57A25B1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D8BD5C-063B-55BE-73A3-22AA6C855BB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0099960-ED7F-6977-12E7-E208C9DFA985}"/>
              </a:ext>
            </a:extLst>
          </p:cNvPr>
          <p:cNvSpPr txBox="1"/>
          <p:nvPr/>
        </p:nvSpPr>
        <p:spPr>
          <a:xfrm>
            <a:off x="305457" y="1639825"/>
            <a:ext cx="11575368" cy="1200329"/>
          </a:xfrm>
          <a:prstGeom prst="rect">
            <a:avLst/>
          </a:prstGeom>
          <a:noFill/>
        </p:spPr>
        <p:txBody>
          <a:bodyPr wrap="square">
            <a:spAutoFit/>
          </a:bodyPr>
          <a:lstStyle/>
          <a:p>
            <a:pPr algn="l" fontAlgn="base"/>
            <a:r>
              <a:rPr lang="en-US" b="1" i="0" dirty="0">
                <a:solidFill>
                  <a:srgbClr val="273239"/>
                </a:solidFill>
                <a:effectLst/>
                <a:latin typeface="Nunito" pitchFamily="2" charset="0"/>
              </a:rPr>
              <a:t>Intersection </a:t>
            </a:r>
          </a:p>
          <a:p>
            <a:pPr algn="l" fontAlgn="base"/>
            <a:r>
              <a:rPr lang="en-US" b="0" i="0" dirty="0">
                <a:solidFill>
                  <a:srgbClr val="273239"/>
                </a:solidFill>
                <a:effectLst/>
                <a:latin typeface="Nunito" pitchFamily="2" charset="0"/>
              </a:rPr>
              <a:t>The intersection of the sets A and B, denoted by A ∩ B, is the set of elements that belong to both A and B i.e. set of the common elements in A and B.</a:t>
            </a:r>
            <a:br>
              <a:rPr lang="en-US" b="0" i="0" dirty="0">
                <a:solidFill>
                  <a:srgbClr val="273239"/>
                </a:solidFill>
                <a:effectLst/>
                <a:latin typeface="Nunito" pitchFamily="2" charset="0"/>
              </a:rPr>
            </a:br>
            <a:r>
              <a:rPr lang="en-US" b="0" i="0" dirty="0">
                <a:solidFill>
                  <a:srgbClr val="273239"/>
                </a:solidFill>
                <a:effectLst/>
                <a:latin typeface="Nunito" pitchFamily="2" charset="0"/>
              </a:rPr>
              <a:t> </a:t>
            </a:r>
          </a:p>
        </p:txBody>
      </p:sp>
      <p:pic>
        <p:nvPicPr>
          <p:cNvPr id="19458" name="Picture 2" descr="Lightbox">
            <a:extLst>
              <a:ext uri="{FF2B5EF4-FFF2-40B4-BE49-F238E27FC236}">
                <a16:creationId xmlns:a16="http://schemas.microsoft.com/office/drawing/2014/main" id="{363815E2-D92A-3D32-2A37-D1D370A470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1222" y="2773582"/>
            <a:ext cx="2857500" cy="170497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3">
            <a:extLst>
              <a:ext uri="{FF2B5EF4-FFF2-40B4-BE49-F238E27FC236}">
                <a16:creationId xmlns:a16="http://schemas.microsoft.com/office/drawing/2014/main" id="{13D2D96C-AF7F-9CA6-5749-F064D8779990}"/>
              </a:ext>
            </a:extLst>
          </p:cNvPr>
          <p:cNvSpPr>
            <a:spLocks noChangeArrowheads="1"/>
          </p:cNvSpPr>
          <p:nvPr/>
        </p:nvSpPr>
        <p:spPr bwMode="auto">
          <a:xfrm>
            <a:off x="496614" y="5190807"/>
            <a:ext cx="11154103"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1" i="1" u="none" strike="noStrike" cap="none" normalizeH="0" baseline="0">
                <a:ln>
                  <a:noFill/>
                </a:ln>
                <a:solidFill>
                  <a:srgbClr val="273239"/>
                </a:solidFill>
                <a:effectLst/>
                <a:latin typeface="Consolas" panose="020B0609020204030204" pitchFamily="49" charset="0"/>
              </a:rPr>
              <a:t>Example</a:t>
            </a:r>
            <a:r>
              <a:rPr kumimoji="0" lang="en-US" altLang="en-US" sz="1200" b="0" i="0" u="none" strike="noStrike" cap="none" normalizeH="0" baseline="0">
                <a:ln>
                  <a:noFill/>
                </a:ln>
                <a:solidFill>
                  <a:srgbClr val="273239"/>
                </a:solidFill>
                <a:effectLst/>
                <a:latin typeface="Consolas" panose="020B0609020204030204" pitchFamily="49" charset="0"/>
              </a:rPr>
              <a:t>: Find the intersection of A = {2, 3, 4} and B = {3, 4, 5} Solution : A ∩ B = {3, 4}.</a:t>
            </a:r>
            <a:r>
              <a:rPr kumimoji="0" lang="en-US" altLang="en-US" sz="800" b="0" i="0" u="none" strike="noStrike" cap="none" normalizeH="0" baseline="0">
                <a:ln>
                  <a:noFill/>
                </a:ln>
                <a:solidFill>
                  <a:schemeClr val="tx1"/>
                </a:solidFill>
                <a:effectLst/>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65845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FDEF4-8EEB-EEEA-E18D-F9B452F232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5CB9A5-321D-6171-C986-6A75C9D367C3}"/>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74B9785-73F8-AD24-5774-DD22E5F9F86B}"/>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F706A5-A6B6-57E4-DD69-59162083AF90}"/>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A8FA9FA-3259-0B79-C396-10F55B653C82}"/>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784BA03-995A-1587-F9A5-4FFD33D7B8A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12418FE-723D-09B4-35DD-46BA4472732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791B1AE-C70C-B76E-081D-AD5351F620F6}"/>
              </a:ext>
            </a:extLst>
          </p:cNvPr>
          <p:cNvSpPr>
            <a:spLocks noChangeArrowheads="1"/>
          </p:cNvSpPr>
          <p:nvPr/>
        </p:nvSpPr>
        <p:spPr bwMode="auto">
          <a:xfrm>
            <a:off x="346841" y="1953397"/>
            <a:ext cx="11761076" cy="32123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13330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Rename Operation (ρ) </a:t>
            </a:r>
            <a:r>
              <a:rPr lang="en-CA" sz="2400" b="1" i="0" dirty="0">
                <a:solidFill>
                  <a:srgbClr val="5F6368"/>
                </a:solidFill>
                <a:effectLst/>
                <a:latin typeface="arial" panose="020B0604020202020204" pitchFamily="34" charset="0"/>
              </a:rPr>
              <a:t>rho </a:t>
            </a:r>
            <a:r>
              <a:rPr kumimoji="0" lang="en-US" altLang="en-US" sz="24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This operation is used to rename the output relation for any query operation which returns result like Select, Project etc. Or to simply rename a relation(table)</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Syntax:</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ρ(</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RelationNew</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RelationOld</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8709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A1F40-3498-E697-9624-F10AF22D28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9DD52B-6AD2-7A45-22C3-EE26D7FAF2BB}"/>
              </a:ext>
            </a:extLst>
          </p:cNvPr>
          <p:cNvSpPr/>
          <p:nvPr/>
        </p:nvSpPr>
        <p:spPr>
          <a:xfrm>
            <a:off x="208009" y="1090011"/>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022792D-9C15-D145-E5D4-A885678CD175}"/>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BC1EB0-C6D0-5FA4-9F66-723DA6A31BE3}"/>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EEA4A9B-3EAF-83FA-11C1-EFE2F301F1F3}"/>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1F2D408-FD4F-0591-E88F-74FFD17D22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9FACE6-69C4-68E3-D39F-22081F267D4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1400E83-4BFD-DE7F-ADD3-DF9963CD8BBD}"/>
              </a:ext>
            </a:extLst>
          </p:cNvPr>
          <p:cNvSpPr txBox="1"/>
          <p:nvPr/>
        </p:nvSpPr>
        <p:spPr>
          <a:xfrm>
            <a:off x="534057" y="1663403"/>
            <a:ext cx="10139198" cy="369332"/>
          </a:xfrm>
          <a:prstGeom prst="rect">
            <a:avLst/>
          </a:prstGeom>
          <a:noFill/>
        </p:spPr>
        <p:txBody>
          <a:bodyPr wrap="square">
            <a:spAutoFit/>
          </a:bodyPr>
          <a:lstStyle/>
          <a:p>
            <a:r>
              <a:rPr lang="en-US" b="1" i="0" dirty="0">
                <a:solidFill>
                  <a:srgbClr val="273239"/>
                </a:solidFill>
                <a:effectLst/>
                <a:latin typeface="Nunito" pitchFamily="2" charset="0"/>
              </a:rPr>
              <a:t>Rename(ρ):</a:t>
            </a:r>
            <a:r>
              <a:rPr lang="en-US" b="0" i="0" dirty="0">
                <a:solidFill>
                  <a:srgbClr val="273239"/>
                </a:solidFill>
                <a:effectLst/>
                <a:latin typeface="Nunito" pitchFamily="2" charset="0"/>
              </a:rPr>
              <a:t> Rename is a unary operation used for renaming attributes of a relation.</a:t>
            </a:r>
            <a:endParaRPr lang="en-CA" dirty="0"/>
          </a:p>
        </p:txBody>
      </p:sp>
      <p:sp>
        <p:nvSpPr>
          <p:cNvPr id="8" name="Rectangle 1">
            <a:extLst>
              <a:ext uri="{FF2B5EF4-FFF2-40B4-BE49-F238E27FC236}">
                <a16:creationId xmlns:a16="http://schemas.microsoft.com/office/drawing/2014/main" id="{3E06B467-CC67-7BE6-5529-652B35E4DDC5}"/>
              </a:ext>
            </a:extLst>
          </p:cNvPr>
          <p:cNvSpPr>
            <a:spLocks noChangeArrowheads="1"/>
          </p:cNvSpPr>
          <p:nvPr/>
        </p:nvSpPr>
        <p:spPr bwMode="auto">
          <a:xfrm>
            <a:off x="1813033" y="2843275"/>
            <a:ext cx="6282559"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a:ln>
                  <a:noFill/>
                </a:ln>
                <a:solidFill>
                  <a:srgbClr val="273239"/>
                </a:solidFill>
                <a:effectLst/>
                <a:latin typeface="Times New Roman" panose="02020603050405020304" pitchFamily="18" charset="0"/>
                <a:cs typeface="Times New Roman" panose="02020603050405020304" pitchFamily="18" charset="0"/>
              </a:rPr>
              <a:t>ρ(a/b)R</a:t>
            </a:r>
            <a:r>
              <a:rPr kumimoji="0" lang="en-US" altLang="en-US" sz="2000" b="0" i="0" u="none" strike="noStrike" cap="none" normalizeH="0" baseline="0">
                <a:ln>
                  <a:noFill/>
                </a:ln>
                <a:solidFill>
                  <a:srgbClr val="273239"/>
                </a:solidFill>
                <a:effectLst/>
                <a:latin typeface="Times New Roman" panose="02020603050405020304" pitchFamily="18" charset="0"/>
                <a:cs typeface="Times New Roman" panose="02020603050405020304" pitchFamily="18" charset="0"/>
              </a:rPr>
              <a:t> will rename the attribute 'b' of the relation by 'a'. </a:t>
            </a:r>
            <a:endParaRPr kumimoji="0" lang="en-US" altLang="en-US" sz="3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3849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B1B1B0-CE9F-8B5D-2DDF-7705684A0C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EE2AD7-A4C3-C818-BCE7-2A7BA2D99A54}"/>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B89C1EE-F85D-10B1-8952-F6B5FDA98C8D}"/>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9043C2-9E02-96C0-8014-A14926867B04}"/>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ED6CDA9-F6BB-6A11-5EBC-5BD266C10F7C}"/>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191325E-8F6C-C6B7-AC40-5016E838F4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9079A64-E5C6-F701-92A1-6C42AAD9E67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2FF5436-BF83-53E7-3CBC-853B26CFCDCB}"/>
              </a:ext>
            </a:extLst>
          </p:cNvPr>
          <p:cNvSpPr>
            <a:spLocks noChangeArrowheads="1"/>
          </p:cNvSpPr>
          <p:nvPr/>
        </p:nvSpPr>
        <p:spPr bwMode="auto">
          <a:xfrm>
            <a:off x="354724" y="1220249"/>
            <a:ext cx="11629267" cy="370862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33308" rIns="0" bIns="13330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Cartesian Product (X) - </a:t>
            </a:r>
            <a:r>
              <a:rPr lang="en-CA" b="1" i="0" dirty="0">
                <a:solidFill>
                  <a:srgbClr val="273239"/>
                </a:solidFill>
                <a:effectLst/>
                <a:latin typeface="Times New Roman" panose="02020603050405020304" pitchFamily="18" charset="0"/>
                <a:cs typeface="Times New Roman" panose="02020603050405020304" pitchFamily="18" charset="0"/>
              </a:rPr>
              <a:t>Cross Product(X):</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This is used to combine data from two different relations(tables) into one and fetch data from the combined relation.</a:t>
            </a: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Syntax:</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 X B</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For example, if we want to find the information for Regular Class and Extra Class which are conducted during morning, then, we can use the following operation: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σ</a:t>
            </a:r>
            <a:r>
              <a:rPr kumimoji="0" lang="en-US" altLang="en-US" sz="2800" b="0" i="0" u="none" strike="noStrike" cap="none" normalizeH="0" baseline="-30000" dirty="0" err="1">
                <a:ln>
                  <a:noFill/>
                </a:ln>
                <a:solidFill>
                  <a:srgbClr val="D63384"/>
                </a:solidFill>
                <a:effectLst/>
                <a:latin typeface="Times New Roman" panose="02020603050405020304" pitchFamily="18" charset="0"/>
                <a:cs typeface="Times New Roman" panose="02020603050405020304" pitchFamily="18" charset="0"/>
              </a:rPr>
              <a:t>time</a:t>
            </a:r>
            <a:r>
              <a:rPr kumimoji="0" lang="en-US" altLang="en-US" sz="2800" b="0" i="0" u="none" strike="noStrike" cap="none" normalizeH="0" baseline="-30000" dirty="0">
                <a:ln>
                  <a:noFill/>
                </a:ln>
                <a:solidFill>
                  <a:srgbClr val="D63384"/>
                </a:solidFill>
                <a:effectLst/>
                <a:latin typeface="Times New Roman" panose="02020603050405020304" pitchFamily="18" charset="0"/>
                <a:cs typeface="Times New Roman" panose="02020603050405020304" pitchFamily="18" charset="0"/>
              </a:rPr>
              <a:t> = 'morning'</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 (</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RegularClass</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 X </a:t>
            </a:r>
            <a:r>
              <a:rPr kumimoji="0" lang="en-US" altLang="en-US" sz="2800" b="0" i="0" u="none" strike="noStrike" cap="none" normalizeH="0" baseline="0" dirty="0" err="1">
                <a:ln>
                  <a:noFill/>
                </a:ln>
                <a:solidFill>
                  <a:srgbClr val="D63384"/>
                </a:solidFill>
                <a:effectLst/>
                <a:latin typeface="Times New Roman" panose="02020603050405020304" pitchFamily="18" charset="0"/>
                <a:cs typeface="Times New Roman" panose="02020603050405020304" pitchFamily="18" charset="0"/>
              </a:rPr>
              <a:t>ExtraClass</a:t>
            </a:r>
            <a:r>
              <a:rPr kumimoji="0" lang="en-US" altLang="en-US" sz="2800" b="0" i="0" u="none" strike="noStrike" cap="none" normalizeH="0" baseline="0" dirty="0">
                <a:ln>
                  <a:noFill/>
                </a:ln>
                <a:solidFill>
                  <a:srgbClr val="D63384"/>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For the above query to work, both </a:t>
            </a:r>
            <a:r>
              <a:rPr kumimoji="0" lang="en-US" altLang="en-US" sz="2000" b="1"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RegularClass</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and </a:t>
            </a:r>
            <a:r>
              <a:rPr kumimoji="0" lang="en-US" altLang="en-US" sz="2000" b="1" i="0" u="none" strike="noStrike" cap="none" normalizeH="0" baseline="0" dirty="0" err="1">
                <a:ln>
                  <a:noFill/>
                </a:ln>
                <a:solidFill>
                  <a:srgbClr val="212529"/>
                </a:solidFill>
                <a:effectLst/>
                <a:latin typeface="Times New Roman" panose="02020603050405020304" pitchFamily="18" charset="0"/>
                <a:cs typeface="Times New Roman" panose="02020603050405020304" pitchFamily="18" charset="0"/>
              </a:rPr>
              <a:t>ExtraClass</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should have the attribute </a:t>
            </a:r>
            <a:r>
              <a:rPr kumimoji="0" lang="en-US" altLang="en-US" sz="20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time</a:t>
            </a:r>
            <a:r>
              <a:rPr kumimoji="0" lang="en-US" altLang="en-US" sz="20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5774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F32A8-023D-6DD9-D25F-6FE86D72AD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DB0BA1-02F0-4B6E-9F1E-8D73045C4BE4}"/>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63D008D-FBEF-B809-040E-02E8CB2994F2}"/>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A8F7F7-FA6F-1191-341B-161FA74E681D}"/>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FBFE914-6CA3-ACDD-8A3A-51A701F2356C}"/>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D2752D-7B11-9CD5-99CC-EA929BB822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04AFE6E-B2C1-CDA0-E52C-4754BF50DC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D45FE7B-94F1-1528-0742-CD60D99D9349}"/>
              </a:ext>
            </a:extLst>
          </p:cNvPr>
          <p:cNvSpPr txBox="1"/>
          <p:nvPr/>
        </p:nvSpPr>
        <p:spPr>
          <a:xfrm>
            <a:off x="415816" y="1755678"/>
            <a:ext cx="11384674" cy="1200329"/>
          </a:xfrm>
          <a:prstGeom prst="rect">
            <a:avLst/>
          </a:prstGeom>
          <a:noFill/>
        </p:spPr>
        <p:txBody>
          <a:bodyPr wrap="square">
            <a:spAutoFit/>
          </a:bodyPr>
          <a:lstStyle/>
          <a:p>
            <a:pPr algn="just" fontAlgn="base"/>
            <a:r>
              <a:rPr lang="en-US" b="1" i="0" dirty="0">
                <a:solidFill>
                  <a:srgbClr val="273239"/>
                </a:solidFill>
                <a:effectLst/>
                <a:latin typeface="Nunito" pitchFamily="2" charset="0"/>
              </a:rPr>
              <a:t>Cross Product(X):</a:t>
            </a:r>
            <a:r>
              <a:rPr lang="en-US" b="0" i="0" dirty="0">
                <a:solidFill>
                  <a:srgbClr val="273239"/>
                </a:solidFill>
                <a:effectLst/>
                <a:latin typeface="Nunito" pitchFamily="2" charset="0"/>
              </a:rPr>
              <a:t> Cross-product between two relations. Let’s say A and B, so the cross product between A X B will result in all the attributes of A followed by each attribute of B. Each record of A will pair with every record of B.</a:t>
            </a:r>
          </a:p>
          <a:p>
            <a:pPr algn="just" fontAlgn="base"/>
            <a:r>
              <a:rPr lang="en-US" b="1" i="0" dirty="0">
                <a:solidFill>
                  <a:srgbClr val="273239"/>
                </a:solidFill>
                <a:effectLst/>
                <a:latin typeface="Nunito" pitchFamily="2" charset="0"/>
              </a:rPr>
              <a:t>Example: </a:t>
            </a:r>
            <a:endParaRPr lang="en-US" b="0" i="0" dirty="0">
              <a:solidFill>
                <a:srgbClr val="273239"/>
              </a:solidFill>
              <a:effectLst/>
              <a:latin typeface="Nunito" pitchFamily="2" charset="0"/>
            </a:endParaRPr>
          </a:p>
        </p:txBody>
      </p:sp>
      <p:graphicFrame>
        <p:nvGraphicFramePr>
          <p:cNvPr id="8" name="Table 7">
            <a:extLst>
              <a:ext uri="{FF2B5EF4-FFF2-40B4-BE49-F238E27FC236}">
                <a16:creationId xmlns:a16="http://schemas.microsoft.com/office/drawing/2014/main" id="{4114A550-3927-EBC0-B05D-165318845DB2}"/>
              </a:ext>
            </a:extLst>
          </p:cNvPr>
          <p:cNvGraphicFramePr>
            <a:graphicFrameLocks noGrp="1"/>
          </p:cNvGraphicFramePr>
          <p:nvPr>
            <p:extLst>
              <p:ext uri="{D42A27DB-BD31-4B8C-83A1-F6EECF244321}">
                <p14:modId xmlns:p14="http://schemas.microsoft.com/office/powerpoint/2010/main" val="3684837339"/>
              </p:ext>
            </p:extLst>
          </p:nvPr>
        </p:nvGraphicFramePr>
        <p:xfrm>
          <a:off x="274902" y="3283211"/>
          <a:ext cx="3594342" cy="1445260"/>
        </p:xfrm>
        <a:graphic>
          <a:graphicData uri="http://schemas.openxmlformats.org/drawingml/2006/table">
            <a:tbl>
              <a:tblPr>
                <a:tableStyleId>{8A107856-5554-42FB-B03E-39F5DBC370BA}</a:tableStyleId>
              </a:tblPr>
              <a:tblGrid>
                <a:gridCol w="1198114">
                  <a:extLst>
                    <a:ext uri="{9D8B030D-6E8A-4147-A177-3AD203B41FA5}">
                      <a16:colId xmlns:a16="http://schemas.microsoft.com/office/drawing/2014/main" val="1874713678"/>
                    </a:ext>
                  </a:extLst>
                </a:gridCol>
                <a:gridCol w="1198114">
                  <a:extLst>
                    <a:ext uri="{9D8B030D-6E8A-4147-A177-3AD203B41FA5}">
                      <a16:colId xmlns:a16="http://schemas.microsoft.com/office/drawing/2014/main" val="1606218777"/>
                    </a:ext>
                  </a:extLst>
                </a:gridCol>
                <a:gridCol w="1198114">
                  <a:extLst>
                    <a:ext uri="{9D8B030D-6E8A-4147-A177-3AD203B41FA5}">
                      <a16:colId xmlns:a16="http://schemas.microsoft.com/office/drawing/2014/main" val="1039976099"/>
                    </a:ext>
                  </a:extLst>
                </a:gridCol>
              </a:tblGrid>
              <a:tr h="0">
                <a:tc>
                  <a:txBody>
                    <a:bodyPr/>
                    <a:lstStyle/>
                    <a:p>
                      <a:pPr algn="ctr" fontAlgn="base"/>
                      <a:r>
                        <a:rPr lang="en-CA" sz="1400" b="1" dirty="0">
                          <a:effectLst/>
                        </a:rPr>
                        <a:t>Name     </a:t>
                      </a:r>
                    </a:p>
                  </a:txBody>
                  <a:tcPr marL="38100" marR="38100" marT="63500" marB="63500" anchor="ctr"/>
                </a:tc>
                <a:tc>
                  <a:txBody>
                    <a:bodyPr/>
                    <a:lstStyle/>
                    <a:p>
                      <a:pPr algn="ctr" fontAlgn="base"/>
                      <a:r>
                        <a:rPr lang="en-CA" sz="1400" b="1">
                          <a:effectLst/>
                        </a:rPr>
                        <a:t>Age     </a:t>
                      </a:r>
                    </a:p>
                  </a:txBody>
                  <a:tcPr marL="63500" marR="63500" marT="63500" marB="63500" anchor="ctr"/>
                </a:tc>
                <a:tc>
                  <a:txBody>
                    <a:bodyPr/>
                    <a:lstStyle/>
                    <a:p>
                      <a:pPr algn="ctr" fontAlgn="base"/>
                      <a:r>
                        <a:rPr lang="en-CA" sz="1400" b="1">
                          <a:effectLst/>
                        </a:rPr>
                        <a:t>Sex      </a:t>
                      </a:r>
                    </a:p>
                  </a:txBody>
                  <a:tcPr marL="63500" marR="63500" marT="63500" marB="63500" anchor="ctr"/>
                </a:tc>
                <a:extLst>
                  <a:ext uri="{0D108BD9-81ED-4DB2-BD59-A6C34878D82A}">
                    <a16:rowId xmlns:a16="http://schemas.microsoft.com/office/drawing/2014/main" val="941739621"/>
                  </a:ext>
                </a:extLst>
              </a:tr>
              <a:tr h="0">
                <a:tc>
                  <a:txBody>
                    <a:bodyPr/>
                    <a:lstStyle/>
                    <a:p>
                      <a:pPr algn="ctr" fontAlgn="ctr"/>
                      <a:r>
                        <a:rPr lang="en-CA" sz="1250" b="0">
                          <a:effectLst/>
                        </a:rPr>
                        <a:t>Ram</a:t>
                      </a:r>
                    </a:p>
                  </a:txBody>
                  <a:tcPr marL="63500" marR="63500" marT="88900" marB="88900" anchor="ctr"/>
                </a:tc>
                <a:tc>
                  <a:txBody>
                    <a:bodyPr/>
                    <a:lstStyle/>
                    <a:p>
                      <a:pPr algn="ctr" fontAlgn="ctr"/>
                      <a:r>
                        <a:rPr lang="en-CA" sz="1250" b="0">
                          <a:effectLst/>
                        </a:rPr>
                        <a:t>14</a:t>
                      </a:r>
                    </a:p>
                  </a:txBody>
                  <a:tcPr marL="63500" marR="63500" marT="88900" marB="88900" anchor="ctr"/>
                </a:tc>
                <a:tc>
                  <a:txBody>
                    <a:bodyPr/>
                    <a:lstStyle/>
                    <a:p>
                      <a:pPr algn="ctr" fontAlgn="ctr"/>
                      <a:r>
                        <a:rPr lang="en-CA" sz="1250" b="0">
                          <a:effectLst/>
                        </a:rPr>
                        <a:t>M</a:t>
                      </a:r>
                    </a:p>
                  </a:txBody>
                  <a:tcPr marL="63500" marR="63500" marT="88900" marB="88900" anchor="ctr"/>
                </a:tc>
                <a:extLst>
                  <a:ext uri="{0D108BD9-81ED-4DB2-BD59-A6C34878D82A}">
                    <a16:rowId xmlns:a16="http://schemas.microsoft.com/office/drawing/2014/main" val="236288086"/>
                  </a:ext>
                </a:extLst>
              </a:tr>
              <a:tr h="0">
                <a:tc>
                  <a:txBody>
                    <a:bodyPr/>
                    <a:lstStyle/>
                    <a:p>
                      <a:pPr algn="ctr" fontAlgn="ctr"/>
                      <a:r>
                        <a:rPr lang="en-CA" sz="1250" b="0">
                          <a:effectLst/>
                        </a:rPr>
                        <a:t>Sona</a:t>
                      </a:r>
                    </a:p>
                  </a:txBody>
                  <a:tcPr marL="63500" marR="63500" marT="88900" marB="88900" anchor="ctr"/>
                </a:tc>
                <a:tc>
                  <a:txBody>
                    <a:bodyPr/>
                    <a:lstStyle/>
                    <a:p>
                      <a:pPr algn="ctr" fontAlgn="ctr"/>
                      <a:r>
                        <a:rPr lang="en-CA" sz="1250" b="0">
                          <a:effectLst/>
                        </a:rPr>
                        <a:t>15</a:t>
                      </a:r>
                    </a:p>
                  </a:txBody>
                  <a:tcPr marL="63500" marR="63500" marT="88900" marB="88900" anchor="ctr"/>
                </a:tc>
                <a:tc>
                  <a:txBody>
                    <a:bodyPr/>
                    <a:lstStyle/>
                    <a:p>
                      <a:pPr algn="ctr" fontAlgn="ctr"/>
                      <a:r>
                        <a:rPr lang="en-CA" sz="1250" b="0">
                          <a:effectLst/>
                        </a:rPr>
                        <a:t>F</a:t>
                      </a:r>
                    </a:p>
                  </a:txBody>
                  <a:tcPr marL="63500" marR="63500" marT="88900" marB="88900" anchor="ctr"/>
                </a:tc>
                <a:extLst>
                  <a:ext uri="{0D108BD9-81ED-4DB2-BD59-A6C34878D82A}">
                    <a16:rowId xmlns:a16="http://schemas.microsoft.com/office/drawing/2014/main" val="1676450827"/>
                  </a:ext>
                </a:extLst>
              </a:tr>
              <a:tr h="0">
                <a:tc>
                  <a:txBody>
                    <a:bodyPr/>
                    <a:lstStyle/>
                    <a:p>
                      <a:pPr algn="ctr" fontAlgn="ctr"/>
                      <a:r>
                        <a:rPr lang="en-CA" sz="1250" b="0">
                          <a:effectLst/>
                        </a:rPr>
                        <a:t>Kim</a:t>
                      </a:r>
                    </a:p>
                  </a:txBody>
                  <a:tcPr marL="63500" marR="63500" marT="88900" marB="88900" anchor="ctr"/>
                </a:tc>
                <a:tc>
                  <a:txBody>
                    <a:bodyPr/>
                    <a:lstStyle/>
                    <a:p>
                      <a:pPr algn="ctr" fontAlgn="ctr"/>
                      <a:r>
                        <a:rPr lang="en-CA" sz="1250" b="0">
                          <a:effectLst/>
                        </a:rPr>
                        <a:t>20</a:t>
                      </a:r>
                    </a:p>
                  </a:txBody>
                  <a:tcPr marL="63500" marR="63500" marT="88900" marB="88900" anchor="ctr"/>
                </a:tc>
                <a:tc>
                  <a:txBody>
                    <a:bodyPr/>
                    <a:lstStyle/>
                    <a:p>
                      <a:pPr algn="ctr" fontAlgn="ctr"/>
                      <a:r>
                        <a:rPr lang="en-CA" sz="1250" b="0" dirty="0">
                          <a:effectLst/>
                        </a:rPr>
                        <a:t>M</a:t>
                      </a:r>
                    </a:p>
                  </a:txBody>
                  <a:tcPr marL="63500" marR="63500" marT="88900" marB="88900" anchor="ctr"/>
                </a:tc>
                <a:extLst>
                  <a:ext uri="{0D108BD9-81ED-4DB2-BD59-A6C34878D82A}">
                    <a16:rowId xmlns:a16="http://schemas.microsoft.com/office/drawing/2014/main" val="2246592747"/>
                  </a:ext>
                </a:extLst>
              </a:tr>
            </a:tbl>
          </a:graphicData>
        </a:graphic>
      </p:graphicFrame>
      <p:sp>
        <p:nvSpPr>
          <p:cNvPr id="9" name="Rectangle 1">
            <a:extLst>
              <a:ext uri="{FF2B5EF4-FFF2-40B4-BE49-F238E27FC236}">
                <a16:creationId xmlns:a16="http://schemas.microsoft.com/office/drawing/2014/main" id="{6045CFB7-328C-EB1E-650A-6F577D94EC28}"/>
              </a:ext>
            </a:extLst>
          </p:cNvPr>
          <p:cNvSpPr>
            <a:spLocks noChangeArrowheads="1"/>
          </p:cNvSpPr>
          <p:nvPr/>
        </p:nvSpPr>
        <p:spPr bwMode="auto">
          <a:xfrm>
            <a:off x="895012" y="2989591"/>
            <a:ext cx="563298" cy="24622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273239"/>
                </a:solidFill>
                <a:effectLst/>
                <a:latin typeface="Nunito" pitchFamily="2" charset="0"/>
              </a:rPr>
              <a:t> </a:t>
            </a:r>
            <a:r>
              <a:rPr kumimoji="0" lang="en-US" altLang="en-US" sz="1600"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A</a:t>
            </a: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1" name="Table 10">
            <a:extLst>
              <a:ext uri="{FF2B5EF4-FFF2-40B4-BE49-F238E27FC236}">
                <a16:creationId xmlns:a16="http://schemas.microsoft.com/office/drawing/2014/main" id="{026A83F0-2E16-0EC5-CB7A-3C43C9173E42}"/>
              </a:ext>
            </a:extLst>
          </p:cNvPr>
          <p:cNvGraphicFramePr>
            <a:graphicFrameLocks noGrp="1"/>
          </p:cNvGraphicFramePr>
          <p:nvPr>
            <p:extLst>
              <p:ext uri="{D42A27DB-BD31-4B8C-83A1-F6EECF244321}">
                <p14:modId xmlns:p14="http://schemas.microsoft.com/office/powerpoint/2010/main" val="1520467674"/>
              </p:ext>
            </p:extLst>
          </p:nvPr>
        </p:nvGraphicFramePr>
        <p:xfrm>
          <a:off x="4098816" y="3283211"/>
          <a:ext cx="2704006" cy="1076960"/>
        </p:xfrm>
        <a:graphic>
          <a:graphicData uri="http://schemas.openxmlformats.org/drawingml/2006/table">
            <a:tbl>
              <a:tblPr>
                <a:tableStyleId>{69CF1AB2-1976-4502-BF36-3FF5EA218861}</a:tableStyleId>
              </a:tblPr>
              <a:tblGrid>
                <a:gridCol w="1352003">
                  <a:extLst>
                    <a:ext uri="{9D8B030D-6E8A-4147-A177-3AD203B41FA5}">
                      <a16:colId xmlns:a16="http://schemas.microsoft.com/office/drawing/2014/main" val="3445890961"/>
                    </a:ext>
                  </a:extLst>
                </a:gridCol>
                <a:gridCol w="1352003">
                  <a:extLst>
                    <a:ext uri="{9D8B030D-6E8A-4147-A177-3AD203B41FA5}">
                      <a16:colId xmlns:a16="http://schemas.microsoft.com/office/drawing/2014/main" val="3465937547"/>
                    </a:ext>
                  </a:extLst>
                </a:gridCol>
              </a:tblGrid>
              <a:tr h="0">
                <a:tc>
                  <a:txBody>
                    <a:bodyPr/>
                    <a:lstStyle/>
                    <a:p>
                      <a:pPr algn="ctr" fontAlgn="base"/>
                      <a:r>
                        <a:rPr lang="en-CA" sz="1400" b="1">
                          <a:effectLst/>
                        </a:rPr>
                        <a:t>ID     </a:t>
                      </a:r>
                    </a:p>
                  </a:txBody>
                  <a:tcPr marL="38100" marR="38100" marT="63500" marB="63500" anchor="ctr"/>
                </a:tc>
                <a:tc>
                  <a:txBody>
                    <a:bodyPr/>
                    <a:lstStyle/>
                    <a:p>
                      <a:pPr algn="ctr" fontAlgn="base"/>
                      <a:r>
                        <a:rPr lang="en-CA" sz="1400" b="1">
                          <a:effectLst/>
                        </a:rPr>
                        <a:t>Course     </a:t>
                      </a:r>
                    </a:p>
                  </a:txBody>
                  <a:tcPr marL="63500" marR="63500" marT="63500" marB="63500" anchor="ctr"/>
                </a:tc>
                <a:extLst>
                  <a:ext uri="{0D108BD9-81ED-4DB2-BD59-A6C34878D82A}">
                    <a16:rowId xmlns:a16="http://schemas.microsoft.com/office/drawing/2014/main" val="1544675589"/>
                  </a:ext>
                </a:extLst>
              </a:tr>
              <a:tr h="0">
                <a:tc>
                  <a:txBody>
                    <a:bodyPr/>
                    <a:lstStyle/>
                    <a:p>
                      <a:pPr algn="ctr" fontAlgn="ctr"/>
                      <a:r>
                        <a:rPr lang="en-CA" sz="1250" b="0" dirty="0">
                          <a:effectLst/>
                        </a:rPr>
                        <a:t>1</a:t>
                      </a:r>
                    </a:p>
                  </a:txBody>
                  <a:tcPr marL="63500" marR="63500" marT="88900" marB="88900" anchor="ctr"/>
                </a:tc>
                <a:tc>
                  <a:txBody>
                    <a:bodyPr/>
                    <a:lstStyle/>
                    <a:p>
                      <a:pPr algn="ctr" fontAlgn="ctr"/>
                      <a:r>
                        <a:rPr lang="en-CA" sz="1250" b="0">
                          <a:effectLst/>
                        </a:rPr>
                        <a:t>DS</a:t>
                      </a:r>
                    </a:p>
                  </a:txBody>
                  <a:tcPr marL="63500" marR="63500" marT="88900" marB="88900" anchor="ctr"/>
                </a:tc>
                <a:extLst>
                  <a:ext uri="{0D108BD9-81ED-4DB2-BD59-A6C34878D82A}">
                    <a16:rowId xmlns:a16="http://schemas.microsoft.com/office/drawing/2014/main" val="773144876"/>
                  </a:ext>
                </a:extLst>
              </a:tr>
              <a:tr h="0">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DBMS</a:t>
                      </a:r>
                    </a:p>
                  </a:txBody>
                  <a:tcPr marL="63500" marR="63500" marT="88900" marB="88900" anchor="ctr"/>
                </a:tc>
                <a:extLst>
                  <a:ext uri="{0D108BD9-81ED-4DB2-BD59-A6C34878D82A}">
                    <a16:rowId xmlns:a16="http://schemas.microsoft.com/office/drawing/2014/main" val="2476614553"/>
                  </a:ext>
                </a:extLst>
              </a:tr>
            </a:tbl>
          </a:graphicData>
        </a:graphic>
      </p:graphicFrame>
      <p:sp>
        <p:nvSpPr>
          <p:cNvPr id="12" name="Rectangle 2">
            <a:extLst>
              <a:ext uri="{FF2B5EF4-FFF2-40B4-BE49-F238E27FC236}">
                <a16:creationId xmlns:a16="http://schemas.microsoft.com/office/drawing/2014/main" id="{27BE8B5A-0DFE-A5F7-84F4-D2394F3B2F7A}"/>
              </a:ext>
            </a:extLst>
          </p:cNvPr>
          <p:cNvSpPr>
            <a:spLocks noChangeArrowheads="1"/>
          </p:cNvSpPr>
          <p:nvPr/>
        </p:nvSpPr>
        <p:spPr bwMode="auto">
          <a:xfrm>
            <a:off x="4098816" y="2989591"/>
            <a:ext cx="496833"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B</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3951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6D487-2CC1-98B1-C908-86090DE858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B1FB24-BF66-B58E-664F-792324B8AE36}"/>
              </a:ext>
            </a:extLst>
          </p:cNvPr>
          <p:cNvSpPr/>
          <p:nvPr/>
        </p:nvSpPr>
        <p:spPr>
          <a:xfrm>
            <a:off x="208009" y="1158766"/>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6B53280-EDAE-6102-E99E-5A25B83F7619}"/>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3AE1BD-A0D8-09AD-2664-DE9010ADEFCF}"/>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41355D-575F-C8C7-359E-92A6FBE35E6D}"/>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D3EC5C6-5A8B-EA20-47D1-21F69052E9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48867EA-8C17-0F3A-F6C0-0340440B65F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73D0E3C1-BAFE-E184-3B3B-592AA1A34028}"/>
              </a:ext>
            </a:extLst>
          </p:cNvPr>
          <p:cNvGraphicFramePr>
            <a:graphicFrameLocks noGrp="1"/>
          </p:cNvGraphicFramePr>
          <p:nvPr>
            <p:extLst>
              <p:ext uri="{D42A27DB-BD31-4B8C-83A1-F6EECF244321}">
                <p14:modId xmlns:p14="http://schemas.microsoft.com/office/powerpoint/2010/main" val="3374554303"/>
              </p:ext>
            </p:extLst>
          </p:nvPr>
        </p:nvGraphicFramePr>
        <p:xfrm>
          <a:off x="341585" y="2235109"/>
          <a:ext cx="6463470" cy="2550160"/>
        </p:xfrm>
        <a:graphic>
          <a:graphicData uri="http://schemas.openxmlformats.org/drawingml/2006/table">
            <a:tbl>
              <a:tblPr>
                <a:tableStyleId>{16D9F66E-5EB9-4882-86FB-DCBF35E3C3E4}</a:tableStyleId>
              </a:tblPr>
              <a:tblGrid>
                <a:gridCol w="1292694">
                  <a:extLst>
                    <a:ext uri="{9D8B030D-6E8A-4147-A177-3AD203B41FA5}">
                      <a16:colId xmlns:a16="http://schemas.microsoft.com/office/drawing/2014/main" val="3684992256"/>
                    </a:ext>
                  </a:extLst>
                </a:gridCol>
                <a:gridCol w="1292694">
                  <a:extLst>
                    <a:ext uri="{9D8B030D-6E8A-4147-A177-3AD203B41FA5}">
                      <a16:colId xmlns:a16="http://schemas.microsoft.com/office/drawing/2014/main" val="4151299783"/>
                    </a:ext>
                  </a:extLst>
                </a:gridCol>
                <a:gridCol w="1292694">
                  <a:extLst>
                    <a:ext uri="{9D8B030D-6E8A-4147-A177-3AD203B41FA5}">
                      <a16:colId xmlns:a16="http://schemas.microsoft.com/office/drawing/2014/main" val="4267573321"/>
                    </a:ext>
                  </a:extLst>
                </a:gridCol>
                <a:gridCol w="1292694">
                  <a:extLst>
                    <a:ext uri="{9D8B030D-6E8A-4147-A177-3AD203B41FA5}">
                      <a16:colId xmlns:a16="http://schemas.microsoft.com/office/drawing/2014/main" val="1109803524"/>
                    </a:ext>
                  </a:extLst>
                </a:gridCol>
                <a:gridCol w="1292694">
                  <a:extLst>
                    <a:ext uri="{9D8B030D-6E8A-4147-A177-3AD203B41FA5}">
                      <a16:colId xmlns:a16="http://schemas.microsoft.com/office/drawing/2014/main" val="3272185300"/>
                    </a:ext>
                  </a:extLst>
                </a:gridCol>
              </a:tblGrid>
              <a:tr h="0">
                <a:tc>
                  <a:txBody>
                    <a:bodyPr/>
                    <a:lstStyle/>
                    <a:p>
                      <a:pPr algn="ctr" fontAlgn="base"/>
                      <a:r>
                        <a:rPr lang="en-CA" sz="1400" b="1" dirty="0">
                          <a:effectLst/>
                        </a:rPr>
                        <a:t>Name     </a:t>
                      </a:r>
                    </a:p>
                  </a:txBody>
                  <a:tcPr marL="38100" marR="38100" marT="63500" marB="63500" anchor="ctr"/>
                </a:tc>
                <a:tc>
                  <a:txBody>
                    <a:bodyPr/>
                    <a:lstStyle/>
                    <a:p>
                      <a:pPr algn="ctr" fontAlgn="base"/>
                      <a:r>
                        <a:rPr lang="en-CA" sz="1400" b="1">
                          <a:effectLst/>
                        </a:rPr>
                        <a:t>Age     </a:t>
                      </a:r>
                    </a:p>
                  </a:txBody>
                  <a:tcPr marL="63500" marR="63500" marT="63500" marB="63500" anchor="ctr"/>
                </a:tc>
                <a:tc>
                  <a:txBody>
                    <a:bodyPr/>
                    <a:lstStyle/>
                    <a:p>
                      <a:pPr algn="ctr" fontAlgn="base"/>
                      <a:r>
                        <a:rPr lang="en-CA" sz="1400" b="1">
                          <a:effectLst/>
                        </a:rPr>
                        <a:t>Sex     </a:t>
                      </a:r>
                    </a:p>
                  </a:txBody>
                  <a:tcPr marL="63500" marR="63500" marT="63500" marB="63500" anchor="ctr"/>
                </a:tc>
                <a:tc>
                  <a:txBody>
                    <a:bodyPr/>
                    <a:lstStyle/>
                    <a:p>
                      <a:pPr algn="ctr" fontAlgn="base"/>
                      <a:r>
                        <a:rPr lang="en-CA" sz="1400" b="1">
                          <a:effectLst/>
                        </a:rPr>
                        <a:t>ID      </a:t>
                      </a:r>
                    </a:p>
                  </a:txBody>
                  <a:tcPr marL="63500" marR="63500" marT="63500" marB="63500" anchor="ctr"/>
                </a:tc>
                <a:tc>
                  <a:txBody>
                    <a:bodyPr/>
                    <a:lstStyle/>
                    <a:p>
                      <a:pPr algn="ctr" fontAlgn="base"/>
                      <a:r>
                        <a:rPr lang="en-CA" sz="1400" b="1">
                          <a:effectLst/>
                        </a:rPr>
                        <a:t>Course     </a:t>
                      </a:r>
                    </a:p>
                  </a:txBody>
                  <a:tcPr marL="63500" marR="63500" marT="63500" marB="63500" anchor="ctr"/>
                </a:tc>
                <a:extLst>
                  <a:ext uri="{0D108BD9-81ED-4DB2-BD59-A6C34878D82A}">
                    <a16:rowId xmlns:a16="http://schemas.microsoft.com/office/drawing/2014/main" val="1013463082"/>
                  </a:ext>
                </a:extLst>
              </a:tr>
              <a:tr h="0">
                <a:tc>
                  <a:txBody>
                    <a:bodyPr/>
                    <a:lstStyle/>
                    <a:p>
                      <a:pPr algn="ctr" fontAlgn="ctr"/>
                      <a:r>
                        <a:rPr lang="en-CA" sz="1250" b="0">
                          <a:effectLst/>
                        </a:rPr>
                        <a:t>Ram</a:t>
                      </a:r>
                    </a:p>
                  </a:txBody>
                  <a:tcPr marL="63500" marR="63500" marT="88900" marB="88900" anchor="ctr"/>
                </a:tc>
                <a:tc>
                  <a:txBody>
                    <a:bodyPr/>
                    <a:lstStyle/>
                    <a:p>
                      <a:pPr algn="ctr" fontAlgn="ctr"/>
                      <a:r>
                        <a:rPr lang="en-CA" sz="1250" b="0">
                          <a:effectLst/>
                        </a:rPr>
                        <a:t>14</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1</a:t>
                      </a:r>
                    </a:p>
                  </a:txBody>
                  <a:tcPr marL="63500" marR="63500" marT="88900" marB="88900" anchor="ctr"/>
                </a:tc>
                <a:tc>
                  <a:txBody>
                    <a:bodyPr/>
                    <a:lstStyle/>
                    <a:p>
                      <a:pPr algn="ctr" fontAlgn="ctr"/>
                      <a:r>
                        <a:rPr lang="en-CA" sz="1250" b="0">
                          <a:effectLst/>
                        </a:rPr>
                        <a:t>DS</a:t>
                      </a:r>
                    </a:p>
                  </a:txBody>
                  <a:tcPr marL="63500" marR="63500" marT="88900" marB="88900" anchor="ctr"/>
                </a:tc>
                <a:extLst>
                  <a:ext uri="{0D108BD9-81ED-4DB2-BD59-A6C34878D82A}">
                    <a16:rowId xmlns:a16="http://schemas.microsoft.com/office/drawing/2014/main" val="2507542718"/>
                  </a:ext>
                </a:extLst>
              </a:tr>
              <a:tr h="0">
                <a:tc>
                  <a:txBody>
                    <a:bodyPr/>
                    <a:lstStyle/>
                    <a:p>
                      <a:pPr algn="ctr" fontAlgn="ctr"/>
                      <a:r>
                        <a:rPr lang="en-CA" sz="1250" b="0">
                          <a:effectLst/>
                        </a:rPr>
                        <a:t>Ram</a:t>
                      </a:r>
                    </a:p>
                  </a:txBody>
                  <a:tcPr marL="63500" marR="63500" marT="88900" marB="88900" anchor="ctr"/>
                </a:tc>
                <a:tc>
                  <a:txBody>
                    <a:bodyPr/>
                    <a:lstStyle/>
                    <a:p>
                      <a:pPr algn="ctr" fontAlgn="ctr"/>
                      <a:r>
                        <a:rPr lang="en-CA" sz="1250" b="0">
                          <a:effectLst/>
                        </a:rPr>
                        <a:t>14</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2</a:t>
                      </a:r>
                    </a:p>
                  </a:txBody>
                  <a:tcPr marL="63500" marR="63500" marT="88900" marB="88900" anchor="ctr"/>
                </a:tc>
                <a:tc>
                  <a:txBody>
                    <a:bodyPr/>
                    <a:lstStyle/>
                    <a:p>
                      <a:pPr algn="ctr" fontAlgn="ctr"/>
                      <a:r>
                        <a:rPr lang="en-CA" sz="1250" b="0">
                          <a:effectLst/>
                        </a:rPr>
                        <a:t>DBMS</a:t>
                      </a:r>
                    </a:p>
                  </a:txBody>
                  <a:tcPr marL="63500" marR="63500" marT="88900" marB="88900" anchor="ctr"/>
                </a:tc>
                <a:extLst>
                  <a:ext uri="{0D108BD9-81ED-4DB2-BD59-A6C34878D82A}">
                    <a16:rowId xmlns:a16="http://schemas.microsoft.com/office/drawing/2014/main" val="1958345808"/>
                  </a:ext>
                </a:extLst>
              </a:tr>
              <a:tr h="0">
                <a:tc>
                  <a:txBody>
                    <a:bodyPr/>
                    <a:lstStyle/>
                    <a:p>
                      <a:pPr algn="ctr" fontAlgn="ctr"/>
                      <a:r>
                        <a:rPr lang="en-CA" sz="1250" b="0">
                          <a:effectLst/>
                        </a:rPr>
                        <a:t>Sona</a:t>
                      </a:r>
                    </a:p>
                  </a:txBody>
                  <a:tcPr marL="63500" marR="63500" marT="88900" marB="88900" anchor="ctr"/>
                </a:tc>
                <a:tc>
                  <a:txBody>
                    <a:bodyPr/>
                    <a:lstStyle/>
                    <a:p>
                      <a:pPr algn="ctr" fontAlgn="ctr"/>
                      <a:r>
                        <a:rPr lang="en-CA" sz="1250" b="0">
                          <a:effectLst/>
                        </a:rPr>
                        <a:t>15</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1</a:t>
                      </a:r>
                    </a:p>
                  </a:txBody>
                  <a:tcPr marL="63500" marR="63500" marT="88900" marB="88900" anchor="ctr"/>
                </a:tc>
                <a:tc>
                  <a:txBody>
                    <a:bodyPr/>
                    <a:lstStyle/>
                    <a:p>
                      <a:pPr algn="ctr" fontAlgn="ctr"/>
                      <a:r>
                        <a:rPr lang="en-CA" sz="1250" b="0">
                          <a:effectLst/>
                        </a:rPr>
                        <a:t>DS</a:t>
                      </a:r>
                    </a:p>
                  </a:txBody>
                  <a:tcPr marL="63500" marR="63500" marT="88900" marB="88900" anchor="ctr"/>
                </a:tc>
                <a:extLst>
                  <a:ext uri="{0D108BD9-81ED-4DB2-BD59-A6C34878D82A}">
                    <a16:rowId xmlns:a16="http://schemas.microsoft.com/office/drawing/2014/main" val="3701357016"/>
                  </a:ext>
                </a:extLst>
              </a:tr>
              <a:tr h="0">
                <a:tc>
                  <a:txBody>
                    <a:bodyPr/>
                    <a:lstStyle/>
                    <a:p>
                      <a:pPr algn="ctr" fontAlgn="ctr"/>
                      <a:r>
                        <a:rPr lang="en-CA" sz="1250" b="0">
                          <a:effectLst/>
                        </a:rPr>
                        <a:t>Sona</a:t>
                      </a:r>
                    </a:p>
                  </a:txBody>
                  <a:tcPr marL="63500" marR="63500" marT="88900" marB="88900" anchor="ctr"/>
                </a:tc>
                <a:tc>
                  <a:txBody>
                    <a:bodyPr/>
                    <a:lstStyle/>
                    <a:p>
                      <a:pPr algn="ctr" fontAlgn="ctr"/>
                      <a:r>
                        <a:rPr lang="en-CA" sz="1250" b="0">
                          <a:effectLst/>
                        </a:rPr>
                        <a:t>15</a:t>
                      </a:r>
                    </a:p>
                  </a:txBody>
                  <a:tcPr marL="63500" marR="63500" marT="88900" marB="88900" anchor="ctr"/>
                </a:tc>
                <a:tc>
                  <a:txBody>
                    <a:bodyPr/>
                    <a:lstStyle/>
                    <a:p>
                      <a:pPr algn="ctr" fontAlgn="ctr"/>
                      <a:r>
                        <a:rPr lang="en-CA" sz="1250" b="0">
                          <a:effectLst/>
                        </a:rPr>
                        <a:t>F</a:t>
                      </a:r>
                    </a:p>
                  </a:txBody>
                  <a:tcPr marL="63500" marR="63500" marT="88900" marB="88900" anchor="ctr"/>
                </a:tc>
                <a:tc>
                  <a:txBody>
                    <a:bodyPr/>
                    <a:lstStyle/>
                    <a:p>
                      <a:pPr algn="ctr" fontAlgn="ctr"/>
                      <a:r>
                        <a:rPr lang="en-CA" sz="1250" b="0">
                          <a:effectLst/>
                        </a:rPr>
                        <a:t>2</a:t>
                      </a:r>
                    </a:p>
                  </a:txBody>
                  <a:tcPr marL="63500" marR="63500" marT="88900" marB="88900" anchor="ctr"/>
                </a:tc>
                <a:tc>
                  <a:txBody>
                    <a:bodyPr/>
                    <a:lstStyle/>
                    <a:p>
                      <a:pPr algn="ctr" fontAlgn="ctr"/>
                      <a:r>
                        <a:rPr lang="en-CA" sz="1250" b="0">
                          <a:effectLst/>
                        </a:rPr>
                        <a:t>DBMS</a:t>
                      </a:r>
                    </a:p>
                  </a:txBody>
                  <a:tcPr marL="63500" marR="63500" marT="88900" marB="88900" anchor="ctr"/>
                </a:tc>
                <a:extLst>
                  <a:ext uri="{0D108BD9-81ED-4DB2-BD59-A6C34878D82A}">
                    <a16:rowId xmlns:a16="http://schemas.microsoft.com/office/drawing/2014/main" val="207759821"/>
                  </a:ext>
                </a:extLst>
              </a:tr>
              <a:tr h="0">
                <a:tc>
                  <a:txBody>
                    <a:bodyPr/>
                    <a:lstStyle/>
                    <a:p>
                      <a:pPr algn="ctr" fontAlgn="ctr"/>
                      <a:r>
                        <a:rPr lang="en-CA" sz="1250" b="0">
                          <a:effectLst/>
                        </a:rPr>
                        <a:t>Kim</a:t>
                      </a:r>
                    </a:p>
                  </a:txBody>
                  <a:tcPr marL="63500" marR="63500" marT="88900" marB="88900" anchor="ctr"/>
                </a:tc>
                <a:tc>
                  <a:txBody>
                    <a:bodyPr/>
                    <a:lstStyle/>
                    <a:p>
                      <a:pPr algn="ctr" fontAlgn="ctr"/>
                      <a:r>
                        <a:rPr lang="en-CA" sz="1250" b="0">
                          <a:effectLst/>
                        </a:rPr>
                        <a:t>20</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1</a:t>
                      </a:r>
                    </a:p>
                  </a:txBody>
                  <a:tcPr marL="63500" marR="63500" marT="88900" marB="88900" anchor="ctr"/>
                </a:tc>
                <a:tc>
                  <a:txBody>
                    <a:bodyPr/>
                    <a:lstStyle/>
                    <a:p>
                      <a:pPr algn="ctr" fontAlgn="ctr"/>
                      <a:r>
                        <a:rPr lang="en-CA" sz="1250" b="0">
                          <a:effectLst/>
                        </a:rPr>
                        <a:t>DS</a:t>
                      </a:r>
                    </a:p>
                  </a:txBody>
                  <a:tcPr marL="63500" marR="63500" marT="88900" marB="88900" anchor="ctr"/>
                </a:tc>
                <a:extLst>
                  <a:ext uri="{0D108BD9-81ED-4DB2-BD59-A6C34878D82A}">
                    <a16:rowId xmlns:a16="http://schemas.microsoft.com/office/drawing/2014/main" val="2151239483"/>
                  </a:ext>
                </a:extLst>
              </a:tr>
              <a:tr h="0">
                <a:tc>
                  <a:txBody>
                    <a:bodyPr/>
                    <a:lstStyle/>
                    <a:p>
                      <a:pPr algn="ctr" fontAlgn="ctr"/>
                      <a:r>
                        <a:rPr lang="en-CA" sz="1250" b="0">
                          <a:effectLst/>
                        </a:rPr>
                        <a:t>Kim</a:t>
                      </a:r>
                    </a:p>
                  </a:txBody>
                  <a:tcPr marL="63500" marR="63500" marT="88900" marB="88900" anchor="ctr"/>
                </a:tc>
                <a:tc>
                  <a:txBody>
                    <a:bodyPr/>
                    <a:lstStyle/>
                    <a:p>
                      <a:pPr algn="ctr" fontAlgn="ctr"/>
                      <a:r>
                        <a:rPr lang="en-CA" sz="1250" b="0">
                          <a:effectLst/>
                        </a:rPr>
                        <a:t>20</a:t>
                      </a:r>
                    </a:p>
                  </a:txBody>
                  <a:tcPr marL="63500" marR="63500" marT="88900" marB="88900" anchor="ctr"/>
                </a:tc>
                <a:tc>
                  <a:txBody>
                    <a:bodyPr/>
                    <a:lstStyle/>
                    <a:p>
                      <a:pPr algn="ctr" fontAlgn="ctr"/>
                      <a:r>
                        <a:rPr lang="en-CA" sz="1250" b="0">
                          <a:effectLst/>
                        </a:rPr>
                        <a:t>M</a:t>
                      </a:r>
                    </a:p>
                  </a:txBody>
                  <a:tcPr marL="63500" marR="63500" marT="88900" marB="88900" anchor="ctr"/>
                </a:tc>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DBMS</a:t>
                      </a:r>
                    </a:p>
                  </a:txBody>
                  <a:tcPr marL="63500" marR="63500" marT="88900" marB="88900" anchor="ctr"/>
                </a:tc>
                <a:extLst>
                  <a:ext uri="{0D108BD9-81ED-4DB2-BD59-A6C34878D82A}">
                    <a16:rowId xmlns:a16="http://schemas.microsoft.com/office/drawing/2014/main" val="1156253000"/>
                  </a:ext>
                </a:extLst>
              </a:tr>
            </a:tbl>
          </a:graphicData>
        </a:graphic>
      </p:graphicFrame>
      <p:sp>
        <p:nvSpPr>
          <p:cNvPr id="3" name="Rectangle 1">
            <a:extLst>
              <a:ext uri="{FF2B5EF4-FFF2-40B4-BE49-F238E27FC236}">
                <a16:creationId xmlns:a16="http://schemas.microsoft.com/office/drawing/2014/main" id="{7D3A8E9F-8BD2-3493-C4C1-D87B5EFDD28E}"/>
              </a:ext>
            </a:extLst>
          </p:cNvPr>
          <p:cNvSpPr>
            <a:spLocks noChangeArrowheads="1"/>
          </p:cNvSpPr>
          <p:nvPr/>
        </p:nvSpPr>
        <p:spPr bwMode="auto">
          <a:xfrm>
            <a:off x="838200" y="1729087"/>
            <a:ext cx="1140372" cy="30777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A X B</a:t>
            </a:r>
            <a:endPar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93B418B-11D1-30D7-69DF-4E9EF447E7F3}"/>
              </a:ext>
            </a:extLst>
          </p:cNvPr>
          <p:cNvSpPr txBox="1"/>
          <p:nvPr/>
        </p:nvSpPr>
        <p:spPr>
          <a:xfrm>
            <a:off x="455229" y="5250162"/>
            <a:ext cx="11171840" cy="369332"/>
          </a:xfrm>
          <a:prstGeom prst="rect">
            <a:avLst/>
          </a:prstGeom>
          <a:noFill/>
        </p:spPr>
        <p:txBody>
          <a:bodyPr wrap="square">
            <a:spAutoFit/>
          </a:bodyPr>
          <a:lstStyle/>
          <a:p>
            <a:r>
              <a:rPr lang="en-US" b="1" i="0" dirty="0">
                <a:solidFill>
                  <a:srgbClr val="273239"/>
                </a:solidFill>
                <a:effectLst/>
                <a:latin typeface="Nunito" pitchFamily="2" charset="0"/>
              </a:rPr>
              <a:t>Note:</a:t>
            </a:r>
            <a:r>
              <a:rPr lang="en-US" b="0" i="0" dirty="0">
                <a:solidFill>
                  <a:srgbClr val="273239"/>
                </a:solidFill>
                <a:effectLst/>
                <a:latin typeface="Nunito" pitchFamily="2" charset="0"/>
              </a:rPr>
              <a:t> If A has ‘n’ tuples and B has ‘m’ tuples then A X B will have ‘ n*m ‘ tuples.  </a:t>
            </a:r>
            <a:endParaRPr lang="en-CA" dirty="0"/>
          </a:p>
        </p:txBody>
      </p:sp>
      <p:graphicFrame>
        <p:nvGraphicFramePr>
          <p:cNvPr id="8" name="Table 7">
            <a:extLst>
              <a:ext uri="{FF2B5EF4-FFF2-40B4-BE49-F238E27FC236}">
                <a16:creationId xmlns:a16="http://schemas.microsoft.com/office/drawing/2014/main" id="{FF92EDF5-9D70-E83C-BCC1-F5F51511A977}"/>
              </a:ext>
            </a:extLst>
          </p:cNvPr>
          <p:cNvGraphicFramePr>
            <a:graphicFrameLocks noGrp="1"/>
          </p:cNvGraphicFramePr>
          <p:nvPr>
            <p:extLst>
              <p:ext uri="{D42A27DB-BD31-4B8C-83A1-F6EECF244321}">
                <p14:modId xmlns:p14="http://schemas.microsoft.com/office/powerpoint/2010/main" val="3213416033"/>
              </p:ext>
            </p:extLst>
          </p:nvPr>
        </p:nvGraphicFramePr>
        <p:xfrm>
          <a:off x="2608763" y="382288"/>
          <a:ext cx="3594342" cy="1445260"/>
        </p:xfrm>
        <a:graphic>
          <a:graphicData uri="http://schemas.openxmlformats.org/drawingml/2006/table">
            <a:tbl>
              <a:tblPr>
                <a:tableStyleId>{8A107856-5554-42FB-B03E-39F5DBC370BA}</a:tableStyleId>
              </a:tblPr>
              <a:tblGrid>
                <a:gridCol w="1198114">
                  <a:extLst>
                    <a:ext uri="{9D8B030D-6E8A-4147-A177-3AD203B41FA5}">
                      <a16:colId xmlns:a16="http://schemas.microsoft.com/office/drawing/2014/main" val="1874713678"/>
                    </a:ext>
                  </a:extLst>
                </a:gridCol>
                <a:gridCol w="1198114">
                  <a:extLst>
                    <a:ext uri="{9D8B030D-6E8A-4147-A177-3AD203B41FA5}">
                      <a16:colId xmlns:a16="http://schemas.microsoft.com/office/drawing/2014/main" val="1606218777"/>
                    </a:ext>
                  </a:extLst>
                </a:gridCol>
                <a:gridCol w="1198114">
                  <a:extLst>
                    <a:ext uri="{9D8B030D-6E8A-4147-A177-3AD203B41FA5}">
                      <a16:colId xmlns:a16="http://schemas.microsoft.com/office/drawing/2014/main" val="1039976099"/>
                    </a:ext>
                  </a:extLst>
                </a:gridCol>
              </a:tblGrid>
              <a:tr h="0">
                <a:tc>
                  <a:txBody>
                    <a:bodyPr/>
                    <a:lstStyle/>
                    <a:p>
                      <a:pPr algn="ctr" fontAlgn="base"/>
                      <a:r>
                        <a:rPr lang="en-CA" sz="1400" b="1" dirty="0">
                          <a:effectLst/>
                        </a:rPr>
                        <a:t>Name     </a:t>
                      </a:r>
                    </a:p>
                  </a:txBody>
                  <a:tcPr marL="38100" marR="38100" marT="63500" marB="63500" anchor="ctr"/>
                </a:tc>
                <a:tc>
                  <a:txBody>
                    <a:bodyPr/>
                    <a:lstStyle/>
                    <a:p>
                      <a:pPr algn="ctr" fontAlgn="base"/>
                      <a:r>
                        <a:rPr lang="en-CA" sz="1400" b="1">
                          <a:effectLst/>
                        </a:rPr>
                        <a:t>Age     </a:t>
                      </a:r>
                    </a:p>
                  </a:txBody>
                  <a:tcPr marL="63500" marR="63500" marT="63500" marB="63500" anchor="ctr"/>
                </a:tc>
                <a:tc>
                  <a:txBody>
                    <a:bodyPr/>
                    <a:lstStyle/>
                    <a:p>
                      <a:pPr algn="ctr" fontAlgn="base"/>
                      <a:r>
                        <a:rPr lang="en-CA" sz="1400" b="1">
                          <a:effectLst/>
                        </a:rPr>
                        <a:t>Sex      </a:t>
                      </a:r>
                    </a:p>
                  </a:txBody>
                  <a:tcPr marL="63500" marR="63500" marT="63500" marB="63500" anchor="ctr"/>
                </a:tc>
                <a:extLst>
                  <a:ext uri="{0D108BD9-81ED-4DB2-BD59-A6C34878D82A}">
                    <a16:rowId xmlns:a16="http://schemas.microsoft.com/office/drawing/2014/main" val="941739621"/>
                  </a:ext>
                </a:extLst>
              </a:tr>
              <a:tr h="0">
                <a:tc>
                  <a:txBody>
                    <a:bodyPr/>
                    <a:lstStyle/>
                    <a:p>
                      <a:pPr algn="ctr" fontAlgn="ctr"/>
                      <a:r>
                        <a:rPr lang="en-CA" sz="1250" b="0">
                          <a:effectLst/>
                        </a:rPr>
                        <a:t>Ram</a:t>
                      </a:r>
                    </a:p>
                  </a:txBody>
                  <a:tcPr marL="63500" marR="63500" marT="88900" marB="88900" anchor="ctr"/>
                </a:tc>
                <a:tc>
                  <a:txBody>
                    <a:bodyPr/>
                    <a:lstStyle/>
                    <a:p>
                      <a:pPr algn="ctr" fontAlgn="ctr"/>
                      <a:r>
                        <a:rPr lang="en-CA" sz="1250" b="0">
                          <a:effectLst/>
                        </a:rPr>
                        <a:t>14</a:t>
                      </a:r>
                    </a:p>
                  </a:txBody>
                  <a:tcPr marL="63500" marR="63500" marT="88900" marB="88900" anchor="ctr"/>
                </a:tc>
                <a:tc>
                  <a:txBody>
                    <a:bodyPr/>
                    <a:lstStyle/>
                    <a:p>
                      <a:pPr algn="ctr" fontAlgn="ctr"/>
                      <a:r>
                        <a:rPr lang="en-CA" sz="1250" b="0">
                          <a:effectLst/>
                        </a:rPr>
                        <a:t>M</a:t>
                      </a:r>
                    </a:p>
                  </a:txBody>
                  <a:tcPr marL="63500" marR="63500" marT="88900" marB="88900" anchor="ctr"/>
                </a:tc>
                <a:extLst>
                  <a:ext uri="{0D108BD9-81ED-4DB2-BD59-A6C34878D82A}">
                    <a16:rowId xmlns:a16="http://schemas.microsoft.com/office/drawing/2014/main" val="236288086"/>
                  </a:ext>
                </a:extLst>
              </a:tr>
              <a:tr h="0">
                <a:tc>
                  <a:txBody>
                    <a:bodyPr/>
                    <a:lstStyle/>
                    <a:p>
                      <a:pPr algn="ctr" fontAlgn="ctr"/>
                      <a:r>
                        <a:rPr lang="en-CA" sz="1250" b="0">
                          <a:effectLst/>
                        </a:rPr>
                        <a:t>Sona</a:t>
                      </a:r>
                    </a:p>
                  </a:txBody>
                  <a:tcPr marL="63500" marR="63500" marT="88900" marB="88900" anchor="ctr"/>
                </a:tc>
                <a:tc>
                  <a:txBody>
                    <a:bodyPr/>
                    <a:lstStyle/>
                    <a:p>
                      <a:pPr algn="ctr" fontAlgn="ctr"/>
                      <a:r>
                        <a:rPr lang="en-CA" sz="1250" b="0">
                          <a:effectLst/>
                        </a:rPr>
                        <a:t>15</a:t>
                      </a:r>
                    </a:p>
                  </a:txBody>
                  <a:tcPr marL="63500" marR="63500" marT="88900" marB="88900" anchor="ctr"/>
                </a:tc>
                <a:tc>
                  <a:txBody>
                    <a:bodyPr/>
                    <a:lstStyle/>
                    <a:p>
                      <a:pPr algn="ctr" fontAlgn="ctr"/>
                      <a:r>
                        <a:rPr lang="en-CA" sz="1250" b="0">
                          <a:effectLst/>
                        </a:rPr>
                        <a:t>F</a:t>
                      </a:r>
                    </a:p>
                  </a:txBody>
                  <a:tcPr marL="63500" marR="63500" marT="88900" marB="88900" anchor="ctr"/>
                </a:tc>
                <a:extLst>
                  <a:ext uri="{0D108BD9-81ED-4DB2-BD59-A6C34878D82A}">
                    <a16:rowId xmlns:a16="http://schemas.microsoft.com/office/drawing/2014/main" val="1676450827"/>
                  </a:ext>
                </a:extLst>
              </a:tr>
              <a:tr h="0">
                <a:tc>
                  <a:txBody>
                    <a:bodyPr/>
                    <a:lstStyle/>
                    <a:p>
                      <a:pPr algn="ctr" fontAlgn="ctr"/>
                      <a:r>
                        <a:rPr lang="en-CA" sz="1250" b="0">
                          <a:effectLst/>
                        </a:rPr>
                        <a:t>Kim</a:t>
                      </a:r>
                    </a:p>
                  </a:txBody>
                  <a:tcPr marL="63500" marR="63500" marT="88900" marB="88900" anchor="ctr"/>
                </a:tc>
                <a:tc>
                  <a:txBody>
                    <a:bodyPr/>
                    <a:lstStyle/>
                    <a:p>
                      <a:pPr algn="ctr" fontAlgn="ctr"/>
                      <a:r>
                        <a:rPr lang="en-CA" sz="1250" b="0">
                          <a:effectLst/>
                        </a:rPr>
                        <a:t>20</a:t>
                      </a:r>
                    </a:p>
                  </a:txBody>
                  <a:tcPr marL="63500" marR="63500" marT="88900" marB="88900" anchor="ctr"/>
                </a:tc>
                <a:tc>
                  <a:txBody>
                    <a:bodyPr/>
                    <a:lstStyle/>
                    <a:p>
                      <a:pPr algn="ctr" fontAlgn="ctr"/>
                      <a:r>
                        <a:rPr lang="en-CA" sz="1250" b="0" dirty="0">
                          <a:effectLst/>
                        </a:rPr>
                        <a:t>M</a:t>
                      </a:r>
                    </a:p>
                  </a:txBody>
                  <a:tcPr marL="63500" marR="63500" marT="88900" marB="88900" anchor="ctr"/>
                </a:tc>
                <a:extLst>
                  <a:ext uri="{0D108BD9-81ED-4DB2-BD59-A6C34878D82A}">
                    <a16:rowId xmlns:a16="http://schemas.microsoft.com/office/drawing/2014/main" val="2246592747"/>
                  </a:ext>
                </a:extLst>
              </a:tr>
            </a:tbl>
          </a:graphicData>
        </a:graphic>
      </p:graphicFrame>
      <p:sp>
        <p:nvSpPr>
          <p:cNvPr id="11" name="Rectangle 1">
            <a:extLst>
              <a:ext uri="{FF2B5EF4-FFF2-40B4-BE49-F238E27FC236}">
                <a16:creationId xmlns:a16="http://schemas.microsoft.com/office/drawing/2014/main" id="{198FADA1-7A1A-1569-9904-D470A3F1001A}"/>
              </a:ext>
            </a:extLst>
          </p:cNvPr>
          <p:cNvSpPr>
            <a:spLocks noChangeArrowheads="1"/>
          </p:cNvSpPr>
          <p:nvPr/>
        </p:nvSpPr>
        <p:spPr bwMode="auto">
          <a:xfrm>
            <a:off x="3228873" y="88668"/>
            <a:ext cx="563298" cy="24622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273239"/>
                </a:solidFill>
                <a:effectLst/>
                <a:latin typeface="Nunito" pitchFamily="2" charset="0"/>
              </a:rPr>
              <a:t> </a:t>
            </a:r>
            <a:r>
              <a:rPr kumimoji="0" lang="en-US" altLang="en-US" sz="1600"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A</a:t>
            </a: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CAFCF817-F704-98DE-ABBB-A07276766464}"/>
              </a:ext>
            </a:extLst>
          </p:cNvPr>
          <p:cNvGraphicFramePr>
            <a:graphicFrameLocks noGrp="1"/>
          </p:cNvGraphicFramePr>
          <p:nvPr>
            <p:extLst>
              <p:ext uri="{D42A27DB-BD31-4B8C-83A1-F6EECF244321}">
                <p14:modId xmlns:p14="http://schemas.microsoft.com/office/powerpoint/2010/main" val="2579951603"/>
              </p:ext>
            </p:extLst>
          </p:nvPr>
        </p:nvGraphicFramePr>
        <p:xfrm>
          <a:off x="6432677" y="382288"/>
          <a:ext cx="2704006" cy="1076960"/>
        </p:xfrm>
        <a:graphic>
          <a:graphicData uri="http://schemas.openxmlformats.org/drawingml/2006/table">
            <a:tbl>
              <a:tblPr>
                <a:tableStyleId>{69CF1AB2-1976-4502-BF36-3FF5EA218861}</a:tableStyleId>
              </a:tblPr>
              <a:tblGrid>
                <a:gridCol w="1352003">
                  <a:extLst>
                    <a:ext uri="{9D8B030D-6E8A-4147-A177-3AD203B41FA5}">
                      <a16:colId xmlns:a16="http://schemas.microsoft.com/office/drawing/2014/main" val="3445890961"/>
                    </a:ext>
                  </a:extLst>
                </a:gridCol>
                <a:gridCol w="1352003">
                  <a:extLst>
                    <a:ext uri="{9D8B030D-6E8A-4147-A177-3AD203B41FA5}">
                      <a16:colId xmlns:a16="http://schemas.microsoft.com/office/drawing/2014/main" val="3465937547"/>
                    </a:ext>
                  </a:extLst>
                </a:gridCol>
              </a:tblGrid>
              <a:tr h="0">
                <a:tc>
                  <a:txBody>
                    <a:bodyPr/>
                    <a:lstStyle/>
                    <a:p>
                      <a:pPr algn="ctr" fontAlgn="base"/>
                      <a:r>
                        <a:rPr lang="en-CA" sz="1400" b="1">
                          <a:effectLst/>
                        </a:rPr>
                        <a:t>ID     </a:t>
                      </a:r>
                    </a:p>
                  </a:txBody>
                  <a:tcPr marL="38100" marR="38100" marT="63500" marB="63500" anchor="ctr"/>
                </a:tc>
                <a:tc>
                  <a:txBody>
                    <a:bodyPr/>
                    <a:lstStyle/>
                    <a:p>
                      <a:pPr algn="ctr" fontAlgn="base"/>
                      <a:r>
                        <a:rPr lang="en-CA" sz="1400" b="1">
                          <a:effectLst/>
                        </a:rPr>
                        <a:t>Course     </a:t>
                      </a:r>
                    </a:p>
                  </a:txBody>
                  <a:tcPr marL="63500" marR="63500" marT="63500" marB="63500" anchor="ctr"/>
                </a:tc>
                <a:extLst>
                  <a:ext uri="{0D108BD9-81ED-4DB2-BD59-A6C34878D82A}">
                    <a16:rowId xmlns:a16="http://schemas.microsoft.com/office/drawing/2014/main" val="1544675589"/>
                  </a:ext>
                </a:extLst>
              </a:tr>
              <a:tr h="0">
                <a:tc>
                  <a:txBody>
                    <a:bodyPr/>
                    <a:lstStyle/>
                    <a:p>
                      <a:pPr algn="ctr" fontAlgn="ctr"/>
                      <a:r>
                        <a:rPr lang="en-CA" sz="1250" b="0" dirty="0">
                          <a:effectLst/>
                        </a:rPr>
                        <a:t>1</a:t>
                      </a:r>
                    </a:p>
                  </a:txBody>
                  <a:tcPr marL="63500" marR="63500" marT="88900" marB="88900" anchor="ctr"/>
                </a:tc>
                <a:tc>
                  <a:txBody>
                    <a:bodyPr/>
                    <a:lstStyle/>
                    <a:p>
                      <a:pPr algn="ctr" fontAlgn="ctr"/>
                      <a:r>
                        <a:rPr lang="en-CA" sz="1250" b="0">
                          <a:effectLst/>
                        </a:rPr>
                        <a:t>DS</a:t>
                      </a:r>
                    </a:p>
                  </a:txBody>
                  <a:tcPr marL="63500" marR="63500" marT="88900" marB="88900" anchor="ctr"/>
                </a:tc>
                <a:extLst>
                  <a:ext uri="{0D108BD9-81ED-4DB2-BD59-A6C34878D82A}">
                    <a16:rowId xmlns:a16="http://schemas.microsoft.com/office/drawing/2014/main" val="773144876"/>
                  </a:ext>
                </a:extLst>
              </a:tr>
              <a:tr h="0">
                <a:tc>
                  <a:txBody>
                    <a:bodyPr/>
                    <a:lstStyle/>
                    <a:p>
                      <a:pPr algn="ctr" fontAlgn="ctr"/>
                      <a:r>
                        <a:rPr lang="en-CA" sz="1250" b="0">
                          <a:effectLst/>
                        </a:rPr>
                        <a:t>2</a:t>
                      </a:r>
                    </a:p>
                  </a:txBody>
                  <a:tcPr marL="63500" marR="63500" marT="88900" marB="88900" anchor="ctr"/>
                </a:tc>
                <a:tc>
                  <a:txBody>
                    <a:bodyPr/>
                    <a:lstStyle/>
                    <a:p>
                      <a:pPr algn="ctr" fontAlgn="ctr"/>
                      <a:r>
                        <a:rPr lang="en-CA" sz="1250" b="0" dirty="0">
                          <a:effectLst/>
                        </a:rPr>
                        <a:t>DBMS</a:t>
                      </a:r>
                    </a:p>
                  </a:txBody>
                  <a:tcPr marL="63500" marR="63500" marT="88900" marB="88900" anchor="ctr"/>
                </a:tc>
                <a:extLst>
                  <a:ext uri="{0D108BD9-81ED-4DB2-BD59-A6C34878D82A}">
                    <a16:rowId xmlns:a16="http://schemas.microsoft.com/office/drawing/2014/main" val="2476614553"/>
                  </a:ext>
                </a:extLst>
              </a:tr>
            </a:tbl>
          </a:graphicData>
        </a:graphic>
      </p:graphicFrame>
      <p:sp>
        <p:nvSpPr>
          <p:cNvPr id="13" name="Rectangle 2">
            <a:extLst>
              <a:ext uri="{FF2B5EF4-FFF2-40B4-BE49-F238E27FC236}">
                <a16:creationId xmlns:a16="http://schemas.microsoft.com/office/drawing/2014/main" id="{5D60957B-3D8C-D9B2-45DC-25F9BF3A1877}"/>
              </a:ext>
            </a:extLst>
          </p:cNvPr>
          <p:cNvSpPr>
            <a:spLocks noChangeArrowheads="1"/>
          </p:cNvSpPr>
          <p:nvPr/>
        </p:nvSpPr>
        <p:spPr bwMode="auto">
          <a:xfrm>
            <a:off x="6432677" y="88668"/>
            <a:ext cx="496833"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rgbClr val="273239"/>
                </a:solidFill>
                <a:effectLst/>
                <a:latin typeface="Times New Roman" panose="02020603050405020304" pitchFamily="18" charset="0"/>
                <a:cs typeface="Times New Roman" panose="02020603050405020304" pitchFamily="18" charset="0"/>
              </a:rPr>
              <a:t>B</a:t>
            </a: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950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1CCF8-CAD2-BCFB-7105-A5A1B62DD1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06CF9F-D369-6D10-732E-E4BA82DDE936}"/>
              </a:ext>
            </a:extLst>
          </p:cNvPr>
          <p:cNvSpPr/>
          <p:nvPr/>
        </p:nvSpPr>
        <p:spPr>
          <a:xfrm>
            <a:off x="146046" y="1213547"/>
            <a:ext cx="11899908" cy="5202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6441617-3D6F-F981-8C00-2D9A6D8F04D3}"/>
              </a:ext>
            </a:extLst>
          </p:cNvPr>
          <p:cNvSpPr/>
          <p:nvPr/>
        </p:nvSpPr>
        <p:spPr>
          <a:xfrm>
            <a:off x="895012" y="1255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B9DDA8-E191-E6AC-19C2-AECCF293FA12}"/>
              </a:ext>
            </a:extLst>
          </p:cNvPr>
          <p:cNvSpPr txBox="1"/>
          <p:nvPr/>
        </p:nvSpPr>
        <p:spPr>
          <a:xfrm>
            <a:off x="1105853" y="166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9A79CB-8F97-2F7F-4D2E-AB1E0A08D005}"/>
              </a:ext>
            </a:extLst>
          </p:cNvPr>
          <p:cNvSpPr txBox="1"/>
          <p:nvPr/>
        </p:nvSpPr>
        <p:spPr>
          <a:xfrm>
            <a:off x="1166883" y="4219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DEE04B-9A34-C5E5-1998-FE07A503473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D7FCDC2-B61A-2A0A-F971-F1DF52ED239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7C1F265-767E-29AA-8382-DF53394431EF}"/>
              </a:ext>
            </a:extLst>
          </p:cNvPr>
          <p:cNvSpPr txBox="1"/>
          <p:nvPr/>
        </p:nvSpPr>
        <p:spPr>
          <a:xfrm>
            <a:off x="605001" y="2433270"/>
            <a:ext cx="10486039" cy="923330"/>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Apart from these common operations Relational Algebra is also used for </a:t>
            </a:r>
            <a:r>
              <a:rPr kumimoji="0" lang="en-US" altLang="en-US" sz="1800" b="1"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Join</a:t>
            </a:r>
            <a:r>
              <a:rPr kumimoji="0" lang="en-US" altLang="en-US" sz="18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operations like,</a:t>
            </a:r>
            <a:endParaRPr kumimoji="0" lang="en-US" altLang="en-US" sz="1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Natural Join</a:t>
            </a: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dirty="0">
                <a:solidFill>
                  <a:srgbClr val="212529"/>
                </a:solidFill>
                <a:latin typeface="Times New Roman" panose="02020603050405020304" pitchFamily="18" charset="0"/>
                <a:cs typeface="Times New Roman" panose="02020603050405020304" pitchFamily="18" charset="0"/>
              </a:rPr>
              <a:t>Conditional</a:t>
            </a:r>
            <a:r>
              <a:rPr kumimoji="0" lang="en-US" altLang="en-US" sz="1800" b="0" i="0" u="none" strike="noStrike" cap="none" normalizeH="0" baseline="0" dirty="0">
                <a:ln>
                  <a:noFill/>
                </a:ln>
                <a:solidFill>
                  <a:srgbClr val="212529"/>
                </a:solidFill>
                <a:effectLst/>
                <a:latin typeface="Times New Roman" panose="02020603050405020304" pitchFamily="18" charset="0"/>
                <a:cs typeface="Times New Roman" panose="02020603050405020304" pitchFamily="18" charset="0"/>
              </a:rPr>
              <a:t> Join</a:t>
            </a:r>
          </a:p>
        </p:txBody>
      </p:sp>
    </p:spTree>
    <p:extLst>
      <p:ext uri="{BB962C8B-B14F-4D97-AF65-F5344CB8AC3E}">
        <p14:creationId xmlns:p14="http://schemas.microsoft.com/office/powerpoint/2010/main" val="2544080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4806</TotalTime>
  <Words>3716</Words>
  <Application>Microsoft Office PowerPoint</Application>
  <PresentationFormat>Widescreen</PresentationFormat>
  <Paragraphs>588</Paragraphs>
  <Slides>48</Slides>
  <Notes>7</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48</vt:i4>
      </vt:variant>
    </vt:vector>
  </HeadingPairs>
  <TitlesOfParts>
    <vt:vector size="62" baseType="lpstr">
      <vt:lpstr>arial</vt:lpstr>
      <vt:lpstr>arial</vt:lpstr>
      <vt:lpstr>Calibri</vt:lpstr>
      <vt:lpstr>Calibri Light</vt:lpstr>
      <vt:lpstr>Consolas</vt:lpstr>
      <vt:lpstr>Nunito</vt:lpstr>
      <vt:lpstr>Roboto Light</vt:lpstr>
      <vt:lpstr>sohne</vt:lpstr>
      <vt:lpstr>Söhne</vt:lpstr>
      <vt:lpstr>Symbol</vt:lpstr>
      <vt:lpstr>system-ui</vt:lpstr>
      <vt:lpstr>Tajawal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142</cp:revision>
  <dcterms:created xsi:type="dcterms:W3CDTF">2023-04-29T09:08:23Z</dcterms:created>
  <dcterms:modified xsi:type="dcterms:W3CDTF">2024-02-19T17:36:02Z</dcterms:modified>
</cp:coreProperties>
</file>