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12" r:id="rId5"/>
    <p:sldId id="543" r:id="rId6"/>
    <p:sldId id="506" r:id="rId7"/>
    <p:sldId id="544" r:id="rId8"/>
    <p:sldId id="552" r:id="rId9"/>
    <p:sldId id="545" r:id="rId10"/>
    <p:sldId id="546" r:id="rId11"/>
    <p:sldId id="547" r:id="rId12"/>
    <p:sldId id="548" r:id="rId13"/>
    <p:sldId id="549" r:id="rId14"/>
    <p:sldId id="550" r:id="rId15"/>
    <p:sldId id="551" r:id="rId16"/>
    <p:sldId id="555" r:id="rId17"/>
    <p:sldId id="556" r:id="rId18"/>
    <p:sldId id="558" r:id="rId19"/>
    <p:sldId id="557" r:id="rId20"/>
    <p:sldId id="554" r:id="rId21"/>
    <p:sldId id="553" r:id="rId22"/>
    <p:sldId id="559" r:id="rId23"/>
    <p:sldId id="562" r:id="rId24"/>
    <p:sldId id="561" r:id="rId25"/>
    <p:sldId id="560" r:id="rId26"/>
    <p:sldId id="563" r:id="rId27"/>
    <p:sldId id="564" r:id="rId28"/>
    <p:sldId id="565" r:id="rId29"/>
    <p:sldId id="566" r:id="rId30"/>
    <p:sldId id="567" r:id="rId31"/>
    <p:sldId id="568" r:id="rId32"/>
    <p:sldId id="569" r:id="rId33"/>
    <p:sldId id="570" r:id="rId34"/>
    <p:sldId id="571" r:id="rId35"/>
    <p:sldId id="572" r:id="rId36"/>
    <p:sldId id="573" r:id="rId37"/>
    <p:sldId id="574" r:id="rId38"/>
    <p:sldId id="575" r:id="rId39"/>
    <p:sldId id="576" r:id="rId40"/>
    <p:sldId id="577" r:id="rId41"/>
    <p:sldId id="578" r:id="rId42"/>
    <p:sldId id="579" r:id="rId43"/>
    <p:sldId id="580" r:id="rId44"/>
    <p:sldId id="581" r:id="rId45"/>
    <p:sldId id="49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43"/>
            <p14:sldId id="506"/>
            <p14:sldId id="544"/>
            <p14:sldId id="552"/>
            <p14:sldId id="545"/>
            <p14:sldId id="546"/>
            <p14:sldId id="547"/>
            <p14:sldId id="548"/>
            <p14:sldId id="549"/>
            <p14:sldId id="550"/>
            <p14:sldId id="551"/>
            <p14:sldId id="555"/>
            <p14:sldId id="556"/>
            <p14:sldId id="558"/>
            <p14:sldId id="557"/>
            <p14:sldId id="554"/>
            <p14:sldId id="553"/>
            <p14:sldId id="559"/>
            <p14:sldId id="562"/>
            <p14:sldId id="561"/>
            <p14:sldId id="560"/>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496"/>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884"/>
    <p:restoredTop sz="93715" autoAdjust="0"/>
  </p:normalViewPr>
  <p:slideViewPr>
    <p:cSldViewPr snapToGrid="0">
      <p:cViewPr varScale="1">
        <p:scale>
          <a:sx n="105" d="100"/>
          <a:sy n="105" d="100"/>
        </p:scale>
        <p:origin x="224" y="4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9662F2-ED21-6F40-97DA-52E4A6BCF1B3}" type="doc">
      <dgm:prSet loTypeId="urn:microsoft.com/office/officeart/2005/8/layout/matrix3" loCatId="" qsTypeId="urn:microsoft.com/office/officeart/2005/8/quickstyle/simple3" qsCatId="simple" csTypeId="urn:microsoft.com/office/officeart/2005/8/colors/accent1_2" csCatId="accent1" phldr="1"/>
      <dgm:spPr/>
      <dgm:t>
        <a:bodyPr/>
        <a:lstStyle/>
        <a:p>
          <a:endParaRPr lang="en-US"/>
        </a:p>
      </dgm:t>
    </dgm:pt>
    <dgm:pt modelId="{66163172-07D9-484F-BB2A-58194981F53D}">
      <dgm:prSet phldrT="[Text]" custT="1"/>
      <dgm:spPr/>
      <dgm:t>
        <a:bodyPr/>
        <a:lstStyle/>
        <a:p>
          <a:pPr rtl="1">
            <a:lnSpc>
              <a:spcPct val="150000"/>
            </a:lnSpc>
          </a:pPr>
          <a:r>
            <a:rPr lang="ar-EG" sz="1400" b="1" dirty="0">
              <a:latin typeface="Alexandria" pitchFamily="2" charset="-78"/>
              <a:cs typeface="Alexandria" pitchFamily="2" charset="-78"/>
            </a:rPr>
            <a:t>توقع استجابات الجمهور.</a:t>
          </a:r>
          <a:endParaRPr lang="en-US" sz="1400" b="1" dirty="0">
            <a:latin typeface="Alexandria" pitchFamily="2" charset="-78"/>
            <a:cs typeface="Alexandria" pitchFamily="2" charset="-78"/>
          </a:endParaRPr>
        </a:p>
      </dgm:t>
    </dgm:pt>
    <dgm:pt modelId="{7FA19C66-B6C8-1949-89A9-766F1B775B88}" type="parTrans" cxnId="{1EA8B7F0-F023-B149-BEDD-FAF721AA3F0E}">
      <dgm:prSet/>
      <dgm:spPr/>
      <dgm:t>
        <a:bodyPr/>
        <a:lstStyle/>
        <a:p>
          <a:pPr>
            <a:lnSpc>
              <a:spcPct val="150000"/>
            </a:lnSpc>
          </a:pPr>
          <a:endParaRPr lang="en-US" sz="1400" b="1">
            <a:latin typeface="Alexandria" pitchFamily="2" charset="-78"/>
            <a:cs typeface="Alexandria" pitchFamily="2" charset="-78"/>
          </a:endParaRPr>
        </a:p>
      </dgm:t>
    </dgm:pt>
    <dgm:pt modelId="{CABFB1B7-2D22-D74D-8144-4613758E2F70}" type="sibTrans" cxnId="{1EA8B7F0-F023-B149-BEDD-FAF721AA3F0E}">
      <dgm:prSet/>
      <dgm:spPr/>
      <dgm:t>
        <a:bodyPr/>
        <a:lstStyle/>
        <a:p>
          <a:pPr>
            <a:lnSpc>
              <a:spcPct val="150000"/>
            </a:lnSpc>
          </a:pPr>
          <a:endParaRPr lang="en-US" sz="1400" b="1">
            <a:latin typeface="Alexandria" pitchFamily="2" charset="-78"/>
            <a:cs typeface="Alexandria" pitchFamily="2" charset="-78"/>
          </a:endParaRPr>
        </a:p>
      </dgm:t>
    </dgm:pt>
    <dgm:pt modelId="{7988A71C-5CE0-6F45-ADD3-1CDA8372056D}">
      <dgm:prSet phldrT="[Text]" custT="1"/>
      <dgm:spPr/>
      <dgm:t>
        <a:bodyPr/>
        <a:lstStyle/>
        <a:p>
          <a:pPr rtl="1">
            <a:lnSpc>
              <a:spcPct val="150000"/>
            </a:lnSpc>
          </a:pPr>
          <a:r>
            <a:rPr lang="ar-EG" sz="1400" b="1" dirty="0">
              <a:latin typeface="Alexandria" pitchFamily="2" charset="-78"/>
              <a:cs typeface="Alexandria" pitchFamily="2" charset="-78"/>
            </a:rPr>
            <a:t>فهم الجمهور.</a:t>
          </a:r>
          <a:endParaRPr lang="en-US" sz="1400" b="1" dirty="0">
            <a:latin typeface="Alexandria" pitchFamily="2" charset="-78"/>
            <a:cs typeface="Alexandria" pitchFamily="2" charset="-78"/>
          </a:endParaRPr>
        </a:p>
      </dgm:t>
    </dgm:pt>
    <dgm:pt modelId="{5FBC050A-3157-394D-974A-BE6A24461060}" type="parTrans" cxnId="{2F2EA3EE-17E5-8E46-9654-DB30D1E1CAEF}">
      <dgm:prSet/>
      <dgm:spPr/>
      <dgm:t>
        <a:bodyPr/>
        <a:lstStyle/>
        <a:p>
          <a:pPr>
            <a:lnSpc>
              <a:spcPct val="150000"/>
            </a:lnSpc>
          </a:pPr>
          <a:endParaRPr lang="en-US" sz="1400" b="1">
            <a:latin typeface="Alexandria" pitchFamily="2" charset="-78"/>
            <a:cs typeface="Alexandria" pitchFamily="2" charset="-78"/>
          </a:endParaRPr>
        </a:p>
      </dgm:t>
    </dgm:pt>
    <dgm:pt modelId="{30A671C1-AF74-5D4B-8EC0-288163695D30}" type="sibTrans" cxnId="{2F2EA3EE-17E5-8E46-9654-DB30D1E1CAEF}">
      <dgm:prSet/>
      <dgm:spPr/>
      <dgm:t>
        <a:bodyPr/>
        <a:lstStyle/>
        <a:p>
          <a:pPr>
            <a:lnSpc>
              <a:spcPct val="150000"/>
            </a:lnSpc>
          </a:pPr>
          <a:endParaRPr lang="en-US" sz="1400" b="1">
            <a:latin typeface="Alexandria" pitchFamily="2" charset="-78"/>
            <a:cs typeface="Alexandria" pitchFamily="2" charset="-78"/>
          </a:endParaRPr>
        </a:p>
      </dgm:t>
    </dgm:pt>
    <dgm:pt modelId="{12B69206-116D-8741-9EE9-C5FAE154E383}">
      <dgm:prSet phldrT="[Text]" custT="1"/>
      <dgm:spPr/>
      <dgm:t>
        <a:bodyPr/>
        <a:lstStyle/>
        <a:p>
          <a:pPr rtl="1">
            <a:lnSpc>
              <a:spcPct val="150000"/>
            </a:lnSpc>
          </a:pPr>
          <a:r>
            <a:rPr lang="ar-EG" sz="1400" b="1" dirty="0">
              <a:latin typeface="Alexandria" pitchFamily="2" charset="-78"/>
              <a:cs typeface="Alexandria" pitchFamily="2" charset="-78"/>
            </a:rPr>
            <a:t>قياس تأثيرات الحملة.</a:t>
          </a:r>
          <a:endParaRPr lang="en-US" sz="1400" b="1" dirty="0">
            <a:latin typeface="Alexandria" pitchFamily="2" charset="-78"/>
            <a:cs typeface="Alexandria" pitchFamily="2" charset="-78"/>
          </a:endParaRPr>
        </a:p>
      </dgm:t>
    </dgm:pt>
    <dgm:pt modelId="{761C5726-A66B-6147-84AE-A064B3B84852}" type="parTrans" cxnId="{8A4C2A5F-8FFA-DF47-92B8-5B92DE27952C}">
      <dgm:prSet/>
      <dgm:spPr/>
      <dgm:t>
        <a:bodyPr/>
        <a:lstStyle/>
        <a:p>
          <a:pPr>
            <a:lnSpc>
              <a:spcPct val="150000"/>
            </a:lnSpc>
          </a:pPr>
          <a:endParaRPr lang="en-US" sz="1400" b="1">
            <a:latin typeface="Alexandria" pitchFamily="2" charset="-78"/>
            <a:cs typeface="Alexandria" pitchFamily="2" charset="-78"/>
          </a:endParaRPr>
        </a:p>
      </dgm:t>
    </dgm:pt>
    <dgm:pt modelId="{E65F569D-7B96-A045-AFE5-FFFCA1502C29}" type="sibTrans" cxnId="{8A4C2A5F-8FFA-DF47-92B8-5B92DE27952C}">
      <dgm:prSet/>
      <dgm:spPr/>
      <dgm:t>
        <a:bodyPr/>
        <a:lstStyle/>
        <a:p>
          <a:pPr>
            <a:lnSpc>
              <a:spcPct val="150000"/>
            </a:lnSpc>
          </a:pPr>
          <a:endParaRPr lang="en-US" sz="1400" b="1">
            <a:latin typeface="Alexandria" pitchFamily="2" charset="-78"/>
            <a:cs typeface="Alexandria" pitchFamily="2" charset="-78"/>
          </a:endParaRPr>
        </a:p>
      </dgm:t>
    </dgm:pt>
    <dgm:pt modelId="{FCFB4CC3-D66D-164F-8BC3-59B6F3ACA4BB}">
      <dgm:prSet phldrT="[Text]" custT="1"/>
      <dgm:spPr/>
      <dgm:t>
        <a:bodyPr/>
        <a:lstStyle/>
        <a:p>
          <a:pPr rtl="1">
            <a:lnSpc>
              <a:spcPct val="150000"/>
            </a:lnSpc>
          </a:pPr>
          <a:r>
            <a:rPr lang="ar-EG" sz="1400" b="1" dirty="0">
              <a:latin typeface="Alexandria" pitchFamily="2" charset="-78"/>
              <a:cs typeface="Alexandria" pitchFamily="2" charset="-78"/>
            </a:rPr>
            <a:t>تصميم حملات أكثر فعالية.</a:t>
          </a:r>
          <a:endParaRPr lang="en-US" sz="1400" b="1" dirty="0">
            <a:latin typeface="Alexandria" pitchFamily="2" charset="-78"/>
            <a:cs typeface="Alexandria" pitchFamily="2" charset="-78"/>
          </a:endParaRPr>
        </a:p>
      </dgm:t>
    </dgm:pt>
    <dgm:pt modelId="{77E77E61-AB9D-D34A-964B-E89E74D629B7}" type="parTrans" cxnId="{E45A11D9-979E-4C49-ADDF-0C3288A21FB2}">
      <dgm:prSet/>
      <dgm:spPr/>
      <dgm:t>
        <a:bodyPr/>
        <a:lstStyle/>
        <a:p>
          <a:pPr>
            <a:lnSpc>
              <a:spcPct val="150000"/>
            </a:lnSpc>
          </a:pPr>
          <a:endParaRPr lang="en-US" sz="1400" b="1">
            <a:latin typeface="Alexandria" pitchFamily="2" charset="-78"/>
            <a:cs typeface="Alexandria" pitchFamily="2" charset="-78"/>
          </a:endParaRPr>
        </a:p>
      </dgm:t>
    </dgm:pt>
    <dgm:pt modelId="{1CABFEB9-2690-4740-8717-35C07786F0A5}" type="sibTrans" cxnId="{E45A11D9-979E-4C49-ADDF-0C3288A21FB2}">
      <dgm:prSet/>
      <dgm:spPr/>
      <dgm:t>
        <a:bodyPr/>
        <a:lstStyle/>
        <a:p>
          <a:pPr>
            <a:lnSpc>
              <a:spcPct val="150000"/>
            </a:lnSpc>
          </a:pPr>
          <a:endParaRPr lang="en-US" sz="1400" b="1">
            <a:latin typeface="Alexandria" pitchFamily="2" charset="-78"/>
            <a:cs typeface="Alexandria" pitchFamily="2" charset="-78"/>
          </a:endParaRPr>
        </a:p>
      </dgm:t>
    </dgm:pt>
    <dgm:pt modelId="{91396771-B65A-594B-AC4C-64EA6013258E}" type="pres">
      <dgm:prSet presAssocID="{C69662F2-ED21-6F40-97DA-52E4A6BCF1B3}" presName="matrix" presStyleCnt="0">
        <dgm:presLayoutVars>
          <dgm:chMax val="1"/>
          <dgm:dir/>
          <dgm:resizeHandles val="exact"/>
        </dgm:presLayoutVars>
      </dgm:prSet>
      <dgm:spPr/>
    </dgm:pt>
    <dgm:pt modelId="{20ECD858-06CB-0A46-A224-ABD75E93CE9A}" type="pres">
      <dgm:prSet presAssocID="{C69662F2-ED21-6F40-97DA-52E4A6BCF1B3}" presName="diamond" presStyleLbl="bgShp" presStyleIdx="0" presStyleCnt="1"/>
      <dgm:spPr/>
    </dgm:pt>
    <dgm:pt modelId="{0F228D3B-86F6-844D-8EFE-10CDABFA91BB}" type="pres">
      <dgm:prSet presAssocID="{C69662F2-ED21-6F40-97DA-52E4A6BCF1B3}" presName="quad1" presStyleLbl="node1" presStyleIdx="0" presStyleCnt="4">
        <dgm:presLayoutVars>
          <dgm:chMax val="0"/>
          <dgm:chPref val="0"/>
          <dgm:bulletEnabled val="1"/>
        </dgm:presLayoutVars>
      </dgm:prSet>
      <dgm:spPr/>
    </dgm:pt>
    <dgm:pt modelId="{79FB5C26-ED9A-9B48-94A3-7ADBA527C697}" type="pres">
      <dgm:prSet presAssocID="{C69662F2-ED21-6F40-97DA-52E4A6BCF1B3}" presName="quad2" presStyleLbl="node1" presStyleIdx="1" presStyleCnt="4">
        <dgm:presLayoutVars>
          <dgm:chMax val="0"/>
          <dgm:chPref val="0"/>
          <dgm:bulletEnabled val="1"/>
        </dgm:presLayoutVars>
      </dgm:prSet>
      <dgm:spPr/>
    </dgm:pt>
    <dgm:pt modelId="{063D03DE-E868-234C-B0C3-3BB8044EB3A8}" type="pres">
      <dgm:prSet presAssocID="{C69662F2-ED21-6F40-97DA-52E4A6BCF1B3}" presName="quad3" presStyleLbl="node1" presStyleIdx="2" presStyleCnt="4">
        <dgm:presLayoutVars>
          <dgm:chMax val="0"/>
          <dgm:chPref val="0"/>
          <dgm:bulletEnabled val="1"/>
        </dgm:presLayoutVars>
      </dgm:prSet>
      <dgm:spPr/>
    </dgm:pt>
    <dgm:pt modelId="{2341160E-00E9-CE4A-83DB-FFE63844512D}" type="pres">
      <dgm:prSet presAssocID="{C69662F2-ED21-6F40-97DA-52E4A6BCF1B3}" presName="quad4" presStyleLbl="node1" presStyleIdx="3" presStyleCnt="4">
        <dgm:presLayoutVars>
          <dgm:chMax val="0"/>
          <dgm:chPref val="0"/>
          <dgm:bulletEnabled val="1"/>
        </dgm:presLayoutVars>
      </dgm:prSet>
      <dgm:spPr/>
    </dgm:pt>
  </dgm:ptLst>
  <dgm:cxnLst>
    <dgm:cxn modelId="{BDC7470E-C5AF-7F47-B763-54373E4AE159}" type="presOf" srcId="{FCFB4CC3-D66D-164F-8BC3-59B6F3ACA4BB}" destId="{2341160E-00E9-CE4A-83DB-FFE63844512D}" srcOrd="0" destOrd="0" presId="urn:microsoft.com/office/officeart/2005/8/layout/matrix3"/>
    <dgm:cxn modelId="{D47C5C12-A975-BD4D-8C51-09FDB11F7BF8}" type="presOf" srcId="{66163172-07D9-484F-BB2A-58194981F53D}" destId="{0F228D3B-86F6-844D-8EFE-10CDABFA91BB}" srcOrd="0" destOrd="0" presId="urn:microsoft.com/office/officeart/2005/8/layout/matrix3"/>
    <dgm:cxn modelId="{8A4C2A5F-8FFA-DF47-92B8-5B92DE27952C}" srcId="{C69662F2-ED21-6F40-97DA-52E4A6BCF1B3}" destId="{12B69206-116D-8741-9EE9-C5FAE154E383}" srcOrd="2" destOrd="0" parTransId="{761C5726-A66B-6147-84AE-A064B3B84852}" sibTransId="{E65F569D-7B96-A045-AFE5-FFFCA1502C29}"/>
    <dgm:cxn modelId="{9BB9F3C4-A447-9542-83F2-7DB73FE613DB}" type="presOf" srcId="{12B69206-116D-8741-9EE9-C5FAE154E383}" destId="{063D03DE-E868-234C-B0C3-3BB8044EB3A8}" srcOrd="0" destOrd="0" presId="urn:microsoft.com/office/officeart/2005/8/layout/matrix3"/>
    <dgm:cxn modelId="{E45A11D9-979E-4C49-ADDF-0C3288A21FB2}" srcId="{C69662F2-ED21-6F40-97DA-52E4A6BCF1B3}" destId="{FCFB4CC3-D66D-164F-8BC3-59B6F3ACA4BB}" srcOrd="3" destOrd="0" parTransId="{77E77E61-AB9D-D34A-964B-E89E74D629B7}" sibTransId="{1CABFEB9-2690-4740-8717-35C07786F0A5}"/>
    <dgm:cxn modelId="{D96EE4E8-8240-2147-9A3D-AAD80C803F2D}" type="presOf" srcId="{C69662F2-ED21-6F40-97DA-52E4A6BCF1B3}" destId="{91396771-B65A-594B-AC4C-64EA6013258E}" srcOrd="0" destOrd="0" presId="urn:microsoft.com/office/officeart/2005/8/layout/matrix3"/>
    <dgm:cxn modelId="{C29D0BEB-38B4-714E-A09F-40FA43E318DB}" type="presOf" srcId="{7988A71C-5CE0-6F45-ADD3-1CDA8372056D}" destId="{79FB5C26-ED9A-9B48-94A3-7ADBA527C697}" srcOrd="0" destOrd="0" presId="urn:microsoft.com/office/officeart/2005/8/layout/matrix3"/>
    <dgm:cxn modelId="{2F2EA3EE-17E5-8E46-9654-DB30D1E1CAEF}" srcId="{C69662F2-ED21-6F40-97DA-52E4A6BCF1B3}" destId="{7988A71C-5CE0-6F45-ADD3-1CDA8372056D}" srcOrd="1" destOrd="0" parTransId="{5FBC050A-3157-394D-974A-BE6A24461060}" sibTransId="{30A671C1-AF74-5D4B-8EC0-288163695D30}"/>
    <dgm:cxn modelId="{1EA8B7F0-F023-B149-BEDD-FAF721AA3F0E}" srcId="{C69662F2-ED21-6F40-97DA-52E4A6BCF1B3}" destId="{66163172-07D9-484F-BB2A-58194981F53D}" srcOrd="0" destOrd="0" parTransId="{7FA19C66-B6C8-1949-89A9-766F1B775B88}" sibTransId="{CABFB1B7-2D22-D74D-8144-4613758E2F70}"/>
    <dgm:cxn modelId="{C306A4A9-1FAD-404E-8914-B47B1D1CC424}" type="presParOf" srcId="{91396771-B65A-594B-AC4C-64EA6013258E}" destId="{20ECD858-06CB-0A46-A224-ABD75E93CE9A}" srcOrd="0" destOrd="0" presId="urn:microsoft.com/office/officeart/2005/8/layout/matrix3"/>
    <dgm:cxn modelId="{A2068A6A-8E69-634F-A735-EA07DD3B9A1C}" type="presParOf" srcId="{91396771-B65A-594B-AC4C-64EA6013258E}" destId="{0F228D3B-86F6-844D-8EFE-10CDABFA91BB}" srcOrd="1" destOrd="0" presId="urn:microsoft.com/office/officeart/2005/8/layout/matrix3"/>
    <dgm:cxn modelId="{A78235F5-913A-8D48-ADE7-EFD83354382A}" type="presParOf" srcId="{91396771-B65A-594B-AC4C-64EA6013258E}" destId="{79FB5C26-ED9A-9B48-94A3-7ADBA527C697}" srcOrd="2" destOrd="0" presId="urn:microsoft.com/office/officeart/2005/8/layout/matrix3"/>
    <dgm:cxn modelId="{A0A1DEE9-9497-B242-91D9-8FBEA169850C}" type="presParOf" srcId="{91396771-B65A-594B-AC4C-64EA6013258E}" destId="{063D03DE-E868-234C-B0C3-3BB8044EB3A8}" srcOrd="3" destOrd="0" presId="urn:microsoft.com/office/officeart/2005/8/layout/matrix3"/>
    <dgm:cxn modelId="{B5809DD8-8AF2-5A41-938A-23E6D0C5E11E}" type="presParOf" srcId="{91396771-B65A-594B-AC4C-64EA6013258E}" destId="{2341160E-00E9-CE4A-83DB-FFE63844512D}"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23D915-9B99-5048-89B2-FCAC57C23F7E}" type="doc">
      <dgm:prSet loTypeId="urn:microsoft.com/office/officeart/2009/3/layout/StepUpProcess" loCatId="" qsTypeId="urn:microsoft.com/office/officeart/2005/8/quickstyle/simple1" qsCatId="simple" csTypeId="urn:microsoft.com/office/officeart/2005/8/colors/accent1_2" csCatId="accent1" phldr="1"/>
      <dgm:spPr/>
      <dgm:t>
        <a:bodyPr/>
        <a:lstStyle/>
        <a:p>
          <a:endParaRPr lang="en-US"/>
        </a:p>
      </dgm:t>
    </dgm:pt>
    <dgm:pt modelId="{BAFEB7D0-C4E2-3141-B4C2-80AE7C00BB04}">
      <dgm:prSet phldrT="[Text]" custT="1"/>
      <dgm:spPr/>
      <dgm:t>
        <a:bodyPr/>
        <a:lstStyle/>
        <a:p>
          <a:pPr rtl="1">
            <a:lnSpc>
              <a:spcPct val="200000"/>
            </a:lnSpc>
          </a:pPr>
          <a:r>
            <a:rPr lang="ar-EG" sz="1400" b="1" dirty="0">
              <a:latin typeface="Alexandria" pitchFamily="2" charset="-78"/>
              <a:cs typeface="Alexandria" pitchFamily="2" charset="-78"/>
            </a:rPr>
            <a:t>تأثير معرفي: تغيير ما يعرفه الجمهور.</a:t>
          </a:r>
          <a:endParaRPr lang="en-US" sz="1400" b="1" dirty="0">
            <a:latin typeface="Alexandria" pitchFamily="2" charset="-78"/>
            <a:cs typeface="Alexandria" pitchFamily="2" charset="-78"/>
          </a:endParaRPr>
        </a:p>
      </dgm:t>
    </dgm:pt>
    <dgm:pt modelId="{CC18CE8A-16DB-8B4F-9188-F04411DD55FD}" type="parTrans" cxnId="{2FB570A9-B522-374B-BE5C-3E66AC41A069}">
      <dgm:prSet/>
      <dgm:spPr/>
      <dgm:t>
        <a:bodyPr/>
        <a:lstStyle/>
        <a:p>
          <a:pPr>
            <a:lnSpc>
              <a:spcPct val="200000"/>
            </a:lnSpc>
          </a:pPr>
          <a:endParaRPr lang="en-US" sz="1400" b="1">
            <a:latin typeface="Alexandria" pitchFamily="2" charset="-78"/>
            <a:cs typeface="Alexandria" pitchFamily="2" charset="-78"/>
          </a:endParaRPr>
        </a:p>
      </dgm:t>
    </dgm:pt>
    <dgm:pt modelId="{FF1BF0C7-9958-5B42-BBB1-06C625AA4651}" type="sibTrans" cxnId="{2FB570A9-B522-374B-BE5C-3E66AC41A069}">
      <dgm:prSet/>
      <dgm:spPr/>
      <dgm:t>
        <a:bodyPr/>
        <a:lstStyle/>
        <a:p>
          <a:pPr>
            <a:lnSpc>
              <a:spcPct val="200000"/>
            </a:lnSpc>
          </a:pPr>
          <a:endParaRPr lang="en-US" sz="1400" b="1">
            <a:latin typeface="Alexandria" pitchFamily="2" charset="-78"/>
            <a:cs typeface="Alexandria" pitchFamily="2" charset="-78"/>
          </a:endParaRPr>
        </a:p>
      </dgm:t>
    </dgm:pt>
    <dgm:pt modelId="{C64C24AD-F483-2644-AC59-EC048245B18C}">
      <dgm:prSet phldrT="[Text]" custT="1"/>
      <dgm:spPr/>
      <dgm:t>
        <a:bodyPr/>
        <a:lstStyle/>
        <a:p>
          <a:pPr rtl="1">
            <a:lnSpc>
              <a:spcPct val="200000"/>
            </a:lnSpc>
          </a:pPr>
          <a:r>
            <a:rPr lang="ar-EG" sz="1400" b="1" dirty="0">
              <a:latin typeface="Alexandria" pitchFamily="2" charset="-78"/>
              <a:cs typeface="Alexandria" pitchFamily="2" charset="-78"/>
            </a:rPr>
            <a:t>تأثير وجداني: تغيير ما يشعر به الجمهور</a:t>
          </a:r>
          <a:endParaRPr lang="en-US" sz="1400" b="1" dirty="0">
            <a:latin typeface="Alexandria" pitchFamily="2" charset="-78"/>
            <a:cs typeface="Alexandria" pitchFamily="2" charset="-78"/>
          </a:endParaRPr>
        </a:p>
      </dgm:t>
    </dgm:pt>
    <dgm:pt modelId="{E0A16487-1E77-504E-979C-4A9A19F3FE33}" type="parTrans" cxnId="{700719D6-F3F4-D645-AC99-D5C57FDA67BF}">
      <dgm:prSet/>
      <dgm:spPr/>
      <dgm:t>
        <a:bodyPr/>
        <a:lstStyle/>
        <a:p>
          <a:pPr>
            <a:lnSpc>
              <a:spcPct val="200000"/>
            </a:lnSpc>
          </a:pPr>
          <a:endParaRPr lang="en-US" sz="1400" b="1">
            <a:latin typeface="Alexandria" pitchFamily="2" charset="-78"/>
            <a:cs typeface="Alexandria" pitchFamily="2" charset="-78"/>
          </a:endParaRPr>
        </a:p>
      </dgm:t>
    </dgm:pt>
    <dgm:pt modelId="{1ECCD880-D372-1B48-B3A0-D8A331B98E8E}" type="sibTrans" cxnId="{700719D6-F3F4-D645-AC99-D5C57FDA67BF}">
      <dgm:prSet/>
      <dgm:spPr/>
      <dgm:t>
        <a:bodyPr/>
        <a:lstStyle/>
        <a:p>
          <a:pPr>
            <a:lnSpc>
              <a:spcPct val="200000"/>
            </a:lnSpc>
          </a:pPr>
          <a:endParaRPr lang="en-US" sz="1400" b="1">
            <a:latin typeface="Alexandria" pitchFamily="2" charset="-78"/>
            <a:cs typeface="Alexandria" pitchFamily="2" charset="-78"/>
          </a:endParaRPr>
        </a:p>
      </dgm:t>
    </dgm:pt>
    <dgm:pt modelId="{F16CDCE5-7889-6349-A82F-EDD67BD69260}">
      <dgm:prSet phldrT="[Text]" custT="1"/>
      <dgm:spPr/>
      <dgm:t>
        <a:bodyPr/>
        <a:lstStyle/>
        <a:p>
          <a:pPr rtl="1">
            <a:lnSpc>
              <a:spcPct val="200000"/>
            </a:lnSpc>
          </a:pPr>
          <a:r>
            <a:rPr lang="ar-EG" sz="1400" b="1" dirty="0">
              <a:latin typeface="Alexandria" pitchFamily="2" charset="-78"/>
              <a:cs typeface="Alexandria" pitchFamily="2" charset="-78"/>
            </a:rPr>
            <a:t>تأثير سلوكي: تغيير ما يفعله الجمهور.</a:t>
          </a:r>
          <a:endParaRPr lang="en-US" sz="1400" b="1" dirty="0">
            <a:latin typeface="Alexandria" pitchFamily="2" charset="-78"/>
            <a:cs typeface="Alexandria" pitchFamily="2" charset="-78"/>
          </a:endParaRPr>
        </a:p>
      </dgm:t>
    </dgm:pt>
    <dgm:pt modelId="{393C6382-A334-8747-8D71-BDF45A01D8DC}" type="parTrans" cxnId="{111B42FB-D9A2-AD40-9F64-662C88CAF15F}">
      <dgm:prSet/>
      <dgm:spPr/>
      <dgm:t>
        <a:bodyPr/>
        <a:lstStyle/>
        <a:p>
          <a:pPr>
            <a:lnSpc>
              <a:spcPct val="200000"/>
            </a:lnSpc>
          </a:pPr>
          <a:endParaRPr lang="en-US" sz="1400" b="1">
            <a:latin typeface="Alexandria" pitchFamily="2" charset="-78"/>
            <a:cs typeface="Alexandria" pitchFamily="2" charset="-78"/>
          </a:endParaRPr>
        </a:p>
      </dgm:t>
    </dgm:pt>
    <dgm:pt modelId="{27B2F5BD-8918-2F4C-B532-057799DABF17}" type="sibTrans" cxnId="{111B42FB-D9A2-AD40-9F64-662C88CAF15F}">
      <dgm:prSet/>
      <dgm:spPr/>
      <dgm:t>
        <a:bodyPr/>
        <a:lstStyle/>
        <a:p>
          <a:pPr>
            <a:lnSpc>
              <a:spcPct val="200000"/>
            </a:lnSpc>
          </a:pPr>
          <a:endParaRPr lang="en-US" sz="1400" b="1">
            <a:latin typeface="Alexandria" pitchFamily="2" charset="-78"/>
            <a:cs typeface="Alexandria" pitchFamily="2" charset="-78"/>
          </a:endParaRPr>
        </a:p>
      </dgm:t>
    </dgm:pt>
    <dgm:pt modelId="{6F5FC5C1-A293-1C42-991B-9863391258CD}" type="pres">
      <dgm:prSet presAssocID="{0C23D915-9B99-5048-89B2-FCAC57C23F7E}" presName="rootnode" presStyleCnt="0">
        <dgm:presLayoutVars>
          <dgm:chMax/>
          <dgm:chPref/>
          <dgm:dir/>
          <dgm:animLvl val="lvl"/>
        </dgm:presLayoutVars>
      </dgm:prSet>
      <dgm:spPr/>
    </dgm:pt>
    <dgm:pt modelId="{E006297D-5F4F-9048-AEF5-D4B4B57036A2}" type="pres">
      <dgm:prSet presAssocID="{BAFEB7D0-C4E2-3141-B4C2-80AE7C00BB04}" presName="composite" presStyleCnt="0"/>
      <dgm:spPr/>
    </dgm:pt>
    <dgm:pt modelId="{BE977214-1C9E-3844-9761-13BA78A7276F}" type="pres">
      <dgm:prSet presAssocID="{BAFEB7D0-C4E2-3141-B4C2-80AE7C00BB04}" presName="LShape" presStyleLbl="alignNode1" presStyleIdx="0" presStyleCnt="5"/>
      <dgm:spPr/>
    </dgm:pt>
    <dgm:pt modelId="{7B9943E2-7FCA-FE47-898D-0328E2441A4D}" type="pres">
      <dgm:prSet presAssocID="{BAFEB7D0-C4E2-3141-B4C2-80AE7C00BB04}" presName="ParentText" presStyleLbl="revTx" presStyleIdx="0" presStyleCnt="3">
        <dgm:presLayoutVars>
          <dgm:chMax val="0"/>
          <dgm:chPref val="0"/>
          <dgm:bulletEnabled val="1"/>
        </dgm:presLayoutVars>
      </dgm:prSet>
      <dgm:spPr/>
    </dgm:pt>
    <dgm:pt modelId="{97686E1F-39A3-A147-89B9-FAEB3B95ABC0}" type="pres">
      <dgm:prSet presAssocID="{BAFEB7D0-C4E2-3141-B4C2-80AE7C00BB04}" presName="Triangle" presStyleLbl="alignNode1" presStyleIdx="1" presStyleCnt="5"/>
      <dgm:spPr/>
    </dgm:pt>
    <dgm:pt modelId="{9EDCEAD3-6C35-6240-8A0B-73D48D1ACC88}" type="pres">
      <dgm:prSet presAssocID="{FF1BF0C7-9958-5B42-BBB1-06C625AA4651}" presName="sibTrans" presStyleCnt="0"/>
      <dgm:spPr/>
    </dgm:pt>
    <dgm:pt modelId="{B7D284C0-5232-4040-A0CE-E16D174CE37B}" type="pres">
      <dgm:prSet presAssocID="{FF1BF0C7-9958-5B42-BBB1-06C625AA4651}" presName="space" presStyleCnt="0"/>
      <dgm:spPr/>
    </dgm:pt>
    <dgm:pt modelId="{0A193B4C-DB22-5542-AF31-15DF52E24B22}" type="pres">
      <dgm:prSet presAssocID="{C64C24AD-F483-2644-AC59-EC048245B18C}" presName="composite" presStyleCnt="0"/>
      <dgm:spPr/>
    </dgm:pt>
    <dgm:pt modelId="{77B7825C-CAC1-D94B-822C-30B3A1759D63}" type="pres">
      <dgm:prSet presAssocID="{C64C24AD-F483-2644-AC59-EC048245B18C}" presName="LShape" presStyleLbl="alignNode1" presStyleIdx="2" presStyleCnt="5"/>
      <dgm:spPr/>
    </dgm:pt>
    <dgm:pt modelId="{3BA23935-1E0E-124F-89B0-94464B006911}" type="pres">
      <dgm:prSet presAssocID="{C64C24AD-F483-2644-AC59-EC048245B18C}" presName="ParentText" presStyleLbl="revTx" presStyleIdx="1" presStyleCnt="3">
        <dgm:presLayoutVars>
          <dgm:chMax val="0"/>
          <dgm:chPref val="0"/>
          <dgm:bulletEnabled val="1"/>
        </dgm:presLayoutVars>
      </dgm:prSet>
      <dgm:spPr/>
    </dgm:pt>
    <dgm:pt modelId="{03F88333-98EB-554C-9FC8-6FF1FAF23CB8}" type="pres">
      <dgm:prSet presAssocID="{C64C24AD-F483-2644-AC59-EC048245B18C}" presName="Triangle" presStyleLbl="alignNode1" presStyleIdx="3" presStyleCnt="5"/>
      <dgm:spPr/>
    </dgm:pt>
    <dgm:pt modelId="{BFFF583C-4F6C-6A4F-8E1C-A526367C79EF}" type="pres">
      <dgm:prSet presAssocID="{1ECCD880-D372-1B48-B3A0-D8A331B98E8E}" presName="sibTrans" presStyleCnt="0"/>
      <dgm:spPr/>
    </dgm:pt>
    <dgm:pt modelId="{4C027A04-0908-9848-9FE6-B53970474494}" type="pres">
      <dgm:prSet presAssocID="{1ECCD880-D372-1B48-B3A0-D8A331B98E8E}" presName="space" presStyleCnt="0"/>
      <dgm:spPr/>
    </dgm:pt>
    <dgm:pt modelId="{84126394-0D31-9C4F-B6DB-6C225BDA7097}" type="pres">
      <dgm:prSet presAssocID="{F16CDCE5-7889-6349-A82F-EDD67BD69260}" presName="composite" presStyleCnt="0"/>
      <dgm:spPr/>
    </dgm:pt>
    <dgm:pt modelId="{81C5D718-D589-E643-A023-244E973495CC}" type="pres">
      <dgm:prSet presAssocID="{F16CDCE5-7889-6349-A82F-EDD67BD69260}" presName="LShape" presStyleLbl="alignNode1" presStyleIdx="4" presStyleCnt="5"/>
      <dgm:spPr/>
    </dgm:pt>
    <dgm:pt modelId="{8A5D6E52-795B-CB43-835F-90AB7CA584B0}" type="pres">
      <dgm:prSet presAssocID="{F16CDCE5-7889-6349-A82F-EDD67BD69260}" presName="ParentText" presStyleLbl="revTx" presStyleIdx="2" presStyleCnt="3">
        <dgm:presLayoutVars>
          <dgm:chMax val="0"/>
          <dgm:chPref val="0"/>
          <dgm:bulletEnabled val="1"/>
        </dgm:presLayoutVars>
      </dgm:prSet>
      <dgm:spPr/>
    </dgm:pt>
  </dgm:ptLst>
  <dgm:cxnLst>
    <dgm:cxn modelId="{B393E089-FD2D-2647-8F9D-7827DB17BFDB}" type="presOf" srcId="{0C23D915-9B99-5048-89B2-FCAC57C23F7E}" destId="{6F5FC5C1-A293-1C42-991B-9863391258CD}" srcOrd="0" destOrd="0" presId="urn:microsoft.com/office/officeart/2009/3/layout/StepUpProcess"/>
    <dgm:cxn modelId="{2FB570A9-B522-374B-BE5C-3E66AC41A069}" srcId="{0C23D915-9B99-5048-89B2-FCAC57C23F7E}" destId="{BAFEB7D0-C4E2-3141-B4C2-80AE7C00BB04}" srcOrd="0" destOrd="0" parTransId="{CC18CE8A-16DB-8B4F-9188-F04411DD55FD}" sibTransId="{FF1BF0C7-9958-5B42-BBB1-06C625AA4651}"/>
    <dgm:cxn modelId="{E1098FAD-CD9C-1346-BEFD-9FCEA7FC2115}" type="presOf" srcId="{C64C24AD-F483-2644-AC59-EC048245B18C}" destId="{3BA23935-1E0E-124F-89B0-94464B006911}" srcOrd="0" destOrd="0" presId="urn:microsoft.com/office/officeart/2009/3/layout/StepUpProcess"/>
    <dgm:cxn modelId="{17877BCE-761D-D246-AA8F-55DC17895920}" type="presOf" srcId="{F16CDCE5-7889-6349-A82F-EDD67BD69260}" destId="{8A5D6E52-795B-CB43-835F-90AB7CA584B0}" srcOrd="0" destOrd="0" presId="urn:microsoft.com/office/officeart/2009/3/layout/StepUpProcess"/>
    <dgm:cxn modelId="{700719D6-F3F4-D645-AC99-D5C57FDA67BF}" srcId="{0C23D915-9B99-5048-89B2-FCAC57C23F7E}" destId="{C64C24AD-F483-2644-AC59-EC048245B18C}" srcOrd="1" destOrd="0" parTransId="{E0A16487-1E77-504E-979C-4A9A19F3FE33}" sibTransId="{1ECCD880-D372-1B48-B3A0-D8A331B98E8E}"/>
    <dgm:cxn modelId="{C86924FA-CAAC-AC4B-A6B8-80F72DCD30FC}" type="presOf" srcId="{BAFEB7D0-C4E2-3141-B4C2-80AE7C00BB04}" destId="{7B9943E2-7FCA-FE47-898D-0328E2441A4D}" srcOrd="0" destOrd="0" presId="urn:microsoft.com/office/officeart/2009/3/layout/StepUpProcess"/>
    <dgm:cxn modelId="{111B42FB-D9A2-AD40-9F64-662C88CAF15F}" srcId="{0C23D915-9B99-5048-89B2-FCAC57C23F7E}" destId="{F16CDCE5-7889-6349-A82F-EDD67BD69260}" srcOrd="2" destOrd="0" parTransId="{393C6382-A334-8747-8D71-BDF45A01D8DC}" sibTransId="{27B2F5BD-8918-2F4C-B532-057799DABF17}"/>
    <dgm:cxn modelId="{52A580D0-29B6-0C41-A254-852990A7B885}" type="presParOf" srcId="{6F5FC5C1-A293-1C42-991B-9863391258CD}" destId="{E006297D-5F4F-9048-AEF5-D4B4B57036A2}" srcOrd="0" destOrd="0" presId="urn:microsoft.com/office/officeart/2009/3/layout/StepUpProcess"/>
    <dgm:cxn modelId="{C0EDDAC6-4993-C64A-89AC-5B9EB04025C1}" type="presParOf" srcId="{E006297D-5F4F-9048-AEF5-D4B4B57036A2}" destId="{BE977214-1C9E-3844-9761-13BA78A7276F}" srcOrd="0" destOrd="0" presId="urn:microsoft.com/office/officeart/2009/3/layout/StepUpProcess"/>
    <dgm:cxn modelId="{10BFB9CF-8487-104F-945B-72A32754D89C}" type="presParOf" srcId="{E006297D-5F4F-9048-AEF5-D4B4B57036A2}" destId="{7B9943E2-7FCA-FE47-898D-0328E2441A4D}" srcOrd="1" destOrd="0" presId="urn:microsoft.com/office/officeart/2009/3/layout/StepUpProcess"/>
    <dgm:cxn modelId="{4687A8FF-4ED5-0A44-99CD-5C3E25710B3D}" type="presParOf" srcId="{E006297D-5F4F-9048-AEF5-D4B4B57036A2}" destId="{97686E1F-39A3-A147-89B9-FAEB3B95ABC0}" srcOrd="2" destOrd="0" presId="urn:microsoft.com/office/officeart/2009/3/layout/StepUpProcess"/>
    <dgm:cxn modelId="{3C20FD9B-0BAC-EF40-A57C-DCF37A505CBD}" type="presParOf" srcId="{6F5FC5C1-A293-1C42-991B-9863391258CD}" destId="{9EDCEAD3-6C35-6240-8A0B-73D48D1ACC88}" srcOrd="1" destOrd="0" presId="urn:microsoft.com/office/officeart/2009/3/layout/StepUpProcess"/>
    <dgm:cxn modelId="{65261332-C442-E743-BDD9-910D87A03439}" type="presParOf" srcId="{9EDCEAD3-6C35-6240-8A0B-73D48D1ACC88}" destId="{B7D284C0-5232-4040-A0CE-E16D174CE37B}" srcOrd="0" destOrd="0" presId="urn:microsoft.com/office/officeart/2009/3/layout/StepUpProcess"/>
    <dgm:cxn modelId="{155AC23F-6687-464D-898D-09621AE41D80}" type="presParOf" srcId="{6F5FC5C1-A293-1C42-991B-9863391258CD}" destId="{0A193B4C-DB22-5542-AF31-15DF52E24B22}" srcOrd="2" destOrd="0" presId="urn:microsoft.com/office/officeart/2009/3/layout/StepUpProcess"/>
    <dgm:cxn modelId="{BA0819D9-72E7-8644-96D5-4C9D7AEAC0CA}" type="presParOf" srcId="{0A193B4C-DB22-5542-AF31-15DF52E24B22}" destId="{77B7825C-CAC1-D94B-822C-30B3A1759D63}" srcOrd="0" destOrd="0" presId="urn:microsoft.com/office/officeart/2009/3/layout/StepUpProcess"/>
    <dgm:cxn modelId="{990B9E03-4A7F-B641-BFC9-A25038CE4FFC}" type="presParOf" srcId="{0A193B4C-DB22-5542-AF31-15DF52E24B22}" destId="{3BA23935-1E0E-124F-89B0-94464B006911}" srcOrd="1" destOrd="0" presId="urn:microsoft.com/office/officeart/2009/3/layout/StepUpProcess"/>
    <dgm:cxn modelId="{9E75E6FD-48DE-6E4B-88FC-DF8375A5F895}" type="presParOf" srcId="{0A193B4C-DB22-5542-AF31-15DF52E24B22}" destId="{03F88333-98EB-554C-9FC8-6FF1FAF23CB8}" srcOrd="2" destOrd="0" presId="urn:microsoft.com/office/officeart/2009/3/layout/StepUpProcess"/>
    <dgm:cxn modelId="{0E1FC561-A511-A240-9841-55DFF726B4C8}" type="presParOf" srcId="{6F5FC5C1-A293-1C42-991B-9863391258CD}" destId="{BFFF583C-4F6C-6A4F-8E1C-A526367C79EF}" srcOrd="3" destOrd="0" presId="urn:microsoft.com/office/officeart/2009/3/layout/StepUpProcess"/>
    <dgm:cxn modelId="{7BD685C7-6CE4-DF4E-B80B-E4E3540CE5BD}" type="presParOf" srcId="{BFFF583C-4F6C-6A4F-8E1C-A526367C79EF}" destId="{4C027A04-0908-9848-9FE6-B53970474494}" srcOrd="0" destOrd="0" presId="urn:microsoft.com/office/officeart/2009/3/layout/StepUpProcess"/>
    <dgm:cxn modelId="{292353E9-FF16-5F44-A1EF-551B2E129291}" type="presParOf" srcId="{6F5FC5C1-A293-1C42-991B-9863391258CD}" destId="{84126394-0D31-9C4F-B6DB-6C225BDA7097}" srcOrd="4" destOrd="0" presId="urn:microsoft.com/office/officeart/2009/3/layout/StepUpProcess"/>
    <dgm:cxn modelId="{ADD2DE2A-D7EF-9040-A61B-CE4330C08FC0}" type="presParOf" srcId="{84126394-0D31-9C4F-B6DB-6C225BDA7097}" destId="{81C5D718-D589-E643-A023-244E973495CC}" srcOrd="0" destOrd="0" presId="urn:microsoft.com/office/officeart/2009/3/layout/StepUpProcess"/>
    <dgm:cxn modelId="{39380DF0-6070-FC47-998F-0DBAC145186D}" type="presParOf" srcId="{84126394-0D31-9C4F-B6DB-6C225BDA7097}" destId="{8A5D6E52-795B-CB43-835F-90AB7CA584B0}"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B2969CA-50CB-5E48-9D9F-64562BD6B283}" type="doc">
      <dgm:prSet loTypeId="urn:microsoft.com/office/officeart/2005/8/layout/pyramid2" loCatId="" qsTypeId="urn:microsoft.com/office/officeart/2005/8/quickstyle/simple1" qsCatId="simple" csTypeId="urn:microsoft.com/office/officeart/2005/8/colors/accent1_2" csCatId="accent1" phldr="1"/>
      <dgm:spPr/>
      <dgm:t>
        <a:bodyPr/>
        <a:lstStyle/>
        <a:p>
          <a:endParaRPr lang="en-US"/>
        </a:p>
      </dgm:t>
    </dgm:pt>
    <dgm:pt modelId="{2F01BFA1-EA91-3A45-A8A2-8CD10CD11ABC}">
      <dgm:prSet phldrT="[Text]"/>
      <dgm:spPr/>
      <dgm:t>
        <a:bodyPr/>
        <a:lstStyle/>
        <a:p>
          <a:r>
            <a:rPr lang="ar-EG" dirty="0"/>
            <a:t>المعيار الذاتي</a:t>
          </a:r>
          <a:endParaRPr lang="en-US" dirty="0"/>
        </a:p>
      </dgm:t>
    </dgm:pt>
    <dgm:pt modelId="{E82A63B7-B11A-E449-835A-020E84EF0B87}" type="parTrans" cxnId="{CE27138E-8E9B-AE47-9C69-70915669234A}">
      <dgm:prSet/>
      <dgm:spPr/>
      <dgm:t>
        <a:bodyPr/>
        <a:lstStyle/>
        <a:p>
          <a:endParaRPr lang="en-US"/>
        </a:p>
      </dgm:t>
    </dgm:pt>
    <dgm:pt modelId="{786A0C5E-D327-7C47-8B28-6DB03D60A7E7}" type="sibTrans" cxnId="{CE27138E-8E9B-AE47-9C69-70915669234A}">
      <dgm:prSet/>
      <dgm:spPr/>
      <dgm:t>
        <a:bodyPr/>
        <a:lstStyle/>
        <a:p>
          <a:endParaRPr lang="en-US"/>
        </a:p>
      </dgm:t>
    </dgm:pt>
    <dgm:pt modelId="{7D4A7D30-148A-DD46-B1AE-B292ED973518}">
      <dgm:prSet/>
      <dgm:spPr/>
      <dgm:t>
        <a:bodyPr/>
        <a:lstStyle/>
        <a:p>
          <a:r>
            <a:rPr lang="ar-EG" dirty="0"/>
            <a:t>الاتجاه نحو السلوك</a:t>
          </a:r>
          <a:endParaRPr lang="en-US" dirty="0"/>
        </a:p>
      </dgm:t>
    </dgm:pt>
    <dgm:pt modelId="{D51BE632-DA6C-4E44-9DDA-AFCC58A9B37D}" type="parTrans" cxnId="{3092D487-9792-D64E-BDB4-18769AF6A8C9}">
      <dgm:prSet/>
      <dgm:spPr/>
      <dgm:t>
        <a:bodyPr/>
        <a:lstStyle/>
        <a:p>
          <a:endParaRPr lang="en-US"/>
        </a:p>
      </dgm:t>
    </dgm:pt>
    <dgm:pt modelId="{1C74518A-3A81-1840-A17E-5CC4C1727B4F}" type="sibTrans" cxnId="{3092D487-9792-D64E-BDB4-18769AF6A8C9}">
      <dgm:prSet/>
      <dgm:spPr/>
      <dgm:t>
        <a:bodyPr/>
        <a:lstStyle/>
        <a:p>
          <a:endParaRPr lang="en-US"/>
        </a:p>
      </dgm:t>
    </dgm:pt>
    <dgm:pt modelId="{517D2930-689A-FE48-9DC3-3B99C4231CC6}">
      <dgm:prSet/>
      <dgm:spPr/>
      <dgm:t>
        <a:bodyPr/>
        <a:lstStyle/>
        <a:p>
          <a:pPr rtl="1"/>
          <a:r>
            <a:rPr lang="ar-EG" dirty="0"/>
            <a:t>التحكم السلوكي المتصور</a:t>
          </a:r>
          <a:endParaRPr lang="en-US" dirty="0"/>
        </a:p>
      </dgm:t>
    </dgm:pt>
    <dgm:pt modelId="{3EB31E49-ED0B-5346-BE58-1600B7E57FD1}" type="parTrans" cxnId="{5BFA973D-BD56-614E-A887-C02A0A7C1184}">
      <dgm:prSet/>
      <dgm:spPr/>
      <dgm:t>
        <a:bodyPr/>
        <a:lstStyle/>
        <a:p>
          <a:endParaRPr lang="en-US"/>
        </a:p>
      </dgm:t>
    </dgm:pt>
    <dgm:pt modelId="{DE078614-DFDF-2D48-9D81-0DE58B169C82}" type="sibTrans" cxnId="{5BFA973D-BD56-614E-A887-C02A0A7C1184}">
      <dgm:prSet/>
      <dgm:spPr/>
      <dgm:t>
        <a:bodyPr/>
        <a:lstStyle/>
        <a:p>
          <a:endParaRPr lang="en-US"/>
        </a:p>
      </dgm:t>
    </dgm:pt>
    <dgm:pt modelId="{912BF657-2643-AD44-9B60-6C49C73931D2}" type="pres">
      <dgm:prSet presAssocID="{6B2969CA-50CB-5E48-9D9F-64562BD6B283}" presName="compositeShape" presStyleCnt="0">
        <dgm:presLayoutVars>
          <dgm:dir/>
          <dgm:resizeHandles/>
        </dgm:presLayoutVars>
      </dgm:prSet>
      <dgm:spPr/>
    </dgm:pt>
    <dgm:pt modelId="{69BBFA33-FFA4-824F-B0D1-4ADEADD5AB1A}" type="pres">
      <dgm:prSet presAssocID="{6B2969CA-50CB-5E48-9D9F-64562BD6B283}" presName="pyramid" presStyleLbl="node1" presStyleIdx="0" presStyleCnt="1"/>
      <dgm:spPr/>
    </dgm:pt>
    <dgm:pt modelId="{09F27DC3-7BC2-E948-8ABD-2FDECB7AC60A}" type="pres">
      <dgm:prSet presAssocID="{6B2969CA-50CB-5E48-9D9F-64562BD6B283}" presName="theList" presStyleCnt="0"/>
      <dgm:spPr/>
    </dgm:pt>
    <dgm:pt modelId="{A443A430-2CB9-1C49-B9C8-7AD4BDD4587D}" type="pres">
      <dgm:prSet presAssocID="{517D2930-689A-FE48-9DC3-3B99C4231CC6}" presName="aNode" presStyleLbl="fgAcc1" presStyleIdx="0" presStyleCnt="3">
        <dgm:presLayoutVars>
          <dgm:bulletEnabled val="1"/>
        </dgm:presLayoutVars>
      </dgm:prSet>
      <dgm:spPr/>
    </dgm:pt>
    <dgm:pt modelId="{D3B32B7E-261D-2D41-A6A8-56300677C29A}" type="pres">
      <dgm:prSet presAssocID="{517D2930-689A-FE48-9DC3-3B99C4231CC6}" presName="aSpace" presStyleCnt="0"/>
      <dgm:spPr/>
    </dgm:pt>
    <dgm:pt modelId="{52E25426-DEA3-B24C-B2B2-03E3D26E200E}" type="pres">
      <dgm:prSet presAssocID="{2F01BFA1-EA91-3A45-A8A2-8CD10CD11ABC}" presName="aNode" presStyleLbl="fgAcc1" presStyleIdx="1" presStyleCnt="3">
        <dgm:presLayoutVars>
          <dgm:bulletEnabled val="1"/>
        </dgm:presLayoutVars>
      </dgm:prSet>
      <dgm:spPr/>
    </dgm:pt>
    <dgm:pt modelId="{4FFE9829-48AF-B247-BEF4-A94927507AB1}" type="pres">
      <dgm:prSet presAssocID="{2F01BFA1-EA91-3A45-A8A2-8CD10CD11ABC}" presName="aSpace" presStyleCnt="0"/>
      <dgm:spPr/>
    </dgm:pt>
    <dgm:pt modelId="{01D620F0-E1E9-EC41-B319-454238A00741}" type="pres">
      <dgm:prSet presAssocID="{7D4A7D30-148A-DD46-B1AE-B292ED973518}" presName="aNode" presStyleLbl="fgAcc1" presStyleIdx="2" presStyleCnt="3">
        <dgm:presLayoutVars>
          <dgm:bulletEnabled val="1"/>
        </dgm:presLayoutVars>
      </dgm:prSet>
      <dgm:spPr/>
    </dgm:pt>
    <dgm:pt modelId="{230D7751-82DC-A34C-A334-3E71A9CFA14F}" type="pres">
      <dgm:prSet presAssocID="{7D4A7D30-148A-DD46-B1AE-B292ED973518}" presName="aSpace" presStyleCnt="0"/>
      <dgm:spPr/>
    </dgm:pt>
  </dgm:ptLst>
  <dgm:cxnLst>
    <dgm:cxn modelId="{764F3908-39FA-C14A-8303-4D357A28E4E8}" type="presOf" srcId="{517D2930-689A-FE48-9DC3-3B99C4231CC6}" destId="{A443A430-2CB9-1C49-B9C8-7AD4BDD4587D}" srcOrd="0" destOrd="0" presId="urn:microsoft.com/office/officeart/2005/8/layout/pyramid2"/>
    <dgm:cxn modelId="{5BFA973D-BD56-614E-A887-C02A0A7C1184}" srcId="{6B2969CA-50CB-5E48-9D9F-64562BD6B283}" destId="{517D2930-689A-FE48-9DC3-3B99C4231CC6}" srcOrd="0" destOrd="0" parTransId="{3EB31E49-ED0B-5346-BE58-1600B7E57FD1}" sibTransId="{DE078614-DFDF-2D48-9D81-0DE58B169C82}"/>
    <dgm:cxn modelId="{56F2767D-11EC-ED4B-BBCB-196477CD6C8D}" type="presOf" srcId="{6B2969CA-50CB-5E48-9D9F-64562BD6B283}" destId="{912BF657-2643-AD44-9B60-6C49C73931D2}" srcOrd="0" destOrd="0" presId="urn:microsoft.com/office/officeart/2005/8/layout/pyramid2"/>
    <dgm:cxn modelId="{3092D487-9792-D64E-BDB4-18769AF6A8C9}" srcId="{6B2969CA-50CB-5E48-9D9F-64562BD6B283}" destId="{7D4A7D30-148A-DD46-B1AE-B292ED973518}" srcOrd="2" destOrd="0" parTransId="{D51BE632-DA6C-4E44-9DDA-AFCC58A9B37D}" sibTransId="{1C74518A-3A81-1840-A17E-5CC4C1727B4F}"/>
    <dgm:cxn modelId="{98F3738D-7B49-2144-B8DE-1107D492EDDC}" type="presOf" srcId="{7D4A7D30-148A-DD46-B1AE-B292ED973518}" destId="{01D620F0-E1E9-EC41-B319-454238A00741}" srcOrd="0" destOrd="0" presId="urn:microsoft.com/office/officeart/2005/8/layout/pyramid2"/>
    <dgm:cxn modelId="{CE27138E-8E9B-AE47-9C69-70915669234A}" srcId="{6B2969CA-50CB-5E48-9D9F-64562BD6B283}" destId="{2F01BFA1-EA91-3A45-A8A2-8CD10CD11ABC}" srcOrd="1" destOrd="0" parTransId="{E82A63B7-B11A-E449-835A-020E84EF0B87}" sibTransId="{786A0C5E-D327-7C47-8B28-6DB03D60A7E7}"/>
    <dgm:cxn modelId="{941D0CAF-08D6-2B4C-BD34-019AF58F03BD}" type="presOf" srcId="{2F01BFA1-EA91-3A45-A8A2-8CD10CD11ABC}" destId="{52E25426-DEA3-B24C-B2B2-03E3D26E200E}" srcOrd="0" destOrd="0" presId="urn:microsoft.com/office/officeart/2005/8/layout/pyramid2"/>
    <dgm:cxn modelId="{3C3F9F29-D06D-DE46-8D7F-0A1BA773599B}" type="presParOf" srcId="{912BF657-2643-AD44-9B60-6C49C73931D2}" destId="{69BBFA33-FFA4-824F-B0D1-4ADEADD5AB1A}" srcOrd="0" destOrd="0" presId="urn:microsoft.com/office/officeart/2005/8/layout/pyramid2"/>
    <dgm:cxn modelId="{62200E28-8508-B348-AF82-7F231FF593A3}" type="presParOf" srcId="{912BF657-2643-AD44-9B60-6C49C73931D2}" destId="{09F27DC3-7BC2-E948-8ABD-2FDECB7AC60A}" srcOrd="1" destOrd="0" presId="urn:microsoft.com/office/officeart/2005/8/layout/pyramid2"/>
    <dgm:cxn modelId="{AEAA04BB-B6B0-894C-9115-8351355F12E2}" type="presParOf" srcId="{09F27DC3-7BC2-E948-8ABD-2FDECB7AC60A}" destId="{A443A430-2CB9-1C49-B9C8-7AD4BDD4587D}" srcOrd="0" destOrd="0" presId="urn:microsoft.com/office/officeart/2005/8/layout/pyramid2"/>
    <dgm:cxn modelId="{E9225853-4EF3-FF4F-A215-9C55355AFBFD}" type="presParOf" srcId="{09F27DC3-7BC2-E948-8ABD-2FDECB7AC60A}" destId="{D3B32B7E-261D-2D41-A6A8-56300677C29A}" srcOrd="1" destOrd="0" presId="urn:microsoft.com/office/officeart/2005/8/layout/pyramid2"/>
    <dgm:cxn modelId="{EA9CCBFA-87A1-CA42-8245-E82763DE2D93}" type="presParOf" srcId="{09F27DC3-7BC2-E948-8ABD-2FDECB7AC60A}" destId="{52E25426-DEA3-B24C-B2B2-03E3D26E200E}" srcOrd="2" destOrd="0" presId="urn:microsoft.com/office/officeart/2005/8/layout/pyramid2"/>
    <dgm:cxn modelId="{96E8C11F-0408-D44B-A39D-F846BA8F342E}" type="presParOf" srcId="{09F27DC3-7BC2-E948-8ABD-2FDECB7AC60A}" destId="{4FFE9829-48AF-B247-BEF4-A94927507AB1}" srcOrd="3" destOrd="0" presId="urn:microsoft.com/office/officeart/2005/8/layout/pyramid2"/>
    <dgm:cxn modelId="{84451505-A0EC-484E-8185-D1AC3B706CD8}" type="presParOf" srcId="{09F27DC3-7BC2-E948-8ABD-2FDECB7AC60A}" destId="{01D620F0-E1E9-EC41-B319-454238A00741}" srcOrd="4" destOrd="0" presId="urn:microsoft.com/office/officeart/2005/8/layout/pyramid2"/>
    <dgm:cxn modelId="{271038F3-62F1-934F-9ADA-862F2935A4B1}" type="presParOf" srcId="{09F27DC3-7BC2-E948-8ABD-2FDECB7AC60A}" destId="{230D7751-82DC-A34C-A334-3E71A9CFA14F}"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ECD858-06CB-0A46-A224-ABD75E93CE9A}">
      <dsp:nvSpPr>
        <dsp:cNvPr id="0" name=""/>
        <dsp:cNvSpPr/>
      </dsp:nvSpPr>
      <dsp:spPr>
        <a:xfrm>
          <a:off x="2802889" y="0"/>
          <a:ext cx="4006851" cy="400685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0F228D3B-86F6-844D-8EFE-10CDABFA91BB}">
      <dsp:nvSpPr>
        <dsp:cNvPr id="0" name=""/>
        <dsp:cNvSpPr/>
      </dsp:nvSpPr>
      <dsp:spPr>
        <a:xfrm>
          <a:off x="3183539" y="380650"/>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توقع استجابات الجمهور.</a:t>
          </a:r>
          <a:endParaRPr lang="en-US" sz="1400" b="1" kern="1200" dirty="0">
            <a:latin typeface="Alexandria" pitchFamily="2" charset="-78"/>
            <a:cs typeface="Alexandria" pitchFamily="2" charset="-78"/>
          </a:endParaRPr>
        </a:p>
      </dsp:txBody>
      <dsp:txXfrm>
        <a:off x="3259822" y="456933"/>
        <a:ext cx="1410105" cy="1410105"/>
      </dsp:txXfrm>
    </dsp:sp>
    <dsp:sp modelId="{79FB5C26-ED9A-9B48-94A3-7ADBA527C697}">
      <dsp:nvSpPr>
        <dsp:cNvPr id="0" name=""/>
        <dsp:cNvSpPr/>
      </dsp:nvSpPr>
      <dsp:spPr>
        <a:xfrm>
          <a:off x="4866417" y="380650"/>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فهم الجمهور.</a:t>
          </a:r>
          <a:endParaRPr lang="en-US" sz="1400" b="1" kern="1200" dirty="0">
            <a:latin typeface="Alexandria" pitchFamily="2" charset="-78"/>
            <a:cs typeface="Alexandria" pitchFamily="2" charset="-78"/>
          </a:endParaRPr>
        </a:p>
      </dsp:txBody>
      <dsp:txXfrm>
        <a:off x="4942700" y="456933"/>
        <a:ext cx="1410105" cy="1410105"/>
      </dsp:txXfrm>
    </dsp:sp>
    <dsp:sp modelId="{063D03DE-E868-234C-B0C3-3BB8044EB3A8}">
      <dsp:nvSpPr>
        <dsp:cNvPr id="0" name=""/>
        <dsp:cNvSpPr/>
      </dsp:nvSpPr>
      <dsp:spPr>
        <a:xfrm>
          <a:off x="3183539" y="2063528"/>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قياس تأثيرات الحملة.</a:t>
          </a:r>
          <a:endParaRPr lang="en-US" sz="1400" b="1" kern="1200" dirty="0">
            <a:latin typeface="Alexandria" pitchFamily="2" charset="-78"/>
            <a:cs typeface="Alexandria" pitchFamily="2" charset="-78"/>
          </a:endParaRPr>
        </a:p>
      </dsp:txBody>
      <dsp:txXfrm>
        <a:off x="3259822" y="2139811"/>
        <a:ext cx="1410105" cy="1410105"/>
      </dsp:txXfrm>
    </dsp:sp>
    <dsp:sp modelId="{2341160E-00E9-CE4A-83DB-FFE63844512D}">
      <dsp:nvSpPr>
        <dsp:cNvPr id="0" name=""/>
        <dsp:cNvSpPr/>
      </dsp:nvSpPr>
      <dsp:spPr>
        <a:xfrm>
          <a:off x="4866417" y="2063528"/>
          <a:ext cx="1562671" cy="1562671"/>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EG" sz="1400" b="1" kern="1200" dirty="0">
              <a:latin typeface="Alexandria" pitchFamily="2" charset="-78"/>
              <a:cs typeface="Alexandria" pitchFamily="2" charset="-78"/>
            </a:rPr>
            <a:t>تصميم حملات أكثر فعالية.</a:t>
          </a:r>
          <a:endParaRPr lang="en-US" sz="1400" b="1" kern="1200" dirty="0">
            <a:latin typeface="Alexandria" pitchFamily="2" charset="-78"/>
            <a:cs typeface="Alexandria" pitchFamily="2" charset="-78"/>
          </a:endParaRPr>
        </a:p>
      </dsp:txBody>
      <dsp:txXfrm>
        <a:off x="4942700" y="2139811"/>
        <a:ext cx="1410105" cy="14101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977214-1C9E-3844-9761-13BA78A7276F}">
      <dsp:nvSpPr>
        <dsp:cNvPr id="0" name=""/>
        <dsp:cNvSpPr/>
      </dsp:nvSpPr>
      <dsp:spPr>
        <a:xfrm rot="5400000">
          <a:off x="483141" y="818810"/>
          <a:ext cx="1412891" cy="235101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9943E2-7FCA-FE47-898D-0328E2441A4D}">
      <dsp:nvSpPr>
        <dsp:cNvPr id="0" name=""/>
        <dsp:cNvSpPr/>
      </dsp:nvSpPr>
      <dsp:spPr>
        <a:xfrm>
          <a:off x="247294" y="1521259"/>
          <a:ext cx="2122513" cy="1860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ctr" defTabSz="622300" rtl="1">
            <a:lnSpc>
              <a:spcPct val="200000"/>
            </a:lnSpc>
            <a:spcBef>
              <a:spcPct val="0"/>
            </a:spcBef>
            <a:spcAft>
              <a:spcPct val="35000"/>
            </a:spcAft>
            <a:buNone/>
          </a:pPr>
          <a:r>
            <a:rPr lang="ar-EG" sz="1400" b="1" kern="1200" dirty="0">
              <a:latin typeface="Alexandria" pitchFamily="2" charset="-78"/>
              <a:cs typeface="Alexandria" pitchFamily="2" charset="-78"/>
            </a:rPr>
            <a:t>تأثير معرفي: تغيير ما يعرفه الجمهور.</a:t>
          </a:r>
          <a:endParaRPr lang="en-US" sz="1400" b="1" kern="1200" dirty="0">
            <a:latin typeface="Alexandria" pitchFamily="2" charset="-78"/>
            <a:cs typeface="Alexandria" pitchFamily="2" charset="-78"/>
          </a:endParaRPr>
        </a:p>
      </dsp:txBody>
      <dsp:txXfrm>
        <a:off x="247294" y="1521259"/>
        <a:ext cx="2122513" cy="1860507"/>
      </dsp:txXfrm>
    </dsp:sp>
    <dsp:sp modelId="{97686E1F-39A3-A147-89B9-FAEB3B95ABC0}">
      <dsp:nvSpPr>
        <dsp:cNvPr id="0" name=""/>
        <dsp:cNvSpPr/>
      </dsp:nvSpPr>
      <dsp:spPr>
        <a:xfrm>
          <a:off x="1969334" y="645726"/>
          <a:ext cx="400474" cy="4004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B7825C-CAC1-D94B-822C-30B3A1759D63}">
      <dsp:nvSpPr>
        <dsp:cNvPr id="0" name=""/>
        <dsp:cNvSpPr/>
      </dsp:nvSpPr>
      <dsp:spPr>
        <a:xfrm rot="5400000">
          <a:off x="3081513" y="175841"/>
          <a:ext cx="1412891" cy="235101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A23935-1E0E-124F-89B0-94464B006911}">
      <dsp:nvSpPr>
        <dsp:cNvPr id="0" name=""/>
        <dsp:cNvSpPr/>
      </dsp:nvSpPr>
      <dsp:spPr>
        <a:xfrm>
          <a:off x="2845666" y="878289"/>
          <a:ext cx="2122513" cy="1860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ctr" defTabSz="622300" rtl="1">
            <a:lnSpc>
              <a:spcPct val="200000"/>
            </a:lnSpc>
            <a:spcBef>
              <a:spcPct val="0"/>
            </a:spcBef>
            <a:spcAft>
              <a:spcPct val="35000"/>
            </a:spcAft>
            <a:buNone/>
          </a:pPr>
          <a:r>
            <a:rPr lang="ar-EG" sz="1400" b="1" kern="1200" dirty="0">
              <a:latin typeface="Alexandria" pitchFamily="2" charset="-78"/>
              <a:cs typeface="Alexandria" pitchFamily="2" charset="-78"/>
            </a:rPr>
            <a:t>تأثير وجداني: تغيير ما يشعر به الجمهور</a:t>
          </a:r>
          <a:endParaRPr lang="en-US" sz="1400" b="1" kern="1200" dirty="0">
            <a:latin typeface="Alexandria" pitchFamily="2" charset="-78"/>
            <a:cs typeface="Alexandria" pitchFamily="2" charset="-78"/>
          </a:endParaRPr>
        </a:p>
      </dsp:txBody>
      <dsp:txXfrm>
        <a:off x="2845666" y="878289"/>
        <a:ext cx="2122513" cy="1860507"/>
      </dsp:txXfrm>
    </dsp:sp>
    <dsp:sp modelId="{03F88333-98EB-554C-9FC8-6FF1FAF23CB8}">
      <dsp:nvSpPr>
        <dsp:cNvPr id="0" name=""/>
        <dsp:cNvSpPr/>
      </dsp:nvSpPr>
      <dsp:spPr>
        <a:xfrm>
          <a:off x="4567706" y="2756"/>
          <a:ext cx="400474" cy="4004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5D718-D589-E643-A023-244E973495CC}">
      <dsp:nvSpPr>
        <dsp:cNvPr id="0" name=""/>
        <dsp:cNvSpPr/>
      </dsp:nvSpPr>
      <dsp:spPr>
        <a:xfrm rot="5400000">
          <a:off x="5679885" y="-467128"/>
          <a:ext cx="1412891" cy="2351019"/>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5D6E52-795B-CB43-835F-90AB7CA584B0}">
      <dsp:nvSpPr>
        <dsp:cNvPr id="0" name=""/>
        <dsp:cNvSpPr/>
      </dsp:nvSpPr>
      <dsp:spPr>
        <a:xfrm>
          <a:off x="5444038" y="235320"/>
          <a:ext cx="2122513" cy="1860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ctr" defTabSz="622300" rtl="1">
            <a:lnSpc>
              <a:spcPct val="200000"/>
            </a:lnSpc>
            <a:spcBef>
              <a:spcPct val="0"/>
            </a:spcBef>
            <a:spcAft>
              <a:spcPct val="35000"/>
            </a:spcAft>
            <a:buNone/>
          </a:pPr>
          <a:r>
            <a:rPr lang="ar-EG" sz="1400" b="1" kern="1200" dirty="0">
              <a:latin typeface="Alexandria" pitchFamily="2" charset="-78"/>
              <a:cs typeface="Alexandria" pitchFamily="2" charset="-78"/>
            </a:rPr>
            <a:t>تأثير سلوكي: تغيير ما يفعله الجمهور.</a:t>
          </a:r>
          <a:endParaRPr lang="en-US" sz="1400" b="1" kern="1200" dirty="0">
            <a:latin typeface="Alexandria" pitchFamily="2" charset="-78"/>
            <a:cs typeface="Alexandria" pitchFamily="2" charset="-78"/>
          </a:endParaRPr>
        </a:p>
      </dsp:txBody>
      <dsp:txXfrm>
        <a:off x="5444038" y="235320"/>
        <a:ext cx="2122513" cy="186050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BFA33-FFA4-824F-B0D1-4ADEADD5AB1A}">
      <dsp:nvSpPr>
        <dsp:cNvPr id="0" name=""/>
        <dsp:cNvSpPr/>
      </dsp:nvSpPr>
      <dsp:spPr>
        <a:xfrm>
          <a:off x="2504882" y="0"/>
          <a:ext cx="3754013" cy="375401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43A430-2CB9-1C49-B9C8-7AD4BDD4587D}">
      <dsp:nvSpPr>
        <dsp:cNvPr id="0" name=""/>
        <dsp:cNvSpPr/>
      </dsp:nvSpPr>
      <dsp:spPr>
        <a:xfrm>
          <a:off x="4381889" y="377417"/>
          <a:ext cx="2440108" cy="88864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rtl="1">
            <a:lnSpc>
              <a:spcPct val="90000"/>
            </a:lnSpc>
            <a:spcBef>
              <a:spcPct val="0"/>
            </a:spcBef>
            <a:spcAft>
              <a:spcPct val="35000"/>
            </a:spcAft>
            <a:buNone/>
          </a:pPr>
          <a:r>
            <a:rPr lang="ar-EG" sz="2300" kern="1200" dirty="0"/>
            <a:t>التحكم السلوكي المتصور</a:t>
          </a:r>
          <a:endParaRPr lang="en-US" sz="2300" kern="1200" dirty="0"/>
        </a:p>
      </dsp:txBody>
      <dsp:txXfrm>
        <a:off x="4425269" y="420797"/>
        <a:ext cx="2353348" cy="801885"/>
      </dsp:txXfrm>
    </dsp:sp>
    <dsp:sp modelId="{52E25426-DEA3-B24C-B2B2-03E3D26E200E}">
      <dsp:nvSpPr>
        <dsp:cNvPr id="0" name=""/>
        <dsp:cNvSpPr/>
      </dsp:nvSpPr>
      <dsp:spPr>
        <a:xfrm>
          <a:off x="4381889" y="1377143"/>
          <a:ext cx="2440108" cy="88864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المعيار الذاتي</a:t>
          </a:r>
          <a:endParaRPr lang="en-US" sz="2300" kern="1200" dirty="0"/>
        </a:p>
      </dsp:txBody>
      <dsp:txXfrm>
        <a:off x="4425269" y="1420523"/>
        <a:ext cx="2353348" cy="801885"/>
      </dsp:txXfrm>
    </dsp:sp>
    <dsp:sp modelId="{01D620F0-E1E9-EC41-B319-454238A00741}">
      <dsp:nvSpPr>
        <dsp:cNvPr id="0" name=""/>
        <dsp:cNvSpPr/>
      </dsp:nvSpPr>
      <dsp:spPr>
        <a:xfrm>
          <a:off x="4381889" y="2376869"/>
          <a:ext cx="2440108" cy="88864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kern="1200" dirty="0"/>
            <a:t>الاتجاه نحو السلوك</a:t>
          </a:r>
          <a:endParaRPr lang="en-US" sz="2300" kern="1200" dirty="0"/>
        </a:p>
      </dsp:txBody>
      <dsp:txXfrm>
        <a:off x="4425269" y="2420249"/>
        <a:ext cx="2353348" cy="801885"/>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839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الثامنة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8" name="Content Placeholder 27">
            <a:extLst>
              <a:ext uri="{FF2B5EF4-FFF2-40B4-BE49-F238E27FC236}">
                <a16:creationId xmlns:a16="http://schemas.microsoft.com/office/drawing/2014/main" id="{012A0092-6D42-0AB1-6B05-7284F12874C2}"/>
              </a:ext>
            </a:extLst>
          </p:cNvPr>
          <p:cNvSpPr>
            <a:spLocks noGrp="1"/>
          </p:cNvSpPr>
          <p:nvPr>
            <p:ph idx="1"/>
          </p:nvPr>
        </p:nvSpPr>
        <p:spPr>
          <a:xfrm>
            <a:off x="838200" y="1427018"/>
            <a:ext cx="10515600" cy="4749945"/>
          </a:xfrm>
        </p:spPr>
        <p:txBody>
          <a:bodyPr>
            <a:normAutofit lnSpcReduction="10000"/>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ملخص المحاضرة السابقة:</a:t>
            </a:r>
          </a:p>
          <a:p>
            <a:pPr algn="r" rtl="1">
              <a:lnSpc>
                <a:spcPct val="200000"/>
              </a:lnSpc>
            </a:pPr>
            <a:r>
              <a:rPr lang="ar-EG" sz="1600" dirty="0">
                <a:latin typeface="Alexandria" pitchFamily="2" charset="-78"/>
                <a:cs typeface="Alexandria" pitchFamily="2" charset="-78"/>
              </a:rPr>
              <a:t>مفهوم المسؤولية الاجتماعية للشركات (</a:t>
            </a:r>
            <a:r>
              <a:rPr lang="en-US" sz="1600" dirty="0">
                <a:latin typeface="Alexandria" pitchFamily="2" charset="-78"/>
                <a:cs typeface="Alexandria" pitchFamily="2" charset="-78"/>
              </a:rPr>
              <a:t>CSR</a:t>
            </a:r>
            <a:r>
              <a:rPr lang="ar-SA" sz="1600"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أبعاد المسؤولية الاجتماعية للشركات (هرم كارول للمسؤولية الاجتماعية).</a:t>
            </a:r>
          </a:p>
          <a:p>
            <a:pPr algn="r" rtl="1">
              <a:lnSpc>
                <a:spcPct val="200000"/>
              </a:lnSpc>
            </a:pPr>
            <a:r>
              <a:rPr lang="ar-EG" sz="1600" dirty="0">
                <a:latin typeface="Alexandria" pitchFamily="2" charset="-78"/>
                <a:cs typeface="Alexandria" pitchFamily="2" charset="-78"/>
              </a:rPr>
              <a:t>دور العلاقات العامة في بناء وتوصيل المبادرات المجتمعية.</a:t>
            </a:r>
          </a:p>
          <a:p>
            <a:pPr algn="r" rtl="1">
              <a:lnSpc>
                <a:spcPct val="200000"/>
              </a:lnSpc>
            </a:pPr>
            <a:r>
              <a:rPr lang="ar-SA" sz="1600" dirty="0">
                <a:latin typeface="Alexandria" pitchFamily="2" charset="-78"/>
                <a:cs typeface="Alexandria" pitchFamily="2" charset="-78"/>
              </a:rPr>
              <a:t>أهمية تبني </a:t>
            </a:r>
            <a:r>
              <a:rPr lang="ar-EG" sz="1600" dirty="0">
                <a:latin typeface="Alexandria" pitchFamily="2" charset="-78"/>
                <a:cs typeface="Alexandria" pitchFamily="2" charset="-78"/>
              </a:rPr>
              <a:t>المبادرات المجتمعية.</a:t>
            </a:r>
          </a:p>
          <a:p>
            <a:pPr algn="r" rtl="1">
              <a:lnSpc>
                <a:spcPct val="200000"/>
              </a:lnSpc>
            </a:pPr>
            <a:r>
              <a:rPr lang="ar-EG" sz="1600" dirty="0">
                <a:latin typeface="Alexandria" pitchFamily="2" charset="-78"/>
                <a:cs typeface="Alexandria" pitchFamily="2" charset="-78"/>
              </a:rPr>
              <a:t>التحديات في تطبيق المسؤولية الاجتماعية.</a:t>
            </a:r>
          </a:p>
          <a:p>
            <a:pPr algn="r" rtl="1">
              <a:lnSpc>
                <a:spcPct val="200000"/>
              </a:lnSpc>
            </a:pPr>
            <a:r>
              <a:rPr lang="ar-EG" sz="1600" dirty="0">
                <a:latin typeface="Alexandria" pitchFamily="2" charset="-78"/>
                <a:cs typeface="Alexandria" pitchFamily="2" charset="-78"/>
              </a:rPr>
              <a:t>دمج المسؤولية الاجتماعية في صميم العمليات.</a:t>
            </a:r>
          </a:p>
          <a:p>
            <a:pPr algn="r" rtl="1">
              <a:lnSpc>
                <a:spcPct val="200000"/>
              </a:lnSpc>
            </a:pPr>
            <a:r>
              <a:rPr lang="ar-EG" sz="1600" dirty="0">
                <a:latin typeface="Alexandria" pitchFamily="2" charset="-78"/>
                <a:cs typeface="Alexandria" pitchFamily="2" charset="-78"/>
              </a:rPr>
              <a:t>نظريات المسؤولية الاجتماعية للشركات.</a:t>
            </a:r>
            <a:endParaRPr lang="en-US"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39276068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a:t>
            </a:r>
            <a:r>
              <a:rPr lang="en-US" b="1" dirty="0" err="1">
                <a:latin typeface="Alexandria" pitchFamily="2" charset="-78"/>
                <a:cs typeface="Alexandria" pitchFamily="2" charset="-78"/>
              </a:rPr>
              <a:t>ا</a:t>
            </a:r>
            <a:r>
              <a:rPr lang="ar-SA" b="1" dirty="0">
                <a:latin typeface="Alexandria" pitchFamily="2" charset="-78"/>
                <a:cs typeface="Alexandria" pitchFamily="2" charset="-78"/>
              </a:rPr>
              <a:t>لمحاضرة:</a:t>
            </a:r>
            <a:endParaRPr lang="en-US" b="1" dirty="0">
              <a:latin typeface="Alexandria" pitchFamily="2" charset="-78"/>
              <a:cs typeface="Alexandria" pitchFamily="2" charset="-78"/>
            </a:endParaRPr>
          </a:p>
        </p:txBody>
      </p:sp>
      <p:sp>
        <p:nvSpPr>
          <p:cNvPr id="18" name="Rectangle 17"/>
          <p:cNvSpPr/>
          <p:nvPr/>
        </p:nvSpPr>
        <p:spPr>
          <a:xfrm>
            <a:off x="5692422" y="3778601"/>
            <a:ext cx="249010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769427" y="4034785"/>
            <a:ext cx="234778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الثامنة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666208"/>
          </a:xfrm>
          <a:prstGeom prst="rect">
            <a:avLst/>
          </a:prstGeom>
          <a:noFill/>
        </p:spPr>
        <p:txBody>
          <a:bodyPr wrap="square" rtlCol="0">
            <a:spAutoFit/>
          </a:bodyPr>
          <a:lstStyle/>
          <a:p>
            <a:pPr algn="r" rtl="1"/>
            <a:r>
              <a:rPr lang="ar-SA" sz="1600" b="1" dirty="0">
                <a:latin typeface="Alexandria" pitchFamily="2" charset="-78"/>
                <a:cs typeface="Alexandria" pitchFamily="2" charset="-78"/>
              </a:rPr>
              <a:t>نظرية السلوك المخطط:</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80970C8-1D68-4A47-8FAE-34536FE0E6E2}"/>
              </a:ext>
            </a:extLst>
          </p:cNvPr>
          <p:cNvSpPr txBox="1"/>
          <p:nvPr/>
        </p:nvSpPr>
        <p:spPr>
          <a:xfrm>
            <a:off x="43245" y="2481941"/>
            <a:ext cx="5548314" cy="1118832"/>
          </a:xfrm>
          <a:prstGeom prst="rect">
            <a:avLst/>
          </a:prstGeom>
          <a:noFill/>
        </p:spPr>
        <p:txBody>
          <a:bodyPr wrap="none" rtlCol="0">
            <a:spAutoFit/>
          </a:bodyPr>
          <a:lstStyle/>
          <a:p>
            <a:pPr marL="285750" indent="-285750" algn="r" rtl="1">
              <a:lnSpc>
                <a:spcPct val="200000"/>
              </a:lnSpc>
              <a:buFont typeface="Wingdings" pitchFamily="2" charset="2"/>
              <a:buChar char="v"/>
            </a:pPr>
            <a:r>
              <a:rPr lang="ar-EG" dirty="0">
                <a:latin typeface="Alexandria" pitchFamily="2" charset="-78"/>
                <a:cs typeface="Alexandria" pitchFamily="2" charset="-78"/>
              </a:rPr>
              <a:t>فهم كيفية تشكيل سلوكيات الجمهور والتأثير عليها.</a:t>
            </a:r>
          </a:p>
          <a:p>
            <a:pPr marL="285750" indent="-285750" algn="r" rtl="1">
              <a:lnSpc>
                <a:spcPct val="200000"/>
              </a:lnSpc>
              <a:buFont typeface="Wingdings" pitchFamily="2" charset="2"/>
              <a:buChar char="v"/>
            </a:pPr>
            <a:r>
              <a:rPr lang="ar-EG" dirty="0">
                <a:latin typeface="Alexandria" pitchFamily="2" charset="-78"/>
                <a:cs typeface="Alexandria" pitchFamily="2" charset="-78"/>
              </a:rPr>
              <a:t>تصميم رسائل وحملات اتصالية فعالة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5045039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189708"/>
            <a:ext cx="10515600" cy="811637"/>
          </a:xfrm>
        </p:spPr>
        <p:txBody>
          <a:bodyPr>
            <a:normAutofit/>
          </a:bodyPr>
          <a:lstStyle/>
          <a:p>
            <a:pPr algn="r" rtl="1"/>
            <a:r>
              <a:rPr lang="ar-EG" sz="2400" b="1" dirty="0">
                <a:solidFill>
                  <a:srgbClr val="00AEEF"/>
                </a:solidFill>
                <a:latin typeface="Alexandria" pitchFamily="2" charset="-78"/>
                <a:cs typeface="Alexandria" pitchFamily="2" charset="-78"/>
              </a:rPr>
              <a:t>لماذا تُركز العلاقات العامة على السلوك؟</a:t>
            </a:r>
            <a:br>
              <a:rPr lang="ar-EG" sz="2400" dirty="0">
                <a:solidFill>
                  <a:srgbClr val="00AEEF"/>
                </a:solidFill>
                <a:latin typeface="Alexandria" pitchFamily="2" charset="-78"/>
                <a:cs typeface="Alexandria" pitchFamily="2" charset="-78"/>
              </a:rPr>
            </a:br>
            <a:endParaRPr lang="en-EG" sz="2400" dirty="0">
              <a:solidFill>
                <a:srgbClr val="00AEEF"/>
              </a:solidFill>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5272088" y="2240279"/>
            <a:ext cx="6081712" cy="2688021"/>
          </a:xfrm>
        </p:spPr>
        <p:txBody>
          <a:bodyPr>
            <a:normAutofit/>
          </a:bodyPr>
          <a:lstStyle/>
          <a:p>
            <a:pPr algn="just" rtl="1">
              <a:lnSpc>
                <a:spcPct val="200000"/>
              </a:lnSpc>
              <a:buFont typeface="Arial" panose="020B0604020202020204" pitchFamily="34" charset="0"/>
              <a:buChar char="•"/>
            </a:pPr>
            <a:r>
              <a:rPr lang="ar-EG" sz="1600" dirty="0">
                <a:latin typeface="Alexandria" pitchFamily="2" charset="-78"/>
                <a:cs typeface="Alexandria" pitchFamily="2" charset="-78"/>
              </a:rPr>
              <a:t>تهتم العلاقات العامة بدراسة دوافع سلوك الجمهور وكيف يمكنها تغيير</a:t>
            </a:r>
            <a:r>
              <a:rPr lang="en-US" sz="1600" dirty="0" err="1">
                <a:latin typeface="Alexandria" pitchFamily="2" charset="-78"/>
                <a:cs typeface="Alexandria" pitchFamily="2" charset="-78"/>
              </a:rPr>
              <a:t>ه</a:t>
            </a:r>
            <a:r>
              <a:rPr lang="ar-EG" sz="1600" dirty="0">
                <a:latin typeface="Alexandria" pitchFamily="2" charset="-78"/>
                <a:cs typeface="Alexandria" pitchFamily="2" charset="-78"/>
              </a:rPr>
              <a:t> أو تعديله </a:t>
            </a:r>
            <a:r>
              <a:rPr lang="ar-EG" sz="1600" b="1" dirty="0">
                <a:latin typeface="Alexandria" pitchFamily="2" charset="-78"/>
                <a:cs typeface="Alexandria" pitchFamily="2" charset="-78"/>
              </a:rPr>
              <a:t>لأهداف تنظيمية </a:t>
            </a:r>
            <a:r>
              <a:rPr lang="ar-EG" sz="1600" dirty="0">
                <a:latin typeface="Alexandria" pitchFamily="2" charset="-78"/>
                <a:cs typeface="Alexandria" pitchFamily="2" charset="-78"/>
              </a:rPr>
              <a:t>خاصة أن غالبًا ما تكون الأهداف النهائية للمنظمات (ربحية أو غير ربحية) مرتبطة بسلوكيات الجمهور.</a:t>
            </a:r>
          </a:p>
          <a:p>
            <a:pPr marL="0" indent="0" algn="just"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pic>
        <p:nvPicPr>
          <p:cNvPr id="1028" name="Picture 4" descr="Companies Keep Up with Customers ...">
            <a:extLst>
              <a:ext uri="{FF2B5EF4-FFF2-40B4-BE49-F238E27FC236}">
                <a16:creationId xmlns:a16="http://schemas.microsoft.com/office/drawing/2014/main" id="{8C4C05C4-94EE-BB87-FCA3-9A8431F0A8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2035184"/>
            <a:ext cx="4834482" cy="2688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48595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906662"/>
            <a:ext cx="10515600" cy="4529948"/>
          </a:xfrm>
        </p:spPr>
        <p:txBody>
          <a:bodyPr>
            <a:normAutofit/>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إحداث التغيير الحقيقي:</a:t>
            </a:r>
            <a:r>
              <a:rPr lang="ar-EG" sz="1600" dirty="0">
                <a:latin typeface="Alexandria" pitchFamily="2" charset="-78"/>
                <a:cs typeface="Alexandria" pitchFamily="2" charset="-78"/>
              </a:rPr>
              <a:t> الهدف الأسمى للعلاقات العامة تنفيذ المبادرات الاجتماعية الهادفة الى إحداث تغيير إيجابي في سلوك المجتمع.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حملات التوعية بالسلامة المرورية، حملات التبرع بالأعضاء.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المصداقية:</a:t>
            </a:r>
            <a:r>
              <a:rPr lang="ar-EG" sz="1600" dirty="0">
                <a:latin typeface="Alexandria" pitchFamily="2" charset="-78"/>
                <a:cs typeface="Alexandria" pitchFamily="2" charset="-78"/>
              </a:rPr>
              <a:t> عندما تُؤدي حملات ومبادرات وأنشطة العلاقات العامة الى سلوكيات إيجابية، فهي تُعزز مصداقية المؤسسة لدى الجمهور.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736634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020123"/>
            <a:ext cx="10515600" cy="866140"/>
          </a:xfrm>
        </p:spPr>
        <p:txBody>
          <a:bodyPr>
            <a:normAutofit/>
          </a:bodyPr>
          <a:lstStyle/>
          <a:p>
            <a:pPr algn="r" rtl="1"/>
            <a:r>
              <a:rPr lang="ar-EG" sz="2400" b="1" dirty="0">
                <a:solidFill>
                  <a:srgbClr val="00AEEF"/>
                </a:solidFill>
                <a:latin typeface="Alexandria" pitchFamily="2" charset="-78"/>
                <a:cs typeface="Alexandria" pitchFamily="2" charset="-78"/>
              </a:rPr>
              <a:t>كيف يمكن للعلاقات العامة أن تُشكل سلوكيات الجمهور وتُؤثر عليها؟</a:t>
            </a:r>
            <a:br>
              <a:rPr lang="ar-EG" sz="2400" dirty="0">
                <a:solidFill>
                  <a:srgbClr val="00AEEF"/>
                </a:solidFill>
                <a:latin typeface="Alexandria" pitchFamily="2" charset="-78"/>
                <a:cs typeface="Alexandria" pitchFamily="2" charset="-78"/>
              </a:rPr>
            </a:br>
            <a:endParaRPr lang="en-EG" sz="2400" dirty="0">
              <a:solidFill>
                <a:srgbClr val="00AEEF"/>
              </a:solidFill>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180431" y="1503336"/>
            <a:ext cx="12011570" cy="5199408"/>
          </a:xfrm>
        </p:spPr>
        <p:txBody>
          <a:bodyPr>
            <a:noAutofit/>
          </a:bodyPr>
          <a:lstStyle/>
          <a:p>
            <a:pPr marL="0" indent="0" algn="r" rtl="1">
              <a:lnSpc>
                <a:spcPct val="200000"/>
              </a:lnSpc>
              <a:buNone/>
            </a:pPr>
            <a:r>
              <a:rPr lang="ar-EG" sz="1400" b="1" dirty="0">
                <a:latin typeface="Alexandria" pitchFamily="2" charset="-78"/>
                <a:cs typeface="Alexandria" pitchFamily="2" charset="-78"/>
              </a:rPr>
              <a:t>العلاقات العامة تُؤثر في السلوك عبر عدة مراحل متسلسلة، تبدأ من الوعي وتصل إلى السلوك المستدام.</a:t>
            </a:r>
            <a:endParaRPr lang="ar-EG" sz="1400" dirty="0">
              <a:latin typeface="Alexandria" pitchFamily="2" charset="-78"/>
              <a:cs typeface="Alexandria" pitchFamily="2" charset="-78"/>
            </a:endParaRPr>
          </a:p>
          <a:p>
            <a:pPr marL="0" indent="0" algn="r" rtl="1">
              <a:lnSpc>
                <a:spcPct val="200000"/>
              </a:lnSpc>
              <a:buNone/>
            </a:pPr>
            <a:r>
              <a:rPr lang="ar-EG" sz="1400" b="1" dirty="0">
                <a:latin typeface="Alexandria" pitchFamily="2" charset="-78"/>
                <a:cs typeface="Alexandria" pitchFamily="2" charset="-78"/>
              </a:rPr>
              <a:t>1. بناء الوعي والمعرفة</a:t>
            </a:r>
            <a:endParaRPr lang="ar-EG" sz="14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400" dirty="0">
                <a:latin typeface="Alexandria" pitchFamily="2" charset="-78"/>
                <a:cs typeface="Alexandria" pitchFamily="2" charset="-78"/>
              </a:rPr>
              <a:t>فالخطوة الأولى نحو أي تغيير سلوكي هي جعل الجمهور يُدرك وجود مشكلة، قضية، منتج، أو فكرة.</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دور العلاقات العامة:</a:t>
            </a:r>
            <a:endParaRPr lang="ar-EG" sz="14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نشر المعلومات والبيانات والحقائق ذات الصلة.</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الوصول إلى أكبر شريحة ممكنة من الجمهور.</a:t>
            </a:r>
          </a:p>
          <a:p>
            <a:pPr marL="742950" lvl="1" indent="-285750" algn="r" rtl="1">
              <a:lnSpc>
                <a:spcPct val="200000"/>
              </a:lnSpc>
              <a:buFont typeface="Arial" panose="020B0604020202020204" pitchFamily="34" charset="0"/>
              <a:buChar char="•"/>
            </a:pPr>
            <a:r>
              <a:rPr lang="ar-EG" sz="1400" dirty="0">
                <a:latin typeface="Alexandria" pitchFamily="2" charset="-78"/>
                <a:cs typeface="Alexandria" pitchFamily="2" charset="-78"/>
              </a:rPr>
              <a:t>توضيح المفاهيم المعقدة وتبسيطها.</a:t>
            </a:r>
          </a:p>
          <a:p>
            <a:pPr algn="r" rtl="1">
              <a:lnSpc>
                <a:spcPct val="200000"/>
              </a:lnSpc>
              <a:buFont typeface="Arial" panose="020B0604020202020204" pitchFamily="34" charset="0"/>
              <a:buChar char="•"/>
            </a:pPr>
            <a:r>
              <a:rPr lang="ar-EG" sz="1400" b="1" dirty="0">
                <a:latin typeface="Alexandria" pitchFamily="2" charset="-78"/>
                <a:cs typeface="Alexandria" pitchFamily="2" charset="-78"/>
              </a:rPr>
              <a:t>الأدوات:</a:t>
            </a:r>
            <a:r>
              <a:rPr lang="ar-EG" sz="1400" dirty="0">
                <a:latin typeface="Alexandria" pitchFamily="2" charset="-78"/>
                <a:cs typeface="Alexandria" pitchFamily="2" charset="-78"/>
              </a:rPr>
              <a:t> البيانات الصحفية، تقارير البحوث، المؤتمرات الصحفية، المقالات، المحتوى التعليمي عبر وسائل التواصل الاجتماعي والمدونات.</a:t>
            </a:r>
          </a:p>
        </p:txBody>
      </p:sp>
    </p:spTree>
    <p:extLst>
      <p:ext uri="{BB962C8B-B14F-4D97-AF65-F5344CB8AC3E}">
        <p14:creationId xmlns:p14="http://schemas.microsoft.com/office/powerpoint/2010/main" val="426464573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571500" y="1577340"/>
            <a:ext cx="11201400" cy="4599624"/>
          </a:xfrm>
        </p:spPr>
        <p:txBody>
          <a:bodyPr>
            <a:normAutofit/>
          </a:bodyPr>
          <a:lstStyle/>
          <a:p>
            <a:pPr marL="0" indent="0" algn="r" rtl="1">
              <a:lnSpc>
                <a:spcPct val="200000"/>
              </a:lnSpc>
              <a:buNone/>
            </a:pPr>
            <a:r>
              <a:rPr lang="ar-EG" sz="1600" b="1" dirty="0">
                <a:latin typeface="Alexandria" pitchFamily="2" charset="-78"/>
                <a:cs typeface="Alexandria" pitchFamily="2" charset="-78"/>
              </a:rPr>
              <a:t>2. تشكيل المواقف والمعتقدات</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فبعد الوعي، تسعى العلاقات العامة لتغيير أو تعزيز الطريقة التي يُفكر بها الجمهور ويشعر بها تجاه قضية أو سلوك معين. المواقف هي ميولنا للرد بشكل إيجابي أو سلبي.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تقديم الحجج المنطقية والعاطفية لدعم الموقف المرغوب.</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ربط السلوك المستهدف بالقيم والمصالح الشخصية للجمهور.</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تصحيح المفاهيم الخاطئة وتفنيد الشائعات.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شهادات الخبراء والمؤثرين، قصص النجاح، الدراسات، الإحصائيات، المحتوى الذي يُثير التعاطف.</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4940328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468630" y="1155869"/>
            <a:ext cx="11247120" cy="5422731"/>
          </a:xfrm>
        </p:spPr>
        <p:txBody>
          <a:bodyPr>
            <a:normAutofit/>
          </a:bodyPr>
          <a:lstStyle/>
          <a:p>
            <a:pPr marL="0" indent="0" algn="r" rtl="1">
              <a:lnSpc>
                <a:spcPct val="200000"/>
              </a:lnSpc>
              <a:buNone/>
            </a:pPr>
            <a:r>
              <a:rPr lang="ar-EG" sz="1600" b="1" dirty="0">
                <a:latin typeface="Alexandria" pitchFamily="2" charset="-78"/>
                <a:cs typeface="Alexandria" pitchFamily="2" charset="-78"/>
              </a:rPr>
              <a:t>3. التأثير على النوايا والسلوكيات</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بمعنى تحويل المواقف والمعتقدات الإيجابية إلى نية قوية لتبني السلوك، ثم إلى الفعل .</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تقديم دعوات واضحة للعمل </a:t>
            </a:r>
            <a:r>
              <a:rPr lang="ar-SA"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إزالة الحواجز التي تُعيق السلوك (مثل توفير معلومات عن كيفية البدء).</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توفير الحوافز (غير المادية) أو الشعور بالمكافأة.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تسليط الضوء على المعايير الاجتماعية للسلوك (أن غالبية الناس يُمارسون هذا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الإعلانات الاجتماعية، الرسائل المباشرة، ورش العمل، الفعاليات، الشراكات مع منظمات تُسهل السلوك.</a:t>
            </a: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تُشجع على التبرع بالدم من خلال توفير مواقع التبرع، وتوضيح العملية، وتسليط الضوء على قصص المستفيدين.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8641625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180431" y="991892"/>
            <a:ext cx="11719469" cy="5586708"/>
          </a:xfrm>
        </p:spPr>
        <p:txBody>
          <a:bodyPr>
            <a:normAutofit/>
          </a:bodyPr>
          <a:lstStyle/>
          <a:p>
            <a:pPr marL="0" indent="0" algn="r" rtl="1">
              <a:lnSpc>
                <a:spcPct val="200000"/>
              </a:lnSpc>
              <a:buNone/>
            </a:pPr>
            <a:r>
              <a:rPr lang="ar-EG" sz="1600" b="1" dirty="0">
                <a:latin typeface="Alexandria" pitchFamily="2" charset="-78"/>
                <a:cs typeface="Alexandria" pitchFamily="2" charset="-78"/>
              </a:rPr>
              <a:t>4. تعزيز التغيير السلوكي المستدام</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ويقصد به ضمان استمرارية السلوك المتبنى وعدم التراجع عنه.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دور العلاقات العامة: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التعزيز الإيجابي للسلوك (إبراز الفوائد المستمرة).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توفير الدعم المستمر والتذكير بالسلوك.</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بناء مجتمعات داعمة للسلوك (مثل مجموعات الدعم).</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إظهار النتائج الإيجابية للسلوك على المدى الطويل.</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حملات المتابعة، رسائل الشكر، المحتوى الذي يُبرز النجاحات الجماعية والفردية، برامج الولاء أو التقدير.</a:t>
            </a: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حملة للتشجيع على رياضة المشي اليومية، تُقدم لهم نصائح دورية، وتُبرز قصص نجاح من أشخاص حافظوا على هذه الرياضة.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4137675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500900"/>
            <a:ext cx="10515600" cy="922188"/>
          </a:xfrm>
        </p:spPr>
        <p:txBody>
          <a:bodyPr>
            <a:normAutofit/>
          </a:bodyPr>
          <a:lstStyle/>
          <a:p>
            <a:pPr algn="r" rtl="1"/>
            <a:r>
              <a:rPr lang="ar-EG" sz="2400" dirty="0">
                <a:solidFill>
                  <a:srgbClr val="00AEEF"/>
                </a:solidFill>
                <a:latin typeface="Alexandria" pitchFamily="2" charset="-78"/>
                <a:cs typeface="Alexandria" pitchFamily="2" charset="-78"/>
              </a:rPr>
              <a:t>تصميم حملات ورسائل اتصالية فعالة:</a:t>
            </a: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201588"/>
            <a:ext cx="11061700" cy="5377012"/>
          </a:xfrm>
        </p:spPr>
        <p:txBody>
          <a:bodyPr>
            <a:no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نجاح العلاقات العامة في التأثير على السلوك يعتمد بشكل كبير على التصميم الفعال للحملات والرسائل والذي يتطلب:</a:t>
            </a:r>
          </a:p>
          <a:p>
            <a:pPr marL="0" indent="0" algn="r" rtl="1">
              <a:lnSpc>
                <a:spcPct val="200000"/>
              </a:lnSpc>
              <a:buNone/>
            </a:pPr>
            <a:r>
              <a:rPr lang="ar-EG" sz="1600" b="1" dirty="0">
                <a:latin typeface="Alexandria" pitchFamily="2" charset="-78"/>
                <a:cs typeface="Alexandria" pitchFamily="2" charset="-78"/>
              </a:rPr>
              <a:t>1. فهم الجمهور المستهدف</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من خلال تقسيم الجمهور إلى شرائح بناءً على:</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الديموغرافيات:</a:t>
            </a:r>
            <a:r>
              <a:rPr lang="ar-EG" sz="1600" dirty="0">
                <a:latin typeface="Alexandria" pitchFamily="2" charset="-78"/>
                <a:cs typeface="Alexandria" pitchFamily="2" charset="-78"/>
              </a:rPr>
              <a:t> العمر، الجنس، الدخل، التعليم، الموقع الجغرافي.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العوامل النفسية:</a:t>
            </a:r>
            <a:r>
              <a:rPr lang="ar-EG" sz="1600" dirty="0">
                <a:latin typeface="Alexandria" pitchFamily="2" charset="-78"/>
                <a:cs typeface="Alexandria" pitchFamily="2" charset="-78"/>
              </a:rPr>
              <a:t> القيم، الاهتمامات، نمط الحياة، الشخصية.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السلوكيات:</a:t>
            </a:r>
            <a:r>
              <a:rPr lang="ar-EG" sz="1600" dirty="0">
                <a:latin typeface="Alexandria" pitchFamily="2" charset="-78"/>
                <a:cs typeface="Alexandria" pitchFamily="2" charset="-78"/>
              </a:rPr>
              <a:t> العادات الحالية، المواقف تجاه السلوك المستهدف.</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وذلك من خلال:</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إجراء أبحاث سوقية (استبيانات، مقابلات، مجموعات بؤرية).</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تحليل البيانات المتاحة.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9275474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Audio Recording 25 May 2025 at 2:29:22 PM">
            <a:hlinkClick r:id="" action="ppaction://media"/>
            <a:extLst>
              <a:ext uri="{FF2B5EF4-FFF2-40B4-BE49-F238E27FC236}">
                <a16:creationId xmlns:a16="http://schemas.microsoft.com/office/drawing/2014/main" id="{69732A15-286D-0A5A-2153-E8294E8616A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879622" y="7405414"/>
            <a:ext cx="812800" cy="812800"/>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lnSpcReduction="10000"/>
          </a:bodyPr>
          <a:lstStyle/>
          <a:p>
            <a:pPr marL="0" indent="0" algn="r" rtl="1">
              <a:lnSpc>
                <a:spcPct val="200000"/>
              </a:lnSpc>
              <a:buNone/>
            </a:pPr>
            <a:r>
              <a:rPr lang="ar-EG" sz="1600" b="1" dirty="0">
                <a:latin typeface="Alexandria" pitchFamily="2" charset="-78"/>
                <a:cs typeface="Alexandria" pitchFamily="2" charset="-78"/>
              </a:rPr>
              <a:t>2. تحديد الأهداف السلوكية</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 يجب أن تكون الأهداف محددة، قابلة للقياس، قابلة للتحقيق، ذات صلة، ومُحددة زمنياً</a:t>
            </a:r>
            <a:r>
              <a:rPr lang="ar-SA" sz="1600" dirty="0">
                <a:latin typeface="Alexandria" pitchFamily="2" charset="-78"/>
                <a:cs typeface="Alexandria" pitchFamily="2" charset="-78"/>
              </a:rPr>
              <a:t>.</a:t>
            </a:r>
            <a:r>
              <a:rPr lang="ar-EG" sz="1600" dirty="0">
                <a:latin typeface="Alexandria" pitchFamily="2" charset="-78"/>
                <a:cs typeface="Alexandria" pitchFamily="2" charset="-78"/>
              </a:rPr>
              <a:t> فالأهداف الواضحة تُمكن من تصميم الحملة بدقة وقياس فعاليتها.</a:t>
            </a:r>
          </a:p>
          <a:p>
            <a:pPr marL="0" indent="0" algn="r" rtl="1">
              <a:lnSpc>
                <a:spcPct val="200000"/>
              </a:lnSpc>
              <a:buNone/>
            </a:pPr>
            <a:endParaRPr lang="en-US"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بدلاً من "زيادة الوعي بالصحة"، يكون الهدف "زيادة عدد الأشخاص الذين يُمارسون 30 دقيقة من النشاط البدني يوميًا بنسبة 15% خلال 6 أشهر".</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تحديد السلوك المحدد المطلوب تغييره أو تبنيه.</a:t>
            </a:r>
          </a:p>
          <a:p>
            <a:pPr marL="0" indent="0" algn="r" rtl="1">
              <a:lnSpc>
                <a:spcPct val="200000"/>
              </a:lnSpc>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01151127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20040" y="1371600"/>
            <a:ext cx="11441430" cy="5207000"/>
          </a:xfrm>
        </p:spPr>
        <p:txBody>
          <a:bodyPr>
            <a:normAutofit/>
          </a:bodyPr>
          <a:lstStyle/>
          <a:p>
            <a:pPr marL="0" indent="0" algn="r" rtl="1">
              <a:lnSpc>
                <a:spcPct val="200000"/>
              </a:lnSpc>
              <a:buNone/>
            </a:pPr>
            <a:r>
              <a:rPr lang="ar-EG" sz="1600" b="1" dirty="0">
                <a:latin typeface="Alexandria" pitchFamily="2" charset="-78"/>
                <a:cs typeface="Alexandria" pitchFamily="2" charset="-78"/>
              </a:rPr>
              <a:t>3. صياغة الرسائل المقنعة</a:t>
            </a:r>
          </a:p>
          <a:p>
            <a:pPr marL="0" indent="0" algn="r" rtl="1">
              <a:lnSpc>
                <a:spcPct val="200000"/>
              </a:lnSpc>
              <a:buNone/>
            </a:pPr>
            <a:r>
              <a:rPr lang="ar-EG" sz="1600" dirty="0">
                <a:latin typeface="Alexandria" pitchFamily="2" charset="-78"/>
                <a:cs typeface="Alexandria" pitchFamily="2" charset="-78"/>
              </a:rPr>
              <a:t>الرسالة هي جوهر الحملة، ويجب أن تكون مُصممة لجذب الانتباه، الفهم، والإقناع. فالرسالة الضعيفة لا يمكنها أن تُؤثر، مهما كانت قنوات الاتصال فعالة.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الاستمالات العاطفية: </a:t>
            </a:r>
            <a:r>
              <a:rPr lang="ar-EG" sz="1600" dirty="0">
                <a:latin typeface="Alexandria" pitchFamily="2" charset="-78"/>
                <a:cs typeface="Alexandria" pitchFamily="2" charset="-78"/>
              </a:rPr>
              <a:t>استخدام القصص، الشهادات، والصور التي تُثير المشاعر (التعاطف، الفرح، الخوف).</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الاستمالات المنطقية:</a:t>
            </a:r>
            <a:r>
              <a:rPr lang="ar-EG" sz="1600" dirty="0">
                <a:latin typeface="Alexandria" pitchFamily="2" charset="-78"/>
                <a:cs typeface="Alexandria" pitchFamily="2" charset="-78"/>
              </a:rPr>
              <a:t> تقديم الحقائق، الإحصائيات، وشهادات الخبراء.</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إبراز الفوائد:</a:t>
            </a:r>
            <a:r>
              <a:rPr lang="ar-EG" sz="1600" dirty="0">
                <a:latin typeface="Alexandria" pitchFamily="2" charset="-78"/>
                <a:cs typeface="Alexandria" pitchFamily="2" charset="-78"/>
              </a:rPr>
              <a:t> توضيح ما الذي سيُكسبه الجمهور من تبني السلوك (على المستويين الفردي والمجتمعي).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المخاطر:</a:t>
            </a:r>
            <a:r>
              <a:rPr lang="ar-EG" sz="1600" dirty="0">
                <a:latin typeface="Alexandria" pitchFamily="2" charset="-78"/>
                <a:cs typeface="Alexandria" pitchFamily="2" charset="-78"/>
              </a:rPr>
              <a:t> (عند الضرورة) توضيح مخاطر عدم تبني السلوك.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الوضوح والإيجاز:</a:t>
            </a:r>
            <a:r>
              <a:rPr lang="ar-EG" sz="1600" dirty="0">
                <a:latin typeface="Alexandria" pitchFamily="2" charset="-78"/>
                <a:cs typeface="Alexandria" pitchFamily="2" charset="-78"/>
              </a:rPr>
              <a:t> تجنب المصطلحات المعقدة والرسائل الطويلة.</a:t>
            </a:r>
          </a:p>
          <a:p>
            <a:pPr marL="0" indent="0" algn="r" rtl="1">
              <a:lnSpc>
                <a:spcPct val="200000"/>
              </a:lnSpc>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2588035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445770" y="1371598"/>
            <a:ext cx="10908030" cy="5207001"/>
          </a:xfrm>
        </p:spPr>
        <p:txBody>
          <a:bodyPr>
            <a:normAutofit/>
          </a:bodyPr>
          <a:lstStyle/>
          <a:p>
            <a:pPr marL="0" indent="0" algn="r" rtl="1">
              <a:lnSpc>
                <a:spcPct val="200000"/>
              </a:lnSpc>
              <a:buNone/>
            </a:pPr>
            <a:r>
              <a:rPr lang="ar-EG" sz="1600" b="1" dirty="0">
                <a:latin typeface="Alexandria" pitchFamily="2" charset="-78"/>
                <a:cs typeface="Alexandria" pitchFamily="2" charset="-78"/>
              </a:rPr>
              <a:t>4. اختيار قنوات الاتصال المناسبة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القناة هي الوسيلة التي تُوصل بها الرسالة إلى الجمهور. يجب أن تُناسب القناة الجمهور والرسالة. ولكل قناة نقاط قوة وضعف، والجمهور المستهدف قد يُفضل قنوات معينة.</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الوسائل التقليدية:</a:t>
            </a:r>
            <a:r>
              <a:rPr lang="ar-EG" sz="1600" dirty="0">
                <a:latin typeface="Alexandria" pitchFamily="2" charset="-78"/>
                <a:cs typeface="Alexandria" pitchFamily="2" charset="-78"/>
              </a:rPr>
              <a:t> التلفزيون، الراديو، الصحف، المجلات، اللوحات الإعلانية، الفعاليات المباشرة.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الوسائل الرقمية:</a:t>
            </a:r>
            <a:r>
              <a:rPr lang="ar-EG" sz="1600" dirty="0">
                <a:latin typeface="Alexandria" pitchFamily="2" charset="-78"/>
                <a:cs typeface="Alexandria" pitchFamily="2" charset="-78"/>
              </a:rPr>
              <a:t> وسائل التواصل الاجتماعي (فيسبوك، تويتر، إنستغرام، تيك توك)، المدونات، البريد الإلكتروني، المؤثرون، البودكاست.</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العلاقات المجتمعية:</a:t>
            </a:r>
            <a:r>
              <a:rPr lang="ar-EG" sz="1600" dirty="0">
                <a:latin typeface="Alexandria" pitchFamily="2" charset="-78"/>
                <a:cs typeface="Alexandria" pitchFamily="2" charset="-78"/>
              </a:rPr>
              <a:t> ورش العمل المحلية، الاجتماعات العامة.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1210425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199" y="1394459"/>
            <a:ext cx="10801027" cy="4782504"/>
          </a:xfrm>
        </p:spPr>
        <p:txBody>
          <a:bodyPr>
            <a:normAutofit fontScale="85000" lnSpcReduction="20000"/>
          </a:bodyPr>
          <a:lstStyle/>
          <a:p>
            <a:pPr marL="0" indent="0" algn="r" rtl="1">
              <a:lnSpc>
                <a:spcPct val="200000"/>
              </a:lnSpc>
              <a:buNone/>
            </a:pPr>
            <a:r>
              <a:rPr lang="ar-EG" sz="1600" b="1" dirty="0">
                <a:latin typeface="Alexandria" pitchFamily="2" charset="-78"/>
                <a:cs typeface="Alexandria" pitchFamily="2" charset="-78"/>
              </a:rPr>
              <a:t>5. دمج عناصر الإقناع</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الاستفادة من مبادئ علم النفس الاجتماعي لزيادة فعالية الرسالة. حيث أن هذه المبادئ تُزيد من احتمالية استجابة الجمهور للرسالة.</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المعاملة بالمثل:</a:t>
            </a:r>
            <a:r>
              <a:rPr lang="ar-EG" sz="1600" dirty="0">
                <a:latin typeface="Alexandria" pitchFamily="2" charset="-78"/>
                <a:cs typeface="Alexandria" pitchFamily="2" charset="-78"/>
              </a:rPr>
              <a:t> تقديم شيء ذي قيمة أولاً.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الالتزام والاتساق:</a:t>
            </a:r>
            <a:r>
              <a:rPr lang="ar-EG" sz="1600" dirty="0">
                <a:latin typeface="Alexandria" pitchFamily="2" charset="-78"/>
                <a:cs typeface="Alexandria" pitchFamily="2" charset="-78"/>
              </a:rPr>
              <a:t> تشجيع التزامات صغيرة أولاً.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الدليل الاجتماعي:</a:t>
            </a:r>
            <a:r>
              <a:rPr lang="ar-EG" sz="1600" dirty="0">
                <a:latin typeface="Alexandria" pitchFamily="2" charset="-78"/>
                <a:cs typeface="Alexandria" pitchFamily="2" charset="-78"/>
              </a:rPr>
              <a:t> إظهار أن الآخرين يُمارسون السلوك (القطيع).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السلطة:</a:t>
            </a:r>
            <a:r>
              <a:rPr lang="ar-EG" sz="1600" dirty="0">
                <a:latin typeface="Alexandria" pitchFamily="2" charset="-78"/>
                <a:cs typeface="Alexandria" pitchFamily="2" charset="-78"/>
              </a:rPr>
              <a:t> استخدام الخبراء والمصادر الموثوقة.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الإعجاب:</a:t>
            </a:r>
            <a:r>
              <a:rPr lang="ar-EG" sz="1600" dirty="0">
                <a:latin typeface="Alexandria" pitchFamily="2" charset="-78"/>
                <a:cs typeface="Alexandria" pitchFamily="2" charset="-78"/>
              </a:rPr>
              <a:t> استخدام أشخاص محبوبين أو متشابهين مع الجمهور.</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الندرة:</a:t>
            </a:r>
            <a:r>
              <a:rPr lang="ar-EG" sz="1600" dirty="0">
                <a:latin typeface="Alexandria" pitchFamily="2" charset="-78"/>
                <a:cs typeface="Alexandria" pitchFamily="2" charset="-78"/>
              </a:rPr>
              <a:t> التأكيد على الفرص المحدودة أو الفوائد الفريدة.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7910792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9">
            <a:extLst>
              <a:ext uri="{FF2B5EF4-FFF2-40B4-BE49-F238E27FC236}">
                <a16:creationId xmlns:a16="http://schemas.microsoft.com/office/drawing/2014/main" id="{4882DBA1-5CCA-6C7E-767C-1A565448625D}"/>
              </a:ext>
            </a:extLst>
          </p:cNvPr>
          <p:cNvSpPr>
            <a:spLocks noGrp="1"/>
          </p:cNvSpPr>
          <p:nvPr>
            <p:ph type="title" idx="4294967295"/>
          </p:nvPr>
        </p:nvSpPr>
        <p:spPr>
          <a:xfrm>
            <a:off x="0" y="673100"/>
            <a:ext cx="10515600" cy="1076325"/>
          </a:xfrm>
        </p:spPr>
        <p:txBody>
          <a:bodyPr>
            <a:normAutofit/>
          </a:bodyPr>
          <a:lstStyle/>
          <a:p>
            <a:pPr algn="ctr" rtl="1"/>
            <a:r>
              <a:rPr lang="ar-EG" sz="2400" b="1" dirty="0">
                <a:solidFill>
                  <a:srgbClr val="00AEEF"/>
                </a:solidFill>
                <a:latin typeface="Alexandria" pitchFamily="2" charset="-78"/>
                <a:cs typeface="Alexandria" pitchFamily="2" charset="-78"/>
              </a:rPr>
              <a:t>مكونات الرسالة الاتصالية الفعالة</a:t>
            </a:r>
            <a:endParaRPr lang="en-EG" sz="2400" b="1" dirty="0">
              <a:solidFill>
                <a:srgbClr val="00AEEF"/>
              </a:solidFill>
              <a:latin typeface="Alexandria" pitchFamily="2" charset="-78"/>
              <a:cs typeface="Alexandria" pitchFamily="2" charset="-78"/>
            </a:endParaRPr>
          </a:p>
        </p:txBody>
      </p:sp>
      <p:pic>
        <p:nvPicPr>
          <p:cNvPr id="1026" name="Picture 2" descr="شروط الاتصال الناجح - موضوع">
            <a:extLst>
              <a:ext uri="{FF2B5EF4-FFF2-40B4-BE49-F238E27FC236}">
                <a16:creationId xmlns:a16="http://schemas.microsoft.com/office/drawing/2014/main" id="{4B4DD6C5-48B4-FBE7-25FE-78910698D5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16" y="2193494"/>
            <a:ext cx="8001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74104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770948"/>
            <a:ext cx="10515600" cy="919740"/>
          </a:xfrm>
        </p:spPr>
        <p:txBody>
          <a:bodyPr>
            <a:normAutofit/>
          </a:bodyPr>
          <a:lstStyle/>
          <a:p>
            <a:pPr algn="r" rtl="1"/>
            <a:r>
              <a:rPr lang="ar-EG" sz="2400" b="1" dirty="0">
                <a:solidFill>
                  <a:srgbClr val="00AEEF"/>
                </a:solidFill>
                <a:latin typeface="Alexandria" pitchFamily="2" charset="-78"/>
                <a:cs typeface="Alexandria" pitchFamily="2" charset="-78"/>
              </a:rPr>
              <a:t>مكونات الرسالة الاتصالية الفعالة:</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400" b="1" dirty="0">
                <a:latin typeface="Alexandria" pitchFamily="2" charset="-78"/>
                <a:cs typeface="Alexandria" pitchFamily="2" charset="-78"/>
              </a:rPr>
              <a:t>المرسل</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المصدر الذي تُصدر منه الرسالة (الشركة، المنظمة، الشخص). يجب أن يكون ذا مصداقية، خبرة، وجاذبية.</a:t>
            </a:r>
          </a:p>
          <a:p>
            <a:pPr algn="r" rtl="1">
              <a:lnSpc>
                <a:spcPct val="200000"/>
              </a:lnSpc>
            </a:pPr>
            <a:r>
              <a:rPr lang="ar-EG" sz="1400" b="1" dirty="0">
                <a:latin typeface="Alexandria" pitchFamily="2" charset="-78"/>
                <a:cs typeface="Alexandria" pitchFamily="2" charset="-78"/>
              </a:rPr>
              <a:t>الرسالة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المحتوى الفعلي المراد إيصاله. يجب أن تكون واضحة، مقنعة، وذات صلة.</a:t>
            </a:r>
          </a:p>
          <a:p>
            <a:pPr algn="r" rtl="1">
              <a:lnSpc>
                <a:spcPct val="200000"/>
              </a:lnSpc>
            </a:pPr>
            <a:r>
              <a:rPr lang="ar-EG" sz="1400" b="1" dirty="0">
                <a:latin typeface="Alexandria" pitchFamily="2" charset="-78"/>
                <a:cs typeface="Alexandria" pitchFamily="2" charset="-78"/>
              </a:rPr>
              <a:t>القناة </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الوسيلة التي تُنقل بها الرسالة (التلفزيون، وسائل التواصل الاجتماعي، حدث).</a:t>
            </a:r>
          </a:p>
          <a:p>
            <a:pPr algn="r" rtl="1">
              <a:lnSpc>
                <a:spcPct val="200000"/>
              </a:lnSpc>
            </a:pPr>
            <a:r>
              <a:rPr lang="ar-EG" sz="1400" b="1" dirty="0">
                <a:latin typeface="Alexandria" pitchFamily="2" charset="-78"/>
                <a:cs typeface="Alexandria" pitchFamily="2" charset="-78"/>
              </a:rPr>
              <a:t>المستقبل </a:t>
            </a:r>
            <a:r>
              <a:rPr lang="en-US" sz="1400" b="1" dirty="0">
                <a:latin typeface="Alexandria" pitchFamily="2" charset="-78"/>
                <a:cs typeface="Alexandria" pitchFamily="2" charset="-78"/>
              </a:rPr>
              <a:t>:</a:t>
            </a:r>
            <a:r>
              <a:rPr lang="ar-SA" sz="1400" b="1" dirty="0">
                <a:latin typeface="Alexandria" pitchFamily="2" charset="-78"/>
                <a:cs typeface="Alexandria" pitchFamily="2" charset="-78"/>
              </a:rPr>
              <a:t> </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الجمهور المستهدف الذي تُرسل إليه الرسالة.</a:t>
            </a:r>
          </a:p>
          <a:p>
            <a:pPr algn="r" rtl="1">
              <a:lnSpc>
                <a:spcPct val="200000"/>
              </a:lnSpc>
            </a:pPr>
            <a:r>
              <a:rPr lang="ar-EG" sz="1400" b="1" dirty="0">
                <a:latin typeface="Alexandria" pitchFamily="2" charset="-78"/>
                <a:cs typeface="Alexandria" pitchFamily="2" charset="-78"/>
              </a:rPr>
              <a:t>الاستجابة: </a:t>
            </a:r>
            <a:r>
              <a:rPr lang="ar-EG" sz="1400" dirty="0">
                <a:latin typeface="Alexandria" pitchFamily="2" charset="-78"/>
                <a:cs typeface="Alexandria" pitchFamily="2" charset="-78"/>
              </a:rPr>
              <a:t>التغيير في الوعي، الموقف، أو السلوك الناتج عن الرسالة.</a:t>
            </a:r>
          </a:p>
          <a:p>
            <a:pPr algn="r" rtl="1">
              <a:lnSpc>
                <a:spcPct val="200000"/>
              </a:lnSpc>
            </a:pPr>
            <a:r>
              <a:rPr lang="ar-EG" sz="1400" b="1" dirty="0">
                <a:latin typeface="Alexandria" pitchFamily="2" charset="-78"/>
                <a:cs typeface="Alexandria" pitchFamily="2" charset="-78"/>
              </a:rPr>
              <a:t>التغذية الراجعة (المرتدة)</a:t>
            </a:r>
            <a:r>
              <a:rPr lang="en-US"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رد فعل المستقبل على الرسالة، والذي يُساعد على تحسين الحملات المستقبلية.</a:t>
            </a:r>
          </a:p>
          <a:p>
            <a:pPr algn="r" rtl="1">
              <a:lnSpc>
                <a:spcPct val="200000"/>
              </a:lnSpc>
            </a:pPr>
            <a:r>
              <a:rPr lang="ar-EG" sz="1400" b="1" dirty="0">
                <a:latin typeface="Alexandria" pitchFamily="2" charset="-78"/>
                <a:cs typeface="Alexandria" pitchFamily="2" charset="-78"/>
              </a:rPr>
              <a:t>الضوضاء </a:t>
            </a:r>
            <a:r>
              <a:rPr lang="ar-SA" sz="1400" b="1" dirty="0">
                <a:latin typeface="Alexandria" pitchFamily="2" charset="-78"/>
                <a:cs typeface="Alexandria" pitchFamily="2" charset="-78"/>
              </a:rPr>
              <a: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أي شيء يُعيق عملية الاتصال الفعال (التشتت، الرسائل المتضاربة).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4603604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679510"/>
            <a:ext cx="10515600" cy="1011178"/>
          </a:xfrm>
        </p:spPr>
        <p:txBody>
          <a:bodyPr>
            <a:normAutofit/>
          </a:bodyPr>
          <a:lstStyle/>
          <a:p>
            <a:pPr algn="r" rtl="1"/>
            <a:r>
              <a:rPr lang="ar-EG" sz="2400" b="1" dirty="0">
                <a:solidFill>
                  <a:srgbClr val="00AEEF"/>
                </a:solidFill>
                <a:latin typeface="Alexandria" pitchFamily="2" charset="-78"/>
                <a:cs typeface="Alexandria" pitchFamily="2" charset="-78"/>
              </a:rPr>
              <a:t>خصائص الرسالة الفعالة:</a:t>
            </a:r>
            <a:br>
              <a:rPr lang="ar-EG" sz="2400" dirty="0">
                <a:latin typeface="Alexandria" pitchFamily="2" charset="-78"/>
                <a:cs typeface="Alexandria" pitchFamily="2" charset="-78"/>
              </a:rPr>
            </a:br>
            <a:endParaRPr lang="en-EG" sz="2400" dirty="0">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fontScale="92500" lnSpcReduction="20000"/>
          </a:bodyPr>
          <a:lstStyle/>
          <a:p>
            <a:pPr algn="r" rtl="1">
              <a:lnSpc>
                <a:spcPct val="200000"/>
              </a:lnSpc>
              <a:buFont typeface="+mj-lt"/>
              <a:buAutoNum type="arabicPeriod"/>
            </a:pPr>
            <a:r>
              <a:rPr lang="ar-EG" sz="1600" b="1" dirty="0">
                <a:latin typeface="Alexandria" pitchFamily="2" charset="-78"/>
                <a:cs typeface="Alexandria" pitchFamily="2" charset="-78"/>
              </a:rPr>
              <a:t>الوضوح والدقة:</a:t>
            </a:r>
            <a:r>
              <a:rPr lang="ar-EG" sz="1600" dirty="0">
                <a:latin typeface="Alexandria" pitchFamily="2" charset="-78"/>
                <a:cs typeface="Alexandria" pitchFamily="2" charset="-78"/>
              </a:rPr>
              <a:t> سهولة الفهم وعدم وجود غموض.</a:t>
            </a:r>
          </a:p>
          <a:p>
            <a:pPr algn="r" rtl="1">
              <a:lnSpc>
                <a:spcPct val="200000"/>
              </a:lnSpc>
              <a:buFont typeface="+mj-lt"/>
              <a:buAutoNum type="arabicPeriod"/>
            </a:pPr>
            <a:r>
              <a:rPr lang="ar-EG" sz="1600" b="1" dirty="0">
                <a:latin typeface="Alexandria" pitchFamily="2" charset="-78"/>
                <a:cs typeface="Alexandria" pitchFamily="2" charset="-78"/>
              </a:rPr>
              <a:t>المصداقية:</a:t>
            </a:r>
            <a:r>
              <a:rPr lang="ar-EG" sz="1600" dirty="0">
                <a:latin typeface="Alexandria" pitchFamily="2" charset="-78"/>
                <a:cs typeface="Alexandria" pitchFamily="2" charset="-78"/>
              </a:rPr>
              <a:t> تُبنَى على الحقائق والصدق، وتُقدم من مصادر موثوقة.</a:t>
            </a:r>
          </a:p>
          <a:p>
            <a:pPr algn="r" rtl="1">
              <a:lnSpc>
                <a:spcPct val="200000"/>
              </a:lnSpc>
              <a:buFont typeface="+mj-lt"/>
              <a:buAutoNum type="arabicPeriod"/>
            </a:pPr>
            <a:r>
              <a:rPr lang="ar-EG" sz="1600" b="1" dirty="0">
                <a:latin typeface="Alexandria" pitchFamily="2" charset="-78"/>
                <a:cs typeface="Alexandria" pitchFamily="2" charset="-78"/>
              </a:rPr>
              <a:t>الصلة والاهتمام:</a:t>
            </a:r>
            <a:r>
              <a:rPr lang="ar-EG" sz="1600" dirty="0">
                <a:latin typeface="Alexandria" pitchFamily="2" charset="-78"/>
                <a:cs typeface="Alexandria" pitchFamily="2" charset="-78"/>
              </a:rPr>
              <a:t> تُلامس اهتمامات ومخاوف الجمهور.</a:t>
            </a:r>
          </a:p>
          <a:p>
            <a:pPr algn="r" rtl="1">
              <a:lnSpc>
                <a:spcPct val="200000"/>
              </a:lnSpc>
              <a:buFont typeface="+mj-lt"/>
              <a:buAutoNum type="arabicPeriod"/>
            </a:pPr>
            <a:r>
              <a:rPr lang="ar-EG" sz="1600" b="1" dirty="0">
                <a:latin typeface="Alexandria" pitchFamily="2" charset="-78"/>
                <a:cs typeface="Alexandria" pitchFamily="2" charset="-78"/>
              </a:rPr>
              <a:t>التوازن:</a:t>
            </a:r>
            <a:r>
              <a:rPr lang="ar-EG" sz="1600" dirty="0">
                <a:latin typeface="Alexandria" pitchFamily="2" charset="-78"/>
                <a:cs typeface="Alexandria" pitchFamily="2" charset="-78"/>
              </a:rPr>
              <a:t> تُقدم جوانب مختلفة للقضية (إن أمكن) بشكل عادل.</a:t>
            </a:r>
          </a:p>
          <a:p>
            <a:pPr algn="r" rtl="1">
              <a:lnSpc>
                <a:spcPct val="200000"/>
              </a:lnSpc>
              <a:buFont typeface="+mj-lt"/>
              <a:buAutoNum type="arabicPeriod"/>
            </a:pPr>
            <a:r>
              <a:rPr lang="ar-EG" sz="1600" b="1" dirty="0">
                <a:latin typeface="Alexandria" pitchFamily="2" charset="-78"/>
                <a:cs typeface="Alexandria" pitchFamily="2" charset="-78"/>
              </a:rPr>
              <a:t>القابلية للتذكر:</a:t>
            </a:r>
            <a:r>
              <a:rPr lang="ar-EG" sz="1600" dirty="0">
                <a:latin typeface="Alexandria" pitchFamily="2" charset="-78"/>
                <a:cs typeface="Alexandria" pitchFamily="2" charset="-78"/>
              </a:rPr>
              <a:t> سهلة الحفظ والتذكر (الشعارات، الشعارات).</a:t>
            </a:r>
          </a:p>
          <a:p>
            <a:pPr algn="r" rtl="1">
              <a:lnSpc>
                <a:spcPct val="200000"/>
              </a:lnSpc>
              <a:buFont typeface="+mj-lt"/>
              <a:buAutoNum type="arabicPeriod"/>
            </a:pPr>
            <a:r>
              <a:rPr lang="ar-EG" sz="1600" b="1" dirty="0">
                <a:latin typeface="Alexandria" pitchFamily="2" charset="-78"/>
                <a:cs typeface="Alexandria" pitchFamily="2" charset="-78"/>
              </a:rPr>
              <a:t>القابلية للتكرار:</a:t>
            </a:r>
            <a:r>
              <a:rPr lang="ar-EG" sz="1600" dirty="0">
                <a:latin typeface="Alexandria" pitchFamily="2" charset="-78"/>
                <a:cs typeface="Alexandria" pitchFamily="2" charset="-78"/>
              </a:rPr>
              <a:t> يُمكن تكرارها عبر قنوات مختلفة دون أن تُفقد تأثيرها.</a:t>
            </a:r>
          </a:p>
          <a:p>
            <a:pPr algn="r" rtl="1">
              <a:lnSpc>
                <a:spcPct val="200000"/>
              </a:lnSpc>
              <a:buFont typeface="+mj-lt"/>
              <a:buAutoNum type="arabicPeriod"/>
            </a:pPr>
            <a:r>
              <a:rPr lang="ar-EG" sz="1600" b="1" dirty="0">
                <a:latin typeface="Alexandria" pitchFamily="2" charset="-78"/>
                <a:cs typeface="Alexandria" pitchFamily="2" charset="-78"/>
              </a:rPr>
              <a:t>الجاذبية العاطفية/المنطقية:</a:t>
            </a:r>
            <a:r>
              <a:rPr lang="ar-EG" sz="1600" dirty="0">
                <a:latin typeface="Alexandria" pitchFamily="2" charset="-78"/>
                <a:cs typeface="Alexandria" pitchFamily="2" charset="-78"/>
              </a:rPr>
              <a:t> تُؤثر على المشاعر أو تُقدم حججًا عقلانية (أو كلاهما).</a:t>
            </a:r>
          </a:p>
          <a:p>
            <a:pPr algn="r" rtl="1">
              <a:lnSpc>
                <a:spcPct val="200000"/>
              </a:lnSpc>
              <a:buFont typeface="+mj-lt"/>
              <a:buAutoNum type="arabicPeriod"/>
            </a:pPr>
            <a:r>
              <a:rPr lang="ar-EG" sz="1600" b="1" dirty="0">
                <a:latin typeface="Alexandria" pitchFamily="2" charset="-78"/>
                <a:cs typeface="Alexandria" pitchFamily="2" charset="-78"/>
              </a:rPr>
              <a:t>الدعوة للعمل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تُوضح بوضوح ما هو السلوك المطلوب من الجمهور.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4988188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p:txBody>
          <a:bodyPr>
            <a:normAutofit/>
          </a:bodyPr>
          <a:lstStyle/>
          <a:p>
            <a:pPr algn="r" rtl="1"/>
            <a:r>
              <a:rPr lang="ar-EG" sz="2400" dirty="0">
                <a:solidFill>
                  <a:srgbClr val="00AEEF"/>
                </a:solidFill>
                <a:latin typeface="Alexandria" pitchFamily="2" charset="-78"/>
                <a:cs typeface="Alexandria" pitchFamily="2" charset="-78"/>
              </a:rPr>
              <a:t>النظريات ذات الصلة بالتأثير في سلوك الجمهور</a:t>
            </a: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EG" sz="1400" dirty="0">
                <a:latin typeface="Alexandria" pitchFamily="2" charset="-78"/>
                <a:cs typeface="Alexandria" pitchFamily="2" charset="-78"/>
              </a:rPr>
              <a:t>تُوفر النظريات نماذج مُفسرة تُساعد ممارسي العلاقات العامة على:</a:t>
            </a:r>
            <a:endParaRPr lang="en-EG" sz="14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2232632D-8D30-4E00-E43B-E90A446C6CB5}"/>
              </a:ext>
            </a:extLst>
          </p:cNvPr>
          <p:cNvGraphicFramePr/>
          <p:nvPr>
            <p:extLst>
              <p:ext uri="{D42A27DB-BD31-4B8C-83A1-F6EECF244321}">
                <p14:modId xmlns:p14="http://schemas.microsoft.com/office/powerpoint/2010/main" val="3008080757"/>
              </p:ext>
            </p:extLst>
          </p:nvPr>
        </p:nvGraphicFramePr>
        <p:xfrm>
          <a:off x="1337310" y="2571749"/>
          <a:ext cx="9612629" cy="40068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369862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994408"/>
            <a:ext cx="10515600" cy="5182555"/>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EG" sz="1800" b="1" dirty="0">
                <a:latin typeface="Alexandria" pitchFamily="2" charset="-78"/>
                <a:cs typeface="Alexandria" pitchFamily="2" charset="-78"/>
              </a:rPr>
              <a:t>مُستويات التأثير لحملات العلاقات العامة:</a:t>
            </a:r>
            <a:endParaRPr lang="en-EG" sz="1800" b="1"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32ED5966-1884-1C2D-7435-A75C0ABEED47}"/>
              </a:ext>
            </a:extLst>
          </p:cNvPr>
          <p:cNvGraphicFramePr/>
          <p:nvPr>
            <p:extLst>
              <p:ext uri="{D42A27DB-BD31-4B8C-83A1-F6EECF244321}">
                <p14:modId xmlns:p14="http://schemas.microsoft.com/office/powerpoint/2010/main" val="4078477803"/>
              </p:ext>
            </p:extLst>
          </p:nvPr>
        </p:nvGraphicFramePr>
        <p:xfrm>
          <a:off x="2032000" y="2754630"/>
          <a:ext cx="7580630" cy="33837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866444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084105"/>
            <a:ext cx="10515600" cy="606583"/>
          </a:xfrm>
        </p:spPr>
        <p:txBody>
          <a:bodyPr>
            <a:normAutofit fontScale="90000"/>
          </a:bodyPr>
          <a:lstStyle/>
          <a:p>
            <a:pPr algn="r" rtl="1"/>
            <a:r>
              <a:rPr lang="ar-EG" sz="2400" b="1" dirty="0">
                <a:solidFill>
                  <a:srgbClr val="00AEEF"/>
                </a:solidFill>
                <a:latin typeface="Alexandria" pitchFamily="2" charset="-78"/>
                <a:cs typeface="Alexandria" pitchFamily="2" charset="-78"/>
              </a:rPr>
              <a:t>١. نموذج احتمالية المعالجة </a:t>
            </a:r>
            <a:r>
              <a:rPr lang="en-US" sz="2400" b="1" dirty="0">
                <a:solidFill>
                  <a:srgbClr val="00AEEF"/>
                </a:solidFill>
                <a:latin typeface="Alexandria" pitchFamily="2" charset="-78"/>
                <a:cs typeface="Alexandria" pitchFamily="2" charset="-78"/>
              </a:rPr>
              <a:t>Elaboration Likelihood Model - ELM)</a:t>
            </a:r>
            <a:r>
              <a:rPr lang="ar-SA" sz="2400" b="1" dirty="0">
                <a:solidFill>
                  <a:srgbClr val="00AEEF"/>
                </a:solidFill>
                <a:latin typeface="Alexandria" pitchFamily="2" charset="-78"/>
                <a:cs typeface="Alexandria" pitchFamily="2" charset="-78"/>
              </a:rPr>
              <a:t>)</a:t>
            </a:r>
            <a:br>
              <a:rPr lang="en-US" sz="2400"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يوضح كيف يُعالج الأفراد الرسائل. تُوجد مساران رئيسيان للإقناع: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المسار المركزي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عندما يكون لدى الجمهور دافع وقدرة على معالجة المعلومات بعمق (تحليل الحجج، التفكير النقدي). يُؤدي إلى تغيير موقف دائم ومقاوم للتغيير.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المسار الطرفي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عندما يكون الدافع أو القدرة منخفضين، يُعتمد الجمهور على إشارات طرفية (مثل جاذبية المصدر، عدد الحجج، الدليل الاجتماعي). يُؤدي إلى تغيير موقف مؤقت وأقل مقاومة للتغيير.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8097974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للقضايا المعقدة أو الجمهور المهتم، يجب استخدام المسار المركزي (حجج قوية، بيانات، شهادات خبراء).</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للقضايا البسيطة أو الجمهور غير المهتم، يمكن استخدام المسار الطرفي (صور جذابة، مؤثرين، شعارات بسيطة).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06915079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٢. نظرية التعلم الاجتماعي </a:t>
            </a:r>
            <a:r>
              <a:rPr lang="en-US" sz="2400" b="1" dirty="0">
                <a:solidFill>
                  <a:srgbClr val="00AEEF"/>
                </a:solidFill>
                <a:latin typeface="Alexandria" pitchFamily="2" charset="-78"/>
                <a:cs typeface="Alexandria" pitchFamily="2" charset="-78"/>
              </a:rPr>
              <a:t>Social Learning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يُشير إلى أن الأفراد يتعلمون السلوكيات الجديدة من خلال مراقبة الآخرين وتقليدهم، خاصة إذا رأوا أن هذه السلوكيات تُكافأ.</a:t>
            </a:r>
          </a:p>
          <a:p>
            <a:pPr marL="0" indent="0" algn="r" rtl="1">
              <a:lnSpc>
                <a:spcPct val="200000"/>
              </a:lnSpc>
              <a:buNone/>
            </a:pPr>
            <a:r>
              <a:rPr lang="ar-EG" sz="1600" b="1" dirty="0">
                <a:latin typeface="Alexandria" pitchFamily="2" charset="-78"/>
                <a:cs typeface="Alexandria" pitchFamily="2" charset="-78"/>
              </a:rPr>
              <a:t>العوامل الرئيسية للنظرية: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الانتباه:</a:t>
            </a:r>
            <a:r>
              <a:rPr lang="ar-EG" sz="1600" dirty="0">
                <a:latin typeface="Alexandria" pitchFamily="2" charset="-78"/>
                <a:cs typeface="Alexandria" pitchFamily="2" charset="-78"/>
              </a:rPr>
              <a:t> التركيز على النموذج.</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الاحتفاظ:</a:t>
            </a:r>
            <a:r>
              <a:rPr lang="ar-EG" sz="1600" dirty="0">
                <a:latin typeface="Alexandria" pitchFamily="2" charset="-78"/>
                <a:cs typeface="Alexandria" pitchFamily="2" charset="-78"/>
              </a:rPr>
              <a:t> تذكر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الاستنساخ:</a:t>
            </a:r>
            <a:r>
              <a:rPr lang="ar-EG" sz="1600" dirty="0">
                <a:latin typeface="Alexandria" pitchFamily="2" charset="-78"/>
                <a:cs typeface="Alexandria" pitchFamily="2" charset="-78"/>
              </a:rPr>
              <a:t> القدرة على تقليد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التحفيز:</a:t>
            </a:r>
            <a:r>
              <a:rPr lang="ar-EG" sz="1600" dirty="0">
                <a:latin typeface="Alexandria" pitchFamily="2" charset="-78"/>
                <a:cs typeface="Alexandria" pitchFamily="2" charset="-78"/>
              </a:rPr>
              <a:t> وجود دافع لتقليد السلوك (مكافأة متوقعة).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1754090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الشهادات وقصص النجاح لأشخاص يُمكن للجمهور التعاطف معهم أو اعتبارهم نماذج يحتذى بها.</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إظهار النتائج الإيجابية لتبني السلوك (المكافآت).</a:t>
            </a:r>
          </a:p>
          <a:p>
            <a:pPr marL="0" indent="0" algn="r" rtl="1">
              <a:lnSpc>
                <a:spcPct val="200000"/>
              </a:lnSpc>
              <a:buNone/>
            </a:pPr>
            <a:r>
              <a:rPr lang="ar-EG" sz="1600" dirty="0">
                <a:latin typeface="Alexandria" pitchFamily="2" charset="-78"/>
                <a:cs typeface="Alexandria" pitchFamily="2" charset="-78"/>
              </a:rPr>
              <a:t>مثال: حملة تُظهر أفرادًا من نفس المجتمع يُمارسون سلوكًا صحيًا ويُحققون نتائج إيجابية.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1795850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614345"/>
            <a:ext cx="10515600" cy="1076343"/>
          </a:xfrm>
        </p:spPr>
        <p:txBody>
          <a:bodyPr>
            <a:normAutofit/>
          </a:bodyPr>
          <a:lstStyle/>
          <a:p>
            <a:pPr algn="r" rtl="1"/>
            <a:r>
              <a:rPr lang="ar-EG" sz="2400" b="1" dirty="0">
                <a:solidFill>
                  <a:srgbClr val="00AEEF"/>
                </a:solidFill>
                <a:latin typeface="Alexandria" pitchFamily="2" charset="-78"/>
                <a:cs typeface="Alexandria" pitchFamily="2" charset="-78"/>
              </a:rPr>
              <a:t>٣. نظرية الانتشار والابتكار </a:t>
            </a:r>
            <a:r>
              <a:rPr lang="en-US" sz="2400" b="1" dirty="0">
                <a:solidFill>
                  <a:srgbClr val="00AEEF"/>
                </a:solidFill>
                <a:latin typeface="Alexandria" pitchFamily="2" charset="-78"/>
                <a:cs typeface="Alexandria" pitchFamily="2" charset="-78"/>
              </a:rPr>
              <a:t>Diffusion of Innovations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490814"/>
            <a:ext cx="10515600" cy="5087786"/>
          </a:xfrm>
        </p:spPr>
        <p:txBody>
          <a:bodyPr>
            <a:normAutofit/>
          </a:bodyPr>
          <a:lstStyle/>
          <a:p>
            <a:pPr marL="0" indent="0" algn="r" rtl="1">
              <a:lnSpc>
                <a:spcPct val="200000"/>
              </a:lnSpc>
              <a:buNone/>
            </a:pPr>
            <a:r>
              <a:rPr lang="ar-EG" sz="1600" dirty="0">
                <a:latin typeface="Alexandria" pitchFamily="2" charset="-78"/>
                <a:cs typeface="Alexandria" pitchFamily="2" charset="-78"/>
              </a:rPr>
              <a:t>تُوضح كيف تنتشر الأفكار، المنتجات، أو الممارسات الجديدة (الابتكارات) داخل نظام اجتماعي بمرور الوقت.</a:t>
            </a:r>
          </a:p>
          <a:p>
            <a:pPr marL="0" indent="0" algn="r" rtl="1">
              <a:lnSpc>
                <a:spcPct val="200000"/>
              </a:lnSpc>
              <a:buNone/>
            </a:pPr>
            <a:r>
              <a:rPr lang="ar-EG" sz="1600" b="1" dirty="0">
                <a:latin typeface="Alexandria" pitchFamily="2" charset="-78"/>
                <a:cs typeface="Alexandria" pitchFamily="2" charset="-78"/>
              </a:rPr>
              <a:t>مراحل الانتشار:</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المعرفة : </a:t>
            </a:r>
            <a:r>
              <a:rPr lang="ar-EG" sz="1600" dirty="0">
                <a:latin typeface="Alexandria" pitchFamily="2" charset="-78"/>
                <a:cs typeface="Alexandria" pitchFamily="2" charset="-78"/>
              </a:rPr>
              <a:t>التعرف على الابتكار.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الإقناع </a:t>
            </a:r>
            <a:r>
              <a:rPr lang="ar-SA" sz="1600" b="1" dirty="0">
                <a:latin typeface="Alexandria" pitchFamily="2" charset="-78"/>
                <a:cs typeface="Alexandria" pitchFamily="2" charset="-78"/>
              </a:rPr>
              <a:t>:</a:t>
            </a:r>
            <a:r>
              <a:rPr lang="ar-EG" sz="1600" dirty="0">
                <a:latin typeface="Alexandria" pitchFamily="2" charset="-78"/>
                <a:cs typeface="Alexandria" pitchFamily="2" charset="-78"/>
              </a:rPr>
              <a:t>تكوين موقف إيجابي/سلبي.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القرار</a:t>
            </a:r>
            <a:r>
              <a:rPr lang="en-US" sz="1600" b="1" dirty="0">
                <a:latin typeface="Alexandria" pitchFamily="2" charset="-78"/>
                <a:cs typeface="Alexandria" pitchFamily="2" charset="-78"/>
              </a:rPr>
              <a:t>:</a:t>
            </a:r>
            <a:r>
              <a:rPr lang="ar-SA" sz="1600" b="1"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اتخاذ قرار بتبني أو رفض.</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التنفيذ</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البدء في استخدام الابتكار.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التأكيد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البحث عن تعزيز للقرار.</a:t>
            </a:r>
          </a:p>
          <a:p>
            <a:pPr algn="r" rtl="1">
              <a:lnSpc>
                <a:spcPct val="200000"/>
              </a:lnSpc>
            </a:pPr>
            <a:r>
              <a:rPr lang="ar-EG" sz="1600" b="1" dirty="0">
                <a:latin typeface="Alexandria" pitchFamily="2" charset="-78"/>
                <a:cs typeface="Alexandria" pitchFamily="2" charset="-78"/>
              </a:rPr>
              <a:t>فئات المُتبنين:</a:t>
            </a:r>
            <a:r>
              <a:rPr lang="ar-EG" sz="1600" dirty="0">
                <a:latin typeface="Alexandria" pitchFamily="2" charset="-78"/>
                <a:cs typeface="Alexandria" pitchFamily="2" charset="-78"/>
              </a:rPr>
              <a:t> المبتكرون، المتبنون الأوائل، الأغلبية المبكرة، الأغلبية المتأخرة، المتخلفون.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2899849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تحديد فئات الجمهور في كل مرحلة واستهدافهم برسائل وقنوات مناسبة.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"المبتكرين" و"المتبنين الأوائل" كسفراء لنشر الابتكار.</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التركيز على الفوائد النسبية، التوافق، التعقيد، قابلية التجربة، قابلية الملاحظة.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95573423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614345"/>
            <a:ext cx="10515600" cy="1076343"/>
          </a:xfrm>
        </p:spPr>
        <p:txBody>
          <a:bodyPr>
            <a:normAutofit/>
          </a:bodyPr>
          <a:lstStyle/>
          <a:p>
            <a:pPr algn="r" rtl="1"/>
            <a:r>
              <a:rPr lang="ar-EG" sz="2400" b="1" dirty="0">
                <a:solidFill>
                  <a:srgbClr val="00AEEF"/>
                </a:solidFill>
                <a:latin typeface="Alexandria" pitchFamily="2" charset="-78"/>
                <a:cs typeface="Alexandria" pitchFamily="2" charset="-78"/>
              </a:rPr>
              <a:t>٤. نظرية الغرس</a:t>
            </a:r>
            <a:r>
              <a:rPr lang="en-US" sz="2400" b="1" dirty="0">
                <a:solidFill>
                  <a:srgbClr val="00AEEF"/>
                </a:solidFill>
                <a:latin typeface="Alexandria" pitchFamily="2" charset="-78"/>
                <a:cs typeface="Alexandria" pitchFamily="2" charset="-78"/>
              </a:rPr>
              <a:t>Cultivation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تفترض بأن التعرض الطويل والمتكرر لوسائل الإعلام (خاصة التلفزيون) يُشكل تصورات الجمهور عن الواقع، ويُرسخ لديهم معتقدات تُشبه "واقع وسائل الإعلام".</a:t>
            </a:r>
          </a:p>
          <a:p>
            <a:pPr algn="r" rtl="1">
              <a:lnSpc>
                <a:spcPct val="200000"/>
              </a:lnSpc>
            </a:pPr>
            <a:r>
              <a:rPr lang="ar-EG" sz="1600" b="1" dirty="0">
                <a:latin typeface="Alexandria" pitchFamily="2" charset="-78"/>
                <a:cs typeface="Alexandria" pitchFamily="2" charset="-78"/>
              </a:rPr>
              <a:t>التأثير:</a:t>
            </a:r>
            <a:r>
              <a:rPr lang="ar-EG" sz="1600" dirty="0">
                <a:latin typeface="Alexandria" pitchFamily="2" charset="-78"/>
                <a:cs typeface="Alexandria" pitchFamily="2" charset="-78"/>
              </a:rPr>
              <a:t> قد يُعتقد الجمهور أن ما يُعرض في الإعلام هو انعكاس دقيق للواقع، حتى لو لم يكن كذلك.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27985498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201588"/>
            <a:ext cx="10515600" cy="4975375"/>
          </a:xfrm>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أهمية التغطية الإعلامية المتسقة والإيجابية لترسيخ تصورات معينة عن المنظمة أو القضية.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الحذر من الرسائل السلبية المتكررة التي قد تُؤثر على المدى الطويل.</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العمل على "غرس" أفكار ومفاهيم مرغوبة في أذهان الجمهور من خلال التكرار والاتساق في الرسائل.</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مثال: بناء تصور أن "الشركة صديقة للبيئة" من خلال التغطية المستمرة لمبادراتها البيئية.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3514854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770948"/>
            <a:ext cx="10515600" cy="919740"/>
          </a:xfrm>
        </p:spPr>
        <p:txBody>
          <a:bodyPr>
            <a:normAutofit/>
          </a:bodyPr>
          <a:lstStyle/>
          <a:p>
            <a:pPr algn="r" rtl="1"/>
            <a:r>
              <a:rPr lang="ar-EG" sz="2400" b="1" dirty="0">
                <a:solidFill>
                  <a:srgbClr val="00AEEF"/>
                </a:solidFill>
                <a:latin typeface="Alexandria" pitchFamily="2" charset="-78"/>
                <a:cs typeface="Alexandria" pitchFamily="2" charset="-78"/>
              </a:rPr>
              <a:t>٥. نظرية الأجندة (</a:t>
            </a:r>
            <a:r>
              <a:rPr lang="en-US" sz="2400" b="1" dirty="0">
                <a:solidFill>
                  <a:srgbClr val="00AEEF"/>
                </a:solidFill>
                <a:latin typeface="Alexandria" pitchFamily="2" charset="-78"/>
                <a:cs typeface="Alexandria" pitchFamily="2" charset="-78"/>
              </a:rPr>
              <a:t>Agenda-Setting Theory</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dirty="0">
                <a:latin typeface="Alexandria" pitchFamily="2" charset="-78"/>
                <a:cs typeface="Alexandria" pitchFamily="2" charset="-78"/>
              </a:rPr>
              <a:t>تُشير إلى أن وسائل الإعلام تحدد ما يجب أن يُفكر فيه الأفراد ، بمعنى أن وسائل الإعلام تُحدد الأولويات وتُبرز قضايا معينة، مما يجعل الجمهور يُعتبرها مهمة.</a:t>
            </a:r>
          </a:p>
          <a:p>
            <a:pPr marL="0" indent="0" algn="r" rtl="1">
              <a:lnSpc>
                <a:spcPct val="200000"/>
              </a:lnSpc>
              <a:buNone/>
            </a:pP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مستويات الأجندة: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المستوى الأول:</a:t>
            </a:r>
            <a:r>
              <a:rPr lang="ar-EG" sz="1600" dirty="0">
                <a:latin typeface="Alexandria" pitchFamily="2" charset="-78"/>
                <a:cs typeface="Alexandria" pitchFamily="2" charset="-78"/>
              </a:rPr>
              <a:t> تحديد القضايا التي يُفكر فيها الناس.</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المستوى الثاني:</a:t>
            </a:r>
            <a:r>
              <a:rPr lang="ar-EG" sz="1600" dirty="0">
                <a:latin typeface="Alexandria" pitchFamily="2" charset="-78"/>
                <a:cs typeface="Alexandria" pitchFamily="2" charset="-78"/>
              </a:rPr>
              <a:t> تحديد كيفية التفكير في تلك القضايا (خصائصها).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55713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التطبيق على العلاقات العامة: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العلاقات العامة تُحاول التأثير على الأجندة الإعلامية من خلال تسليط الضوء على قضايا معينة ذات أهمية للمنظمة أو حملتها.</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نشر البيانات الصحفية، تنظيم الفعاليات، بناء العلاقات مع الصحفيين لتوجيه الانتباه إلى قضايا محددة.</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مثال: حملة علاقات عامة تُسلط الضوء على ارتفاع معدلات السمنة في المجتمع لجذب الانتباه إلى حلول تُقدمها الشركة.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1959049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a:xfrm>
            <a:off x="838200" y="1155869"/>
            <a:ext cx="10515600" cy="767473"/>
          </a:xfrm>
        </p:spPr>
        <p:txBody>
          <a:bodyPr>
            <a:normAutofit/>
          </a:bodyPr>
          <a:lstStyle/>
          <a:p>
            <a:pPr algn="r" rtl="1"/>
            <a:r>
              <a:rPr lang="ar-EG" sz="2400" b="1" dirty="0">
                <a:solidFill>
                  <a:srgbClr val="00AEEF"/>
                </a:solidFill>
                <a:latin typeface="Alexandria" pitchFamily="2" charset="-78"/>
                <a:cs typeface="Alexandria" pitchFamily="2" charset="-78"/>
              </a:rPr>
              <a:t>٦- نظرية السلوك المخطط له (</a:t>
            </a:r>
            <a:r>
              <a:rPr lang="en-US" sz="2400" b="1" dirty="0">
                <a:solidFill>
                  <a:srgbClr val="00AEEF"/>
                </a:solidFill>
                <a:latin typeface="Alexandria" pitchFamily="2" charset="-78"/>
                <a:cs typeface="Alexandria" pitchFamily="2" charset="-78"/>
              </a:rPr>
              <a:t>Theory of Planned Behavior – TPB</a:t>
            </a:r>
            <a:r>
              <a:rPr lang="ar-SA" sz="2400" b="1" dirty="0">
                <a:solidFill>
                  <a:srgbClr val="00AEEF"/>
                </a:solidFill>
                <a:latin typeface="Alexandria" pitchFamily="2" charset="-78"/>
                <a:cs typeface="Alexandria" pitchFamily="2" charset="-78"/>
              </a:rPr>
              <a:t>)</a:t>
            </a:r>
            <a:br>
              <a:rPr lang="en-US" sz="2400"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5765368" y="2306072"/>
            <a:ext cx="5588431" cy="4351338"/>
          </a:xfrm>
        </p:spPr>
        <p:txBody>
          <a:bodyPr>
            <a:normAutofit/>
          </a:bodyPr>
          <a:lstStyle/>
          <a:p>
            <a:pPr algn="just" rtl="1">
              <a:lnSpc>
                <a:spcPct val="200000"/>
              </a:lnSpc>
              <a:buFont typeface="Arial" panose="020B0604020202020204" pitchFamily="34" charset="0"/>
              <a:buChar char="•"/>
            </a:pPr>
            <a:r>
              <a:rPr lang="ar-EG" sz="1600" dirty="0">
                <a:latin typeface="Alexandria" pitchFamily="2" charset="-78"/>
                <a:cs typeface="Alexandria" pitchFamily="2" charset="-78"/>
              </a:rPr>
              <a:t>تُعد من أقوى النظريات في فهم وتوقع السلوك البشري، خاصة السلوكيات التي تُتخذ بوعي واختيار.</a:t>
            </a:r>
          </a:p>
          <a:p>
            <a:pPr marL="0" indent="0" algn="just" rtl="1">
              <a:lnSpc>
                <a:spcPct val="200000"/>
              </a:lnSpc>
              <a:buNone/>
            </a:pPr>
            <a:r>
              <a:rPr lang="ar-EG" sz="1600" dirty="0">
                <a:latin typeface="Alexandria" pitchFamily="2" charset="-78"/>
                <a:cs typeface="Alexandria" pitchFamily="2" charset="-78"/>
              </a:rPr>
              <a:t>و تُفترض أن نية الشخص لأداء سلوك معين هي العامل المباشر الأكثر أهمية في تحديد ما إذا كان هذا السلوك سيحدث أم لا. وتُتأثر هذه النية بثلاثة مكونات رئيسية: </a:t>
            </a: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1026" name="Picture 2" descr="‫ﻧﻈﺮﻳﺔ ﺍﻟﺴﻠﻮﻙ ﺍﳌﺨﻄﻂ ﻭ ﺍﻟﻨﻴﺔ ﺍﳌﻘﺎﻭﻻﺗﻴﺔ ﺑﲔ ﳕﻮﺫﺝ ﺍﳊﺪ‬‎">
            <a:extLst>
              <a:ext uri="{FF2B5EF4-FFF2-40B4-BE49-F238E27FC236}">
                <a16:creationId xmlns:a16="http://schemas.microsoft.com/office/drawing/2014/main" id="{83E4C5FB-D7BE-1C52-A140-88F5CDC823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939" y="2092271"/>
            <a:ext cx="5036949" cy="4076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97403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929122"/>
            <a:ext cx="10515600" cy="5402824"/>
          </a:xfrm>
        </p:spPr>
        <p:txBody>
          <a:bodyPr>
            <a:normAutofit/>
          </a:bodyPr>
          <a:lstStyle/>
          <a:p>
            <a:pPr algn="r" rtl="1">
              <a:lnSpc>
                <a:spcPct val="200000"/>
              </a:lnSpc>
            </a:pPr>
            <a:r>
              <a:rPr lang="ar-EG" sz="1600" b="1" dirty="0">
                <a:latin typeface="Alexandria" pitchFamily="2" charset="-78"/>
                <a:cs typeface="Alexandria" pitchFamily="2" charset="-78"/>
              </a:rPr>
              <a:t>مكونات نظرية السلوك المخطط له :</a:t>
            </a:r>
          </a:p>
          <a:p>
            <a:pPr algn="r" rtl="1">
              <a:lnSpc>
                <a:spcPct val="200000"/>
              </a:lnSpc>
            </a:pPr>
            <a:r>
              <a:rPr lang="ar-EG" sz="1600" dirty="0">
                <a:latin typeface="Alexandria" pitchFamily="2" charset="-78"/>
                <a:cs typeface="Alexandria" pitchFamily="2" charset="-78"/>
              </a:rPr>
              <a:t>تُشير النظرية إلى أن نية الفرد</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لأداء سلوك معين تُحددها ثلاثة عوامل مستقلة:</a:t>
            </a:r>
          </a:p>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graphicFrame>
        <p:nvGraphicFramePr>
          <p:cNvPr id="2" name="Diagram 1">
            <a:extLst>
              <a:ext uri="{FF2B5EF4-FFF2-40B4-BE49-F238E27FC236}">
                <a16:creationId xmlns:a16="http://schemas.microsoft.com/office/drawing/2014/main" id="{8379FB10-1B45-1E24-FCED-2ACF6F5ACED4}"/>
              </a:ext>
            </a:extLst>
          </p:cNvPr>
          <p:cNvGraphicFramePr/>
          <p:nvPr>
            <p:extLst>
              <p:ext uri="{D42A27DB-BD31-4B8C-83A1-F6EECF244321}">
                <p14:modId xmlns:p14="http://schemas.microsoft.com/office/powerpoint/2010/main" val="150024144"/>
              </p:ext>
            </p:extLst>
          </p:nvPr>
        </p:nvGraphicFramePr>
        <p:xfrm>
          <a:off x="960120" y="2384320"/>
          <a:ext cx="9326880" cy="37540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435576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495946" y="1155868"/>
            <a:ext cx="10857854" cy="5422731"/>
          </a:xfrm>
        </p:spPr>
        <p:txBody>
          <a:bodyPr>
            <a:normAutofit/>
          </a:bodyPr>
          <a:lstStyle/>
          <a:p>
            <a:pPr marL="0" indent="0" algn="r" defTabSz="914400" rtl="1" eaLnBrk="1" latinLnBrk="0" hangingPunct="1">
              <a:lnSpc>
                <a:spcPct val="200000"/>
              </a:lnSpc>
              <a:spcBef>
                <a:spcPts val="1000"/>
              </a:spcBef>
              <a:buNone/>
            </a:pPr>
            <a:r>
              <a:rPr lang="ar-EG" sz="1700" b="1" dirty="0">
                <a:solidFill>
                  <a:srgbClr val="00AEEF"/>
                </a:solidFill>
                <a:latin typeface="Alexandria" pitchFamily="2" charset="-78"/>
                <a:cs typeface="Alexandria" pitchFamily="2" charset="-78"/>
              </a:rPr>
              <a:t>١- الاتجاه نحو السلوك</a:t>
            </a:r>
          </a:p>
          <a:p>
            <a:pPr marL="0" indent="0" algn="r" rtl="1">
              <a:lnSpc>
                <a:spcPct val="200000"/>
              </a:lnSpc>
              <a:buNone/>
            </a:pPr>
            <a:r>
              <a:rPr lang="ar-EG" sz="1600" dirty="0">
                <a:latin typeface="Alexandria" pitchFamily="2" charset="-78"/>
                <a:cs typeface="Alexandria" pitchFamily="2" charset="-78"/>
              </a:rPr>
              <a:t>هو تقييم الفرد الإيجابي أو السلبي للسلوك المحدد. ما إذا كان الفرد يعتقد أن السلوك مرغوب فيه أو غير مرغوب فيه.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يُحدد بواسطة: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المعتقدات السلوكية: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المعتقدات حول نتائج أداء السلوك (مثال: "إذا مارست الرياضة، سأكون أكثر صحة").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تقييم النتائج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مدى تقييم الفرد لهذه النتائج (مثال: "الصحة الجيدة شيء مهم جداً بالنسبة لي").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على العلاقات العامة:</a:t>
            </a:r>
            <a:r>
              <a:rPr lang="ar-EG" sz="1600" dirty="0">
                <a:latin typeface="Alexandria" pitchFamily="2" charset="-78"/>
                <a:cs typeface="Alexandria" pitchFamily="2" charset="-78"/>
              </a:rPr>
              <a:t> تُحاول حملات العلاقات العامة تشكيل اتجاهات إيجابية نحو السلوك المستهدف من خلال تسليط الضوء على الفوائد الملموسة والشخصية للسلوك.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 حملة لتشجيع إعادة التدوير، تُبرز الرسائل أن "إعادة التدوير تُحافظ على البيئة وتقلل من النفايات في مكبات القمامة، مما يُساهم في مستقبل أنظف لأطفالنا".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1697088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87458" y="867130"/>
            <a:ext cx="11512442" cy="5865624"/>
          </a:xfrm>
        </p:spPr>
        <p:txBody>
          <a:bodyPr>
            <a:no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٢- المعيار الذاتي</a:t>
            </a:r>
            <a:r>
              <a:rPr lang="ar-EG" sz="1600" b="1" dirty="0">
                <a:latin typeface="Alexandria" pitchFamily="2" charset="-78"/>
                <a:cs typeface="Alexandria" pitchFamily="2" charset="-78"/>
              </a:rPr>
              <a:t> </a:t>
            </a:r>
          </a:p>
          <a:p>
            <a:pPr marL="0" indent="0" algn="r" rtl="1">
              <a:lnSpc>
                <a:spcPct val="200000"/>
              </a:lnSpc>
              <a:buNone/>
            </a:pPr>
            <a:r>
              <a:rPr lang="ar-EG" sz="1600" dirty="0">
                <a:latin typeface="Alexandria" pitchFamily="2" charset="-78"/>
                <a:cs typeface="Alexandria" pitchFamily="2" charset="-78"/>
              </a:rPr>
              <a:t>هو إدراك الفرد للضغوط الاجتماعية لأداء أو عدم أداء سلوك معين. ما إذا كان الآخرون المهمون يُوافقون أو لا يُوافقون على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يُحدد بواسطة: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المعتقدات المعيارية : </a:t>
            </a:r>
            <a:r>
              <a:rPr lang="ar-EG" sz="1600" dirty="0">
                <a:latin typeface="Alexandria" pitchFamily="2" charset="-78"/>
                <a:cs typeface="Alexandria" pitchFamily="2" charset="-78"/>
              </a:rPr>
              <a:t>اعتقاد الفرد بأن أشخاصًا أو مجموعات مرجعية معينة (مثل الأصدقاء، العائلة، الزملاء، المجتمع) يُوافقون أو لا يُوافقون على السلوك .</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الدافع للامتثال</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مدى رغبة الفرد في الامتثال لرغبات هؤلاء الأشخاص أو المجموعات المرجعية (مثال: "أنا أهتم جداً برأي أصدقائي").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على العلاقات العامة:</a:t>
            </a:r>
            <a:r>
              <a:rPr lang="ar-EG" sz="1600" dirty="0">
                <a:latin typeface="Alexandria" pitchFamily="2" charset="-78"/>
                <a:cs typeface="Alexandria" pitchFamily="2" charset="-78"/>
              </a:rPr>
              <a:t> تُركز حملات العلاقات العامة على إبراز المعايير الاجتماعية الإيجابية للسلوك، وتُسلط الضوء على أن السلوك مقبول أو مُمارس على نطاق واسع.</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9657277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87458" y="1155869"/>
            <a:ext cx="11313762" cy="5021094"/>
          </a:xfrm>
        </p:spPr>
        <p:txBody>
          <a:bodyPr>
            <a:normAutofit fontScale="850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٣- التحكم السلوكي المتصور </a:t>
            </a:r>
            <a:endParaRPr lang="en-US" sz="1900" b="1"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هو إدراك الفرد لمدى سهولة أو صعوبة أداء السلوك. </a:t>
            </a:r>
          </a:p>
          <a:p>
            <a:pPr marL="0" indent="0" algn="r" rtl="1">
              <a:lnSpc>
                <a:spcPct val="200000"/>
              </a:lnSpc>
              <a:buNone/>
            </a:pPr>
            <a:r>
              <a:rPr lang="ar-EG" sz="1600" b="1" dirty="0">
                <a:latin typeface="Alexandria" pitchFamily="2" charset="-78"/>
                <a:cs typeface="Alexandria" pitchFamily="2" charset="-78"/>
              </a:rPr>
              <a:t>يُحدد بواسطة: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المعتقدات التحكمية </a:t>
            </a:r>
            <a:r>
              <a:rPr lang="ar-SA"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المعتقدات حول وجود أو عدم وجود عوامل داخلية (مثل المهارات والقدرات) وعوامل خارجية (مثل الوقت، الموارد، الفرص) التي تُسهل أو تُعيق أداء السلوك (مثال: "لدي الوقت الكافي لممارسة الرياضة"، "صالات الألعاب الرياضية قريبة من منزلي").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القوة المتصورة لعوامل التحكم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مدى إيمان الفرد بقوة تأثير هذه العوامل (مثال: "إذا كانت صالة الألعاب الرياضية بعيدة، سيكون من الصعب جداً علي الذهاب").</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 على العلاقات العامة:</a:t>
            </a:r>
            <a:r>
              <a:rPr lang="ar-EG" sz="1600" dirty="0">
                <a:latin typeface="Alexandria" pitchFamily="2" charset="-78"/>
                <a:cs typeface="Alexandria" pitchFamily="2" charset="-78"/>
              </a:rPr>
              <a:t> تُحاول حملات العلاقات العامة زيادة الثقة لدى الجمهور بقدرتهم على أداء السلوك، وإزالة أي حواجز مُتصورة.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توفير معلومات عن كيفية البدء بخطوات بسيطة، أو توفير موارد تُسهل السلوك (مثل تطبيقات رياضية مجانية)، أو شهادات من أشخاص تغلبوا على صعوبات.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777757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838200" y="1155869"/>
            <a:ext cx="10515600" cy="5021094"/>
          </a:xfrm>
        </p:spPr>
        <p:txBody>
          <a:bodyPr>
            <a:normAutofit/>
          </a:bodyPr>
          <a:lstStyle/>
          <a:p>
            <a:pPr marL="0" indent="0" algn="r" rtl="1">
              <a:lnSpc>
                <a:spcPct val="200000"/>
              </a:lnSpc>
              <a:buNone/>
            </a:pPr>
            <a:r>
              <a:rPr lang="ar-EG" sz="1600" b="1" dirty="0">
                <a:latin typeface="Alexandria" pitchFamily="2" charset="-78"/>
                <a:cs typeface="Alexandria" pitchFamily="2" charset="-78"/>
              </a:rPr>
              <a:t>العلاقة بين المكونات والنوايا والسلوك </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كلما كانت المكونات الثلاثة (الاتجاه، المعيار الذاتي، التحكم المتصور) أكثر إيجابية وتوافقًا مع السلوك، زادت قوة نية الشخص لأداء هذا السلوك.</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تُشير النظرية إلى أن النية وحدها قد لا تكون كافية إذا لم يكن لدى الفرد التحكم الفعلي أو المتصور الكافي لأداء السلوك. لذا، يُعتبر التحكم السلوكي المتصور عاملاً يُؤثر بشكل مباشر في السلوك، حتى لو كانت النية قوية.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49296087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أهمية </a:t>
            </a:r>
            <a:r>
              <a:rPr lang="ar-SA" sz="1600" b="1" dirty="0">
                <a:latin typeface="Alexandria" pitchFamily="2" charset="-78"/>
                <a:cs typeface="Alexandria" pitchFamily="2" charset="-78"/>
              </a:rPr>
              <a:t>نظرية السلوك المخطط له</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في مجال العلاقات العامة</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تُوفر إطارًا تحليليًا لفهم الدوافع الكامنة وراء السلوكيات.</a:t>
            </a:r>
          </a:p>
          <a:p>
            <a:pPr algn="r" rtl="1">
              <a:lnSpc>
                <a:spcPct val="200000"/>
              </a:lnSpc>
              <a:buFont typeface="Wingdings" pitchFamily="2" charset="2"/>
              <a:buChar char="Ø"/>
            </a:pPr>
            <a:r>
              <a:rPr lang="ar-EG" sz="1600" dirty="0">
                <a:latin typeface="Alexandria" pitchFamily="2" charset="-78"/>
                <a:cs typeface="Alexandria" pitchFamily="2" charset="-78"/>
              </a:rPr>
              <a:t>تُمكن ممارسي العلاقات العامة من تصميم حملات تُركز على المكونات الثلاثة التي تُشكل النية السلوكية، بدلاً من التركيز على رسائل عامة.</a:t>
            </a:r>
          </a:p>
          <a:p>
            <a:pPr algn="r" rtl="1">
              <a:lnSpc>
                <a:spcPct val="200000"/>
              </a:lnSpc>
              <a:buFont typeface="Wingdings" pitchFamily="2" charset="2"/>
              <a:buChar char="Ø"/>
            </a:pPr>
            <a:r>
              <a:rPr lang="ar-EG" sz="1600" dirty="0">
                <a:latin typeface="Alexandria" pitchFamily="2" charset="-78"/>
                <a:cs typeface="Alexandria" pitchFamily="2" charset="-78"/>
              </a:rPr>
              <a:t>تُساعد على تطوير رسائل مُخصصة لكل مكون، مما يزيد من فعاليتها.</a:t>
            </a:r>
          </a:p>
          <a:p>
            <a:pPr algn="r" rtl="1">
              <a:lnSpc>
                <a:spcPct val="200000"/>
              </a:lnSpc>
              <a:buFont typeface="Wingdings" pitchFamily="2" charset="2"/>
              <a:buChar char="Ø"/>
            </a:pPr>
            <a:r>
              <a:rPr lang="ar-EG" sz="1600" dirty="0">
                <a:latin typeface="Alexandria" pitchFamily="2" charset="-78"/>
                <a:cs typeface="Alexandria" pitchFamily="2" charset="-78"/>
              </a:rPr>
              <a:t>تُساعد على تحديد الحواجز المُتصورة التي تُعيق السلوك، وبالتالي وضع استراتيجيات للتغلب عليها.</a:t>
            </a:r>
          </a:p>
          <a:p>
            <a:pPr algn="r" rtl="1">
              <a:lnSpc>
                <a:spcPct val="200000"/>
              </a:lnSpc>
              <a:buFont typeface="Wingdings" pitchFamily="2" charset="2"/>
              <a:buChar char="Ø"/>
            </a:pPr>
            <a:r>
              <a:rPr lang="ar-EG" sz="1600" dirty="0">
                <a:latin typeface="Alexandria" pitchFamily="2" charset="-78"/>
                <a:cs typeface="Alexandria" pitchFamily="2" charset="-78"/>
              </a:rPr>
              <a:t>تُوفر إطارًا لقياس مدى تأثير الحملة على المكونات الثلاثة، وبالتالي على النية والسلوك.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5123852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itle 9">
            <a:extLst>
              <a:ext uri="{FF2B5EF4-FFF2-40B4-BE49-F238E27FC236}">
                <a16:creationId xmlns:a16="http://schemas.microsoft.com/office/drawing/2014/main" id="{D6C3E224-AF07-B3C2-D6DF-F505BF23A062}"/>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تطبيقات </a:t>
            </a:r>
            <a:r>
              <a:rPr lang="ar-SA" sz="2400" b="1" dirty="0">
                <a:solidFill>
                  <a:srgbClr val="00AEEF"/>
                </a:solidFill>
                <a:latin typeface="Alexandria" pitchFamily="2" charset="-78"/>
                <a:cs typeface="Alexandria" pitchFamily="2" charset="-78"/>
              </a:rPr>
              <a:t>للنظرية على </a:t>
            </a:r>
            <a:r>
              <a:rPr lang="ar-EG" sz="2400" b="1" dirty="0">
                <a:solidFill>
                  <a:srgbClr val="00AEEF"/>
                </a:solidFill>
                <a:latin typeface="Alexandria" pitchFamily="2" charset="-78"/>
                <a:cs typeface="Alexandria" pitchFamily="2" charset="-78"/>
              </a:rPr>
              <a:t>حملات الصحة العامة</a:t>
            </a:r>
            <a:endParaRPr lang="en-EG" sz="2400" b="1" dirty="0">
              <a:solidFill>
                <a:srgbClr val="00AEEF"/>
              </a:solidFill>
              <a:latin typeface="Alexandria" pitchFamily="2" charset="-78"/>
              <a:cs typeface="Alexandria" pitchFamily="2" charset="-78"/>
            </a:endParaRPr>
          </a:p>
        </p:txBody>
      </p:sp>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lnSpcReduction="10000"/>
          </a:bodyPr>
          <a:lstStyle/>
          <a:p>
            <a:pPr marL="0" indent="0" algn="r" rtl="1">
              <a:lnSpc>
                <a:spcPct val="200000"/>
              </a:lnSpc>
              <a:buNone/>
            </a:pPr>
            <a:r>
              <a:rPr lang="ar-EG" sz="1600" dirty="0">
                <a:latin typeface="Alexandria" pitchFamily="2" charset="-78"/>
                <a:cs typeface="Alexandria" pitchFamily="2" charset="-78"/>
              </a:rPr>
              <a:t>تشجيع سلوكيات صحية (مثل: التبرع بالدم، الإقلاع عن التدخين، التطعيم، ممارسة الرياضة، الفحص المبكر للأمراض).</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الاتجاه:</a:t>
            </a:r>
            <a:r>
              <a:rPr lang="ar-EG" sz="1600" dirty="0">
                <a:latin typeface="Alexandria" pitchFamily="2" charset="-78"/>
                <a:cs typeface="Alexandria" pitchFamily="2" charset="-78"/>
              </a:rPr>
              <a:t> تسليط الضوء على الفوائد الصحية المباشرة والطويلة الأجل للسلوك (مثال: "التطعيم يحمي حياتك وحياة أحبائك").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المعيار الذاتي:</a:t>
            </a:r>
            <a:r>
              <a:rPr lang="ar-EG" sz="1600" dirty="0">
                <a:latin typeface="Alexandria" pitchFamily="2" charset="-78"/>
                <a:cs typeface="Alexandria" pitchFamily="2" charset="-78"/>
              </a:rPr>
              <a:t> إظهار أن معظم الناس يُمارسون هذا السلوك أو يُوافقون عليه (مثال: "معظم الآباء يُطعمون أطفالهم للحفاظ على سلامتهم").</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السلوكي المتصور:</a:t>
            </a:r>
            <a:r>
              <a:rPr lang="ar-EG" sz="1600" dirty="0">
                <a:latin typeface="Alexandria" pitchFamily="2" charset="-78"/>
                <a:cs typeface="Alexandria" pitchFamily="2" charset="-78"/>
              </a:rPr>
              <a:t> توفير معلومات واضحة عن كيفية القيام بالسلوك، وإزالة العوائق (مثال: "مراكز التطعيم قريبة ومتاحة، والعملية سريعة وغير مؤلمة").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2888676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p:txBody>
          <a:bodyPr>
            <a:normAutofit fontScale="92500"/>
          </a:bodyPr>
          <a:lstStyle/>
          <a:p>
            <a:pPr marL="0" indent="0" algn="r" rtl="1">
              <a:buNone/>
            </a:pPr>
            <a:r>
              <a:rPr lang="ar-EG" sz="2400" b="1" dirty="0">
                <a:solidFill>
                  <a:srgbClr val="00AEEF"/>
                </a:solidFill>
                <a:latin typeface="Alexandria" pitchFamily="2" charset="-78"/>
                <a:cs typeface="Alexandria" pitchFamily="2" charset="-78"/>
              </a:rPr>
              <a:t>تطبيقات </a:t>
            </a:r>
            <a:r>
              <a:rPr lang="ar-SA" sz="2400" b="1" dirty="0">
                <a:solidFill>
                  <a:srgbClr val="00AEEF"/>
                </a:solidFill>
                <a:latin typeface="Alexandria" pitchFamily="2" charset="-78"/>
                <a:cs typeface="Alexandria" pitchFamily="2" charset="-78"/>
              </a:rPr>
              <a:t>على </a:t>
            </a:r>
            <a:r>
              <a:rPr lang="ar-EG" sz="2400" b="1" dirty="0">
                <a:solidFill>
                  <a:srgbClr val="00AEEF"/>
                </a:solidFill>
                <a:latin typeface="Alexandria" pitchFamily="2" charset="-78"/>
                <a:cs typeface="Alexandria" pitchFamily="2" charset="-78"/>
              </a:rPr>
              <a:t>حملات حماية البيئة:</a:t>
            </a:r>
          </a:p>
          <a:p>
            <a:pPr marL="0" indent="0" algn="r" rtl="1">
              <a:lnSpc>
                <a:spcPct val="200000"/>
              </a:lnSpc>
              <a:buNone/>
            </a:pPr>
            <a:r>
              <a:rPr lang="ar-EG" sz="1600" dirty="0">
                <a:latin typeface="Alexandria" pitchFamily="2" charset="-78"/>
                <a:cs typeface="Alexandria" pitchFamily="2" charset="-78"/>
              </a:rPr>
              <a:t>تشجيع سلوكيات صديقة للبيئة (مثل: إعادة التدوير، تقليل استهلاك المياه/الكهرباء، استخدام وسائل النقل المستدامة).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الاتجاه:</a:t>
            </a:r>
            <a:r>
              <a:rPr lang="ar-EG" sz="1600" dirty="0">
                <a:latin typeface="Alexandria" pitchFamily="2" charset="-78"/>
                <a:cs typeface="Alexandria" pitchFamily="2" charset="-78"/>
              </a:rPr>
              <a:t> إبراز التأثير الإيجابي للسلوك على البيئة والمستقبل (مثال: "كل قطرة ماء تُوفرها تُساهم في الحفاظ على موارد كوكبنا").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المعيار الذاتي:</a:t>
            </a:r>
            <a:r>
              <a:rPr lang="ar-EG" sz="1600" dirty="0">
                <a:latin typeface="Alexandria" pitchFamily="2" charset="-78"/>
                <a:cs typeface="Alexandria" pitchFamily="2" charset="-78"/>
              </a:rPr>
              <a:t> إظهار أن حماية البيئة تُصبح معيارًا اجتماعيًا مُعترفًا به (مثال: "مجتمعاتنا تُصبح أكثر وعيًا بيئيًا").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السلوكي المتصور:</a:t>
            </a:r>
            <a:r>
              <a:rPr lang="ar-EG" sz="1600" dirty="0">
                <a:latin typeface="Alexandria" pitchFamily="2" charset="-78"/>
                <a:cs typeface="Alexandria" pitchFamily="2" charset="-78"/>
              </a:rPr>
              <a:t> توفير صناديق إعادة التدوير، نصائح لتقليل الاستهلاك، معلومات عن خدمات النقل العام.</a:t>
            </a:r>
          </a:p>
          <a:p>
            <a:pPr marL="228600" indent="-228600" algn="r" defTabSz="914400" rtl="1" eaLnBrk="1" latinLnBrk="0" hangingPunct="1">
              <a:lnSpc>
                <a:spcPct val="90000"/>
              </a:lnSpc>
              <a:spcBef>
                <a:spcPts val="1000"/>
              </a:spcBef>
              <a:buFont typeface="Arial" panose="020B0604020202020204" pitchFamily="34" charset="0"/>
              <a:buChar char="•"/>
            </a:pPr>
            <a:endParaRPr lang="en-EG" dirty="0"/>
          </a:p>
        </p:txBody>
      </p:sp>
    </p:spTree>
    <p:extLst>
      <p:ext uri="{BB962C8B-B14F-4D97-AF65-F5344CB8AC3E}">
        <p14:creationId xmlns:p14="http://schemas.microsoft.com/office/powerpoint/2010/main" val="41374066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56461" y="1825625"/>
            <a:ext cx="11543439" cy="4351338"/>
          </a:xfrm>
        </p:spPr>
        <p:txBody>
          <a:bodyPr>
            <a:normAutofit/>
          </a:bodyPr>
          <a:lstStyle/>
          <a:p>
            <a:pPr marL="0" indent="0" algn="r" rtl="1">
              <a:lnSpc>
                <a:spcPct val="200000"/>
              </a:lnSpc>
              <a:buNone/>
            </a:pPr>
            <a:r>
              <a:rPr lang="ar-EG" sz="2400" b="1" dirty="0">
                <a:solidFill>
                  <a:srgbClr val="00AEEF"/>
                </a:solidFill>
                <a:latin typeface="Alexandria" pitchFamily="2" charset="-78"/>
                <a:cs typeface="Alexandria" pitchFamily="2" charset="-78"/>
              </a:rPr>
              <a:t>تطبيقات </a:t>
            </a:r>
            <a:r>
              <a:rPr lang="ar-SA" sz="2400" b="1" dirty="0">
                <a:solidFill>
                  <a:srgbClr val="00AEEF"/>
                </a:solidFill>
                <a:latin typeface="Alexandria" pitchFamily="2" charset="-78"/>
                <a:cs typeface="Alexandria" pitchFamily="2" charset="-78"/>
              </a:rPr>
              <a:t>على </a:t>
            </a:r>
            <a:r>
              <a:rPr lang="ar-EG" sz="2400" b="1" dirty="0">
                <a:solidFill>
                  <a:srgbClr val="00AEEF"/>
                </a:solidFill>
                <a:latin typeface="Alexandria" pitchFamily="2" charset="-78"/>
                <a:cs typeface="Alexandria" pitchFamily="2" charset="-78"/>
              </a:rPr>
              <a:t>حملات التسويق الاجتماعي</a:t>
            </a:r>
            <a:endParaRPr lang="ar-EG" sz="24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تغيير سلوكيات مرتبطة بمنتجات أو خدمات اجتماعية (مثال: تبني حيوان أليف من ملجأ، استخدام وسائل نقل عام معينة، المشاركة في برامج تعليمية).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الاتجاه:</a:t>
            </a:r>
            <a:r>
              <a:rPr lang="ar-EG" sz="1600" dirty="0">
                <a:latin typeface="Alexandria" pitchFamily="2" charset="-78"/>
                <a:cs typeface="Alexandria" pitchFamily="2" charset="-78"/>
              </a:rPr>
              <a:t> التركيز على الفوائد الشخصية والاجتماعية لتبني السلوك أو استخدام الخدمة.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المعيار الذاتي:</a:t>
            </a:r>
            <a:r>
              <a:rPr lang="ar-EG" sz="1600" dirty="0">
                <a:latin typeface="Alexandria" pitchFamily="2" charset="-78"/>
                <a:cs typeface="Alexandria" pitchFamily="2" charset="-78"/>
              </a:rPr>
              <a:t> إظهار أن السلوك يُحظى بدعم الأقران أو الشخصيات المؤثرة.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السلوكي المتصور:</a:t>
            </a:r>
            <a:r>
              <a:rPr lang="ar-EG" sz="1600" dirty="0">
                <a:latin typeface="Alexandria" pitchFamily="2" charset="-78"/>
                <a:cs typeface="Alexandria" pitchFamily="2" charset="-78"/>
              </a:rPr>
              <a:t> تسهيل الوصول إلى الخدمة أو المنتج، تبسيط الإجراءات، تقديم الدعم.</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161214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Content Placeholder 10">
            <a:extLst>
              <a:ext uri="{FF2B5EF4-FFF2-40B4-BE49-F238E27FC236}">
                <a16:creationId xmlns:a16="http://schemas.microsoft.com/office/drawing/2014/main" id="{89446692-2AE2-BB0B-1787-6724AF26B93B}"/>
              </a:ext>
            </a:extLst>
          </p:cNvPr>
          <p:cNvSpPr>
            <a:spLocks noGrp="1"/>
          </p:cNvSpPr>
          <p:nvPr>
            <p:ph idx="1"/>
          </p:nvPr>
        </p:nvSpPr>
        <p:spPr>
          <a:xfrm>
            <a:off x="371959" y="770950"/>
            <a:ext cx="11391255" cy="5406014"/>
          </a:xfrm>
        </p:spPr>
        <p:txBody>
          <a:bodyPr>
            <a:normAutofit fontScale="92500" lnSpcReduction="10000"/>
          </a:bodyPr>
          <a:lstStyle/>
          <a:p>
            <a:pPr marL="0" indent="0" algn="r" defTabSz="914400" rtl="1" eaLnBrk="1" latinLnBrk="0" hangingPunct="1">
              <a:lnSpc>
                <a:spcPct val="150000"/>
              </a:lnSpc>
              <a:spcBef>
                <a:spcPts val="1000"/>
              </a:spcBef>
              <a:buNone/>
            </a:pPr>
            <a:r>
              <a:rPr lang="ar-SA" sz="1700" b="1" dirty="0">
                <a:latin typeface="Alexandria" pitchFamily="2" charset="-78"/>
                <a:cs typeface="Alexandria" pitchFamily="2" charset="-78"/>
              </a:rPr>
              <a:t>الملخص:</a:t>
            </a:r>
          </a:p>
          <a:p>
            <a:pPr algn="r" defTabSz="914400" rtl="1" eaLnBrk="1" latinLnBrk="0" hangingPunct="1">
              <a:lnSpc>
                <a:spcPct val="150000"/>
              </a:lnSpc>
              <a:spcBef>
                <a:spcPts val="1000"/>
              </a:spcBef>
              <a:buFont typeface="Wingdings" pitchFamily="2" charset="2"/>
              <a:buChar char="q"/>
            </a:pPr>
            <a:r>
              <a:rPr lang="ar-EG" sz="1400" dirty="0">
                <a:latin typeface="Alexandria" pitchFamily="2" charset="-78"/>
                <a:cs typeface="Alexandria" pitchFamily="2" charset="-78"/>
              </a:rPr>
              <a:t>لماذا تُركز العلاقات العامة على السلوك؟</a:t>
            </a:r>
          </a:p>
          <a:p>
            <a:pPr algn="r" defTabSz="914400" rtl="1" eaLnBrk="1" latinLnBrk="0" hangingPunct="1">
              <a:lnSpc>
                <a:spcPct val="150000"/>
              </a:lnSpc>
              <a:spcBef>
                <a:spcPts val="1000"/>
              </a:spcBef>
              <a:buFont typeface="Wingdings" pitchFamily="2" charset="2"/>
              <a:buChar char="q"/>
            </a:pPr>
            <a:r>
              <a:rPr lang="ar-EG" sz="1400" dirty="0">
                <a:latin typeface="Alexandria" pitchFamily="2" charset="-78"/>
                <a:cs typeface="Alexandria" pitchFamily="2" charset="-78"/>
              </a:rPr>
              <a:t>كيف يمكن للعلاقات العامة أن تُشكل سلوكيات الجمهور وتُؤثر عليها؟</a:t>
            </a:r>
          </a:p>
          <a:p>
            <a:pPr algn="r" rtl="1">
              <a:lnSpc>
                <a:spcPct val="150000"/>
              </a:lnSpc>
              <a:buFont typeface="Wingdings" pitchFamily="2" charset="2"/>
              <a:buChar char="ü"/>
            </a:pPr>
            <a:r>
              <a:rPr lang="ar-EG" sz="1400" dirty="0">
                <a:latin typeface="Alexandria" pitchFamily="2" charset="-78"/>
                <a:cs typeface="Alexandria" pitchFamily="2" charset="-78"/>
              </a:rPr>
              <a:t>بناء الوعي والمعرفة</a:t>
            </a:r>
          </a:p>
          <a:p>
            <a:pPr algn="r" rtl="1">
              <a:lnSpc>
                <a:spcPct val="150000"/>
              </a:lnSpc>
              <a:buFont typeface="Wingdings" pitchFamily="2" charset="2"/>
              <a:buChar char="ü"/>
            </a:pPr>
            <a:r>
              <a:rPr lang="ar-EG" sz="1400" dirty="0">
                <a:latin typeface="Alexandria" pitchFamily="2" charset="-78"/>
                <a:cs typeface="Alexandria" pitchFamily="2" charset="-78"/>
              </a:rPr>
              <a:t>تشكيل المواقف والمعتقدات</a:t>
            </a:r>
          </a:p>
          <a:p>
            <a:pPr algn="r" rtl="1">
              <a:lnSpc>
                <a:spcPct val="150000"/>
              </a:lnSpc>
              <a:buFont typeface="Wingdings" pitchFamily="2" charset="2"/>
              <a:buChar char="ü"/>
            </a:pPr>
            <a:r>
              <a:rPr lang="ar-EG" sz="1400" dirty="0">
                <a:latin typeface="Alexandria" pitchFamily="2" charset="-78"/>
                <a:cs typeface="Alexandria" pitchFamily="2" charset="-78"/>
              </a:rPr>
              <a:t>التأثير على النوايا والسلوكيات</a:t>
            </a:r>
          </a:p>
          <a:p>
            <a:pPr algn="r" rtl="1">
              <a:lnSpc>
                <a:spcPct val="150000"/>
              </a:lnSpc>
              <a:buFont typeface="Wingdings" pitchFamily="2" charset="2"/>
              <a:buChar char="ü"/>
            </a:pPr>
            <a:r>
              <a:rPr lang="ar-EG" sz="1400" dirty="0">
                <a:latin typeface="Alexandria" pitchFamily="2" charset="-78"/>
                <a:cs typeface="Alexandria" pitchFamily="2" charset="-78"/>
              </a:rPr>
              <a:t>تعزيز التغيير السلوكي المستدام</a:t>
            </a:r>
          </a:p>
          <a:p>
            <a:pPr algn="r" rtl="1">
              <a:lnSpc>
                <a:spcPct val="150000"/>
              </a:lnSpc>
              <a:buFont typeface="Wingdings" pitchFamily="2" charset="2"/>
              <a:buChar char="q"/>
            </a:pPr>
            <a:r>
              <a:rPr lang="ar-EG" sz="1400" dirty="0">
                <a:latin typeface="Alexandria" pitchFamily="2" charset="-78"/>
                <a:cs typeface="Alexandria" pitchFamily="2" charset="-78"/>
              </a:rPr>
              <a:t>تصميم حملات ورسائل اتصالية فعالة</a:t>
            </a:r>
          </a:p>
          <a:p>
            <a:pPr algn="r" rtl="1">
              <a:lnSpc>
                <a:spcPct val="150000"/>
              </a:lnSpc>
              <a:buFont typeface="Wingdings" pitchFamily="2" charset="2"/>
              <a:buChar char="ü"/>
            </a:pPr>
            <a:r>
              <a:rPr lang="ar-EG" sz="1400" dirty="0">
                <a:latin typeface="Alexandria" pitchFamily="2" charset="-78"/>
                <a:cs typeface="Alexandria" pitchFamily="2" charset="-78"/>
              </a:rPr>
              <a:t>فهم الجمهور المستهدف</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r" rtl="1">
              <a:lnSpc>
                <a:spcPct val="150000"/>
              </a:lnSpc>
              <a:buFont typeface="Wingdings" pitchFamily="2" charset="2"/>
              <a:buChar char="ü"/>
            </a:pPr>
            <a:r>
              <a:rPr lang="ar-EG" sz="1400" dirty="0">
                <a:latin typeface="Alexandria" pitchFamily="2" charset="-78"/>
                <a:cs typeface="Alexandria" pitchFamily="2" charset="-78"/>
              </a:rPr>
              <a:t>تحديد الأهداف السلوكية</a:t>
            </a:r>
          </a:p>
          <a:p>
            <a:pPr algn="r" rtl="1">
              <a:lnSpc>
                <a:spcPct val="150000"/>
              </a:lnSpc>
              <a:buFont typeface="Wingdings" pitchFamily="2" charset="2"/>
              <a:buChar char="ü"/>
            </a:pPr>
            <a:r>
              <a:rPr lang="ar-EG" sz="1400" dirty="0">
                <a:latin typeface="Alexandria" pitchFamily="2" charset="-78"/>
                <a:cs typeface="Alexandria" pitchFamily="2" charset="-78"/>
              </a:rPr>
              <a:t>صياغة الرسائل المقنعة</a:t>
            </a:r>
          </a:p>
          <a:p>
            <a:pPr algn="r" rtl="1">
              <a:lnSpc>
                <a:spcPct val="150000"/>
              </a:lnSpc>
              <a:buFont typeface="Wingdings" pitchFamily="2" charset="2"/>
              <a:buChar char="ü"/>
            </a:pPr>
            <a:r>
              <a:rPr lang="ar-EG" sz="1400" dirty="0">
                <a:latin typeface="Alexandria" pitchFamily="2" charset="-78"/>
                <a:cs typeface="Alexandria" pitchFamily="2" charset="-78"/>
              </a:rPr>
              <a:t>اختيار قنوات الاتصال المناسبة</a:t>
            </a:r>
          </a:p>
          <a:p>
            <a:pPr algn="r" rtl="1">
              <a:lnSpc>
                <a:spcPct val="150000"/>
              </a:lnSpc>
              <a:buFont typeface="Wingdings" pitchFamily="2" charset="2"/>
              <a:buChar char="ü"/>
            </a:pPr>
            <a:r>
              <a:rPr lang="ar-EG" sz="1400" dirty="0">
                <a:latin typeface="Alexandria" pitchFamily="2" charset="-78"/>
                <a:cs typeface="Alexandria" pitchFamily="2" charset="-78"/>
              </a:rPr>
              <a:t>دمج عناصر الإقناع</a:t>
            </a: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en-US"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endParaRPr lang="ar-EG" sz="1400" dirty="0">
              <a:latin typeface="Alexandria" pitchFamily="2" charset="-78"/>
              <a:cs typeface="Alexandria" pitchFamily="2" charset="-78"/>
            </a:endParaRPr>
          </a:p>
          <a:p>
            <a:pPr marL="342900" indent="-342900" algn="r" rtl="1">
              <a:lnSpc>
                <a:spcPct val="150000"/>
              </a:lnSpc>
              <a:buAutoNum type="arabicPeriod"/>
            </a:pPr>
            <a:endParaRPr lang="ar-EG" sz="1400" dirty="0">
              <a:latin typeface="Alexandria" pitchFamily="2" charset="-78"/>
              <a:cs typeface="Alexandria" pitchFamily="2" charset="-78"/>
            </a:endParaRPr>
          </a:p>
          <a:p>
            <a:pPr marL="0" indent="0" algn="r" defTabSz="914400" rtl="1" eaLnBrk="1" latinLnBrk="0" hangingPunct="1">
              <a:lnSpc>
                <a:spcPct val="150000"/>
              </a:lnSpc>
              <a:spcBef>
                <a:spcPts val="1000"/>
              </a:spcBef>
              <a:buNone/>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99656076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FBB42B-698C-C1A0-C1BB-A0873559FD33}"/>
              </a:ext>
            </a:extLst>
          </p:cNvPr>
          <p:cNvSpPr>
            <a:spLocks noGrp="1"/>
          </p:cNvSpPr>
          <p:nvPr>
            <p:ph idx="1"/>
          </p:nvPr>
        </p:nvSpPr>
        <p:spPr>
          <a:xfrm>
            <a:off x="838200" y="542441"/>
            <a:ext cx="10940512" cy="5904854"/>
          </a:xfrm>
        </p:spPr>
        <p:txBody>
          <a:bodyPr>
            <a:normAutofit/>
          </a:bodyPr>
          <a:lstStyle/>
          <a:p>
            <a:pPr algn="r" defTabSz="914400" rtl="1" eaLnBrk="1" latinLnBrk="0" hangingPunct="1">
              <a:lnSpc>
                <a:spcPct val="200000"/>
              </a:lnSpc>
              <a:spcBef>
                <a:spcPts val="1000"/>
              </a:spcBef>
              <a:buFont typeface="Wingdings" pitchFamily="2" charset="2"/>
              <a:buChar char="q"/>
            </a:pPr>
            <a:r>
              <a:rPr lang="ar-EG" sz="1400" dirty="0">
                <a:latin typeface="Alexandria" pitchFamily="2" charset="-78"/>
                <a:cs typeface="Alexandria" pitchFamily="2" charset="-78"/>
              </a:rPr>
              <a:t>مكونات الرسالة الاتصالية الفعالة</a:t>
            </a:r>
          </a:p>
          <a:p>
            <a:pPr algn="r" defTabSz="914400" rtl="1" eaLnBrk="1" latinLnBrk="0" hangingPunct="1">
              <a:lnSpc>
                <a:spcPct val="200000"/>
              </a:lnSpc>
              <a:spcBef>
                <a:spcPts val="1000"/>
              </a:spcBef>
              <a:buFont typeface="Wingdings" pitchFamily="2" charset="2"/>
              <a:buChar char="q"/>
            </a:pPr>
            <a:r>
              <a:rPr lang="ar-EG" sz="1400" dirty="0">
                <a:latin typeface="Alexandria" pitchFamily="2" charset="-78"/>
                <a:cs typeface="Alexandria" pitchFamily="2" charset="-78"/>
              </a:rPr>
              <a:t>خصائص الرسالة الفعالة</a:t>
            </a:r>
          </a:p>
          <a:p>
            <a:pPr algn="r" defTabSz="914400" rtl="1" eaLnBrk="1" latinLnBrk="0" hangingPunct="1">
              <a:lnSpc>
                <a:spcPct val="200000"/>
              </a:lnSpc>
              <a:spcBef>
                <a:spcPts val="1000"/>
              </a:spcBef>
              <a:buFont typeface="Wingdings" pitchFamily="2" charset="2"/>
              <a:buChar char="q"/>
            </a:pPr>
            <a:r>
              <a:rPr lang="ar-EG" sz="1400" dirty="0">
                <a:latin typeface="Alexandria" pitchFamily="2" charset="-78"/>
                <a:cs typeface="Alexandria" pitchFamily="2" charset="-78"/>
              </a:rPr>
              <a:t>النظريات ذات الصلة بالتأثير في سلوك الجمهور</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نموذج احتمالية المعالجة</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التعلم الاجتماعي</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الانتشار والابتكار</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الغرس</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الأجندة</a:t>
            </a:r>
          </a:p>
          <a:p>
            <a:pPr algn="r" defTabSz="914400" rtl="1" eaLnBrk="1" latinLnBrk="0" hangingPunct="1">
              <a:lnSpc>
                <a:spcPct val="200000"/>
              </a:lnSpc>
              <a:spcBef>
                <a:spcPts val="1000"/>
              </a:spcBef>
              <a:buFont typeface="Wingdings" pitchFamily="2" charset="2"/>
              <a:buChar char="ü"/>
            </a:pPr>
            <a:r>
              <a:rPr lang="ar-EG" sz="1400" dirty="0">
                <a:latin typeface="Alexandria" pitchFamily="2" charset="-78"/>
                <a:cs typeface="Alexandria" pitchFamily="2" charset="-78"/>
              </a:rPr>
              <a:t>نظرية السلوك المخطط له</a:t>
            </a:r>
            <a:endParaRPr lang="en-EG" sz="1400" dirty="0"/>
          </a:p>
        </p:txBody>
      </p:sp>
      <p:pic>
        <p:nvPicPr>
          <p:cNvPr id="2" name="Graphic 21">
            <a:extLst>
              <a:ext uri="{FF2B5EF4-FFF2-40B4-BE49-F238E27FC236}">
                <a16:creationId xmlns:a16="http://schemas.microsoft.com/office/drawing/2014/main" id="{D44B6D0A-4E14-FD83-FB83-F4D9FCF301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08B783CC-6844-B09C-340C-F9F4EFA3FC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114431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F0A85F3-BF68-4BB2-A214-322B01737A0E}"/>
</file>

<file path=docProps/app.xml><?xml version="1.0" encoding="utf-8"?>
<Properties xmlns="http://schemas.openxmlformats.org/officeDocument/2006/extended-properties" xmlns:vt="http://schemas.openxmlformats.org/officeDocument/2006/docPropsVTypes">
  <TotalTime>9859</TotalTime>
  <Words>2909</Words>
  <Application>Microsoft Macintosh PowerPoint</Application>
  <PresentationFormat>Widescreen</PresentationFormat>
  <Paragraphs>261</Paragraphs>
  <Slides>42</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لماذا تُركز العلاقات العامة على السلوك؟ </vt:lpstr>
      <vt:lpstr>PowerPoint Presentation</vt:lpstr>
      <vt:lpstr>كيف يمكن للعلاقات العامة أن تُشكل سلوكيات الجمهور وتُؤثر عليها؟ </vt:lpstr>
      <vt:lpstr>PowerPoint Presentation</vt:lpstr>
      <vt:lpstr>PowerPoint Presentation</vt:lpstr>
      <vt:lpstr>PowerPoint Presentation</vt:lpstr>
      <vt:lpstr>تصميم حملات ورسائل اتصالية فعالة:</vt:lpstr>
      <vt:lpstr>PowerPoint Presentation</vt:lpstr>
      <vt:lpstr>PowerPoint Presentation</vt:lpstr>
      <vt:lpstr>PowerPoint Presentation</vt:lpstr>
      <vt:lpstr>PowerPoint Presentation</vt:lpstr>
      <vt:lpstr>مكونات الرسالة الاتصالية الفعالة</vt:lpstr>
      <vt:lpstr>مكونات الرسالة الاتصالية الفعالة:</vt:lpstr>
      <vt:lpstr>خصائص الرسالة الفعالة: </vt:lpstr>
      <vt:lpstr>النظريات ذات الصلة بالتأثير في سلوك الجمهور</vt:lpstr>
      <vt:lpstr>PowerPoint Presentation</vt:lpstr>
      <vt:lpstr>١. نموذج احتمالية المعالجة Elaboration Likelihood Model - ELM)) </vt:lpstr>
      <vt:lpstr>PowerPoint Presentation</vt:lpstr>
      <vt:lpstr>٢. نظرية التعلم الاجتماعي Social Learning Theory))</vt:lpstr>
      <vt:lpstr>PowerPoint Presentation</vt:lpstr>
      <vt:lpstr>٣. نظرية الانتشار والابتكار Diffusion of Innovations Theory))</vt:lpstr>
      <vt:lpstr>PowerPoint Presentation</vt:lpstr>
      <vt:lpstr>٤. نظرية الغرسCultivation Theory))</vt:lpstr>
      <vt:lpstr>PowerPoint Presentation</vt:lpstr>
      <vt:lpstr>٥. نظرية الأجندة (Agenda-Setting Theory)</vt:lpstr>
      <vt:lpstr>PowerPoint Presentation</vt:lpstr>
      <vt:lpstr>٦- نظرية السلوك المخطط له (Theory of Planned Behavior – TPB) </vt:lpstr>
      <vt:lpstr>PowerPoint Presentation</vt:lpstr>
      <vt:lpstr>PowerPoint Presentation</vt:lpstr>
      <vt:lpstr>PowerPoint Presentation</vt:lpstr>
      <vt:lpstr>PowerPoint Presentation</vt:lpstr>
      <vt:lpstr>PowerPoint Presentation</vt:lpstr>
      <vt:lpstr>PowerPoint Presentation</vt:lpstr>
      <vt:lpstr>تطبيقات للنظرية على حملات الصحة العامة</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97</cp:revision>
  <dcterms:created xsi:type="dcterms:W3CDTF">2023-04-29T09:08:00Z</dcterms:created>
  <dcterms:modified xsi:type="dcterms:W3CDTF">2026-03-04T17:20:15Z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