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304" r:id="rId4"/>
    <p:sldId id="307" r:id="rId5"/>
    <p:sldId id="308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9" r:id="rId15"/>
    <p:sldId id="320" r:id="rId16"/>
    <p:sldId id="318" r:id="rId17"/>
    <p:sldId id="324" r:id="rId18"/>
    <p:sldId id="325" r:id="rId19"/>
    <p:sldId id="326" r:id="rId20"/>
    <p:sldId id="327" r:id="rId21"/>
    <p:sldId id="330" r:id="rId22"/>
    <p:sldId id="328" r:id="rId23"/>
    <p:sldId id="331" r:id="rId24"/>
    <p:sldId id="332" r:id="rId25"/>
    <p:sldId id="333" r:id="rId26"/>
    <p:sldId id="334" r:id="rId27"/>
    <p:sldId id="335" r:id="rId28"/>
    <p:sldId id="336" r:id="rId29"/>
    <p:sldId id="339" r:id="rId30"/>
    <p:sldId id="337" r:id="rId31"/>
    <p:sldId id="338" r:id="rId32"/>
    <p:sldId id="340" r:id="rId33"/>
    <p:sldId id="341" r:id="rId34"/>
    <p:sldId id="342" r:id="rId35"/>
    <p:sldId id="267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7477-6FC3-48AA-8DA9-C4433356C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42CFB-28C0-4209-A275-A73E599C86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854B-0627-4C87-93C9-B59EE91B5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FD95A-1D1C-4CD2-AB33-ED2CAA235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F6715-284C-40C1-AA06-9AE378C1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754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AE3A-6E18-4525-8D1C-128D29520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8D6A8-4198-4DC5-9004-D39D76DE3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3F765-E1C3-46BB-9CEE-1540BB42C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12BC1-6E8F-4924-8DD6-78A9D45C7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D8DD-5B80-4AEC-9B21-B5BE3AB50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824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641CF-0AC0-4F82-9EEF-5555E715A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BAB2A-8961-4E86-BB6B-A921895C8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F66C2-4A11-4205-AFF6-8D36BB25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709B7-6D29-44C6-AAC7-9D434014D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011977-3951-438C-83E9-2649A8114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305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20DD1-E265-4AB8-BDCF-C5905B46A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F5C35-CE43-469E-BCB1-BB9F33F752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61B22-8280-4A27-899B-4DFC93A06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99B7C-B570-4756-A162-01D09F09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DB34A9-5ED8-49F0-8669-73199D645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8DB3B-FAE1-4E98-92B1-48C6817DE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991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A4B59-C39B-49E8-9E15-5AFAA16E6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E852B-8B64-4F8E-87EC-D32FDE59F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7281D7-6219-4017-A122-CE2A4669EB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63B764-5D40-4379-B6FB-83EC99C494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4FB240-EB13-4310-9359-7F1111CC77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67F850-0C9B-4B68-9DE3-01F99F7C2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0CCD4-BF61-483B-A9C2-6D1F4313B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3A6DFF-093C-4B3C-B34C-E136431D5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921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43D38-85A0-44F1-8F8D-6D99E5821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58C1A9-CBC8-4BDC-B218-9BDB63F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D4455-72B4-4F38-A669-AB6C477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D270EC-2989-42DE-A974-33C95F7A1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52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C97FA-7CAE-460E-B7B2-CBA885F3F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BE5CA-792E-43FF-ACA5-7D44CA645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82FC0C-DB3A-4890-AB2C-FF3743F09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45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946F7-93C3-464C-BA69-461221B0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FB7E1-5681-4C3C-AC21-27706330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09146-DB37-432A-AB8E-D0FE65AD5E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0DC77-515C-4440-A287-DE6CDA76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015D1F-B44F-4E0B-B4EF-BC313A42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085A8-FF5E-4238-8383-4272BD4E2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34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46AC2-4F7C-4DDB-AFD6-B045F6991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FD0715-EAD9-40A8-A5FC-66E7C8F80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72923-6A88-4A8F-A887-F5255DD2A6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95422-1693-4EA1-A74B-085BBF575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01C30-278E-460C-AA3C-CEBA4893E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9C3F9-AA6F-46B8-89B1-B8EB6C19E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48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5FD34-31E2-4E05-81D5-9CACDEC2B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1EBC5E-3E8A-4EB2-BAED-BD9595553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E8B9-DD0D-48F9-ABBC-CFD5BD110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9A30E-4747-41F3-BB66-9343EA29D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53BEF-7C1A-4FCD-9581-BA6B25768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024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824EDF-6B2A-42F2-BCA6-A83B0A3EB9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ED9BC8-0400-4C15-AC85-3408DF66AD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C20CD-1646-4003-B96D-6F3EBB460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2D3F8-8F7D-401A-A6A3-AF5C3184A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DCECE-485C-47EF-A299-5B6EA148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64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361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46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524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362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3616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1330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9220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5273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134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227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477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036BEA-6898-4D64-BF8B-54485D944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B7F306-8C34-44DE-877D-847F8FE7D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445F8-B928-46DD-8026-E693F3FBE2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36389-7455-4239-9440-1BF08222257B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FBA1A-EA7B-4255-931C-CF50FF856E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F553E-4ADD-4886-B33C-BC7334658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86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836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Prepared by </a:t>
            </a:r>
            <a:br>
              <a:rPr lang="en-US" sz="31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Dr. Walaa Mohamed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2800" b="1" dirty="0">
                <a:solidFill>
                  <a:schemeClr val="bg1"/>
                </a:solidFill>
                <a:latin typeface="+mn-lt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+mn-lt"/>
              </a:rPr>
              <a:t>8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Financial</a:t>
            </a:r>
            <a:r>
              <a:rPr lang="en-US" b="1" kern="0" spc="17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Modeling </a:t>
            </a:r>
            <a:r>
              <a:rPr lang="en-US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    </a:t>
            </a:r>
            <a:r>
              <a:rPr lang="ar-EG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 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and</a:t>
            </a:r>
            <a:r>
              <a:rPr lang="en-US" b="1" kern="0" spc="1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Evaluation (part three)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Objectives </a:t>
            </a:r>
            <a:r>
              <a:rPr lang="en-US" dirty="0">
                <a:solidFill>
                  <a:srgbClr val="FFFFFF"/>
                </a:solidFill>
              </a:rPr>
              <a:t>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z="3200" spc="-65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z="3200" spc="-2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covers: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- Loan drawings and debt service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8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 cover ratios</a:t>
            </a:r>
            <a:r>
              <a:rPr lang="ar-EG" sz="28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endParaRPr lang="en-US" sz="2800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+mj-cs"/>
            </a:endParaRP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>
                <a:solidFill>
                  <a:srgbClr val="231F21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Sensitivity analysis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Investor analysis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87E583-DA14-45F6-83A6-E48951C9B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6666" y="0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184785" marR="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During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construction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</a:t>
            </a:r>
            <a:r>
              <a:rPr lang="en-US" sz="2000" b="1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between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priority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between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Any</a:t>
            </a:r>
            <a:r>
              <a:rPr lang="en-US" sz="2000" spc="2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limitations</a:t>
            </a:r>
            <a:r>
              <a:rPr lang="en-US" sz="20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2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</a:t>
            </a:r>
            <a:r>
              <a:rPr lang="en-US" sz="20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2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(e.g.,</a:t>
            </a:r>
            <a:r>
              <a:rPr lang="en-US" sz="20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ECA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loans</a:t>
            </a:r>
            <a:r>
              <a:rPr lang="en-US" sz="20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2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used</a:t>
            </a:r>
            <a:r>
              <a:rPr lang="en-US" sz="20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only</a:t>
            </a:r>
            <a:r>
              <a:rPr lang="en-US" sz="2000" spc="2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 exported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equipment,</a:t>
            </a:r>
            <a:r>
              <a:rPr lang="en-US" sz="20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</a:t>
            </a:r>
            <a:r>
              <a:rPr lang="en-US" sz="20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currency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funded</a:t>
            </a:r>
            <a:r>
              <a:rPr lang="en-US" sz="2000" spc="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loans</a:t>
            </a:r>
            <a:r>
              <a:rPr lang="en-US" sz="20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currency)</a:t>
            </a:r>
          </a:p>
          <a:p>
            <a:pPr marL="274320" marR="0" indent="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having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done</a:t>
            </a:r>
            <a:r>
              <a:rPr lang="en-US" sz="2000" b="1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000" b="1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calculates: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80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drawdown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schedule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both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debt;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Drawings on the debt give rise to interest payments (IDC), which also need to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 funded.</a:t>
            </a:r>
          </a:p>
          <a:p>
            <a:pPr marL="0" indent="0">
              <a:buNone/>
            </a:pPr>
            <a:r>
              <a:rPr lang="en-US" sz="20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Important note: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Debt drawdown</a:t>
            </a:r>
            <a:r>
              <a:rPr lang="en-US" sz="20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involves gradually issuing funds rather than releasing the entire amount at once. By slowly drawing down the </a:t>
            </a:r>
            <a:r>
              <a:rPr lang="en-US" sz="200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debt, </a:t>
            </a:r>
            <a:r>
              <a:rPr lang="en-US" sz="20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lenders can verify that funds are not misspent before providing more money.</a:t>
            </a:r>
            <a:endParaRPr lang="en-US" sz="20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60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454025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During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</a:t>
            </a:r>
            <a:r>
              <a:rPr lang="en-US" sz="2000" b="1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Priorities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allocation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net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ﬂow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Allocation</a:t>
            </a:r>
            <a:r>
              <a:rPr lang="en-US" sz="20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repayment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Calculation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payments,</a:t>
            </a:r>
            <a:r>
              <a:rPr lang="en-US" sz="20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allowing</a:t>
            </a:r>
            <a:r>
              <a:rPr lang="en-US" sz="20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contracts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973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already discussed, a high ratio of debt is the essence of project ﬁnance.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Within prudent limits, therefore, Sponsors wish to limit the amount of equity they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 in a project, to improve their own return, and thus to raise the maximum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debt.</a:t>
            </a: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buNone/>
            </a:pPr>
            <a:endParaRPr lang="en-US" sz="22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0505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 the maximum level of debt a project can raise has been determined,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difference between this ﬁgure and project costs in principle determines the amount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equity acquired (although some of the gap may be ﬁlled with mezzanine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public-sector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grants.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8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362856"/>
            <a:ext cx="11843657" cy="6313715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b="1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</a:t>
            </a:r>
            <a:endParaRPr lang="en-US" sz="2000" b="1" u="sng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US" sz="2200" b="1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determine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b="1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b="1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sz="2200" b="1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raised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project:</a:t>
            </a:r>
            <a:endParaRPr lang="en-US" sz="2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2485" marR="231140" indent="-14986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Lender’s cash ﬂow cover requirements. There is obviously a fundamental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difference between a project with a Project Agreement that provides reasonable certainty of revenues and hence cash ﬂow cover for debt service and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such as a merchant power plant selling into a competitive and comparatively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unpredictable market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form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hedging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revenue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risks; it is evident that the latter type of project cannot raise the same level of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former.</a:t>
            </a:r>
          </a:p>
          <a:p>
            <a:pPr marL="682625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2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2485" marR="235585" indent="14922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Similarly, a project in a high-risk country cannot raise as much debt as 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same project in a low-risk country, because the lenders will consider the cash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certain,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even if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contracted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through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Agreement.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665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certainty</a:t>
            </a:r>
            <a:r>
              <a:rPr lang="en-US" sz="2200" spc="-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affects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-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the lenders wish to have: the less certain the lenders consider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1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be,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b="1" u="sng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b="1" u="sng" spc="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require.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662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b="1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Lenders’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views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leverage.</a:t>
            </a:r>
            <a:r>
              <a:rPr lang="en-US" sz="2200" spc="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</a:t>
            </a:r>
            <a:r>
              <a:rPr lang="en-US" sz="2200" spc="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also</a:t>
            </a:r>
            <a:r>
              <a:rPr lang="en-US" sz="2200" spc="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views</a:t>
            </a:r>
            <a:r>
              <a:rPr lang="en-US" sz="2200" spc="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debt:</a:t>
            </a:r>
            <a:r>
              <a:rPr lang="en-US" sz="22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2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appropriate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particular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e.g.: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3555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90 : 10 for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infrastructure project with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Project Agreement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no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usage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 (e.g.,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hospital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prison)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85</a:t>
            </a:r>
            <a:r>
              <a:rPr lang="en-US" sz="2200" spc="-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Offtake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1650" lvl="0" indent="-342900" algn="just">
              <a:lnSpc>
                <a:spcPct val="150000"/>
              </a:lnSpc>
              <a:spcBef>
                <a:spcPts val="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r>
              <a:rPr lang="en-US" sz="2200" spc="-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infrastructure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usage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2200" spc="1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(e.g.,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road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-2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transit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r>
              <a:rPr lang="en-US" sz="2200" spc="-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natural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1650" lvl="0" indent="-3429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2200" spc="-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merchant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Offtake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 hedging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237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50292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</a:t>
            </a:r>
            <a:r>
              <a:rPr lang="ar-EG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2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20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endParaRPr lang="en-US" sz="2000" b="1" u="sng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level of debt that can be raised for a project is based primarily on its projected ability to pay interest and repay loan principal installments as they fall due,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 comfortable margin of safety. To assess this margin of safety, lenders calculate cover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namely: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106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Annual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life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(LLCR)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EG" sz="2200" spc="4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life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(PLCR),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Reserve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natural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resources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96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1. 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</a:p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000" b="1" u="sng" spc="-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should be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noted that none of these cover ratios can be calculated for a period before the Project Company begins operating, as they all deal with the relationship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requirements.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089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362856"/>
            <a:ext cx="11843657" cy="6495143"/>
          </a:xfrm>
        </p:spPr>
        <p:txBody>
          <a:bodyPr>
            <a:normAutofit fontScale="85000" lnSpcReduction="10000"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(ADSCR):</a:t>
            </a:r>
          </a:p>
          <a:p>
            <a:pPr marL="233045" marR="501015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ADSCR assesses the Project Company’s ability to service its debt from its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 ﬂow,</a:t>
            </a:r>
            <a:r>
              <a:rPr lang="en-US" sz="24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is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calculated</a:t>
            </a:r>
            <a:r>
              <a:rPr lang="en-US" sz="24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as: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cash</a:t>
            </a:r>
            <a:r>
              <a:rPr lang="en-US" sz="2400" i="1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over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year—i.e.,</a:t>
            </a:r>
            <a:r>
              <a:rPr lang="en-US" sz="24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revenues</a:t>
            </a:r>
            <a:r>
              <a:rPr lang="en-US" sz="24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 operating expenses— taking account of any Maintenance Reserve Account (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reserve account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of cash balances set aside to cover a project's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maintenance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repair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expenses )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similar Reserve Accounts covering anything other than debt service, and ignoring any noncash items such as depreciation.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divided</a:t>
            </a:r>
            <a:r>
              <a:rPr lang="en-US" sz="2400" i="1" spc="5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endParaRPr lang="en-US" sz="24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502920" lvl="1" indent="0" algn="just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None/>
              <a:tabLst>
                <a:tab pos="538480" algn="l"/>
              </a:tabLst>
            </a:pPr>
            <a:r>
              <a:rPr lang="en-US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 service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the project over the year— i.e., interest payments and principal repayments, ignoring transfers to or from Reserve Accounts for debt</a:t>
            </a:r>
            <a:r>
              <a:rPr lang="en-US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715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Thus,</a:t>
            </a:r>
            <a:r>
              <a:rPr lang="en-US" sz="24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4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120,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interest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payments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4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55,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-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</a:t>
            </a:r>
            <a:r>
              <a:rPr lang="en-US" sz="24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repayments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4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45,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ADSCR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would</a:t>
            </a:r>
            <a:r>
              <a:rPr lang="en-US" sz="24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sz="24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1.2:</a:t>
            </a:r>
            <a:r>
              <a:rPr lang="en-US" sz="24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(120</a:t>
            </a:r>
            <a:r>
              <a:rPr lang="en-US" sz="24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(55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45)).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935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From the perspective of the lender, higher DSCRs are preferable because they indicate that the borrower has ample financial resources with which to repay their loan.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b="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their initial Base </a:t>
            </a:r>
            <a:r>
              <a:rPr lang="en-US" sz="220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 projections,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lenders look at the projected ADSCR for each period throughout the term of the loan and check that this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does not fall below their required minimum at any time. The actual ADSCRs are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reviewed (and projections may be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recalculated)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once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project is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operation.</a:t>
            </a:r>
            <a:endParaRPr lang="en-US" sz="22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200" b="1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734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33045" marR="501015" indent="0" algn="just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 requirement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obviously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varies between</a:t>
            </a:r>
            <a:r>
              <a:rPr lang="en-US" sz="20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projects,</a:t>
            </a:r>
            <a:r>
              <a:rPr lang="en-US" sz="20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very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approximate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standard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could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05000"/>
              </a:lnSpc>
              <a:spcBef>
                <a:spcPts val="5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 : 1 for an infrastructure project with a Project Agreement with no usage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(e.g.,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hospital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prison)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1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1.3</a:t>
            </a:r>
            <a:r>
              <a:rPr lang="en-US" sz="20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plant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Offtake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499745" lvl="1" indent="-285750" algn="just">
              <a:lnSpc>
                <a:spcPct val="106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1.4 : 1 for an infrastructure project with usage risk (e.g., a toll road or mass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transit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marR="0" lvl="2" indent="450850" rtl="0">
              <a:spcBef>
                <a:spcPts val="4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1.5</a:t>
            </a:r>
            <a:r>
              <a:rPr lang="en-US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pc="-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natural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resources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marR="230505" lvl="2" indent="450850" algn="just">
              <a:lnSpc>
                <a:spcPct val="106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2.0 : 1 for a merchant power plant project with no Offtake Contract or price</a:t>
            </a:r>
            <a:r>
              <a:rPr lang="en-US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06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 cover levels would be required for a project with nonstandard risks, or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located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poor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credit risk.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629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should be noted that, unlike in corporate loans, the cash ﬂow cover ratio for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annual interest (as opposed to total debt service) is not generally considered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signiﬁcant measurement. This is because corporate loans are often renewed from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year to year, whereas project ﬁnance loans have to be repaid because the project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 a ﬁnite life; therefore, the Project Company must be able to reduce its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each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year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scheduled,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alone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generally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adequate.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862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1. 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</a:p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If you know the following information about project A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Operating revenue= $ 1,000,000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Operating expenses= $ 700,000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Interest payment</a:t>
            </a: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= $ 50,000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Loan (principle) repayment </a:t>
            </a: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= $ 40,000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Calculate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(ADSCR) </a:t>
            </a:r>
            <a:endParaRPr lang="en-US" sz="2200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158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LOAN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LIFE</a:t>
            </a:r>
            <a:r>
              <a:rPr lang="en-US" sz="2000" u="sng" spc="1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RATIO:</a:t>
            </a: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LLCR is based on a similar calculation, but taken over the whole term of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loan:</a:t>
            </a:r>
            <a:endParaRPr lang="en-US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Projected operating cash ﬂow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(calculated as for the ADSCR), from the date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which the project is projected to begin operations, to the date on which 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 is repaid, discounted to its NPV at the same interest rate as that assumed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(taking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any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swap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other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divided</a:t>
            </a:r>
            <a:r>
              <a:rPr lang="en-US" sz="2200" i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endParaRPr lang="en-US" sz="22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 outstanding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the calculation date, less the balance of debt-related Reserve Accounts</a:t>
            </a:r>
            <a:endParaRPr lang="en-US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minimum initial LLCR requirement in Base Case projections for “standard” projects is around 10% higher than the ﬁgures shown above for minimum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ADSCR.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513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LOAN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LIFE</a:t>
            </a:r>
            <a:r>
              <a:rPr lang="en-US" sz="2000" u="sng" spc="1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RATIO:</a:t>
            </a: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LLCR is a useful measure for the initial assessment of a project’s ability to ser-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vice its debt as a whole and for continuing to look at it over its remaining life, but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clearly it is not so useful if there are likely to be signiﬁcant cash ﬂow ﬂuctuations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 year to year. ADSCR is thus a more signiﬁcant measure of a Project Company’s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ability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its debt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it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falls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713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 fontScale="77500" lnSpcReduction="20000"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US" sz="2600" u="sng" spc="6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:</a:t>
            </a:r>
          </a:p>
          <a:p>
            <a:pPr marL="233045" marR="500380" indent="0" algn="just">
              <a:lnSpc>
                <a:spcPct val="16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 point that lenders check is whether the project has capacity to make repayments after the original ﬁnal maturity of the debt, in case there have been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difﬁculties in repaying all of the debt in time. This extra debt service capacity is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known as the “tail,” and lenders normally expect at least a year or two of cash ﬂow</a:t>
            </a:r>
            <a:r>
              <a:rPr lang="en-US" sz="26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 in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way.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6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tail can</a:t>
            </a:r>
            <a:r>
              <a:rPr lang="en-US" sz="2600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600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600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on:</a:t>
            </a:r>
            <a:endParaRPr lang="en-US" sz="26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60000"/>
              </a:lnSpc>
              <a:spcBef>
                <a:spcPts val="70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general ability of the Project Company to keep operating and so generating cash after the loan term (in any case the technical life of the project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signiﬁcantly</a:t>
            </a:r>
            <a:r>
              <a:rPr lang="en-US" sz="26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longer</a:t>
            </a:r>
            <a:r>
              <a:rPr lang="en-US" sz="26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</a:t>
            </a:r>
            <a:r>
              <a:rPr lang="en-US" sz="26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term)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existence of Input Supply and Offtake Contracts, or a Concession Agreement, which speciﬁcally ensure that the Project Company will continue to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operate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60000"/>
              </a:lnSpc>
              <a:spcBef>
                <a:spcPts val="0"/>
              </a:spcBef>
              <a:buNone/>
            </a:pP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467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171" y="696683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US" sz="2600" u="sng" spc="6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:</a:t>
            </a:r>
          </a:p>
          <a:p>
            <a:pPr marL="233045" marR="502285" indent="0" algn="just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value to lenders of the tail can be calculated using the PLCR; here the net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 ﬂow before debt service for the whole life of the project (not just the term of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debt as for the LLCR)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discounted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its NPV, and this ﬁgure is divided</a:t>
            </a:r>
            <a:r>
              <a:rPr lang="en-US" sz="2200" u="sng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debt outstanding. Obviously the PLCR will be higher than the LLCR; lenders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200" u="sng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wish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see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around</a:t>
            </a:r>
            <a:r>
              <a:rPr lang="en-US" sz="2200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15</a:t>
            </a:r>
            <a:r>
              <a:rPr lang="en-US" sz="2200" u="sng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–20%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ADSCR.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18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2227"/>
            <a:ext cx="10515600" cy="449943"/>
          </a:xfrm>
        </p:spPr>
        <p:txBody>
          <a:bodyPr>
            <a:normAutofit/>
          </a:bodyPr>
          <a:lstStyle/>
          <a:p>
            <a:pPr marL="285115" marR="0" indent="0" algn="ctr">
              <a:spcBef>
                <a:spcPts val="52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CALCULATING</a:t>
            </a:r>
            <a:r>
              <a:rPr lang="en-US" sz="2400" b="1" spc="65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400" b="1" spc="35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RATIOS</a:t>
            </a:r>
            <a:endParaRPr lang="en-US" sz="2400" b="1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463550" marR="0" indent="0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12.9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sets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calculations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typical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even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220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1000</a:t>
            </a:r>
            <a:r>
              <a:rPr lang="en-US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loan,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repaid</a:t>
            </a:r>
            <a:r>
              <a:rPr lang="en-US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equal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principal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installments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</a:t>
            </a:r>
            <a:r>
              <a:rPr lang="en-US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Interest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</a:t>
            </a:r>
            <a:r>
              <a:rPr lang="en-US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</a:t>
            </a:r>
            <a:r>
              <a:rPr lang="en-US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p.a.</a:t>
            </a:r>
            <a:r>
              <a:rPr lang="en-US" i="1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(=</a:t>
            </a:r>
            <a:r>
              <a:rPr lang="en-US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NPV</a:t>
            </a:r>
            <a:r>
              <a:rPr lang="en-US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discount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3715" marR="22606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assumed</a:t>
            </a:r>
            <a:r>
              <a:rPr lang="en-US" sz="2000" spc="-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generates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p.a.</a:t>
            </a:r>
            <a:r>
              <a:rPr lang="en-US" sz="2000" i="1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further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years</a:t>
            </a:r>
            <a:r>
              <a:rPr lang="en-US" sz="2000" spc="-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after the end of the loan (i.e., years 11–13), the NPV of the total 12 year cash ﬂow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1499,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initial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PLCR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1.50</a:t>
            </a:r>
            <a:r>
              <a:rPr lang="en-US" sz="2000" spc="-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:1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(1499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 1000).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923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96FEC7-D403-4E03-9CFB-6116875B0E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84410"/>
            <a:ext cx="12192000" cy="5118086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9558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6400"/>
            <a:ext cx="12293600" cy="2746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THE</a:t>
            </a:r>
            <a:r>
              <a:rPr lang="en-US" sz="2700" b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BASE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CASE</a:t>
            </a:r>
            <a:r>
              <a:rPr lang="en-US" sz="2700" b="1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CHANGES</a:t>
            </a:r>
            <a:r>
              <a:rPr lang="en-US" sz="2700" b="1" spc="-3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</a:t>
            </a:r>
            <a:r>
              <a:rPr lang="en-US" sz="2700" b="1" spc="-3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ASSUMPTIONS</a:t>
            </a:r>
            <a:br>
              <a:rPr lang="en-US" sz="44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/>
          </a:bodyPr>
          <a:lstStyle/>
          <a:p>
            <a:pPr marL="233045" marR="500380" indent="0" algn="just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Sponsors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ﬁnancial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model’s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structure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calculation formulae reﬂect the project and its contracts correctly, the basic input assumptions are settled, and the ﬁnancial structure and terms are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agreed to and also incorporated in the model, the ﬁnal run of the model on this basis is known as the “Base Case” or “banking case.” This ﬁnal calculation usually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 place just before signing or Financial Close, to enable the lenders to check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that, using fully up-to-date assumptions and the ﬁnal versions of the Project Con-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tracts,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still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provides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them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adequate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coverage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loan.</a:t>
            </a:r>
          </a:p>
          <a:p>
            <a:pPr marL="233045" marR="500380" indent="0" algn="just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546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 the project does not stand still thereafter, and lenders continue to review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 exposure. As will be seen, adverse changes in ADSCR or LLCR in the future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affect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ability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Project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dividends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investors, or even put the Project Company into default on the loan.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However, if a new projection is to be calculated once the project is under way,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someone has to decide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 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input assumptions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previously used should be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changed. If the Project Company is left to decide the assumptions, the lenders may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vice</a:t>
            </a:r>
            <a:r>
              <a:rPr lang="en-US" sz="2000" i="1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versa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8832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6400"/>
            <a:ext cx="12293600" cy="2746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THE</a:t>
            </a:r>
            <a:r>
              <a:rPr lang="en-US" sz="2700" b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BASE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CASE</a:t>
            </a:r>
            <a:r>
              <a:rPr lang="en-US" sz="2700" b="1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CHANGES</a:t>
            </a:r>
            <a:r>
              <a:rPr lang="en-US" sz="2700" b="1" spc="-3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</a:t>
            </a:r>
            <a:r>
              <a:rPr lang="en-US" sz="2700" b="1" spc="-3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ASSUMPTIONS</a:t>
            </a:r>
            <a:br>
              <a:rPr lang="en-US" sz="44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 is no simple answer to this problem, but as far as possible it is usually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best to use objective rather than subjective sources for revising projections where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possible,</a:t>
            </a:r>
            <a:r>
              <a:rPr lang="en-US" sz="2200" b="1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e.g.: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1015" lvl="1" indent="-285750" algn="just">
              <a:lnSpc>
                <a:spcPct val="150000"/>
              </a:lnSpc>
              <a:spcBef>
                <a:spcPts val="46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Macroeconomic assumptions (including commodity prices) can be based on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economic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review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published by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outside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source,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long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publication,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speciﬁc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9905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revenue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assumptions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generally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actual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performance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 usually have the greatest weight in the ﬁnal decision on the assumption changes, but where possible investors should ensure that these decisions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 based on and are required to follow speciﬁc advice from the Lenders’ Engineer,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market,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insurance,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other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advisers,</a:t>
            </a:r>
            <a:r>
              <a:rPr lang="en-US" sz="2200" spc="1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who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have</a:t>
            </a:r>
            <a:r>
              <a:rPr lang="en-US" sz="2200" spc="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expertise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issues involved, rather than leaving it to an arbitrary decision by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0950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293600" cy="681036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SENSITIVITY</a:t>
            </a:r>
            <a:r>
              <a:rPr lang="en-US" sz="2800" spc="9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ANALYSIS</a:t>
            </a: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ﬁnancial model also needs to be sufﬁciently ﬂexible to allow both investors</a:t>
            </a:r>
            <a:r>
              <a:rPr lang="en-US" sz="2200" spc="-2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lenders to calculate a series of “sensitivities” (also known as “cases”) showing the effects of variations in the key input assumptions in the Base Case when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initially reviewing the project.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 sensitivities may include calculating the effect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238125" lvl="2" indent="-228600" rtl="0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Construction</a:t>
            </a:r>
            <a:r>
              <a:rPr lang="en-US" sz="2200" spc="1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overrun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(usually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full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contingency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funding)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234950" lvl="2" indent="-2286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the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under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 delays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failure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speciﬁed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Delay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completion</a:t>
            </a:r>
            <a:r>
              <a:rPr lang="en-US" sz="22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(say</a:t>
            </a:r>
            <a:r>
              <a:rPr lang="en-US" sz="22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2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months)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Contractor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Reduction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performance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Contractor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8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downtime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lower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availability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Reduced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volume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usage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Reduced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3924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293600" cy="681036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SENSITIVITY</a:t>
            </a:r>
            <a:r>
              <a:rPr lang="en-US" sz="2800" spc="9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ANALYSIS</a:t>
            </a: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046857" cy="6176963"/>
          </a:xfrm>
        </p:spPr>
        <p:txBody>
          <a:bodyPr>
            <a:normAutofit fontScale="92500"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 sensitivities may include calculating the effect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(continued):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Breakeven</a:t>
            </a:r>
            <a:r>
              <a:rPr lang="en-US" sz="23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sales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input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3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rates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(where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ﬁxed)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8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Exchange</a:t>
            </a:r>
            <a:r>
              <a:rPr lang="en-US" sz="23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</a:t>
            </a:r>
            <a:r>
              <a:rPr lang="en-US" sz="23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movements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summary, the sensitivities look at the ﬁnancial effect of the commercial and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ﬁnancial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3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aspects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3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3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3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working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out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originally</a:t>
            </a:r>
            <a:r>
              <a:rPr lang="en-US" sz="23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expected.</a:t>
            </a:r>
          </a:p>
          <a:p>
            <a:pPr marL="502920" marR="231140" indent="0" algn="just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 also usually run a “combined downside case” to check the effects of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several adverse things happening at once (e.g., 3 months’ delay in completion, a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10% drop in sale prices, and 10% more downtime).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calculation of several different</a:t>
            </a:r>
            <a:r>
              <a:rPr lang="en-US" sz="23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things</a:t>
            </a:r>
            <a:r>
              <a:rPr lang="en-US" sz="2300" b="1" u="sng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happening</a:t>
            </a:r>
            <a:r>
              <a:rPr lang="en-US" sz="2300" b="1" u="sng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</a:t>
            </a:r>
            <a:r>
              <a:rPr lang="en-US" sz="2300" b="1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300" b="1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also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called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“scenario</a:t>
            </a:r>
            <a:r>
              <a:rPr lang="en-US" sz="23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analysis.”</a:t>
            </a:r>
            <a:endParaRPr lang="en-US" sz="23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5728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8971"/>
            <a:ext cx="12293600" cy="202066"/>
          </a:xfrm>
        </p:spPr>
        <p:txBody>
          <a:bodyPr>
            <a:noAutofit/>
          </a:bodyPr>
          <a:lstStyle/>
          <a:p>
            <a:pPr algn="ctr"/>
            <a:r>
              <a:rPr lang="en-US" sz="2800" b="1" i="0" dirty="0">
                <a:solidFill>
                  <a:srgbClr val="132E57"/>
                </a:solidFill>
                <a:effectLst/>
                <a:highlight>
                  <a:srgbClr val="FFFF00"/>
                </a:highlight>
                <a:latin typeface="Open Sans" panose="020B0606030504020204" pitchFamily="34" charset="0"/>
              </a:rPr>
              <a:t>What is Scenario Analysis?</a:t>
            </a:r>
            <a:br>
              <a:rPr lang="en-US" sz="2800" b="1" i="0" dirty="0">
                <a:solidFill>
                  <a:srgbClr val="132E57"/>
                </a:solidFill>
                <a:effectLst/>
                <a:highlight>
                  <a:srgbClr val="FFFF00"/>
                </a:highlight>
                <a:latin typeface="Open Sans" panose="020B0606030504020204" pitchFamily="34" charset="0"/>
              </a:rPr>
            </a:b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478972"/>
            <a:ext cx="12046857" cy="6379028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Scenario analysis is a process of examining and evaluating possible events or scenarios that could take place in the future and predicting the various feasible results or possible outcomes. </a:t>
            </a:r>
            <a:r>
              <a:rPr lang="en-US" sz="7200" b="1" i="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 </a:t>
            </a:r>
            <a:r>
              <a:rPr lang="en-US" sz="7200" b="1" i="0" u="sng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financial modeling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the process is typically used to estimate changes in the value of a business or cash flow, especially when there are potentially favorable and unfavorable events that could impact the company.</a:t>
            </a:r>
          </a:p>
          <a:p>
            <a:pPr algn="just">
              <a:lnSpc>
                <a:spcPct val="170000"/>
              </a:lnSpc>
            </a:pP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Managers typically start with three basic scenarios: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It is the average scenario, based on management assumptions. An example – when calculating the net present value, the rates most likely to be used are the discount rate, cash flow growth rate, or tax rate.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Worst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Considers the most serious or severe outcome that may happen in a given situation. An example – when calculating the net present value, one would take the highest possible discount rate and subtract the possible cash flow growth rate or the highest expected tax rate.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Best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It is the ideal projected scenario and is almost always put into action by management to achieve their objectives. An example – when calculating the net present value, use the lowest possible discount rate, the highest possible growth rate, and the lowest possible tax rate.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7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3458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3" y="681036"/>
            <a:ext cx="12409714" cy="6176963"/>
          </a:xfrm>
        </p:spPr>
        <p:txBody>
          <a:bodyPr>
            <a:normAutofit/>
          </a:bodyPr>
          <a:lstStyle/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 usually aim at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minimum level of equity IRR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 vary according to when they come into the project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resale of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 when the project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is complete and operating successfully may give the original investors an opportunity for a quicker realization of value in their investment.</a:t>
            </a:r>
          </a:p>
          <a:p>
            <a:pPr marL="27432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INVESTORS’</a:t>
            </a:r>
            <a:r>
              <a:rPr lang="en-US" sz="2200" u="sng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RETURNS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Investors usually have “hurdle rates” for the IRR on their equity (equity IRR),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above which an investment is acceptable, and below which it is not. The hurdle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generally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ﬁxed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229870" lvl="2" indent="-22860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investor’s cost of capital (based on the investor’s own mixture of equity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debt), which is also used as the discount rate for an NPV calculation on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232410" lvl="2" algn="just">
              <a:lnSpc>
                <a:spcPct val="150000"/>
              </a:lnSpc>
              <a:spcBef>
                <a:spcPts val="0"/>
              </a:spcBef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additional return over cost of capital required for particular types of risk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(e.g.,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location,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extent</a:t>
            </a:r>
            <a:r>
              <a:rPr lang="en-US" sz="2200" spc="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200" spc="1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hedged</a:t>
            </a:r>
            <a:r>
              <a:rPr lang="en-US" sz="2200" spc="1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Agreements,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extent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diminishes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spread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risk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investor’s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portfolio,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etc.)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232410" lvl="2" indent="-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7294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3" y="681036"/>
            <a:ext cx="12409714" cy="6176963"/>
          </a:xfrm>
        </p:spPr>
        <p:txBody>
          <a:bodyPr>
            <a:normAutofit/>
          </a:bodyPr>
          <a:lstStyle/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b="1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hurdle rate </a:t>
            </a: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 the minimum </a:t>
            </a:r>
            <a:r>
              <a:rPr lang="en-US" sz="2200" b="0" i="0" u="sng" dirty="0">
                <a:solidFill>
                  <a:srgbClr val="2C40D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rate of return</a:t>
            </a: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on a project or investment required by a manager or investor. It allows companies to make important decisions on whether or not to pursue a specific project. The hurdle rate describes the appropriate compensation for the level of risk present—riskier projects generally have higher hurdle rates than those with less risk. 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2317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4" y="681036"/>
            <a:ext cx="12699999" cy="6176963"/>
          </a:xfrm>
        </p:spPr>
        <p:txBody>
          <a:bodyPr>
            <a:normAutofit/>
          </a:bodyPr>
          <a:lstStyle/>
          <a:p>
            <a:pPr marL="27432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INVESTORS’</a:t>
            </a:r>
            <a:r>
              <a:rPr lang="en-US" sz="2200" u="sng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RETURNS (continued) 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5460" indent="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Setting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Company’s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-2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circular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nature,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because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dependent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 of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gearing,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itself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dependent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risk: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common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practice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nonetheless.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moderate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risk,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PPA,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 an infrastructure project with limited usage risk, tend to be in the range of 12 –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20% (pretax, and as a nominal basis, i.e., including inﬂation in the cash ﬂow projections). This is relatively low compared to returns on other types of new equity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investment, reﬂecting the lower level of risk: in fact, the returns obtained are akin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a return on subordinated or mezzanine debt rather than a true “equity” return.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 rates for equity IRRs have developed in industries where projects are frequently put out to investors for bidding by governments or </a:t>
            </a:r>
            <a:r>
              <a:rPr lang="en-US" sz="2000" dirty="0" err="1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Offtakers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generation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infrastructure.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</a:t>
            </a:r>
            <a:r>
              <a:rPr lang="en-US" sz="20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investment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show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positive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NPV,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achieve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payback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addition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meeting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hurdle.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512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return required by investors also varies depending on when they come into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project. Investors come into projects at different stages and with different in-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vestment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strategies.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various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levels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87A150-005D-4258-94B0-B1A1E5934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902857"/>
            <a:ext cx="12046858" cy="383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529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 (continued)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project develops successfully, the equity IRR required by new investors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therefore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declines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passes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through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various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stages.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Sponsor developing a project who brings in another Sponsor to commit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 balance of the equity shortly before Financial Close expects to be compensated for having assumed the highest risk. This can be achieved by requiring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new Sponsor to pay a premium for its shares (a higher price per share than that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paid by the original Sponsor), or crediting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original Sponsor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 notional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</a:t>
            </a:r>
            <a:r>
              <a:rPr lang="en-US" sz="2200" spc="2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already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spent</a:t>
            </a:r>
            <a:r>
              <a:rPr lang="en-US" sz="2200" spc="2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project,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taken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 account when calculating each Sponsor’s share of development costs, and allocating</a:t>
            </a:r>
            <a:r>
              <a:rPr lang="en-US" sz="22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 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1551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 (continued) 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0505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an alternative to selling equity at a premium, the original Sponsor may take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money out of the project by charging the Project Company a development fee,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is usually payable at Financial Close. This is in effect an early return on in-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vestment, which, since it is funded as part of the project development costs, 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partly ﬁnanced by the lenders. A development fee can thus be used as an alternative way for one Sponsor to compensate another for taking the development risk.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Development fees may be contentious with lenders, but can be acceptable, pro-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vided that the original Sponsor’s real cash investment has not been effectively reduced to an unacceptably low level by doing this, and obviously also provided that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project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support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corresponding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6774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765"/>
              </a:spcBef>
              <a:spcAft>
                <a:spcPts val="0"/>
              </a:spcAft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EQUITY</a:t>
            </a:r>
            <a:r>
              <a:rPr lang="en-US" sz="24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RESALE</a:t>
            </a:r>
            <a:endParaRPr lang="en-US" sz="24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77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 investor may not be willing or able to sustain the high level of costs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risks in the development and construction stages of the project, but may buy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shares in the Project Company from the original investors when the project 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completed and operating smoothly, at a higher price that reﬂects the lower equity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 now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acceptable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because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reduction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risk.</a:t>
            </a:r>
          </a:p>
          <a:p>
            <a:pPr marL="502920" marR="23177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sale of part or all of their equity investment when the project is complete and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 successfully is likely to offer Sponsors and other original investors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chance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 a signiﬁcant improvement in their originally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projected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return.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Indeed,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achieve their return objectives, some investors such as project ﬁnance investment funds may depend on a proﬁtable sale of their equity at this stage of the project’s life.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2006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4669" y="-50546"/>
            <a:ext cx="1379479" cy="12040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083" y="1825625"/>
            <a:ext cx="11128717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Reference: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Project Finance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By:E.R. Yescombe 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edition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lecture taken from chapter 12 &amp; 13</a:t>
            </a:r>
          </a:p>
        </p:txBody>
      </p:sp>
    </p:spTree>
    <p:extLst>
      <p:ext uri="{BB962C8B-B14F-4D97-AF65-F5344CB8AC3E}">
        <p14:creationId xmlns:p14="http://schemas.microsoft.com/office/powerpoint/2010/main" val="2486071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3904</Words>
  <Application>Microsoft Office PowerPoint</Application>
  <PresentationFormat>Widescreen</PresentationFormat>
  <Paragraphs>227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Open Sans</vt:lpstr>
      <vt:lpstr>Palatino Linotype</vt:lpstr>
      <vt:lpstr>Times New Roman</vt:lpstr>
      <vt:lpstr>Office Theme</vt:lpstr>
      <vt:lpstr>2_Office Theme</vt:lpstr>
      <vt:lpstr>Project Financial Management  Prepared by  Dr. Walaa Mohamed Lecture 8</vt:lpstr>
      <vt:lpstr>Objectives of this lecture</vt:lpstr>
      <vt:lpstr>LOAN DRAWINGS AND DEBT SERVICE </vt:lpstr>
      <vt:lpstr>LOAN DRAWINGS AND DEBT SERVICE </vt:lpstr>
      <vt:lpstr> </vt:lpstr>
      <vt:lpstr> </vt:lpstr>
      <vt:lpstr>PowerPoint Presentation</vt:lpstr>
      <vt:lpstr> </vt:lpstr>
      <vt:lpstr> </vt:lpstr>
      <vt:lpstr> </vt:lpstr>
      <vt:lpstr> </vt:lpstr>
      <vt:lpstr>PowerPoint Presentation</vt:lpstr>
      <vt:lpstr>PowerPoint Presentation</vt:lpstr>
      <vt:lpstr>PowerPoint Presentation</vt:lpstr>
      <vt:lpstr>LOAN DRAWINGS AND DEBT SERVICE </vt:lpstr>
      <vt:lpstr>PowerPoint Presentation</vt:lpstr>
      <vt:lpstr>PowerPoint Presentation</vt:lpstr>
      <vt:lpstr>PowerPoint Presentation</vt:lpstr>
      <vt:lpstr>PowerPoint Presentation</vt:lpstr>
      <vt:lpstr>CALCULATING COVER RATIOS</vt:lpstr>
      <vt:lpstr>PowerPoint Presentation</vt:lpstr>
      <vt:lpstr>THE BASE CASE AND CHANGES IN ASSUMPTIONS </vt:lpstr>
      <vt:lpstr>THE BASE CASE AND CHANGES IN ASSUMPTIONS </vt:lpstr>
      <vt:lpstr>SENSITIVITY ANALYSIS</vt:lpstr>
      <vt:lpstr>SENSITIVITY ANALYSIS</vt:lpstr>
      <vt:lpstr>What is Scenario Analysis? </vt:lpstr>
      <vt:lpstr>INVESTORS’ ANALYSIS</vt:lpstr>
      <vt:lpstr>INVESTORS’ ANALYSIS</vt:lpstr>
      <vt:lpstr>INVESTORS’ ANALYSIS</vt:lpstr>
      <vt:lpstr>INVESTORS’ ANALYSIS</vt:lpstr>
      <vt:lpstr>INVESTORS’ ANALYSIS</vt:lpstr>
      <vt:lpstr>INVESTORS’ ANALYSIS</vt:lpstr>
      <vt:lpstr>INVESTORS’ ANALYSIS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Financial Management  Prepared by  Dr. Walaa Mohamed Lecture 8</dc:title>
  <dc:creator>ولاء محمد محمود بدر عامر</dc:creator>
  <cp:lastModifiedBy>ولاء محمد محمود بدر عامر</cp:lastModifiedBy>
  <cp:revision>21</cp:revision>
  <dcterms:created xsi:type="dcterms:W3CDTF">2021-06-28T17:08:55Z</dcterms:created>
  <dcterms:modified xsi:type="dcterms:W3CDTF">2021-11-05T16:11:59Z</dcterms:modified>
</cp:coreProperties>
</file>