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9" r:id="rId3"/>
    <p:sldId id="259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10" r:id="rId22"/>
    <p:sldId id="311" r:id="rId23"/>
    <p:sldId id="312" r:id="rId24"/>
    <p:sldId id="313" r:id="rId25"/>
    <p:sldId id="29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1F61"/>
    <a:srgbClr val="24A9E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72" d="100"/>
          <a:sy n="72" d="100"/>
        </p:scale>
        <p:origin x="2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7.emf"/><Relationship Id="rId7" Type="http://schemas.openxmlformats.org/officeDocument/2006/relationships/image" Target="../media/image3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114671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9940"/>
            <a:ext cx="8552985" cy="1947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2313" y="3338986"/>
            <a:ext cx="9024731" cy="97193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1478"/>
            <a:ext cx="964627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9518"/>
                </a:solidFill>
                <a:latin typeface="Calibri" panose="020F0502020204030204" pitchFamily="34" charset="0"/>
              </a:rPr>
              <a:t>RHSA (Admin 1) </a:t>
            </a:r>
            <a:r>
              <a:rPr lang="de-DE" sz="2800" b="1" dirty="0">
                <a:solidFill>
                  <a:srgbClr val="FF9518"/>
                </a:solidFill>
                <a:latin typeface="Calibri" panose="020F0502020204030204" pitchFamily="34" charset="0"/>
              </a:rPr>
              <a:t>Red Hat Enterprise Linux 8 Essentials</a:t>
            </a:r>
            <a:r>
              <a:rPr lang="en-US" sz="2800" b="1" dirty="0">
                <a:solidFill>
                  <a:srgbClr val="FF9518"/>
                </a:solidFill>
                <a:latin typeface="Calibri" panose="020F0502020204030204" pitchFamily="34" charset="0"/>
              </a:rPr>
              <a:t> </a:t>
            </a:r>
            <a:endParaRPr lang="en-US" sz="2800" b="1" dirty="0" smtClean="0">
              <a:solidFill>
                <a:srgbClr val="FF9518"/>
              </a:solidFill>
              <a:latin typeface="Calibri" panose="020F0502020204030204" pitchFamily="34" charset="0"/>
            </a:endParaRPr>
          </a:p>
          <a:p>
            <a:r>
              <a:rPr lang="en-US" sz="2800" b="1" dirty="0">
                <a:solidFill>
                  <a:srgbClr val="FF9518"/>
                </a:solidFill>
                <a:latin typeface="Calibri" panose="020F0502020204030204" pitchFamily="34" charset="0"/>
              </a:rPr>
              <a:t>       </a:t>
            </a:r>
            <a:r>
              <a:rPr lang="en-US" sz="2800" b="1" dirty="0">
                <a:solidFill>
                  <a:srgbClr val="FFC000"/>
                </a:solidFill>
                <a:latin typeface="Tajawal"/>
              </a:rPr>
              <a:t>  </a:t>
            </a:r>
            <a:endParaRPr lang="en-US" sz="2800" b="1" dirty="0" smtClean="0">
              <a:solidFill>
                <a:srgbClr val="FFC000"/>
              </a:solidFill>
              <a:latin typeface="Tajawal"/>
            </a:endParaRPr>
          </a:p>
          <a:p>
            <a:r>
              <a:rPr lang="en-US" sz="2800" b="1" dirty="0" smtClean="0">
                <a:solidFill>
                  <a:srgbClr val="FFC000"/>
                </a:solidFill>
                <a:latin typeface="Tajawal"/>
              </a:rPr>
              <a:t>Prepared </a:t>
            </a:r>
            <a:r>
              <a:rPr lang="en-US" sz="2800" b="1" dirty="0">
                <a:solidFill>
                  <a:srgbClr val="FFC000"/>
                </a:solidFill>
                <a:latin typeface="Tajawal"/>
              </a:rPr>
              <a:t>by</a:t>
            </a:r>
            <a:r>
              <a:rPr lang="en-US" sz="2800" b="1" dirty="0">
                <a:solidFill>
                  <a:srgbClr val="24A9E1"/>
                </a:solidFill>
                <a:latin typeface="Tajawal"/>
              </a:rPr>
              <a:t> Eng. Taghreed </a:t>
            </a:r>
            <a:r>
              <a:rPr lang="en-US" sz="2800" b="1" dirty="0" smtClean="0">
                <a:solidFill>
                  <a:srgbClr val="24A9E1"/>
                </a:solidFill>
                <a:latin typeface="Tajawal"/>
              </a:rPr>
              <a:t>Elsayed</a:t>
            </a:r>
          </a:p>
          <a:p>
            <a:pPr algn="ctr"/>
            <a:r>
              <a:rPr lang="en-US" sz="2800" b="1" dirty="0">
                <a:solidFill>
                  <a:srgbClr val="24A9E1"/>
                </a:solidFill>
                <a:latin typeface="Tajawal"/>
              </a:rPr>
              <a:t> </a:t>
            </a:r>
            <a:r>
              <a:rPr lang="en-US" sz="2800" b="1" dirty="0" smtClean="0">
                <a:solidFill>
                  <a:srgbClr val="24A9E1"/>
                </a:solidFill>
                <a:latin typeface="Tajawal"/>
              </a:rPr>
              <a:t>                                           </a:t>
            </a:r>
            <a:r>
              <a:rPr lang="en-US" sz="2800" b="1" dirty="0" smtClean="0">
                <a:solidFill>
                  <a:srgbClr val="FF9518"/>
                </a:solidFill>
                <a:latin typeface="Tajawal"/>
              </a:rPr>
              <a:t>Lecture </a:t>
            </a:r>
            <a:r>
              <a:rPr lang="en-US" sz="2800" b="1" dirty="0" smtClean="0">
                <a:solidFill>
                  <a:srgbClr val="FF9518"/>
                </a:solidFill>
                <a:latin typeface="Tajawal"/>
              </a:rPr>
              <a:t>7</a:t>
            </a:r>
            <a:endParaRPr lang="en-US" sz="2800" dirty="0"/>
          </a:p>
          <a:p>
            <a:r>
              <a:rPr lang="en-US" dirty="0"/>
              <a:t/>
            </a:r>
            <a:br>
              <a:rPr lang="en-US" dirty="0"/>
            </a:br>
            <a:endParaRPr lang="ar-EG" dirty="0"/>
          </a:p>
        </p:txBody>
      </p:sp>
      <p:sp>
        <p:nvSpPr>
          <p:cNvPr id="3" name="Rectangle 2"/>
          <p:cNvSpPr/>
          <p:nvPr/>
        </p:nvSpPr>
        <p:spPr>
          <a:xfrm>
            <a:off x="4474208" y="352119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34322" y="1819089"/>
            <a:ext cx="11612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WHAT IS THE OPENSSH SECURE SHELL (SSH)? </a:t>
            </a:r>
            <a:endParaRPr lang="en-US" sz="2400" b="1" dirty="0" smtClean="0">
              <a:solidFill>
                <a:srgbClr val="00B05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The </a:t>
            </a:r>
            <a:r>
              <a:rPr lang="en-US" sz="2400" dirty="0"/>
              <a:t>term </a:t>
            </a:r>
            <a:r>
              <a:rPr lang="en-US" sz="2400" b="1" dirty="0" err="1">
                <a:solidFill>
                  <a:schemeClr val="accent2"/>
                </a:solidFill>
              </a:rPr>
              <a:t>OpenSSH</a:t>
            </a:r>
            <a:r>
              <a:rPr lang="en-US" sz="2400" dirty="0"/>
              <a:t> refers to the software implementation of the Secure Shell software used in the system. 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The </a:t>
            </a:r>
            <a:r>
              <a:rPr lang="en-US" sz="2400" dirty="0" err="1">
                <a:solidFill>
                  <a:srgbClr val="FF0000"/>
                </a:solidFill>
              </a:rPr>
              <a:t>OpenSSH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/>
              <a:t>Secure Shell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  <a:r>
              <a:rPr lang="en-US" sz="2400" b="1" dirty="0" err="1">
                <a:solidFill>
                  <a:srgbClr val="FF0000"/>
                </a:solidFill>
              </a:rPr>
              <a:t>ssh</a:t>
            </a:r>
            <a:r>
              <a:rPr lang="en-US" sz="2400" dirty="0"/>
              <a:t>, is used to securely run a shell on a remote system. 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If </a:t>
            </a:r>
            <a:r>
              <a:rPr lang="en-US" sz="2400" dirty="0"/>
              <a:t>you have a user account on a remote Linux system providing </a:t>
            </a:r>
            <a:r>
              <a:rPr lang="en-US" sz="2400" b="1" dirty="0">
                <a:solidFill>
                  <a:schemeClr val="accent5"/>
                </a:solidFill>
              </a:rPr>
              <a:t>SSH services</a:t>
            </a:r>
            <a:r>
              <a:rPr lang="en-US" sz="2400" dirty="0"/>
              <a:t>, </a:t>
            </a:r>
            <a:r>
              <a:rPr lang="en-US" sz="2400" dirty="0" err="1"/>
              <a:t>ssh</a:t>
            </a:r>
            <a:r>
              <a:rPr lang="en-US" sz="2400" dirty="0"/>
              <a:t> is the command normally used to remotely log into that system. 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The </a:t>
            </a:r>
            <a:r>
              <a:rPr lang="en-US" sz="2400" b="1" dirty="0" err="1">
                <a:solidFill>
                  <a:srgbClr val="FF0000"/>
                </a:solidFill>
              </a:rPr>
              <a:t>ssh</a:t>
            </a:r>
            <a:r>
              <a:rPr lang="en-US" sz="2400" b="1" dirty="0">
                <a:solidFill>
                  <a:srgbClr val="FF0000"/>
                </a:solidFill>
              </a:rPr>
              <a:t> command </a:t>
            </a:r>
            <a:r>
              <a:rPr lang="en-US" sz="2400" dirty="0"/>
              <a:t>can also be used to run an individual command on a remote system</a:t>
            </a:r>
            <a:r>
              <a:rPr lang="en-US" sz="240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tx2"/>
                </a:solidFill>
              </a:rPr>
              <a:t>SECURE SHELL EXAMPLES </a:t>
            </a:r>
            <a:endParaRPr lang="en-US" sz="2400" b="1" dirty="0" smtClean="0">
              <a:solidFill>
                <a:schemeClr val="tx2"/>
              </a:solidFill>
            </a:endParaRPr>
          </a:p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lang="en-US" sz="2400" dirty="0" smtClean="0"/>
              <a:t>Here </a:t>
            </a:r>
            <a:r>
              <a:rPr lang="en-US" sz="2400" dirty="0"/>
              <a:t>are some examples of </a:t>
            </a:r>
            <a:r>
              <a:rPr lang="en-US" sz="2400" b="1" dirty="0" err="1">
                <a:solidFill>
                  <a:srgbClr val="FFC000"/>
                </a:solidFill>
              </a:rPr>
              <a:t>ssh</a:t>
            </a:r>
            <a:r>
              <a:rPr lang="en-US" sz="2400" b="1" dirty="0">
                <a:solidFill>
                  <a:srgbClr val="FFC000"/>
                </a:solidFill>
              </a:rPr>
              <a:t> command syntax for remote login</a:t>
            </a:r>
            <a:r>
              <a:rPr lang="en-US" sz="2400" dirty="0"/>
              <a:t> and remote execution: </a:t>
            </a:r>
            <a:r>
              <a:rPr lang="en-US" sz="2400" dirty="0" smtClean="0"/>
              <a:t>     • </a:t>
            </a:r>
            <a:r>
              <a:rPr lang="en-US" sz="2400" dirty="0"/>
              <a:t>Create a remote interactive shell as the current user, then return to your previous shell when done with the exit command.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47959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2673" y="1623796"/>
            <a:ext cx="4975535" cy="150251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11212" y="3325509"/>
            <a:ext cx="115807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• Connect to a remote shell as a different user (</a:t>
            </a:r>
            <a:r>
              <a:rPr lang="en-US" sz="2400" dirty="0" err="1"/>
              <a:t>remoteuser</a:t>
            </a:r>
            <a:r>
              <a:rPr lang="en-US" sz="2400" dirty="0"/>
              <a:t>) on a selected host (</a:t>
            </a:r>
            <a:r>
              <a:rPr lang="en-US" sz="2400" dirty="0" err="1"/>
              <a:t>remotehost</a:t>
            </a:r>
            <a:r>
              <a:rPr lang="en-US" sz="2400" dirty="0"/>
              <a:t>):</a:t>
            </a:r>
            <a:endParaRPr lang="ar-EG" sz="2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1283" y="4431994"/>
            <a:ext cx="7902800" cy="96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6" y="665876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3620" y="1738601"/>
            <a:ext cx="110471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• Execute a single command (hostname) on a remote host (</a:t>
            </a:r>
            <a:r>
              <a:rPr lang="en-US" sz="2400" dirty="0" err="1"/>
              <a:t>remotehost</a:t>
            </a:r>
            <a:r>
              <a:rPr lang="en-US" sz="2400" dirty="0"/>
              <a:t>) and as a remote user (</a:t>
            </a:r>
            <a:r>
              <a:rPr lang="en-US" sz="2400" dirty="0" err="1"/>
              <a:t>remoteuser</a:t>
            </a:r>
            <a:r>
              <a:rPr lang="en-US" sz="2400" dirty="0"/>
              <a:t>) in a way that returns the output to the local display:</a:t>
            </a:r>
            <a:endParaRPr lang="ar-EG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8507" y="2788758"/>
            <a:ext cx="6966852" cy="116494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11212" y="4395745"/>
            <a:ext cx="113055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/>
              <a:t>The w command displays a list of users currently logged into the computer. This is especially useful to show which users are logged in using </a:t>
            </a:r>
            <a:r>
              <a:rPr lang="en-US" sz="2400" dirty="0" err="1"/>
              <a:t>ssh</a:t>
            </a:r>
            <a:r>
              <a:rPr lang="en-US" sz="2400" dirty="0"/>
              <a:t> from which remote locations, and what they are doing.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239971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215975" y="1682828"/>
            <a:ext cx="7758108" cy="1920043"/>
            <a:chOff x="2215975" y="1682828"/>
            <a:chExt cx="7758108" cy="1920043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215975" y="3031371"/>
              <a:ext cx="7758108" cy="5715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215975" y="1682828"/>
              <a:ext cx="7758108" cy="1406096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/>
        </p:nvSpPr>
        <p:spPr>
          <a:xfrm>
            <a:off x="611212" y="3811012"/>
            <a:ext cx="112344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FFC000"/>
                </a:solidFill>
              </a:rPr>
              <a:t>In this example, </a:t>
            </a:r>
            <a:r>
              <a:rPr lang="en-US" sz="2400" dirty="0"/>
              <a:t>user student logged in on virtual console 1 (tty1) through the graphical login (:0) at about 08:00 on Wednesday. 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smtClean="0"/>
              <a:t>User </a:t>
            </a:r>
            <a:r>
              <a:rPr lang="en-US" sz="2400" dirty="0"/>
              <a:t>student currently has three pseudo-terminals open (pts/0, pts/1, and pts/3) started by the graphical environment; these are almost certainly terminal windows. 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smtClean="0"/>
              <a:t>In </a:t>
            </a:r>
            <a:r>
              <a:rPr lang="en-US" sz="2400" dirty="0"/>
              <a:t>one window, student is editing </a:t>
            </a:r>
            <a:r>
              <a:rPr lang="en-US" sz="2400" dirty="0" err="1"/>
              <a:t>hello.c</a:t>
            </a:r>
            <a:r>
              <a:rPr lang="en-US" sz="240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87686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211" y="1757787"/>
            <a:ext cx="113422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User root is logged in on virtual console 6, starting at 12:33 today. User visitor logged in on pseudo-terminal 6 at 09:22 today from the host server2</a:t>
            </a:r>
            <a:r>
              <a:rPr lang="en-US" sz="240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smtClean="0"/>
              <a:t>example.com </a:t>
            </a:r>
            <a:r>
              <a:rPr lang="en-US" sz="2400" dirty="0"/>
              <a:t>(note that the name has been truncated), probably using </a:t>
            </a:r>
            <a:r>
              <a:rPr lang="en-US" sz="2400" dirty="0" err="1"/>
              <a:t>ssh</a:t>
            </a:r>
            <a:r>
              <a:rPr lang="en-US" sz="2400" dirty="0"/>
              <a:t>, and has been sitting idle at a shell prompt for three minutes and 14 seconds.</a:t>
            </a:r>
            <a:endParaRPr lang="ar-EG" sz="2400" dirty="0"/>
          </a:p>
        </p:txBody>
      </p:sp>
      <p:sp>
        <p:nvSpPr>
          <p:cNvPr id="9" name="Rectangle 8"/>
          <p:cNvSpPr/>
          <p:nvPr/>
        </p:nvSpPr>
        <p:spPr>
          <a:xfrm>
            <a:off x="4315802" y="3568593"/>
            <a:ext cx="21264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SSH HOST KEYS</a:t>
            </a:r>
            <a:endParaRPr lang="ar-EG" sz="24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90264" y="3910338"/>
            <a:ext cx="113017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1"/>
                </a:solidFill>
              </a:rPr>
              <a:t>SSH secures </a:t>
            </a:r>
            <a:r>
              <a:rPr lang="en-US" sz="2400" dirty="0"/>
              <a:t>communication through public-key encryption. 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When </a:t>
            </a:r>
            <a:r>
              <a:rPr lang="en-US" sz="2400" dirty="0"/>
              <a:t>an </a:t>
            </a:r>
            <a:r>
              <a:rPr lang="en-US" sz="2400" dirty="0" err="1"/>
              <a:t>ssh</a:t>
            </a:r>
            <a:r>
              <a:rPr lang="en-US" sz="2400" dirty="0"/>
              <a:t> client connects to an SSH server, before the client logs in, the server sends it a copy of its public key. </a:t>
            </a:r>
            <a:endParaRPr lang="en-US" sz="2400" dirty="0" smtClean="0"/>
          </a:p>
          <a:p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This </a:t>
            </a:r>
            <a:r>
              <a:rPr lang="en-US" sz="2400" dirty="0"/>
              <a:t>is used to set up the secure encryption for the communication channel and to authenticate the server to the client.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102310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3797" y="1984913"/>
            <a:ext cx="1145182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/>
                </a:solidFill>
              </a:rPr>
              <a:t>The first time a user uses </a:t>
            </a:r>
            <a:r>
              <a:rPr lang="en-US" sz="2400" dirty="0" err="1">
                <a:solidFill>
                  <a:schemeClr val="accent1"/>
                </a:solidFill>
              </a:rPr>
              <a:t>ssh</a:t>
            </a:r>
            <a:r>
              <a:rPr lang="en-US" sz="2400" dirty="0">
                <a:solidFill>
                  <a:schemeClr val="accent1"/>
                </a:solidFill>
              </a:rPr>
              <a:t> to connect to a particular server, the </a:t>
            </a:r>
            <a:r>
              <a:rPr lang="en-US" sz="2400" dirty="0" err="1">
                <a:solidFill>
                  <a:schemeClr val="accent1"/>
                </a:solidFill>
              </a:rPr>
              <a:t>ssh</a:t>
            </a:r>
            <a:r>
              <a:rPr lang="en-US" sz="2400" dirty="0">
                <a:solidFill>
                  <a:schemeClr val="accent1"/>
                </a:solidFill>
              </a:rPr>
              <a:t> command stores the server's public key in the user's ~/.</a:t>
            </a:r>
            <a:r>
              <a:rPr lang="en-US" sz="2400" dirty="0" err="1">
                <a:solidFill>
                  <a:schemeClr val="accent1"/>
                </a:solidFill>
              </a:rPr>
              <a:t>ssh</a:t>
            </a:r>
            <a:r>
              <a:rPr lang="en-US" sz="2400" dirty="0">
                <a:solidFill>
                  <a:schemeClr val="accent1"/>
                </a:solidFill>
              </a:rPr>
              <a:t>/</a:t>
            </a:r>
            <a:r>
              <a:rPr lang="en-US" sz="2400" dirty="0" err="1">
                <a:solidFill>
                  <a:schemeClr val="accent1"/>
                </a:solidFill>
              </a:rPr>
              <a:t>known_hosts</a:t>
            </a:r>
            <a:r>
              <a:rPr lang="en-US" sz="2400" dirty="0">
                <a:solidFill>
                  <a:schemeClr val="accent1"/>
                </a:solidFill>
              </a:rPr>
              <a:t> file. </a:t>
            </a:r>
            <a:endParaRPr lang="en-US" sz="2400" dirty="0" smtClean="0">
              <a:solidFill>
                <a:schemeClr val="accent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smtClean="0"/>
              <a:t>Every </a:t>
            </a:r>
            <a:r>
              <a:rPr lang="en-US" sz="2400" dirty="0"/>
              <a:t>time the user connects after that, the client makes sure it gets the same public key from the server by comparing the server's entry in the </a:t>
            </a:r>
            <a:r>
              <a:rPr lang="en-US" sz="2400" dirty="0" smtClean="0"/>
              <a:t>~/.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err="1" smtClean="0"/>
              <a:t>ssh</a:t>
            </a:r>
            <a:r>
              <a:rPr lang="en-US" sz="2400" dirty="0" smtClean="0"/>
              <a:t>/</a:t>
            </a:r>
            <a:r>
              <a:rPr lang="en-US" sz="2400" dirty="0" err="1" smtClean="0"/>
              <a:t>known_hosts</a:t>
            </a:r>
            <a:r>
              <a:rPr lang="en-US" sz="2400" dirty="0" smtClean="0"/>
              <a:t> </a:t>
            </a:r>
            <a:r>
              <a:rPr lang="en-US" sz="2400" dirty="0"/>
              <a:t>file to the public key the server sent</a:t>
            </a:r>
            <a:r>
              <a:rPr lang="en-US" sz="240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smtClean="0"/>
              <a:t> </a:t>
            </a:r>
            <a:r>
              <a:rPr lang="en-US" sz="2400" dirty="0">
                <a:solidFill>
                  <a:srgbClr val="FF0000"/>
                </a:solidFill>
              </a:rPr>
              <a:t>If the keys do not match, the client assumes that the network traffic is being hijacked or that the server has been compromised, and breaks the connection</a:t>
            </a:r>
            <a:r>
              <a:rPr lang="en-US" sz="2400" dirty="0" smtClean="0">
                <a:solidFill>
                  <a:srgbClr val="FF0000"/>
                </a:solidFill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smtClean="0"/>
              <a:t> </a:t>
            </a:r>
            <a:r>
              <a:rPr lang="en-US" sz="2400" dirty="0"/>
              <a:t>This means that if a server's public key is changed (because the key was lost due to hard drive failure, or replaced for some legitimate reason), users will need to update their ~/.</a:t>
            </a:r>
            <a:r>
              <a:rPr lang="en-US" sz="2400" dirty="0" err="1"/>
              <a:t>ssh</a:t>
            </a:r>
            <a:r>
              <a:rPr lang="en-US" sz="2400" dirty="0"/>
              <a:t>/ </a:t>
            </a:r>
            <a:r>
              <a:rPr lang="en-US" sz="2400" dirty="0" err="1"/>
              <a:t>known_hosts</a:t>
            </a:r>
            <a:r>
              <a:rPr lang="en-US" sz="2400" dirty="0"/>
              <a:t> files and remove the old entry in order to log in.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267047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212" y="1732647"/>
            <a:ext cx="99375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• Host IDs are stored in ~/.</a:t>
            </a:r>
            <a:r>
              <a:rPr lang="en-US" sz="2400" dirty="0" err="1">
                <a:solidFill>
                  <a:srgbClr val="FF0000"/>
                </a:solidFill>
              </a:rPr>
              <a:t>ssh</a:t>
            </a:r>
            <a:r>
              <a:rPr lang="en-US" sz="2400" dirty="0">
                <a:solidFill>
                  <a:srgbClr val="FF0000"/>
                </a:solidFill>
              </a:rPr>
              <a:t>/</a:t>
            </a:r>
            <a:r>
              <a:rPr lang="en-US" sz="2400" dirty="0" err="1">
                <a:solidFill>
                  <a:srgbClr val="FF0000"/>
                </a:solidFill>
              </a:rPr>
              <a:t>known_hosts</a:t>
            </a:r>
            <a:r>
              <a:rPr lang="en-US" sz="2400" dirty="0">
                <a:solidFill>
                  <a:srgbClr val="FF0000"/>
                </a:solidFill>
              </a:rPr>
              <a:t> on your local client system: </a:t>
            </a:r>
            <a:endParaRPr lang="ar-EG" sz="2400" dirty="0">
              <a:solidFill>
                <a:srgbClr val="FF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8507" y="2408751"/>
            <a:ext cx="9441422" cy="904292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11211" y="3734223"/>
            <a:ext cx="105868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• </a:t>
            </a:r>
            <a:r>
              <a:rPr lang="en-US" sz="2400" dirty="0">
                <a:solidFill>
                  <a:srgbClr val="FF0000"/>
                </a:solidFill>
              </a:rPr>
              <a:t>Host keys are stored in /etc/</a:t>
            </a:r>
            <a:r>
              <a:rPr lang="en-US" sz="2400" dirty="0" err="1">
                <a:solidFill>
                  <a:srgbClr val="FF0000"/>
                </a:solidFill>
              </a:rPr>
              <a:t>ssh</a:t>
            </a:r>
            <a:r>
              <a:rPr lang="en-US" sz="2400" dirty="0">
                <a:solidFill>
                  <a:srgbClr val="FF0000"/>
                </a:solidFill>
              </a:rPr>
              <a:t>/</a:t>
            </a:r>
            <a:r>
              <a:rPr lang="en-US" sz="2400" dirty="0" err="1">
                <a:solidFill>
                  <a:srgbClr val="FF0000"/>
                </a:solidFill>
              </a:rPr>
              <a:t>ssh_host_key</a:t>
            </a:r>
            <a:r>
              <a:rPr lang="en-US" sz="2400" dirty="0">
                <a:solidFill>
                  <a:srgbClr val="FF0000"/>
                </a:solidFill>
              </a:rPr>
              <a:t>* on the SSH server.</a:t>
            </a:r>
            <a:endParaRPr lang="ar-EG" sz="2400" dirty="0">
              <a:solidFill>
                <a:srgbClr val="FF000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8507" y="4460067"/>
            <a:ext cx="8172309" cy="97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93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24064" y="1553935"/>
            <a:ext cx="45125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mtClean="0">
                <a:solidFill>
                  <a:schemeClr val="accent4"/>
                </a:solidFill>
              </a:rPr>
              <a:t>SSH KEY-BASED AUTHENTICATION</a:t>
            </a:r>
            <a:endParaRPr lang="ar-EG" sz="2400" b="1" dirty="0">
              <a:solidFill>
                <a:schemeClr val="accent4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5717" y="2091288"/>
            <a:ext cx="115409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/>
              <a:t>Users can authenticate </a:t>
            </a:r>
            <a:r>
              <a:rPr lang="en-US" sz="2400" dirty="0" err="1"/>
              <a:t>ssh</a:t>
            </a:r>
            <a:r>
              <a:rPr lang="en-US" sz="2400" dirty="0"/>
              <a:t> logins without a password by using </a:t>
            </a:r>
            <a:r>
              <a:rPr lang="en-US" sz="2400" dirty="0">
                <a:solidFill>
                  <a:schemeClr val="accent2"/>
                </a:solidFill>
              </a:rPr>
              <a:t>public key </a:t>
            </a:r>
            <a:r>
              <a:rPr lang="en-US" sz="2400" dirty="0"/>
              <a:t>authentication. </a:t>
            </a:r>
            <a:r>
              <a:rPr lang="en-US" sz="2400" dirty="0" err="1">
                <a:solidFill>
                  <a:srgbClr val="FF0000"/>
                </a:solidFill>
              </a:rPr>
              <a:t>ssh</a:t>
            </a:r>
            <a:r>
              <a:rPr lang="en-US" sz="2400" dirty="0">
                <a:solidFill>
                  <a:srgbClr val="FF0000"/>
                </a:solidFill>
              </a:rPr>
              <a:t> allows users to </a:t>
            </a:r>
            <a:r>
              <a:rPr lang="en-US" sz="2400" dirty="0"/>
              <a:t>authenticate using a </a:t>
            </a:r>
            <a:r>
              <a:rPr lang="en-US" sz="2400" dirty="0">
                <a:solidFill>
                  <a:srgbClr val="FF0000"/>
                </a:solidFill>
              </a:rPr>
              <a:t>private-public key scheme</a:t>
            </a:r>
            <a:r>
              <a:rPr lang="en-US" sz="240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 </a:t>
            </a:r>
            <a:r>
              <a:rPr lang="en-US" sz="2400" dirty="0"/>
              <a:t>This means that two keys are generated, a private key and a public key. 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The </a:t>
            </a:r>
            <a:r>
              <a:rPr lang="en-US" sz="2400" dirty="0"/>
              <a:t>private key file is used as the authentication credential, and like a password, must be kept secret and secure. 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chemeClr val="accent1"/>
                </a:solidFill>
              </a:rPr>
              <a:t>The </a:t>
            </a:r>
            <a:r>
              <a:rPr lang="en-US" sz="2400" dirty="0">
                <a:solidFill>
                  <a:schemeClr val="accent1"/>
                </a:solidFill>
              </a:rPr>
              <a:t>public key </a:t>
            </a:r>
            <a:r>
              <a:rPr lang="en-US" sz="2400" dirty="0"/>
              <a:t>is copied to systems the user wants to log into, and is used to verify the private key. </a:t>
            </a:r>
            <a:r>
              <a:rPr lang="en-US" sz="2400" dirty="0" smtClean="0"/>
              <a:t>The </a:t>
            </a:r>
            <a:r>
              <a:rPr lang="en-US" sz="2400" dirty="0"/>
              <a:t>public key does not need to be secret. 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An </a:t>
            </a:r>
            <a:r>
              <a:rPr lang="en-US" sz="2400" dirty="0">
                <a:solidFill>
                  <a:srgbClr val="0A1F61"/>
                </a:solidFill>
              </a:rPr>
              <a:t>SSH server</a:t>
            </a:r>
            <a:r>
              <a:rPr lang="en-US" sz="2400" dirty="0"/>
              <a:t> that has the public key can issue a challenge that can only be answered by a system holding your private key</a:t>
            </a:r>
            <a:r>
              <a:rPr lang="en-US" sz="240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 </a:t>
            </a:r>
            <a:r>
              <a:rPr lang="en-US" sz="2400" dirty="0"/>
              <a:t>As a result, you can authenticate using the presence of your key.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134239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211" y="1803331"/>
            <a:ext cx="1146146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/>
              <a:t>This allows you to access systems in a way that doesn't require typing a password every time, but is still secure. Key generation is done using the </a:t>
            </a:r>
            <a:r>
              <a:rPr lang="en-US" sz="2400" dirty="0" err="1"/>
              <a:t>ssh-keygen</a:t>
            </a:r>
            <a:r>
              <a:rPr lang="en-US" sz="2400" dirty="0"/>
              <a:t> command. 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This </a:t>
            </a:r>
            <a:r>
              <a:rPr lang="en-US" sz="2400" dirty="0"/>
              <a:t>generates the private key ~/.</a:t>
            </a:r>
            <a:r>
              <a:rPr lang="en-US" sz="2400" dirty="0" err="1"/>
              <a:t>ssh</a:t>
            </a:r>
            <a:r>
              <a:rPr lang="en-US" sz="2400" dirty="0"/>
              <a:t>/ </a:t>
            </a:r>
            <a:r>
              <a:rPr lang="en-US" sz="2400" dirty="0" err="1"/>
              <a:t>id_rsa</a:t>
            </a:r>
            <a:r>
              <a:rPr lang="en-US" sz="2400" dirty="0"/>
              <a:t> and the public key ~/.</a:t>
            </a:r>
            <a:r>
              <a:rPr lang="en-US" sz="2400" dirty="0" err="1"/>
              <a:t>ssh</a:t>
            </a:r>
            <a:r>
              <a:rPr lang="en-US" sz="2400" dirty="0"/>
              <a:t>/id_rsa.pub</a:t>
            </a:r>
            <a:r>
              <a:rPr lang="en-US" sz="240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/>
              <a:t>Before key-based authentication can be used, the public key needs to be copied to the destination system. This can be done with </a:t>
            </a:r>
            <a:r>
              <a:rPr lang="en-US" sz="2400" dirty="0" err="1"/>
              <a:t>ssh</a:t>
            </a:r>
            <a:r>
              <a:rPr lang="en-US" sz="2400" dirty="0"/>
              <a:t>-copy-id.</a:t>
            </a:r>
            <a:endParaRPr lang="ar-EG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0385" y="4129260"/>
            <a:ext cx="6162594" cy="122461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222424" y="5643212"/>
            <a:ext cx="108502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When the key is copied to another system using </a:t>
            </a:r>
            <a:r>
              <a:rPr lang="en-US" sz="2400" dirty="0" err="1"/>
              <a:t>ssh</a:t>
            </a:r>
            <a:r>
              <a:rPr lang="en-US" sz="2400" dirty="0"/>
              <a:t>-copy-id, it copies the ~/.</a:t>
            </a:r>
            <a:r>
              <a:rPr lang="en-US" sz="2400" dirty="0" err="1"/>
              <a:t>ssh</a:t>
            </a:r>
            <a:r>
              <a:rPr lang="en-US" sz="2400" dirty="0"/>
              <a:t>/ id_rsa.pub file by default.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95087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55500" y="1610200"/>
            <a:ext cx="54069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92D050"/>
                </a:solidFill>
              </a:rPr>
              <a:t>USING SSH KEY-BASED AUTHENTICATION</a:t>
            </a:r>
            <a:endParaRPr lang="ar-EG" sz="2400" b="1" dirty="0">
              <a:solidFill>
                <a:srgbClr val="92D05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1211" y="2261412"/>
            <a:ext cx="106266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b="1" smtClean="0"/>
              <a:t>set up SSH user key-based authentication to initiate SSH connections. </a:t>
            </a:r>
            <a:endParaRPr lang="ar-EG" sz="2400" b="1" dirty="0"/>
          </a:p>
        </p:txBody>
      </p:sp>
      <p:sp>
        <p:nvSpPr>
          <p:cNvPr id="11" name="Rectangle 10"/>
          <p:cNvSpPr/>
          <p:nvPr/>
        </p:nvSpPr>
        <p:spPr>
          <a:xfrm>
            <a:off x="1470990" y="2819776"/>
            <a:ext cx="88657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accent1"/>
                </a:solidFill>
              </a:rPr>
              <a:t>1. Create an SSH key pair as student on </a:t>
            </a:r>
            <a:r>
              <a:rPr lang="en-US" sz="2400" dirty="0" err="1">
                <a:solidFill>
                  <a:schemeClr val="accent1"/>
                </a:solidFill>
              </a:rPr>
              <a:t>desktopX</a:t>
            </a:r>
            <a:r>
              <a:rPr lang="en-US" sz="2400" dirty="0">
                <a:solidFill>
                  <a:schemeClr val="accent1"/>
                </a:solidFill>
              </a:rPr>
              <a:t> using no passphrase.</a:t>
            </a:r>
            <a:endParaRPr lang="ar-EG" sz="2400" dirty="0">
              <a:solidFill>
                <a:schemeClr val="accent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4573" y="3576139"/>
            <a:ext cx="8905583" cy="255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38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2425" y="2362011"/>
            <a:ext cx="8280763" cy="340488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014365" y="1738601"/>
            <a:ext cx="7905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2. Send the SSH public key to the student account on </a:t>
            </a:r>
            <a:r>
              <a:rPr lang="en-US" sz="2400" dirty="0" err="1"/>
              <a:t>serverX</a:t>
            </a:r>
            <a:r>
              <a:rPr lang="en-US" sz="2400" dirty="0"/>
              <a:t>.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50957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211" y="1774284"/>
            <a:ext cx="113289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3. Run the hostname command by using </a:t>
            </a:r>
            <a:r>
              <a:rPr lang="en-US" sz="2400" dirty="0" err="1"/>
              <a:t>ssh</a:t>
            </a:r>
            <a:r>
              <a:rPr lang="en-US" sz="2400" dirty="0"/>
              <a:t> to display the hostname of the serverX.example.com machine without the need to enter a password.</a:t>
            </a:r>
            <a:endParaRPr lang="ar-EG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365" y="2865809"/>
            <a:ext cx="10244216" cy="81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9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62042" y="1553935"/>
            <a:ext cx="59285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1"/>
                </a:solidFill>
              </a:rPr>
              <a:t>CUSTOMIZING SSH SERVICE CONFIGURATION</a:t>
            </a:r>
            <a:endParaRPr lang="ar-EG" sz="2400" b="1" dirty="0">
              <a:solidFill>
                <a:schemeClr val="accent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14042" y="2222700"/>
            <a:ext cx="1117315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THE OPENSSH SERVER CONFIGURATION FILE While 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err="1" smtClean="0"/>
              <a:t>OpenSSH</a:t>
            </a:r>
            <a:r>
              <a:rPr lang="en-US" sz="2400" dirty="0" smtClean="0"/>
              <a:t> </a:t>
            </a:r>
            <a:r>
              <a:rPr lang="en-US" sz="2400" dirty="0"/>
              <a:t>server configuration usually does not require modification, additional security measures are available. 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smtClean="0"/>
              <a:t>Various </a:t>
            </a:r>
            <a:r>
              <a:rPr lang="en-US" sz="2400" dirty="0"/>
              <a:t>aspects of the </a:t>
            </a:r>
            <a:r>
              <a:rPr lang="en-US" sz="2400" dirty="0" err="1"/>
              <a:t>OpenSSH</a:t>
            </a:r>
            <a:r>
              <a:rPr lang="en-US" sz="2400" dirty="0"/>
              <a:t> server can be modified in the configuration file /etc/</a:t>
            </a:r>
            <a:r>
              <a:rPr lang="en-US" sz="2400" dirty="0" err="1"/>
              <a:t>ssh</a:t>
            </a:r>
            <a:r>
              <a:rPr lang="en-US" sz="2400" dirty="0"/>
              <a:t>/ </a:t>
            </a:r>
            <a:r>
              <a:rPr lang="en-US" sz="2400" dirty="0" err="1"/>
              <a:t>sshd_config</a:t>
            </a:r>
            <a:r>
              <a:rPr lang="en-US" sz="2400" dirty="0" smtClean="0"/>
              <a:t>.</a:t>
            </a:r>
          </a:p>
          <a:p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F0000"/>
                </a:solidFill>
              </a:rPr>
              <a:t>PROHIBIT THE ROOT USER FROM LOGGING IN USING SSH 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r>
              <a:rPr lang="en-US" sz="2400" dirty="0" smtClean="0"/>
              <a:t>• </a:t>
            </a:r>
            <a:r>
              <a:rPr lang="en-US" sz="2400" dirty="0"/>
              <a:t>The username root exists on every Linux system by default, so a potential attacker only has to guess the password, instead of a valid username and password combination. </a:t>
            </a:r>
          </a:p>
          <a:p>
            <a:r>
              <a:rPr lang="en-US" sz="2400" dirty="0" smtClean="0"/>
              <a:t>The </a:t>
            </a:r>
            <a:r>
              <a:rPr lang="en-US" sz="2400" dirty="0"/>
              <a:t>root user has unrestricted privileges.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268890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211" y="1690688"/>
            <a:ext cx="114614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/>
              <a:t>The root user has unrestricted privileges. 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The </a:t>
            </a:r>
            <a:r>
              <a:rPr lang="en-US" sz="2400" dirty="0" err="1">
                <a:solidFill>
                  <a:srgbClr val="FF0000"/>
                </a:solidFill>
              </a:rPr>
              <a:t>OpenSSH</a:t>
            </a:r>
            <a:r>
              <a:rPr lang="en-US" sz="2400" dirty="0"/>
              <a:t> server has an internal configuration file setting to prohibit a system login as user root, which is commented out by default in </a:t>
            </a:r>
            <a:r>
              <a:rPr lang="en-US" sz="2400" dirty="0">
                <a:solidFill>
                  <a:srgbClr val="FF0000"/>
                </a:solidFill>
              </a:rPr>
              <a:t>the /etc/</a:t>
            </a:r>
            <a:r>
              <a:rPr lang="en-US" sz="2400" dirty="0" err="1">
                <a:solidFill>
                  <a:srgbClr val="FF0000"/>
                </a:solidFill>
              </a:rPr>
              <a:t>ssh</a:t>
            </a:r>
            <a:r>
              <a:rPr lang="en-US" sz="2400" dirty="0">
                <a:solidFill>
                  <a:srgbClr val="FF0000"/>
                </a:solidFill>
              </a:rPr>
              <a:t>/</a:t>
            </a:r>
            <a:r>
              <a:rPr lang="en-US" sz="2400" dirty="0" err="1">
                <a:solidFill>
                  <a:srgbClr val="FF0000"/>
                </a:solidFill>
              </a:rPr>
              <a:t>sshd_config</a:t>
            </a:r>
            <a:r>
              <a:rPr lang="en-US" sz="2400" dirty="0">
                <a:solidFill>
                  <a:srgbClr val="FF0000"/>
                </a:solidFill>
              </a:rPr>
              <a:t> file</a:t>
            </a:r>
            <a:r>
              <a:rPr lang="en-US" sz="2400" dirty="0"/>
              <a:t>: </a:t>
            </a:r>
            <a:endParaRPr lang="ar-EG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1054" y="3001098"/>
            <a:ext cx="7402874" cy="53422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42004" y="3780925"/>
            <a:ext cx="113187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smtClean="0"/>
              <a:t>The </a:t>
            </a:r>
            <a:r>
              <a:rPr lang="en-US" sz="2400" dirty="0"/>
              <a:t>root user will be unable to log into the system using the </a:t>
            </a:r>
            <a:r>
              <a:rPr lang="en-US" sz="2400" dirty="0" err="1"/>
              <a:t>ssh</a:t>
            </a:r>
            <a:r>
              <a:rPr lang="en-US" sz="2400" dirty="0"/>
              <a:t> command after the </a:t>
            </a:r>
            <a:r>
              <a:rPr lang="en-US" sz="2400" dirty="0" err="1"/>
              <a:t>sshd</a:t>
            </a:r>
            <a:r>
              <a:rPr lang="en-US" sz="2400" dirty="0"/>
              <a:t> service has been restarted:</a:t>
            </a:r>
            <a:endParaRPr lang="ar-EG" sz="2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6746" y="4937916"/>
            <a:ext cx="7793269" cy="48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711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200" y="1975325"/>
            <a:ext cx="101080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/>
              <a:t>The </a:t>
            </a:r>
            <a:r>
              <a:rPr lang="en-US" sz="2400" dirty="0" err="1"/>
              <a:t>sshd</a:t>
            </a:r>
            <a:r>
              <a:rPr lang="en-US" sz="2400" dirty="0"/>
              <a:t> service has to be restarted to put the changes into effect:</a:t>
            </a:r>
            <a:endParaRPr lang="ar-EG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6221" y="2488743"/>
            <a:ext cx="4343400" cy="117157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38199" y="4129482"/>
            <a:ext cx="94189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/>
              <a:t>Another option is to only allow key-based </a:t>
            </a:r>
            <a:r>
              <a:rPr lang="en-US" sz="2400" dirty="0" err="1"/>
              <a:t>ssh</a:t>
            </a:r>
            <a:r>
              <a:rPr lang="en-US" sz="2400" dirty="0"/>
              <a:t> login as root with:</a:t>
            </a:r>
            <a:endParaRPr lang="ar-EG" sz="2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53702" y="4956272"/>
            <a:ext cx="8303481" cy="641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14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10354" y="1650708"/>
            <a:ext cx="64483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7030A0"/>
                </a:solidFill>
              </a:rPr>
              <a:t>CONFIGURING AND SECURING OPENSSH SERVICE</a:t>
            </a:r>
            <a:endParaRPr lang="ar-EG" sz="2400" b="1" dirty="0">
              <a:solidFill>
                <a:srgbClr val="7030A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1212" y="2222700"/>
            <a:ext cx="111495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you will add security measures to the </a:t>
            </a:r>
            <a:r>
              <a:rPr lang="en-US" sz="2400" dirty="0" err="1"/>
              <a:t>ssh</a:t>
            </a:r>
            <a:r>
              <a:rPr lang="en-US" sz="2400" dirty="0"/>
              <a:t> service</a:t>
            </a:r>
            <a:r>
              <a:rPr lang="en-US" sz="240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Run lab </a:t>
            </a:r>
            <a:r>
              <a:rPr lang="en-US" sz="2400" dirty="0" err="1"/>
              <a:t>ssh</a:t>
            </a:r>
            <a:r>
              <a:rPr lang="en-US" sz="2400" dirty="0"/>
              <a:t> setup as the student user on both </a:t>
            </a:r>
            <a:r>
              <a:rPr lang="en-US" sz="2400" dirty="0" err="1"/>
              <a:t>desktopX</a:t>
            </a:r>
            <a:r>
              <a:rPr lang="en-US" sz="2400" dirty="0"/>
              <a:t> and </a:t>
            </a:r>
            <a:r>
              <a:rPr lang="en-US" sz="2400" dirty="0" err="1" smtClean="0"/>
              <a:t>serverX.This</a:t>
            </a:r>
            <a:r>
              <a:rPr lang="en-US" sz="2400" dirty="0" smtClean="0"/>
              <a:t> </a:t>
            </a:r>
            <a:r>
              <a:rPr lang="en-US" sz="2400" dirty="0"/>
              <a:t>will create a user account called visitor with a password of password</a:t>
            </a:r>
            <a:r>
              <a:rPr lang="en-US" sz="240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ar-EG" sz="2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1981" y="3559589"/>
            <a:ext cx="5845030" cy="217860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705153" y="5935812"/>
            <a:ext cx="78505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Unless specified, all steps are to be performed as user visitor.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254775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76849" y="1703023"/>
            <a:ext cx="109958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/>
              <a:t>1</a:t>
            </a:r>
            <a:r>
              <a:rPr lang="en-US" sz="2400" dirty="0"/>
              <a:t>. </a:t>
            </a:r>
            <a:r>
              <a:rPr lang="en-US" sz="2400" dirty="0">
                <a:solidFill>
                  <a:srgbClr val="7030A0"/>
                </a:solidFill>
              </a:rPr>
              <a:t>Generate SSH keys on </a:t>
            </a:r>
            <a:r>
              <a:rPr lang="en-US" sz="2400" dirty="0" err="1">
                <a:solidFill>
                  <a:srgbClr val="7030A0"/>
                </a:solidFill>
              </a:rPr>
              <a:t>desktopX</a:t>
            </a:r>
            <a:r>
              <a:rPr lang="en-US" sz="2400" dirty="0">
                <a:solidFill>
                  <a:srgbClr val="7030A0"/>
                </a:solidFill>
              </a:rPr>
              <a:t> for user visitor and copy the public key to the visitor account on </a:t>
            </a:r>
            <a:r>
              <a:rPr lang="en-US" sz="2400" dirty="0" err="1">
                <a:solidFill>
                  <a:srgbClr val="7030A0"/>
                </a:solidFill>
              </a:rPr>
              <a:t>serverX</a:t>
            </a:r>
            <a:r>
              <a:rPr lang="en-US" sz="2400" dirty="0">
                <a:solidFill>
                  <a:srgbClr val="7030A0"/>
                </a:solidFill>
              </a:rPr>
              <a:t>. </a:t>
            </a:r>
            <a:endParaRPr lang="en-US" sz="2400" dirty="0" smtClean="0">
              <a:solidFill>
                <a:srgbClr val="7030A0"/>
              </a:solidFill>
            </a:endParaRPr>
          </a:p>
          <a:p>
            <a:r>
              <a:rPr lang="en-US" sz="2400" dirty="0"/>
              <a:t> </a:t>
            </a:r>
            <a:r>
              <a:rPr lang="en-US" sz="2400" dirty="0" smtClean="0"/>
              <a:t>               1.1</a:t>
            </a:r>
            <a:r>
              <a:rPr lang="en-US" sz="2400" dirty="0"/>
              <a:t>. Generate a SSH public key on </a:t>
            </a:r>
            <a:r>
              <a:rPr lang="en-US" sz="2400" dirty="0" err="1"/>
              <a:t>desktopX</a:t>
            </a:r>
            <a:r>
              <a:rPr lang="en-US" sz="2400" dirty="0"/>
              <a:t> as user visitor.</a:t>
            </a:r>
            <a:endParaRPr lang="ar-EG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4941" y="3125443"/>
            <a:ext cx="6161203" cy="99598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093844" y="4549015"/>
            <a:ext cx="99788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1.2. Install the SSH public key generated previously on </a:t>
            </a:r>
            <a:r>
              <a:rPr lang="en-US" sz="2400" dirty="0" err="1"/>
              <a:t>desktopX</a:t>
            </a:r>
            <a:r>
              <a:rPr lang="en-US" sz="2400" dirty="0"/>
              <a:t> to the visitor account on </a:t>
            </a:r>
            <a:r>
              <a:rPr lang="en-US" sz="2400" dirty="0" err="1"/>
              <a:t>serverX</a:t>
            </a:r>
            <a:r>
              <a:rPr lang="en-US" sz="2400" dirty="0"/>
              <a:t>.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146832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652173" y="1819089"/>
            <a:ext cx="7982157" cy="3808496"/>
            <a:chOff x="1652173" y="1819089"/>
            <a:chExt cx="7686675" cy="3240987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652173" y="1819089"/>
              <a:ext cx="7686675" cy="133350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652173" y="3155076"/>
              <a:ext cx="7686675" cy="1905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6675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212" y="1846924"/>
            <a:ext cx="115807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2. Disable </a:t>
            </a:r>
            <a:r>
              <a:rPr lang="en-US" sz="2400" dirty="0" err="1"/>
              <a:t>ssh</a:t>
            </a:r>
            <a:r>
              <a:rPr lang="en-US" sz="2400" dirty="0"/>
              <a:t> login for the root user and password-based SSH authentication on </a:t>
            </a:r>
            <a:r>
              <a:rPr lang="en-US" sz="2400" dirty="0" err="1"/>
              <a:t>serverX</a:t>
            </a:r>
            <a:r>
              <a:rPr lang="en-US" sz="2400" dirty="0"/>
              <a:t>. </a:t>
            </a:r>
            <a:endParaRPr lang="en-US" sz="2400" dirty="0" smtClean="0"/>
          </a:p>
          <a:p>
            <a:r>
              <a:rPr lang="en-US" sz="2400" dirty="0"/>
              <a:t> </a:t>
            </a:r>
            <a:r>
              <a:rPr lang="en-US" sz="2400" dirty="0" smtClean="0"/>
              <a:t>      2.1</a:t>
            </a:r>
            <a:r>
              <a:rPr lang="en-US" sz="2400" dirty="0"/>
              <a:t>. Log into the </a:t>
            </a:r>
            <a:r>
              <a:rPr lang="en-US" sz="2400" dirty="0" err="1"/>
              <a:t>serverX</a:t>
            </a:r>
            <a:r>
              <a:rPr lang="en-US" sz="2400" dirty="0"/>
              <a:t> virtual machine as user root.</a:t>
            </a:r>
            <a:endParaRPr lang="ar-EG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2895" y="2834157"/>
            <a:ext cx="6519834" cy="108874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014364" y="4414920"/>
            <a:ext cx="107463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2.2. Customize the </a:t>
            </a:r>
            <a:r>
              <a:rPr lang="en-US" sz="2400" dirty="0" err="1"/>
              <a:t>ssh</a:t>
            </a:r>
            <a:r>
              <a:rPr lang="en-US" sz="2400" dirty="0"/>
              <a:t> service on </a:t>
            </a:r>
            <a:r>
              <a:rPr lang="en-US" sz="2400" dirty="0" err="1"/>
              <a:t>serverX</a:t>
            </a:r>
            <a:r>
              <a:rPr lang="en-US" sz="2400" dirty="0"/>
              <a:t> by disabling SSH connections for the user root and only allow key-based login. </a:t>
            </a:r>
            <a:endParaRPr lang="en-US" sz="2400" dirty="0" smtClean="0"/>
          </a:p>
          <a:p>
            <a:r>
              <a:rPr lang="en-US" sz="2400" dirty="0" smtClean="0"/>
              <a:t>Set </a:t>
            </a:r>
            <a:r>
              <a:rPr lang="en-US" sz="2400" dirty="0"/>
              <a:t>the necessary config file parameters in /etc/</a:t>
            </a:r>
            <a:r>
              <a:rPr lang="en-US" sz="2400" dirty="0" err="1"/>
              <a:t>ssh</a:t>
            </a:r>
            <a:r>
              <a:rPr lang="en-US" sz="2400" dirty="0"/>
              <a:t>/</a:t>
            </a:r>
            <a:r>
              <a:rPr lang="en-US" sz="2400" dirty="0" err="1"/>
              <a:t>sshd_config</a:t>
            </a:r>
            <a:r>
              <a:rPr lang="en-US" sz="2400" dirty="0"/>
              <a:t>: </a:t>
            </a:r>
            <a:endParaRPr lang="ar-EG" sz="2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4700" y="3186112"/>
            <a:ext cx="556260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4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212" y="1846924"/>
            <a:ext cx="115807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2. Disable </a:t>
            </a:r>
            <a:r>
              <a:rPr lang="en-US" sz="2400" dirty="0" err="1"/>
              <a:t>ssh</a:t>
            </a:r>
            <a:r>
              <a:rPr lang="en-US" sz="2400" dirty="0"/>
              <a:t> login for the root user and password-based SSH authentication on </a:t>
            </a:r>
            <a:r>
              <a:rPr lang="en-US" sz="2400" dirty="0" err="1"/>
              <a:t>serverX</a:t>
            </a:r>
            <a:r>
              <a:rPr lang="en-US" sz="2400" dirty="0"/>
              <a:t>. </a:t>
            </a:r>
            <a:endParaRPr lang="en-US" sz="2400" dirty="0" smtClean="0"/>
          </a:p>
          <a:p>
            <a:r>
              <a:rPr lang="en-US" sz="2400" dirty="0"/>
              <a:t> </a:t>
            </a:r>
            <a:r>
              <a:rPr lang="en-US" sz="2400" dirty="0" smtClean="0"/>
              <a:t>      2.1</a:t>
            </a:r>
            <a:r>
              <a:rPr lang="en-US" sz="2400" dirty="0"/>
              <a:t>. Log into the </a:t>
            </a:r>
            <a:r>
              <a:rPr lang="en-US" sz="2400" dirty="0" err="1"/>
              <a:t>serverX</a:t>
            </a:r>
            <a:r>
              <a:rPr lang="en-US" sz="2400" dirty="0"/>
              <a:t> virtual machine as user root.</a:t>
            </a:r>
            <a:endParaRPr lang="ar-EG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2895" y="2834157"/>
            <a:ext cx="6519834" cy="108874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014364" y="4414920"/>
            <a:ext cx="107463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2.2. Customize the </a:t>
            </a:r>
            <a:r>
              <a:rPr lang="en-US" sz="2400" dirty="0" err="1"/>
              <a:t>ssh</a:t>
            </a:r>
            <a:r>
              <a:rPr lang="en-US" sz="2400" dirty="0"/>
              <a:t> service on </a:t>
            </a:r>
            <a:r>
              <a:rPr lang="en-US" sz="2400" dirty="0" err="1"/>
              <a:t>serverX</a:t>
            </a:r>
            <a:r>
              <a:rPr lang="en-US" sz="2400" dirty="0"/>
              <a:t> by disabling SSH connections for the user root and only allow key-based login. </a:t>
            </a:r>
            <a:endParaRPr lang="en-US" sz="2400" dirty="0" smtClean="0"/>
          </a:p>
          <a:p>
            <a:r>
              <a:rPr lang="en-US" sz="2400" dirty="0" smtClean="0"/>
              <a:t>Set </a:t>
            </a:r>
            <a:r>
              <a:rPr lang="en-US" sz="2400" dirty="0"/>
              <a:t>the necessary config file parameters in /etc/</a:t>
            </a:r>
            <a:r>
              <a:rPr lang="en-US" sz="2400" dirty="0" err="1"/>
              <a:t>ssh</a:t>
            </a:r>
            <a:r>
              <a:rPr lang="en-US" sz="2400" dirty="0"/>
              <a:t>/</a:t>
            </a:r>
            <a:r>
              <a:rPr lang="en-US" sz="2400" dirty="0" err="1"/>
              <a:t>sshd_config</a:t>
            </a:r>
            <a:r>
              <a:rPr lang="en-US" sz="2400" dirty="0"/>
              <a:t>: </a:t>
            </a:r>
            <a:endParaRPr lang="ar-EG" sz="2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4700" y="3186112"/>
            <a:ext cx="556260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78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6" y="658285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212" y="1846924"/>
            <a:ext cx="115807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2. Disable </a:t>
            </a:r>
            <a:r>
              <a:rPr lang="en-US" sz="2400" dirty="0" err="1"/>
              <a:t>ssh</a:t>
            </a:r>
            <a:r>
              <a:rPr lang="en-US" sz="2400" dirty="0"/>
              <a:t> login for the root user and password-based SSH authentication on </a:t>
            </a:r>
            <a:r>
              <a:rPr lang="en-US" sz="2400" dirty="0" err="1"/>
              <a:t>serverX</a:t>
            </a:r>
            <a:r>
              <a:rPr lang="en-US" sz="2400" dirty="0"/>
              <a:t>. </a:t>
            </a:r>
            <a:endParaRPr lang="en-US" sz="2400" dirty="0" smtClean="0"/>
          </a:p>
          <a:p>
            <a:r>
              <a:rPr lang="en-US" sz="2400" dirty="0"/>
              <a:t> </a:t>
            </a:r>
            <a:r>
              <a:rPr lang="en-US" sz="2400" dirty="0" smtClean="0"/>
              <a:t>      2.1</a:t>
            </a:r>
            <a:r>
              <a:rPr lang="en-US" sz="2400" dirty="0"/>
              <a:t>. Log into the </a:t>
            </a:r>
            <a:r>
              <a:rPr lang="en-US" sz="2400" dirty="0" err="1"/>
              <a:t>serverX</a:t>
            </a:r>
            <a:r>
              <a:rPr lang="en-US" sz="2400" dirty="0"/>
              <a:t> virtual machine as user root.</a:t>
            </a:r>
            <a:endParaRPr lang="ar-EG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3824" y="2758136"/>
            <a:ext cx="6519834" cy="108874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014364" y="4140495"/>
            <a:ext cx="107463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2.2. Customize the </a:t>
            </a:r>
            <a:r>
              <a:rPr lang="en-US" sz="2400" dirty="0" err="1"/>
              <a:t>ssh</a:t>
            </a:r>
            <a:r>
              <a:rPr lang="en-US" sz="2400" dirty="0"/>
              <a:t> service on </a:t>
            </a:r>
            <a:r>
              <a:rPr lang="en-US" sz="2400" dirty="0" err="1"/>
              <a:t>serverX</a:t>
            </a:r>
            <a:r>
              <a:rPr lang="en-US" sz="2400" dirty="0"/>
              <a:t> by disabling SSH connections for the user root and only allow key-based login. </a:t>
            </a:r>
            <a:endParaRPr lang="en-US" sz="2400" dirty="0" smtClean="0"/>
          </a:p>
          <a:p>
            <a:r>
              <a:rPr lang="en-US" sz="2400" dirty="0" smtClean="0"/>
              <a:t>Set </a:t>
            </a:r>
            <a:r>
              <a:rPr lang="en-US" sz="2400" dirty="0"/>
              <a:t>the necessary config file parameters in /etc/</a:t>
            </a:r>
            <a:r>
              <a:rPr lang="en-US" sz="2400" dirty="0" err="1"/>
              <a:t>ssh</a:t>
            </a:r>
            <a:r>
              <a:rPr lang="en-US" sz="2400" dirty="0"/>
              <a:t>/</a:t>
            </a:r>
            <a:r>
              <a:rPr lang="en-US" sz="2400" dirty="0" err="1"/>
              <a:t>sshd_config</a:t>
            </a:r>
            <a:r>
              <a:rPr lang="en-US" sz="2400" dirty="0"/>
              <a:t>: </a:t>
            </a:r>
            <a:endParaRPr lang="ar-EG" sz="2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6101" y="5627586"/>
            <a:ext cx="9139621" cy="79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18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222425" y="1610200"/>
            <a:ext cx="51553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2.3. Restart the </a:t>
            </a:r>
            <a:r>
              <a:rPr lang="en-US" sz="2400" dirty="0" err="1"/>
              <a:t>sshd</a:t>
            </a:r>
            <a:r>
              <a:rPr lang="en-US" sz="2400" dirty="0"/>
              <a:t> service on </a:t>
            </a:r>
            <a:r>
              <a:rPr lang="en-US" sz="2400" dirty="0" err="1"/>
              <a:t>serverX</a:t>
            </a:r>
            <a:r>
              <a:rPr lang="en-US" sz="2400" dirty="0"/>
              <a:t>.</a:t>
            </a:r>
            <a:endParaRPr lang="ar-EG" sz="2400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8507" y="2228610"/>
            <a:ext cx="4486275" cy="72390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84143" y="3297488"/>
            <a:ext cx="108237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accent2"/>
                </a:solidFill>
              </a:rPr>
              <a:t>3. Verify that user root is not allowed to login to </a:t>
            </a:r>
            <a:r>
              <a:rPr lang="en-US" sz="2400" dirty="0" err="1">
                <a:solidFill>
                  <a:schemeClr val="accent2"/>
                </a:solidFill>
              </a:rPr>
              <a:t>serverX</a:t>
            </a:r>
            <a:r>
              <a:rPr lang="en-US" sz="2400" dirty="0">
                <a:solidFill>
                  <a:schemeClr val="accent2"/>
                </a:solidFill>
              </a:rPr>
              <a:t> by using </a:t>
            </a:r>
            <a:r>
              <a:rPr lang="en-US" sz="2400" dirty="0" err="1">
                <a:solidFill>
                  <a:schemeClr val="accent2"/>
                </a:solidFill>
              </a:rPr>
              <a:t>ssh</a:t>
            </a:r>
            <a:r>
              <a:rPr lang="en-US" sz="2400" dirty="0">
                <a:solidFill>
                  <a:schemeClr val="accent2"/>
                </a:solidFill>
              </a:rPr>
              <a:t>, while user visitor is with the private key. </a:t>
            </a:r>
            <a:endParaRPr lang="en-US" sz="2400" dirty="0" smtClean="0">
              <a:solidFill>
                <a:schemeClr val="accent2"/>
              </a:solidFill>
            </a:endParaRPr>
          </a:p>
          <a:p>
            <a:pPr algn="ctr"/>
            <a:r>
              <a:rPr lang="en-US" sz="2400" dirty="0"/>
              <a:t> </a:t>
            </a:r>
            <a:r>
              <a:rPr lang="en-US" sz="2400" dirty="0" smtClean="0"/>
              <a:t>    3.1</a:t>
            </a:r>
            <a:r>
              <a:rPr lang="en-US" sz="2400" dirty="0"/>
              <a:t>. On a different terminal window on </a:t>
            </a:r>
            <a:r>
              <a:rPr lang="en-US" sz="2400" dirty="0" err="1"/>
              <a:t>desktopX</a:t>
            </a:r>
            <a:r>
              <a:rPr lang="en-US" sz="2400" dirty="0"/>
              <a:t>, validate that user root cannot connect to </a:t>
            </a:r>
            <a:r>
              <a:rPr lang="en-US" sz="2400" dirty="0" err="1"/>
              <a:t>serverX</a:t>
            </a:r>
            <a:r>
              <a:rPr lang="en-US" sz="2400" dirty="0"/>
              <a:t> with the </a:t>
            </a:r>
            <a:r>
              <a:rPr lang="en-US" sz="2400" dirty="0" err="1"/>
              <a:t>ssh</a:t>
            </a:r>
            <a:r>
              <a:rPr lang="en-US" sz="2400" dirty="0"/>
              <a:t> </a:t>
            </a:r>
            <a:r>
              <a:rPr lang="en-US" sz="2400" dirty="0" smtClean="0"/>
              <a:t>   command</a:t>
            </a:r>
            <a:r>
              <a:rPr lang="en-US" sz="2400" dirty="0"/>
              <a:t>. It should fail because we disabled root logins with the </a:t>
            </a:r>
            <a:r>
              <a:rPr lang="en-US" sz="2400" dirty="0" err="1"/>
              <a:t>ssh</a:t>
            </a:r>
            <a:r>
              <a:rPr lang="en-US" sz="2400" dirty="0"/>
              <a:t> service.</a:t>
            </a:r>
            <a:endParaRPr lang="ar-EG" sz="24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2425" y="5376753"/>
            <a:ext cx="9587220" cy="798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8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63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CONFIGURING AND SECURING </a:t>
            </a:r>
            <a:r>
              <a:rPr lang="en-US" sz="3200" b="1" dirty="0" smtClean="0">
                <a:solidFill>
                  <a:srgbClr val="FF0000"/>
                </a:solidFill>
              </a:rPr>
              <a:t>OPENSSH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31233" y="1594148"/>
            <a:ext cx="105905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3.2. Try logging in as user student to </a:t>
            </a:r>
            <a:r>
              <a:rPr lang="en-US" sz="2400" dirty="0" err="1"/>
              <a:t>serverX</a:t>
            </a:r>
            <a:r>
              <a:rPr lang="en-US" sz="2400" dirty="0"/>
              <a:t> from </a:t>
            </a:r>
            <a:r>
              <a:rPr lang="en-US" sz="2400" dirty="0" err="1"/>
              <a:t>desktopX</a:t>
            </a:r>
            <a:r>
              <a:rPr lang="en-US" sz="2400" dirty="0"/>
              <a:t> by using </a:t>
            </a:r>
            <a:r>
              <a:rPr lang="en-US" sz="2400" dirty="0" err="1"/>
              <a:t>ssh</a:t>
            </a:r>
            <a:r>
              <a:rPr lang="en-US" sz="2400" dirty="0"/>
              <a:t>. </a:t>
            </a:r>
            <a:r>
              <a:rPr lang="en-US" sz="2400" dirty="0" smtClean="0"/>
              <a:t>It </a:t>
            </a:r>
            <a:r>
              <a:rPr lang="en-US" sz="2400" dirty="0"/>
              <a:t>should fail because we did not add the public key from that user to the student account on the </a:t>
            </a:r>
            <a:r>
              <a:rPr lang="en-US" sz="2400" dirty="0" err="1"/>
              <a:t>serverX</a:t>
            </a:r>
            <a:r>
              <a:rPr lang="en-US" sz="2400" dirty="0"/>
              <a:t> machine.</a:t>
            </a:r>
            <a:endParaRPr lang="ar-EG" sz="2400" dirty="0"/>
          </a:p>
        </p:txBody>
      </p:sp>
      <p:sp>
        <p:nvSpPr>
          <p:cNvPr id="9" name="Rectangle 8"/>
          <p:cNvSpPr/>
          <p:nvPr/>
        </p:nvSpPr>
        <p:spPr>
          <a:xfrm>
            <a:off x="1222425" y="3899140"/>
            <a:ext cx="101313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3.3. Verify the </a:t>
            </a:r>
            <a:r>
              <a:rPr lang="en-US" sz="2400" dirty="0" err="1"/>
              <a:t>ssh</a:t>
            </a:r>
            <a:r>
              <a:rPr lang="en-US" sz="2400" dirty="0"/>
              <a:t> service is still accepting key-based authentication by successfully connecting to </a:t>
            </a:r>
            <a:r>
              <a:rPr lang="en-US" sz="2400" dirty="0" err="1"/>
              <a:t>serverX</a:t>
            </a:r>
            <a:r>
              <a:rPr lang="en-US" sz="2400" dirty="0"/>
              <a:t> as user visitor with the </a:t>
            </a:r>
            <a:r>
              <a:rPr lang="en-US" sz="2400" dirty="0" err="1"/>
              <a:t>ssh</a:t>
            </a:r>
            <a:r>
              <a:rPr lang="en-US" sz="2400" dirty="0"/>
              <a:t> command.</a:t>
            </a:r>
            <a:endParaRPr lang="ar-EG" sz="2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8507" y="2903091"/>
            <a:ext cx="8694726" cy="799048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2544209" y="4958463"/>
            <a:ext cx="5912749" cy="1338243"/>
            <a:chOff x="2544209" y="4396187"/>
            <a:chExt cx="5912749" cy="1338243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44209" y="4396187"/>
              <a:ext cx="5912749" cy="78917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544209" y="5150949"/>
              <a:ext cx="4638675" cy="5834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9246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26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6328</TotalTime>
  <Words>1652</Words>
  <Application>Microsoft Office PowerPoint</Application>
  <PresentationFormat>Widescreen</PresentationFormat>
  <Paragraphs>182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Arial</vt:lpstr>
      <vt:lpstr>Calibri</vt:lpstr>
      <vt:lpstr>Calibri Light</vt:lpstr>
      <vt:lpstr>Tajawal</vt:lpstr>
      <vt:lpstr>Tajawal Medium</vt:lpstr>
      <vt:lpstr>Times New Roman</vt:lpstr>
      <vt:lpstr>Wingdings</vt:lpstr>
      <vt:lpstr>Office Theme</vt:lpstr>
      <vt:lpstr>PowerPoint Presentation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BLUE</cp:lastModifiedBy>
  <cp:revision>392</cp:revision>
  <dcterms:created xsi:type="dcterms:W3CDTF">2021-08-03T13:03:26Z</dcterms:created>
  <dcterms:modified xsi:type="dcterms:W3CDTF">2022-11-07T20:18:36Z</dcterms:modified>
</cp:coreProperties>
</file>