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</p:sldIdLst>
  <p:sldSz cx="10706100" cy="7226300"/>
  <p:notesSz cx="10706100" cy="7226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320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957" y="2240153"/>
            <a:ext cx="9100185" cy="15175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1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5915" y="4046728"/>
            <a:ext cx="7494270" cy="18065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2026-04-13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1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2026-04-13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1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5952" y="1625640"/>
            <a:ext cx="4736465" cy="4188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367273" y="2062733"/>
            <a:ext cx="4778375" cy="3829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2026-04-13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706100" cy="719992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05180"/>
            <a:ext cx="10706099" cy="6009640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5718936" y="3367658"/>
            <a:ext cx="4987290" cy="3253740"/>
          </a:xfrm>
          <a:custGeom>
            <a:avLst/>
            <a:gdLst/>
            <a:ahLst/>
            <a:cxnLst/>
            <a:rect l="l" t="t" r="r" b="b"/>
            <a:pathLst>
              <a:path w="4987290" h="3253740">
                <a:moveTo>
                  <a:pt x="4987163" y="0"/>
                </a:moveTo>
                <a:lnTo>
                  <a:pt x="0" y="3253409"/>
                </a:lnTo>
                <a:lnTo>
                  <a:pt x="4987163" y="3253409"/>
                </a:lnTo>
                <a:lnTo>
                  <a:pt x="4987163" y="0"/>
                </a:lnTo>
                <a:close/>
              </a:path>
            </a:pathLst>
          </a:custGeom>
          <a:solidFill>
            <a:srgbClr val="669BBB">
              <a:alpha val="7686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1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2026-04-13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706100" cy="719992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2026-04-13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7121" y="681304"/>
            <a:ext cx="10131856" cy="121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1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846070" y="2720466"/>
            <a:ext cx="7624445" cy="4264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40074" y="6720459"/>
            <a:ext cx="3425952" cy="361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5305" y="6720459"/>
            <a:ext cx="2462403" cy="361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2026-04-13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708392" y="6720459"/>
            <a:ext cx="2462403" cy="361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10" Type="http://schemas.openxmlformats.org/officeDocument/2006/relationships/image" Target="../media/image34.png"/><Relationship Id="rId4" Type="http://schemas.openxmlformats.org/officeDocument/2006/relationships/image" Target="../media/image17.png"/><Relationship Id="rId9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7.jp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0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g"/><Relationship Id="rId5" Type="http://schemas.openxmlformats.org/officeDocument/2006/relationships/image" Target="../media/image13.pn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g"/><Relationship Id="rId4" Type="http://schemas.openxmlformats.org/officeDocument/2006/relationships/image" Target="../media/image7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jp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g"/><Relationship Id="rId5" Type="http://schemas.openxmlformats.org/officeDocument/2006/relationships/image" Target="../media/image89.jpg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jpg"/><Relationship Id="rId4" Type="http://schemas.openxmlformats.org/officeDocument/2006/relationships/image" Target="../media/image9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8.jpg"/><Relationship Id="rId4" Type="http://schemas.openxmlformats.org/officeDocument/2006/relationships/image" Target="../media/image9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jpg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7.jp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9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6.png"/><Relationship Id="rId4" Type="http://schemas.openxmlformats.org/officeDocument/2006/relationships/image" Target="../media/image7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1.jpg"/><Relationship Id="rId4" Type="http://schemas.openxmlformats.org/officeDocument/2006/relationships/image" Target="../media/image1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jpg"/><Relationship Id="rId5" Type="http://schemas.openxmlformats.org/officeDocument/2006/relationships/image" Target="../media/image13.png"/><Relationship Id="rId4" Type="http://schemas.openxmlformats.org/officeDocument/2006/relationships/image" Target="../media/image12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9.png"/><Relationship Id="rId4" Type="http://schemas.openxmlformats.org/officeDocument/2006/relationships/image" Target="../media/image128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3.jpg"/><Relationship Id="rId4" Type="http://schemas.openxmlformats.org/officeDocument/2006/relationships/image" Target="../media/image13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3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7.png"/><Relationship Id="rId4" Type="http://schemas.openxmlformats.org/officeDocument/2006/relationships/image" Target="../media/image1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8.jpg"/><Relationship Id="rId4" Type="http://schemas.openxmlformats.org/officeDocument/2006/relationships/image" Target="../media/image1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41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7" Type="http://schemas.openxmlformats.org/officeDocument/2006/relationships/image" Target="../media/image144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5" Type="http://schemas.openxmlformats.org/officeDocument/2006/relationships/image" Target="../media/image142.png"/><Relationship Id="rId4" Type="http://schemas.openxmlformats.org/officeDocument/2006/relationships/image" Target="../media/image1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52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53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156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7" Type="http://schemas.openxmlformats.org/officeDocument/2006/relationships/image" Target="../media/image162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1.png"/><Relationship Id="rId5" Type="http://schemas.openxmlformats.org/officeDocument/2006/relationships/image" Target="../media/image160.png"/><Relationship Id="rId4" Type="http://schemas.openxmlformats.org/officeDocument/2006/relationships/image" Target="../media/image15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5.jpg"/><Relationship Id="rId4" Type="http://schemas.openxmlformats.org/officeDocument/2006/relationships/image" Target="../media/image15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68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png"/><Relationship Id="rId3" Type="http://schemas.openxmlformats.org/officeDocument/2006/relationships/image" Target="../media/image172.png"/><Relationship Id="rId7" Type="http://schemas.openxmlformats.org/officeDocument/2006/relationships/image" Target="../media/image175.png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4.png"/><Relationship Id="rId5" Type="http://schemas.openxmlformats.org/officeDocument/2006/relationships/image" Target="../media/image173.png"/><Relationship Id="rId4" Type="http://schemas.openxmlformats.org/officeDocument/2006/relationships/image" Target="../media/image75.png"/><Relationship Id="rId9" Type="http://schemas.openxmlformats.org/officeDocument/2006/relationships/image" Target="../media/image17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1.png"/><Relationship Id="rId3" Type="http://schemas.openxmlformats.org/officeDocument/2006/relationships/image" Target="../media/image13.png"/><Relationship Id="rId7" Type="http://schemas.openxmlformats.org/officeDocument/2006/relationships/image" Target="../media/image190.png"/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9.png"/><Relationship Id="rId5" Type="http://schemas.openxmlformats.org/officeDocument/2006/relationships/image" Target="../media/image188.png"/><Relationship Id="rId4" Type="http://schemas.openxmlformats.org/officeDocument/2006/relationships/image" Target="../media/image187.jpg"/><Relationship Id="rId9" Type="http://schemas.openxmlformats.org/officeDocument/2006/relationships/image" Target="../media/image192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png"/><Relationship Id="rId3" Type="http://schemas.openxmlformats.org/officeDocument/2006/relationships/image" Target="../media/image196.png"/><Relationship Id="rId7" Type="http://schemas.openxmlformats.org/officeDocument/2006/relationships/image" Target="../media/image200.png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9.png"/><Relationship Id="rId5" Type="http://schemas.openxmlformats.org/officeDocument/2006/relationships/image" Target="../media/image198.png"/><Relationship Id="rId4" Type="http://schemas.openxmlformats.org/officeDocument/2006/relationships/image" Target="../media/image1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16601" y="4368"/>
            <a:ext cx="5389880" cy="6616700"/>
          </a:xfrm>
          <a:custGeom>
            <a:avLst/>
            <a:gdLst/>
            <a:ahLst/>
            <a:cxnLst/>
            <a:rect l="l" t="t" r="r" b="b"/>
            <a:pathLst>
              <a:path w="5389880" h="6616700">
                <a:moveTo>
                  <a:pt x="3757299" y="6604000"/>
                </a:moveTo>
                <a:lnTo>
                  <a:pt x="3076550" y="6604000"/>
                </a:lnTo>
                <a:lnTo>
                  <a:pt x="3124630" y="6616700"/>
                </a:lnTo>
                <a:lnTo>
                  <a:pt x="3709222" y="6616700"/>
                </a:lnTo>
                <a:lnTo>
                  <a:pt x="3757299" y="6604000"/>
                </a:lnTo>
                <a:close/>
              </a:path>
              <a:path w="5389880" h="6616700">
                <a:moveTo>
                  <a:pt x="3852865" y="6591300"/>
                </a:moveTo>
                <a:lnTo>
                  <a:pt x="2980979" y="6591300"/>
                </a:lnTo>
                <a:lnTo>
                  <a:pt x="3028665" y="6604000"/>
                </a:lnTo>
                <a:lnTo>
                  <a:pt x="3805181" y="6604000"/>
                </a:lnTo>
                <a:lnTo>
                  <a:pt x="3852865" y="6591300"/>
                </a:lnTo>
                <a:close/>
              </a:path>
              <a:path w="5389880" h="6616700">
                <a:moveTo>
                  <a:pt x="3947616" y="6578600"/>
                </a:moveTo>
                <a:lnTo>
                  <a:pt x="2886223" y="6578600"/>
                </a:lnTo>
                <a:lnTo>
                  <a:pt x="2933497" y="6591300"/>
                </a:lnTo>
                <a:lnTo>
                  <a:pt x="3900345" y="6591300"/>
                </a:lnTo>
                <a:lnTo>
                  <a:pt x="3947616" y="6578600"/>
                </a:lnTo>
                <a:close/>
              </a:path>
              <a:path w="5389880" h="6616700">
                <a:moveTo>
                  <a:pt x="4088134" y="6553200"/>
                </a:moveTo>
                <a:lnTo>
                  <a:pt x="2745699" y="6553200"/>
                </a:lnTo>
                <a:lnTo>
                  <a:pt x="2839162" y="6578600"/>
                </a:lnTo>
                <a:lnTo>
                  <a:pt x="3994675" y="6578600"/>
                </a:lnTo>
                <a:lnTo>
                  <a:pt x="4088134" y="6553200"/>
                </a:lnTo>
                <a:close/>
              </a:path>
              <a:path w="5389880" h="6616700">
                <a:moveTo>
                  <a:pt x="4134526" y="38100"/>
                </a:moveTo>
                <a:lnTo>
                  <a:pt x="2699305" y="38100"/>
                </a:lnTo>
                <a:lnTo>
                  <a:pt x="2205276" y="177800"/>
                </a:lnTo>
                <a:lnTo>
                  <a:pt x="2161966" y="203200"/>
                </a:lnTo>
                <a:lnTo>
                  <a:pt x="2076212" y="228600"/>
                </a:lnTo>
                <a:lnTo>
                  <a:pt x="2033778" y="254000"/>
                </a:lnTo>
                <a:lnTo>
                  <a:pt x="1991644" y="266700"/>
                </a:lnTo>
                <a:lnTo>
                  <a:pt x="1949816" y="292100"/>
                </a:lnTo>
                <a:lnTo>
                  <a:pt x="1908298" y="304800"/>
                </a:lnTo>
                <a:lnTo>
                  <a:pt x="1826211" y="355600"/>
                </a:lnTo>
                <a:lnTo>
                  <a:pt x="1785651" y="368300"/>
                </a:lnTo>
                <a:lnTo>
                  <a:pt x="1705522" y="419100"/>
                </a:lnTo>
                <a:lnTo>
                  <a:pt x="1665963" y="431800"/>
                </a:lnTo>
                <a:lnTo>
                  <a:pt x="1549357" y="508000"/>
                </a:lnTo>
                <a:lnTo>
                  <a:pt x="1435959" y="584200"/>
                </a:lnTo>
                <a:lnTo>
                  <a:pt x="1362204" y="635000"/>
                </a:lnTo>
                <a:lnTo>
                  <a:pt x="1289968" y="685800"/>
                </a:lnTo>
                <a:lnTo>
                  <a:pt x="1254430" y="723900"/>
                </a:lnTo>
                <a:lnTo>
                  <a:pt x="1219286" y="749300"/>
                </a:lnTo>
                <a:lnTo>
                  <a:pt x="1150197" y="800100"/>
                </a:lnTo>
                <a:lnTo>
                  <a:pt x="1116261" y="838200"/>
                </a:lnTo>
                <a:lnTo>
                  <a:pt x="1082737" y="863600"/>
                </a:lnTo>
                <a:lnTo>
                  <a:pt x="1049630" y="901700"/>
                </a:lnTo>
                <a:lnTo>
                  <a:pt x="1016943" y="927100"/>
                </a:lnTo>
                <a:lnTo>
                  <a:pt x="984683" y="952500"/>
                </a:lnTo>
                <a:lnTo>
                  <a:pt x="952853" y="990600"/>
                </a:lnTo>
                <a:lnTo>
                  <a:pt x="921457" y="1028700"/>
                </a:lnTo>
                <a:lnTo>
                  <a:pt x="890502" y="1054100"/>
                </a:lnTo>
                <a:lnTo>
                  <a:pt x="859991" y="1092200"/>
                </a:lnTo>
                <a:lnTo>
                  <a:pt x="829929" y="1117600"/>
                </a:lnTo>
                <a:lnTo>
                  <a:pt x="800320" y="1155700"/>
                </a:lnTo>
                <a:lnTo>
                  <a:pt x="771169" y="1193800"/>
                </a:lnTo>
                <a:lnTo>
                  <a:pt x="742482" y="1219200"/>
                </a:lnTo>
                <a:lnTo>
                  <a:pt x="714261" y="1257300"/>
                </a:lnTo>
                <a:lnTo>
                  <a:pt x="686513" y="1295400"/>
                </a:lnTo>
                <a:lnTo>
                  <a:pt x="659241" y="1333500"/>
                </a:lnTo>
                <a:lnTo>
                  <a:pt x="632451" y="1371600"/>
                </a:lnTo>
                <a:lnTo>
                  <a:pt x="606146" y="1397000"/>
                </a:lnTo>
                <a:lnTo>
                  <a:pt x="580332" y="1435100"/>
                </a:lnTo>
                <a:lnTo>
                  <a:pt x="555014" y="1473200"/>
                </a:lnTo>
                <a:lnTo>
                  <a:pt x="530195" y="1511300"/>
                </a:lnTo>
                <a:lnTo>
                  <a:pt x="505880" y="1549400"/>
                </a:lnTo>
                <a:lnTo>
                  <a:pt x="482075" y="1587500"/>
                </a:lnTo>
                <a:lnTo>
                  <a:pt x="458783" y="1625600"/>
                </a:lnTo>
                <a:lnTo>
                  <a:pt x="436009" y="1663700"/>
                </a:lnTo>
                <a:lnTo>
                  <a:pt x="413758" y="1701800"/>
                </a:lnTo>
                <a:lnTo>
                  <a:pt x="392035" y="1752600"/>
                </a:lnTo>
                <a:lnTo>
                  <a:pt x="370844" y="1790700"/>
                </a:lnTo>
                <a:lnTo>
                  <a:pt x="350190" y="1828800"/>
                </a:lnTo>
                <a:lnTo>
                  <a:pt x="330077" y="1866900"/>
                </a:lnTo>
                <a:lnTo>
                  <a:pt x="310510" y="1905000"/>
                </a:lnTo>
                <a:lnTo>
                  <a:pt x="291494" y="1943100"/>
                </a:lnTo>
                <a:lnTo>
                  <a:pt x="273033" y="1993900"/>
                </a:lnTo>
                <a:lnTo>
                  <a:pt x="255132" y="2032000"/>
                </a:lnTo>
                <a:lnTo>
                  <a:pt x="237796" y="2070100"/>
                </a:lnTo>
                <a:lnTo>
                  <a:pt x="221028" y="2120900"/>
                </a:lnTo>
                <a:lnTo>
                  <a:pt x="204835" y="2159000"/>
                </a:lnTo>
                <a:lnTo>
                  <a:pt x="189220" y="2197100"/>
                </a:lnTo>
                <a:lnTo>
                  <a:pt x="174188" y="2247900"/>
                </a:lnTo>
                <a:lnTo>
                  <a:pt x="159743" y="2286000"/>
                </a:lnTo>
                <a:lnTo>
                  <a:pt x="145891" y="2336800"/>
                </a:lnTo>
                <a:lnTo>
                  <a:pt x="132636" y="2374900"/>
                </a:lnTo>
                <a:lnTo>
                  <a:pt x="119982" y="2413000"/>
                </a:lnTo>
                <a:lnTo>
                  <a:pt x="107934" y="2463800"/>
                </a:lnTo>
                <a:lnTo>
                  <a:pt x="96497" y="2501900"/>
                </a:lnTo>
                <a:lnTo>
                  <a:pt x="85676" y="2552700"/>
                </a:lnTo>
                <a:lnTo>
                  <a:pt x="75474" y="2590800"/>
                </a:lnTo>
                <a:lnTo>
                  <a:pt x="65898" y="2641600"/>
                </a:lnTo>
                <a:lnTo>
                  <a:pt x="56950" y="2692400"/>
                </a:lnTo>
                <a:lnTo>
                  <a:pt x="48636" y="2730500"/>
                </a:lnTo>
                <a:lnTo>
                  <a:pt x="40961" y="2781300"/>
                </a:lnTo>
                <a:lnTo>
                  <a:pt x="33929" y="2819400"/>
                </a:lnTo>
                <a:lnTo>
                  <a:pt x="27545" y="2870200"/>
                </a:lnTo>
                <a:lnTo>
                  <a:pt x="21813" y="2921000"/>
                </a:lnTo>
                <a:lnTo>
                  <a:pt x="16738" y="2959100"/>
                </a:lnTo>
                <a:lnTo>
                  <a:pt x="12325" y="3009900"/>
                </a:lnTo>
                <a:lnTo>
                  <a:pt x="8578" y="3060700"/>
                </a:lnTo>
                <a:lnTo>
                  <a:pt x="5502" y="3098800"/>
                </a:lnTo>
                <a:lnTo>
                  <a:pt x="3102" y="3149600"/>
                </a:lnTo>
                <a:lnTo>
                  <a:pt x="1381" y="3200400"/>
                </a:lnTo>
                <a:lnTo>
                  <a:pt x="346" y="3251200"/>
                </a:lnTo>
                <a:lnTo>
                  <a:pt x="0" y="3289300"/>
                </a:lnTo>
                <a:lnTo>
                  <a:pt x="346" y="3340100"/>
                </a:lnTo>
                <a:lnTo>
                  <a:pt x="1381" y="3390900"/>
                </a:lnTo>
                <a:lnTo>
                  <a:pt x="3102" y="3441700"/>
                </a:lnTo>
                <a:lnTo>
                  <a:pt x="5502" y="3479800"/>
                </a:lnTo>
                <a:lnTo>
                  <a:pt x="8578" y="3530600"/>
                </a:lnTo>
                <a:lnTo>
                  <a:pt x="12325" y="3581400"/>
                </a:lnTo>
                <a:lnTo>
                  <a:pt x="16738" y="3632200"/>
                </a:lnTo>
                <a:lnTo>
                  <a:pt x="21813" y="3670300"/>
                </a:lnTo>
                <a:lnTo>
                  <a:pt x="27545" y="3721100"/>
                </a:lnTo>
                <a:lnTo>
                  <a:pt x="33929" y="3771900"/>
                </a:lnTo>
                <a:lnTo>
                  <a:pt x="40961" y="3810000"/>
                </a:lnTo>
                <a:lnTo>
                  <a:pt x="48636" y="3860800"/>
                </a:lnTo>
                <a:lnTo>
                  <a:pt x="56950" y="3898900"/>
                </a:lnTo>
                <a:lnTo>
                  <a:pt x="65898" y="3949700"/>
                </a:lnTo>
                <a:lnTo>
                  <a:pt x="75474" y="4000500"/>
                </a:lnTo>
                <a:lnTo>
                  <a:pt x="85676" y="4038600"/>
                </a:lnTo>
                <a:lnTo>
                  <a:pt x="96497" y="4089400"/>
                </a:lnTo>
                <a:lnTo>
                  <a:pt x="107934" y="4127500"/>
                </a:lnTo>
                <a:lnTo>
                  <a:pt x="119982" y="4178300"/>
                </a:lnTo>
                <a:lnTo>
                  <a:pt x="132636" y="4216400"/>
                </a:lnTo>
                <a:lnTo>
                  <a:pt x="145891" y="4254500"/>
                </a:lnTo>
                <a:lnTo>
                  <a:pt x="159743" y="4305300"/>
                </a:lnTo>
                <a:lnTo>
                  <a:pt x="174188" y="4343400"/>
                </a:lnTo>
                <a:lnTo>
                  <a:pt x="189220" y="4394200"/>
                </a:lnTo>
                <a:lnTo>
                  <a:pt x="204835" y="4432300"/>
                </a:lnTo>
                <a:lnTo>
                  <a:pt x="221028" y="4470400"/>
                </a:lnTo>
                <a:lnTo>
                  <a:pt x="237796" y="4521200"/>
                </a:lnTo>
                <a:lnTo>
                  <a:pt x="255132" y="4559300"/>
                </a:lnTo>
                <a:lnTo>
                  <a:pt x="273033" y="4597400"/>
                </a:lnTo>
                <a:lnTo>
                  <a:pt x="291494" y="4648200"/>
                </a:lnTo>
                <a:lnTo>
                  <a:pt x="310510" y="4686300"/>
                </a:lnTo>
                <a:lnTo>
                  <a:pt x="330077" y="4724400"/>
                </a:lnTo>
                <a:lnTo>
                  <a:pt x="350190" y="4762500"/>
                </a:lnTo>
                <a:lnTo>
                  <a:pt x="370844" y="4800600"/>
                </a:lnTo>
                <a:lnTo>
                  <a:pt x="392035" y="4838700"/>
                </a:lnTo>
                <a:lnTo>
                  <a:pt x="413758" y="4889500"/>
                </a:lnTo>
                <a:lnTo>
                  <a:pt x="436009" y="4927600"/>
                </a:lnTo>
                <a:lnTo>
                  <a:pt x="458783" y="4965700"/>
                </a:lnTo>
                <a:lnTo>
                  <a:pt x="482075" y="5003800"/>
                </a:lnTo>
                <a:lnTo>
                  <a:pt x="505880" y="5041900"/>
                </a:lnTo>
                <a:lnTo>
                  <a:pt x="530195" y="5080000"/>
                </a:lnTo>
                <a:lnTo>
                  <a:pt x="555014" y="5118100"/>
                </a:lnTo>
                <a:lnTo>
                  <a:pt x="580332" y="5156200"/>
                </a:lnTo>
                <a:lnTo>
                  <a:pt x="606146" y="5194300"/>
                </a:lnTo>
                <a:lnTo>
                  <a:pt x="632451" y="5219700"/>
                </a:lnTo>
                <a:lnTo>
                  <a:pt x="659241" y="5257800"/>
                </a:lnTo>
                <a:lnTo>
                  <a:pt x="686513" y="5295900"/>
                </a:lnTo>
                <a:lnTo>
                  <a:pt x="714261" y="5334000"/>
                </a:lnTo>
                <a:lnTo>
                  <a:pt x="742482" y="5372100"/>
                </a:lnTo>
                <a:lnTo>
                  <a:pt x="771169" y="5397500"/>
                </a:lnTo>
                <a:lnTo>
                  <a:pt x="800320" y="5435600"/>
                </a:lnTo>
                <a:lnTo>
                  <a:pt x="829929" y="5473700"/>
                </a:lnTo>
                <a:lnTo>
                  <a:pt x="859991" y="5499100"/>
                </a:lnTo>
                <a:lnTo>
                  <a:pt x="890502" y="5537200"/>
                </a:lnTo>
                <a:lnTo>
                  <a:pt x="921457" y="5562600"/>
                </a:lnTo>
                <a:lnTo>
                  <a:pt x="952853" y="5600700"/>
                </a:lnTo>
                <a:lnTo>
                  <a:pt x="984683" y="5638800"/>
                </a:lnTo>
                <a:lnTo>
                  <a:pt x="1016943" y="5664200"/>
                </a:lnTo>
                <a:lnTo>
                  <a:pt x="1049630" y="5689600"/>
                </a:lnTo>
                <a:lnTo>
                  <a:pt x="1082737" y="5727700"/>
                </a:lnTo>
                <a:lnTo>
                  <a:pt x="1116261" y="5753100"/>
                </a:lnTo>
                <a:lnTo>
                  <a:pt x="1150197" y="5791200"/>
                </a:lnTo>
                <a:lnTo>
                  <a:pt x="1184541" y="5816600"/>
                </a:lnTo>
                <a:lnTo>
                  <a:pt x="1254430" y="5867400"/>
                </a:lnTo>
                <a:lnTo>
                  <a:pt x="1289968" y="5905500"/>
                </a:lnTo>
                <a:lnTo>
                  <a:pt x="1362204" y="5956300"/>
                </a:lnTo>
                <a:lnTo>
                  <a:pt x="1435959" y="6007100"/>
                </a:lnTo>
                <a:lnTo>
                  <a:pt x="1549357" y="6083300"/>
                </a:lnTo>
                <a:lnTo>
                  <a:pt x="1665963" y="6159500"/>
                </a:lnTo>
                <a:lnTo>
                  <a:pt x="1705522" y="6172200"/>
                </a:lnTo>
                <a:lnTo>
                  <a:pt x="1785651" y="6223000"/>
                </a:lnTo>
                <a:lnTo>
                  <a:pt x="1826211" y="6235700"/>
                </a:lnTo>
                <a:lnTo>
                  <a:pt x="1908298" y="6286500"/>
                </a:lnTo>
                <a:lnTo>
                  <a:pt x="1949816" y="6299200"/>
                </a:lnTo>
                <a:lnTo>
                  <a:pt x="1991644" y="6324600"/>
                </a:lnTo>
                <a:lnTo>
                  <a:pt x="2033778" y="6337300"/>
                </a:lnTo>
                <a:lnTo>
                  <a:pt x="2076212" y="6362700"/>
                </a:lnTo>
                <a:lnTo>
                  <a:pt x="2161966" y="6388100"/>
                </a:lnTo>
                <a:lnTo>
                  <a:pt x="2205276" y="6413500"/>
                </a:lnTo>
                <a:lnTo>
                  <a:pt x="2699305" y="6553200"/>
                </a:lnTo>
                <a:lnTo>
                  <a:pt x="4134526" y="6553200"/>
                </a:lnTo>
                <a:lnTo>
                  <a:pt x="4628542" y="6413500"/>
                </a:lnTo>
                <a:lnTo>
                  <a:pt x="4671851" y="6388100"/>
                </a:lnTo>
                <a:lnTo>
                  <a:pt x="4757603" y="6362700"/>
                </a:lnTo>
                <a:lnTo>
                  <a:pt x="4800037" y="6337300"/>
                </a:lnTo>
                <a:lnTo>
                  <a:pt x="4842170" y="6324600"/>
                </a:lnTo>
                <a:lnTo>
                  <a:pt x="4883998" y="6299200"/>
                </a:lnTo>
                <a:lnTo>
                  <a:pt x="4925516" y="6286500"/>
                </a:lnTo>
                <a:lnTo>
                  <a:pt x="5007602" y="6235700"/>
                </a:lnTo>
                <a:lnTo>
                  <a:pt x="5048162" y="6223000"/>
                </a:lnTo>
                <a:lnTo>
                  <a:pt x="5128290" y="6172200"/>
                </a:lnTo>
                <a:lnTo>
                  <a:pt x="5167850" y="6159500"/>
                </a:lnTo>
                <a:lnTo>
                  <a:pt x="5284456" y="6083300"/>
                </a:lnTo>
                <a:lnTo>
                  <a:pt x="5360419" y="6032500"/>
                </a:lnTo>
                <a:lnTo>
                  <a:pt x="5389499" y="6007100"/>
                </a:lnTo>
                <a:lnTo>
                  <a:pt x="5389499" y="584200"/>
                </a:lnTo>
                <a:lnTo>
                  <a:pt x="5360419" y="558800"/>
                </a:lnTo>
                <a:lnTo>
                  <a:pt x="5245937" y="482600"/>
                </a:lnTo>
                <a:lnTo>
                  <a:pt x="5167850" y="431800"/>
                </a:lnTo>
                <a:lnTo>
                  <a:pt x="5128290" y="419100"/>
                </a:lnTo>
                <a:lnTo>
                  <a:pt x="5048162" y="368300"/>
                </a:lnTo>
                <a:lnTo>
                  <a:pt x="5007602" y="355600"/>
                </a:lnTo>
                <a:lnTo>
                  <a:pt x="4925516" y="304800"/>
                </a:lnTo>
                <a:lnTo>
                  <a:pt x="4883998" y="292100"/>
                </a:lnTo>
                <a:lnTo>
                  <a:pt x="4842170" y="266700"/>
                </a:lnTo>
                <a:lnTo>
                  <a:pt x="4800037" y="254000"/>
                </a:lnTo>
                <a:lnTo>
                  <a:pt x="4757603" y="228600"/>
                </a:lnTo>
                <a:lnTo>
                  <a:pt x="4671851" y="203200"/>
                </a:lnTo>
                <a:lnTo>
                  <a:pt x="4628542" y="177800"/>
                </a:lnTo>
                <a:lnTo>
                  <a:pt x="4134526" y="38100"/>
                </a:lnTo>
                <a:close/>
              </a:path>
              <a:path w="5389880" h="6616700">
                <a:moveTo>
                  <a:pt x="3994675" y="12700"/>
                </a:moveTo>
                <a:lnTo>
                  <a:pt x="2839162" y="12700"/>
                </a:lnTo>
                <a:lnTo>
                  <a:pt x="2745699" y="38100"/>
                </a:lnTo>
                <a:lnTo>
                  <a:pt x="4088134" y="38100"/>
                </a:lnTo>
                <a:lnTo>
                  <a:pt x="3994675" y="12700"/>
                </a:lnTo>
                <a:close/>
              </a:path>
              <a:path w="5389880" h="6616700">
                <a:moveTo>
                  <a:pt x="3907185" y="0"/>
                </a:moveTo>
                <a:lnTo>
                  <a:pt x="2926656" y="0"/>
                </a:lnTo>
                <a:lnTo>
                  <a:pt x="2886223" y="12700"/>
                </a:lnTo>
                <a:lnTo>
                  <a:pt x="3947616" y="12700"/>
                </a:lnTo>
                <a:lnTo>
                  <a:pt x="3907185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48995" y="3950589"/>
            <a:ext cx="321373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dirty="0">
                <a:latin typeface="Calibri"/>
                <a:cs typeface="Calibri"/>
              </a:rPr>
              <a:t>Prepared</a:t>
            </a:r>
            <a:r>
              <a:rPr sz="1750" spc="-30" dirty="0">
                <a:latin typeface="Calibri"/>
                <a:cs typeface="Calibri"/>
              </a:rPr>
              <a:t> </a:t>
            </a:r>
            <a:r>
              <a:rPr sz="1750" dirty="0">
                <a:latin typeface="Calibri"/>
                <a:cs typeface="Calibri"/>
              </a:rPr>
              <a:t>by</a:t>
            </a:r>
            <a:r>
              <a:rPr sz="1750" spc="-35" dirty="0">
                <a:latin typeface="Calibri"/>
                <a:cs typeface="Calibri"/>
              </a:rPr>
              <a:t> </a:t>
            </a:r>
            <a:r>
              <a:rPr sz="1750" dirty="0">
                <a:latin typeface="Calibri"/>
                <a:cs typeface="Calibri"/>
              </a:rPr>
              <a:t>Dr.</a:t>
            </a:r>
            <a:r>
              <a:rPr sz="1750" spc="-40" dirty="0">
                <a:latin typeface="Calibri"/>
                <a:cs typeface="Calibri"/>
              </a:rPr>
              <a:t> </a:t>
            </a:r>
            <a:r>
              <a:rPr sz="1750" dirty="0">
                <a:latin typeface="Calibri"/>
                <a:cs typeface="Calibri"/>
              </a:rPr>
              <a:t>Mohamed</a:t>
            </a:r>
            <a:r>
              <a:rPr sz="1750" spc="-50" dirty="0">
                <a:latin typeface="Calibri"/>
                <a:cs typeface="Calibri"/>
              </a:rPr>
              <a:t> </a:t>
            </a:r>
            <a:r>
              <a:rPr sz="1750" spc="-10" dirty="0">
                <a:latin typeface="Calibri"/>
                <a:cs typeface="Calibri"/>
              </a:rPr>
              <a:t>Soliman</a:t>
            </a:r>
            <a:endParaRPr sz="175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9140" y="5785484"/>
            <a:ext cx="3088640" cy="464820"/>
          </a:xfrm>
          <a:custGeom>
            <a:avLst/>
            <a:gdLst/>
            <a:ahLst/>
            <a:cxnLst/>
            <a:rect l="l" t="t" r="r" b="b"/>
            <a:pathLst>
              <a:path w="3088640" h="464820">
                <a:moveTo>
                  <a:pt x="3010573" y="0"/>
                </a:moveTo>
                <a:lnTo>
                  <a:pt x="77444" y="0"/>
                </a:lnTo>
                <a:lnTo>
                  <a:pt x="47298" y="6084"/>
                </a:lnTo>
                <a:lnTo>
                  <a:pt x="22682" y="22669"/>
                </a:lnTo>
                <a:lnTo>
                  <a:pt x="6085" y="47255"/>
                </a:lnTo>
                <a:lnTo>
                  <a:pt x="0" y="77342"/>
                </a:lnTo>
                <a:lnTo>
                  <a:pt x="0" y="387184"/>
                </a:lnTo>
                <a:lnTo>
                  <a:pt x="6085" y="417330"/>
                </a:lnTo>
                <a:lnTo>
                  <a:pt x="22682" y="441947"/>
                </a:lnTo>
                <a:lnTo>
                  <a:pt x="47298" y="458543"/>
                </a:lnTo>
                <a:lnTo>
                  <a:pt x="77444" y="464629"/>
                </a:lnTo>
                <a:lnTo>
                  <a:pt x="3010573" y="464629"/>
                </a:lnTo>
                <a:lnTo>
                  <a:pt x="3040733" y="458543"/>
                </a:lnTo>
                <a:lnTo>
                  <a:pt x="3065357" y="441947"/>
                </a:lnTo>
                <a:lnTo>
                  <a:pt x="3081957" y="417330"/>
                </a:lnTo>
                <a:lnTo>
                  <a:pt x="3088043" y="387184"/>
                </a:lnTo>
                <a:lnTo>
                  <a:pt x="3088043" y="77342"/>
                </a:lnTo>
                <a:lnTo>
                  <a:pt x="3081957" y="47255"/>
                </a:lnTo>
                <a:lnTo>
                  <a:pt x="3065357" y="22669"/>
                </a:lnTo>
                <a:lnTo>
                  <a:pt x="3040733" y="6084"/>
                </a:lnTo>
                <a:lnTo>
                  <a:pt x="3010573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67995" y="5100904"/>
            <a:ext cx="2368550" cy="1098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50" dirty="0">
                <a:latin typeface="Calibri"/>
                <a:cs typeface="Calibri"/>
              </a:rPr>
              <a:t>ENT</a:t>
            </a:r>
            <a:r>
              <a:rPr sz="1750" spc="5" dirty="0">
                <a:latin typeface="Calibri"/>
                <a:cs typeface="Calibri"/>
              </a:rPr>
              <a:t> </a:t>
            </a:r>
            <a:r>
              <a:rPr sz="1750" spc="-25" dirty="0">
                <a:latin typeface="Calibri"/>
                <a:cs typeface="Calibri"/>
              </a:rPr>
              <a:t>632</a:t>
            </a:r>
            <a:endParaRPr sz="17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750" dirty="0">
                <a:latin typeface="Calibri"/>
                <a:cs typeface="Calibri"/>
              </a:rPr>
              <a:t>Entrepreneurial</a:t>
            </a:r>
            <a:r>
              <a:rPr sz="1750" spc="-80" dirty="0">
                <a:latin typeface="Calibri"/>
                <a:cs typeface="Calibri"/>
              </a:rPr>
              <a:t> </a:t>
            </a:r>
            <a:r>
              <a:rPr sz="1750" spc="-10" dirty="0">
                <a:latin typeface="Calibri"/>
                <a:cs typeface="Calibri"/>
              </a:rPr>
              <a:t>Financing</a:t>
            </a:r>
            <a:endParaRPr sz="1750">
              <a:latin typeface="Calibri"/>
              <a:cs typeface="Calibri"/>
            </a:endParaRPr>
          </a:p>
          <a:p>
            <a:pPr marL="789940">
              <a:lnSpc>
                <a:spcPct val="100000"/>
              </a:lnSpc>
              <a:spcBef>
                <a:spcPts val="1285"/>
              </a:spcBef>
            </a:pPr>
            <a:r>
              <a:rPr sz="2450" b="1" dirty="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sz="245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50" b="1" spc="-25" dirty="0">
                <a:solidFill>
                  <a:srgbClr val="FFFFFF"/>
                </a:solidFill>
                <a:latin typeface="Calibri"/>
                <a:cs typeface="Calibri"/>
              </a:rPr>
              <a:t>10</a:t>
            </a:r>
            <a:endParaRPr sz="245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70903" y="304545"/>
            <a:ext cx="10547985" cy="6532880"/>
            <a:chOff x="170903" y="304545"/>
            <a:chExt cx="10547985" cy="653288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44616" y="322186"/>
              <a:ext cx="5261483" cy="650240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5444616" y="317245"/>
              <a:ext cx="5261610" cy="6507480"/>
            </a:xfrm>
            <a:custGeom>
              <a:avLst/>
              <a:gdLst/>
              <a:ahLst/>
              <a:cxnLst/>
              <a:rect l="l" t="t" r="r" b="b"/>
              <a:pathLst>
                <a:path w="5261609" h="6507480">
                  <a:moveTo>
                    <a:pt x="5261483" y="5814122"/>
                  </a:moveTo>
                  <a:lnTo>
                    <a:pt x="5197042" y="5863505"/>
                  </a:lnTo>
                  <a:lnTo>
                    <a:pt x="5160699" y="5890222"/>
                  </a:lnTo>
                  <a:lnTo>
                    <a:pt x="5123975" y="5916446"/>
                  </a:lnTo>
                  <a:lnTo>
                    <a:pt x="5086875" y="5942170"/>
                  </a:lnTo>
                  <a:lnTo>
                    <a:pt x="5049403" y="5967391"/>
                  </a:lnTo>
                  <a:lnTo>
                    <a:pt x="5011565" y="5992103"/>
                  </a:lnTo>
                  <a:lnTo>
                    <a:pt x="4973366" y="6016302"/>
                  </a:lnTo>
                  <a:lnTo>
                    <a:pt x="4934809" y="6039982"/>
                  </a:lnTo>
                  <a:lnTo>
                    <a:pt x="4895901" y="6063139"/>
                  </a:lnTo>
                  <a:lnTo>
                    <a:pt x="4856646" y="6085768"/>
                  </a:lnTo>
                  <a:lnTo>
                    <a:pt x="4817049" y="6107864"/>
                  </a:lnTo>
                  <a:lnTo>
                    <a:pt x="4777115" y="6129423"/>
                  </a:lnTo>
                  <a:lnTo>
                    <a:pt x="4736848" y="6150438"/>
                  </a:lnTo>
                  <a:lnTo>
                    <a:pt x="4696255" y="6170905"/>
                  </a:lnTo>
                  <a:lnTo>
                    <a:pt x="4655339" y="6190820"/>
                  </a:lnTo>
                  <a:lnTo>
                    <a:pt x="4614105" y="6210178"/>
                  </a:lnTo>
                  <a:lnTo>
                    <a:pt x="4572558" y="6228972"/>
                  </a:lnTo>
                  <a:lnTo>
                    <a:pt x="4530704" y="6247200"/>
                  </a:lnTo>
                  <a:lnTo>
                    <a:pt x="4488548" y="6264855"/>
                  </a:lnTo>
                  <a:lnTo>
                    <a:pt x="4446093" y="6281934"/>
                  </a:lnTo>
                  <a:lnTo>
                    <a:pt x="4403345" y="6298430"/>
                  </a:lnTo>
                  <a:lnTo>
                    <a:pt x="4360309" y="6314339"/>
                  </a:lnTo>
                  <a:lnTo>
                    <a:pt x="4316990" y="6329657"/>
                  </a:lnTo>
                  <a:lnTo>
                    <a:pt x="4273392" y="6344378"/>
                  </a:lnTo>
                  <a:lnTo>
                    <a:pt x="4229521" y="6358497"/>
                  </a:lnTo>
                  <a:lnTo>
                    <a:pt x="4185382" y="6372009"/>
                  </a:lnTo>
                  <a:lnTo>
                    <a:pt x="4140978" y="6384911"/>
                  </a:lnTo>
                  <a:lnTo>
                    <a:pt x="4096316" y="6397196"/>
                  </a:lnTo>
                  <a:lnTo>
                    <a:pt x="4051401" y="6408859"/>
                  </a:lnTo>
                  <a:lnTo>
                    <a:pt x="4006236" y="6419897"/>
                  </a:lnTo>
                  <a:lnTo>
                    <a:pt x="3960827" y="6430304"/>
                  </a:lnTo>
                  <a:lnTo>
                    <a:pt x="3915179" y="6440074"/>
                  </a:lnTo>
                  <a:lnTo>
                    <a:pt x="3869297" y="6449204"/>
                  </a:lnTo>
                  <a:lnTo>
                    <a:pt x="3823185" y="6457689"/>
                  </a:lnTo>
                  <a:lnTo>
                    <a:pt x="3776849" y="6465522"/>
                  </a:lnTo>
                  <a:lnTo>
                    <a:pt x="3730294" y="6472700"/>
                  </a:lnTo>
                  <a:lnTo>
                    <a:pt x="3683524" y="6479218"/>
                  </a:lnTo>
                  <a:lnTo>
                    <a:pt x="3636544" y="6485071"/>
                  </a:lnTo>
                  <a:lnTo>
                    <a:pt x="3589359" y="6490253"/>
                  </a:lnTo>
                  <a:lnTo>
                    <a:pt x="3541974" y="6494760"/>
                  </a:lnTo>
                  <a:lnTo>
                    <a:pt x="3494394" y="6498587"/>
                  </a:lnTo>
                  <a:lnTo>
                    <a:pt x="3446624" y="6501730"/>
                  </a:lnTo>
                  <a:lnTo>
                    <a:pt x="3398668" y="6504182"/>
                  </a:lnTo>
                  <a:lnTo>
                    <a:pt x="3350533" y="6505940"/>
                  </a:lnTo>
                  <a:lnTo>
                    <a:pt x="3302221" y="6506999"/>
                  </a:lnTo>
                  <a:lnTo>
                    <a:pt x="3253740" y="6507353"/>
                  </a:lnTo>
                  <a:lnTo>
                    <a:pt x="3205258" y="6506999"/>
                  </a:lnTo>
                  <a:lnTo>
                    <a:pt x="3156946" y="6505940"/>
                  </a:lnTo>
                  <a:lnTo>
                    <a:pt x="3108810" y="6504182"/>
                  </a:lnTo>
                  <a:lnTo>
                    <a:pt x="3060855" y="6501730"/>
                  </a:lnTo>
                  <a:lnTo>
                    <a:pt x="3013084" y="6498587"/>
                  </a:lnTo>
                  <a:lnTo>
                    <a:pt x="2965504" y="6494760"/>
                  </a:lnTo>
                  <a:lnTo>
                    <a:pt x="2918119" y="6490253"/>
                  </a:lnTo>
                  <a:lnTo>
                    <a:pt x="2870934" y="6485071"/>
                  </a:lnTo>
                  <a:lnTo>
                    <a:pt x="2823953" y="6479218"/>
                  </a:lnTo>
                  <a:lnTo>
                    <a:pt x="2777182" y="6472700"/>
                  </a:lnTo>
                  <a:lnTo>
                    <a:pt x="2730626" y="6465522"/>
                  </a:lnTo>
                  <a:lnTo>
                    <a:pt x="2684289" y="6457689"/>
                  </a:lnTo>
                  <a:lnTo>
                    <a:pt x="2638177" y="6449204"/>
                  </a:lnTo>
                  <a:lnTo>
                    <a:pt x="2592294" y="6440074"/>
                  </a:lnTo>
                  <a:lnTo>
                    <a:pt x="2546646" y="6430304"/>
                  </a:lnTo>
                  <a:lnTo>
                    <a:pt x="2501236" y="6419897"/>
                  </a:lnTo>
                  <a:lnTo>
                    <a:pt x="2456070" y="6408859"/>
                  </a:lnTo>
                  <a:lnTo>
                    <a:pt x="2411154" y="6397196"/>
                  </a:lnTo>
                  <a:lnTo>
                    <a:pt x="2366491" y="6384911"/>
                  </a:lnTo>
                  <a:lnTo>
                    <a:pt x="2322087" y="6372009"/>
                  </a:lnTo>
                  <a:lnTo>
                    <a:pt x="2277946" y="6358497"/>
                  </a:lnTo>
                  <a:lnTo>
                    <a:pt x="2234074" y="6344378"/>
                  </a:lnTo>
                  <a:lnTo>
                    <a:pt x="2190475" y="6329657"/>
                  </a:lnTo>
                  <a:lnTo>
                    <a:pt x="2147155" y="6314339"/>
                  </a:lnTo>
                  <a:lnTo>
                    <a:pt x="2104118" y="6298430"/>
                  </a:lnTo>
                  <a:lnTo>
                    <a:pt x="2061369" y="6281934"/>
                  </a:lnTo>
                  <a:lnTo>
                    <a:pt x="2018913" y="6264855"/>
                  </a:lnTo>
                  <a:lnTo>
                    <a:pt x="1976754" y="6247200"/>
                  </a:lnTo>
                  <a:lnTo>
                    <a:pt x="1934899" y="6228972"/>
                  </a:lnTo>
                  <a:lnTo>
                    <a:pt x="1893351" y="6210178"/>
                  </a:lnTo>
                  <a:lnTo>
                    <a:pt x="1852116" y="6190820"/>
                  </a:lnTo>
                  <a:lnTo>
                    <a:pt x="1811199" y="6170905"/>
                  </a:lnTo>
                  <a:lnTo>
                    <a:pt x="1770604" y="6150438"/>
                  </a:lnTo>
                  <a:lnTo>
                    <a:pt x="1730336" y="6129423"/>
                  </a:lnTo>
                  <a:lnTo>
                    <a:pt x="1690400" y="6107864"/>
                  </a:lnTo>
                  <a:lnTo>
                    <a:pt x="1650801" y="6085768"/>
                  </a:lnTo>
                  <a:lnTo>
                    <a:pt x="1611545" y="6063139"/>
                  </a:lnTo>
                  <a:lnTo>
                    <a:pt x="1572635" y="6039982"/>
                  </a:lnTo>
                  <a:lnTo>
                    <a:pt x="1534077" y="6016302"/>
                  </a:lnTo>
                  <a:lnTo>
                    <a:pt x="1495876" y="5992103"/>
                  </a:lnTo>
                  <a:lnTo>
                    <a:pt x="1458036" y="5967391"/>
                  </a:lnTo>
                  <a:lnTo>
                    <a:pt x="1420563" y="5942170"/>
                  </a:lnTo>
                  <a:lnTo>
                    <a:pt x="1383461" y="5916446"/>
                  </a:lnTo>
                  <a:lnTo>
                    <a:pt x="1346736" y="5890222"/>
                  </a:lnTo>
                  <a:lnTo>
                    <a:pt x="1310392" y="5863505"/>
                  </a:lnTo>
                  <a:lnTo>
                    <a:pt x="1274434" y="5836299"/>
                  </a:lnTo>
                  <a:lnTo>
                    <a:pt x="1238866" y="5808609"/>
                  </a:lnTo>
                  <a:lnTo>
                    <a:pt x="1203695" y="5780440"/>
                  </a:lnTo>
                  <a:lnTo>
                    <a:pt x="1168924" y="5751797"/>
                  </a:lnTo>
                  <a:lnTo>
                    <a:pt x="1134560" y="5722684"/>
                  </a:lnTo>
                  <a:lnTo>
                    <a:pt x="1100605" y="5693106"/>
                  </a:lnTo>
                  <a:lnTo>
                    <a:pt x="1067067" y="5663070"/>
                  </a:lnTo>
                  <a:lnTo>
                    <a:pt x="1033948" y="5632578"/>
                  </a:lnTo>
                  <a:lnTo>
                    <a:pt x="1001255" y="5601637"/>
                  </a:lnTo>
                  <a:lnTo>
                    <a:pt x="968992" y="5570251"/>
                  </a:lnTo>
                  <a:lnTo>
                    <a:pt x="937164" y="5538424"/>
                  </a:lnTo>
                  <a:lnTo>
                    <a:pt x="905776" y="5506163"/>
                  </a:lnTo>
                  <a:lnTo>
                    <a:pt x="874833" y="5473472"/>
                  </a:lnTo>
                  <a:lnTo>
                    <a:pt x="844340" y="5440355"/>
                  </a:lnTo>
                  <a:lnTo>
                    <a:pt x="814301" y="5406818"/>
                  </a:lnTo>
                  <a:lnTo>
                    <a:pt x="784722" y="5372865"/>
                  </a:lnTo>
                  <a:lnTo>
                    <a:pt x="755608" y="5338502"/>
                  </a:lnTo>
                  <a:lnTo>
                    <a:pt x="726963" y="5303733"/>
                  </a:lnTo>
                  <a:lnTo>
                    <a:pt x="698792" y="5268564"/>
                  </a:lnTo>
                  <a:lnTo>
                    <a:pt x="671100" y="5232998"/>
                  </a:lnTo>
                  <a:lnTo>
                    <a:pt x="643892" y="5197042"/>
                  </a:lnTo>
                  <a:lnTo>
                    <a:pt x="617174" y="5160699"/>
                  </a:lnTo>
                  <a:lnTo>
                    <a:pt x="590949" y="5123975"/>
                  </a:lnTo>
                  <a:lnTo>
                    <a:pt x="565223" y="5086875"/>
                  </a:lnTo>
                  <a:lnTo>
                    <a:pt x="540000" y="5049403"/>
                  </a:lnTo>
                  <a:lnTo>
                    <a:pt x="515287" y="5011565"/>
                  </a:lnTo>
                  <a:lnTo>
                    <a:pt x="491086" y="4973366"/>
                  </a:lnTo>
                  <a:lnTo>
                    <a:pt x="467404" y="4934809"/>
                  </a:lnTo>
                  <a:lnTo>
                    <a:pt x="444246" y="4895901"/>
                  </a:lnTo>
                  <a:lnTo>
                    <a:pt x="421615" y="4856646"/>
                  </a:lnTo>
                  <a:lnTo>
                    <a:pt x="399517" y="4817049"/>
                  </a:lnTo>
                  <a:lnTo>
                    <a:pt x="377958" y="4777115"/>
                  </a:lnTo>
                  <a:lnTo>
                    <a:pt x="356941" y="4736848"/>
                  </a:lnTo>
                  <a:lnTo>
                    <a:pt x="336472" y="4696255"/>
                  </a:lnTo>
                  <a:lnTo>
                    <a:pt x="316556" y="4655339"/>
                  </a:lnTo>
                  <a:lnTo>
                    <a:pt x="297197" y="4614105"/>
                  </a:lnTo>
                  <a:lnTo>
                    <a:pt x="278401" y="4572558"/>
                  </a:lnTo>
                  <a:lnTo>
                    <a:pt x="260172" y="4530704"/>
                  </a:lnTo>
                  <a:lnTo>
                    <a:pt x="242515" y="4488548"/>
                  </a:lnTo>
                  <a:lnTo>
                    <a:pt x="225436" y="4446093"/>
                  </a:lnTo>
                  <a:lnTo>
                    <a:pt x="208938" y="4403345"/>
                  </a:lnTo>
                  <a:lnTo>
                    <a:pt x="193028" y="4360309"/>
                  </a:lnTo>
                  <a:lnTo>
                    <a:pt x="177709" y="4316990"/>
                  </a:lnTo>
                  <a:lnTo>
                    <a:pt x="162987" y="4273392"/>
                  </a:lnTo>
                  <a:lnTo>
                    <a:pt x="148867" y="4229521"/>
                  </a:lnTo>
                  <a:lnTo>
                    <a:pt x="135354" y="4185382"/>
                  </a:lnTo>
                  <a:lnTo>
                    <a:pt x="122451" y="4140978"/>
                  </a:lnTo>
                  <a:lnTo>
                    <a:pt x="110165" y="4096316"/>
                  </a:lnTo>
                  <a:lnTo>
                    <a:pt x="98501" y="4051401"/>
                  </a:lnTo>
                  <a:lnTo>
                    <a:pt x="87462" y="4006236"/>
                  </a:lnTo>
                  <a:lnTo>
                    <a:pt x="77055" y="3960827"/>
                  </a:lnTo>
                  <a:lnTo>
                    <a:pt x="67283" y="3915179"/>
                  </a:lnTo>
                  <a:lnTo>
                    <a:pt x="58153" y="3869297"/>
                  </a:lnTo>
                  <a:lnTo>
                    <a:pt x="49668" y="3823185"/>
                  </a:lnTo>
                  <a:lnTo>
                    <a:pt x="41833" y="3776849"/>
                  </a:lnTo>
                  <a:lnTo>
                    <a:pt x="34655" y="3730294"/>
                  </a:lnTo>
                  <a:lnTo>
                    <a:pt x="28136" y="3683524"/>
                  </a:lnTo>
                  <a:lnTo>
                    <a:pt x="22283" y="3636544"/>
                  </a:lnTo>
                  <a:lnTo>
                    <a:pt x="17100" y="3589359"/>
                  </a:lnTo>
                  <a:lnTo>
                    <a:pt x="12593" y="3541974"/>
                  </a:lnTo>
                  <a:lnTo>
                    <a:pt x="8765" y="3494394"/>
                  </a:lnTo>
                  <a:lnTo>
                    <a:pt x="5623" y="3446624"/>
                  </a:lnTo>
                  <a:lnTo>
                    <a:pt x="3170" y="3398668"/>
                  </a:lnTo>
                  <a:lnTo>
                    <a:pt x="1412" y="3350533"/>
                  </a:lnTo>
                  <a:lnTo>
                    <a:pt x="353" y="3302221"/>
                  </a:lnTo>
                  <a:lnTo>
                    <a:pt x="0" y="3253740"/>
                  </a:lnTo>
                  <a:lnTo>
                    <a:pt x="353" y="3205258"/>
                  </a:lnTo>
                  <a:lnTo>
                    <a:pt x="1412" y="3156946"/>
                  </a:lnTo>
                  <a:lnTo>
                    <a:pt x="3170" y="3108810"/>
                  </a:lnTo>
                  <a:lnTo>
                    <a:pt x="5623" y="3060855"/>
                  </a:lnTo>
                  <a:lnTo>
                    <a:pt x="8765" y="3013084"/>
                  </a:lnTo>
                  <a:lnTo>
                    <a:pt x="12593" y="2965504"/>
                  </a:lnTo>
                  <a:lnTo>
                    <a:pt x="17100" y="2918119"/>
                  </a:lnTo>
                  <a:lnTo>
                    <a:pt x="22283" y="2870934"/>
                  </a:lnTo>
                  <a:lnTo>
                    <a:pt x="28136" y="2823953"/>
                  </a:lnTo>
                  <a:lnTo>
                    <a:pt x="34655" y="2777182"/>
                  </a:lnTo>
                  <a:lnTo>
                    <a:pt x="41833" y="2730626"/>
                  </a:lnTo>
                  <a:lnTo>
                    <a:pt x="49668" y="2684289"/>
                  </a:lnTo>
                  <a:lnTo>
                    <a:pt x="58153" y="2638177"/>
                  </a:lnTo>
                  <a:lnTo>
                    <a:pt x="67283" y="2592294"/>
                  </a:lnTo>
                  <a:lnTo>
                    <a:pt x="77055" y="2546646"/>
                  </a:lnTo>
                  <a:lnTo>
                    <a:pt x="87462" y="2501236"/>
                  </a:lnTo>
                  <a:lnTo>
                    <a:pt x="98501" y="2456070"/>
                  </a:lnTo>
                  <a:lnTo>
                    <a:pt x="110165" y="2411154"/>
                  </a:lnTo>
                  <a:lnTo>
                    <a:pt x="122451" y="2366491"/>
                  </a:lnTo>
                  <a:lnTo>
                    <a:pt x="135354" y="2322087"/>
                  </a:lnTo>
                  <a:lnTo>
                    <a:pt x="148867" y="2277946"/>
                  </a:lnTo>
                  <a:lnTo>
                    <a:pt x="162987" y="2234074"/>
                  </a:lnTo>
                  <a:lnTo>
                    <a:pt x="177709" y="2190475"/>
                  </a:lnTo>
                  <a:lnTo>
                    <a:pt x="193028" y="2147155"/>
                  </a:lnTo>
                  <a:lnTo>
                    <a:pt x="208938" y="2104118"/>
                  </a:lnTo>
                  <a:lnTo>
                    <a:pt x="225436" y="2061369"/>
                  </a:lnTo>
                  <a:lnTo>
                    <a:pt x="242515" y="2018913"/>
                  </a:lnTo>
                  <a:lnTo>
                    <a:pt x="260172" y="1976754"/>
                  </a:lnTo>
                  <a:lnTo>
                    <a:pt x="278401" y="1934899"/>
                  </a:lnTo>
                  <a:lnTo>
                    <a:pt x="297197" y="1893351"/>
                  </a:lnTo>
                  <a:lnTo>
                    <a:pt x="316556" y="1852116"/>
                  </a:lnTo>
                  <a:lnTo>
                    <a:pt x="336472" y="1811199"/>
                  </a:lnTo>
                  <a:lnTo>
                    <a:pt x="356941" y="1770604"/>
                  </a:lnTo>
                  <a:lnTo>
                    <a:pt x="377958" y="1730336"/>
                  </a:lnTo>
                  <a:lnTo>
                    <a:pt x="399517" y="1690400"/>
                  </a:lnTo>
                  <a:lnTo>
                    <a:pt x="421615" y="1650801"/>
                  </a:lnTo>
                  <a:lnTo>
                    <a:pt x="444245" y="1611545"/>
                  </a:lnTo>
                  <a:lnTo>
                    <a:pt x="467404" y="1572635"/>
                  </a:lnTo>
                  <a:lnTo>
                    <a:pt x="491086" y="1534077"/>
                  </a:lnTo>
                  <a:lnTo>
                    <a:pt x="515287" y="1495876"/>
                  </a:lnTo>
                  <a:lnTo>
                    <a:pt x="540000" y="1458036"/>
                  </a:lnTo>
                  <a:lnTo>
                    <a:pt x="565223" y="1420563"/>
                  </a:lnTo>
                  <a:lnTo>
                    <a:pt x="590949" y="1383461"/>
                  </a:lnTo>
                  <a:lnTo>
                    <a:pt x="617174" y="1346736"/>
                  </a:lnTo>
                  <a:lnTo>
                    <a:pt x="643892" y="1310392"/>
                  </a:lnTo>
                  <a:lnTo>
                    <a:pt x="671100" y="1274434"/>
                  </a:lnTo>
                  <a:lnTo>
                    <a:pt x="698792" y="1238866"/>
                  </a:lnTo>
                  <a:lnTo>
                    <a:pt x="726963" y="1203695"/>
                  </a:lnTo>
                  <a:lnTo>
                    <a:pt x="755608" y="1168924"/>
                  </a:lnTo>
                  <a:lnTo>
                    <a:pt x="784722" y="1134560"/>
                  </a:lnTo>
                  <a:lnTo>
                    <a:pt x="814301" y="1100605"/>
                  </a:lnTo>
                  <a:lnTo>
                    <a:pt x="844340" y="1067067"/>
                  </a:lnTo>
                  <a:lnTo>
                    <a:pt x="874833" y="1033948"/>
                  </a:lnTo>
                  <a:lnTo>
                    <a:pt x="905776" y="1001255"/>
                  </a:lnTo>
                  <a:lnTo>
                    <a:pt x="937164" y="968992"/>
                  </a:lnTo>
                  <a:lnTo>
                    <a:pt x="968992" y="937164"/>
                  </a:lnTo>
                  <a:lnTo>
                    <a:pt x="1001255" y="905776"/>
                  </a:lnTo>
                  <a:lnTo>
                    <a:pt x="1033948" y="874833"/>
                  </a:lnTo>
                  <a:lnTo>
                    <a:pt x="1067067" y="844340"/>
                  </a:lnTo>
                  <a:lnTo>
                    <a:pt x="1100605" y="814301"/>
                  </a:lnTo>
                  <a:lnTo>
                    <a:pt x="1134560" y="784722"/>
                  </a:lnTo>
                  <a:lnTo>
                    <a:pt x="1168924" y="755608"/>
                  </a:lnTo>
                  <a:lnTo>
                    <a:pt x="1203695" y="726963"/>
                  </a:lnTo>
                  <a:lnTo>
                    <a:pt x="1238866" y="698792"/>
                  </a:lnTo>
                  <a:lnTo>
                    <a:pt x="1274434" y="671100"/>
                  </a:lnTo>
                  <a:lnTo>
                    <a:pt x="1310392" y="643892"/>
                  </a:lnTo>
                  <a:lnTo>
                    <a:pt x="1346736" y="617174"/>
                  </a:lnTo>
                  <a:lnTo>
                    <a:pt x="1383461" y="590949"/>
                  </a:lnTo>
                  <a:lnTo>
                    <a:pt x="1420563" y="565223"/>
                  </a:lnTo>
                  <a:lnTo>
                    <a:pt x="1458036" y="540000"/>
                  </a:lnTo>
                  <a:lnTo>
                    <a:pt x="1495876" y="515287"/>
                  </a:lnTo>
                  <a:lnTo>
                    <a:pt x="1534077" y="491086"/>
                  </a:lnTo>
                  <a:lnTo>
                    <a:pt x="1572635" y="467404"/>
                  </a:lnTo>
                  <a:lnTo>
                    <a:pt x="1611545" y="444246"/>
                  </a:lnTo>
                  <a:lnTo>
                    <a:pt x="1650801" y="421615"/>
                  </a:lnTo>
                  <a:lnTo>
                    <a:pt x="1690400" y="399517"/>
                  </a:lnTo>
                  <a:lnTo>
                    <a:pt x="1730336" y="377958"/>
                  </a:lnTo>
                  <a:lnTo>
                    <a:pt x="1770604" y="356941"/>
                  </a:lnTo>
                  <a:lnTo>
                    <a:pt x="1811199" y="336472"/>
                  </a:lnTo>
                  <a:lnTo>
                    <a:pt x="1852116" y="316556"/>
                  </a:lnTo>
                  <a:lnTo>
                    <a:pt x="1893351" y="297197"/>
                  </a:lnTo>
                  <a:lnTo>
                    <a:pt x="1934899" y="278401"/>
                  </a:lnTo>
                  <a:lnTo>
                    <a:pt x="1976754" y="260172"/>
                  </a:lnTo>
                  <a:lnTo>
                    <a:pt x="2018913" y="242515"/>
                  </a:lnTo>
                  <a:lnTo>
                    <a:pt x="2061369" y="225436"/>
                  </a:lnTo>
                  <a:lnTo>
                    <a:pt x="2104118" y="208938"/>
                  </a:lnTo>
                  <a:lnTo>
                    <a:pt x="2147155" y="193028"/>
                  </a:lnTo>
                  <a:lnTo>
                    <a:pt x="2190475" y="177709"/>
                  </a:lnTo>
                  <a:lnTo>
                    <a:pt x="2234074" y="162987"/>
                  </a:lnTo>
                  <a:lnTo>
                    <a:pt x="2277946" y="148867"/>
                  </a:lnTo>
                  <a:lnTo>
                    <a:pt x="2322087" y="135354"/>
                  </a:lnTo>
                  <a:lnTo>
                    <a:pt x="2366491" y="122451"/>
                  </a:lnTo>
                  <a:lnTo>
                    <a:pt x="2411154" y="110165"/>
                  </a:lnTo>
                  <a:lnTo>
                    <a:pt x="2456070" y="98501"/>
                  </a:lnTo>
                  <a:lnTo>
                    <a:pt x="2501236" y="87462"/>
                  </a:lnTo>
                  <a:lnTo>
                    <a:pt x="2546646" y="77055"/>
                  </a:lnTo>
                  <a:lnTo>
                    <a:pt x="2592294" y="67283"/>
                  </a:lnTo>
                  <a:lnTo>
                    <a:pt x="2638177" y="58153"/>
                  </a:lnTo>
                  <a:lnTo>
                    <a:pt x="2684289" y="49668"/>
                  </a:lnTo>
                  <a:lnTo>
                    <a:pt x="2730626" y="41833"/>
                  </a:lnTo>
                  <a:lnTo>
                    <a:pt x="2777182" y="34655"/>
                  </a:lnTo>
                  <a:lnTo>
                    <a:pt x="2823953" y="28136"/>
                  </a:lnTo>
                  <a:lnTo>
                    <a:pt x="2870934" y="22283"/>
                  </a:lnTo>
                  <a:lnTo>
                    <a:pt x="2918119" y="17100"/>
                  </a:lnTo>
                  <a:lnTo>
                    <a:pt x="2965504" y="12593"/>
                  </a:lnTo>
                  <a:lnTo>
                    <a:pt x="3013084" y="8765"/>
                  </a:lnTo>
                  <a:lnTo>
                    <a:pt x="3060855" y="5623"/>
                  </a:lnTo>
                  <a:lnTo>
                    <a:pt x="3108810" y="3170"/>
                  </a:lnTo>
                  <a:lnTo>
                    <a:pt x="3156946" y="1412"/>
                  </a:lnTo>
                  <a:lnTo>
                    <a:pt x="3205258" y="353"/>
                  </a:lnTo>
                  <a:lnTo>
                    <a:pt x="3253740" y="0"/>
                  </a:lnTo>
                  <a:lnTo>
                    <a:pt x="3302221" y="353"/>
                  </a:lnTo>
                  <a:lnTo>
                    <a:pt x="3350533" y="1412"/>
                  </a:lnTo>
                  <a:lnTo>
                    <a:pt x="3398668" y="3170"/>
                  </a:lnTo>
                  <a:lnTo>
                    <a:pt x="3446624" y="5623"/>
                  </a:lnTo>
                  <a:lnTo>
                    <a:pt x="3494394" y="8765"/>
                  </a:lnTo>
                  <a:lnTo>
                    <a:pt x="3541974" y="12593"/>
                  </a:lnTo>
                  <a:lnTo>
                    <a:pt x="3589359" y="17100"/>
                  </a:lnTo>
                  <a:lnTo>
                    <a:pt x="3636544" y="22283"/>
                  </a:lnTo>
                  <a:lnTo>
                    <a:pt x="3683524" y="28136"/>
                  </a:lnTo>
                  <a:lnTo>
                    <a:pt x="3730294" y="34655"/>
                  </a:lnTo>
                  <a:lnTo>
                    <a:pt x="3776849" y="41833"/>
                  </a:lnTo>
                  <a:lnTo>
                    <a:pt x="3823185" y="49668"/>
                  </a:lnTo>
                  <a:lnTo>
                    <a:pt x="3869297" y="58153"/>
                  </a:lnTo>
                  <a:lnTo>
                    <a:pt x="3915179" y="67283"/>
                  </a:lnTo>
                  <a:lnTo>
                    <a:pt x="3960827" y="77055"/>
                  </a:lnTo>
                  <a:lnTo>
                    <a:pt x="4006236" y="87462"/>
                  </a:lnTo>
                  <a:lnTo>
                    <a:pt x="4051401" y="98501"/>
                  </a:lnTo>
                  <a:lnTo>
                    <a:pt x="4096316" y="110165"/>
                  </a:lnTo>
                  <a:lnTo>
                    <a:pt x="4140978" y="122451"/>
                  </a:lnTo>
                  <a:lnTo>
                    <a:pt x="4185382" y="135354"/>
                  </a:lnTo>
                  <a:lnTo>
                    <a:pt x="4229521" y="148867"/>
                  </a:lnTo>
                  <a:lnTo>
                    <a:pt x="4273392" y="162987"/>
                  </a:lnTo>
                  <a:lnTo>
                    <a:pt x="4316990" y="177709"/>
                  </a:lnTo>
                  <a:lnTo>
                    <a:pt x="4360309" y="193028"/>
                  </a:lnTo>
                  <a:lnTo>
                    <a:pt x="4403345" y="208938"/>
                  </a:lnTo>
                  <a:lnTo>
                    <a:pt x="4446093" y="225436"/>
                  </a:lnTo>
                  <a:lnTo>
                    <a:pt x="4488548" y="242515"/>
                  </a:lnTo>
                  <a:lnTo>
                    <a:pt x="4530704" y="260172"/>
                  </a:lnTo>
                  <a:lnTo>
                    <a:pt x="4572558" y="278401"/>
                  </a:lnTo>
                  <a:lnTo>
                    <a:pt x="4614105" y="297197"/>
                  </a:lnTo>
                  <a:lnTo>
                    <a:pt x="4655339" y="316556"/>
                  </a:lnTo>
                  <a:lnTo>
                    <a:pt x="4696255" y="336472"/>
                  </a:lnTo>
                  <a:lnTo>
                    <a:pt x="4736848" y="356941"/>
                  </a:lnTo>
                  <a:lnTo>
                    <a:pt x="4777115" y="377958"/>
                  </a:lnTo>
                  <a:lnTo>
                    <a:pt x="4817049" y="399517"/>
                  </a:lnTo>
                  <a:lnTo>
                    <a:pt x="4856646" y="421615"/>
                  </a:lnTo>
                  <a:lnTo>
                    <a:pt x="4895901" y="444246"/>
                  </a:lnTo>
                  <a:lnTo>
                    <a:pt x="4934809" y="467404"/>
                  </a:lnTo>
                  <a:lnTo>
                    <a:pt x="4973366" y="491086"/>
                  </a:lnTo>
                  <a:lnTo>
                    <a:pt x="5011565" y="515287"/>
                  </a:lnTo>
                  <a:lnTo>
                    <a:pt x="5049403" y="540000"/>
                  </a:lnTo>
                  <a:lnTo>
                    <a:pt x="5086875" y="565223"/>
                  </a:lnTo>
                  <a:lnTo>
                    <a:pt x="5123975" y="590949"/>
                  </a:lnTo>
                  <a:lnTo>
                    <a:pt x="5160699" y="617174"/>
                  </a:lnTo>
                  <a:lnTo>
                    <a:pt x="5197042" y="643892"/>
                  </a:lnTo>
                  <a:lnTo>
                    <a:pt x="5232998" y="671100"/>
                  </a:lnTo>
                  <a:lnTo>
                    <a:pt x="5261483" y="693278"/>
                  </a:lnTo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0903" y="835634"/>
              <a:ext cx="2594610" cy="121147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85460" y="3342385"/>
              <a:ext cx="535177" cy="5351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706100" cy="7200265"/>
            <a:chOff x="0" y="0"/>
            <a:chExt cx="10706100" cy="72002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47852"/>
              <a:ext cx="10706100" cy="61942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560704"/>
              <a:ext cx="10706100" cy="5107940"/>
            </a:xfrm>
            <a:custGeom>
              <a:avLst/>
              <a:gdLst/>
              <a:ahLst/>
              <a:cxnLst/>
              <a:rect l="l" t="t" r="r" b="b"/>
              <a:pathLst>
                <a:path w="10706100" h="5107940">
                  <a:moveTo>
                    <a:pt x="10706100" y="0"/>
                  </a:moveTo>
                  <a:lnTo>
                    <a:pt x="0" y="0"/>
                  </a:lnTo>
                  <a:lnTo>
                    <a:pt x="0" y="5107558"/>
                  </a:lnTo>
                  <a:lnTo>
                    <a:pt x="9060307" y="5107558"/>
                  </a:lnTo>
                  <a:lnTo>
                    <a:pt x="9108832" y="5106857"/>
                  </a:lnTo>
                  <a:lnTo>
                    <a:pt x="9157009" y="5104765"/>
                  </a:lnTo>
                  <a:lnTo>
                    <a:pt x="9204818" y="5101301"/>
                  </a:lnTo>
                  <a:lnTo>
                    <a:pt x="9252239" y="5096486"/>
                  </a:lnTo>
                  <a:lnTo>
                    <a:pt x="9299255" y="5090338"/>
                  </a:lnTo>
                  <a:lnTo>
                    <a:pt x="9345844" y="5082877"/>
                  </a:lnTo>
                  <a:lnTo>
                    <a:pt x="9391989" y="5074122"/>
                  </a:lnTo>
                  <a:lnTo>
                    <a:pt x="9437669" y="5064092"/>
                  </a:lnTo>
                  <a:lnTo>
                    <a:pt x="9482866" y="5052806"/>
                  </a:lnTo>
                  <a:lnTo>
                    <a:pt x="9527560" y="5040285"/>
                  </a:lnTo>
                  <a:lnTo>
                    <a:pt x="9571732" y="5026546"/>
                  </a:lnTo>
                  <a:lnTo>
                    <a:pt x="9615362" y="5011610"/>
                  </a:lnTo>
                  <a:lnTo>
                    <a:pt x="9658431" y="4995496"/>
                  </a:lnTo>
                  <a:lnTo>
                    <a:pt x="9700920" y="4978223"/>
                  </a:lnTo>
                  <a:lnTo>
                    <a:pt x="9742810" y="4959810"/>
                  </a:lnTo>
                  <a:lnTo>
                    <a:pt x="9784081" y="4940277"/>
                  </a:lnTo>
                  <a:lnTo>
                    <a:pt x="9824715" y="4919643"/>
                  </a:lnTo>
                  <a:lnTo>
                    <a:pt x="9864691" y="4897927"/>
                  </a:lnTo>
                  <a:lnTo>
                    <a:pt x="9903990" y="4875148"/>
                  </a:lnTo>
                  <a:lnTo>
                    <a:pt x="9942593" y="4851327"/>
                  </a:lnTo>
                  <a:lnTo>
                    <a:pt x="9980482" y="4826481"/>
                  </a:lnTo>
                  <a:lnTo>
                    <a:pt x="10017636" y="4800631"/>
                  </a:lnTo>
                  <a:lnTo>
                    <a:pt x="10054036" y="4773795"/>
                  </a:lnTo>
                  <a:lnTo>
                    <a:pt x="10089663" y="4745994"/>
                  </a:lnTo>
                  <a:lnTo>
                    <a:pt x="10124498" y="4717246"/>
                  </a:lnTo>
                  <a:lnTo>
                    <a:pt x="10158521" y="4687570"/>
                  </a:lnTo>
                  <a:lnTo>
                    <a:pt x="10191713" y="4656987"/>
                  </a:lnTo>
                  <a:lnTo>
                    <a:pt x="10224055" y="4625514"/>
                  </a:lnTo>
                  <a:lnTo>
                    <a:pt x="10255528" y="4593172"/>
                  </a:lnTo>
                  <a:lnTo>
                    <a:pt x="10286111" y="4559980"/>
                  </a:lnTo>
                  <a:lnTo>
                    <a:pt x="10315787" y="4525957"/>
                  </a:lnTo>
                  <a:lnTo>
                    <a:pt x="10344535" y="4491122"/>
                  </a:lnTo>
                  <a:lnTo>
                    <a:pt x="10372336" y="4455495"/>
                  </a:lnTo>
                  <a:lnTo>
                    <a:pt x="10399172" y="4419095"/>
                  </a:lnTo>
                  <a:lnTo>
                    <a:pt x="10425022" y="4381941"/>
                  </a:lnTo>
                  <a:lnTo>
                    <a:pt x="10449868" y="4344052"/>
                  </a:lnTo>
                  <a:lnTo>
                    <a:pt x="10473689" y="4305449"/>
                  </a:lnTo>
                  <a:lnTo>
                    <a:pt x="10496468" y="4266150"/>
                  </a:lnTo>
                  <a:lnTo>
                    <a:pt x="10518184" y="4226174"/>
                  </a:lnTo>
                  <a:lnTo>
                    <a:pt x="10538818" y="4185540"/>
                  </a:lnTo>
                  <a:lnTo>
                    <a:pt x="10558351" y="4144269"/>
                  </a:lnTo>
                  <a:lnTo>
                    <a:pt x="10576764" y="4102379"/>
                  </a:lnTo>
                  <a:lnTo>
                    <a:pt x="10594037" y="4059890"/>
                  </a:lnTo>
                  <a:lnTo>
                    <a:pt x="10610151" y="4016821"/>
                  </a:lnTo>
                  <a:lnTo>
                    <a:pt x="10625087" y="3973191"/>
                  </a:lnTo>
                  <a:lnTo>
                    <a:pt x="10638826" y="3929019"/>
                  </a:lnTo>
                  <a:lnTo>
                    <a:pt x="10651347" y="3884325"/>
                  </a:lnTo>
                  <a:lnTo>
                    <a:pt x="10662633" y="3839128"/>
                  </a:lnTo>
                  <a:lnTo>
                    <a:pt x="10672663" y="3793448"/>
                  </a:lnTo>
                  <a:lnTo>
                    <a:pt x="10681418" y="3747303"/>
                  </a:lnTo>
                  <a:lnTo>
                    <a:pt x="10688879" y="3700714"/>
                  </a:lnTo>
                  <a:lnTo>
                    <a:pt x="10695027" y="3653698"/>
                  </a:lnTo>
                  <a:lnTo>
                    <a:pt x="10699842" y="3606277"/>
                  </a:lnTo>
                  <a:lnTo>
                    <a:pt x="10703306" y="3558468"/>
                  </a:lnTo>
                  <a:lnTo>
                    <a:pt x="10705398" y="3510291"/>
                  </a:lnTo>
                  <a:lnTo>
                    <a:pt x="10706100" y="3461765"/>
                  </a:lnTo>
                  <a:lnTo>
                    <a:pt x="107061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560704"/>
              <a:ext cx="6691630" cy="4255770"/>
            </a:xfrm>
            <a:custGeom>
              <a:avLst/>
              <a:gdLst/>
              <a:ahLst/>
              <a:cxnLst/>
              <a:rect l="l" t="t" r="r" b="b"/>
              <a:pathLst>
                <a:path w="6691630" h="4255770">
                  <a:moveTo>
                    <a:pt x="6691376" y="0"/>
                  </a:moveTo>
                  <a:lnTo>
                    <a:pt x="5617718" y="0"/>
                  </a:lnTo>
                  <a:lnTo>
                    <a:pt x="5617718" y="1080007"/>
                  </a:lnTo>
                  <a:lnTo>
                    <a:pt x="5619687" y="1128123"/>
                  </a:lnTo>
                  <a:lnTo>
                    <a:pt x="5625490" y="1175102"/>
                  </a:lnTo>
                  <a:lnTo>
                    <a:pt x="5634964" y="1220777"/>
                  </a:lnTo>
                  <a:lnTo>
                    <a:pt x="5647950" y="1264981"/>
                  </a:lnTo>
                  <a:lnTo>
                    <a:pt x="5664284" y="1307547"/>
                  </a:lnTo>
                  <a:lnTo>
                    <a:pt x="5683808" y="1348307"/>
                  </a:lnTo>
                  <a:lnTo>
                    <a:pt x="5706359" y="1387093"/>
                  </a:lnTo>
                  <a:lnTo>
                    <a:pt x="5731777" y="1423739"/>
                  </a:lnTo>
                  <a:lnTo>
                    <a:pt x="5759901" y="1458076"/>
                  </a:lnTo>
                  <a:lnTo>
                    <a:pt x="5790570" y="1489938"/>
                  </a:lnTo>
                  <a:lnTo>
                    <a:pt x="5823623" y="1519156"/>
                  </a:lnTo>
                  <a:lnTo>
                    <a:pt x="5858898" y="1545564"/>
                  </a:lnTo>
                  <a:lnTo>
                    <a:pt x="5896236" y="1568995"/>
                  </a:lnTo>
                  <a:lnTo>
                    <a:pt x="5935474" y="1589279"/>
                  </a:lnTo>
                  <a:lnTo>
                    <a:pt x="5976453" y="1606252"/>
                  </a:lnTo>
                  <a:lnTo>
                    <a:pt x="6019010" y="1619744"/>
                  </a:lnTo>
                  <a:lnTo>
                    <a:pt x="6062986" y="1629588"/>
                  </a:lnTo>
                  <a:lnTo>
                    <a:pt x="6108218" y="1635617"/>
                  </a:lnTo>
                  <a:lnTo>
                    <a:pt x="6154547" y="1637664"/>
                  </a:lnTo>
                  <a:lnTo>
                    <a:pt x="6200857" y="1635617"/>
                  </a:lnTo>
                  <a:lnTo>
                    <a:pt x="6246075" y="1629588"/>
                  </a:lnTo>
                  <a:lnTo>
                    <a:pt x="6290040" y="1619744"/>
                  </a:lnTo>
                  <a:lnTo>
                    <a:pt x="6332590" y="1606252"/>
                  </a:lnTo>
                  <a:lnTo>
                    <a:pt x="6373564" y="1589279"/>
                  </a:lnTo>
                  <a:lnTo>
                    <a:pt x="6412801" y="1568995"/>
                  </a:lnTo>
                  <a:lnTo>
                    <a:pt x="6450139" y="1545564"/>
                  </a:lnTo>
                  <a:lnTo>
                    <a:pt x="6485416" y="1519156"/>
                  </a:lnTo>
                  <a:lnTo>
                    <a:pt x="6518473" y="1489938"/>
                  </a:lnTo>
                  <a:lnTo>
                    <a:pt x="6549147" y="1458076"/>
                  </a:lnTo>
                  <a:lnTo>
                    <a:pt x="6577277" y="1423739"/>
                  </a:lnTo>
                  <a:lnTo>
                    <a:pt x="6602701" y="1387093"/>
                  </a:lnTo>
                  <a:lnTo>
                    <a:pt x="6625259" y="1348307"/>
                  </a:lnTo>
                  <a:lnTo>
                    <a:pt x="6644789" y="1307547"/>
                  </a:lnTo>
                  <a:lnTo>
                    <a:pt x="6661130" y="1264981"/>
                  </a:lnTo>
                  <a:lnTo>
                    <a:pt x="6674121" y="1220777"/>
                  </a:lnTo>
                  <a:lnTo>
                    <a:pt x="6683599" y="1175102"/>
                  </a:lnTo>
                  <a:lnTo>
                    <a:pt x="6689405" y="1128123"/>
                  </a:lnTo>
                  <a:lnTo>
                    <a:pt x="6691376" y="1080007"/>
                  </a:lnTo>
                  <a:lnTo>
                    <a:pt x="6691376" y="0"/>
                  </a:lnTo>
                  <a:close/>
                </a:path>
                <a:path w="6691630" h="4255770">
                  <a:moveTo>
                    <a:pt x="5567807" y="0"/>
                  </a:moveTo>
                  <a:lnTo>
                    <a:pt x="4494149" y="0"/>
                  </a:lnTo>
                  <a:lnTo>
                    <a:pt x="4494149" y="1692020"/>
                  </a:lnTo>
                  <a:lnTo>
                    <a:pt x="4496118" y="1740155"/>
                  </a:lnTo>
                  <a:lnTo>
                    <a:pt x="4501921" y="1787151"/>
                  </a:lnTo>
                  <a:lnTo>
                    <a:pt x="4511395" y="1832841"/>
                  </a:lnTo>
                  <a:lnTo>
                    <a:pt x="4524381" y="1877059"/>
                  </a:lnTo>
                  <a:lnTo>
                    <a:pt x="4540715" y="1919636"/>
                  </a:lnTo>
                  <a:lnTo>
                    <a:pt x="4560239" y="1960406"/>
                  </a:lnTo>
                  <a:lnTo>
                    <a:pt x="4582790" y="1999201"/>
                  </a:lnTo>
                  <a:lnTo>
                    <a:pt x="4608208" y="2035854"/>
                  </a:lnTo>
                  <a:lnTo>
                    <a:pt x="4636332" y="2070197"/>
                  </a:lnTo>
                  <a:lnTo>
                    <a:pt x="4667001" y="2102064"/>
                  </a:lnTo>
                  <a:lnTo>
                    <a:pt x="4700054" y="2131287"/>
                  </a:lnTo>
                  <a:lnTo>
                    <a:pt x="4735329" y="2157698"/>
                  </a:lnTo>
                  <a:lnTo>
                    <a:pt x="4772667" y="2181131"/>
                  </a:lnTo>
                  <a:lnTo>
                    <a:pt x="4811905" y="2201417"/>
                  </a:lnTo>
                  <a:lnTo>
                    <a:pt x="4852884" y="2218390"/>
                  </a:lnTo>
                  <a:lnTo>
                    <a:pt x="4895441" y="2231883"/>
                  </a:lnTo>
                  <a:lnTo>
                    <a:pt x="4939417" y="2241728"/>
                  </a:lnTo>
                  <a:lnTo>
                    <a:pt x="4984649" y="2247757"/>
                  </a:lnTo>
                  <a:lnTo>
                    <a:pt x="5030978" y="2249804"/>
                  </a:lnTo>
                  <a:lnTo>
                    <a:pt x="5077288" y="2247757"/>
                  </a:lnTo>
                  <a:lnTo>
                    <a:pt x="5122506" y="2241728"/>
                  </a:lnTo>
                  <a:lnTo>
                    <a:pt x="5166471" y="2231883"/>
                  </a:lnTo>
                  <a:lnTo>
                    <a:pt x="5209021" y="2218390"/>
                  </a:lnTo>
                  <a:lnTo>
                    <a:pt x="5249995" y="2201417"/>
                  </a:lnTo>
                  <a:lnTo>
                    <a:pt x="5289232" y="2181131"/>
                  </a:lnTo>
                  <a:lnTo>
                    <a:pt x="5326570" y="2157698"/>
                  </a:lnTo>
                  <a:lnTo>
                    <a:pt x="5361847" y="2131287"/>
                  </a:lnTo>
                  <a:lnTo>
                    <a:pt x="5394904" y="2102064"/>
                  </a:lnTo>
                  <a:lnTo>
                    <a:pt x="5425578" y="2070197"/>
                  </a:lnTo>
                  <a:lnTo>
                    <a:pt x="5453708" y="2035854"/>
                  </a:lnTo>
                  <a:lnTo>
                    <a:pt x="5479132" y="1999201"/>
                  </a:lnTo>
                  <a:lnTo>
                    <a:pt x="5501690" y="1960406"/>
                  </a:lnTo>
                  <a:lnTo>
                    <a:pt x="5521220" y="1919636"/>
                  </a:lnTo>
                  <a:lnTo>
                    <a:pt x="5537561" y="1877059"/>
                  </a:lnTo>
                  <a:lnTo>
                    <a:pt x="5550552" y="1832841"/>
                  </a:lnTo>
                  <a:lnTo>
                    <a:pt x="5560030" y="1787151"/>
                  </a:lnTo>
                  <a:lnTo>
                    <a:pt x="5565836" y="1740155"/>
                  </a:lnTo>
                  <a:lnTo>
                    <a:pt x="5567807" y="1692020"/>
                  </a:lnTo>
                  <a:lnTo>
                    <a:pt x="5567807" y="0"/>
                  </a:lnTo>
                  <a:close/>
                </a:path>
                <a:path w="6691630" h="4255770">
                  <a:moveTo>
                    <a:pt x="4444238" y="0"/>
                  </a:moveTo>
                  <a:lnTo>
                    <a:pt x="3370579" y="0"/>
                  </a:lnTo>
                  <a:lnTo>
                    <a:pt x="3370579" y="2387599"/>
                  </a:lnTo>
                  <a:lnTo>
                    <a:pt x="3372550" y="2435715"/>
                  </a:lnTo>
                  <a:lnTo>
                    <a:pt x="3378356" y="2482694"/>
                  </a:lnTo>
                  <a:lnTo>
                    <a:pt x="3387834" y="2528369"/>
                  </a:lnTo>
                  <a:lnTo>
                    <a:pt x="3400825" y="2572573"/>
                  </a:lnTo>
                  <a:lnTo>
                    <a:pt x="3417166" y="2615139"/>
                  </a:lnTo>
                  <a:lnTo>
                    <a:pt x="3436696" y="2655899"/>
                  </a:lnTo>
                  <a:lnTo>
                    <a:pt x="3459254" y="2694685"/>
                  </a:lnTo>
                  <a:lnTo>
                    <a:pt x="3484678" y="2731331"/>
                  </a:lnTo>
                  <a:lnTo>
                    <a:pt x="3512808" y="2765668"/>
                  </a:lnTo>
                  <a:lnTo>
                    <a:pt x="3543482" y="2797530"/>
                  </a:lnTo>
                  <a:lnTo>
                    <a:pt x="3576539" y="2826748"/>
                  </a:lnTo>
                  <a:lnTo>
                    <a:pt x="3611816" y="2853156"/>
                  </a:lnTo>
                  <a:lnTo>
                    <a:pt x="3649154" y="2876587"/>
                  </a:lnTo>
                  <a:lnTo>
                    <a:pt x="3688391" y="2896871"/>
                  </a:lnTo>
                  <a:lnTo>
                    <a:pt x="3729365" y="2913844"/>
                  </a:lnTo>
                  <a:lnTo>
                    <a:pt x="3771915" y="2927336"/>
                  </a:lnTo>
                  <a:lnTo>
                    <a:pt x="3815880" y="2937180"/>
                  </a:lnTo>
                  <a:lnTo>
                    <a:pt x="3861098" y="2943209"/>
                  </a:lnTo>
                  <a:lnTo>
                    <a:pt x="3907409" y="2945256"/>
                  </a:lnTo>
                  <a:lnTo>
                    <a:pt x="3953737" y="2943209"/>
                  </a:lnTo>
                  <a:lnTo>
                    <a:pt x="3998969" y="2937180"/>
                  </a:lnTo>
                  <a:lnTo>
                    <a:pt x="4042945" y="2927336"/>
                  </a:lnTo>
                  <a:lnTo>
                    <a:pt x="4085502" y="2913844"/>
                  </a:lnTo>
                  <a:lnTo>
                    <a:pt x="4126481" y="2896871"/>
                  </a:lnTo>
                  <a:lnTo>
                    <a:pt x="4165719" y="2876587"/>
                  </a:lnTo>
                  <a:lnTo>
                    <a:pt x="4203057" y="2853156"/>
                  </a:lnTo>
                  <a:lnTo>
                    <a:pt x="4238332" y="2826748"/>
                  </a:lnTo>
                  <a:lnTo>
                    <a:pt x="4271385" y="2797530"/>
                  </a:lnTo>
                  <a:lnTo>
                    <a:pt x="4302054" y="2765668"/>
                  </a:lnTo>
                  <a:lnTo>
                    <a:pt x="4330178" y="2731331"/>
                  </a:lnTo>
                  <a:lnTo>
                    <a:pt x="4355596" y="2694685"/>
                  </a:lnTo>
                  <a:lnTo>
                    <a:pt x="4378147" y="2655899"/>
                  </a:lnTo>
                  <a:lnTo>
                    <a:pt x="4397671" y="2615139"/>
                  </a:lnTo>
                  <a:lnTo>
                    <a:pt x="4414005" y="2572573"/>
                  </a:lnTo>
                  <a:lnTo>
                    <a:pt x="4426991" y="2528369"/>
                  </a:lnTo>
                  <a:lnTo>
                    <a:pt x="4436465" y="2482694"/>
                  </a:lnTo>
                  <a:lnTo>
                    <a:pt x="4442268" y="2435715"/>
                  </a:lnTo>
                  <a:lnTo>
                    <a:pt x="4444238" y="2387599"/>
                  </a:lnTo>
                  <a:lnTo>
                    <a:pt x="4444238" y="0"/>
                  </a:lnTo>
                  <a:close/>
                </a:path>
                <a:path w="6691630" h="4255770">
                  <a:moveTo>
                    <a:pt x="3320669" y="0"/>
                  </a:moveTo>
                  <a:lnTo>
                    <a:pt x="2247138" y="0"/>
                  </a:lnTo>
                  <a:lnTo>
                    <a:pt x="2247138" y="3203702"/>
                  </a:lnTo>
                  <a:lnTo>
                    <a:pt x="2249107" y="3251818"/>
                  </a:lnTo>
                  <a:lnTo>
                    <a:pt x="2254910" y="3298800"/>
                  </a:lnTo>
                  <a:lnTo>
                    <a:pt x="2264384" y="3344480"/>
                  </a:lnTo>
                  <a:lnTo>
                    <a:pt x="2277368" y="3388690"/>
                  </a:lnTo>
                  <a:lnTo>
                    <a:pt x="2293702" y="3431263"/>
                  </a:lnTo>
                  <a:lnTo>
                    <a:pt x="2313224" y="3472031"/>
                  </a:lnTo>
                  <a:lnTo>
                    <a:pt x="2335773" y="3510826"/>
                  </a:lnTo>
                  <a:lnTo>
                    <a:pt x="2361188" y="3547481"/>
                  </a:lnTo>
                  <a:lnTo>
                    <a:pt x="2389308" y="3581828"/>
                  </a:lnTo>
                  <a:lnTo>
                    <a:pt x="2419972" y="3613700"/>
                  </a:lnTo>
                  <a:lnTo>
                    <a:pt x="2453018" y="3642929"/>
                  </a:lnTo>
                  <a:lnTo>
                    <a:pt x="2488286" y="3669346"/>
                  </a:lnTo>
                  <a:lnTo>
                    <a:pt x="2525615" y="3692786"/>
                  </a:lnTo>
                  <a:lnTo>
                    <a:pt x="2564843" y="3713079"/>
                  </a:lnTo>
                  <a:lnTo>
                    <a:pt x="2605810" y="3730058"/>
                  </a:lnTo>
                  <a:lnTo>
                    <a:pt x="2648354" y="3743556"/>
                  </a:lnTo>
                  <a:lnTo>
                    <a:pt x="2692315" y="3753405"/>
                  </a:lnTo>
                  <a:lnTo>
                    <a:pt x="2737530" y="3759437"/>
                  </a:lnTo>
                  <a:lnTo>
                    <a:pt x="2783840" y="3761485"/>
                  </a:lnTo>
                  <a:lnTo>
                    <a:pt x="2830168" y="3759437"/>
                  </a:lnTo>
                  <a:lnTo>
                    <a:pt x="2875400" y="3753405"/>
                  </a:lnTo>
                  <a:lnTo>
                    <a:pt x="2919376" y="3743556"/>
                  </a:lnTo>
                  <a:lnTo>
                    <a:pt x="2961933" y="3730058"/>
                  </a:lnTo>
                  <a:lnTo>
                    <a:pt x="3002912" y="3713079"/>
                  </a:lnTo>
                  <a:lnTo>
                    <a:pt x="3042150" y="3692786"/>
                  </a:lnTo>
                  <a:lnTo>
                    <a:pt x="3079488" y="3669346"/>
                  </a:lnTo>
                  <a:lnTo>
                    <a:pt x="3114763" y="3642929"/>
                  </a:lnTo>
                  <a:lnTo>
                    <a:pt x="3147816" y="3613700"/>
                  </a:lnTo>
                  <a:lnTo>
                    <a:pt x="3178485" y="3581828"/>
                  </a:lnTo>
                  <a:lnTo>
                    <a:pt x="3206609" y="3547481"/>
                  </a:lnTo>
                  <a:lnTo>
                    <a:pt x="3232027" y="3510826"/>
                  </a:lnTo>
                  <a:lnTo>
                    <a:pt x="3254578" y="3472031"/>
                  </a:lnTo>
                  <a:lnTo>
                    <a:pt x="3274102" y="3431263"/>
                  </a:lnTo>
                  <a:lnTo>
                    <a:pt x="3290436" y="3388690"/>
                  </a:lnTo>
                  <a:lnTo>
                    <a:pt x="3303422" y="3344480"/>
                  </a:lnTo>
                  <a:lnTo>
                    <a:pt x="3312896" y="3298800"/>
                  </a:lnTo>
                  <a:lnTo>
                    <a:pt x="3318699" y="3251818"/>
                  </a:lnTo>
                  <a:lnTo>
                    <a:pt x="3320669" y="3203702"/>
                  </a:lnTo>
                  <a:lnTo>
                    <a:pt x="3320669" y="0"/>
                  </a:lnTo>
                  <a:close/>
                </a:path>
                <a:path w="6691630" h="4255770">
                  <a:moveTo>
                    <a:pt x="2197100" y="0"/>
                  </a:moveTo>
                  <a:lnTo>
                    <a:pt x="1123543" y="0"/>
                  </a:lnTo>
                  <a:lnTo>
                    <a:pt x="1123543" y="3697731"/>
                  </a:lnTo>
                  <a:lnTo>
                    <a:pt x="1125513" y="3745847"/>
                  </a:lnTo>
                  <a:lnTo>
                    <a:pt x="1131317" y="3792826"/>
                  </a:lnTo>
                  <a:lnTo>
                    <a:pt x="1140792" y="3838501"/>
                  </a:lnTo>
                  <a:lnTo>
                    <a:pt x="1153778" y="3882705"/>
                  </a:lnTo>
                  <a:lnTo>
                    <a:pt x="1170114" y="3925271"/>
                  </a:lnTo>
                  <a:lnTo>
                    <a:pt x="1189639" y="3966031"/>
                  </a:lnTo>
                  <a:lnTo>
                    <a:pt x="1212193" y="4004817"/>
                  </a:lnTo>
                  <a:lnTo>
                    <a:pt x="1237613" y="4041463"/>
                  </a:lnTo>
                  <a:lnTo>
                    <a:pt x="1265739" y="4075800"/>
                  </a:lnTo>
                  <a:lnTo>
                    <a:pt x="1296409" y="4107662"/>
                  </a:lnTo>
                  <a:lnTo>
                    <a:pt x="1329464" y="4136880"/>
                  </a:lnTo>
                  <a:lnTo>
                    <a:pt x="1364742" y="4163288"/>
                  </a:lnTo>
                  <a:lnTo>
                    <a:pt x="1402081" y="4186719"/>
                  </a:lnTo>
                  <a:lnTo>
                    <a:pt x="1441321" y="4207003"/>
                  </a:lnTo>
                  <a:lnTo>
                    <a:pt x="1482301" y="4223976"/>
                  </a:lnTo>
                  <a:lnTo>
                    <a:pt x="1524859" y="4237468"/>
                  </a:lnTo>
                  <a:lnTo>
                    <a:pt x="1568836" y="4247312"/>
                  </a:lnTo>
                  <a:lnTo>
                    <a:pt x="1614069" y="4253341"/>
                  </a:lnTo>
                  <a:lnTo>
                    <a:pt x="1660398" y="4255388"/>
                  </a:lnTo>
                  <a:lnTo>
                    <a:pt x="1706707" y="4253341"/>
                  </a:lnTo>
                  <a:lnTo>
                    <a:pt x="1751922" y="4247312"/>
                  </a:lnTo>
                  <a:lnTo>
                    <a:pt x="1795883" y="4237468"/>
                  </a:lnTo>
                  <a:lnTo>
                    <a:pt x="1838427" y="4223976"/>
                  </a:lnTo>
                  <a:lnTo>
                    <a:pt x="1879394" y="4207003"/>
                  </a:lnTo>
                  <a:lnTo>
                    <a:pt x="1918622" y="4186719"/>
                  </a:lnTo>
                  <a:lnTo>
                    <a:pt x="1955951" y="4163288"/>
                  </a:lnTo>
                  <a:lnTo>
                    <a:pt x="1991219" y="4136880"/>
                  </a:lnTo>
                  <a:lnTo>
                    <a:pt x="2024265" y="4107662"/>
                  </a:lnTo>
                  <a:lnTo>
                    <a:pt x="2054929" y="4075800"/>
                  </a:lnTo>
                  <a:lnTo>
                    <a:pt x="2083049" y="4041463"/>
                  </a:lnTo>
                  <a:lnTo>
                    <a:pt x="2108464" y="4004817"/>
                  </a:lnTo>
                  <a:lnTo>
                    <a:pt x="2131013" y="3966031"/>
                  </a:lnTo>
                  <a:lnTo>
                    <a:pt x="2150535" y="3925271"/>
                  </a:lnTo>
                  <a:lnTo>
                    <a:pt x="2166869" y="3882705"/>
                  </a:lnTo>
                  <a:lnTo>
                    <a:pt x="2179853" y="3838501"/>
                  </a:lnTo>
                  <a:lnTo>
                    <a:pt x="2189327" y="3792826"/>
                  </a:lnTo>
                  <a:lnTo>
                    <a:pt x="2195130" y="3745847"/>
                  </a:lnTo>
                  <a:lnTo>
                    <a:pt x="2197100" y="3697731"/>
                  </a:lnTo>
                  <a:lnTo>
                    <a:pt x="2197100" y="0"/>
                  </a:lnTo>
                  <a:close/>
                </a:path>
                <a:path w="6691630" h="4255770">
                  <a:moveTo>
                    <a:pt x="1073619" y="0"/>
                  </a:moveTo>
                  <a:lnTo>
                    <a:pt x="0" y="0"/>
                  </a:lnTo>
                  <a:lnTo>
                    <a:pt x="0" y="2218435"/>
                  </a:lnTo>
                  <a:lnTo>
                    <a:pt x="1970" y="2266570"/>
                  </a:lnTo>
                  <a:lnTo>
                    <a:pt x="7774" y="2313566"/>
                  </a:lnTo>
                  <a:lnTo>
                    <a:pt x="17250" y="2359256"/>
                  </a:lnTo>
                  <a:lnTo>
                    <a:pt x="30237" y="2403474"/>
                  </a:lnTo>
                  <a:lnTo>
                    <a:pt x="46574" y="2446051"/>
                  </a:lnTo>
                  <a:lnTo>
                    <a:pt x="66099" y="2486821"/>
                  </a:lnTo>
                  <a:lnTo>
                    <a:pt x="88653" y="2525616"/>
                  </a:lnTo>
                  <a:lnTo>
                    <a:pt x="114073" y="2562269"/>
                  </a:lnTo>
                  <a:lnTo>
                    <a:pt x="142199" y="2596612"/>
                  </a:lnTo>
                  <a:lnTo>
                    <a:pt x="172868" y="2628479"/>
                  </a:lnTo>
                  <a:lnTo>
                    <a:pt x="205921" y="2657702"/>
                  </a:lnTo>
                  <a:lnTo>
                    <a:pt x="241196" y="2684113"/>
                  </a:lnTo>
                  <a:lnTo>
                    <a:pt x="278532" y="2707546"/>
                  </a:lnTo>
                  <a:lnTo>
                    <a:pt x="317768" y="2727832"/>
                  </a:lnTo>
                  <a:lnTo>
                    <a:pt x="358742" y="2744805"/>
                  </a:lnTo>
                  <a:lnTo>
                    <a:pt x="401294" y="2758298"/>
                  </a:lnTo>
                  <a:lnTo>
                    <a:pt x="445262" y="2768143"/>
                  </a:lnTo>
                  <a:lnTo>
                    <a:pt x="490486" y="2774172"/>
                  </a:lnTo>
                  <a:lnTo>
                    <a:pt x="536803" y="2776219"/>
                  </a:lnTo>
                  <a:lnTo>
                    <a:pt x="583123" y="2774172"/>
                  </a:lnTo>
                  <a:lnTo>
                    <a:pt x="628348" y="2768143"/>
                  </a:lnTo>
                  <a:lnTo>
                    <a:pt x="672317" y="2758298"/>
                  </a:lnTo>
                  <a:lnTo>
                    <a:pt x="714870" y="2744805"/>
                  </a:lnTo>
                  <a:lnTo>
                    <a:pt x="755846" y="2727832"/>
                  </a:lnTo>
                  <a:lnTo>
                    <a:pt x="795083" y="2707546"/>
                  </a:lnTo>
                  <a:lnTo>
                    <a:pt x="832419" y="2684113"/>
                  </a:lnTo>
                  <a:lnTo>
                    <a:pt x="867695" y="2657702"/>
                  </a:lnTo>
                  <a:lnTo>
                    <a:pt x="900749" y="2628479"/>
                  </a:lnTo>
                  <a:lnTo>
                    <a:pt x="931419" y="2596612"/>
                  </a:lnTo>
                  <a:lnTo>
                    <a:pt x="959545" y="2562269"/>
                  </a:lnTo>
                  <a:lnTo>
                    <a:pt x="984965" y="2525616"/>
                  </a:lnTo>
                  <a:lnTo>
                    <a:pt x="1007519" y="2486821"/>
                  </a:lnTo>
                  <a:lnTo>
                    <a:pt x="1027045" y="2446051"/>
                  </a:lnTo>
                  <a:lnTo>
                    <a:pt x="1043382" y="2403474"/>
                  </a:lnTo>
                  <a:lnTo>
                    <a:pt x="1056369" y="2359256"/>
                  </a:lnTo>
                  <a:lnTo>
                    <a:pt x="1065845" y="2313566"/>
                  </a:lnTo>
                  <a:lnTo>
                    <a:pt x="1071649" y="2266570"/>
                  </a:lnTo>
                  <a:lnTo>
                    <a:pt x="1073619" y="2218435"/>
                  </a:lnTo>
                  <a:lnTo>
                    <a:pt x="1073619" y="0"/>
                  </a:lnTo>
                  <a:close/>
                </a:path>
              </a:pathLst>
            </a:custGeom>
            <a:solidFill>
              <a:srgbClr val="D9D9D9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17717" y="560704"/>
              <a:ext cx="1073530" cy="163766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94148" y="560704"/>
              <a:ext cx="1073658" cy="224980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70579" y="560704"/>
              <a:ext cx="1073658" cy="294525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47138" y="560704"/>
              <a:ext cx="1073531" cy="376148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23543" y="560704"/>
              <a:ext cx="1073556" cy="425538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560704"/>
              <a:ext cx="1073619" cy="277621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593841" y="4351401"/>
              <a:ext cx="3088005" cy="464820"/>
            </a:xfrm>
            <a:custGeom>
              <a:avLst/>
              <a:gdLst/>
              <a:ahLst/>
              <a:cxnLst/>
              <a:rect l="l" t="t" r="r" b="b"/>
              <a:pathLst>
                <a:path w="3088004" h="464820">
                  <a:moveTo>
                    <a:pt x="3010535" y="0"/>
                  </a:moveTo>
                  <a:lnTo>
                    <a:pt x="77470" y="0"/>
                  </a:lnTo>
                  <a:lnTo>
                    <a:pt x="47309" y="6086"/>
                  </a:lnTo>
                  <a:lnTo>
                    <a:pt x="22685" y="22685"/>
                  </a:lnTo>
                  <a:lnTo>
                    <a:pt x="6086" y="47309"/>
                  </a:lnTo>
                  <a:lnTo>
                    <a:pt x="0" y="77469"/>
                  </a:lnTo>
                  <a:lnTo>
                    <a:pt x="0" y="387223"/>
                  </a:lnTo>
                  <a:lnTo>
                    <a:pt x="6086" y="417383"/>
                  </a:lnTo>
                  <a:lnTo>
                    <a:pt x="22685" y="442007"/>
                  </a:lnTo>
                  <a:lnTo>
                    <a:pt x="47309" y="458606"/>
                  </a:lnTo>
                  <a:lnTo>
                    <a:pt x="77470" y="464693"/>
                  </a:lnTo>
                  <a:lnTo>
                    <a:pt x="3010535" y="464693"/>
                  </a:lnTo>
                  <a:lnTo>
                    <a:pt x="3040695" y="458606"/>
                  </a:lnTo>
                  <a:lnTo>
                    <a:pt x="3065319" y="442007"/>
                  </a:lnTo>
                  <a:lnTo>
                    <a:pt x="3081918" y="417383"/>
                  </a:lnTo>
                  <a:lnTo>
                    <a:pt x="3088005" y="387223"/>
                  </a:lnTo>
                  <a:lnTo>
                    <a:pt x="3088005" y="77469"/>
                  </a:lnTo>
                  <a:lnTo>
                    <a:pt x="3081918" y="47309"/>
                  </a:lnTo>
                  <a:lnTo>
                    <a:pt x="3065319" y="22685"/>
                  </a:lnTo>
                  <a:lnTo>
                    <a:pt x="3040695" y="6086"/>
                  </a:lnTo>
                  <a:lnTo>
                    <a:pt x="30105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593841" y="4351401"/>
              <a:ext cx="3088005" cy="464820"/>
            </a:xfrm>
            <a:custGeom>
              <a:avLst/>
              <a:gdLst/>
              <a:ahLst/>
              <a:cxnLst/>
              <a:rect l="l" t="t" r="r" b="b"/>
              <a:pathLst>
                <a:path w="3088004" h="464820">
                  <a:moveTo>
                    <a:pt x="0" y="77469"/>
                  </a:moveTo>
                  <a:lnTo>
                    <a:pt x="6086" y="47309"/>
                  </a:lnTo>
                  <a:lnTo>
                    <a:pt x="22685" y="22685"/>
                  </a:lnTo>
                  <a:lnTo>
                    <a:pt x="47309" y="6086"/>
                  </a:lnTo>
                  <a:lnTo>
                    <a:pt x="77470" y="0"/>
                  </a:lnTo>
                  <a:lnTo>
                    <a:pt x="3010535" y="0"/>
                  </a:lnTo>
                  <a:lnTo>
                    <a:pt x="3040695" y="6086"/>
                  </a:lnTo>
                  <a:lnTo>
                    <a:pt x="3065319" y="22685"/>
                  </a:lnTo>
                  <a:lnTo>
                    <a:pt x="3081918" y="47309"/>
                  </a:lnTo>
                  <a:lnTo>
                    <a:pt x="3088005" y="77469"/>
                  </a:lnTo>
                  <a:lnTo>
                    <a:pt x="3088005" y="387223"/>
                  </a:lnTo>
                  <a:lnTo>
                    <a:pt x="3081918" y="417383"/>
                  </a:lnTo>
                  <a:lnTo>
                    <a:pt x="3065319" y="442007"/>
                  </a:lnTo>
                  <a:lnTo>
                    <a:pt x="3040695" y="458606"/>
                  </a:lnTo>
                  <a:lnTo>
                    <a:pt x="3010535" y="464693"/>
                  </a:lnTo>
                  <a:lnTo>
                    <a:pt x="77470" y="464693"/>
                  </a:lnTo>
                  <a:lnTo>
                    <a:pt x="47309" y="458606"/>
                  </a:lnTo>
                  <a:lnTo>
                    <a:pt x="22685" y="442007"/>
                  </a:lnTo>
                  <a:lnTo>
                    <a:pt x="6086" y="417383"/>
                  </a:lnTo>
                  <a:lnTo>
                    <a:pt x="0" y="387223"/>
                  </a:lnTo>
                  <a:lnTo>
                    <a:pt x="0" y="77469"/>
                  </a:lnTo>
                  <a:close/>
                </a:path>
              </a:pathLst>
            </a:custGeom>
            <a:ln w="25400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3367532" y="3468115"/>
            <a:ext cx="7058025" cy="129730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500" b="1" dirty="0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sz="3500" b="1" spc="-1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3500" b="1" dirty="0">
                <a:solidFill>
                  <a:srgbClr val="00AFEF"/>
                </a:solidFill>
                <a:latin typeface="Calibri"/>
                <a:cs typeface="Calibri"/>
              </a:rPr>
              <a:t>Future</a:t>
            </a:r>
            <a:r>
              <a:rPr sz="3500" b="1" spc="-3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3500" b="1" dirty="0">
                <a:solidFill>
                  <a:srgbClr val="00AFEF"/>
                </a:solidFill>
                <a:latin typeface="Calibri"/>
                <a:cs typeface="Calibri"/>
              </a:rPr>
              <a:t>of</a:t>
            </a:r>
            <a:r>
              <a:rPr sz="3500" b="1" spc="-1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3500" b="1" dirty="0">
                <a:solidFill>
                  <a:srgbClr val="00AFEF"/>
                </a:solidFill>
                <a:latin typeface="Calibri"/>
                <a:cs typeface="Calibri"/>
              </a:rPr>
              <a:t>Entrepreneurial</a:t>
            </a:r>
            <a:r>
              <a:rPr sz="3500" b="1" spc="-4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3500" b="1" spc="-10" dirty="0">
                <a:solidFill>
                  <a:srgbClr val="00AFEF"/>
                </a:solidFill>
                <a:latin typeface="Calibri"/>
                <a:cs typeface="Calibri"/>
              </a:rPr>
              <a:t>Finance</a:t>
            </a:r>
            <a:endParaRPr sz="3500">
              <a:latin typeface="Calibri"/>
              <a:cs typeface="Calibri"/>
            </a:endParaRPr>
          </a:p>
          <a:p>
            <a:pPr marL="484505" algn="ctr">
              <a:lnSpc>
                <a:spcPct val="100000"/>
              </a:lnSpc>
              <a:spcBef>
                <a:spcPts val="2855"/>
              </a:spcBef>
            </a:pPr>
            <a:r>
              <a:rPr sz="2450" b="1" dirty="0">
                <a:latin typeface="Calibri"/>
                <a:cs typeface="Calibri"/>
              </a:rPr>
              <a:t>Lecture</a:t>
            </a:r>
            <a:r>
              <a:rPr sz="2450" b="1" spc="-40" dirty="0">
                <a:latin typeface="Calibri"/>
                <a:cs typeface="Calibri"/>
              </a:rPr>
              <a:t> </a:t>
            </a:r>
            <a:r>
              <a:rPr sz="2450" b="1" spc="-25" dirty="0">
                <a:latin typeface="Calibri"/>
                <a:cs typeface="Calibri"/>
              </a:rPr>
              <a:t>10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73344" y="4836414"/>
            <a:ext cx="2368550" cy="560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dirty="0">
                <a:latin typeface="Calibri"/>
                <a:cs typeface="Calibri"/>
              </a:rPr>
              <a:t>ENT</a:t>
            </a:r>
            <a:r>
              <a:rPr sz="1750" spc="10" dirty="0">
                <a:latin typeface="Calibri"/>
                <a:cs typeface="Calibri"/>
              </a:rPr>
              <a:t> </a:t>
            </a:r>
            <a:r>
              <a:rPr sz="1750" spc="-25" dirty="0">
                <a:latin typeface="Calibri"/>
                <a:cs typeface="Calibri"/>
              </a:rPr>
              <a:t>632</a:t>
            </a:r>
            <a:endParaRPr sz="17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750" dirty="0">
                <a:latin typeface="Calibri"/>
                <a:cs typeface="Calibri"/>
              </a:rPr>
              <a:t>Entrepreneurial</a:t>
            </a:r>
            <a:r>
              <a:rPr sz="1750" spc="-80" dirty="0">
                <a:latin typeface="Calibri"/>
                <a:cs typeface="Calibri"/>
              </a:rPr>
              <a:t> </a:t>
            </a:r>
            <a:r>
              <a:rPr sz="1750" spc="-10" dirty="0">
                <a:latin typeface="Calibri"/>
                <a:cs typeface="Calibri"/>
              </a:rPr>
              <a:t>Financing</a:t>
            </a:r>
            <a:endParaRPr sz="175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1990" y="5735218"/>
            <a:ext cx="2945765" cy="71183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ts val="2485"/>
              </a:lnSpc>
              <a:spcBef>
                <a:spcPts val="110"/>
              </a:spcBef>
            </a:pPr>
            <a:r>
              <a:rPr sz="2100" dirty="0">
                <a:solidFill>
                  <a:srgbClr val="00AFEF"/>
                </a:solidFill>
                <a:latin typeface="Calibri"/>
                <a:cs typeface="Calibri"/>
              </a:rPr>
              <a:t>Prepared</a:t>
            </a:r>
            <a:r>
              <a:rPr sz="2100" spc="-1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100" spc="-25" dirty="0">
                <a:solidFill>
                  <a:srgbClr val="00AFEF"/>
                </a:solidFill>
                <a:latin typeface="Calibri"/>
                <a:cs typeface="Calibri"/>
              </a:rPr>
              <a:t>by</a:t>
            </a:r>
            <a:endParaRPr sz="2100">
              <a:latin typeface="Calibri"/>
              <a:cs typeface="Calibri"/>
            </a:endParaRPr>
          </a:p>
          <a:p>
            <a:pPr marL="12700">
              <a:lnSpc>
                <a:spcPts val="2905"/>
              </a:lnSpc>
            </a:pPr>
            <a:r>
              <a:rPr sz="2450" b="1" dirty="0">
                <a:solidFill>
                  <a:srgbClr val="00AFEF"/>
                </a:solidFill>
                <a:latin typeface="Calibri"/>
                <a:cs typeface="Calibri"/>
              </a:rPr>
              <a:t>Dr.</a:t>
            </a:r>
            <a:r>
              <a:rPr sz="2450" b="1" spc="-1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b="1" dirty="0">
                <a:solidFill>
                  <a:srgbClr val="00AFEF"/>
                </a:solidFill>
                <a:latin typeface="Calibri"/>
                <a:cs typeface="Calibri"/>
              </a:rPr>
              <a:t>Mohamed </a:t>
            </a:r>
            <a:r>
              <a:rPr sz="2450" b="1" spc="-10" dirty="0">
                <a:solidFill>
                  <a:srgbClr val="00AFEF"/>
                </a:solidFill>
                <a:latin typeface="Calibri"/>
                <a:cs typeface="Calibri"/>
              </a:rPr>
              <a:t>Soliman</a:t>
            </a:r>
            <a:endParaRPr sz="245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8590660" y="651357"/>
            <a:ext cx="2115820" cy="6036310"/>
            <a:chOff x="8590660" y="651357"/>
            <a:chExt cx="2115820" cy="6036310"/>
          </a:xfrm>
        </p:grpSpPr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590660" y="651357"/>
              <a:ext cx="2024252" cy="94515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54969" y="6490677"/>
              <a:ext cx="151142" cy="1965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82726" y="1307566"/>
            <a:ext cx="10123805" cy="5261610"/>
            <a:chOff x="582726" y="1307566"/>
            <a:chExt cx="10123805" cy="52616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20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7991" y="1307566"/>
              <a:ext cx="9564497" cy="48510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01776" y="1594993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9528251" y="0"/>
                  </a:moveTo>
                  <a:lnTo>
                    <a:pt x="264756" y="0"/>
                  </a:lnTo>
                  <a:lnTo>
                    <a:pt x="217168" y="4264"/>
                  </a:lnTo>
                  <a:lnTo>
                    <a:pt x="172377" y="16559"/>
                  </a:lnTo>
                  <a:lnTo>
                    <a:pt x="131131" y="36138"/>
                  </a:lnTo>
                  <a:lnTo>
                    <a:pt x="94179" y="62256"/>
                  </a:lnTo>
                  <a:lnTo>
                    <a:pt x="62269" y="94165"/>
                  </a:lnTo>
                  <a:lnTo>
                    <a:pt x="36148" y="131120"/>
                  </a:lnTo>
                  <a:lnTo>
                    <a:pt x="16564" y="172374"/>
                  </a:lnTo>
                  <a:lnTo>
                    <a:pt x="4265" y="217181"/>
                  </a:lnTo>
                  <a:lnTo>
                    <a:pt x="0" y="264795"/>
                  </a:lnTo>
                  <a:lnTo>
                    <a:pt x="0" y="4047109"/>
                  </a:lnTo>
                  <a:lnTo>
                    <a:pt x="4265" y="4094722"/>
                  </a:lnTo>
                  <a:lnTo>
                    <a:pt x="16564" y="4139529"/>
                  </a:lnTo>
                  <a:lnTo>
                    <a:pt x="36148" y="4180783"/>
                  </a:lnTo>
                  <a:lnTo>
                    <a:pt x="62269" y="4217738"/>
                  </a:lnTo>
                  <a:lnTo>
                    <a:pt x="94179" y="4249647"/>
                  </a:lnTo>
                  <a:lnTo>
                    <a:pt x="131131" y="4275765"/>
                  </a:lnTo>
                  <a:lnTo>
                    <a:pt x="172377" y="4295344"/>
                  </a:lnTo>
                  <a:lnTo>
                    <a:pt x="217168" y="4307639"/>
                  </a:lnTo>
                  <a:lnTo>
                    <a:pt x="264756" y="4311904"/>
                  </a:lnTo>
                  <a:lnTo>
                    <a:pt x="9528251" y="4311904"/>
                  </a:lnTo>
                  <a:lnTo>
                    <a:pt x="9575864" y="4307639"/>
                  </a:lnTo>
                  <a:lnTo>
                    <a:pt x="9620671" y="4295344"/>
                  </a:lnTo>
                  <a:lnTo>
                    <a:pt x="9661925" y="4275765"/>
                  </a:lnTo>
                  <a:lnTo>
                    <a:pt x="9698880" y="4249647"/>
                  </a:lnTo>
                  <a:lnTo>
                    <a:pt x="9730790" y="4217738"/>
                  </a:lnTo>
                  <a:lnTo>
                    <a:pt x="9756907" y="4180783"/>
                  </a:lnTo>
                  <a:lnTo>
                    <a:pt x="9776487" y="4139529"/>
                  </a:lnTo>
                  <a:lnTo>
                    <a:pt x="9788782" y="4094722"/>
                  </a:lnTo>
                  <a:lnTo>
                    <a:pt x="9793046" y="4047109"/>
                  </a:lnTo>
                  <a:lnTo>
                    <a:pt x="9793046" y="264795"/>
                  </a:lnTo>
                  <a:lnTo>
                    <a:pt x="9788782" y="217181"/>
                  </a:lnTo>
                  <a:lnTo>
                    <a:pt x="9776487" y="172374"/>
                  </a:lnTo>
                  <a:lnTo>
                    <a:pt x="9756907" y="131120"/>
                  </a:lnTo>
                  <a:lnTo>
                    <a:pt x="9730790" y="94165"/>
                  </a:lnTo>
                  <a:lnTo>
                    <a:pt x="9698880" y="62256"/>
                  </a:lnTo>
                  <a:lnTo>
                    <a:pt x="9661925" y="36138"/>
                  </a:lnTo>
                  <a:lnTo>
                    <a:pt x="9620671" y="16559"/>
                  </a:lnTo>
                  <a:lnTo>
                    <a:pt x="9575864" y="4264"/>
                  </a:lnTo>
                  <a:lnTo>
                    <a:pt x="95282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01776" y="1594993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0" y="264795"/>
                  </a:moveTo>
                  <a:lnTo>
                    <a:pt x="4265" y="217181"/>
                  </a:lnTo>
                  <a:lnTo>
                    <a:pt x="16564" y="172374"/>
                  </a:lnTo>
                  <a:lnTo>
                    <a:pt x="36148" y="131120"/>
                  </a:lnTo>
                  <a:lnTo>
                    <a:pt x="62269" y="94165"/>
                  </a:lnTo>
                  <a:lnTo>
                    <a:pt x="94179" y="62256"/>
                  </a:lnTo>
                  <a:lnTo>
                    <a:pt x="131131" y="36138"/>
                  </a:lnTo>
                  <a:lnTo>
                    <a:pt x="172377" y="16559"/>
                  </a:lnTo>
                  <a:lnTo>
                    <a:pt x="217168" y="4264"/>
                  </a:lnTo>
                  <a:lnTo>
                    <a:pt x="264756" y="0"/>
                  </a:lnTo>
                  <a:lnTo>
                    <a:pt x="9528251" y="0"/>
                  </a:lnTo>
                  <a:lnTo>
                    <a:pt x="9575864" y="4264"/>
                  </a:lnTo>
                  <a:lnTo>
                    <a:pt x="9620671" y="16559"/>
                  </a:lnTo>
                  <a:lnTo>
                    <a:pt x="9661925" y="36138"/>
                  </a:lnTo>
                  <a:lnTo>
                    <a:pt x="9698880" y="62256"/>
                  </a:lnTo>
                  <a:lnTo>
                    <a:pt x="9730790" y="94165"/>
                  </a:lnTo>
                  <a:lnTo>
                    <a:pt x="9756907" y="131120"/>
                  </a:lnTo>
                  <a:lnTo>
                    <a:pt x="9776487" y="172374"/>
                  </a:lnTo>
                  <a:lnTo>
                    <a:pt x="9788782" y="217181"/>
                  </a:lnTo>
                  <a:lnTo>
                    <a:pt x="9793046" y="264795"/>
                  </a:lnTo>
                  <a:lnTo>
                    <a:pt x="9793046" y="4047109"/>
                  </a:lnTo>
                  <a:lnTo>
                    <a:pt x="9788782" y="4094722"/>
                  </a:lnTo>
                  <a:lnTo>
                    <a:pt x="9776487" y="4139529"/>
                  </a:lnTo>
                  <a:lnTo>
                    <a:pt x="9756907" y="4180783"/>
                  </a:lnTo>
                  <a:lnTo>
                    <a:pt x="9730790" y="4217738"/>
                  </a:lnTo>
                  <a:lnTo>
                    <a:pt x="9698880" y="4249647"/>
                  </a:lnTo>
                  <a:lnTo>
                    <a:pt x="9661925" y="4275765"/>
                  </a:lnTo>
                  <a:lnTo>
                    <a:pt x="9620671" y="4295344"/>
                  </a:lnTo>
                  <a:lnTo>
                    <a:pt x="9575864" y="4307639"/>
                  </a:lnTo>
                  <a:lnTo>
                    <a:pt x="9528251" y="4311904"/>
                  </a:lnTo>
                  <a:lnTo>
                    <a:pt x="264756" y="4311904"/>
                  </a:lnTo>
                  <a:lnTo>
                    <a:pt x="217168" y="4307639"/>
                  </a:lnTo>
                  <a:lnTo>
                    <a:pt x="172377" y="4295344"/>
                  </a:lnTo>
                  <a:lnTo>
                    <a:pt x="131131" y="4275765"/>
                  </a:lnTo>
                  <a:lnTo>
                    <a:pt x="94179" y="4249647"/>
                  </a:lnTo>
                  <a:lnTo>
                    <a:pt x="62269" y="4217738"/>
                  </a:lnTo>
                  <a:lnTo>
                    <a:pt x="36148" y="4180783"/>
                  </a:lnTo>
                  <a:lnTo>
                    <a:pt x="16564" y="4139529"/>
                  </a:lnTo>
                  <a:lnTo>
                    <a:pt x="4265" y="4094722"/>
                  </a:lnTo>
                  <a:lnTo>
                    <a:pt x="0" y="4047109"/>
                  </a:lnTo>
                  <a:lnTo>
                    <a:pt x="0" y="26479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76450" y="444247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7961" y="49757"/>
            <a:ext cx="1691042" cy="73844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5483" y="1247736"/>
            <a:ext cx="4014722" cy="5006594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416933" y="2351913"/>
            <a:ext cx="574230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Future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Entrepreneurial</a:t>
            </a:r>
            <a:r>
              <a:rPr sz="2850" i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Finance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65141" y="3285871"/>
            <a:ext cx="5423535" cy="98615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 marR="5080" algn="just">
              <a:lnSpc>
                <a:spcPct val="83400"/>
              </a:lnSpc>
              <a:spcBef>
                <a:spcPts val="455"/>
              </a:spcBef>
            </a:pPr>
            <a:r>
              <a:rPr sz="1800" spc="-15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8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45" dirty="0">
                <a:solidFill>
                  <a:srgbClr val="272424"/>
                </a:solidFill>
                <a:latin typeface="Calibri"/>
                <a:cs typeface="Calibri"/>
              </a:rPr>
              <a:t>ew</a:t>
            </a:r>
            <a:r>
              <a:rPr sz="18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100" dirty="0">
                <a:solidFill>
                  <a:srgbClr val="272424"/>
                </a:solidFill>
                <a:latin typeface="Calibri"/>
                <a:cs typeface="Calibri"/>
              </a:rPr>
              <a:t>technolog</a:t>
            </a:r>
            <a:r>
              <a:rPr sz="18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65" dirty="0">
                <a:solidFill>
                  <a:srgbClr val="272424"/>
                </a:solidFill>
                <a:latin typeface="Calibri"/>
                <a:cs typeface="Calibri"/>
              </a:rPr>
              <a:t>ies,</a:t>
            </a:r>
            <a:r>
              <a:rPr sz="18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100" dirty="0">
                <a:solidFill>
                  <a:srgbClr val="272424"/>
                </a:solidFill>
                <a:latin typeface="Calibri"/>
                <a:cs typeface="Calibri"/>
              </a:rPr>
              <a:t>techniques,</a:t>
            </a:r>
            <a:r>
              <a:rPr sz="18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7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800" spc="3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114" dirty="0">
                <a:solidFill>
                  <a:srgbClr val="272424"/>
                </a:solidFill>
                <a:latin typeface="Calibri"/>
                <a:cs typeface="Calibri"/>
              </a:rPr>
              <a:t>approaches</a:t>
            </a:r>
            <a:r>
              <a:rPr sz="18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4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8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85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800" spc="6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75" dirty="0">
                <a:solidFill>
                  <a:srgbClr val="272424"/>
                </a:solidFill>
                <a:latin typeface="Calibri"/>
                <a:cs typeface="Calibri"/>
              </a:rPr>
              <a:t>new</a:t>
            </a:r>
            <a:r>
              <a:rPr sz="1800" spc="4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80" dirty="0">
                <a:solidFill>
                  <a:srgbClr val="272424"/>
                </a:solidFill>
                <a:latin typeface="Calibri"/>
                <a:cs typeface="Calibri"/>
              </a:rPr>
              <a:t>ventures</a:t>
            </a:r>
            <a:r>
              <a:rPr sz="1800" spc="45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800" spc="6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7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800" spc="5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204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800" spc="60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-</a:t>
            </a:r>
            <a:r>
              <a:rPr sz="1800" spc="-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75" dirty="0">
                <a:solidFill>
                  <a:srgbClr val="272424"/>
                </a:solidFill>
                <a:latin typeface="Calibri"/>
                <a:cs typeface="Calibri"/>
              </a:rPr>
              <a:t>driven</a:t>
            </a:r>
            <a:r>
              <a:rPr sz="1800" spc="4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85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90" dirty="0">
                <a:solidFill>
                  <a:srgbClr val="272424"/>
                </a:solidFill>
                <a:latin typeface="Calibri"/>
                <a:cs typeface="Calibri"/>
              </a:rPr>
              <a:t>allocation</a:t>
            </a:r>
            <a:r>
              <a:rPr sz="1800" spc="1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40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800" spc="1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8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75" dirty="0">
                <a:solidFill>
                  <a:srgbClr val="272424"/>
                </a:solidFill>
                <a:latin typeface="Calibri"/>
                <a:cs typeface="Calibri"/>
              </a:rPr>
              <a:t>eFi</a:t>
            </a:r>
            <a:r>
              <a:rPr sz="1800" spc="1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95" dirty="0">
                <a:solidFill>
                  <a:srgbClr val="272424"/>
                </a:solidFill>
                <a:latin typeface="Calibri"/>
                <a:cs typeface="Calibri"/>
              </a:rPr>
              <a:t>ecosystem</a:t>
            </a:r>
            <a:r>
              <a:rPr sz="1800" spc="-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800" spc="1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7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800" spc="1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100" dirty="0">
                <a:solidFill>
                  <a:srgbClr val="272424"/>
                </a:solidFill>
                <a:latin typeface="Calibri"/>
                <a:cs typeface="Calibri"/>
              </a:rPr>
              <a:t>tokenized</a:t>
            </a:r>
            <a:r>
              <a:rPr sz="18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80" dirty="0">
                <a:solidFill>
                  <a:srgbClr val="272424"/>
                </a:solidFill>
                <a:latin typeface="Calibri"/>
                <a:cs typeface="Calibri"/>
              </a:rPr>
              <a:t>assets.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95621" y="4547996"/>
            <a:ext cx="2033270" cy="273050"/>
          </a:xfrm>
          <a:custGeom>
            <a:avLst/>
            <a:gdLst/>
            <a:ahLst/>
            <a:cxnLst/>
            <a:rect l="l" t="t" r="r" b="b"/>
            <a:pathLst>
              <a:path w="2033270" h="273050">
                <a:moveTo>
                  <a:pt x="1984502" y="0"/>
                </a:moveTo>
                <a:lnTo>
                  <a:pt x="48894" y="0"/>
                </a:lnTo>
                <a:lnTo>
                  <a:pt x="29843" y="3833"/>
                </a:lnTo>
                <a:lnTo>
                  <a:pt x="14303" y="14287"/>
                </a:lnTo>
                <a:lnTo>
                  <a:pt x="3835" y="29789"/>
                </a:lnTo>
                <a:lnTo>
                  <a:pt x="0" y="48767"/>
                </a:lnTo>
                <a:lnTo>
                  <a:pt x="0" y="224281"/>
                </a:lnTo>
                <a:lnTo>
                  <a:pt x="3835" y="243260"/>
                </a:lnTo>
                <a:lnTo>
                  <a:pt x="14303" y="258762"/>
                </a:lnTo>
                <a:lnTo>
                  <a:pt x="29843" y="269216"/>
                </a:lnTo>
                <a:lnTo>
                  <a:pt x="48894" y="273050"/>
                </a:lnTo>
                <a:lnTo>
                  <a:pt x="1984502" y="273050"/>
                </a:lnTo>
                <a:lnTo>
                  <a:pt x="2003480" y="269216"/>
                </a:lnTo>
                <a:lnTo>
                  <a:pt x="2018982" y="258762"/>
                </a:lnTo>
                <a:lnTo>
                  <a:pt x="2029436" y="243260"/>
                </a:lnTo>
                <a:lnTo>
                  <a:pt x="2033270" y="224281"/>
                </a:lnTo>
                <a:lnTo>
                  <a:pt x="2033270" y="48767"/>
                </a:lnTo>
                <a:lnTo>
                  <a:pt x="2029436" y="29789"/>
                </a:lnTo>
                <a:lnTo>
                  <a:pt x="2018982" y="14287"/>
                </a:lnTo>
                <a:lnTo>
                  <a:pt x="2003480" y="3833"/>
                </a:lnTo>
                <a:lnTo>
                  <a:pt x="1984502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701535" y="4542408"/>
            <a:ext cx="1156970" cy="284480"/>
          </a:xfrm>
          <a:custGeom>
            <a:avLst/>
            <a:gdLst/>
            <a:ahLst/>
            <a:cxnLst/>
            <a:rect l="l" t="t" r="r" b="b"/>
            <a:pathLst>
              <a:path w="1156970" h="284479">
                <a:moveTo>
                  <a:pt x="0" y="48767"/>
                </a:moveTo>
                <a:lnTo>
                  <a:pt x="3833" y="29789"/>
                </a:lnTo>
                <a:lnTo>
                  <a:pt x="14287" y="14287"/>
                </a:lnTo>
                <a:lnTo>
                  <a:pt x="29789" y="3833"/>
                </a:lnTo>
                <a:lnTo>
                  <a:pt x="48768" y="0"/>
                </a:lnTo>
                <a:lnTo>
                  <a:pt x="1108202" y="0"/>
                </a:lnTo>
                <a:lnTo>
                  <a:pt x="1127180" y="3833"/>
                </a:lnTo>
                <a:lnTo>
                  <a:pt x="1142682" y="14287"/>
                </a:lnTo>
                <a:lnTo>
                  <a:pt x="1153136" y="29789"/>
                </a:lnTo>
                <a:lnTo>
                  <a:pt x="1156970" y="48767"/>
                </a:lnTo>
                <a:lnTo>
                  <a:pt x="1156970" y="235457"/>
                </a:lnTo>
                <a:lnTo>
                  <a:pt x="1153136" y="254436"/>
                </a:lnTo>
                <a:lnTo>
                  <a:pt x="1142682" y="269938"/>
                </a:lnTo>
                <a:lnTo>
                  <a:pt x="1127180" y="280392"/>
                </a:lnTo>
                <a:lnTo>
                  <a:pt x="1108202" y="284225"/>
                </a:lnTo>
                <a:lnTo>
                  <a:pt x="48768" y="284225"/>
                </a:lnTo>
                <a:lnTo>
                  <a:pt x="29789" y="280392"/>
                </a:lnTo>
                <a:lnTo>
                  <a:pt x="14287" y="269938"/>
                </a:lnTo>
                <a:lnTo>
                  <a:pt x="3833" y="254436"/>
                </a:lnTo>
                <a:lnTo>
                  <a:pt x="0" y="235457"/>
                </a:lnTo>
                <a:lnTo>
                  <a:pt x="0" y="48767"/>
                </a:lnTo>
                <a:close/>
              </a:path>
            </a:pathLst>
          </a:custGeom>
          <a:ln w="7619">
            <a:solidFill>
              <a:srgbClr val="4850B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707262" y="4607178"/>
            <a:ext cx="1145540" cy="1644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87630">
              <a:lnSpc>
                <a:spcPct val="100000"/>
              </a:lnSpc>
              <a:spcBef>
                <a:spcPts val="110"/>
              </a:spcBef>
            </a:pPr>
            <a:r>
              <a:rPr sz="900" dirty="0">
                <a:solidFill>
                  <a:srgbClr val="4850BB"/>
                </a:solidFill>
                <a:latin typeface="Calibri"/>
                <a:cs typeface="Calibri"/>
              </a:rPr>
              <a:t>MASTER'S</a:t>
            </a:r>
            <a:r>
              <a:rPr sz="900" spc="60" dirty="0">
                <a:solidFill>
                  <a:srgbClr val="4850BB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850BB"/>
                </a:solidFill>
                <a:latin typeface="Calibri"/>
                <a:cs typeface="Calibri"/>
              </a:rPr>
              <a:t>LEVEL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465" y="12953"/>
            <a:ext cx="4871510" cy="4894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036311" y="984250"/>
            <a:ext cx="43948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i="0" dirty="0">
                <a:solidFill>
                  <a:srgbClr val="00AFEF"/>
                </a:solidFill>
                <a:latin typeface="Arial"/>
                <a:cs typeface="Arial"/>
              </a:rPr>
              <a:t>Learning </a:t>
            </a:r>
            <a:r>
              <a:rPr sz="3600" i="0" spc="-10" dirty="0">
                <a:solidFill>
                  <a:srgbClr val="00AFEF"/>
                </a:solidFill>
                <a:latin typeface="Arial"/>
                <a:cs typeface="Arial"/>
              </a:rPr>
              <a:t>Objectives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73252" y="1811654"/>
            <a:ext cx="9559925" cy="669290"/>
            <a:chOff x="573252" y="1811654"/>
            <a:chExt cx="9559925" cy="669290"/>
          </a:xfrm>
        </p:grpSpPr>
        <p:sp>
          <p:nvSpPr>
            <p:cNvPr id="5" name="object 5"/>
            <p:cNvSpPr/>
            <p:nvPr/>
          </p:nvSpPr>
          <p:spPr>
            <a:xfrm>
              <a:off x="580872" y="1819274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9498609" y="0"/>
                  </a:moveTo>
                  <a:lnTo>
                    <a:pt x="45745" y="0"/>
                  </a:lnTo>
                  <a:lnTo>
                    <a:pt x="27940" y="3589"/>
                  </a:lnTo>
                  <a:lnTo>
                    <a:pt x="13400" y="13382"/>
                  </a:lnTo>
                  <a:lnTo>
                    <a:pt x="3595" y="27914"/>
                  </a:lnTo>
                  <a:lnTo>
                    <a:pt x="0" y="45720"/>
                  </a:lnTo>
                  <a:lnTo>
                    <a:pt x="0" y="607822"/>
                  </a:lnTo>
                  <a:lnTo>
                    <a:pt x="3595" y="625627"/>
                  </a:lnTo>
                  <a:lnTo>
                    <a:pt x="13400" y="640159"/>
                  </a:lnTo>
                  <a:lnTo>
                    <a:pt x="27940" y="649952"/>
                  </a:lnTo>
                  <a:lnTo>
                    <a:pt x="45745" y="653541"/>
                  </a:lnTo>
                  <a:lnTo>
                    <a:pt x="9498609" y="653541"/>
                  </a:lnTo>
                  <a:lnTo>
                    <a:pt x="9516415" y="649952"/>
                  </a:lnTo>
                  <a:lnTo>
                    <a:pt x="9530946" y="640159"/>
                  </a:lnTo>
                  <a:lnTo>
                    <a:pt x="9540739" y="625627"/>
                  </a:lnTo>
                  <a:lnTo>
                    <a:pt x="9544329" y="607822"/>
                  </a:lnTo>
                  <a:lnTo>
                    <a:pt x="9544329" y="45720"/>
                  </a:lnTo>
                  <a:lnTo>
                    <a:pt x="9540739" y="27914"/>
                  </a:lnTo>
                  <a:lnTo>
                    <a:pt x="9530946" y="13382"/>
                  </a:lnTo>
                  <a:lnTo>
                    <a:pt x="9516415" y="3589"/>
                  </a:lnTo>
                  <a:lnTo>
                    <a:pt x="94986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80872" y="1819274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0" y="45720"/>
                  </a:moveTo>
                  <a:lnTo>
                    <a:pt x="3595" y="27914"/>
                  </a:lnTo>
                  <a:lnTo>
                    <a:pt x="13400" y="13382"/>
                  </a:lnTo>
                  <a:lnTo>
                    <a:pt x="27940" y="3589"/>
                  </a:lnTo>
                  <a:lnTo>
                    <a:pt x="45745" y="0"/>
                  </a:lnTo>
                  <a:lnTo>
                    <a:pt x="9498609" y="0"/>
                  </a:lnTo>
                  <a:lnTo>
                    <a:pt x="9516415" y="3589"/>
                  </a:lnTo>
                  <a:lnTo>
                    <a:pt x="9530946" y="13382"/>
                  </a:lnTo>
                  <a:lnTo>
                    <a:pt x="9540739" y="27914"/>
                  </a:lnTo>
                  <a:lnTo>
                    <a:pt x="9544329" y="45720"/>
                  </a:lnTo>
                  <a:lnTo>
                    <a:pt x="9544329" y="607822"/>
                  </a:lnTo>
                  <a:lnTo>
                    <a:pt x="9540739" y="625627"/>
                  </a:lnTo>
                  <a:lnTo>
                    <a:pt x="9530946" y="640159"/>
                  </a:lnTo>
                  <a:lnTo>
                    <a:pt x="9516415" y="649952"/>
                  </a:lnTo>
                  <a:lnTo>
                    <a:pt x="9498609" y="653541"/>
                  </a:lnTo>
                  <a:lnTo>
                    <a:pt x="45745" y="653541"/>
                  </a:lnTo>
                  <a:lnTo>
                    <a:pt x="27940" y="649952"/>
                  </a:lnTo>
                  <a:lnTo>
                    <a:pt x="13400" y="640159"/>
                  </a:lnTo>
                  <a:lnTo>
                    <a:pt x="3595" y="625627"/>
                  </a:lnTo>
                  <a:lnTo>
                    <a:pt x="0" y="607822"/>
                  </a:lnTo>
                  <a:lnTo>
                    <a:pt x="0" y="45720"/>
                  </a:lnTo>
                  <a:close/>
                </a:path>
              </a:pathLst>
            </a:custGeom>
            <a:ln w="1524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92023" y="1830450"/>
              <a:ext cx="436245" cy="631190"/>
            </a:xfrm>
            <a:custGeom>
              <a:avLst/>
              <a:gdLst/>
              <a:ahLst/>
              <a:cxnLst/>
              <a:rect l="l" t="t" r="r" b="b"/>
              <a:pathLst>
                <a:path w="436244" h="631189">
                  <a:moveTo>
                    <a:pt x="403263" y="0"/>
                  </a:moveTo>
                  <a:lnTo>
                    <a:pt x="32372" y="0"/>
                  </a:lnTo>
                  <a:lnTo>
                    <a:pt x="19770" y="2541"/>
                  </a:lnTo>
                  <a:lnTo>
                    <a:pt x="9480" y="9477"/>
                  </a:lnTo>
                  <a:lnTo>
                    <a:pt x="2543" y="19770"/>
                  </a:lnTo>
                  <a:lnTo>
                    <a:pt x="0" y="32385"/>
                  </a:lnTo>
                  <a:lnTo>
                    <a:pt x="0" y="598805"/>
                  </a:lnTo>
                  <a:lnTo>
                    <a:pt x="2543" y="611419"/>
                  </a:lnTo>
                  <a:lnTo>
                    <a:pt x="9480" y="621712"/>
                  </a:lnTo>
                  <a:lnTo>
                    <a:pt x="19770" y="628648"/>
                  </a:lnTo>
                  <a:lnTo>
                    <a:pt x="32372" y="631189"/>
                  </a:lnTo>
                  <a:lnTo>
                    <a:pt x="403263" y="631189"/>
                  </a:lnTo>
                  <a:lnTo>
                    <a:pt x="415865" y="628648"/>
                  </a:lnTo>
                  <a:lnTo>
                    <a:pt x="426154" y="621712"/>
                  </a:lnTo>
                  <a:lnTo>
                    <a:pt x="433091" y="611419"/>
                  </a:lnTo>
                  <a:lnTo>
                    <a:pt x="435635" y="598805"/>
                  </a:lnTo>
                  <a:lnTo>
                    <a:pt x="435635" y="32385"/>
                  </a:lnTo>
                  <a:lnTo>
                    <a:pt x="433091" y="19770"/>
                  </a:lnTo>
                  <a:lnTo>
                    <a:pt x="426154" y="9477"/>
                  </a:lnTo>
                  <a:lnTo>
                    <a:pt x="415865" y="2541"/>
                  </a:lnTo>
                  <a:lnTo>
                    <a:pt x="40326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12723" y="1926463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0" dirty="0">
                <a:solidFill>
                  <a:srgbClr val="272424"/>
                </a:solidFill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96772" y="1872233"/>
            <a:ext cx="6554470" cy="4495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64"/>
              </a:lnSpc>
              <a:spcBef>
                <a:spcPts val="10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Analyze</a:t>
            </a:r>
            <a:r>
              <a:rPr sz="1400" b="1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Funding</a:t>
            </a:r>
            <a:r>
              <a:rPr sz="1400" b="1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Ecosystems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4"/>
              </a:lnSpc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Evaluate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emerging</a:t>
            </a:r>
            <a:r>
              <a:rPr sz="14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funding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sources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across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lifecycle.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73252" y="2546857"/>
            <a:ext cx="9559925" cy="669290"/>
            <a:chOff x="573252" y="2546857"/>
            <a:chExt cx="9559925" cy="669290"/>
          </a:xfrm>
        </p:grpSpPr>
        <p:sp>
          <p:nvSpPr>
            <p:cNvPr id="11" name="object 11"/>
            <p:cNvSpPr/>
            <p:nvPr/>
          </p:nvSpPr>
          <p:spPr>
            <a:xfrm>
              <a:off x="580872" y="2554477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9498609" y="0"/>
                  </a:moveTo>
                  <a:lnTo>
                    <a:pt x="45745" y="0"/>
                  </a:lnTo>
                  <a:lnTo>
                    <a:pt x="27940" y="3589"/>
                  </a:lnTo>
                  <a:lnTo>
                    <a:pt x="13400" y="13382"/>
                  </a:lnTo>
                  <a:lnTo>
                    <a:pt x="3595" y="27914"/>
                  </a:lnTo>
                  <a:lnTo>
                    <a:pt x="0" y="45720"/>
                  </a:lnTo>
                  <a:lnTo>
                    <a:pt x="0" y="607695"/>
                  </a:lnTo>
                  <a:lnTo>
                    <a:pt x="3595" y="625520"/>
                  </a:lnTo>
                  <a:lnTo>
                    <a:pt x="13400" y="640095"/>
                  </a:lnTo>
                  <a:lnTo>
                    <a:pt x="27940" y="649932"/>
                  </a:lnTo>
                  <a:lnTo>
                    <a:pt x="45745" y="653542"/>
                  </a:lnTo>
                  <a:lnTo>
                    <a:pt x="9498609" y="653542"/>
                  </a:lnTo>
                  <a:lnTo>
                    <a:pt x="9516415" y="649932"/>
                  </a:lnTo>
                  <a:lnTo>
                    <a:pt x="9530946" y="640095"/>
                  </a:lnTo>
                  <a:lnTo>
                    <a:pt x="9540739" y="625520"/>
                  </a:lnTo>
                  <a:lnTo>
                    <a:pt x="9544329" y="607695"/>
                  </a:lnTo>
                  <a:lnTo>
                    <a:pt x="9544329" y="45720"/>
                  </a:lnTo>
                  <a:lnTo>
                    <a:pt x="9540739" y="27914"/>
                  </a:lnTo>
                  <a:lnTo>
                    <a:pt x="9530946" y="13382"/>
                  </a:lnTo>
                  <a:lnTo>
                    <a:pt x="9516415" y="3589"/>
                  </a:lnTo>
                  <a:lnTo>
                    <a:pt x="94986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80872" y="2554477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0" y="45720"/>
                  </a:moveTo>
                  <a:lnTo>
                    <a:pt x="3595" y="27914"/>
                  </a:lnTo>
                  <a:lnTo>
                    <a:pt x="13400" y="13382"/>
                  </a:lnTo>
                  <a:lnTo>
                    <a:pt x="27940" y="3589"/>
                  </a:lnTo>
                  <a:lnTo>
                    <a:pt x="45745" y="0"/>
                  </a:lnTo>
                  <a:lnTo>
                    <a:pt x="9498609" y="0"/>
                  </a:lnTo>
                  <a:lnTo>
                    <a:pt x="9516415" y="3589"/>
                  </a:lnTo>
                  <a:lnTo>
                    <a:pt x="9530946" y="13382"/>
                  </a:lnTo>
                  <a:lnTo>
                    <a:pt x="9540739" y="27914"/>
                  </a:lnTo>
                  <a:lnTo>
                    <a:pt x="9544329" y="45720"/>
                  </a:lnTo>
                  <a:lnTo>
                    <a:pt x="9544329" y="607695"/>
                  </a:lnTo>
                  <a:lnTo>
                    <a:pt x="9540739" y="625520"/>
                  </a:lnTo>
                  <a:lnTo>
                    <a:pt x="9530946" y="640095"/>
                  </a:lnTo>
                  <a:lnTo>
                    <a:pt x="9516415" y="649932"/>
                  </a:lnTo>
                  <a:lnTo>
                    <a:pt x="9498609" y="653542"/>
                  </a:lnTo>
                  <a:lnTo>
                    <a:pt x="45745" y="653542"/>
                  </a:lnTo>
                  <a:lnTo>
                    <a:pt x="27940" y="649932"/>
                  </a:lnTo>
                  <a:lnTo>
                    <a:pt x="13400" y="640095"/>
                  </a:lnTo>
                  <a:lnTo>
                    <a:pt x="3595" y="625520"/>
                  </a:lnTo>
                  <a:lnTo>
                    <a:pt x="0" y="607695"/>
                  </a:lnTo>
                  <a:lnTo>
                    <a:pt x="0" y="45720"/>
                  </a:lnTo>
                  <a:close/>
                </a:path>
              </a:pathLst>
            </a:custGeom>
            <a:ln w="1524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92023" y="2565526"/>
              <a:ext cx="436245" cy="631825"/>
            </a:xfrm>
            <a:custGeom>
              <a:avLst/>
              <a:gdLst/>
              <a:ahLst/>
              <a:cxnLst/>
              <a:rect l="l" t="t" r="r" b="b"/>
              <a:pathLst>
                <a:path w="436244" h="631825">
                  <a:moveTo>
                    <a:pt x="403263" y="0"/>
                  </a:moveTo>
                  <a:lnTo>
                    <a:pt x="32372" y="0"/>
                  </a:lnTo>
                  <a:lnTo>
                    <a:pt x="19770" y="2559"/>
                  </a:lnTo>
                  <a:lnTo>
                    <a:pt x="9480" y="9525"/>
                  </a:lnTo>
                  <a:lnTo>
                    <a:pt x="2543" y="19823"/>
                  </a:lnTo>
                  <a:lnTo>
                    <a:pt x="0" y="32385"/>
                  </a:lnTo>
                  <a:lnTo>
                    <a:pt x="0" y="598932"/>
                  </a:lnTo>
                  <a:lnTo>
                    <a:pt x="2543" y="611546"/>
                  </a:lnTo>
                  <a:lnTo>
                    <a:pt x="9480" y="621839"/>
                  </a:lnTo>
                  <a:lnTo>
                    <a:pt x="19770" y="628775"/>
                  </a:lnTo>
                  <a:lnTo>
                    <a:pt x="32372" y="631317"/>
                  </a:lnTo>
                  <a:lnTo>
                    <a:pt x="403263" y="631317"/>
                  </a:lnTo>
                  <a:lnTo>
                    <a:pt x="415865" y="628775"/>
                  </a:lnTo>
                  <a:lnTo>
                    <a:pt x="426154" y="621839"/>
                  </a:lnTo>
                  <a:lnTo>
                    <a:pt x="433091" y="611546"/>
                  </a:lnTo>
                  <a:lnTo>
                    <a:pt x="435635" y="598932"/>
                  </a:lnTo>
                  <a:lnTo>
                    <a:pt x="435635" y="32385"/>
                  </a:lnTo>
                  <a:lnTo>
                    <a:pt x="433091" y="19823"/>
                  </a:lnTo>
                  <a:lnTo>
                    <a:pt x="426154" y="9525"/>
                  </a:lnTo>
                  <a:lnTo>
                    <a:pt x="415865" y="2559"/>
                  </a:lnTo>
                  <a:lnTo>
                    <a:pt x="40326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12723" y="266136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0" dirty="0">
                <a:solidFill>
                  <a:srgbClr val="272424"/>
                </a:solidFill>
                <a:latin typeface="Calibri"/>
                <a:cs typeface="Calibri"/>
              </a:rPr>
              <a:t>2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96772" y="2608529"/>
            <a:ext cx="6774815" cy="4483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60"/>
              </a:lnSpc>
              <a:spcBef>
                <a:spcPts val="105"/>
              </a:spcBef>
            </a:pPr>
            <a:r>
              <a:rPr sz="1400" b="1" spc="95" dirty="0">
                <a:solidFill>
                  <a:srgbClr val="272424"/>
                </a:solidFill>
                <a:latin typeface="Calibri"/>
                <a:cs typeface="Calibri"/>
              </a:rPr>
              <a:t>Apply</a:t>
            </a:r>
            <a:r>
              <a:rPr sz="1400" b="1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400" b="1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90" dirty="0">
                <a:solidFill>
                  <a:srgbClr val="272424"/>
                </a:solidFill>
                <a:latin typeface="Calibri"/>
                <a:cs typeface="Calibri"/>
              </a:rPr>
              <a:t>Methods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0"/>
              </a:lnSpc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Use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modern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techniques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including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AI-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assisted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token-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based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models.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73252" y="3281933"/>
            <a:ext cx="9559925" cy="669290"/>
            <a:chOff x="573252" y="3281933"/>
            <a:chExt cx="9559925" cy="669290"/>
          </a:xfrm>
        </p:grpSpPr>
        <p:sp>
          <p:nvSpPr>
            <p:cNvPr id="17" name="object 17"/>
            <p:cNvSpPr/>
            <p:nvPr/>
          </p:nvSpPr>
          <p:spPr>
            <a:xfrm>
              <a:off x="580872" y="3289553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9498609" y="0"/>
                  </a:moveTo>
                  <a:lnTo>
                    <a:pt x="45745" y="0"/>
                  </a:lnTo>
                  <a:lnTo>
                    <a:pt x="27940" y="3609"/>
                  </a:lnTo>
                  <a:lnTo>
                    <a:pt x="13400" y="13446"/>
                  </a:lnTo>
                  <a:lnTo>
                    <a:pt x="3595" y="28021"/>
                  </a:lnTo>
                  <a:lnTo>
                    <a:pt x="0" y="45847"/>
                  </a:lnTo>
                  <a:lnTo>
                    <a:pt x="0" y="607822"/>
                  </a:lnTo>
                  <a:lnTo>
                    <a:pt x="3595" y="625627"/>
                  </a:lnTo>
                  <a:lnTo>
                    <a:pt x="13400" y="640159"/>
                  </a:lnTo>
                  <a:lnTo>
                    <a:pt x="27940" y="649952"/>
                  </a:lnTo>
                  <a:lnTo>
                    <a:pt x="45745" y="653542"/>
                  </a:lnTo>
                  <a:lnTo>
                    <a:pt x="9498609" y="653542"/>
                  </a:lnTo>
                  <a:lnTo>
                    <a:pt x="9516415" y="649952"/>
                  </a:lnTo>
                  <a:lnTo>
                    <a:pt x="9530946" y="640159"/>
                  </a:lnTo>
                  <a:lnTo>
                    <a:pt x="9540739" y="625627"/>
                  </a:lnTo>
                  <a:lnTo>
                    <a:pt x="9544329" y="607822"/>
                  </a:lnTo>
                  <a:lnTo>
                    <a:pt x="9544329" y="45847"/>
                  </a:lnTo>
                  <a:lnTo>
                    <a:pt x="9540739" y="28021"/>
                  </a:lnTo>
                  <a:lnTo>
                    <a:pt x="9530946" y="13446"/>
                  </a:lnTo>
                  <a:lnTo>
                    <a:pt x="9516415" y="3609"/>
                  </a:lnTo>
                  <a:lnTo>
                    <a:pt x="94986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80872" y="3289553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0" y="45847"/>
                  </a:moveTo>
                  <a:lnTo>
                    <a:pt x="3595" y="28021"/>
                  </a:lnTo>
                  <a:lnTo>
                    <a:pt x="13400" y="13446"/>
                  </a:lnTo>
                  <a:lnTo>
                    <a:pt x="27940" y="3609"/>
                  </a:lnTo>
                  <a:lnTo>
                    <a:pt x="45745" y="0"/>
                  </a:lnTo>
                  <a:lnTo>
                    <a:pt x="9498609" y="0"/>
                  </a:lnTo>
                  <a:lnTo>
                    <a:pt x="9516415" y="3609"/>
                  </a:lnTo>
                  <a:lnTo>
                    <a:pt x="9530946" y="13446"/>
                  </a:lnTo>
                  <a:lnTo>
                    <a:pt x="9540739" y="28021"/>
                  </a:lnTo>
                  <a:lnTo>
                    <a:pt x="9544329" y="45847"/>
                  </a:lnTo>
                  <a:lnTo>
                    <a:pt x="9544329" y="607822"/>
                  </a:lnTo>
                  <a:lnTo>
                    <a:pt x="9540739" y="625627"/>
                  </a:lnTo>
                  <a:lnTo>
                    <a:pt x="9530946" y="640159"/>
                  </a:lnTo>
                  <a:lnTo>
                    <a:pt x="9516415" y="649952"/>
                  </a:lnTo>
                  <a:lnTo>
                    <a:pt x="9498609" y="653542"/>
                  </a:lnTo>
                  <a:lnTo>
                    <a:pt x="45745" y="653542"/>
                  </a:lnTo>
                  <a:lnTo>
                    <a:pt x="27940" y="649952"/>
                  </a:lnTo>
                  <a:lnTo>
                    <a:pt x="13400" y="640159"/>
                  </a:lnTo>
                  <a:lnTo>
                    <a:pt x="3595" y="625627"/>
                  </a:lnTo>
                  <a:lnTo>
                    <a:pt x="0" y="607822"/>
                  </a:lnTo>
                  <a:lnTo>
                    <a:pt x="0" y="45847"/>
                  </a:lnTo>
                  <a:close/>
                </a:path>
              </a:pathLst>
            </a:custGeom>
            <a:ln w="1524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92023" y="3300729"/>
              <a:ext cx="436245" cy="631825"/>
            </a:xfrm>
            <a:custGeom>
              <a:avLst/>
              <a:gdLst/>
              <a:ahLst/>
              <a:cxnLst/>
              <a:rect l="l" t="t" r="r" b="b"/>
              <a:pathLst>
                <a:path w="436244" h="631825">
                  <a:moveTo>
                    <a:pt x="403263" y="0"/>
                  </a:moveTo>
                  <a:lnTo>
                    <a:pt x="32372" y="0"/>
                  </a:lnTo>
                  <a:lnTo>
                    <a:pt x="19770" y="2541"/>
                  </a:lnTo>
                  <a:lnTo>
                    <a:pt x="9480" y="9477"/>
                  </a:lnTo>
                  <a:lnTo>
                    <a:pt x="2543" y="19770"/>
                  </a:lnTo>
                  <a:lnTo>
                    <a:pt x="0" y="32385"/>
                  </a:lnTo>
                  <a:lnTo>
                    <a:pt x="0" y="598932"/>
                  </a:lnTo>
                  <a:lnTo>
                    <a:pt x="2543" y="611493"/>
                  </a:lnTo>
                  <a:lnTo>
                    <a:pt x="9480" y="621791"/>
                  </a:lnTo>
                  <a:lnTo>
                    <a:pt x="19770" y="628757"/>
                  </a:lnTo>
                  <a:lnTo>
                    <a:pt x="32372" y="631317"/>
                  </a:lnTo>
                  <a:lnTo>
                    <a:pt x="403263" y="631317"/>
                  </a:lnTo>
                  <a:lnTo>
                    <a:pt x="415865" y="628757"/>
                  </a:lnTo>
                  <a:lnTo>
                    <a:pt x="426154" y="621792"/>
                  </a:lnTo>
                  <a:lnTo>
                    <a:pt x="433091" y="611493"/>
                  </a:lnTo>
                  <a:lnTo>
                    <a:pt x="435635" y="598932"/>
                  </a:lnTo>
                  <a:lnTo>
                    <a:pt x="435635" y="32385"/>
                  </a:lnTo>
                  <a:lnTo>
                    <a:pt x="433091" y="19770"/>
                  </a:lnTo>
                  <a:lnTo>
                    <a:pt x="426154" y="9477"/>
                  </a:lnTo>
                  <a:lnTo>
                    <a:pt x="415865" y="2541"/>
                  </a:lnTo>
                  <a:lnTo>
                    <a:pt x="40326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12723" y="3397122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0" dirty="0">
                <a:solidFill>
                  <a:srgbClr val="272424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96772" y="3344417"/>
            <a:ext cx="5798820" cy="4483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60"/>
              </a:lnSpc>
              <a:spcBef>
                <a:spcPts val="105"/>
              </a:spcBef>
            </a:pPr>
            <a:r>
              <a:rPr sz="1400" b="1" spc="85" dirty="0">
                <a:solidFill>
                  <a:srgbClr val="272424"/>
                </a:solidFill>
                <a:latin typeface="Calibri"/>
                <a:cs typeface="Calibri"/>
              </a:rPr>
              <a:t>Assess</a:t>
            </a:r>
            <a:r>
              <a:rPr sz="1400" b="1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400" b="1" spc="-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eFi</a:t>
            </a:r>
            <a:r>
              <a:rPr sz="1400" b="1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400" b="1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Tokenization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0"/>
              </a:lnSpc>
            </a:pPr>
            <a:r>
              <a:rPr sz="14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Understand</a:t>
            </a:r>
            <a:r>
              <a:rPr sz="1400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decentralized</a:t>
            </a:r>
            <a:r>
              <a:rPr sz="14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finance</a:t>
            </a:r>
            <a:r>
              <a:rPr sz="14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instruments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their</a:t>
            </a:r>
            <a:r>
              <a:rPr sz="14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application 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400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startups.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73252" y="4017136"/>
            <a:ext cx="9559925" cy="669290"/>
            <a:chOff x="573252" y="4017136"/>
            <a:chExt cx="9559925" cy="669290"/>
          </a:xfrm>
        </p:grpSpPr>
        <p:sp>
          <p:nvSpPr>
            <p:cNvPr id="23" name="object 23"/>
            <p:cNvSpPr/>
            <p:nvPr/>
          </p:nvSpPr>
          <p:spPr>
            <a:xfrm>
              <a:off x="580872" y="4024756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9498609" y="0"/>
                  </a:moveTo>
                  <a:lnTo>
                    <a:pt x="45745" y="0"/>
                  </a:lnTo>
                  <a:lnTo>
                    <a:pt x="27940" y="3589"/>
                  </a:lnTo>
                  <a:lnTo>
                    <a:pt x="13400" y="13382"/>
                  </a:lnTo>
                  <a:lnTo>
                    <a:pt x="3595" y="27914"/>
                  </a:lnTo>
                  <a:lnTo>
                    <a:pt x="0" y="45719"/>
                  </a:lnTo>
                  <a:lnTo>
                    <a:pt x="0" y="607821"/>
                  </a:lnTo>
                  <a:lnTo>
                    <a:pt x="3595" y="625627"/>
                  </a:lnTo>
                  <a:lnTo>
                    <a:pt x="13400" y="640159"/>
                  </a:lnTo>
                  <a:lnTo>
                    <a:pt x="27940" y="649952"/>
                  </a:lnTo>
                  <a:lnTo>
                    <a:pt x="45745" y="653541"/>
                  </a:lnTo>
                  <a:lnTo>
                    <a:pt x="9498609" y="653541"/>
                  </a:lnTo>
                  <a:lnTo>
                    <a:pt x="9516415" y="649952"/>
                  </a:lnTo>
                  <a:lnTo>
                    <a:pt x="9530946" y="640159"/>
                  </a:lnTo>
                  <a:lnTo>
                    <a:pt x="9540739" y="625627"/>
                  </a:lnTo>
                  <a:lnTo>
                    <a:pt x="9544329" y="607821"/>
                  </a:lnTo>
                  <a:lnTo>
                    <a:pt x="9544329" y="45719"/>
                  </a:lnTo>
                  <a:lnTo>
                    <a:pt x="9540739" y="27914"/>
                  </a:lnTo>
                  <a:lnTo>
                    <a:pt x="9530946" y="13382"/>
                  </a:lnTo>
                  <a:lnTo>
                    <a:pt x="9516415" y="3589"/>
                  </a:lnTo>
                  <a:lnTo>
                    <a:pt x="94986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80872" y="4024756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0" y="45719"/>
                  </a:moveTo>
                  <a:lnTo>
                    <a:pt x="3595" y="27914"/>
                  </a:lnTo>
                  <a:lnTo>
                    <a:pt x="13400" y="13382"/>
                  </a:lnTo>
                  <a:lnTo>
                    <a:pt x="27940" y="3589"/>
                  </a:lnTo>
                  <a:lnTo>
                    <a:pt x="45745" y="0"/>
                  </a:lnTo>
                  <a:lnTo>
                    <a:pt x="9498609" y="0"/>
                  </a:lnTo>
                  <a:lnTo>
                    <a:pt x="9516415" y="3589"/>
                  </a:lnTo>
                  <a:lnTo>
                    <a:pt x="9530946" y="13382"/>
                  </a:lnTo>
                  <a:lnTo>
                    <a:pt x="9540739" y="27914"/>
                  </a:lnTo>
                  <a:lnTo>
                    <a:pt x="9544329" y="45719"/>
                  </a:lnTo>
                  <a:lnTo>
                    <a:pt x="9544329" y="607821"/>
                  </a:lnTo>
                  <a:lnTo>
                    <a:pt x="9540739" y="625627"/>
                  </a:lnTo>
                  <a:lnTo>
                    <a:pt x="9530946" y="640159"/>
                  </a:lnTo>
                  <a:lnTo>
                    <a:pt x="9516415" y="649952"/>
                  </a:lnTo>
                  <a:lnTo>
                    <a:pt x="9498609" y="653541"/>
                  </a:lnTo>
                  <a:lnTo>
                    <a:pt x="45745" y="653541"/>
                  </a:lnTo>
                  <a:lnTo>
                    <a:pt x="27940" y="649952"/>
                  </a:lnTo>
                  <a:lnTo>
                    <a:pt x="13400" y="640159"/>
                  </a:lnTo>
                  <a:lnTo>
                    <a:pt x="3595" y="625627"/>
                  </a:lnTo>
                  <a:lnTo>
                    <a:pt x="0" y="607821"/>
                  </a:lnTo>
                  <a:lnTo>
                    <a:pt x="0" y="45719"/>
                  </a:lnTo>
                  <a:close/>
                </a:path>
              </a:pathLst>
            </a:custGeom>
            <a:ln w="1524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92023" y="4035932"/>
              <a:ext cx="436245" cy="631190"/>
            </a:xfrm>
            <a:custGeom>
              <a:avLst/>
              <a:gdLst/>
              <a:ahLst/>
              <a:cxnLst/>
              <a:rect l="l" t="t" r="r" b="b"/>
              <a:pathLst>
                <a:path w="436244" h="631189">
                  <a:moveTo>
                    <a:pt x="403263" y="0"/>
                  </a:moveTo>
                  <a:lnTo>
                    <a:pt x="32372" y="0"/>
                  </a:lnTo>
                  <a:lnTo>
                    <a:pt x="19770" y="2541"/>
                  </a:lnTo>
                  <a:lnTo>
                    <a:pt x="9480" y="9477"/>
                  </a:lnTo>
                  <a:lnTo>
                    <a:pt x="2543" y="19770"/>
                  </a:lnTo>
                  <a:lnTo>
                    <a:pt x="0" y="32384"/>
                  </a:lnTo>
                  <a:lnTo>
                    <a:pt x="0" y="598804"/>
                  </a:lnTo>
                  <a:lnTo>
                    <a:pt x="2543" y="611419"/>
                  </a:lnTo>
                  <a:lnTo>
                    <a:pt x="9480" y="621712"/>
                  </a:lnTo>
                  <a:lnTo>
                    <a:pt x="19770" y="628648"/>
                  </a:lnTo>
                  <a:lnTo>
                    <a:pt x="32372" y="631189"/>
                  </a:lnTo>
                  <a:lnTo>
                    <a:pt x="403263" y="631189"/>
                  </a:lnTo>
                  <a:lnTo>
                    <a:pt x="415865" y="628648"/>
                  </a:lnTo>
                  <a:lnTo>
                    <a:pt x="426154" y="621712"/>
                  </a:lnTo>
                  <a:lnTo>
                    <a:pt x="433091" y="611419"/>
                  </a:lnTo>
                  <a:lnTo>
                    <a:pt x="435635" y="598804"/>
                  </a:lnTo>
                  <a:lnTo>
                    <a:pt x="435635" y="32384"/>
                  </a:lnTo>
                  <a:lnTo>
                    <a:pt x="433091" y="19770"/>
                  </a:lnTo>
                  <a:lnTo>
                    <a:pt x="426154" y="9477"/>
                  </a:lnTo>
                  <a:lnTo>
                    <a:pt x="415865" y="2541"/>
                  </a:lnTo>
                  <a:lnTo>
                    <a:pt x="40326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712723" y="4132326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0" dirty="0">
                <a:solidFill>
                  <a:srgbClr val="272424"/>
                </a:solidFill>
                <a:latin typeface="Calibri"/>
                <a:cs typeface="Calibri"/>
              </a:rPr>
              <a:t>4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96772" y="4077970"/>
            <a:ext cx="5774690" cy="449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64"/>
              </a:lnSpc>
              <a:spcBef>
                <a:spcPts val="10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Design</a:t>
            </a:r>
            <a:r>
              <a:rPr sz="1400" b="1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b="1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Strategies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4"/>
              </a:lnSpc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Build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comprehensive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roadmap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4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early-stage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venture.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73252" y="4752340"/>
            <a:ext cx="9559925" cy="669290"/>
            <a:chOff x="573252" y="4752340"/>
            <a:chExt cx="9559925" cy="669290"/>
          </a:xfrm>
        </p:grpSpPr>
        <p:sp>
          <p:nvSpPr>
            <p:cNvPr id="29" name="object 29"/>
            <p:cNvSpPr/>
            <p:nvPr/>
          </p:nvSpPr>
          <p:spPr>
            <a:xfrm>
              <a:off x="580872" y="4759960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9498609" y="0"/>
                  </a:moveTo>
                  <a:lnTo>
                    <a:pt x="45745" y="0"/>
                  </a:lnTo>
                  <a:lnTo>
                    <a:pt x="27940" y="3589"/>
                  </a:lnTo>
                  <a:lnTo>
                    <a:pt x="13400" y="13382"/>
                  </a:lnTo>
                  <a:lnTo>
                    <a:pt x="3595" y="27914"/>
                  </a:lnTo>
                  <a:lnTo>
                    <a:pt x="0" y="45719"/>
                  </a:lnTo>
                  <a:lnTo>
                    <a:pt x="0" y="607821"/>
                  </a:lnTo>
                  <a:lnTo>
                    <a:pt x="3595" y="625627"/>
                  </a:lnTo>
                  <a:lnTo>
                    <a:pt x="13400" y="640159"/>
                  </a:lnTo>
                  <a:lnTo>
                    <a:pt x="27940" y="649952"/>
                  </a:lnTo>
                  <a:lnTo>
                    <a:pt x="45745" y="653541"/>
                  </a:lnTo>
                  <a:lnTo>
                    <a:pt x="9498609" y="653541"/>
                  </a:lnTo>
                  <a:lnTo>
                    <a:pt x="9516415" y="649952"/>
                  </a:lnTo>
                  <a:lnTo>
                    <a:pt x="9530946" y="640159"/>
                  </a:lnTo>
                  <a:lnTo>
                    <a:pt x="9540739" y="625627"/>
                  </a:lnTo>
                  <a:lnTo>
                    <a:pt x="9544329" y="607821"/>
                  </a:lnTo>
                  <a:lnTo>
                    <a:pt x="9544329" y="45719"/>
                  </a:lnTo>
                  <a:lnTo>
                    <a:pt x="9540739" y="27914"/>
                  </a:lnTo>
                  <a:lnTo>
                    <a:pt x="9530946" y="13382"/>
                  </a:lnTo>
                  <a:lnTo>
                    <a:pt x="9516415" y="3589"/>
                  </a:lnTo>
                  <a:lnTo>
                    <a:pt x="94986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80872" y="4759960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0" y="45719"/>
                  </a:moveTo>
                  <a:lnTo>
                    <a:pt x="3595" y="27914"/>
                  </a:lnTo>
                  <a:lnTo>
                    <a:pt x="13400" y="13382"/>
                  </a:lnTo>
                  <a:lnTo>
                    <a:pt x="27940" y="3589"/>
                  </a:lnTo>
                  <a:lnTo>
                    <a:pt x="45745" y="0"/>
                  </a:lnTo>
                  <a:lnTo>
                    <a:pt x="9498609" y="0"/>
                  </a:lnTo>
                  <a:lnTo>
                    <a:pt x="9516415" y="3589"/>
                  </a:lnTo>
                  <a:lnTo>
                    <a:pt x="9530946" y="13382"/>
                  </a:lnTo>
                  <a:lnTo>
                    <a:pt x="9540739" y="27914"/>
                  </a:lnTo>
                  <a:lnTo>
                    <a:pt x="9544329" y="45719"/>
                  </a:lnTo>
                  <a:lnTo>
                    <a:pt x="9544329" y="607821"/>
                  </a:lnTo>
                  <a:lnTo>
                    <a:pt x="9540739" y="625627"/>
                  </a:lnTo>
                  <a:lnTo>
                    <a:pt x="9530946" y="640159"/>
                  </a:lnTo>
                  <a:lnTo>
                    <a:pt x="9516415" y="649952"/>
                  </a:lnTo>
                  <a:lnTo>
                    <a:pt x="9498609" y="653541"/>
                  </a:lnTo>
                  <a:lnTo>
                    <a:pt x="45745" y="653541"/>
                  </a:lnTo>
                  <a:lnTo>
                    <a:pt x="27940" y="649952"/>
                  </a:lnTo>
                  <a:lnTo>
                    <a:pt x="13400" y="640159"/>
                  </a:lnTo>
                  <a:lnTo>
                    <a:pt x="3595" y="625627"/>
                  </a:lnTo>
                  <a:lnTo>
                    <a:pt x="0" y="607821"/>
                  </a:lnTo>
                  <a:lnTo>
                    <a:pt x="0" y="45719"/>
                  </a:lnTo>
                  <a:close/>
                </a:path>
              </a:pathLst>
            </a:custGeom>
            <a:ln w="1524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92023" y="4771136"/>
              <a:ext cx="436245" cy="631190"/>
            </a:xfrm>
            <a:custGeom>
              <a:avLst/>
              <a:gdLst/>
              <a:ahLst/>
              <a:cxnLst/>
              <a:rect l="l" t="t" r="r" b="b"/>
              <a:pathLst>
                <a:path w="436244" h="631189">
                  <a:moveTo>
                    <a:pt x="403263" y="0"/>
                  </a:moveTo>
                  <a:lnTo>
                    <a:pt x="32372" y="0"/>
                  </a:lnTo>
                  <a:lnTo>
                    <a:pt x="19770" y="2541"/>
                  </a:lnTo>
                  <a:lnTo>
                    <a:pt x="9480" y="9477"/>
                  </a:lnTo>
                  <a:lnTo>
                    <a:pt x="2543" y="19770"/>
                  </a:lnTo>
                  <a:lnTo>
                    <a:pt x="0" y="32384"/>
                  </a:lnTo>
                  <a:lnTo>
                    <a:pt x="0" y="598805"/>
                  </a:lnTo>
                  <a:lnTo>
                    <a:pt x="2543" y="611419"/>
                  </a:lnTo>
                  <a:lnTo>
                    <a:pt x="9480" y="621712"/>
                  </a:lnTo>
                  <a:lnTo>
                    <a:pt x="19770" y="628648"/>
                  </a:lnTo>
                  <a:lnTo>
                    <a:pt x="32372" y="631189"/>
                  </a:lnTo>
                  <a:lnTo>
                    <a:pt x="403263" y="631189"/>
                  </a:lnTo>
                  <a:lnTo>
                    <a:pt x="415865" y="628648"/>
                  </a:lnTo>
                  <a:lnTo>
                    <a:pt x="426154" y="621712"/>
                  </a:lnTo>
                  <a:lnTo>
                    <a:pt x="433091" y="611419"/>
                  </a:lnTo>
                  <a:lnTo>
                    <a:pt x="435635" y="598805"/>
                  </a:lnTo>
                  <a:lnTo>
                    <a:pt x="435635" y="32384"/>
                  </a:lnTo>
                  <a:lnTo>
                    <a:pt x="433091" y="19770"/>
                  </a:lnTo>
                  <a:lnTo>
                    <a:pt x="426154" y="9477"/>
                  </a:lnTo>
                  <a:lnTo>
                    <a:pt x="415865" y="2541"/>
                  </a:lnTo>
                  <a:lnTo>
                    <a:pt x="40326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712723" y="4867782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0" dirty="0">
                <a:solidFill>
                  <a:srgbClr val="272424"/>
                </a:solidFill>
                <a:latin typeface="Calibri"/>
                <a:cs typeface="Calibri"/>
              </a:rPr>
              <a:t>5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96772" y="4815077"/>
            <a:ext cx="6087745" cy="4483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60"/>
              </a:lnSpc>
              <a:spcBef>
                <a:spcPts val="100"/>
              </a:spcBef>
            </a:pP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Evaluate</a:t>
            </a:r>
            <a:r>
              <a:rPr sz="1400" b="1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60" dirty="0">
                <a:solidFill>
                  <a:srgbClr val="272424"/>
                </a:solidFill>
                <a:latin typeface="Calibri"/>
                <a:cs typeface="Calibri"/>
              </a:rPr>
              <a:t>Risk</a:t>
            </a:r>
            <a:r>
              <a:rPr sz="1400" b="1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400" b="1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60" dirty="0">
                <a:solidFill>
                  <a:srgbClr val="272424"/>
                </a:solidFill>
                <a:latin typeface="Calibri"/>
                <a:cs typeface="Calibri"/>
              </a:rPr>
              <a:t>Return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0"/>
              </a:lnSpc>
            </a:pPr>
            <a:r>
              <a:rPr sz="14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Apply</a:t>
            </a:r>
            <a:r>
              <a:rPr sz="14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 analytical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frameworks</a:t>
            </a:r>
            <a:r>
              <a:rPr sz="14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400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assess</a:t>
            </a:r>
            <a:r>
              <a:rPr sz="14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investor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risk</a:t>
            </a:r>
            <a:r>
              <a:rPr sz="14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profiles</a:t>
            </a:r>
            <a:r>
              <a:rPr sz="14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return</a:t>
            </a:r>
            <a:r>
              <a:rPr sz="14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expectations.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573252" y="5487542"/>
            <a:ext cx="9559925" cy="669290"/>
            <a:chOff x="573252" y="5487542"/>
            <a:chExt cx="9559925" cy="669290"/>
          </a:xfrm>
        </p:grpSpPr>
        <p:sp>
          <p:nvSpPr>
            <p:cNvPr id="35" name="object 35"/>
            <p:cNvSpPr/>
            <p:nvPr/>
          </p:nvSpPr>
          <p:spPr>
            <a:xfrm>
              <a:off x="580872" y="5495162"/>
              <a:ext cx="9544685" cy="654050"/>
            </a:xfrm>
            <a:custGeom>
              <a:avLst/>
              <a:gdLst/>
              <a:ahLst/>
              <a:cxnLst/>
              <a:rect l="l" t="t" r="r" b="b"/>
              <a:pathLst>
                <a:path w="9544685" h="654050">
                  <a:moveTo>
                    <a:pt x="0" y="45719"/>
                  </a:moveTo>
                  <a:lnTo>
                    <a:pt x="3595" y="27914"/>
                  </a:lnTo>
                  <a:lnTo>
                    <a:pt x="13400" y="13382"/>
                  </a:lnTo>
                  <a:lnTo>
                    <a:pt x="27940" y="3589"/>
                  </a:lnTo>
                  <a:lnTo>
                    <a:pt x="45745" y="0"/>
                  </a:lnTo>
                  <a:lnTo>
                    <a:pt x="9498609" y="0"/>
                  </a:lnTo>
                  <a:lnTo>
                    <a:pt x="9516415" y="3589"/>
                  </a:lnTo>
                  <a:lnTo>
                    <a:pt x="9530946" y="13382"/>
                  </a:lnTo>
                  <a:lnTo>
                    <a:pt x="9540739" y="27914"/>
                  </a:lnTo>
                  <a:lnTo>
                    <a:pt x="9544329" y="45719"/>
                  </a:lnTo>
                  <a:lnTo>
                    <a:pt x="9544329" y="607758"/>
                  </a:lnTo>
                  <a:lnTo>
                    <a:pt x="9540739" y="625562"/>
                  </a:lnTo>
                  <a:lnTo>
                    <a:pt x="9530946" y="640103"/>
                  </a:lnTo>
                  <a:lnTo>
                    <a:pt x="9516415" y="649908"/>
                  </a:lnTo>
                  <a:lnTo>
                    <a:pt x="9498609" y="653503"/>
                  </a:lnTo>
                  <a:lnTo>
                    <a:pt x="45745" y="653503"/>
                  </a:lnTo>
                  <a:lnTo>
                    <a:pt x="27940" y="649908"/>
                  </a:lnTo>
                  <a:lnTo>
                    <a:pt x="13400" y="640103"/>
                  </a:lnTo>
                  <a:lnTo>
                    <a:pt x="3595" y="625562"/>
                  </a:lnTo>
                  <a:lnTo>
                    <a:pt x="0" y="607758"/>
                  </a:lnTo>
                  <a:lnTo>
                    <a:pt x="0" y="45719"/>
                  </a:lnTo>
                  <a:close/>
                </a:path>
              </a:pathLst>
            </a:custGeom>
            <a:ln w="1524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92023" y="5506338"/>
              <a:ext cx="436245" cy="631190"/>
            </a:xfrm>
            <a:custGeom>
              <a:avLst/>
              <a:gdLst/>
              <a:ahLst/>
              <a:cxnLst/>
              <a:rect l="l" t="t" r="r" b="b"/>
              <a:pathLst>
                <a:path w="436244" h="631189">
                  <a:moveTo>
                    <a:pt x="403263" y="0"/>
                  </a:moveTo>
                  <a:lnTo>
                    <a:pt x="32372" y="0"/>
                  </a:lnTo>
                  <a:lnTo>
                    <a:pt x="19770" y="2539"/>
                  </a:lnTo>
                  <a:lnTo>
                    <a:pt x="9480" y="9461"/>
                  </a:lnTo>
                  <a:lnTo>
                    <a:pt x="2543" y="19716"/>
                  </a:lnTo>
                  <a:lnTo>
                    <a:pt x="0" y="32258"/>
                  </a:lnTo>
                  <a:lnTo>
                    <a:pt x="0" y="598805"/>
                  </a:lnTo>
                  <a:lnTo>
                    <a:pt x="2543" y="611406"/>
                  </a:lnTo>
                  <a:lnTo>
                    <a:pt x="9480" y="621696"/>
                  </a:lnTo>
                  <a:lnTo>
                    <a:pt x="19770" y="628633"/>
                  </a:lnTo>
                  <a:lnTo>
                    <a:pt x="32372" y="631177"/>
                  </a:lnTo>
                  <a:lnTo>
                    <a:pt x="403263" y="631177"/>
                  </a:lnTo>
                  <a:lnTo>
                    <a:pt x="415865" y="628633"/>
                  </a:lnTo>
                  <a:lnTo>
                    <a:pt x="426154" y="621696"/>
                  </a:lnTo>
                  <a:lnTo>
                    <a:pt x="433091" y="611406"/>
                  </a:lnTo>
                  <a:lnTo>
                    <a:pt x="435635" y="598805"/>
                  </a:lnTo>
                  <a:lnTo>
                    <a:pt x="435635" y="32258"/>
                  </a:lnTo>
                  <a:lnTo>
                    <a:pt x="433091" y="19716"/>
                  </a:lnTo>
                  <a:lnTo>
                    <a:pt x="426154" y="9461"/>
                  </a:lnTo>
                  <a:lnTo>
                    <a:pt x="415865" y="2539"/>
                  </a:lnTo>
                  <a:lnTo>
                    <a:pt x="40326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712723" y="560298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0" dirty="0">
                <a:solidFill>
                  <a:srgbClr val="272424"/>
                </a:solidFill>
                <a:latin typeface="Calibri"/>
                <a:cs typeface="Calibri"/>
              </a:rPr>
              <a:t>6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096772" y="5548629"/>
            <a:ext cx="6149340" cy="449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64"/>
              </a:lnSpc>
              <a:spcBef>
                <a:spcPts val="10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Critique</a:t>
            </a:r>
            <a:r>
              <a:rPr sz="1400" b="1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Case</a:t>
            </a:r>
            <a:r>
              <a:rPr sz="1400" b="1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Studies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4"/>
              </a:lnSpc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Analyze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real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decisions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made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by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Uber,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Airbnb,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Stripe,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others.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2860167" y="119354"/>
            <a:ext cx="7728584" cy="1484630"/>
            <a:chOff x="2860167" y="119354"/>
            <a:chExt cx="7728584" cy="1484630"/>
          </a:xfrm>
        </p:grpSpPr>
        <p:sp>
          <p:nvSpPr>
            <p:cNvPr id="40" name="object 40"/>
            <p:cNvSpPr/>
            <p:nvPr/>
          </p:nvSpPr>
          <p:spPr>
            <a:xfrm>
              <a:off x="2860167" y="634349"/>
              <a:ext cx="5722620" cy="40640"/>
            </a:xfrm>
            <a:custGeom>
              <a:avLst/>
              <a:gdLst/>
              <a:ahLst/>
              <a:cxnLst/>
              <a:rect l="l" t="t" r="r" b="b"/>
              <a:pathLst>
                <a:path w="5722620" h="40640">
                  <a:moveTo>
                    <a:pt x="5722620" y="0"/>
                  </a:moveTo>
                  <a:lnTo>
                    <a:pt x="0" y="0"/>
                  </a:lnTo>
                  <a:lnTo>
                    <a:pt x="0" y="40147"/>
                  </a:lnTo>
                  <a:lnTo>
                    <a:pt x="5722620" y="40147"/>
                  </a:lnTo>
                  <a:lnTo>
                    <a:pt x="57226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64245" y="119354"/>
              <a:ext cx="2024252" cy="945159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3835527" y="735901"/>
              <a:ext cx="1045844" cy="868044"/>
            </a:xfrm>
            <a:custGeom>
              <a:avLst/>
              <a:gdLst/>
              <a:ahLst/>
              <a:cxnLst/>
              <a:rect l="l" t="t" r="r" b="b"/>
              <a:pathLst>
                <a:path w="1045845" h="868044">
                  <a:moveTo>
                    <a:pt x="1045502" y="0"/>
                  </a:moveTo>
                  <a:lnTo>
                    <a:pt x="0" y="0"/>
                  </a:lnTo>
                  <a:lnTo>
                    <a:pt x="0" y="867981"/>
                  </a:lnTo>
                  <a:lnTo>
                    <a:pt x="1045502" y="867981"/>
                  </a:lnTo>
                  <a:lnTo>
                    <a:pt x="1045502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706100" cy="7200265"/>
            <a:chOff x="0" y="0"/>
            <a:chExt cx="10706100" cy="72002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706100" cy="719992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30182" y="2103373"/>
              <a:ext cx="1875917" cy="364477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305050" y="1057640"/>
              <a:ext cx="8401050" cy="40640"/>
            </a:xfrm>
            <a:custGeom>
              <a:avLst/>
              <a:gdLst/>
              <a:ahLst/>
              <a:cxnLst/>
              <a:rect l="l" t="t" r="r" b="b"/>
              <a:pathLst>
                <a:path w="8401050" h="40640">
                  <a:moveTo>
                    <a:pt x="8401050" y="0"/>
                  </a:moveTo>
                  <a:lnTo>
                    <a:pt x="0" y="0"/>
                  </a:lnTo>
                  <a:lnTo>
                    <a:pt x="0" y="40147"/>
                  </a:lnTo>
                  <a:lnTo>
                    <a:pt x="8401050" y="40147"/>
                  </a:lnTo>
                  <a:lnTo>
                    <a:pt x="84010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24571" y="1536166"/>
              <a:ext cx="3081528" cy="532625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943850" y="1766188"/>
              <a:ext cx="2762250" cy="4904105"/>
            </a:xfrm>
            <a:custGeom>
              <a:avLst/>
              <a:gdLst/>
              <a:ahLst/>
              <a:cxnLst/>
              <a:rect l="l" t="t" r="r" b="b"/>
              <a:pathLst>
                <a:path w="2762250" h="4904105">
                  <a:moveTo>
                    <a:pt x="2762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681156"/>
                  </a:lnTo>
                  <a:lnTo>
                    <a:pt x="4523" y="4726017"/>
                  </a:lnTo>
                  <a:lnTo>
                    <a:pt x="17498" y="4767800"/>
                  </a:lnTo>
                  <a:lnTo>
                    <a:pt x="38027" y="4805610"/>
                  </a:lnTo>
                  <a:lnTo>
                    <a:pt x="65214" y="4838553"/>
                  </a:lnTo>
                  <a:lnTo>
                    <a:pt x="98164" y="4865734"/>
                  </a:lnTo>
                  <a:lnTo>
                    <a:pt x="135981" y="4886257"/>
                  </a:lnTo>
                  <a:lnTo>
                    <a:pt x="177768" y="4899227"/>
                  </a:lnTo>
                  <a:lnTo>
                    <a:pt x="222630" y="4903749"/>
                  </a:lnTo>
                  <a:lnTo>
                    <a:pt x="2762250" y="4903749"/>
                  </a:lnTo>
                  <a:lnTo>
                    <a:pt x="2762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8976" y="1626146"/>
              <a:ext cx="8753856" cy="503961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58445" y="1897507"/>
              <a:ext cx="8851265" cy="4533900"/>
            </a:xfrm>
            <a:custGeom>
              <a:avLst/>
              <a:gdLst/>
              <a:ahLst/>
              <a:cxnLst/>
              <a:rect l="l" t="t" r="r" b="b"/>
              <a:pathLst>
                <a:path w="8851265" h="4533900">
                  <a:moveTo>
                    <a:pt x="8572296" y="0"/>
                  </a:moveTo>
                  <a:lnTo>
                    <a:pt x="278345" y="0"/>
                  </a:lnTo>
                  <a:lnTo>
                    <a:pt x="233194" y="3642"/>
                  </a:lnTo>
                  <a:lnTo>
                    <a:pt x="190364" y="14187"/>
                  </a:lnTo>
                  <a:lnTo>
                    <a:pt x="150426" y="31063"/>
                  </a:lnTo>
                  <a:lnTo>
                    <a:pt x="113955" y="53697"/>
                  </a:lnTo>
                  <a:lnTo>
                    <a:pt x="81522" y="81518"/>
                  </a:lnTo>
                  <a:lnTo>
                    <a:pt x="53702" y="113952"/>
                  </a:lnTo>
                  <a:lnTo>
                    <a:pt x="31067" y="150428"/>
                  </a:lnTo>
                  <a:lnTo>
                    <a:pt x="14189" y="190374"/>
                  </a:lnTo>
                  <a:lnTo>
                    <a:pt x="3642" y="233216"/>
                  </a:lnTo>
                  <a:lnTo>
                    <a:pt x="0" y="278383"/>
                  </a:lnTo>
                  <a:lnTo>
                    <a:pt x="0" y="4254944"/>
                  </a:lnTo>
                  <a:lnTo>
                    <a:pt x="3642" y="4300095"/>
                  </a:lnTo>
                  <a:lnTo>
                    <a:pt x="14189" y="4342926"/>
                  </a:lnTo>
                  <a:lnTo>
                    <a:pt x="31067" y="4382863"/>
                  </a:lnTo>
                  <a:lnTo>
                    <a:pt x="53702" y="4419335"/>
                  </a:lnTo>
                  <a:lnTo>
                    <a:pt x="81522" y="4451767"/>
                  </a:lnTo>
                  <a:lnTo>
                    <a:pt x="113955" y="4479587"/>
                  </a:lnTo>
                  <a:lnTo>
                    <a:pt x="150426" y="4502223"/>
                  </a:lnTo>
                  <a:lnTo>
                    <a:pt x="190364" y="4519100"/>
                  </a:lnTo>
                  <a:lnTo>
                    <a:pt x="233194" y="4529647"/>
                  </a:lnTo>
                  <a:lnTo>
                    <a:pt x="278345" y="4533290"/>
                  </a:lnTo>
                  <a:lnTo>
                    <a:pt x="8572296" y="4533290"/>
                  </a:lnTo>
                  <a:lnTo>
                    <a:pt x="8617464" y="4529647"/>
                  </a:lnTo>
                  <a:lnTo>
                    <a:pt x="8660306" y="4519100"/>
                  </a:lnTo>
                  <a:lnTo>
                    <a:pt x="8700252" y="4502223"/>
                  </a:lnTo>
                  <a:lnTo>
                    <a:pt x="8736728" y="4479587"/>
                  </a:lnTo>
                  <a:lnTo>
                    <a:pt x="8769162" y="4451767"/>
                  </a:lnTo>
                  <a:lnTo>
                    <a:pt x="8796983" y="4419335"/>
                  </a:lnTo>
                  <a:lnTo>
                    <a:pt x="8819617" y="4382863"/>
                  </a:lnTo>
                  <a:lnTo>
                    <a:pt x="8836493" y="4342926"/>
                  </a:lnTo>
                  <a:lnTo>
                    <a:pt x="8847038" y="4300095"/>
                  </a:lnTo>
                  <a:lnTo>
                    <a:pt x="8850680" y="4254944"/>
                  </a:lnTo>
                  <a:lnTo>
                    <a:pt x="8850680" y="278383"/>
                  </a:lnTo>
                  <a:lnTo>
                    <a:pt x="8847038" y="233216"/>
                  </a:lnTo>
                  <a:lnTo>
                    <a:pt x="8836493" y="190374"/>
                  </a:lnTo>
                  <a:lnTo>
                    <a:pt x="8819617" y="150428"/>
                  </a:lnTo>
                  <a:lnTo>
                    <a:pt x="8796983" y="113952"/>
                  </a:lnTo>
                  <a:lnTo>
                    <a:pt x="8769162" y="81518"/>
                  </a:lnTo>
                  <a:lnTo>
                    <a:pt x="8736728" y="53697"/>
                  </a:lnTo>
                  <a:lnTo>
                    <a:pt x="8700252" y="31063"/>
                  </a:lnTo>
                  <a:lnTo>
                    <a:pt x="8660306" y="14187"/>
                  </a:lnTo>
                  <a:lnTo>
                    <a:pt x="8617464" y="3642"/>
                  </a:lnTo>
                  <a:lnTo>
                    <a:pt x="85722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8445" y="1897507"/>
              <a:ext cx="8851265" cy="4533900"/>
            </a:xfrm>
            <a:custGeom>
              <a:avLst/>
              <a:gdLst/>
              <a:ahLst/>
              <a:cxnLst/>
              <a:rect l="l" t="t" r="r" b="b"/>
              <a:pathLst>
                <a:path w="8851265" h="4533900">
                  <a:moveTo>
                    <a:pt x="0" y="278383"/>
                  </a:moveTo>
                  <a:lnTo>
                    <a:pt x="3642" y="233216"/>
                  </a:lnTo>
                  <a:lnTo>
                    <a:pt x="14189" y="190374"/>
                  </a:lnTo>
                  <a:lnTo>
                    <a:pt x="31067" y="150428"/>
                  </a:lnTo>
                  <a:lnTo>
                    <a:pt x="53702" y="113952"/>
                  </a:lnTo>
                  <a:lnTo>
                    <a:pt x="81522" y="81518"/>
                  </a:lnTo>
                  <a:lnTo>
                    <a:pt x="113955" y="53697"/>
                  </a:lnTo>
                  <a:lnTo>
                    <a:pt x="150426" y="31063"/>
                  </a:lnTo>
                  <a:lnTo>
                    <a:pt x="190364" y="14187"/>
                  </a:lnTo>
                  <a:lnTo>
                    <a:pt x="233194" y="3642"/>
                  </a:lnTo>
                  <a:lnTo>
                    <a:pt x="278345" y="0"/>
                  </a:lnTo>
                  <a:lnTo>
                    <a:pt x="8572296" y="0"/>
                  </a:lnTo>
                  <a:lnTo>
                    <a:pt x="8617464" y="3642"/>
                  </a:lnTo>
                  <a:lnTo>
                    <a:pt x="8660306" y="14187"/>
                  </a:lnTo>
                  <a:lnTo>
                    <a:pt x="8700252" y="31063"/>
                  </a:lnTo>
                  <a:lnTo>
                    <a:pt x="8736728" y="53697"/>
                  </a:lnTo>
                  <a:lnTo>
                    <a:pt x="8769162" y="81518"/>
                  </a:lnTo>
                  <a:lnTo>
                    <a:pt x="8796983" y="113952"/>
                  </a:lnTo>
                  <a:lnTo>
                    <a:pt x="8819617" y="150428"/>
                  </a:lnTo>
                  <a:lnTo>
                    <a:pt x="8836493" y="190374"/>
                  </a:lnTo>
                  <a:lnTo>
                    <a:pt x="8847038" y="233216"/>
                  </a:lnTo>
                  <a:lnTo>
                    <a:pt x="8850680" y="278383"/>
                  </a:lnTo>
                  <a:lnTo>
                    <a:pt x="8850680" y="4254944"/>
                  </a:lnTo>
                  <a:lnTo>
                    <a:pt x="8847038" y="4300095"/>
                  </a:lnTo>
                  <a:lnTo>
                    <a:pt x="8836493" y="4342926"/>
                  </a:lnTo>
                  <a:lnTo>
                    <a:pt x="8819617" y="4382863"/>
                  </a:lnTo>
                  <a:lnTo>
                    <a:pt x="8796983" y="4419335"/>
                  </a:lnTo>
                  <a:lnTo>
                    <a:pt x="8769162" y="4451767"/>
                  </a:lnTo>
                  <a:lnTo>
                    <a:pt x="8736728" y="4479587"/>
                  </a:lnTo>
                  <a:lnTo>
                    <a:pt x="8700252" y="4502223"/>
                  </a:lnTo>
                  <a:lnTo>
                    <a:pt x="8660306" y="4519100"/>
                  </a:lnTo>
                  <a:lnTo>
                    <a:pt x="8617464" y="4529647"/>
                  </a:lnTo>
                  <a:lnTo>
                    <a:pt x="8572296" y="4533290"/>
                  </a:lnTo>
                  <a:lnTo>
                    <a:pt x="278345" y="4533290"/>
                  </a:lnTo>
                  <a:lnTo>
                    <a:pt x="233194" y="4529647"/>
                  </a:lnTo>
                  <a:lnTo>
                    <a:pt x="190364" y="4519100"/>
                  </a:lnTo>
                  <a:lnTo>
                    <a:pt x="150426" y="4502223"/>
                  </a:lnTo>
                  <a:lnTo>
                    <a:pt x="113955" y="4479587"/>
                  </a:lnTo>
                  <a:lnTo>
                    <a:pt x="81522" y="4451767"/>
                  </a:lnTo>
                  <a:lnTo>
                    <a:pt x="53702" y="4419335"/>
                  </a:lnTo>
                  <a:lnTo>
                    <a:pt x="31067" y="4382863"/>
                  </a:lnTo>
                  <a:lnTo>
                    <a:pt x="14189" y="4342926"/>
                  </a:lnTo>
                  <a:lnTo>
                    <a:pt x="3642" y="4300095"/>
                  </a:lnTo>
                  <a:lnTo>
                    <a:pt x="0" y="4254944"/>
                  </a:lnTo>
                  <a:lnTo>
                    <a:pt x="0" y="27838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30809" y="1896001"/>
            <a:ext cx="8451215" cy="4150995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35"/>
              </a:spcBef>
              <a:buClr>
                <a:srgbClr val="2C3855"/>
              </a:buClr>
              <a:buFont typeface="Arial MT"/>
              <a:buChar char="•"/>
              <a:tabLst>
                <a:tab pos="355600" algn="l"/>
              </a:tabLst>
            </a:pPr>
            <a:r>
              <a:rPr sz="1400" spc="-120" dirty="0">
                <a:solidFill>
                  <a:srgbClr val="2C3855"/>
                </a:solidFill>
                <a:latin typeface="Lucida Sans Unicode"/>
                <a:cs typeface="Lucida Sans Unicode"/>
              </a:rPr>
              <a:t>The</a:t>
            </a:r>
            <a:r>
              <a:rPr sz="1400" spc="-17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5" dirty="0">
                <a:solidFill>
                  <a:srgbClr val="2C3855"/>
                </a:solidFill>
                <a:latin typeface="Lucida Sans Unicode"/>
                <a:cs typeface="Lucida Sans Unicode"/>
              </a:rPr>
              <a:t>globalstartupfinancing</a:t>
            </a:r>
            <a:r>
              <a:rPr sz="1400" spc="-21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0" dirty="0">
                <a:solidFill>
                  <a:srgbClr val="2C3855"/>
                </a:solidFill>
                <a:latin typeface="Lucida Sans Unicode"/>
                <a:cs typeface="Lucida Sans Unicode"/>
              </a:rPr>
              <a:t>landscapehas</a:t>
            </a:r>
            <a:r>
              <a:rPr sz="1400" spc="-23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14" dirty="0">
                <a:solidFill>
                  <a:srgbClr val="2C3855"/>
                </a:solidFill>
                <a:latin typeface="Lucida Sans Unicode"/>
                <a:cs typeface="Lucida Sans Unicode"/>
              </a:rPr>
              <a:t>undergonea</a:t>
            </a:r>
            <a:r>
              <a:rPr sz="1400" spc="-22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35" dirty="0">
                <a:solidFill>
                  <a:srgbClr val="2C3855"/>
                </a:solidFill>
                <a:latin typeface="Lucida Sans Unicode"/>
                <a:cs typeface="Lucida Sans Unicode"/>
              </a:rPr>
              <a:t>seismic</a:t>
            </a:r>
            <a:r>
              <a:rPr sz="1400" spc="-22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0" dirty="0">
                <a:solidFill>
                  <a:srgbClr val="2C3855"/>
                </a:solidFill>
                <a:latin typeface="Lucida Sans Unicode"/>
                <a:cs typeface="Lucida Sans Unicode"/>
              </a:rPr>
              <a:t>shift.</a:t>
            </a:r>
            <a:endParaRPr sz="1400">
              <a:latin typeface="Lucida Sans Unicode"/>
              <a:cs typeface="Lucida Sans Unicode"/>
            </a:endParaRPr>
          </a:p>
          <a:p>
            <a:pPr marL="355600" marR="5080" indent="-343535">
              <a:lnSpc>
                <a:spcPct val="120000"/>
              </a:lnSpc>
              <a:spcBef>
                <a:spcPts val="95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b="1" spc="-75" dirty="0">
                <a:solidFill>
                  <a:srgbClr val="FF0000"/>
                </a:solidFill>
                <a:latin typeface="Trebuchet MS"/>
                <a:cs typeface="Trebuchet MS"/>
              </a:rPr>
              <a:t>Traditional</a:t>
            </a:r>
            <a:r>
              <a:rPr sz="1400" b="1" spc="-15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65" dirty="0">
                <a:solidFill>
                  <a:srgbClr val="FF0000"/>
                </a:solidFill>
                <a:latin typeface="Trebuchet MS"/>
                <a:cs typeface="Trebuchet MS"/>
              </a:rPr>
              <a:t>gatekeepers</a:t>
            </a:r>
            <a:r>
              <a:rPr sz="1400" b="1" spc="-14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dirty="0">
                <a:solidFill>
                  <a:srgbClr val="2C3855"/>
                </a:solidFill>
                <a:latin typeface="Lucida Sans Unicode"/>
                <a:cs typeface="Lucida Sans Unicode"/>
              </a:rPr>
              <a:t>—</a:t>
            </a:r>
            <a:r>
              <a:rPr sz="140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30" dirty="0">
                <a:solidFill>
                  <a:srgbClr val="2C3855"/>
                </a:solidFill>
                <a:latin typeface="Lucida Sans Unicode"/>
                <a:cs typeface="Lucida Sans Unicode"/>
              </a:rPr>
              <a:t>banks,</a:t>
            </a:r>
            <a:r>
              <a:rPr sz="1400" spc="-15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45" dirty="0">
                <a:solidFill>
                  <a:srgbClr val="2C3855"/>
                </a:solidFill>
                <a:latin typeface="Lucida Sans Unicode"/>
                <a:cs typeface="Lucida Sans Unicode"/>
              </a:rPr>
              <a:t>institutional</a:t>
            </a:r>
            <a:r>
              <a:rPr sz="1400" spc="-15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5" dirty="0">
                <a:solidFill>
                  <a:srgbClr val="2C3855"/>
                </a:solidFill>
                <a:latin typeface="Lucida Sans Unicode"/>
                <a:cs typeface="Lucida Sans Unicode"/>
              </a:rPr>
              <a:t>VCs,</a:t>
            </a:r>
            <a:r>
              <a:rPr sz="1400" spc="-15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10" dirty="0">
                <a:solidFill>
                  <a:srgbClr val="2C3855"/>
                </a:solidFill>
                <a:latin typeface="Lucida Sans Unicode"/>
                <a:cs typeface="Lucida Sans Unicode"/>
              </a:rPr>
              <a:t>and</a:t>
            </a:r>
            <a:r>
              <a:rPr sz="1400" spc="-15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30" dirty="0">
                <a:solidFill>
                  <a:srgbClr val="2C3855"/>
                </a:solidFill>
                <a:latin typeface="Lucida Sans Unicode"/>
                <a:cs typeface="Lucida Sans Unicode"/>
              </a:rPr>
              <a:t>stock</a:t>
            </a:r>
            <a:r>
              <a:rPr sz="1400" spc="-15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exchanges</a:t>
            </a:r>
            <a:r>
              <a:rPr sz="1400" spc="-14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dirty="0">
                <a:solidFill>
                  <a:srgbClr val="2C3855"/>
                </a:solidFill>
                <a:latin typeface="Lucida Sans Unicode"/>
                <a:cs typeface="Lucida Sans Unicode"/>
              </a:rPr>
              <a:t>—</a:t>
            </a:r>
            <a:r>
              <a:rPr sz="140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95" dirty="0">
                <a:solidFill>
                  <a:srgbClr val="FF0000"/>
                </a:solidFill>
                <a:latin typeface="Lucida Sans Unicode"/>
                <a:cs typeface="Lucida Sans Unicode"/>
              </a:rPr>
              <a:t>no</a:t>
            </a:r>
            <a:r>
              <a:rPr sz="1400" spc="-135" dirty="0">
                <a:solidFill>
                  <a:srgbClr val="FF0000"/>
                </a:solidFill>
                <a:latin typeface="Lucida Sans Unicode"/>
                <a:cs typeface="Lucida Sans Unicode"/>
              </a:rPr>
              <a:t> longer</a:t>
            </a:r>
            <a:r>
              <a:rPr sz="1400" spc="-140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400" spc="-125" dirty="0">
                <a:solidFill>
                  <a:srgbClr val="FF0000"/>
                </a:solidFill>
                <a:latin typeface="Lucida Sans Unicode"/>
                <a:cs typeface="Lucida Sans Unicode"/>
              </a:rPr>
              <a:t>hold</a:t>
            </a:r>
            <a:r>
              <a:rPr sz="1400" spc="-150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400" spc="-140" dirty="0">
                <a:solidFill>
                  <a:srgbClr val="FF0000"/>
                </a:solidFill>
                <a:latin typeface="Lucida Sans Unicode"/>
                <a:cs typeface="Lucida Sans Unicode"/>
              </a:rPr>
              <a:t>exclusive</a:t>
            </a:r>
            <a:r>
              <a:rPr sz="1400" spc="-150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400" spc="-135" dirty="0">
                <a:solidFill>
                  <a:srgbClr val="FF0000"/>
                </a:solidFill>
                <a:latin typeface="Lucida Sans Unicode"/>
                <a:cs typeface="Lucida Sans Unicode"/>
              </a:rPr>
              <a:t>power</a:t>
            </a:r>
            <a:r>
              <a:rPr sz="1400" spc="-140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400" spc="-20" dirty="0">
                <a:solidFill>
                  <a:srgbClr val="FF0000"/>
                </a:solidFill>
                <a:latin typeface="Lucida Sans Unicode"/>
                <a:cs typeface="Lucida Sans Unicode"/>
              </a:rPr>
              <a:t>over </a:t>
            </a:r>
            <a:r>
              <a:rPr sz="1400" spc="-114" dirty="0">
                <a:solidFill>
                  <a:srgbClr val="FF0000"/>
                </a:solidFill>
                <a:latin typeface="Lucida Sans Unicode"/>
                <a:cs typeface="Lucida Sans Unicode"/>
              </a:rPr>
              <a:t>who</a:t>
            </a:r>
            <a:r>
              <a:rPr sz="1400" spc="-229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400" spc="-100" dirty="0">
                <a:solidFill>
                  <a:srgbClr val="FF0000"/>
                </a:solidFill>
                <a:latin typeface="Lucida Sans Unicode"/>
                <a:cs typeface="Lucida Sans Unicode"/>
              </a:rPr>
              <a:t>getsfundedand</a:t>
            </a:r>
            <a:r>
              <a:rPr sz="1400" spc="-254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400" spc="-20" dirty="0">
                <a:solidFill>
                  <a:srgbClr val="FF0000"/>
                </a:solidFill>
                <a:latin typeface="Lucida Sans Unicode"/>
                <a:cs typeface="Lucida Sans Unicode"/>
              </a:rPr>
              <a:t>how.</a:t>
            </a:r>
            <a:endParaRPr sz="14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70"/>
              </a:spcBef>
              <a:buFont typeface="Arial MT"/>
              <a:buChar char="•"/>
            </a:pPr>
            <a:endParaRPr sz="1400">
              <a:latin typeface="Lucida Sans Unicode"/>
              <a:cs typeface="Lucida Sans Unicode"/>
            </a:endParaRPr>
          </a:p>
          <a:p>
            <a:pPr marL="355600" marR="6350" indent="-343535">
              <a:lnSpc>
                <a:spcPct val="120000"/>
              </a:lnSpc>
              <a:buFont typeface="Arial MT"/>
              <a:buChar char="•"/>
              <a:tabLst>
                <a:tab pos="355600" algn="l"/>
              </a:tabLst>
            </a:pPr>
            <a:r>
              <a:rPr sz="140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Artificial</a:t>
            </a:r>
            <a:r>
              <a:rPr sz="1400" spc="3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intelligence,</a:t>
            </a:r>
            <a:r>
              <a:rPr sz="1400" spc="2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45" dirty="0">
                <a:solidFill>
                  <a:srgbClr val="2C3855"/>
                </a:solidFill>
                <a:latin typeface="Lucida Sans Unicode"/>
                <a:cs typeface="Lucida Sans Unicode"/>
              </a:rPr>
              <a:t>blockchain,</a:t>
            </a:r>
            <a:r>
              <a:rPr sz="1400" spc="2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50" dirty="0">
                <a:solidFill>
                  <a:srgbClr val="2C3855"/>
                </a:solidFill>
                <a:latin typeface="Lucida Sans Unicode"/>
                <a:cs typeface="Lucida Sans Unicode"/>
              </a:rPr>
              <a:t>decentralized</a:t>
            </a:r>
            <a:r>
              <a:rPr sz="1400" spc="2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35" dirty="0">
                <a:solidFill>
                  <a:srgbClr val="2C3855"/>
                </a:solidFill>
                <a:latin typeface="Lucida Sans Unicode"/>
                <a:cs typeface="Lucida Sans Unicode"/>
              </a:rPr>
              <a:t>protocols,</a:t>
            </a:r>
            <a:r>
              <a:rPr sz="1400" spc="2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10" dirty="0">
                <a:solidFill>
                  <a:srgbClr val="2C3855"/>
                </a:solidFill>
                <a:latin typeface="Lucida Sans Unicode"/>
                <a:cs typeface="Lucida Sans Unicode"/>
              </a:rPr>
              <a:t>and</a:t>
            </a:r>
            <a:r>
              <a:rPr sz="1400" spc="4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35" dirty="0">
                <a:solidFill>
                  <a:srgbClr val="2C3855"/>
                </a:solidFill>
                <a:latin typeface="Lucida Sans Unicode"/>
                <a:cs typeface="Lucida Sans Unicode"/>
              </a:rPr>
              <a:t>global</a:t>
            </a:r>
            <a:r>
              <a:rPr sz="1400" spc="3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crowdfunding</a:t>
            </a:r>
            <a:r>
              <a:rPr sz="1400" spc="2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45" dirty="0">
                <a:solidFill>
                  <a:srgbClr val="2C3855"/>
                </a:solidFill>
                <a:latin typeface="Lucida Sans Unicode"/>
                <a:cs typeface="Lucida Sans Unicode"/>
              </a:rPr>
              <a:t>platforms</a:t>
            </a:r>
            <a:r>
              <a:rPr sz="1400" spc="5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5" dirty="0">
                <a:solidFill>
                  <a:srgbClr val="2C3855"/>
                </a:solidFill>
                <a:latin typeface="Lucida Sans Unicode"/>
                <a:cs typeface="Lucida Sans Unicode"/>
              </a:rPr>
              <a:t>have</a:t>
            </a:r>
            <a:r>
              <a:rPr sz="1400" spc="3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90" dirty="0">
                <a:solidFill>
                  <a:srgbClr val="2C3855"/>
                </a:solidFill>
                <a:latin typeface="Lucida Sans Unicode"/>
                <a:cs typeface="Lucida Sans Unicode"/>
              </a:rPr>
              <a:t>democratized </a:t>
            </a:r>
            <a:r>
              <a:rPr sz="1400" spc="-120" dirty="0">
                <a:solidFill>
                  <a:srgbClr val="2C3855"/>
                </a:solidFill>
                <a:latin typeface="Lucida Sans Unicode"/>
                <a:cs typeface="Lucida Sans Unicode"/>
              </a:rPr>
              <a:t>accesstocapital,compressedfunding</a:t>
            </a:r>
            <a:r>
              <a:rPr sz="1400" spc="-9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5" dirty="0">
                <a:solidFill>
                  <a:srgbClr val="2C3855"/>
                </a:solidFill>
                <a:latin typeface="Lucida Sans Unicode"/>
                <a:cs typeface="Lucida Sans Unicode"/>
              </a:rPr>
              <a:t>timelines,and</a:t>
            </a:r>
            <a:r>
              <a:rPr sz="1400" spc="-11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5" dirty="0">
                <a:solidFill>
                  <a:srgbClr val="2C3855"/>
                </a:solidFill>
                <a:latin typeface="Lucida Sans Unicode"/>
                <a:cs typeface="Lucida Sans Unicode"/>
              </a:rPr>
              <a:t>introducedentirelynew </a:t>
            </a:r>
            <a:r>
              <a:rPr sz="1400" spc="-20" dirty="0">
                <a:solidFill>
                  <a:srgbClr val="2C3855"/>
                </a:solidFill>
                <a:latin typeface="Lucida Sans Unicode"/>
                <a:cs typeface="Lucida Sans Unicode"/>
              </a:rPr>
              <a:t>assetclasses.</a:t>
            </a:r>
            <a:endParaRPr sz="1400">
              <a:latin typeface="Lucida Sans Unicode"/>
              <a:cs typeface="Lucida Sans Unicode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b="1" spc="-60" dirty="0">
                <a:solidFill>
                  <a:srgbClr val="FF0000"/>
                </a:solidFill>
                <a:latin typeface="Trebuchet MS"/>
                <a:cs typeface="Trebuchet MS"/>
              </a:rPr>
              <a:t>For</a:t>
            </a:r>
            <a:r>
              <a:rPr sz="1400" b="1" spc="-229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105" dirty="0">
                <a:solidFill>
                  <a:srgbClr val="FF0000"/>
                </a:solidFill>
                <a:latin typeface="Trebuchet MS"/>
                <a:cs typeface="Trebuchet MS"/>
              </a:rPr>
              <a:t>entrepreneurs,</a:t>
            </a:r>
            <a:r>
              <a:rPr sz="1400" b="1" spc="-15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60" dirty="0">
                <a:solidFill>
                  <a:srgbClr val="FF0000"/>
                </a:solidFill>
                <a:latin typeface="Trebuchet MS"/>
                <a:cs typeface="Trebuchet MS"/>
              </a:rPr>
              <a:t>understanding</a:t>
            </a:r>
            <a:r>
              <a:rPr sz="1400" b="1" spc="-16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60" dirty="0">
                <a:solidFill>
                  <a:srgbClr val="FF0000"/>
                </a:solidFill>
                <a:latin typeface="Trebuchet MS"/>
                <a:cs typeface="Trebuchet MS"/>
              </a:rPr>
              <a:t>these</a:t>
            </a:r>
            <a:r>
              <a:rPr sz="1400" b="1" spc="-22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10" dirty="0">
                <a:solidFill>
                  <a:srgbClr val="FF0000"/>
                </a:solidFill>
                <a:latin typeface="Trebuchet MS"/>
                <a:cs typeface="Trebuchet MS"/>
              </a:rPr>
              <a:t>forcesis</a:t>
            </a:r>
            <a:r>
              <a:rPr sz="1400" b="1" spc="-229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no</a:t>
            </a:r>
            <a:r>
              <a:rPr sz="1400" b="1" spc="-20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45" dirty="0">
                <a:solidFill>
                  <a:srgbClr val="FF0000"/>
                </a:solidFill>
                <a:latin typeface="Trebuchet MS"/>
                <a:cs typeface="Trebuchet MS"/>
              </a:rPr>
              <a:t>longer</a:t>
            </a:r>
            <a:r>
              <a:rPr sz="1400" b="1" spc="-21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65" dirty="0">
                <a:solidFill>
                  <a:srgbClr val="FF0000"/>
                </a:solidFill>
                <a:latin typeface="Trebuchet MS"/>
                <a:cs typeface="Trebuchet MS"/>
              </a:rPr>
              <a:t>optional</a:t>
            </a:r>
            <a:r>
              <a:rPr sz="1400" b="1" spc="-25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375" dirty="0">
                <a:solidFill>
                  <a:srgbClr val="FF0000"/>
                </a:solidFill>
                <a:latin typeface="Trebuchet MS"/>
                <a:cs typeface="Trebuchet MS"/>
              </a:rPr>
              <a:t>—</a:t>
            </a:r>
            <a:r>
              <a:rPr sz="1400" b="1" spc="-22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60" dirty="0">
                <a:solidFill>
                  <a:srgbClr val="FF0000"/>
                </a:solidFill>
                <a:latin typeface="Trebuchet MS"/>
                <a:cs typeface="Trebuchet MS"/>
              </a:rPr>
              <a:t>it</a:t>
            </a:r>
            <a:r>
              <a:rPr sz="1400" b="1" spc="-23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is</a:t>
            </a:r>
            <a:r>
              <a:rPr sz="1400" b="1" spc="-22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75" dirty="0">
                <a:solidFill>
                  <a:srgbClr val="FF0000"/>
                </a:solidFill>
                <a:latin typeface="Trebuchet MS"/>
                <a:cs typeface="Trebuchet MS"/>
              </a:rPr>
              <a:t>a</a:t>
            </a:r>
            <a:r>
              <a:rPr sz="1400" b="1" spc="-22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70" dirty="0">
                <a:solidFill>
                  <a:srgbClr val="FF0000"/>
                </a:solidFill>
                <a:latin typeface="Trebuchet MS"/>
                <a:cs typeface="Trebuchet MS"/>
              </a:rPr>
              <a:t>core</a:t>
            </a:r>
            <a:r>
              <a:rPr sz="1400" b="1" spc="-21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pc="-10" dirty="0">
                <a:solidFill>
                  <a:srgbClr val="FF0000"/>
                </a:solidFill>
                <a:latin typeface="Trebuchet MS"/>
                <a:cs typeface="Trebuchet MS"/>
              </a:rPr>
              <a:t>competency.</a:t>
            </a: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95"/>
              </a:spcBef>
              <a:buFont typeface="Arial MT"/>
              <a:buChar char="•"/>
            </a:pPr>
            <a:endParaRPr sz="1400">
              <a:latin typeface="Trebuchet MS"/>
              <a:cs typeface="Trebuchet MS"/>
            </a:endParaRPr>
          </a:p>
          <a:p>
            <a:pPr marL="153035">
              <a:lnSpc>
                <a:spcPct val="100000"/>
              </a:lnSpc>
            </a:pPr>
            <a:r>
              <a:rPr sz="1600" b="1" spc="-70" dirty="0">
                <a:solidFill>
                  <a:srgbClr val="FF0000"/>
                </a:solidFill>
                <a:latin typeface="Trebuchet MS"/>
                <a:cs typeface="Trebuchet MS"/>
              </a:rPr>
              <a:t>What</a:t>
            </a:r>
            <a:r>
              <a:rPr sz="1600" b="1" spc="-13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600" b="1" dirty="0">
                <a:solidFill>
                  <a:srgbClr val="FF0000"/>
                </a:solidFill>
                <a:latin typeface="Trebuchet MS"/>
                <a:cs typeface="Trebuchet MS"/>
              </a:rPr>
              <a:t>Has</a:t>
            </a:r>
            <a:r>
              <a:rPr sz="1600" b="1" spc="-19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Trebuchet MS"/>
                <a:cs typeface="Trebuchet MS"/>
              </a:rPr>
              <a:t>Changed?</a:t>
            </a:r>
            <a:endParaRPr sz="1600"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465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spc="-130" dirty="0">
                <a:solidFill>
                  <a:srgbClr val="2C3855"/>
                </a:solidFill>
                <a:latin typeface="Lucida Sans Unicode"/>
                <a:cs typeface="Lucida Sans Unicode"/>
              </a:rPr>
              <a:t>Capitalformation</a:t>
            </a:r>
            <a:r>
              <a:rPr sz="1400" spc="-254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85" dirty="0">
                <a:solidFill>
                  <a:srgbClr val="2C3855"/>
                </a:solidFill>
                <a:latin typeface="Lucida Sans Unicode"/>
                <a:cs typeface="Lucida Sans Unicode"/>
              </a:rPr>
              <a:t>is</a:t>
            </a:r>
            <a:r>
              <a:rPr sz="1400" spc="-25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90" dirty="0">
                <a:solidFill>
                  <a:srgbClr val="2C3855"/>
                </a:solidFill>
                <a:latin typeface="Lucida Sans Unicode"/>
                <a:cs typeface="Lucida Sans Unicode"/>
              </a:rPr>
              <a:t>no</a:t>
            </a:r>
            <a:r>
              <a:rPr sz="1400" spc="-26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30" dirty="0">
                <a:solidFill>
                  <a:srgbClr val="2C3855"/>
                </a:solidFill>
                <a:latin typeface="Lucida Sans Unicode"/>
                <a:cs typeface="Lucida Sans Unicode"/>
              </a:rPr>
              <a:t>longer</a:t>
            </a:r>
            <a:r>
              <a:rPr sz="1400" spc="-27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90" dirty="0">
                <a:solidFill>
                  <a:srgbClr val="2C3855"/>
                </a:solidFill>
                <a:latin typeface="Lucida Sans Unicode"/>
                <a:cs typeface="Lucida Sans Unicode"/>
              </a:rPr>
              <a:t>geographicallyconstrained</a:t>
            </a:r>
            <a:endParaRPr sz="1400">
              <a:latin typeface="Lucida Sans Unicode"/>
              <a:cs typeface="Lucida Sans Unicode"/>
            </a:endParaRPr>
          </a:p>
          <a:p>
            <a:pPr marL="355600" indent="-342900">
              <a:lnSpc>
                <a:spcPct val="100000"/>
              </a:lnSpc>
              <a:spcBef>
                <a:spcPts val="445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spc="-80" dirty="0">
                <a:solidFill>
                  <a:srgbClr val="2C3855"/>
                </a:solidFill>
                <a:latin typeface="Lucida Sans Unicode"/>
                <a:cs typeface="Lucida Sans Unicode"/>
              </a:rPr>
              <a:t>AI</a:t>
            </a:r>
            <a:r>
              <a:rPr sz="1400" spc="-30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05" dirty="0">
                <a:solidFill>
                  <a:srgbClr val="2C3855"/>
                </a:solidFill>
                <a:latin typeface="Lucida Sans Unicode"/>
                <a:cs typeface="Lucida Sans Unicode"/>
              </a:rPr>
              <a:t>replacestraditionalcreditworthinessmodels</a:t>
            </a:r>
            <a:endParaRPr sz="1400">
              <a:latin typeface="Lucida Sans Unicode"/>
              <a:cs typeface="Lucida Sans Unicode"/>
            </a:endParaRPr>
          </a:p>
          <a:p>
            <a:pPr marL="355600" indent="-342900">
              <a:lnSpc>
                <a:spcPct val="100000"/>
              </a:lnSpc>
              <a:spcBef>
                <a:spcPts val="430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Retailinvestorsaccessearly-</a:t>
            </a:r>
            <a:r>
              <a:rPr sz="1400" spc="-100" dirty="0">
                <a:solidFill>
                  <a:srgbClr val="2C3855"/>
                </a:solidFill>
                <a:latin typeface="Lucida Sans Unicode"/>
                <a:cs typeface="Lucida Sans Unicode"/>
              </a:rPr>
              <a:t>stagedealsvia</a:t>
            </a:r>
            <a:r>
              <a:rPr sz="1400" spc="2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55" dirty="0">
                <a:solidFill>
                  <a:srgbClr val="2C3855"/>
                </a:solidFill>
                <a:latin typeface="Lucida Sans Unicode"/>
                <a:cs typeface="Lucida Sans Unicode"/>
              </a:rPr>
              <a:t>crowdfunding</a:t>
            </a:r>
            <a:endParaRPr sz="1400">
              <a:latin typeface="Lucida Sans Unicode"/>
              <a:cs typeface="Lucida Sans Unicode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spc="-130" dirty="0">
                <a:solidFill>
                  <a:srgbClr val="2C3855"/>
                </a:solidFill>
                <a:latin typeface="Lucida Sans Unicode"/>
                <a:cs typeface="Lucida Sans Unicode"/>
              </a:rPr>
              <a:t>Smart </a:t>
            </a:r>
            <a:r>
              <a:rPr sz="1400" spc="-114" dirty="0">
                <a:solidFill>
                  <a:srgbClr val="2C3855"/>
                </a:solidFill>
                <a:latin typeface="Lucida Sans Unicode"/>
                <a:cs typeface="Lucida Sans Unicode"/>
              </a:rPr>
              <a:t>contractsautomatetermsheetsand</a:t>
            </a:r>
            <a:r>
              <a:rPr sz="1400" spc="-20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55" dirty="0">
                <a:solidFill>
                  <a:srgbClr val="2C3855"/>
                </a:solidFill>
                <a:latin typeface="Lucida Sans Unicode"/>
                <a:cs typeface="Lucida Sans Unicode"/>
              </a:rPr>
              <a:t>distributions</a:t>
            </a:r>
            <a:endParaRPr sz="1400">
              <a:latin typeface="Lucida Sans Unicode"/>
              <a:cs typeface="Lucida Sans Unicode"/>
            </a:endParaRPr>
          </a:p>
          <a:p>
            <a:pPr marL="355600" indent="-342900">
              <a:lnSpc>
                <a:spcPct val="100000"/>
              </a:lnSpc>
              <a:spcBef>
                <a:spcPts val="445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spc="-145" dirty="0">
                <a:solidFill>
                  <a:srgbClr val="2C3855"/>
                </a:solidFill>
                <a:latin typeface="Lucida Sans Unicode"/>
                <a:cs typeface="Lucida Sans Unicode"/>
              </a:rPr>
              <a:t>Tokenization</a:t>
            </a:r>
            <a:r>
              <a:rPr sz="1400" spc="-19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0" dirty="0">
                <a:solidFill>
                  <a:srgbClr val="2C3855"/>
                </a:solidFill>
                <a:latin typeface="Lucida Sans Unicode"/>
                <a:cs typeface="Lucida Sans Unicode"/>
              </a:rPr>
              <a:t>enablesfractionalownershipof</a:t>
            </a:r>
            <a:r>
              <a:rPr sz="1400" spc="-18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0" dirty="0">
                <a:solidFill>
                  <a:srgbClr val="2C3855"/>
                </a:solidFill>
                <a:latin typeface="Lucida Sans Unicode"/>
                <a:cs typeface="Lucida Sans Unicode"/>
              </a:rPr>
              <a:t>assets</a:t>
            </a:r>
            <a:endParaRPr sz="1400">
              <a:latin typeface="Lucida Sans Unicode"/>
              <a:cs typeface="Lucida Sans Unicode"/>
            </a:endParaRPr>
          </a:p>
          <a:p>
            <a:pPr marL="355600" indent="-342900">
              <a:lnSpc>
                <a:spcPct val="100000"/>
              </a:lnSpc>
              <a:spcBef>
                <a:spcPts val="430"/>
              </a:spcBef>
              <a:buFont typeface="Arial MT"/>
              <a:buChar char="•"/>
              <a:tabLst>
                <a:tab pos="355600" algn="l"/>
              </a:tabLst>
            </a:pPr>
            <a:r>
              <a:rPr sz="1400" spc="-120" dirty="0">
                <a:solidFill>
                  <a:srgbClr val="2C3855"/>
                </a:solidFill>
                <a:latin typeface="Lucida Sans Unicode"/>
                <a:cs typeface="Lucida Sans Unicode"/>
              </a:rPr>
              <a:t>SPACs</a:t>
            </a:r>
            <a:r>
              <a:rPr sz="1400" spc="-26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00" dirty="0">
                <a:solidFill>
                  <a:srgbClr val="2C3855"/>
                </a:solidFill>
                <a:latin typeface="Lucida Sans Unicode"/>
                <a:cs typeface="Lucida Sans Unicode"/>
              </a:rPr>
              <a:t>and</a:t>
            </a:r>
            <a:r>
              <a:rPr sz="1400" spc="-27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25" dirty="0">
                <a:solidFill>
                  <a:srgbClr val="2C3855"/>
                </a:solidFill>
                <a:latin typeface="Lucida Sans Unicode"/>
                <a:cs typeface="Lucida Sans Unicode"/>
              </a:rPr>
              <a:t>alternativeIPO</a:t>
            </a:r>
            <a:r>
              <a:rPr sz="1400" spc="-23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114" dirty="0">
                <a:solidFill>
                  <a:srgbClr val="2C3855"/>
                </a:solidFill>
                <a:latin typeface="Lucida Sans Unicode"/>
                <a:cs typeface="Lucida Sans Unicode"/>
              </a:rPr>
              <a:t>routeshave</a:t>
            </a:r>
            <a:r>
              <a:rPr sz="1400" spc="-26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400" spc="-35" dirty="0">
                <a:solidFill>
                  <a:srgbClr val="2C3855"/>
                </a:solidFill>
                <a:latin typeface="Lucida Sans Unicode"/>
                <a:cs typeface="Lucida Sans Unicode"/>
              </a:rPr>
              <a:t>reshapedexits</a:t>
            </a:r>
            <a:endParaRPr sz="1400">
              <a:latin typeface="Lucida Sans Unicode"/>
              <a:cs typeface="Lucida Sans Unicode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8445" y="605129"/>
            <a:ext cx="2024252" cy="945159"/>
          </a:xfrm>
          <a:prstGeom prst="rect">
            <a:avLst/>
          </a:prstGeom>
        </p:spPr>
      </p:pic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314450" y="1581518"/>
            <a:ext cx="5105400" cy="369570"/>
          </a:xfrm>
          <a:prstGeom prst="rect">
            <a:avLst/>
          </a:prstGeom>
          <a:solidFill>
            <a:srgbClr val="00AFEF"/>
          </a:solidFill>
        </p:spPr>
        <p:txBody>
          <a:bodyPr vert="horz" wrap="square" lIns="0" tIns="40005" rIns="0" bIns="0" rtlCol="0">
            <a:spAutoFit/>
          </a:bodyPr>
          <a:lstStyle/>
          <a:p>
            <a:pPr marL="103505">
              <a:lnSpc>
                <a:spcPct val="100000"/>
              </a:lnSpc>
              <a:spcBef>
                <a:spcPts val="315"/>
              </a:spcBef>
            </a:pPr>
            <a:r>
              <a:rPr i="0" spc="-65" dirty="0">
                <a:solidFill>
                  <a:srgbClr val="FFFFFF"/>
                </a:solidFill>
                <a:latin typeface="Arial"/>
                <a:cs typeface="Arial"/>
              </a:rPr>
              <a:t>Why</a:t>
            </a:r>
            <a:r>
              <a:rPr i="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i="0" spc="-80" dirty="0">
                <a:solidFill>
                  <a:srgbClr val="FFFFFF"/>
                </a:solidFill>
                <a:latin typeface="Arial"/>
                <a:cs typeface="Arial"/>
              </a:rPr>
              <a:t>Entrepreneurial</a:t>
            </a:r>
            <a:r>
              <a:rPr i="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i="0" spc="-75" dirty="0">
                <a:solidFill>
                  <a:srgbClr val="FFFFFF"/>
                </a:solidFill>
                <a:latin typeface="Arial"/>
                <a:cs typeface="Arial"/>
              </a:rPr>
              <a:t>Finance</a:t>
            </a:r>
            <a:r>
              <a:rPr i="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i="0" spc="-3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i="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i="0" spc="-10" dirty="0">
                <a:solidFill>
                  <a:srgbClr val="FFFFFF"/>
                </a:solidFill>
                <a:latin typeface="Arial"/>
                <a:cs typeface="Arial"/>
              </a:rPr>
              <a:t>Changing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1363832"/>
            <a:ext cx="10629900" cy="5751830"/>
            <a:chOff x="76200" y="1363832"/>
            <a:chExt cx="10629900" cy="5751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63832"/>
              <a:ext cx="3318255" cy="571226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19"/>
              <a:ext cx="3143250" cy="5723255"/>
            </a:xfrm>
            <a:custGeom>
              <a:avLst/>
              <a:gdLst/>
              <a:ahLst/>
              <a:cxnLst/>
              <a:rect l="l" t="t" r="r" b="b"/>
              <a:pathLst>
                <a:path w="3143250" h="572325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500662"/>
                  </a:lnTo>
                  <a:lnTo>
                    <a:pt x="4523" y="5545522"/>
                  </a:lnTo>
                  <a:lnTo>
                    <a:pt x="17498" y="5587305"/>
                  </a:lnTo>
                  <a:lnTo>
                    <a:pt x="38027" y="5625116"/>
                  </a:lnTo>
                  <a:lnTo>
                    <a:pt x="65214" y="5658058"/>
                  </a:lnTo>
                  <a:lnTo>
                    <a:pt x="98164" y="5685239"/>
                  </a:lnTo>
                  <a:lnTo>
                    <a:pt x="135981" y="5705761"/>
                  </a:lnTo>
                  <a:lnTo>
                    <a:pt x="177768" y="5718731"/>
                  </a:lnTo>
                  <a:lnTo>
                    <a:pt x="222630" y="5723253"/>
                  </a:lnTo>
                  <a:lnTo>
                    <a:pt x="3143250" y="5723253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5552" y="1632165"/>
              <a:ext cx="9989820" cy="545592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5250" y="1869820"/>
              <a:ext cx="10287000" cy="5017135"/>
            </a:xfrm>
            <a:custGeom>
              <a:avLst/>
              <a:gdLst/>
              <a:ahLst/>
              <a:cxnLst/>
              <a:rect l="l" t="t" r="r" b="b"/>
              <a:pathLst>
                <a:path w="10287000" h="5017134">
                  <a:moveTo>
                    <a:pt x="9979025" y="0"/>
                  </a:moveTo>
                  <a:lnTo>
                    <a:pt x="308025" y="0"/>
                  </a:lnTo>
                  <a:lnTo>
                    <a:pt x="262508" y="3340"/>
                  </a:lnTo>
                  <a:lnTo>
                    <a:pt x="219064" y="13042"/>
                  </a:lnTo>
                  <a:lnTo>
                    <a:pt x="178170" y="28629"/>
                  </a:lnTo>
                  <a:lnTo>
                    <a:pt x="140303" y="49625"/>
                  </a:lnTo>
                  <a:lnTo>
                    <a:pt x="105938" y="75553"/>
                  </a:lnTo>
                  <a:lnTo>
                    <a:pt x="75554" y="105935"/>
                  </a:lnTo>
                  <a:lnTo>
                    <a:pt x="49625" y="140295"/>
                  </a:lnTo>
                  <a:lnTo>
                    <a:pt x="28628" y="178156"/>
                  </a:lnTo>
                  <a:lnTo>
                    <a:pt x="13041" y="219041"/>
                  </a:lnTo>
                  <a:lnTo>
                    <a:pt x="3339" y="262473"/>
                  </a:lnTo>
                  <a:lnTo>
                    <a:pt x="0" y="307975"/>
                  </a:lnTo>
                  <a:lnTo>
                    <a:pt x="0" y="4708728"/>
                  </a:lnTo>
                  <a:lnTo>
                    <a:pt x="3339" y="4754245"/>
                  </a:lnTo>
                  <a:lnTo>
                    <a:pt x="13041" y="4797689"/>
                  </a:lnTo>
                  <a:lnTo>
                    <a:pt x="28628" y="4838583"/>
                  </a:lnTo>
                  <a:lnTo>
                    <a:pt x="49625" y="4876450"/>
                  </a:lnTo>
                  <a:lnTo>
                    <a:pt x="75554" y="4910815"/>
                  </a:lnTo>
                  <a:lnTo>
                    <a:pt x="105938" y="4941199"/>
                  </a:lnTo>
                  <a:lnTo>
                    <a:pt x="140303" y="4967128"/>
                  </a:lnTo>
                  <a:lnTo>
                    <a:pt x="178170" y="4988125"/>
                  </a:lnTo>
                  <a:lnTo>
                    <a:pt x="219064" y="5003712"/>
                  </a:lnTo>
                  <a:lnTo>
                    <a:pt x="262508" y="5013414"/>
                  </a:lnTo>
                  <a:lnTo>
                    <a:pt x="308025" y="5016754"/>
                  </a:lnTo>
                  <a:lnTo>
                    <a:pt x="9979025" y="5016754"/>
                  </a:lnTo>
                  <a:lnTo>
                    <a:pt x="10024526" y="5013414"/>
                  </a:lnTo>
                  <a:lnTo>
                    <a:pt x="10067958" y="5003712"/>
                  </a:lnTo>
                  <a:lnTo>
                    <a:pt x="10108843" y="4988125"/>
                  </a:lnTo>
                  <a:lnTo>
                    <a:pt x="10146704" y="4967128"/>
                  </a:lnTo>
                  <a:lnTo>
                    <a:pt x="10181064" y="4941199"/>
                  </a:lnTo>
                  <a:lnTo>
                    <a:pt x="10211446" y="4910815"/>
                  </a:lnTo>
                  <a:lnTo>
                    <a:pt x="10237374" y="4876450"/>
                  </a:lnTo>
                  <a:lnTo>
                    <a:pt x="10258370" y="4838583"/>
                  </a:lnTo>
                  <a:lnTo>
                    <a:pt x="10273957" y="4797689"/>
                  </a:lnTo>
                  <a:lnTo>
                    <a:pt x="10283659" y="4754245"/>
                  </a:lnTo>
                  <a:lnTo>
                    <a:pt x="10287000" y="4708728"/>
                  </a:lnTo>
                  <a:lnTo>
                    <a:pt x="10287000" y="307975"/>
                  </a:lnTo>
                  <a:lnTo>
                    <a:pt x="10283659" y="262473"/>
                  </a:lnTo>
                  <a:lnTo>
                    <a:pt x="10273957" y="219041"/>
                  </a:lnTo>
                  <a:lnTo>
                    <a:pt x="10258370" y="178156"/>
                  </a:lnTo>
                  <a:lnTo>
                    <a:pt x="10237374" y="140295"/>
                  </a:lnTo>
                  <a:lnTo>
                    <a:pt x="10211446" y="105935"/>
                  </a:lnTo>
                  <a:lnTo>
                    <a:pt x="10181064" y="75553"/>
                  </a:lnTo>
                  <a:lnTo>
                    <a:pt x="10146704" y="49625"/>
                  </a:lnTo>
                  <a:lnTo>
                    <a:pt x="10108843" y="28629"/>
                  </a:lnTo>
                  <a:lnTo>
                    <a:pt x="10067958" y="13042"/>
                  </a:lnTo>
                  <a:lnTo>
                    <a:pt x="10024526" y="3340"/>
                  </a:lnTo>
                  <a:lnTo>
                    <a:pt x="99790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5250" y="1869820"/>
              <a:ext cx="10287000" cy="5017135"/>
            </a:xfrm>
            <a:custGeom>
              <a:avLst/>
              <a:gdLst/>
              <a:ahLst/>
              <a:cxnLst/>
              <a:rect l="l" t="t" r="r" b="b"/>
              <a:pathLst>
                <a:path w="10287000" h="5017134">
                  <a:moveTo>
                    <a:pt x="0" y="307975"/>
                  </a:moveTo>
                  <a:lnTo>
                    <a:pt x="3339" y="262473"/>
                  </a:lnTo>
                  <a:lnTo>
                    <a:pt x="13041" y="219041"/>
                  </a:lnTo>
                  <a:lnTo>
                    <a:pt x="28628" y="178156"/>
                  </a:lnTo>
                  <a:lnTo>
                    <a:pt x="49625" y="140295"/>
                  </a:lnTo>
                  <a:lnTo>
                    <a:pt x="75554" y="105935"/>
                  </a:lnTo>
                  <a:lnTo>
                    <a:pt x="105938" y="75553"/>
                  </a:lnTo>
                  <a:lnTo>
                    <a:pt x="140303" y="49625"/>
                  </a:lnTo>
                  <a:lnTo>
                    <a:pt x="178170" y="28629"/>
                  </a:lnTo>
                  <a:lnTo>
                    <a:pt x="219064" y="13042"/>
                  </a:lnTo>
                  <a:lnTo>
                    <a:pt x="262508" y="3340"/>
                  </a:lnTo>
                  <a:lnTo>
                    <a:pt x="308025" y="0"/>
                  </a:lnTo>
                  <a:lnTo>
                    <a:pt x="9979025" y="0"/>
                  </a:lnTo>
                  <a:lnTo>
                    <a:pt x="10024526" y="3340"/>
                  </a:lnTo>
                  <a:lnTo>
                    <a:pt x="10067958" y="13042"/>
                  </a:lnTo>
                  <a:lnTo>
                    <a:pt x="10108843" y="28629"/>
                  </a:lnTo>
                  <a:lnTo>
                    <a:pt x="10146704" y="49625"/>
                  </a:lnTo>
                  <a:lnTo>
                    <a:pt x="10181064" y="75553"/>
                  </a:lnTo>
                  <a:lnTo>
                    <a:pt x="10211446" y="105935"/>
                  </a:lnTo>
                  <a:lnTo>
                    <a:pt x="10237374" y="140295"/>
                  </a:lnTo>
                  <a:lnTo>
                    <a:pt x="10258370" y="178156"/>
                  </a:lnTo>
                  <a:lnTo>
                    <a:pt x="10273957" y="219041"/>
                  </a:lnTo>
                  <a:lnTo>
                    <a:pt x="10283659" y="262473"/>
                  </a:lnTo>
                  <a:lnTo>
                    <a:pt x="10287000" y="307975"/>
                  </a:lnTo>
                  <a:lnTo>
                    <a:pt x="10287000" y="4708728"/>
                  </a:lnTo>
                  <a:lnTo>
                    <a:pt x="10283659" y="4754245"/>
                  </a:lnTo>
                  <a:lnTo>
                    <a:pt x="10273957" y="4797689"/>
                  </a:lnTo>
                  <a:lnTo>
                    <a:pt x="10258370" y="4838583"/>
                  </a:lnTo>
                  <a:lnTo>
                    <a:pt x="10237374" y="4876450"/>
                  </a:lnTo>
                  <a:lnTo>
                    <a:pt x="10211446" y="4910815"/>
                  </a:lnTo>
                  <a:lnTo>
                    <a:pt x="10181064" y="4941199"/>
                  </a:lnTo>
                  <a:lnTo>
                    <a:pt x="10146704" y="4967128"/>
                  </a:lnTo>
                  <a:lnTo>
                    <a:pt x="10108843" y="4988125"/>
                  </a:lnTo>
                  <a:lnTo>
                    <a:pt x="10067958" y="5003712"/>
                  </a:lnTo>
                  <a:lnTo>
                    <a:pt x="10024526" y="5013414"/>
                  </a:lnTo>
                  <a:lnTo>
                    <a:pt x="9979025" y="5016754"/>
                  </a:lnTo>
                  <a:lnTo>
                    <a:pt x="308025" y="5016754"/>
                  </a:lnTo>
                  <a:lnTo>
                    <a:pt x="262508" y="5013414"/>
                  </a:lnTo>
                  <a:lnTo>
                    <a:pt x="219064" y="5003712"/>
                  </a:lnTo>
                  <a:lnTo>
                    <a:pt x="178170" y="4988125"/>
                  </a:lnTo>
                  <a:lnTo>
                    <a:pt x="140303" y="4967128"/>
                  </a:lnTo>
                  <a:lnTo>
                    <a:pt x="105938" y="4941199"/>
                  </a:lnTo>
                  <a:lnTo>
                    <a:pt x="75554" y="4910815"/>
                  </a:lnTo>
                  <a:lnTo>
                    <a:pt x="49625" y="4876450"/>
                  </a:lnTo>
                  <a:lnTo>
                    <a:pt x="28628" y="4838583"/>
                  </a:lnTo>
                  <a:lnTo>
                    <a:pt x="13041" y="4797689"/>
                  </a:lnTo>
                  <a:lnTo>
                    <a:pt x="3339" y="4754245"/>
                  </a:lnTo>
                  <a:lnTo>
                    <a:pt x="0" y="4708728"/>
                  </a:lnTo>
                  <a:lnTo>
                    <a:pt x="0" y="30797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76450" y="409576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9820" y="86642"/>
            <a:ext cx="1691042" cy="605426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73760" y="905637"/>
            <a:ext cx="4747260" cy="3879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35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350" i="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350" i="0" dirty="0">
                <a:solidFill>
                  <a:srgbClr val="000000"/>
                </a:solidFill>
                <a:latin typeface="Calibri"/>
                <a:cs typeface="Calibri"/>
              </a:rPr>
              <a:t>Entrepreneurial</a:t>
            </a:r>
            <a:r>
              <a:rPr sz="2350" i="0" spc="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350" i="0" dirty="0">
                <a:solidFill>
                  <a:srgbClr val="000000"/>
                </a:solidFill>
                <a:latin typeface="Calibri"/>
                <a:cs typeface="Calibri"/>
              </a:rPr>
              <a:t>Funding</a:t>
            </a:r>
            <a:r>
              <a:rPr sz="2350" i="0" spc="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350" i="0" spc="-10" dirty="0">
                <a:solidFill>
                  <a:srgbClr val="000000"/>
                </a:solidFill>
                <a:latin typeface="Calibri"/>
                <a:cs typeface="Calibri"/>
              </a:rPr>
              <a:t>Lifecycle</a:t>
            </a:r>
            <a:endParaRPr sz="23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3863" y="1424177"/>
            <a:ext cx="962406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Every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passes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through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distinct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stages</a:t>
            </a:r>
            <a:r>
              <a:rPr sz="14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each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unique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profiles,</a:t>
            </a:r>
            <a:r>
              <a:rPr sz="14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risk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tolerances,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instruments.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86422" y="1810016"/>
            <a:ext cx="9733280" cy="4204208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2880741" y="4764932"/>
            <a:ext cx="1287780" cy="87249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R="635" algn="ctr">
              <a:lnSpc>
                <a:spcPct val="100000"/>
              </a:lnSpc>
              <a:spcBef>
                <a:spcPts val="985"/>
              </a:spcBef>
            </a:pPr>
            <a:r>
              <a:rPr sz="1650" b="1" spc="75" dirty="0">
                <a:solidFill>
                  <a:srgbClr val="272424"/>
                </a:solidFill>
                <a:latin typeface="Calibri"/>
                <a:cs typeface="Calibri"/>
              </a:rPr>
              <a:t>Pre-</a:t>
            </a:r>
            <a:r>
              <a:rPr sz="1650" b="1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b="1" spc="75" dirty="0">
                <a:solidFill>
                  <a:srgbClr val="272424"/>
                </a:solidFill>
                <a:latin typeface="Calibri"/>
                <a:cs typeface="Calibri"/>
              </a:rPr>
              <a:t>Seed</a:t>
            </a:r>
            <a:endParaRPr sz="1650">
              <a:latin typeface="Calibri"/>
              <a:cs typeface="Calibri"/>
            </a:endParaRPr>
          </a:p>
          <a:p>
            <a:pPr marL="12700" marR="5080" algn="ctr">
              <a:lnSpc>
                <a:spcPts val="1500"/>
              </a:lnSpc>
              <a:spcBef>
                <a:spcPts val="835"/>
              </a:spcBef>
            </a:pPr>
            <a:r>
              <a:rPr sz="1300" spc="70" dirty="0">
                <a:solidFill>
                  <a:srgbClr val="272424"/>
                </a:solidFill>
                <a:latin typeface="Calibri"/>
                <a:cs typeface="Calibri"/>
              </a:rPr>
              <a:t>Friends</a:t>
            </a:r>
            <a:r>
              <a:rPr sz="13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300" spc="3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dirty="0">
                <a:solidFill>
                  <a:srgbClr val="272424"/>
                </a:solidFill>
                <a:latin typeface="Calibri"/>
                <a:cs typeface="Calibri"/>
              </a:rPr>
              <a:t>fam</a:t>
            </a:r>
            <a:r>
              <a:rPr sz="13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spc="-25" dirty="0">
                <a:solidFill>
                  <a:srgbClr val="272424"/>
                </a:solidFill>
                <a:latin typeface="Calibri"/>
                <a:cs typeface="Calibri"/>
              </a:rPr>
              <a:t>ily </a:t>
            </a:r>
            <a:r>
              <a:rPr sz="1300" spc="80" dirty="0">
                <a:solidFill>
                  <a:srgbClr val="272424"/>
                </a:solidFill>
                <a:latin typeface="Calibri"/>
                <a:cs typeface="Calibri"/>
              </a:rPr>
              <a:t>support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36511" y="4764932"/>
            <a:ext cx="1205230" cy="87249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R="2540" algn="ctr">
              <a:lnSpc>
                <a:spcPct val="100000"/>
              </a:lnSpc>
              <a:spcBef>
                <a:spcPts val="985"/>
              </a:spcBef>
            </a:pPr>
            <a:r>
              <a:rPr sz="1650" b="1" spc="80" dirty="0">
                <a:latin typeface="Calibri"/>
                <a:cs typeface="Calibri"/>
              </a:rPr>
              <a:t>Series</a:t>
            </a:r>
            <a:r>
              <a:rPr sz="1650" b="1" spc="165" dirty="0">
                <a:latin typeface="Calibri"/>
                <a:cs typeface="Calibri"/>
              </a:rPr>
              <a:t> </a:t>
            </a:r>
            <a:r>
              <a:rPr sz="1650" b="1" spc="25" dirty="0">
                <a:latin typeface="Calibri"/>
                <a:cs typeface="Calibri"/>
              </a:rPr>
              <a:t>A/B</a:t>
            </a:r>
            <a:endParaRPr sz="1650">
              <a:latin typeface="Calibri"/>
              <a:cs typeface="Calibri"/>
            </a:endParaRPr>
          </a:p>
          <a:p>
            <a:pPr marL="12700" marR="5080" algn="ctr">
              <a:lnSpc>
                <a:spcPts val="1500"/>
              </a:lnSpc>
              <a:spcBef>
                <a:spcPts val="835"/>
              </a:spcBef>
            </a:pPr>
            <a:r>
              <a:rPr sz="1300" spc="7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3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spc="60" dirty="0">
                <a:solidFill>
                  <a:srgbClr val="272424"/>
                </a:solidFill>
                <a:latin typeface="Calibri"/>
                <a:cs typeface="Calibri"/>
              </a:rPr>
              <a:t>capital </a:t>
            </a:r>
            <a:r>
              <a:rPr sz="1300" spc="55" dirty="0">
                <a:solidFill>
                  <a:srgbClr val="272424"/>
                </a:solidFill>
                <a:latin typeface="Calibri"/>
                <a:cs typeface="Calibri"/>
              </a:rPr>
              <a:t>scaling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79424" y="2053783"/>
            <a:ext cx="1403350" cy="859155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19"/>
              </a:spcBef>
            </a:pPr>
            <a:r>
              <a:rPr sz="1650" b="1" spc="-20" dirty="0">
                <a:solidFill>
                  <a:srgbClr val="272424"/>
                </a:solidFill>
                <a:latin typeface="Calibri"/>
                <a:cs typeface="Calibri"/>
              </a:rPr>
              <a:t>Idea</a:t>
            </a:r>
            <a:endParaRPr sz="1650">
              <a:latin typeface="Calibri"/>
              <a:cs typeface="Calibri"/>
            </a:endParaRPr>
          </a:p>
          <a:p>
            <a:pPr marL="12065" marR="5080" algn="ctr">
              <a:lnSpc>
                <a:spcPts val="1510"/>
              </a:lnSpc>
              <a:spcBef>
                <a:spcPts val="775"/>
              </a:spcBef>
            </a:pPr>
            <a:r>
              <a:rPr sz="1300" dirty="0">
                <a:solidFill>
                  <a:srgbClr val="272424"/>
                </a:solidFill>
                <a:latin typeface="Calibri"/>
                <a:cs typeface="Calibri"/>
              </a:rPr>
              <a:t>Bootstrapping</a:t>
            </a:r>
            <a:r>
              <a:rPr sz="1300" spc="-10" dirty="0">
                <a:solidFill>
                  <a:srgbClr val="272424"/>
                </a:solidFill>
                <a:latin typeface="Calibri"/>
                <a:cs typeface="Calibri"/>
              </a:rPr>
              <a:t> initial concept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15070" y="2046191"/>
            <a:ext cx="1429385" cy="871219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9050" algn="ctr">
              <a:lnSpc>
                <a:spcPct val="100000"/>
              </a:lnSpc>
              <a:spcBef>
                <a:spcPts val="980"/>
              </a:spcBef>
            </a:pPr>
            <a:r>
              <a:rPr sz="1650" b="1" spc="-10" dirty="0">
                <a:solidFill>
                  <a:srgbClr val="272424"/>
                </a:solidFill>
                <a:latin typeface="Calibri"/>
                <a:cs typeface="Calibri"/>
              </a:rPr>
              <a:t>Growth</a:t>
            </a:r>
            <a:endParaRPr sz="1650">
              <a:latin typeface="Calibri"/>
              <a:cs typeface="Calibri"/>
            </a:endParaRPr>
          </a:p>
          <a:p>
            <a:pPr marL="12700" marR="5080" algn="ctr">
              <a:lnSpc>
                <a:spcPts val="1500"/>
              </a:lnSpc>
              <a:spcBef>
                <a:spcPts val="835"/>
              </a:spcBef>
            </a:pPr>
            <a:r>
              <a:rPr sz="1300" spc="60" dirty="0">
                <a:solidFill>
                  <a:srgbClr val="272424"/>
                </a:solidFill>
                <a:latin typeface="Calibri"/>
                <a:cs typeface="Calibri"/>
              </a:rPr>
              <a:t>PE,</a:t>
            </a:r>
            <a:r>
              <a:rPr sz="13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spc="80" dirty="0">
                <a:solidFill>
                  <a:srgbClr val="272424"/>
                </a:solidFill>
                <a:latin typeface="Calibri"/>
                <a:cs typeface="Calibri"/>
              </a:rPr>
              <a:t>debt,</a:t>
            </a:r>
            <a:r>
              <a:rPr sz="1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spc="65" dirty="0">
                <a:solidFill>
                  <a:srgbClr val="272424"/>
                </a:solidFill>
                <a:latin typeface="Calibri"/>
                <a:cs typeface="Calibri"/>
              </a:rPr>
              <a:t>revenue- </a:t>
            </a:r>
            <a:r>
              <a:rPr sz="1300" spc="70" dirty="0">
                <a:solidFill>
                  <a:srgbClr val="272424"/>
                </a:solidFill>
                <a:latin typeface="Calibri"/>
                <a:cs typeface="Calibri"/>
              </a:rPr>
              <a:t>based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22646" y="2046191"/>
            <a:ext cx="962660" cy="871219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1430" algn="ctr">
              <a:lnSpc>
                <a:spcPct val="100000"/>
              </a:lnSpc>
              <a:spcBef>
                <a:spcPts val="980"/>
              </a:spcBef>
            </a:pPr>
            <a:r>
              <a:rPr sz="1650" b="1" spc="-20" dirty="0">
                <a:latin typeface="Calibri"/>
                <a:cs typeface="Calibri"/>
              </a:rPr>
              <a:t>Seed</a:t>
            </a:r>
            <a:endParaRPr sz="1650">
              <a:latin typeface="Calibri"/>
              <a:cs typeface="Calibri"/>
            </a:endParaRPr>
          </a:p>
          <a:p>
            <a:pPr marL="12700" marR="5080" indent="-6350" algn="ctr">
              <a:lnSpc>
                <a:spcPts val="1500"/>
              </a:lnSpc>
              <a:spcBef>
                <a:spcPts val="835"/>
              </a:spcBef>
            </a:pPr>
            <a:r>
              <a:rPr sz="1300" spc="85" dirty="0">
                <a:solidFill>
                  <a:srgbClr val="272424"/>
                </a:solidFill>
                <a:latin typeface="Calibri"/>
                <a:cs typeface="Calibri"/>
              </a:rPr>
              <a:t>Ang</a:t>
            </a:r>
            <a:r>
              <a:rPr sz="13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dirty="0">
                <a:solidFill>
                  <a:srgbClr val="272424"/>
                </a:solidFill>
                <a:latin typeface="Calibri"/>
                <a:cs typeface="Calibri"/>
              </a:rPr>
              <a:t>els</a:t>
            </a:r>
            <a:r>
              <a:rPr sz="13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spc="40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300" spc="60" dirty="0">
                <a:solidFill>
                  <a:srgbClr val="272424"/>
                </a:solidFill>
                <a:latin typeface="Calibri"/>
                <a:cs typeface="Calibri"/>
              </a:rPr>
              <a:t>accelerators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1302" y="6072936"/>
            <a:ext cx="8133080" cy="4165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535"/>
              </a:lnSpc>
              <a:spcBef>
                <a:spcPts val="100"/>
              </a:spcBef>
            </a:pP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Understanding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where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your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sits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this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lifecycle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determines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which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instruments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appropriate,</a:t>
            </a:r>
            <a:endParaRPr sz="1400">
              <a:latin typeface="Calibri"/>
              <a:cs typeface="Calibri"/>
            </a:endParaRPr>
          </a:p>
          <a:p>
            <a:pPr marL="52069">
              <a:lnSpc>
                <a:spcPts val="1535"/>
              </a:lnSpc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which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investors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target,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what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terms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expect.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1339549"/>
            <a:ext cx="10401300" cy="5442585"/>
            <a:chOff x="304800" y="1339549"/>
            <a:chExt cx="10401300" cy="54425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39549"/>
              <a:ext cx="3318255" cy="541011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20"/>
              <a:ext cx="3143250" cy="5342255"/>
            </a:xfrm>
            <a:custGeom>
              <a:avLst/>
              <a:gdLst/>
              <a:ahLst/>
              <a:cxnLst/>
              <a:rect l="l" t="t" r="r" b="b"/>
              <a:pathLst>
                <a:path w="3143250" h="534225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119662"/>
                  </a:lnTo>
                  <a:lnTo>
                    <a:pt x="4523" y="5164522"/>
                  </a:lnTo>
                  <a:lnTo>
                    <a:pt x="17498" y="5206305"/>
                  </a:lnTo>
                  <a:lnTo>
                    <a:pt x="38027" y="5244116"/>
                  </a:lnTo>
                  <a:lnTo>
                    <a:pt x="65214" y="5277059"/>
                  </a:lnTo>
                  <a:lnTo>
                    <a:pt x="98164" y="5304239"/>
                  </a:lnTo>
                  <a:lnTo>
                    <a:pt x="135981" y="5324762"/>
                  </a:lnTo>
                  <a:lnTo>
                    <a:pt x="177768" y="5337732"/>
                  </a:lnTo>
                  <a:lnTo>
                    <a:pt x="222630" y="5342255"/>
                  </a:lnTo>
                  <a:lnTo>
                    <a:pt x="3143250" y="5342255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863" y="1420342"/>
              <a:ext cx="9756648" cy="536155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23850" y="1666875"/>
              <a:ext cx="10016490" cy="4906010"/>
            </a:xfrm>
            <a:custGeom>
              <a:avLst/>
              <a:gdLst/>
              <a:ahLst/>
              <a:cxnLst/>
              <a:rect l="l" t="t" r="r" b="b"/>
              <a:pathLst>
                <a:path w="10016490" h="4906009">
                  <a:moveTo>
                    <a:pt x="9715246" y="0"/>
                  </a:moveTo>
                  <a:lnTo>
                    <a:pt x="301231" y="0"/>
                  </a:lnTo>
                  <a:lnTo>
                    <a:pt x="252368" y="3942"/>
                  </a:lnTo>
                  <a:lnTo>
                    <a:pt x="206017" y="15357"/>
                  </a:lnTo>
                  <a:lnTo>
                    <a:pt x="162796" y="33624"/>
                  </a:lnTo>
                  <a:lnTo>
                    <a:pt x="123326" y="58123"/>
                  </a:lnTo>
                  <a:lnTo>
                    <a:pt x="88226" y="88233"/>
                  </a:lnTo>
                  <a:lnTo>
                    <a:pt x="58118" y="123334"/>
                  </a:lnTo>
                  <a:lnTo>
                    <a:pt x="33622" y="162806"/>
                  </a:lnTo>
                  <a:lnTo>
                    <a:pt x="15356" y="206028"/>
                  </a:lnTo>
                  <a:lnTo>
                    <a:pt x="3942" y="252381"/>
                  </a:lnTo>
                  <a:lnTo>
                    <a:pt x="0" y="301244"/>
                  </a:lnTo>
                  <a:lnTo>
                    <a:pt x="0" y="4604778"/>
                  </a:lnTo>
                  <a:lnTo>
                    <a:pt x="3942" y="4653637"/>
                  </a:lnTo>
                  <a:lnTo>
                    <a:pt x="15356" y="4699986"/>
                  </a:lnTo>
                  <a:lnTo>
                    <a:pt x="33622" y="4743205"/>
                  </a:lnTo>
                  <a:lnTo>
                    <a:pt x="58118" y="4782674"/>
                  </a:lnTo>
                  <a:lnTo>
                    <a:pt x="88226" y="4817771"/>
                  </a:lnTo>
                  <a:lnTo>
                    <a:pt x="123326" y="4847879"/>
                  </a:lnTo>
                  <a:lnTo>
                    <a:pt x="162796" y="4872375"/>
                  </a:lnTo>
                  <a:lnTo>
                    <a:pt x="206017" y="4890640"/>
                  </a:lnTo>
                  <a:lnTo>
                    <a:pt x="252368" y="4902054"/>
                  </a:lnTo>
                  <a:lnTo>
                    <a:pt x="301231" y="4905997"/>
                  </a:lnTo>
                  <a:lnTo>
                    <a:pt x="9715246" y="4905997"/>
                  </a:lnTo>
                  <a:lnTo>
                    <a:pt x="9764074" y="4902054"/>
                  </a:lnTo>
                  <a:lnTo>
                    <a:pt x="9810399" y="4890640"/>
                  </a:lnTo>
                  <a:lnTo>
                    <a:pt x="9853600" y="4872375"/>
                  </a:lnTo>
                  <a:lnTo>
                    <a:pt x="9893056" y="4847879"/>
                  </a:lnTo>
                  <a:lnTo>
                    <a:pt x="9928145" y="4817771"/>
                  </a:lnTo>
                  <a:lnTo>
                    <a:pt x="9958247" y="4782674"/>
                  </a:lnTo>
                  <a:lnTo>
                    <a:pt x="9982741" y="4743205"/>
                  </a:lnTo>
                  <a:lnTo>
                    <a:pt x="10001006" y="4699986"/>
                  </a:lnTo>
                  <a:lnTo>
                    <a:pt x="10012420" y="4653637"/>
                  </a:lnTo>
                  <a:lnTo>
                    <a:pt x="10016363" y="4604778"/>
                  </a:lnTo>
                  <a:lnTo>
                    <a:pt x="10016363" y="301244"/>
                  </a:lnTo>
                  <a:lnTo>
                    <a:pt x="10012420" y="252381"/>
                  </a:lnTo>
                  <a:lnTo>
                    <a:pt x="10001006" y="206028"/>
                  </a:lnTo>
                  <a:lnTo>
                    <a:pt x="9982741" y="162806"/>
                  </a:lnTo>
                  <a:lnTo>
                    <a:pt x="9958247" y="123334"/>
                  </a:lnTo>
                  <a:lnTo>
                    <a:pt x="9928145" y="88233"/>
                  </a:lnTo>
                  <a:lnTo>
                    <a:pt x="9893056" y="58123"/>
                  </a:lnTo>
                  <a:lnTo>
                    <a:pt x="9853600" y="33624"/>
                  </a:lnTo>
                  <a:lnTo>
                    <a:pt x="9810399" y="15357"/>
                  </a:lnTo>
                  <a:lnTo>
                    <a:pt x="9764074" y="3942"/>
                  </a:lnTo>
                  <a:lnTo>
                    <a:pt x="971524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3850" y="1666875"/>
              <a:ext cx="10016490" cy="4906010"/>
            </a:xfrm>
            <a:custGeom>
              <a:avLst/>
              <a:gdLst/>
              <a:ahLst/>
              <a:cxnLst/>
              <a:rect l="l" t="t" r="r" b="b"/>
              <a:pathLst>
                <a:path w="10016490" h="4906009">
                  <a:moveTo>
                    <a:pt x="0" y="301244"/>
                  </a:moveTo>
                  <a:lnTo>
                    <a:pt x="3942" y="252381"/>
                  </a:lnTo>
                  <a:lnTo>
                    <a:pt x="15356" y="206028"/>
                  </a:lnTo>
                  <a:lnTo>
                    <a:pt x="33622" y="162806"/>
                  </a:lnTo>
                  <a:lnTo>
                    <a:pt x="58118" y="123334"/>
                  </a:lnTo>
                  <a:lnTo>
                    <a:pt x="88226" y="88233"/>
                  </a:lnTo>
                  <a:lnTo>
                    <a:pt x="123326" y="58123"/>
                  </a:lnTo>
                  <a:lnTo>
                    <a:pt x="162796" y="33624"/>
                  </a:lnTo>
                  <a:lnTo>
                    <a:pt x="206017" y="15357"/>
                  </a:lnTo>
                  <a:lnTo>
                    <a:pt x="252368" y="3942"/>
                  </a:lnTo>
                  <a:lnTo>
                    <a:pt x="301231" y="0"/>
                  </a:lnTo>
                  <a:lnTo>
                    <a:pt x="9715246" y="0"/>
                  </a:lnTo>
                  <a:lnTo>
                    <a:pt x="9764074" y="3942"/>
                  </a:lnTo>
                  <a:lnTo>
                    <a:pt x="9810399" y="15357"/>
                  </a:lnTo>
                  <a:lnTo>
                    <a:pt x="9853600" y="33624"/>
                  </a:lnTo>
                  <a:lnTo>
                    <a:pt x="9893056" y="58123"/>
                  </a:lnTo>
                  <a:lnTo>
                    <a:pt x="9928145" y="88233"/>
                  </a:lnTo>
                  <a:lnTo>
                    <a:pt x="9958247" y="123334"/>
                  </a:lnTo>
                  <a:lnTo>
                    <a:pt x="9982741" y="162806"/>
                  </a:lnTo>
                  <a:lnTo>
                    <a:pt x="10001006" y="206028"/>
                  </a:lnTo>
                  <a:lnTo>
                    <a:pt x="10012420" y="252381"/>
                  </a:lnTo>
                  <a:lnTo>
                    <a:pt x="10016363" y="301244"/>
                  </a:lnTo>
                  <a:lnTo>
                    <a:pt x="10016363" y="4604778"/>
                  </a:lnTo>
                  <a:lnTo>
                    <a:pt x="10012420" y="4653637"/>
                  </a:lnTo>
                  <a:lnTo>
                    <a:pt x="10001006" y="4699986"/>
                  </a:lnTo>
                  <a:lnTo>
                    <a:pt x="9982741" y="4743205"/>
                  </a:lnTo>
                  <a:lnTo>
                    <a:pt x="9958247" y="4782674"/>
                  </a:lnTo>
                  <a:lnTo>
                    <a:pt x="9928145" y="4817771"/>
                  </a:lnTo>
                  <a:lnTo>
                    <a:pt x="9893056" y="4847879"/>
                  </a:lnTo>
                  <a:lnTo>
                    <a:pt x="9853600" y="4872375"/>
                  </a:lnTo>
                  <a:lnTo>
                    <a:pt x="9810399" y="4890640"/>
                  </a:lnTo>
                  <a:lnTo>
                    <a:pt x="9764074" y="4902054"/>
                  </a:lnTo>
                  <a:lnTo>
                    <a:pt x="9715246" y="4905997"/>
                  </a:lnTo>
                  <a:lnTo>
                    <a:pt x="301231" y="4905997"/>
                  </a:lnTo>
                  <a:lnTo>
                    <a:pt x="252368" y="4902054"/>
                  </a:lnTo>
                  <a:lnTo>
                    <a:pt x="206017" y="4890640"/>
                  </a:lnTo>
                  <a:lnTo>
                    <a:pt x="162796" y="4872375"/>
                  </a:lnTo>
                  <a:lnTo>
                    <a:pt x="123326" y="4847879"/>
                  </a:lnTo>
                  <a:lnTo>
                    <a:pt x="88226" y="4817771"/>
                  </a:lnTo>
                  <a:lnTo>
                    <a:pt x="58118" y="4782674"/>
                  </a:lnTo>
                  <a:lnTo>
                    <a:pt x="33622" y="4743205"/>
                  </a:lnTo>
                  <a:lnTo>
                    <a:pt x="15356" y="4699986"/>
                  </a:lnTo>
                  <a:lnTo>
                    <a:pt x="3942" y="4653637"/>
                  </a:lnTo>
                  <a:lnTo>
                    <a:pt x="0" y="4604778"/>
                  </a:lnTo>
                  <a:lnTo>
                    <a:pt x="0" y="30124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133345" y="412624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72378" y="8264"/>
            <a:ext cx="3953510" cy="6530340"/>
            <a:chOff x="72378" y="8264"/>
            <a:chExt cx="3953510" cy="653034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3148" y="8264"/>
              <a:ext cx="1691042" cy="73895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378" y="721753"/>
              <a:ext cx="3953383" cy="5816346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060952" y="1206753"/>
            <a:ext cx="525970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773170" algn="l"/>
              </a:tabLst>
            </a:pPr>
            <a:r>
              <a:rPr sz="2850" i="0" spc="17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850" i="0" spc="2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65" dirty="0">
                <a:solidFill>
                  <a:srgbClr val="000000"/>
                </a:solidFill>
                <a:latin typeface="Calibri"/>
                <a:cs typeface="Calibri"/>
              </a:rPr>
              <a:t>Venture</a:t>
            </a:r>
            <a:r>
              <a:rPr sz="2850" i="0" spc="2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80" dirty="0">
                <a:solidFill>
                  <a:srgbClr val="000000"/>
                </a:solidFill>
                <a:latin typeface="Calibri"/>
                <a:cs typeface="Calibri"/>
              </a:rPr>
              <a:t>Funding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2850" i="0" spc="150" dirty="0">
                <a:solidFill>
                  <a:srgbClr val="000000"/>
                </a:solidFill>
                <a:latin typeface="Calibri"/>
                <a:cs typeface="Calibri"/>
              </a:rPr>
              <a:t>Lifecycle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83684" y="2007819"/>
            <a:ext cx="5152390" cy="4826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36400"/>
              </a:lnSpc>
              <a:spcBef>
                <a:spcPts val="9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Understanding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full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arc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essential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before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examining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disruptions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each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stage.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595621" y="2675889"/>
            <a:ext cx="5529580" cy="2075180"/>
            <a:chOff x="4595621" y="2675889"/>
            <a:chExt cx="5529580" cy="2075180"/>
          </a:xfrm>
        </p:grpSpPr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95621" y="2675889"/>
              <a:ext cx="5529580" cy="2074926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9359313" y="3216794"/>
              <a:ext cx="203200" cy="261620"/>
            </a:xfrm>
            <a:custGeom>
              <a:avLst/>
              <a:gdLst/>
              <a:ahLst/>
              <a:cxnLst/>
              <a:rect l="l" t="t" r="r" b="b"/>
              <a:pathLst>
                <a:path w="203200" h="261620">
                  <a:moveTo>
                    <a:pt x="28108" y="108377"/>
                  </a:moveTo>
                  <a:lnTo>
                    <a:pt x="222" y="124220"/>
                  </a:lnTo>
                  <a:lnTo>
                    <a:pt x="125" y="129981"/>
                  </a:lnTo>
                </a:path>
                <a:path w="203200" h="261620">
                  <a:moveTo>
                    <a:pt x="172355" y="66904"/>
                  </a:moveTo>
                  <a:lnTo>
                    <a:pt x="159834" y="29971"/>
                  </a:lnTo>
                  <a:lnTo>
                    <a:pt x="157712" y="26952"/>
                  </a:lnTo>
                </a:path>
                <a:path w="203200" h="261620">
                  <a:moveTo>
                    <a:pt x="148331" y="108321"/>
                  </a:moveTo>
                  <a:lnTo>
                    <a:pt x="147978" y="65037"/>
                  </a:lnTo>
                </a:path>
                <a:path w="203200" h="261620">
                  <a:moveTo>
                    <a:pt x="110555" y="182072"/>
                  </a:moveTo>
                  <a:lnTo>
                    <a:pt x="117079" y="177074"/>
                  </a:lnTo>
                  <a:lnTo>
                    <a:pt x="121043" y="170201"/>
                  </a:lnTo>
                  <a:lnTo>
                    <a:pt x="122139" y="162342"/>
                  </a:lnTo>
                  <a:lnTo>
                    <a:pt x="120064" y="154390"/>
                  </a:lnTo>
                  <a:lnTo>
                    <a:pt x="115064" y="147866"/>
                  </a:lnTo>
                  <a:lnTo>
                    <a:pt x="108191" y="143902"/>
                  </a:lnTo>
                  <a:lnTo>
                    <a:pt x="100332" y="142806"/>
                  </a:lnTo>
                  <a:lnTo>
                    <a:pt x="92380" y="144881"/>
                  </a:lnTo>
                  <a:lnTo>
                    <a:pt x="85855" y="149880"/>
                  </a:lnTo>
                  <a:lnTo>
                    <a:pt x="81891" y="156755"/>
                  </a:lnTo>
                  <a:lnTo>
                    <a:pt x="80794" y="164614"/>
                  </a:lnTo>
                  <a:lnTo>
                    <a:pt x="82871" y="172566"/>
                  </a:lnTo>
                  <a:lnTo>
                    <a:pt x="84949" y="176820"/>
                  </a:lnTo>
                  <a:lnTo>
                    <a:pt x="88425" y="180233"/>
                  </a:lnTo>
                  <a:lnTo>
                    <a:pt x="92719" y="182235"/>
                  </a:lnTo>
                </a:path>
                <a:path w="203200" h="261620">
                  <a:moveTo>
                    <a:pt x="114958" y="225540"/>
                  </a:moveTo>
                  <a:lnTo>
                    <a:pt x="110720" y="182411"/>
                  </a:lnTo>
                </a:path>
                <a:path w="203200" h="261620">
                  <a:moveTo>
                    <a:pt x="114958" y="225540"/>
                  </a:moveTo>
                  <a:lnTo>
                    <a:pt x="87664" y="225531"/>
                  </a:lnTo>
                </a:path>
                <a:path w="203200" h="261620">
                  <a:moveTo>
                    <a:pt x="92565" y="182567"/>
                  </a:moveTo>
                  <a:lnTo>
                    <a:pt x="87664" y="225531"/>
                  </a:lnTo>
                </a:path>
                <a:path w="203200" h="261620">
                  <a:moveTo>
                    <a:pt x="125" y="129981"/>
                  </a:moveTo>
                  <a:lnTo>
                    <a:pt x="139" y="242530"/>
                  </a:lnTo>
                </a:path>
                <a:path w="203200" h="261620">
                  <a:moveTo>
                    <a:pt x="0" y="242530"/>
                  </a:moveTo>
                  <a:lnTo>
                    <a:pt x="1578" y="250005"/>
                  </a:lnTo>
                  <a:lnTo>
                    <a:pt x="5755" y="256083"/>
                  </a:lnTo>
                  <a:lnTo>
                    <a:pt x="11907" y="260151"/>
                  </a:lnTo>
                  <a:lnTo>
                    <a:pt x="19408" y="261596"/>
                  </a:lnTo>
                  <a:lnTo>
                    <a:pt x="21022" y="261582"/>
                  </a:lnTo>
                  <a:lnTo>
                    <a:pt x="22626" y="261364"/>
                  </a:lnTo>
                  <a:lnTo>
                    <a:pt x="24184" y="260950"/>
                  </a:lnTo>
                </a:path>
                <a:path w="203200" h="261620">
                  <a:moveTo>
                    <a:pt x="24307" y="261408"/>
                  </a:moveTo>
                  <a:lnTo>
                    <a:pt x="184249" y="261400"/>
                  </a:lnTo>
                </a:path>
                <a:path w="203200" h="261620">
                  <a:moveTo>
                    <a:pt x="184252" y="261529"/>
                  </a:moveTo>
                  <a:lnTo>
                    <a:pt x="191697" y="259877"/>
                  </a:lnTo>
                  <a:lnTo>
                    <a:pt x="197720" y="255646"/>
                  </a:lnTo>
                  <a:lnTo>
                    <a:pt x="201715" y="249464"/>
                  </a:lnTo>
                  <a:lnTo>
                    <a:pt x="203077" y="241961"/>
                  </a:lnTo>
                  <a:lnTo>
                    <a:pt x="203054" y="240366"/>
                  </a:lnTo>
                  <a:lnTo>
                    <a:pt x="202822" y="238782"/>
                  </a:lnTo>
                  <a:lnTo>
                    <a:pt x="202404" y="237243"/>
                  </a:lnTo>
                </a:path>
                <a:path w="203200" h="261620">
                  <a:moveTo>
                    <a:pt x="202868" y="237115"/>
                  </a:moveTo>
                  <a:lnTo>
                    <a:pt x="202868" y="126651"/>
                  </a:lnTo>
                </a:path>
                <a:path w="203200" h="261620">
                  <a:moveTo>
                    <a:pt x="202914" y="126654"/>
                  </a:moveTo>
                  <a:lnTo>
                    <a:pt x="183891" y="108115"/>
                  </a:lnTo>
                  <a:lnTo>
                    <a:pt x="182120" y="108317"/>
                  </a:lnTo>
                  <a:lnTo>
                    <a:pt x="180406" y="108779"/>
                  </a:lnTo>
                </a:path>
                <a:path w="203200" h="261620">
                  <a:moveTo>
                    <a:pt x="180290" y="108342"/>
                  </a:moveTo>
                  <a:lnTo>
                    <a:pt x="28108" y="108377"/>
                  </a:lnTo>
                </a:path>
                <a:path w="203200" h="261620">
                  <a:moveTo>
                    <a:pt x="148001" y="65035"/>
                  </a:moveTo>
                  <a:lnTo>
                    <a:pt x="142050" y="47448"/>
                  </a:lnTo>
                  <a:lnTo>
                    <a:pt x="130228" y="33976"/>
                  </a:lnTo>
                  <a:lnTo>
                    <a:pt x="114217" y="25921"/>
                  </a:lnTo>
                  <a:lnTo>
                    <a:pt x="95700" y="24584"/>
                  </a:lnTo>
                  <a:lnTo>
                    <a:pt x="81861" y="28592"/>
                  </a:lnTo>
                  <a:lnTo>
                    <a:pt x="70135" y="36407"/>
                  </a:lnTo>
                  <a:lnTo>
                    <a:pt x="61266" y="47354"/>
                  </a:lnTo>
                  <a:lnTo>
                    <a:pt x="55997" y="60760"/>
                  </a:lnTo>
                </a:path>
                <a:path w="203200" h="261620">
                  <a:moveTo>
                    <a:pt x="55948" y="60748"/>
                  </a:moveTo>
                  <a:lnTo>
                    <a:pt x="54873" y="108354"/>
                  </a:lnTo>
                </a:path>
                <a:path w="203200" h="261620">
                  <a:moveTo>
                    <a:pt x="172460" y="108305"/>
                  </a:moveTo>
                  <a:lnTo>
                    <a:pt x="172355" y="66904"/>
                  </a:lnTo>
                </a:path>
                <a:path w="203200" h="261620">
                  <a:moveTo>
                    <a:pt x="157786" y="26882"/>
                  </a:moveTo>
                  <a:lnTo>
                    <a:pt x="136320" y="8462"/>
                  </a:lnTo>
                  <a:lnTo>
                    <a:pt x="110355" y="0"/>
                  </a:lnTo>
                  <a:lnTo>
                    <a:pt x="83110" y="1890"/>
                  </a:lnTo>
                  <a:lnTo>
                    <a:pt x="57801" y="14529"/>
                  </a:lnTo>
                  <a:lnTo>
                    <a:pt x="46164" y="25972"/>
                  </a:lnTo>
                  <a:lnTo>
                    <a:pt x="37529" y="39579"/>
                  </a:lnTo>
                  <a:lnTo>
                    <a:pt x="32172" y="54778"/>
                  </a:lnTo>
                  <a:lnTo>
                    <a:pt x="30372" y="71000"/>
                  </a:lnTo>
                </a:path>
                <a:path w="203200" h="261620">
                  <a:moveTo>
                    <a:pt x="30526" y="71000"/>
                  </a:moveTo>
                  <a:lnTo>
                    <a:pt x="30533" y="108356"/>
                  </a:lnTo>
                </a:path>
              </a:pathLst>
            </a:custGeom>
            <a:ln w="11596">
              <a:solidFill>
                <a:srgbClr val="2724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9201657" y="4224654"/>
            <a:ext cx="560705" cy="1758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50" b="1" dirty="0">
                <a:solidFill>
                  <a:srgbClr val="272424"/>
                </a:solidFill>
                <a:latin typeface="Calibri"/>
                <a:cs typeface="Calibri"/>
              </a:rPr>
              <a:t>Late</a:t>
            </a:r>
            <a:r>
              <a:rPr sz="950" b="1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b="1" spc="-10" dirty="0">
                <a:solidFill>
                  <a:srgbClr val="272424"/>
                </a:solidFill>
                <a:latin typeface="Calibri"/>
                <a:cs typeface="Calibri"/>
              </a:rPr>
              <a:t>Stage</a:t>
            </a:r>
            <a:endParaRPr sz="95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136425" y="3210981"/>
            <a:ext cx="3415665" cy="273685"/>
            <a:chOff x="5136425" y="3210981"/>
            <a:chExt cx="3415665" cy="273685"/>
          </a:xfrm>
        </p:grpSpPr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78274" y="3217970"/>
              <a:ext cx="273741" cy="2537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232938" y="3216808"/>
              <a:ext cx="273718" cy="26233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03292" y="3210981"/>
              <a:ext cx="242351" cy="27368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136425" y="3217502"/>
              <a:ext cx="273810" cy="260521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8153527" y="4224654"/>
            <a:ext cx="554990" cy="1758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50" b="1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950" b="1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b="1" spc="-25" dirty="0">
                <a:solidFill>
                  <a:srgbClr val="272424"/>
                </a:solidFill>
                <a:latin typeface="Calibri"/>
                <a:cs typeface="Calibri"/>
              </a:rPr>
              <a:t>B/C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132446" y="4224654"/>
            <a:ext cx="490855" cy="1758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50" b="1" spc="6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950" b="1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b="1" spc="-5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178422" y="4224654"/>
            <a:ext cx="308610" cy="1758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50" b="1" spc="55" dirty="0">
                <a:solidFill>
                  <a:srgbClr val="272424"/>
                </a:solidFill>
                <a:latin typeface="Calibri"/>
                <a:cs typeface="Calibri"/>
              </a:rPr>
              <a:t>Seed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025897" y="4224654"/>
            <a:ext cx="489584" cy="1758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50" b="1" dirty="0">
                <a:solidFill>
                  <a:srgbClr val="272424"/>
                </a:solidFill>
                <a:latin typeface="Calibri"/>
                <a:cs typeface="Calibri"/>
              </a:rPr>
              <a:t>Pre-</a:t>
            </a:r>
            <a:r>
              <a:rPr sz="950" b="1" spc="-20" dirty="0">
                <a:solidFill>
                  <a:srgbClr val="272424"/>
                </a:solidFill>
                <a:latin typeface="Calibri"/>
                <a:cs typeface="Calibri"/>
              </a:rPr>
              <a:t>Seed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426458" y="4881727"/>
            <a:ext cx="541528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715" indent="-285115" algn="just">
              <a:lnSpc>
                <a:spcPct val="1071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Each</a:t>
            </a:r>
            <a:r>
              <a:rPr sz="14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stage</a:t>
            </a:r>
            <a:r>
              <a:rPr sz="14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carries</a:t>
            </a:r>
            <a:r>
              <a:rPr sz="14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distinct</a:t>
            </a:r>
            <a:r>
              <a:rPr sz="14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risk</a:t>
            </a:r>
            <a:r>
              <a:rPr sz="14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profiles,</a:t>
            </a:r>
            <a:r>
              <a:rPr sz="14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</a:t>
            </a:r>
            <a:r>
              <a:rPr sz="14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expectations, 	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dilution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mechanics,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governance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implications.</a:t>
            </a:r>
            <a:endParaRPr sz="1400">
              <a:latin typeface="Microsoft JhengHei"/>
              <a:cs typeface="Microsoft JhengHei"/>
            </a:endParaRPr>
          </a:p>
          <a:p>
            <a:pPr marL="297180" marR="5080" indent="-285115" algn="just">
              <a:lnSpc>
                <a:spcPct val="107200"/>
              </a:lnSpc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Modern</a:t>
            </a:r>
            <a:r>
              <a:rPr sz="1400" spc="2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400" spc="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innovations</a:t>
            </a:r>
            <a:r>
              <a:rPr sz="1400" spc="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are</a:t>
            </a:r>
            <a:r>
              <a:rPr sz="1400" spc="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reshaping</a:t>
            </a:r>
            <a:r>
              <a:rPr sz="1400" spc="2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every</a:t>
            </a:r>
            <a:r>
              <a:rPr sz="1400" spc="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node</a:t>
            </a:r>
            <a:r>
              <a:rPr sz="1400" spc="2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of 	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this</a:t>
            </a:r>
            <a:r>
              <a:rPr sz="1400" spc="2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lifecycle</a:t>
            </a:r>
            <a:r>
              <a:rPr sz="1400" spc="2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400" spc="2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AI-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powered</a:t>
            </a:r>
            <a:r>
              <a:rPr sz="14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seed</a:t>
            </a:r>
            <a:r>
              <a:rPr sz="14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scouts</a:t>
            </a:r>
            <a:r>
              <a:rPr sz="14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400" spc="2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tokenized 	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secondary</a:t>
            </a:r>
            <a:r>
              <a:rPr sz="1400" spc="3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markets</a:t>
            </a:r>
            <a:r>
              <a:rPr sz="1400" spc="2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that</a:t>
            </a:r>
            <a:r>
              <a:rPr sz="1400" spc="3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allow</a:t>
            </a:r>
            <a:r>
              <a:rPr sz="1400" spc="3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liquidity</a:t>
            </a:r>
            <a:r>
              <a:rPr sz="1400" spc="3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before</a:t>
            </a:r>
            <a:r>
              <a:rPr sz="1400" spc="3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3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 	exit.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706100" cy="7200265"/>
            <a:chOff x="0" y="0"/>
            <a:chExt cx="10706100" cy="7200265"/>
          </a:xfrm>
        </p:grpSpPr>
        <p:sp>
          <p:nvSpPr>
            <p:cNvPr id="3" name="object 3"/>
            <p:cNvSpPr/>
            <p:nvPr/>
          </p:nvSpPr>
          <p:spPr>
            <a:xfrm>
              <a:off x="2306066" y="1038717"/>
              <a:ext cx="8400415" cy="40640"/>
            </a:xfrm>
            <a:custGeom>
              <a:avLst/>
              <a:gdLst/>
              <a:ahLst/>
              <a:cxnLst/>
              <a:rect l="l" t="t" r="r" b="b"/>
              <a:pathLst>
                <a:path w="8400415" h="40640">
                  <a:moveTo>
                    <a:pt x="8400034" y="0"/>
                  </a:moveTo>
                  <a:lnTo>
                    <a:pt x="0" y="0"/>
                  </a:lnTo>
                  <a:lnTo>
                    <a:pt x="0" y="40147"/>
                  </a:lnTo>
                  <a:lnTo>
                    <a:pt x="8400034" y="40147"/>
                  </a:lnTo>
                  <a:lnTo>
                    <a:pt x="84000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39000" y="1222298"/>
              <a:ext cx="3467100" cy="553504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558785" y="1435608"/>
              <a:ext cx="3147695" cy="5146675"/>
            </a:xfrm>
            <a:custGeom>
              <a:avLst/>
              <a:gdLst/>
              <a:ahLst/>
              <a:cxnLst/>
              <a:rect l="l" t="t" r="r" b="b"/>
              <a:pathLst>
                <a:path w="3147695" h="5146675">
                  <a:moveTo>
                    <a:pt x="3147314" y="0"/>
                  </a:moveTo>
                  <a:lnTo>
                    <a:pt x="222631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74"/>
                  </a:lnTo>
                  <a:lnTo>
                    <a:pt x="4523" y="4968434"/>
                  </a:lnTo>
                  <a:lnTo>
                    <a:pt x="17498" y="5010217"/>
                  </a:lnTo>
                  <a:lnTo>
                    <a:pt x="38027" y="5048028"/>
                  </a:lnTo>
                  <a:lnTo>
                    <a:pt x="65214" y="5080971"/>
                  </a:lnTo>
                  <a:lnTo>
                    <a:pt x="98164" y="5108151"/>
                  </a:lnTo>
                  <a:lnTo>
                    <a:pt x="135981" y="5128674"/>
                  </a:lnTo>
                  <a:lnTo>
                    <a:pt x="177768" y="5141644"/>
                  </a:lnTo>
                  <a:lnTo>
                    <a:pt x="222631" y="5146167"/>
                  </a:lnTo>
                  <a:lnTo>
                    <a:pt x="3147314" y="5146167"/>
                  </a:lnTo>
                  <a:lnTo>
                    <a:pt x="3147314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0143" y="1589570"/>
              <a:ext cx="8753856" cy="493166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60616" y="1869820"/>
              <a:ext cx="8851265" cy="4407535"/>
            </a:xfrm>
            <a:custGeom>
              <a:avLst/>
              <a:gdLst/>
              <a:ahLst/>
              <a:cxnLst/>
              <a:rect l="l" t="t" r="r" b="b"/>
              <a:pathLst>
                <a:path w="8851265" h="4407535">
                  <a:moveTo>
                    <a:pt x="8580056" y="0"/>
                  </a:moveTo>
                  <a:lnTo>
                    <a:pt x="270611" y="0"/>
                  </a:lnTo>
                  <a:lnTo>
                    <a:pt x="221969" y="4359"/>
                  </a:lnTo>
                  <a:lnTo>
                    <a:pt x="176186" y="16930"/>
                  </a:lnTo>
                  <a:lnTo>
                    <a:pt x="134029" y="36947"/>
                  </a:lnTo>
                  <a:lnTo>
                    <a:pt x="96260" y="63647"/>
                  </a:lnTo>
                  <a:lnTo>
                    <a:pt x="63644" y="96264"/>
                  </a:lnTo>
                  <a:lnTo>
                    <a:pt x="36946" y="134036"/>
                  </a:lnTo>
                  <a:lnTo>
                    <a:pt x="16930" y="176198"/>
                  </a:lnTo>
                  <a:lnTo>
                    <a:pt x="4359" y="221986"/>
                  </a:lnTo>
                  <a:lnTo>
                    <a:pt x="0" y="270637"/>
                  </a:lnTo>
                  <a:lnTo>
                    <a:pt x="0" y="4136555"/>
                  </a:lnTo>
                  <a:lnTo>
                    <a:pt x="4359" y="4185193"/>
                  </a:lnTo>
                  <a:lnTo>
                    <a:pt x="16930" y="4230973"/>
                  </a:lnTo>
                  <a:lnTo>
                    <a:pt x="36946" y="4273128"/>
                  </a:lnTo>
                  <a:lnTo>
                    <a:pt x="63644" y="4310895"/>
                  </a:lnTo>
                  <a:lnTo>
                    <a:pt x="96260" y="4343510"/>
                  </a:lnTo>
                  <a:lnTo>
                    <a:pt x="134029" y="4370207"/>
                  </a:lnTo>
                  <a:lnTo>
                    <a:pt x="176186" y="4390223"/>
                  </a:lnTo>
                  <a:lnTo>
                    <a:pt x="221969" y="4402794"/>
                  </a:lnTo>
                  <a:lnTo>
                    <a:pt x="270611" y="4407154"/>
                  </a:lnTo>
                  <a:lnTo>
                    <a:pt x="8580056" y="4407154"/>
                  </a:lnTo>
                  <a:lnTo>
                    <a:pt x="8628706" y="4402794"/>
                  </a:lnTo>
                  <a:lnTo>
                    <a:pt x="8674494" y="4390223"/>
                  </a:lnTo>
                  <a:lnTo>
                    <a:pt x="8716656" y="4370207"/>
                  </a:lnTo>
                  <a:lnTo>
                    <a:pt x="8754428" y="4343510"/>
                  </a:lnTo>
                  <a:lnTo>
                    <a:pt x="8787046" y="4310895"/>
                  </a:lnTo>
                  <a:lnTo>
                    <a:pt x="8813745" y="4273128"/>
                  </a:lnTo>
                  <a:lnTo>
                    <a:pt x="8833762" y="4230973"/>
                  </a:lnTo>
                  <a:lnTo>
                    <a:pt x="8846333" y="4185193"/>
                  </a:lnTo>
                  <a:lnTo>
                    <a:pt x="8850693" y="4136555"/>
                  </a:lnTo>
                  <a:lnTo>
                    <a:pt x="8850693" y="270637"/>
                  </a:lnTo>
                  <a:lnTo>
                    <a:pt x="8846333" y="221986"/>
                  </a:lnTo>
                  <a:lnTo>
                    <a:pt x="8833762" y="176198"/>
                  </a:lnTo>
                  <a:lnTo>
                    <a:pt x="8813745" y="134036"/>
                  </a:lnTo>
                  <a:lnTo>
                    <a:pt x="8787046" y="96264"/>
                  </a:lnTo>
                  <a:lnTo>
                    <a:pt x="8754428" y="63647"/>
                  </a:lnTo>
                  <a:lnTo>
                    <a:pt x="8716656" y="36947"/>
                  </a:lnTo>
                  <a:lnTo>
                    <a:pt x="8674494" y="16930"/>
                  </a:lnTo>
                  <a:lnTo>
                    <a:pt x="8628706" y="4359"/>
                  </a:lnTo>
                  <a:lnTo>
                    <a:pt x="85800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60616" y="1869820"/>
              <a:ext cx="8851265" cy="4407535"/>
            </a:xfrm>
            <a:custGeom>
              <a:avLst/>
              <a:gdLst/>
              <a:ahLst/>
              <a:cxnLst/>
              <a:rect l="l" t="t" r="r" b="b"/>
              <a:pathLst>
                <a:path w="8851265" h="4407535">
                  <a:moveTo>
                    <a:pt x="0" y="270637"/>
                  </a:moveTo>
                  <a:lnTo>
                    <a:pt x="4359" y="221986"/>
                  </a:lnTo>
                  <a:lnTo>
                    <a:pt x="16930" y="176198"/>
                  </a:lnTo>
                  <a:lnTo>
                    <a:pt x="36946" y="134036"/>
                  </a:lnTo>
                  <a:lnTo>
                    <a:pt x="63644" y="96264"/>
                  </a:lnTo>
                  <a:lnTo>
                    <a:pt x="96260" y="63647"/>
                  </a:lnTo>
                  <a:lnTo>
                    <a:pt x="134029" y="36947"/>
                  </a:lnTo>
                  <a:lnTo>
                    <a:pt x="176186" y="16930"/>
                  </a:lnTo>
                  <a:lnTo>
                    <a:pt x="221969" y="4359"/>
                  </a:lnTo>
                  <a:lnTo>
                    <a:pt x="270611" y="0"/>
                  </a:lnTo>
                  <a:lnTo>
                    <a:pt x="8580056" y="0"/>
                  </a:lnTo>
                  <a:lnTo>
                    <a:pt x="8628706" y="4359"/>
                  </a:lnTo>
                  <a:lnTo>
                    <a:pt x="8674494" y="16930"/>
                  </a:lnTo>
                  <a:lnTo>
                    <a:pt x="8716656" y="36947"/>
                  </a:lnTo>
                  <a:lnTo>
                    <a:pt x="8754428" y="63647"/>
                  </a:lnTo>
                  <a:lnTo>
                    <a:pt x="8787046" y="96264"/>
                  </a:lnTo>
                  <a:lnTo>
                    <a:pt x="8813745" y="134036"/>
                  </a:lnTo>
                  <a:lnTo>
                    <a:pt x="8833762" y="176198"/>
                  </a:lnTo>
                  <a:lnTo>
                    <a:pt x="8846333" y="221986"/>
                  </a:lnTo>
                  <a:lnTo>
                    <a:pt x="8850693" y="270637"/>
                  </a:lnTo>
                  <a:lnTo>
                    <a:pt x="8850693" y="4136555"/>
                  </a:lnTo>
                  <a:lnTo>
                    <a:pt x="8846333" y="4185193"/>
                  </a:lnTo>
                  <a:lnTo>
                    <a:pt x="8833762" y="4230973"/>
                  </a:lnTo>
                  <a:lnTo>
                    <a:pt x="8813745" y="4273128"/>
                  </a:lnTo>
                  <a:lnTo>
                    <a:pt x="8787046" y="4310895"/>
                  </a:lnTo>
                  <a:lnTo>
                    <a:pt x="8754428" y="4343510"/>
                  </a:lnTo>
                  <a:lnTo>
                    <a:pt x="8716656" y="4370207"/>
                  </a:lnTo>
                  <a:lnTo>
                    <a:pt x="8674494" y="4390223"/>
                  </a:lnTo>
                  <a:lnTo>
                    <a:pt x="8628706" y="4402794"/>
                  </a:lnTo>
                  <a:lnTo>
                    <a:pt x="8580056" y="4407154"/>
                  </a:lnTo>
                  <a:lnTo>
                    <a:pt x="270611" y="4407154"/>
                  </a:lnTo>
                  <a:lnTo>
                    <a:pt x="221969" y="4402794"/>
                  </a:lnTo>
                  <a:lnTo>
                    <a:pt x="176186" y="4390223"/>
                  </a:lnTo>
                  <a:lnTo>
                    <a:pt x="134029" y="4370207"/>
                  </a:lnTo>
                  <a:lnTo>
                    <a:pt x="96260" y="4343510"/>
                  </a:lnTo>
                  <a:lnTo>
                    <a:pt x="63644" y="4310895"/>
                  </a:lnTo>
                  <a:lnTo>
                    <a:pt x="36946" y="4273128"/>
                  </a:lnTo>
                  <a:lnTo>
                    <a:pt x="16930" y="4230973"/>
                  </a:lnTo>
                  <a:lnTo>
                    <a:pt x="4359" y="4185193"/>
                  </a:lnTo>
                  <a:lnTo>
                    <a:pt x="0" y="4136555"/>
                  </a:lnTo>
                  <a:lnTo>
                    <a:pt x="0" y="270637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30758" y="2117052"/>
            <a:ext cx="8456295" cy="140335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35"/>
              </a:spcBef>
              <a:buClr>
                <a:srgbClr val="2C3855"/>
              </a:buClr>
              <a:buFont typeface="Arial MT"/>
              <a:buChar char="•"/>
              <a:tabLst>
                <a:tab pos="355600" algn="l"/>
              </a:tabLst>
            </a:pPr>
            <a:r>
              <a:rPr sz="1850" spc="-130" dirty="0">
                <a:solidFill>
                  <a:srgbClr val="2C3855"/>
                </a:solidFill>
                <a:latin typeface="Lucida Sans Unicode"/>
                <a:cs typeface="Lucida Sans Unicode"/>
              </a:rPr>
              <a:t>Before</a:t>
            </a:r>
            <a:r>
              <a:rPr sz="1850" spc="-29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exploring</a:t>
            </a:r>
            <a:r>
              <a:rPr sz="1850" spc="-24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35" dirty="0">
                <a:solidFill>
                  <a:srgbClr val="2C3855"/>
                </a:solidFill>
                <a:latin typeface="Lucida Sans Unicode"/>
                <a:cs typeface="Lucida Sans Unicode"/>
              </a:rPr>
              <a:t>frontier</a:t>
            </a:r>
            <a:r>
              <a:rPr sz="1850" spc="-27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40" dirty="0">
                <a:solidFill>
                  <a:srgbClr val="2C3855"/>
                </a:solidFill>
                <a:latin typeface="Lucida Sans Unicode"/>
                <a:cs typeface="Lucida Sans Unicode"/>
              </a:rPr>
              <a:t>finance,</a:t>
            </a:r>
            <a:r>
              <a:rPr sz="1850" spc="-27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90" dirty="0">
                <a:solidFill>
                  <a:srgbClr val="2C3855"/>
                </a:solidFill>
                <a:latin typeface="Lucida Sans Unicode"/>
                <a:cs typeface="Lucida Sans Unicode"/>
              </a:rPr>
              <a:t>we</a:t>
            </a:r>
            <a:r>
              <a:rPr sz="1850" spc="-21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25" dirty="0">
                <a:solidFill>
                  <a:srgbClr val="2C3855"/>
                </a:solidFill>
                <a:latin typeface="Lucida Sans Unicode"/>
                <a:cs typeface="Lucida Sans Unicode"/>
              </a:rPr>
              <a:t>must</a:t>
            </a:r>
            <a:r>
              <a:rPr sz="1850" spc="-24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30" dirty="0">
                <a:solidFill>
                  <a:srgbClr val="2C3855"/>
                </a:solidFill>
                <a:latin typeface="Lucida Sans Unicode"/>
                <a:cs typeface="Lucida Sans Unicode"/>
              </a:rPr>
              <a:t>master</a:t>
            </a:r>
            <a:r>
              <a:rPr sz="1850" spc="-28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00" dirty="0">
                <a:solidFill>
                  <a:srgbClr val="2C3855"/>
                </a:solidFill>
                <a:latin typeface="Lucida Sans Unicode"/>
                <a:cs typeface="Lucida Sans Unicode"/>
              </a:rPr>
              <a:t>the</a:t>
            </a:r>
            <a:r>
              <a:rPr sz="1850" spc="-280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0" dirty="0">
                <a:solidFill>
                  <a:srgbClr val="2C3855"/>
                </a:solidFill>
                <a:latin typeface="Lucida Sans Unicode"/>
                <a:cs typeface="Lucida Sans Unicode"/>
              </a:rPr>
              <a:t>bedrock.</a:t>
            </a:r>
            <a:endParaRPr sz="1850">
              <a:latin typeface="Lucida Sans Unicode"/>
              <a:cs typeface="Lucida Sans Unicode"/>
            </a:endParaRPr>
          </a:p>
          <a:p>
            <a:pPr marL="353695" marR="5080" indent="-341630" algn="just">
              <a:lnSpc>
                <a:spcPct val="120000"/>
              </a:lnSpc>
              <a:spcBef>
                <a:spcPts val="95"/>
              </a:spcBef>
              <a:buFont typeface="Arial MT"/>
              <a:buChar char="•"/>
              <a:tabLst>
                <a:tab pos="355600" algn="l"/>
              </a:tabLst>
            </a:pPr>
            <a:r>
              <a:rPr sz="1850" b="1" spc="-50" dirty="0">
                <a:solidFill>
                  <a:srgbClr val="2C3855"/>
                </a:solidFill>
                <a:latin typeface="Trebuchet MS"/>
                <a:cs typeface="Trebuchet MS"/>
              </a:rPr>
              <a:t>Traditional</a:t>
            </a:r>
            <a:r>
              <a:rPr sz="1850" b="1" spc="-80" dirty="0">
                <a:solidFill>
                  <a:srgbClr val="2C3855"/>
                </a:solidFill>
                <a:latin typeface="Trebuchet MS"/>
                <a:cs typeface="Trebuchet MS"/>
              </a:rPr>
              <a:t> entrepreneurial</a:t>
            </a:r>
            <a:r>
              <a:rPr sz="1850" b="1" dirty="0">
                <a:solidFill>
                  <a:srgbClr val="2C3855"/>
                </a:solidFill>
                <a:latin typeface="Trebuchet MS"/>
                <a:cs typeface="Trebuchet MS"/>
              </a:rPr>
              <a:t> </a:t>
            </a:r>
            <a:r>
              <a:rPr sz="1850" b="1" spc="-60" dirty="0">
                <a:solidFill>
                  <a:srgbClr val="2C3855"/>
                </a:solidFill>
                <a:latin typeface="Trebuchet MS"/>
                <a:cs typeface="Trebuchet MS"/>
              </a:rPr>
              <a:t>finance</a:t>
            </a:r>
            <a:r>
              <a:rPr sz="1850" b="1" spc="10" dirty="0">
                <a:solidFill>
                  <a:srgbClr val="2C3855"/>
                </a:solidFill>
                <a:latin typeface="Trebuchet MS"/>
                <a:cs typeface="Trebuchet MS"/>
              </a:rPr>
              <a:t> </a:t>
            </a:r>
            <a:r>
              <a:rPr sz="1850" dirty="0">
                <a:solidFill>
                  <a:srgbClr val="2C3855"/>
                </a:solidFill>
                <a:latin typeface="Lucida Sans Unicode"/>
                <a:cs typeface="Lucida Sans Unicode"/>
              </a:rPr>
              <a:t>—</a:t>
            </a:r>
            <a:r>
              <a:rPr sz="1850" spc="-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spc="-155" dirty="0">
                <a:solidFill>
                  <a:srgbClr val="FF0000"/>
                </a:solidFill>
                <a:latin typeface="Lucida Sans Unicode"/>
                <a:cs typeface="Lucida Sans Unicode"/>
              </a:rPr>
              <a:t>bootstrapping,</a:t>
            </a:r>
            <a:r>
              <a:rPr sz="1850" spc="10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850" spc="-155" dirty="0">
                <a:solidFill>
                  <a:srgbClr val="FF0000"/>
                </a:solidFill>
                <a:latin typeface="Lucida Sans Unicode"/>
                <a:cs typeface="Lucida Sans Unicode"/>
              </a:rPr>
              <a:t>angel</a:t>
            </a:r>
            <a:r>
              <a:rPr sz="1850" spc="5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850" spc="-155" dirty="0">
                <a:solidFill>
                  <a:srgbClr val="FF0000"/>
                </a:solidFill>
                <a:latin typeface="Lucida Sans Unicode"/>
                <a:cs typeface="Lucida Sans Unicode"/>
              </a:rPr>
              <a:t>investment,</a:t>
            </a:r>
            <a:r>
              <a:rPr sz="1850" spc="10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850" spc="-75" dirty="0">
                <a:solidFill>
                  <a:srgbClr val="FF0000"/>
                </a:solidFill>
                <a:latin typeface="Lucida Sans Unicode"/>
                <a:cs typeface="Lucida Sans Unicode"/>
              </a:rPr>
              <a:t>venture 	</a:t>
            </a:r>
            <a:r>
              <a:rPr sz="1850" spc="-90" dirty="0">
                <a:solidFill>
                  <a:srgbClr val="FF0000"/>
                </a:solidFill>
                <a:latin typeface="Lucida Sans Unicode"/>
                <a:cs typeface="Lucida Sans Unicode"/>
              </a:rPr>
              <a:t>capital,</a:t>
            </a:r>
            <a:r>
              <a:rPr sz="1850" spc="-5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850" dirty="0">
                <a:solidFill>
                  <a:srgbClr val="FF0000"/>
                </a:solidFill>
                <a:latin typeface="Lucida Sans Unicode"/>
                <a:cs typeface="Lucida Sans Unicode"/>
              </a:rPr>
              <a:t>and</a:t>
            </a:r>
            <a:r>
              <a:rPr sz="1850" spc="-5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850" spc="-10" dirty="0">
                <a:solidFill>
                  <a:srgbClr val="FF0000"/>
                </a:solidFill>
                <a:latin typeface="Lucida Sans Unicode"/>
                <a:cs typeface="Lucida Sans Unicode"/>
              </a:rPr>
              <a:t>bank</a:t>
            </a:r>
            <a:r>
              <a:rPr sz="1850" spc="-5" dirty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1850" dirty="0">
                <a:solidFill>
                  <a:srgbClr val="FF0000"/>
                </a:solidFill>
                <a:latin typeface="Lucida Sans Unicode"/>
                <a:cs typeface="Lucida Sans Unicode"/>
              </a:rPr>
              <a:t>debt </a:t>
            </a:r>
            <a:r>
              <a:rPr sz="1850" dirty="0">
                <a:solidFill>
                  <a:srgbClr val="2C3855"/>
                </a:solidFill>
                <a:latin typeface="Lucida Sans Unicode"/>
                <a:cs typeface="Lucida Sans Unicode"/>
              </a:rPr>
              <a:t>—</a:t>
            </a:r>
            <a:r>
              <a:rPr sz="1850" spc="5" dirty="0">
                <a:solidFill>
                  <a:srgbClr val="2C3855"/>
                </a:solidFill>
                <a:latin typeface="Lucida Sans Unicode"/>
                <a:cs typeface="Lucida Sans Unicode"/>
              </a:rPr>
              <a:t> </a:t>
            </a:r>
            <a:r>
              <a:rPr sz="1850" u="sng" spc="-8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remains</a:t>
            </a:r>
            <a:r>
              <a:rPr sz="1850" u="sng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 </a:t>
            </a:r>
            <a:r>
              <a:rPr sz="185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the</a:t>
            </a:r>
            <a:r>
              <a:rPr sz="1850" u="sng" spc="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 </a:t>
            </a:r>
            <a:r>
              <a:rPr sz="1850" u="sng" spc="-9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dominant</a:t>
            </a:r>
            <a:r>
              <a:rPr sz="1850" u="sng" spc="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 </a:t>
            </a:r>
            <a:r>
              <a:rPr sz="1850" u="sng" spc="-8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pathway</a:t>
            </a:r>
            <a:r>
              <a:rPr sz="1850" u="sng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 </a:t>
            </a:r>
            <a:r>
              <a:rPr sz="185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for most</a:t>
            </a:r>
            <a:r>
              <a:rPr sz="1850" u="sng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 </a:t>
            </a:r>
            <a:r>
              <a:rPr sz="1850" u="sng" spc="-9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Lucida Sans Unicode"/>
                <a:cs typeface="Lucida Sans Unicode"/>
              </a:rPr>
              <a:t>startups</a:t>
            </a:r>
            <a:r>
              <a:rPr sz="1850" spc="-95" dirty="0">
                <a:solidFill>
                  <a:srgbClr val="FF0000"/>
                </a:solidFill>
                <a:latin typeface="Lucida Sans Unicode"/>
                <a:cs typeface="Lucida Sans Unicode"/>
              </a:rPr>
              <a:t> 	</a:t>
            </a:r>
            <a:r>
              <a:rPr sz="1850" spc="-30" dirty="0">
                <a:solidFill>
                  <a:srgbClr val="2C3855"/>
                </a:solidFill>
                <a:latin typeface="Lucida Sans Unicode"/>
                <a:cs typeface="Lucida Sans Unicode"/>
              </a:rPr>
              <a:t>globally.</a:t>
            </a:r>
            <a:endParaRPr sz="1850">
              <a:latin typeface="Lucida Sans Unicode"/>
              <a:cs typeface="Lucida Sans Unicode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8445" y="605129"/>
            <a:ext cx="2024252" cy="94515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1314450" y="1581518"/>
            <a:ext cx="5105400" cy="369570"/>
          </a:xfrm>
          <a:prstGeom prst="rect">
            <a:avLst/>
          </a:prstGeom>
          <a:solidFill>
            <a:srgbClr val="00AFEF"/>
          </a:solidFill>
        </p:spPr>
        <p:txBody>
          <a:bodyPr vert="horz" wrap="square" lIns="0" tIns="40005" rIns="0" bIns="0" rtlCol="0">
            <a:spAutoFit/>
          </a:bodyPr>
          <a:lstStyle/>
          <a:p>
            <a:pPr marL="103505">
              <a:lnSpc>
                <a:spcPct val="100000"/>
              </a:lnSpc>
              <a:spcBef>
                <a:spcPts val="315"/>
              </a:spcBef>
            </a:pPr>
            <a:r>
              <a:rPr sz="1800" b="1" spc="-40" dirty="0">
                <a:solidFill>
                  <a:srgbClr val="FFFFFF"/>
                </a:solidFill>
                <a:latin typeface="Arial"/>
                <a:cs typeface="Arial"/>
              </a:rPr>
              <a:t>1.</a:t>
            </a:r>
            <a:r>
              <a:rPr sz="18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80" dirty="0">
                <a:solidFill>
                  <a:srgbClr val="FFFFFF"/>
                </a:solidFill>
                <a:latin typeface="Arial"/>
                <a:cs typeface="Arial"/>
              </a:rPr>
              <a:t>Traditional</a:t>
            </a:r>
            <a:r>
              <a:rPr sz="1800" b="1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80" dirty="0">
                <a:solidFill>
                  <a:srgbClr val="FFFFFF"/>
                </a:solidFill>
                <a:latin typeface="Arial"/>
                <a:cs typeface="Arial"/>
              </a:rPr>
              <a:t>Financing</a:t>
            </a:r>
            <a:r>
              <a:rPr sz="1800" b="1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—</a:t>
            </a:r>
            <a:r>
              <a:rPr sz="18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6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800" b="1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Foundation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446782" y="3311271"/>
            <a:ext cx="3973068" cy="285140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1325285"/>
            <a:ext cx="10401300" cy="5243830"/>
            <a:chOff x="304800" y="1325285"/>
            <a:chExt cx="10401300" cy="5243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863" y="1525523"/>
              <a:ext cx="9756648" cy="490296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23850" y="1809115"/>
              <a:ext cx="10016490" cy="4373245"/>
            </a:xfrm>
            <a:custGeom>
              <a:avLst/>
              <a:gdLst/>
              <a:ahLst/>
              <a:cxnLst/>
              <a:rect l="l" t="t" r="r" b="b"/>
              <a:pathLst>
                <a:path w="10016490" h="4373245">
                  <a:moveTo>
                    <a:pt x="9747885" y="0"/>
                  </a:moveTo>
                  <a:lnTo>
                    <a:pt x="268490" y="0"/>
                  </a:lnTo>
                  <a:lnTo>
                    <a:pt x="220228" y="4323"/>
                  </a:lnTo>
                  <a:lnTo>
                    <a:pt x="174804" y="16789"/>
                  </a:lnTo>
                  <a:lnTo>
                    <a:pt x="132977" y="36641"/>
                  </a:lnTo>
                  <a:lnTo>
                    <a:pt x="95504" y="63123"/>
                  </a:lnTo>
                  <a:lnTo>
                    <a:pt x="63145" y="95476"/>
                  </a:lnTo>
                  <a:lnTo>
                    <a:pt x="36656" y="132945"/>
                  </a:lnTo>
                  <a:lnTo>
                    <a:pt x="16797" y="174773"/>
                  </a:lnTo>
                  <a:lnTo>
                    <a:pt x="4325" y="220203"/>
                  </a:lnTo>
                  <a:lnTo>
                    <a:pt x="0" y="268477"/>
                  </a:lnTo>
                  <a:lnTo>
                    <a:pt x="0" y="4104132"/>
                  </a:lnTo>
                  <a:lnTo>
                    <a:pt x="4325" y="4152397"/>
                  </a:lnTo>
                  <a:lnTo>
                    <a:pt x="16797" y="4197824"/>
                  </a:lnTo>
                  <a:lnTo>
                    <a:pt x="36656" y="4239654"/>
                  </a:lnTo>
                  <a:lnTo>
                    <a:pt x="63145" y="4277128"/>
                  </a:lnTo>
                  <a:lnTo>
                    <a:pt x="95504" y="4309489"/>
                  </a:lnTo>
                  <a:lnTo>
                    <a:pt x="132977" y="4335978"/>
                  </a:lnTo>
                  <a:lnTo>
                    <a:pt x="174804" y="4355838"/>
                  </a:lnTo>
                  <a:lnTo>
                    <a:pt x="220228" y="4368309"/>
                  </a:lnTo>
                  <a:lnTo>
                    <a:pt x="268490" y="4372635"/>
                  </a:lnTo>
                  <a:lnTo>
                    <a:pt x="9747885" y="4372635"/>
                  </a:lnTo>
                  <a:lnTo>
                    <a:pt x="9796159" y="4368309"/>
                  </a:lnTo>
                  <a:lnTo>
                    <a:pt x="9841589" y="4355838"/>
                  </a:lnTo>
                  <a:lnTo>
                    <a:pt x="9883417" y="4335978"/>
                  </a:lnTo>
                  <a:lnTo>
                    <a:pt x="9920886" y="4309489"/>
                  </a:lnTo>
                  <a:lnTo>
                    <a:pt x="9953239" y="4277128"/>
                  </a:lnTo>
                  <a:lnTo>
                    <a:pt x="9979721" y="4239654"/>
                  </a:lnTo>
                  <a:lnTo>
                    <a:pt x="9999573" y="4197824"/>
                  </a:lnTo>
                  <a:lnTo>
                    <a:pt x="10012039" y="4152397"/>
                  </a:lnTo>
                  <a:lnTo>
                    <a:pt x="10016363" y="4104132"/>
                  </a:lnTo>
                  <a:lnTo>
                    <a:pt x="10016363" y="268477"/>
                  </a:lnTo>
                  <a:lnTo>
                    <a:pt x="10012039" y="220203"/>
                  </a:lnTo>
                  <a:lnTo>
                    <a:pt x="9999573" y="174773"/>
                  </a:lnTo>
                  <a:lnTo>
                    <a:pt x="9979721" y="132945"/>
                  </a:lnTo>
                  <a:lnTo>
                    <a:pt x="9953239" y="95476"/>
                  </a:lnTo>
                  <a:lnTo>
                    <a:pt x="9920886" y="63123"/>
                  </a:lnTo>
                  <a:lnTo>
                    <a:pt x="9883417" y="36641"/>
                  </a:lnTo>
                  <a:lnTo>
                    <a:pt x="9841589" y="16789"/>
                  </a:lnTo>
                  <a:lnTo>
                    <a:pt x="9796159" y="4323"/>
                  </a:lnTo>
                  <a:lnTo>
                    <a:pt x="97478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3850" y="1809115"/>
              <a:ext cx="10016490" cy="4373245"/>
            </a:xfrm>
            <a:custGeom>
              <a:avLst/>
              <a:gdLst/>
              <a:ahLst/>
              <a:cxnLst/>
              <a:rect l="l" t="t" r="r" b="b"/>
              <a:pathLst>
                <a:path w="10016490" h="4373245">
                  <a:moveTo>
                    <a:pt x="0" y="268477"/>
                  </a:moveTo>
                  <a:lnTo>
                    <a:pt x="4325" y="220203"/>
                  </a:lnTo>
                  <a:lnTo>
                    <a:pt x="16797" y="174773"/>
                  </a:lnTo>
                  <a:lnTo>
                    <a:pt x="36656" y="132945"/>
                  </a:lnTo>
                  <a:lnTo>
                    <a:pt x="63145" y="95476"/>
                  </a:lnTo>
                  <a:lnTo>
                    <a:pt x="95504" y="63123"/>
                  </a:lnTo>
                  <a:lnTo>
                    <a:pt x="132977" y="36641"/>
                  </a:lnTo>
                  <a:lnTo>
                    <a:pt x="174804" y="16789"/>
                  </a:lnTo>
                  <a:lnTo>
                    <a:pt x="220228" y="4323"/>
                  </a:lnTo>
                  <a:lnTo>
                    <a:pt x="268490" y="0"/>
                  </a:lnTo>
                  <a:lnTo>
                    <a:pt x="9747885" y="0"/>
                  </a:lnTo>
                  <a:lnTo>
                    <a:pt x="9796159" y="4323"/>
                  </a:lnTo>
                  <a:lnTo>
                    <a:pt x="9841589" y="16789"/>
                  </a:lnTo>
                  <a:lnTo>
                    <a:pt x="9883417" y="36641"/>
                  </a:lnTo>
                  <a:lnTo>
                    <a:pt x="9920886" y="63123"/>
                  </a:lnTo>
                  <a:lnTo>
                    <a:pt x="9953239" y="95476"/>
                  </a:lnTo>
                  <a:lnTo>
                    <a:pt x="9979721" y="132945"/>
                  </a:lnTo>
                  <a:lnTo>
                    <a:pt x="9999573" y="174773"/>
                  </a:lnTo>
                  <a:lnTo>
                    <a:pt x="10012039" y="220203"/>
                  </a:lnTo>
                  <a:lnTo>
                    <a:pt x="10016363" y="268477"/>
                  </a:lnTo>
                  <a:lnTo>
                    <a:pt x="10016363" y="4104132"/>
                  </a:lnTo>
                  <a:lnTo>
                    <a:pt x="10012039" y="4152397"/>
                  </a:lnTo>
                  <a:lnTo>
                    <a:pt x="9999573" y="4197824"/>
                  </a:lnTo>
                  <a:lnTo>
                    <a:pt x="9979721" y="4239654"/>
                  </a:lnTo>
                  <a:lnTo>
                    <a:pt x="9953239" y="4277128"/>
                  </a:lnTo>
                  <a:lnTo>
                    <a:pt x="9920886" y="4309489"/>
                  </a:lnTo>
                  <a:lnTo>
                    <a:pt x="9883417" y="4335978"/>
                  </a:lnTo>
                  <a:lnTo>
                    <a:pt x="9841589" y="4355838"/>
                  </a:lnTo>
                  <a:lnTo>
                    <a:pt x="9796159" y="4368309"/>
                  </a:lnTo>
                  <a:lnTo>
                    <a:pt x="9747885" y="4372635"/>
                  </a:lnTo>
                  <a:lnTo>
                    <a:pt x="268490" y="4372635"/>
                  </a:lnTo>
                  <a:lnTo>
                    <a:pt x="220228" y="4368309"/>
                  </a:lnTo>
                  <a:lnTo>
                    <a:pt x="174804" y="4355838"/>
                  </a:lnTo>
                  <a:lnTo>
                    <a:pt x="132977" y="4335978"/>
                  </a:lnTo>
                  <a:lnTo>
                    <a:pt x="95504" y="4309489"/>
                  </a:lnTo>
                  <a:lnTo>
                    <a:pt x="63145" y="4277128"/>
                  </a:lnTo>
                  <a:lnTo>
                    <a:pt x="36656" y="4239654"/>
                  </a:lnTo>
                  <a:lnTo>
                    <a:pt x="16797" y="4197824"/>
                  </a:lnTo>
                  <a:lnTo>
                    <a:pt x="4325" y="4152397"/>
                  </a:lnTo>
                  <a:lnTo>
                    <a:pt x="0" y="4104132"/>
                  </a:lnTo>
                  <a:lnTo>
                    <a:pt x="0" y="26847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68248" y="1964816"/>
            <a:ext cx="509778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Traditional</a:t>
            </a:r>
            <a:r>
              <a:rPr sz="2850" i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Financing</a:t>
            </a:r>
            <a:r>
              <a:rPr sz="2850" i="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Instruments</a:t>
            </a:r>
            <a:endParaRPr sz="285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58445" y="605129"/>
            <a:ext cx="10300335" cy="2952115"/>
            <a:chOff x="158445" y="605129"/>
            <a:chExt cx="10300335" cy="295211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0872" y="2434526"/>
              <a:ext cx="1815464" cy="112198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12313" y="2482341"/>
              <a:ext cx="1738122" cy="107416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43728" y="2482341"/>
              <a:ext cx="1738122" cy="107416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75143" y="2434615"/>
              <a:ext cx="1815464" cy="1122019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568248" y="3716477"/>
            <a:ext cx="1096010" cy="2438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Bootstrapping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3059" y="4034154"/>
            <a:ext cx="880744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Self-</a:t>
            </a:r>
            <a:r>
              <a:rPr sz="14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funded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3059" y="4262754"/>
            <a:ext cx="6584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personal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14958" y="4019524"/>
            <a:ext cx="79883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36220">
              <a:lnSpc>
                <a:spcPct val="107100"/>
              </a:lnSpc>
              <a:spcBef>
                <a:spcPts val="100"/>
              </a:spcBef>
            </a:pPr>
            <a:r>
              <a:rPr sz="14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growth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savings,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20214" y="4019524"/>
            <a:ext cx="65087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13360">
              <a:lnSpc>
                <a:spcPct val="107100"/>
              </a:lnSpc>
              <a:spcBef>
                <a:spcPts val="100"/>
              </a:spcBef>
            </a:pPr>
            <a:r>
              <a:rPr sz="14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using 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revenue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3059" y="4476201"/>
            <a:ext cx="2504440" cy="712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7200"/>
              </a:lnSpc>
              <a:spcBef>
                <a:spcPts val="100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reinvestment,</a:t>
            </a:r>
            <a:r>
              <a:rPr sz="1400" spc="340" dirty="0">
                <a:solidFill>
                  <a:srgbClr val="272424"/>
                </a:solidFill>
                <a:latin typeface="Microsoft JhengHei"/>
                <a:cs typeface="Microsoft JhengHei"/>
              </a:rPr>
              <a:t>  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300" dirty="0">
                <a:solidFill>
                  <a:srgbClr val="272424"/>
                </a:solidFill>
                <a:latin typeface="Microsoft JhengHei"/>
                <a:cs typeface="Microsoft JhengHei"/>
              </a:rPr>
              <a:t>    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lean 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operations.</a:t>
            </a:r>
            <a:r>
              <a:rPr sz="14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Preserves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but 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limits</a:t>
            </a:r>
            <a:r>
              <a:rPr sz="14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speed.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999994" y="3614918"/>
            <a:ext cx="2277110" cy="157353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Angel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Investment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7200"/>
              </a:lnSpc>
              <a:spcBef>
                <a:spcPts val="675"/>
              </a:spcBef>
              <a:tabLst>
                <a:tab pos="771525" algn="l"/>
                <a:tab pos="988060" algn="l"/>
                <a:tab pos="1739264" algn="l"/>
                <a:tab pos="1945005" algn="l"/>
              </a:tabLst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High-net-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worth</a:t>
            </a:r>
            <a:r>
              <a:rPr sz="1400" spc="5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individuals</a:t>
            </a:r>
            <a:r>
              <a:rPr sz="14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providing</a:t>
            </a:r>
            <a:r>
              <a:rPr sz="14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early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capital,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mentorship,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and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networks.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Typical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check: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$25K–$500K.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431663" y="3614918"/>
            <a:ext cx="2303145" cy="157353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30"/>
              </a:spcBef>
            </a:pPr>
            <a:r>
              <a:rPr sz="1400" b="1" spc="9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400" b="1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400" b="1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0" dirty="0">
                <a:solidFill>
                  <a:srgbClr val="272424"/>
                </a:solidFill>
                <a:latin typeface="Calibri"/>
                <a:cs typeface="Calibri"/>
              </a:rPr>
              <a:t>apital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07200"/>
              </a:lnSpc>
              <a:spcBef>
                <a:spcPts val="675"/>
              </a:spcBef>
            </a:pP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Institutional</a:t>
            </a:r>
            <a:r>
              <a:rPr sz="14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funds</a:t>
            </a:r>
            <a:r>
              <a:rPr sz="14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deploying </a:t>
            </a:r>
            <a:r>
              <a:rPr sz="14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exchange</a:t>
            </a:r>
            <a:r>
              <a:rPr sz="14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4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equity.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Expect</a:t>
            </a:r>
            <a:r>
              <a:rPr sz="1400" spc="415" dirty="0">
                <a:solidFill>
                  <a:srgbClr val="272424"/>
                </a:solidFill>
                <a:latin typeface="Microsoft JhengHei"/>
                <a:cs typeface="Microsoft JhengHei"/>
              </a:rPr>
              <a:t>  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board</a:t>
            </a:r>
            <a:r>
              <a:rPr sz="1400" spc="395" dirty="0">
                <a:solidFill>
                  <a:srgbClr val="272424"/>
                </a:solidFill>
                <a:latin typeface="Microsoft JhengHei"/>
                <a:cs typeface="Microsoft JhengHei"/>
              </a:rPr>
              <a:t>   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seats, milestones,</a:t>
            </a:r>
            <a:r>
              <a:rPr sz="1400" spc="2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high-</a:t>
            </a:r>
            <a:r>
              <a:rPr sz="14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growth 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expectations.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863585" y="3616581"/>
            <a:ext cx="2459355" cy="1571625"/>
          </a:xfrm>
          <a:prstGeom prst="rect">
            <a:avLst/>
          </a:prstGeom>
        </p:spPr>
        <p:txBody>
          <a:bodyPr vert="horz" wrap="square" lIns="0" tIns="11684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2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Debt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endParaRPr sz="1400">
              <a:latin typeface="Calibri"/>
              <a:cs typeface="Calibri"/>
            </a:endParaRPr>
          </a:p>
          <a:p>
            <a:pPr marL="12700" marR="6985" algn="just">
              <a:lnSpc>
                <a:spcPct val="107200"/>
              </a:lnSpc>
              <a:spcBef>
                <a:spcPts val="670"/>
              </a:spcBef>
              <a:tabLst>
                <a:tab pos="1190625" algn="l"/>
              </a:tabLst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SBA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loans,</a:t>
            </a:r>
            <a:r>
              <a:rPr sz="14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lines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4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credit,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revenue-based financing.</a:t>
            </a:r>
            <a:endParaRPr sz="1400">
              <a:latin typeface="Microsoft JhengHei"/>
              <a:cs typeface="Microsoft JhengHei"/>
            </a:endParaRPr>
          </a:p>
          <a:p>
            <a:pPr marL="12700" marR="5080" algn="just">
              <a:lnSpc>
                <a:spcPct val="107100"/>
              </a:lnSpc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Non-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dilutive</a:t>
            </a:r>
            <a:r>
              <a:rPr sz="1400" spc="44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but</a:t>
            </a:r>
            <a:r>
              <a:rPr sz="1400" spc="4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requires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cash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flow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collateral.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71628" y="985663"/>
            <a:ext cx="8308340" cy="4352925"/>
            <a:chOff x="1171628" y="985663"/>
            <a:chExt cx="8308340" cy="43529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71628" y="985663"/>
              <a:ext cx="8307969" cy="435290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91050" y="1526031"/>
              <a:ext cx="1371600" cy="2769870"/>
            </a:xfrm>
            <a:custGeom>
              <a:avLst/>
              <a:gdLst/>
              <a:ahLst/>
              <a:cxnLst/>
              <a:rect l="l" t="t" r="r" b="b"/>
              <a:pathLst>
                <a:path w="1371600" h="2769870">
                  <a:moveTo>
                    <a:pt x="0" y="76200"/>
                  </a:moveTo>
                  <a:lnTo>
                    <a:pt x="5994" y="46505"/>
                  </a:lnTo>
                  <a:lnTo>
                    <a:pt x="22336" y="22288"/>
                  </a:lnTo>
                  <a:lnTo>
                    <a:pt x="46559" y="5976"/>
                  </a:lnTo>
                  <a:lnTo>
                    <a:pt x="76200" y="0"/>
                  </a:lnTo>
                  <a:lnTo>
                    <a:pt x="1295400" y="0"/>
                  </a:lnTo>
                  <a:lnTo>
                    <a:pt x="1325040" y="5976"/>
                  </a:lnTo>
                  <a:lnTo>
                    <a:pt x="1349263" y="22288"/>
                  </a:lnTo>
                  <a:lnTo>
                    <a:pt x="1365605" y="46505"/>
                  </a:lnTo>
                  <a:lnTo>
                    <a:pt x="1371600" y="76200"/>
                  </a:lnTo>
                  <a:lnTo>
                    <a:pt x="1371600" y="381000"/>
                  </a:lnTo>
                  <a:lnTo>
                    <a:pt x="1365605" y="410640"/>
                  </a:lnTo>
                  <a:lnTo>
                    <a:pt x="1349263" y="434863"/>
                  </a:lnTo>
                  <a:lnTo>
                    <a:pt x="1325040" y="451205"/>
                  </a:lnTo>
                  <a:lnTo>
                    <a:pt x="1295400" y="457200"/>
                  </a:lnTo>
                  <a:lnTo>
                    <a:pt x="76200" y="457200"/>
                  </a:lnTo>
                  <a:lnTo>
                    <a:pt x="46559" y="451205"/>
                  </a:lnTo>
                  <a:lnTo>
                    <a:pt x="22336" y="434863"/>
                  </a:lnTo>
                  <a:lnTo>
                    <a:pt x="5994" y="410640"/>
                  </a:lnTo>
                  <a:lnTo>
                    <a:pt x="0" y="381000"/>
                  </a:lnTo>
                  <a:lnTo>
                    <a:pt x="0" y="76200"/>
                  </a:lnTo>
                  <a:close/>
                </a:path>
                <a:path w="1371600" h="2769870">
                  <a:moveTo>
                    <a:pt x="190500" y="2515742"/>
                  </a:moveTo>
                  <a:lnTo>
                    <a:pt x="194490" y="2495964"/>
                  </a:lnTo>
                  <a:lnTo>
                    <a:pt x="205374" y="2479817"/>
                  </a:lnTo>
                  <a:lnTo>
                    <a:pt x="221521" y="2468933"/>
                  </a:lnTo>
                  <a:lnTo>
                    <a:pt x="241300" y="2464942"/>
                  </a:lnTo>
                  <a:lnTo>
                    <a:pt x="1130300" y="2464942"/>
                  </a:lnTo>
                  <a:lnTo>
                    <a:pt x="1150078" y="2468933"/>
                  </a:lnTo>
                  <a:lnTo>
                    <a:pt x="1166225" y="2479817"/>
                  </a:lnTo>
                  <a:lnTo>
                    <a:pt x="1177109" y="2495964"/>
                  </a:lnTo>
                  <a:lnTo>
                    <a:pt x="1181100" y="2515742"/>
                  </a:lnTo>
                  <a:lnTo>
                    <a:pt x="1181100" y="2718942"/>
                  </a:lnTo>
                  <a:lnTo>
                    <a:pt x="1177109" y="2738721"/>
                  </a:lnTo>
                  <a:lnTo>
                    <a:pt x="1166225" y="2754868"/>
                  </a:lnTo>
                  <a:lnTo>
                    <a:pt x="1150078" y="2765752"/>
                  </a:lnTo>
                  <a:lnTo>
                    <a:pt x="1130300" y="2769742"/>
                  </a:lnTo>
                  <a:lnTo>
                    <a:pt x="241300" y="2769742"/>
                  </a:lnTo>
                  <a:lnTo>
                    <a:pt x="221521" y="2765752"/>
                  </a:lnTo>
                  <a:lnTo>
                    <a:pt x="205374" y="2754868"/>
                  </a:lnTo>
                  <a:lnTo>
                    <a:pt x="194490" y="2738721"/>
                  </a:lnTo>
                  <a:lnTo>
                    <a:pt x="190500" y="2718942"/>
                  </a:lnTo>
                  <a:lnTo>
                    <a:pt x="190500" y="2515742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591050" y="2085974"/>
              <a:ext cx="1371600" cy="457200"/>
            </a:xfrm>
            <a:custGeom>
              <a:avLst/>
              <a:gdLst/>
              <a:ahLst/>
              <a:cxnLst/>
              <a:rect l="l" t="t" r="r" b="b"/>
              <a:pathLst>
                <a:path w="1371600" h="457200">
                  <a:moveTo>
                    <a:pt x="0" y="76200"/>
                  </a:moveTo>
                  <a:lnTo>
                    <a:pt x="5994" y="46559"/>
                  </a:lnTo>
                  <a:lnTo>
                    <a:pt x="22336" y="22336"/>
                  </a:lnTo>
                  <a:lnTo>
                    <a:pt x="46559" y="5994"/>
                  </a:lnTo>
                  <a:lnTo>
                    <a:pt x="76200" y="0"/>
                  </a:lnTo>
                  <a:lnTo>
                    <a:pt x="1295400" y="0"/>
                  </a:lnTo>
                  <a:lnTo>
                    <a:pt x="1325040" y="5994"/>
                  </a:lnTo>
                  <a:lnTo>
                    <a:pt x="1349263" y="22336"/>
                  </a:lnTo>
                  <a:lnTo>
                    <a:pt x="1365605" y="46559"/>
                  </a:lnTo>
                  <a:lnTo>
                    <a:pt x="1371600" y="76200"/>
                  </a:lnTo>
                  <a:lnTo>
                    <a:pt x="1371600" y="381000"/>
                  </a:lnTo>
                  <a:lnTo>
                    <a:pt x="1365605" y="410640"/>
                  </a:lnTo>
                  <a:lnTo>
                    <a:pt x="1349263" y="434863"/>
                  </a:lnTo>
                  <a:lnTo>
                    <a:pt x="1325040" y="451205"/>
                  </a:lnTo>
                  <a:lnTo>
                    <a:pt x="1295400" y="457200"/>
                  </a:lnTo>
                  <a:lnTo>
                    <a:pt x="76200" y="457200"/>
                  </a:lnTo>
                  <a:lnTo>
                    <a:pt x="46559" y="451205"/>
                  </a:lnTo>
                  <a:lnTo>
                    <a:pt x="22336" y="434863"/>
                  </a:lnTo>
                  <a:lnTo>
                    <a:pt x="5994" y="410640"/>
                  </a:lnTo>
                  <a:lnTo>
                    <a:pt x="0" y="381000"/>
                  </a:lnTo>
                  <a:lnTo>
                    <a:pt x="0" y="76200"/>
                  </a:lnTo>
                  <a:close/>
                </a:path>
              </a:pathLst>
            </a:custGeom>
            <a:ln w="25400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591050" y="2619375"/>
              <a:ext cx="1371600" cy="304800"/>
            </a:xfrm>
            <a:custGeom>
              <a:avLst/>
              <a:gdLst/>
              <a:ahLst/>
              <a:cxnLst/>
              <a:rect l="l" t="t" r="r" b="b"/>
              <a:pathLst>
                <a:path w="1371600" h="304800">
                  <a:moveTo>
                    <a:pt x="0" y="50800"/>
                  </a:moveTo>
                  <a:lnTo>
                    <a:pt x="3990" y="31021"/>
                  </a:lnTo>
                  <a:lnTo>
                    <a:pt x="14874" y="14874"/>
                  </a:lnTo>
                  <a:lnTo>
                    <a:pt x="31021" y="3990"/>
                  </a:lnTo>
                  <a:lnTo>
                    <a:pt x="50800" y="0"/>
                  </a:lnTo>
                  <a:lnTo>
                    <a:pt x="1320800" y="0"/>
                  </a:lnTo>
                  <a:lnTo>
                    <a:pt x="1340578" y="3990"/>
                  </a:lnTo>
                  <a:lnTo>
                    <a:pt x="1356725" y="14874"/>
                  </a:lnTo>
                  <a:lnTo>
                    <a:pt x="1367609" y="31021"/>
                  </a:lnTo>
                  <a:lnTo>
                    <a:pt x="1371600" y="50800"/>
                  </a:lnTo>
                  <a:lnTo>
                    <a:pt x="1371600" y="254000"/>
                  </a:lnTo>
                  <a:lnTo>
                    <a:pt x="1367609" y="273778"/>
                  </a:lnTo>
                  <a:lnTo>
                    <a:pt x="1356725" y="289925"/>
                  </a:lnTo>
                  <a:lnTo>
                    <a:pt x="1340578" y="300809"/>
                  </a:lnTo>
                  <a:lnTo>
                    <a:pt x="1320800" y="304800"/>
                  </a:lnTo>
                  <a:lnTo>
                    <a:pt x="50800" y="304800"/>
                  </a:lnTo>
                  <a:lnTo>
                    <a:pt x="31021" y="300809"/>
                  </a:lnTo>
                  <a:lnTo>
                    <a:pt x="14874" y="289925"/>
                  </a:lnTo>
                  <a:lnTo>
                    <a:pt x="3990" y="273778"/>
                  </a:lnTo>
                  <a:lnTo>
                    <a:pt x="0" y="254000"/>
                  </a:lnTo>
                  <a:lnTo>
                    <a:pt x="0" y="50800"/>
                  </a:lnTo>
                  <a:close/>
                </a:path>
              </a:pathLst>
            </a:custGeom>
            <a:ln w="25400">
              <a:solidFill>
                <a:srgbClr val="9BBA5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591050" y="3000375"/>
              <a:ext cx="1447800" cy="304800"/>
            </a:xfrm>
            <a:custGeom>
              <a:avLst/>
              <a:gdLst/>
              <a:ahLst/>
              <a:cxnLst/>
              <a:rect l="l" t="t" r="r" b="b"/>
              <a:pathLst>
                <a:path w="1447800" h="304800">
                  <a:moveTo>
                    <a:pt x="0" y="50800"/>
                  </a:moveTo>
                  <a:lnTo>
                    <a:pt x="3990" y="31021"/>
                  </a:lnTo>
                  <a:lnTo>
                    <a:pt x="14874" y="14874"/>
                  </a:lnTo>
                  <a:lnTo>
                    <a:pt x="31021" y="3990"/>
                  </a:lnTo>
                  <a:lnTo>
                    <a:pt x="50800" y="0"/>
                  </a:lnTo>
                  <a:lnTo>
                    <a:pt x="1397000" y="0"/>
                  </a:lnTo>
                  <a:lnTo>
                    <a:pt x="1416778" y="3990"/>
                  </a:lnTo>
                  <a:lnTo>
                    <a:pt x="1432925" y="14874"/>
                  </a:lnTo>
                  <a:lnTo>
                    <a:pt x="1443809" y="31021"/>
                  </a:lnTo>
                  <a:lnTo>
                    <a:pt x="1447800" y="50800"/>
                  </a:lnTo>
                  <a:lnTo>
                    <a:pt x="1447800" y="254000"/>
                  </a:lnTo>
                  <a:lnTo>
                    <a:pt x="1443809" y="273778"/>
                  </a:lnTo>
                  <a:lnTo>
                    <a:pt x="1432925" y="289925"/>
                  </a:lnTo>
                  <a:lnTo>
                    <a:pt x="1416778" y="300809"/>
                  </a:lnTo>
                  <a:lnTo>
                    <a:pt x="1397000" y="304800"/>
                  </a:lnTo>
                  <a:lnTo>
                    <a:pt x="50800" y="304800"/>
                  </a:lnTo>
                  <a:lnTo>
                    <a:pt x="31021" y="300809"/>
                  </a:lnTo>
                  <a:lnTo>
                    <a:pt x="14874" y="289925"/>
                  </a:lnTo>
                  <a:lnTo>
                    <a:pt x="3990" y="273778"/>
                  </a:lnTo>
                  <a:lnTo>
                    <a:pt x="0" y="254000"/>
                  </a:lnTo>
                  <a:lnTo>
                    <a:pt x="0" y="50800"/>
                  </a:lnTo>
                  <a:close/>
                </a:path>
              </a:pathLst>
            </a:custGeom>
            <a:ln w="25400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91050" y="3381375"/>
              <a:ext cx="1295400" cy="533400"/>
            </a:xfrm>
            <a:custGeom>
              <a:avLst/>
              <a:gdLst/>
              <a:ahLst/>
              <a:cxnLst/>
              <a:rect l="l" t="t" r="r" b="b"/>
              <a:pathLst>
                <a:path w="1295400" h="533400">
                  <a:moveTo>
                    <a:pt x="0" y="88900"/>
                  </a:moveTo>
                  <a:lnTo>
                    <a:pt x="6979" y="54274"/>
                  </a:lnTo>
                  <a:lnTo>
                    <a:pt x="26019" y="26019"/>
                  </a:lnTo>
                  <a:lnTo>
                    <a:pt x="54274" y="6979"/>
                  </a:lnTo>
                  <a:lnTo>
                    <a:pt x="88900" y="0"/>
                  </a:lnTo>
                  <a:lnTo>
                    <a:pt x="1206500" y="0"/>
                  </a:lnTo>
                  <a:lnTo>
                    <a:pt x="1241125" y="6979"/>
                  </a:lnTo>
                  <a:lnTo>
                    <a:pt x="1269380" y="26019"/>
                  </a:lnTo>
                  <a:lnTo>
                    <a:pt x="1288420" y="54274"/>
                  </a:lnTo>
                  <a:lnTo>
                    <a:pt x="1295400" y="88900"/>
                  </a:lnTo>
                  <a:lnTo>
                    <a:pt x="1295400" y="444500"/>
                  </a:lnTo>
                  <a:lnTo>
                    <a:pt x="1288420" y="479125"/>
                  </a:lnTo>
                  <a:lnTo>
                    <a:pt x="1269380" y="507380"/>
                  </a:lnTo>
                  <a:lnTo>
                    <a:pt x="1241125" y="526420"/>
                  </a:lnTo>
                  <a:lnTo>
                    <a:pt x="1206500" y="533400"/>
                  </a:lnTo>
                  <a:lnTo>
                    <a:pt x="88900" y="533400"/>
                  </a:lnTo>
                  <a:lnTo>
                    <a:pt x="54274" y="526420"/>
                  </a:lnTo>
                  <a:lnTo>
                    <a:pt x="26019" y="507380"/>
                  </a:lnTo>
                  <a:lnTo>
                    <a:pt x="6979" y="479125"/>
                  </a:lnTo>
                  <a:lnTo>
                    <a:pt x="0" y="444500"/>
                  </a:lnTo>
                  <a:lnTo>
                    <a:pt x="0" y="88900"/>
                  </a:lnTo>
                  <a:close/>
                </a:path>
              </a:pathLst>
            </a:custGeom>
            <a:ln w="254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484122" y="138430"/>
            <a:ext cx="6744334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Traditional</a:t>
            </a:r>
            <a:r>
              <a:rPr sz="2450" i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vs.</a:t>
            </a:r>
            <a:r>
              <a:rPr sz="2450" i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Emerging</a:t>
            </a:r>
            <a:r>
              <a:rPr sz="2450" i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Financing:</a:t>
            </a:r>
            <a:r>
              <a:rPr sz="2450" i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sz="245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Paradigm</a:t>
            </a:r>
            <a:r>
              <a:rPr sz="2450" i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Shift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8695" y="5934557"/>
            <a:ext cx="9730740" cy="589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5420" indent="-1727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5420" algn="l"/>
              </a:tabLst>
            </a:pP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2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shift</a:t>
            </a:r>
            <a:r>
              <a:rPr sz="12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is</a:t>
            </a:r>
            <a:r>
              <a:rPr sz="12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Microsoft JhengHei"/>
                <a:cs typeface="Microsoft JhengHei"/>
              </a:rPr>
              <a:t>not</a:t>
            </a:r>
            <a:r>
              <a:rPr sz="12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Microsoft JhengHei"/>
                <a:cs typeface="Microsoft JhengHei"/>
              </a:rPr>
              <a:t>merely</a:t>
            </a:r>
            <a:r>
              <a:rPr sz="1200" b="1" spc="-1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Microsoft JhengHei"/>
                <a:cs typeface="Microsoft JhengHei"/>
              </a:rPr>
              <a:t>technological</a:t>
            </a:r>
            <a:r>
              <a:rPr sz="12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2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it</a:t>
            </a:r>
            <a:r>
              <a:rPr sz="12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2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-10" dirty="0">
                <a:solidFill>
                  <a:srgbClr val="006FC0"/>
                </a:solidFill>
                <a:latin typeface="Microsoft JhengHei"/>
                <a:cs typeface="Microsoft JhengHei"/>
              </a:rPr>
              <a:t>philosophical.</a:t>
            </a:r>
            <a:endParaRPr sz="1200">
              <a:latin typeface="Microsoft JhengHei"/>
              <a:cs typeface="Microsoft JhengHei"/>
            </a:endParaRPr>
          </a:p>
          <a:p>
            <a:pPr marL="184785" marR="5080" indent="-172720">
              <a:lnSpc>
                <a:spcPct val="104200"/>
              </a:lnSpc>
              <a:spcBef>
                <a:spcPts val="5"/>
              </a:spcBef>
              <a:buChar char="•"/>
              <a:tabLst>
                <a:tab pos="184785" algn="l"/>
                <a:tab pos="222885" algn="l"/>
              </a:tabLst>
            </a:pPr>
            <a:r>
              <a:rPr sz="1200" dirty="0">
                <a:solidFill>
                  <a:srgbClr val="272424"/>
                </a:solidFill>
                <a:latin typeface="Arial MT"/>
                <a:cs typeface="Arial MT"/>
              </a:rPr>
              <a:t>	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Emerging</a:t>
            </a:r>
            <a:r>
              <a:rPr sz="120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finance</a:t>
            </a:r>
            <a:r>
              <a:rPr sz="120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models</a:t>
            </a:r>
            <a:r>
              <a:rPr sz="120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prioritize</a:t>
            </a:r>
            <a:r>
              <a:rPr sz="120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transparency,</a:t>
            </a:r>
            <a:r>
              <a:rPr sz="120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speed,</a:t>
            </a:r>
            <a:r>
              <a:rPr sz="120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inclusivity,</a:t>
            </a:r>
            <a:r>
              <a:rPr sz="1200" b="1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200" b="1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programmatic</a:t>
            </a:r>
            <a:r>
              <a:rPr sz="120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enforcement</a:t>
            </a:r>
            <a:r>
              <a:rPr sz="120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20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agreements,</a:t>
            </a:r>
            <a:r>
              <a:rPr sz="1200" b="1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challenging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decades</a:t>
            </a:r>
            <a:r>
              <a:rPr sz="12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2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established</a:t>
            </a:r>
            <a:r>
              <a:rPr sz="120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practice</a:t>
            </a:r>
            <a:r>
              <a:rPr sz="12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2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2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2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2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equity.</a:t>
            </a:r>
            <a:endParaRPr sz="12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529291"/>
            <a:ext cx="10365105" cy="5095240"/>
            <a:chOff x="341566" y="1529291"/>
            <a:chExt cx="10365105" cy="50952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529291"/>
              <a:ext cx="3318255" cy="509469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608454"/>
              <a:ext cx="3143250" cy="4973320"/>
            </a:xfrm>
            <a:custGeom>
              <a:avLst/>
              <a:gdLst/>
              <a:ahLst/>
              <a:cxnLst/>
              <a:rect l="l" t="t" r="r" b="b"/>
              <a:pathLst>
                <a:path w="3143250" h="497332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750727"/>
                  </a:lnTo>
                  <a:lnTo>
                    <a:pt x="4523" y="4795587"/>
                  </a:lnTo>
                  <a:lnTo>
                    <a:pt x="17498" y="4837370"/>
                  </a:lnTo>
                  <a:lnTo>
                    <a:pt x="38027" y="4875181"/>
                  </a:lnTo>
                  <a:lnTo>
                    <a:pt x="65214" y="4908124"/>
                  </a:lnTo>
                  <a:lnTo>
                    <a:pt x="98164" y="4935304"/>
                  </a:lnTo>
                  <a:lnTo>
                    <a:pt x="135981" y="4955827"/>
                  </a:lnTo>
                  <a:lnTo>
                    <a:pt x="177768" y="4968797"/>
                  </a:lnTo>
                  <a:lnTo>
                    <a:pt x="222630" y="4973320"/>
                  </a:lnTo>
                  <a:lnTo>
                    <a:pt x="3143250" y="4973320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591081"/>
              <a:ext cx="9825228" cy="496798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869820"/>
              <a:ext cx="10098405" cy="4448175"/>
            </a:xfrm>
            <a:custGeom>
              <a:avLst/>
              <a:gdLst/>
              <a:ahLst/>
              <a:cxnLst/>
              <a:rect l="l" t="t" r="r" b="b"/>
              <a:pathLst>
                <a:path w="10098405" h="4448175">
                  <a:moveTo>
                    <a:pt x="9824783" y="0"/>
                  </a:moveTo>
                  <a:lnTo>
                    <a:pt x="273113" y="0"/>
                  </a:lnTo>
                  <a:lnTo>
                    <a:pt x="224020" y="4400"/>
                  </a:lnTo>
                  <a:lnTo>
                    <a:pt x="177814" y="17088"/>
                  </a:lnTo>
                  <a:lnTo>
                    <a:pt x="135267" y="37290"/>
                  </a:lnTo>
                  <a:lnTo>
                    <a:pt x="97149" y="64235"/>
                  </a:lnTo>
                  <a:lnTo>
                    <a:pt x="64232" y="97148"/>
                  </a:lnTo>
                  <a:lnTo>
                    <a:pt x="37287" y="135259"/>
                  </a:lnTo>
                  <a:lnTo>
                    <a:pt x="17086" y="177795"/>
                  </a:lnTo>
                  <a:lnTo>
                    <a:pt x="4400" y="223982"/>
                  </a:lnTo>
                  <a:lnTo>
                    <a:pt x="0" y="273050"/>
                  </a:lnTo>
                  <a:lnTo>
                    <a:pt x="0" y="4174820"/>
                  </a:lnTo>
                  <a:lnTo>
                    <a:pt x="4400" y="4223913"/>
                  </a:lnTo>
                  <a:lnTo>
                    <a:pt x="17086" y="4270118"/>
                  </a:lnTo>
                  <a:lnTo>
                    <a:pt x="37287" y="4312666"/>
                  </a:lnTo>
                  <a:lnTo>
                    <a:pt x="64232" y="4350784"/>
                  </a:lnTo>
                  <a:lnTo>
                    <a:pt x="97149" y="4383701"/>
                  </a:lnTo>
                  <a:lnTo>
                    <a:pt x="135267" y="4410646"/>
                  </a:lnTo>
                  <a:lnTo>
                    <a:pt x="177814" y="4430847"/>
                  </a:lnTo>
                  <a:lnTo>
                    <a:pt x="224020" y="4443533"/>
                  </a:lnTo>
                  <a:lnTo>
                    <a:pt x="273113" y="4447933"/>
                  </a:lnTo>
                  <a:lnTo>
                    <a:pt x="9824783" y="4447933"/>
                  </a:lnTo>
                  <a:lnTo>
                    <a:pt x="9873850" y="4443533"/>
                  </a:lnTo>
                  <a:lnTo>
                    <a:pt x="9920038" y="4430847"/>
                  </a:lnTo>
                  <a:lnTo>
                    <a:pt x="9962573" y="4410646"/>
                  </a:lnTo>
                  <a:lnTo>
                    <a:pt x="10000684" y="4383701"/>
                  </a:lnTo>
                  <a:lnTo>
                    <a:pt x="10033598" y="4350784"/>
                  </a:lnTo>
                  <a:lnTo>
                    <a:pt x="10060542" y="4312666"/>
                  </a:lnTo>
                  <a:lnTo>
                    <a:pt x="10080744" y="4270118"/>
                  </a:lnTo>
                  <a:lnTo>
                    <a:pt x="10093432" y="4223913"/>
                  </a:lnTo>
                  <a:lnTo>
                    <a:pt x="10097833" y="4174820"/>
                  </a:lnTo>
                  <a:lnTo>
                    <a:pt x="10097833" y="273050"/>
                  </a:lnTo>
                  <a:lnTo>
                    <a:pt x="10093432" y="223982"/>
                  </a:lnTo>
                  <a:lnTo>
                    <a:pt x="10080744" y="177795"/>
                  </a:lnTo>
                  <a:lnTo>
                    <a:pt x="10060542" y="135259"/>
                  </a:lnTo>
                  <a:lnTo>
                    <a:pt x="10033598" y="97148"/>
                  </a:lnTo>
                  <a:lnTo>
                    <a:pt x="10000684" y="64235"/>
                  </a:lnTo>
                  <a:lnTo>
                    <a:pt x="9962573" y="37290"/>
                  </a:lnTo>
                  <a:lnTo>
                    <a:pt x="9920038" y="17088"/>
                  </a:lnTo>
                  <a:lnTo>
                    <a:pt x="9873850" y="4400"/>
                  </a:lnTo>
                  <a:lnTo>
                    <a:pt x="98247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869820"/>
              <a:ext cx="10098405" cy="4448175"/>
            </a:xfrm>
            <a:custGeom>
              <a:avLst/>
              <a:gdLst/>
              <a:ahLst/>
              <a:cxnLst/>
              <a:rect l="l" t="t" r="r" b="b"/>
              <a:pathLst>
                <a:path w="10098405" h="4448175">
                  <a:moveTo>
                    <a:pt x="0" y="273050"/>
                  </a:moveTo>
                  <a:lnTo>
                    <a:pt x="4400" y="223982"/>
                  </a:lnTo>
                  <a:lnTo>
                    <a:pt x="17086" y="177795"/>
                  </a:lnTo>
                  <a:lnTo>
                    <a:pt x="37287" y="135259"/>
                  </a:lnTo>
                  <a:lnTo>
                    <a:pt x="64232" y="97148"/>
                  </a:lnTo>
                  <a:lnTo>
                    <a:pt x="97149" y="64235"/>
                  </a:lnTo>
                  <a:lnTo>
                    <a:pt x="135267" y="37290"/>
                  </a:lnTo>
                  <a:lnTo>
                    <a:pt x="177814" y="17088"/>
                  </a:lnTo>
                  <a:lnTo>
                    <a:pt x="224020" y="4400"/>
                  </a:lnTo>
                  <a:lnTo>
                    <a:pt x="273113" y="0"/>
                  </a:lnTo>
                  <a:lnTo>
                    <a:pt x="9824783" y="0"/>
                  </a:lnTo>
                  <a:lnTo>
                    <a:pt x="9873850" y="4400"/>
                  </a:lnTo>
                  <a:lnTo>
                    <a:pt x="9920038" y="17088"/>
                  </a:lnTo>
                  <a:lnTo>
                    <a:pt x="9962573" y="37290"/>
                  </a:lnTo>
                  <a:lnTo>
                    <a:pt x="10000684" y="64235"/>
                  </a:lnTo>
                  <a:lnTo>
                    <a:pt x="10033598" y="97148"/>
                  </a:lnTo>
                  <a:lnTo>
                    <a:pt x="10060542" y="135259"/>
                  </a:lnTo>
                  <a:lnTo>
                    <a:pt x="10080744" y="177795"/>
                  </a:lnTo>
                  <a:lnTo>
                    <a:pt x="10093432" y="223982"/>
                  </a:lnTo>
                  <a:lnTo>
                    <a:pt x="10097833" y="273050"/>
                  </a:lnTo>
                  <a:lnTo>
                    <a:pt x="10097833" y="4174820"/>
                  </a:lnTo>
                  <a:lnTo>
                    <a:pt x="10093432" y="4223913"/>
                  </a:lnTo>
                  <a:lnTo>
                    <a:pt x="10080744" y="4270118"/>
                  </a:lnTo>
                  <a:lnTo>
                    <a:pt x="10060542" y="4312666"/>
                  </a:lnTo>
                  <a:lnTo>
                    <a:pt x="10033598" y="4350784"/>
                  </a:lnTo>
                  <a:lnTo>
                    <a:pt x="10000684" y="4383701"/>
                  </a:lnTo>
                  <a:lnTo>
                    <a:pt x="9962573" y="4410646"/>
                  </a:lnTo>
                  <a:lnTo>
                    <a:pt x="9920038" y="4430847"/>
                  </a:lnTo>
                  <a:lnTo>
                    <a:pt x="9873850" y="4443533"/>
                  </a:lnTo>
                  <a:lnTo>
                    <a:pt x="9824783" y="4447933"/>
                  </a:lnTo>
                  <a:lnTo>
                    <a:pt x="273113" y="4447933"/>
                  </a:lnTo>
                  <a:lnTo>
                    <a:pt x="224020" y="4443533"/>
                  </a:lnTo>
                  <a:lnTo>
                    <a:pt x="177814" y="4430847"/>
                  </a:lnTo>
                  <a:lnTo>
                    <a:pt x="135267" y="4410646"/>
                  </a:lnTo>
                  <a:lnTo>
                    <a:pt x="97149" y="4383701"/>
                  </a:lnTo>
                  <a:lnTo>
                    <a:pt x="64232" y="4350784"/>
                  </a:lnTo>
                  <a:lnTo>
                    <a:pt x="37287" y="4312666"/>
                  </a:lnTo>
                  <a:lnTo>
                    <a:pt x="17086" y="4270118"/>
                  </a:lnTo>
                  <a:lnTo>
                    <a:pt x="4400" y="4223913"/>
                  </a:lnTo>
                  <a:lnTo>
                    <a:pt x="0" y="4174820"/>
                  </a:lnTo>
                  <a:lnTo>
                    <a:pt x="0" y="2730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605129"/>
            <a:ext cx="10300335" cy="945515"/>
            <a:chOff x="158445" y="605129"/>
            <a:chExt cx="10300335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68248" y="2008759"/>
            <a:ext cx="628269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Venture</a:t>
            </a:r>
            <a:r>
              <a:rPr sz="2850" i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Capital:</a:t>
            </a:r>
            <a:r>
              <a:rPr sz="2850" i="0" spc="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Deal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Structure</a:t>
            </a:r>
            <a:r>
              <a:rPr sz="2850" i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Essentials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8248" y="3216020"/>
            <a:ext cx="5367020" cy="1732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3525" indent="-250825">
              <a:lnSpc>
                <a:spcPct val="100000"/>
              </a:lnSpc>
              <a:spcBef>
                <a:spcPts val="95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600" b="1" spc="-150" dirty="0">
                <a:solidFill>
                  <a:srgbClr val="272424"/>
                </a:solidFill>
                <a:latin typeface="Microsoft JhengHei"/>
                <a:cs typeface="Microsoft JhengHei"/>
              </a:rPr>
              <a:t>Pre-</a:t>
            </a:r>
            <a:r>
              <a:rPr sz="1600" b="1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money</a:t>
            </a:r>
            <a:r>
              <a:rPr sz="160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:</a:t>
            </a:r>
            <a:r>
              <a:rPr sz="16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60" dirty="0">
                <a:solidFill>
                  <a:srgbClr val="272424"/>
                </a:solidFill>
                <a:latin typeface="Microsoft JhengHei"/>
                <a:cs typeface="Microsoft JhengHei"/>
              </a:rPr>
              <a:t>Company</a:t>
            </a:r>
            <a:r>
              <a:rPr sz="16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value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before</a:t>
            </a:r>
            <a:r>
              <a:rPr sz="16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ct val="100000"/>
              </a:lnSpc>
              <a:buFont typeface="Microsoft JhengHei"/>
              <a:buChar char="•"/>
              <a:tabLst>
                <a:tab pos="263525" algn="l"/>
              </a:tabLst>
            </a:pPr>
            <a:r>
              <a:rPr sz="160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Liquidation</a:t>
            </a:r>
            <a:r>
              <a:rPr sz="1600" b="1" spc="-1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preference</a:t>
            </a:r>
            <a:r>
              <a:rPr sz="16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:</a:t>
            </a:r>
            <a:r>
              <a:rPr sz="16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Investor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payout</a:t>
            </a:r>
            <a:r>
              <a:rPr sz="16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priority</a:t>
            </a:r>
            <a:r>
              <a:rPr sz="16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on</a:t>
            </a:r>
            <a:r>
              <a:rPr sz="1600" spc="-1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exit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ct val="100000"/>
              </a:lnSpc>
              <a:buFont typeface="Microsoft JhengHei"/>
              <a:buChar char="•"/>
              <a:tabLst>
                <a:tab pos="263525" algn="l"/>
              </a:tabLst>
            </a:pPr>
            <a:r>
              <a:rPr sz="1600" b="1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Anti-</a:t>
            </a:r>
            <a:r>
              <a:rPr sz="1600" b="1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dilution</a:t>
            </a:r>
            <a:r>
              <a:rPr sz="1600" b="1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provisions</a:t>
            </a:r>
            <a:r>
              <a:rPr sz="16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:</a:t>
            </a:r>
            <a:r>
              <a:rPr sz="16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Protection</a:t>
            </a:r>
            <a:r>
              <a:rPr sz="16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against</a:t>
            </a:r>
            <a:r>
              <a:rPr sz="16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30" dirty="0">
                <a:solidFill>
                  <a:srgbClr val="272424"/>
                </a:solidFill>
                <a:latin typeface="Microsoft JhengHei"/>
                <a:cs typeface="Microsoft JhengHei"/>
              </a:rPr>
              <a:t>down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rounds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ct val="100000"/>
              </a:lnSpc>
              <a:buFont typeface="Microsoft JhengHei"/>
              <a:buChar char="•"/>
              <a:tabLst>
                <a:tab pos="263525" algn="l"/>
              </a:tabLst>
            </a:pPr>
            <a:r>
              <a:rPr sz="1600" b="1" spc="-160" dirty="0">
                <a:solidFill>
                  <a:srgbClr val="272424"/>
                </a:solidFill>
                <a:latin typeface="Microsoft JhengHei"/>
                <a:cs typeface="Microsoft JhengHei"/>
              </a:rPr>
              <a:t>Pro-</a:t>
            </a:r>
            <a:r>
              <a:rPr sz="160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rata</a:t>
            </a:r>
            <a:r>
              <a:rPr sz="1600" b="1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rights</a:t>
            </a:r>
            <a:r>
              <a:rPr sz="16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:</a:t>
            </a:r>
            <a:r>
              <a:rPr sz="16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30" dirty="0">
                <a:solidFill>
                  <a:srgbClr val="272424"/>
                </a:solidFill>
                <a:latin typeface="Microsoft JhengHei"/>
                <a:cs typeface="Microsoft JhengHei"/>
              </a:rPr>
              <a:t>Right</a:t>
            </a:r>
            <a:r>
              <a:rPr sz="16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600" spc="-1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maintain</a:t>
            </a:r>
            <a:r>
              <a:rPr sz="1600" spc="-1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ownership</a:t>
            </a:r>
            <a:r>
              <a:rPr sz="1600" spc="-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600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future</a:t>
            </a:r>
            <a:r>
              <a:rPr sz="1600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rounds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914"/>
              </a:lnSpc>
              <a:spcBef>
                <a:spcPts val="5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600" b="1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Board</a:t>
            </a:r>
            <a:r>
              <a:rPr sz="1600" b="1" spc="-1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35" dirty="0">
                <a:solidFill>
                  <a:srgbClr val="272424"/>
                </a:solidFill>
                <a:latin typeface="Microsoft JhengHei"/>
                <a:cs typeface="Microsoft JhengHei"/>
              </a:rPr>
              <a:t>composition</a:t>
            </a:r>
            <a:r>
              <a:rPr sz="1600" spc="-135" dirty="0">
                <a:solidFill>
                  <a:srgbClr val="272424"/>
                </a:solidFill>
                <a:latin typeface="Microsoft JhengHei"/>
                <a:cs typeface="Microsoft JhengHei"/>
              </a:rPr>
              <a:t>:</a:t>
            </a:r>
            <a:r>
              <a:rPr sz="16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30" dirty="0">
                <a:solidFill>
                  <a:srgbClr val="272424"/>
                </a:solidFill>
                <a:latin typeface="Microsoft JhengHei"/>
                <a:cs typeface="Microsoft JhengHei"/>
              </a:rPr>
              <a:t>Governance</a:t>
            </a:r>
            <a:r>
              <a:rPr sz="16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-1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control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allocation</a:t>
            </a:r>
            <a:endParaRPr sz="1600">
              <a:latin typeface="Microsoft JhengHei"/>
              <a:cs typeface="Microsoft JhengHei"/>
            </a:endParaRPr>
          </a:p>
          <a:p>
            <a:pPr marL="263525" marR="5080" indent="-251460">
              <a:lnSpc>
                <a:spcPts val="1930"/>
              </a:lnSpc>
              <a:spcBef>
                <a:spcPts val="45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60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Vesting</a:t>
            </a:r>
            <a:r>
              <a:rPr sz="1600" b="1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schedules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:</a:t>
            </a:r>
            <a:r>
              <a:rPr sz="16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Founder</a:t>
            </a:r>
            <a:r>
              <a:rPr sz="16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lock-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(typically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4</a:t>
            </a:r>
            <a:r>
              <a:rPr sz="16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years, </a:t>
            </a:r>
            <a:r>
              <a:rPr sz="1600" spc="-170" dirty="0">
                <a:solidFill>
                  <a:srgbClr val="272424"/>
                </a:solidFill>
                <a:latin typeface="Microsoft JhengHei"/>
                <a:cs typeface="Microsoft JhengHei"/>
              </a:rPr>
              <a:t>1-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year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cliff)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926073" y="2503677"/>
            <a:ext cx="4309745" cy="3469004"/>
          </a:xfrm>
          <a:custGeom>
            <a:avLst/>
            <a:gdLst/>
            <a:ahLst/>
            <a:cxnLst/>
            <a:rect l="l" t="t" r="r" b="b"/>
            <a:pathLst>
              <a:path w="4309745" h="3469004">
                <a:moveTo>
                  <a:pt x="4161028" y="0"/>
                </a:moveTo>
                <a:lnTo>
                  <a:pt x="148209" y="0"/>
                </a:lnTo>
                <a:lnTo>
                  <a:pt x="101339" y="7548"/>
                </a:lnTo>
                <a:lnTo>
                  <a:pt x="60652" y="28569"/>
                </a:lnTo>
                <a:lnTo>
                  <a:pt x="28578" y="60624"/>
                </a:lnTo>
                <a:lnTo>
                  <a:pt x="7549" y="101274"/>
                </a:lnTo>
                <a:lnTo>
                  <a:pt x="0" y="148082"/>
                </a:lnTo>
                <a:lnTo>
                  <a:pt x="0" y="3320415"/>
                </a:lnTo>
                <a:lnTo>
                  <a:pt x="7549" y="3367222"/>
                </a:lnTo>
                <a:lnTo>
                  <a:pt x="28578" y="3407872"/>
                </a:lnTo>
                <a:lnTo>
                  <a:pt x="60652" y="3439927"/>
                </a:lnTo>
                <a:lnTo>
                  <a:pt x="101339" y="3460948"/>
                </a:lnTo>
                <a:lnTo>
                  <a:pt x="148209" y="3468497"/>
                </a:lnTo>
                <a:lnTo>
                  <a:pt x="4161028" y="3468497"/>
                </a:lnTo>
                <a:lnTo>
                  <a:pt x="4207848" y="3460948"/>
                </a:lnTo>
                <a:lnTo>
                  <a:pt x="4248529" y="3439927"/>
                </a:lnTo>
                <a:lnTo>
                  <a:pt x="4280622" y="3407872"/>
                </a:lnTo>
                <a:lnTo>
                  <a:pt x="4301674" y="3367222"/>
                </a:lnTo>
                <a:lnTo>
                  <a:pt x="4309236" y="3320415"/>
                </a:lnTo>
                <a:lnTo>
                  <a:pt x="4309236" y="148082"/>
                </a:lnTo>
                <a:lnTo>
                  <a:pt x="4301674" y="101274"/>
                </a:lnTo>
                <a:lnTo>
                  <a:pt x="4280622" y="60624"/>
                </a:lnTo>
                <a:lnTo>
                  <a:pt x="4248529" y="28569"/>
                </a:lnTo>
                <a:lnTo>
                  <a:pt x="4207848" y="7548"/>
                </a:lnTo>
                <a:lnTo>
                  <a:pt x="4161028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68248" y="2802763"/>
            <a:ext cx="72663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503545" algn="l"/>
              </a:tabLst>
            </a:pPr>
            <a:r>
              <a:rPr sz="1800" b="1" spc="95" dirty="0">
                <a:latin typeface="Calibri"/>
                <a:cs typeface="Calibri"/>
              </a:rPr>
              <a:t>Key</a:t>
            </a:r>
            <a:r>
              <a:rPr sz="1800" b="1" spc="155" dirty="0">
                <a:latin typeface="Calibri"/>
                <a:cs typeface="Calibri"/>
              </a:rPr>
              <a:t> </a:t>
            </a:r>
            <a:r>
              <a:rPr sz="1800" b="1" spc="85" dirty="0">
                <a:latin typeface="Calibri"/>
                <a:cs typeface="Calibri"/>
              </a:rPr>
              <a:t>VC</a:t>
            </a:r>
            <a:r>
              <a:rPr sz="1800" b="1" spc="310" dirty="0">
                <a:latin typeface="Calibri"/>
                <a:cs typeface="Calibri"/>
              </a:rPr>
              <a:t> </a:t>
            </a:r>
            <a:r>
              <a:rPr sz="1800" b="1" spc="85" dirty="0">
                <a:latin typeface="Calibri"/>
                <a:cs typeface="Calibri"/>
              </a:rPr>
              <a:t>Term</a:t>
            </a:r>
            <a:r>
              <a:rPr sz="1800" b="1" spc="295" dirty="0">
                <a:latin typeface="Calibri"/>
                <a:cs typeface="Calibri"/>
              </a:rPr>
              <a:t> </a:t>
            </a:r>
            <a:r>
              <a:rPr sz="1800" b="1" spc="114" dirty="0">
                <a:latin typeface="Calibri"/>
                <a:cs typeface="Calibri"/>
              </a:rPr>
              <a:t>Sheet</a:t>
            </a:r>
            <a:r>
              <a:rPr sz="1800" b="1" spc="8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C</a:t>
            </a:r>
            <a:r>
              <a:rPr sz="1800" b="1" spc="-150" dirty="0">
                <a:latin typeface="Calibri"/>
                <a:cs typeface="Calibri"/>
              </a:rPr>
              <a:t> </a:t>
            </a:r>
            <a:r>
              <a:rPr sz="1800" b="1" spc="90" dirty="0">
                <a:latin typeface="Calibri"/>
                <a:cs typeface="Calibri"/>
              </a:rPr>
              <a:t>om</a:t>
            </a:r>
            <a:r>
              <a:rPr sz="1800" b="1" spc="-160" dirty="0">
                <a:latin typeface="Calibri"/>
                <a:cs typeface="Calibri"/>
              </a:rPr>
              <a:t> </a:t>
            </a:r>
            <a:r>
              <a:rPr sz="1800" b="1" spc="114" dirty="0">
                <a:latin typeface="Calibri"/>
                <a:cs typeface="Calibri"/>
              </a:rPr>
              <a:t>ponents</a:t>
            </a:r>
            <a:r>
              <a:rPr sz="1800" b="1" dirty="0">
                <a:latin typeface="Calibri"/>
                <a:cs typeface="Calibri"/>
              </a:rPr>
              <a:t>	</a:t>
            </a:r>
            <a:r>
              <a:rPr sz="2700" b="1" baseline="1543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700" b="1" spc="-15" baseline="154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b="1" baseline="1543" dirty="0">
                <a:solidFill>
                  <a:srgbClr val="FFFFFF"/>
                </a:solidFill>
                <a:latin typeface="Calibri"/>
                <a:cs typeface="Calibri"/>
              </a:rPr>
              <a:t>VC</a:t>
            </a:r>
            <a:r>
              <a:rPr sz="2700" b="1" spc="-15" baseline="154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b="1" baseline="1543" dirty="0">
                <a:solidFill>
                  <a:srgbClr val="FFFFFF"/>
                </a:solidFill>
                <a:latin typeface="Calibri"/>
                <a:cs typeface="Calibri"/>
              </a:rPr>
              <a:t>Power</a:t>
            </a:r>
            <a:r>
              <a:rPr sz="2700" b="1" spc="-44" baseline="154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b="1" spc="-37" baseline="1543" dirty="0">
                <a:solidFill>
                  <a:srgbClr val="FFFFFF"/>
                </a:solidFill>
                <a:latin typeface="Calibri"/>
                <a:cs typeface="Calibri"/>
              </a:rPr>
              <a:t>Law</a:t>
            </a:r>
            <a:endParaRPr sz="2700" baseline="1543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59170" y="3144393"/>
            <a:ext cx="40449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99085" algn="l"/>
                <a:tab pos="1035050" algn="l"/>
                <a:tab pos="2105025" algn="l"/>
                <a:tab pos="2989580" algn="l"/>
              </a:tabLst>
            </a:pPr>
            <a:r>
              <a:rPr sz="20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VCs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expect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most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portfolio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46063" y="3372992"/>
            <a:ext cx="211899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companies</a:t>
            </a:r>
            <a:r>
              <a:rPr sz="2000" spc="-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to</a:t>
            </a:r>
            <a:r>
              <a:rPr sz="2000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fail.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59170" y="3829888"/>
            <a:ext cx="404495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99085" algn="l"/>
                <a:tab pos="1459230" algn="l"/>
                <a:tab pos="2077720" algn="l"/>
                <a:tab pos="3065780" algn="l"/>
                <a:tab pos="3600450" algn="l"/>
              </a:tabLst>
            </a:pP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Returns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are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driven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by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1–2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346063" y="4058488"/>
            <a:ext cx="35413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"unicorn"</a:t>
            </a:r>
            <a:r>
              <a:rPr sz="2000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outcomes</a:t>
            </a:r>
            <a:r>
              <a:rPr sz="2000" spc="-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per</a:t>
            </a:r>
            <a:r>
              <a:rPr sz="2000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fund.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059170" y="4516373"/>
            <a:ext cx="4046854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  <a:tab pos="974090" algn="l"/>
                <a:tab pos="1998345" algn="l"/>
                <a:tab pos="2743835" algn="l"/>
              </a:tabLst>
            </a:pPr>
            <a:r>
              <a:rPr sz="20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This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shapes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their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preference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46063" y="4744973"/>
            <a:ext cx="37585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for</a:t>
            </a:r>
            <a:r>
              <a:rPr sz="2000" spc="10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high-</a:t>
            </a:r>
            <a:r>
              <a:rPr sz="2000" b="1" dirty="0">
                <a:solidFill>
                  <a:srgbClr val="FFFFFF"/>
                </a:solidFill>
                <a:latin typeface="Microsoft JhengHei"/>
                <a:cs typeface="Microsoft JhengHei"/>
              </a:rPr>
              <a:t>risk,</a:t>
            </a:r>
            <a:r>
              <a:rPr sz="2000" b="1" spc="10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high-</a:t>
            </a:r>
            <a:r>
              <a:rPr sz="2000" b="1" dirty="0">
                <a:solidFill>
                  <a:srgbClr val="FFFFFF"/>
                </a:solidFill>
                <a:latin typeface="Microsoft JhengHei"/>
                <a:cs typeface="Microsoft JhengHei"/>
              </a:rPr>
              <a:t>upside</a:t>
            </a:r>
            <a:r>
              <a:rPr sz="2000" b="1" spc="9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bets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46063" y="4973573"/>
            <a:ext cx="3757929" cy="55943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 marR="5080">
              <a:lnSpc>
                <a:spcPct val="75000"/>
              </a:lnSpc>
              <a:spcBef>
                <a:spcPts val="700"/>
              </a:spcBef>
            </a:pP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over</a:t>
            </a:r>
            <a:r>
              <a:rPr sz="2000" spc="38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JhengHei"/>
                <a:cs typeface="Microsoft JhengHei"/>
              </a:rPr>
              <a:t>steady,</a:t>
            </a:r>
            <a:r>
              <a:rPr sz="2000" spc="39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moderate-growth businesses.</a:t>
            </a:r>
            <a:endParaRPr sz="20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325285"/>
            <a:ext cx="10365105" cy="5243830"/>
            <a:chOff x="341566" y="1325285"/>
            <a:chExt cx="10365105" cy="5243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581886"/>
              <a:ext cx="9562973" cy="48510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869820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9528238" y="0"/>
                  </a:moveTo>
                  <a:lnTo>
                    <a:pt x="264756" y="0"/>
                  </a:lnTo>
                  <a:lnTo>
                    <a:pt x="217168" y="4264"/>
                  </a:lnTo>
                  <a:lnTo>
                    <a:pt x="172377" y="16559"/>
                  </a:lnTo>
                  <a:lnTo>
                    <a:pt x="131131" y="36138"/>
                  </a:lnTo>
                  <a:lnTo>
                    <a:pt x="94179" y="62256"/>
                  </a:lnTo>
                  <a:lnTo>
                    <a:pt x="62269" y="94165"/>
                  </a:lnTo>
                  <a:lnTo>
                    <a:pt x="36148" y="131120"/>
                  </a:lnTo>
                  <a:lnTo>
                    <a:pt x="16564" y="172374"/>
                  </a:lnTo>
                  <a:lnTo>
                    <a:pt x="4265" y="217181"/>
                  </a:lnTo>
                  <a:lnTo>
                    <a:pt x="0" y="264794"/>
                  </a:lnTo>
                  <a:lnTo>
                    <a:pt x="0" y="4047108"/>
                  </a:lnTo>
                  <a:lnTo>
                    <a:pt x="4265" y="4094716"/>
                  </a:lnTo>
                  <a:lnTo>
                    <a:pt x="16564" y="4139522"/>
                  </a:lnTo>
                  <a:lnTo>
                    <a:pt x="36148" y="4180778"/>
                  </a:lnTo>
                  <a:lnTo>
                    <a:pt x="62269" y="4217738"/>
                  </a:lnTo>
                  <a:lnTo>
                    <a:pt x="94179" y="4249654"/>
                  </a:lnTo>
                  <a:lnTo>
                    <a:pt x="131131" y="4275778"/>
                  </a:lnTo>
                  <a:lnTo>
                    <a:pt x="172377" y="4295364"/>
                  </a:lnTo>
                  <a:lnTo>
                    <a:pt x="217168" y="4307663"/>
                  </a:lnTo>
                  <a:lnTo>
                    <a:pt x="264756" y="4311929"/>
                  </a:lnTo>
                  <a:lnTo>
                    <a:pt x="9528238" y="4311929"/>
                  </a:lnTo>
                  <a:lnTo>
                    <a:pt x="9575852" y="4307663"/>
                  </a:lnTo>
                  <a:lnTo>
                    <a:pt x="9620658" y="4295364"/>
                  </a:lnTo>
                  <a:lnTo>
                    <a:pt x="9661913" y="4275778"/>
                  </a:lnTo>
                  <a:lnTo>
                    <a:pt x="9698867" y="4249654"/>
                  </a:lnTo>
                  <a:lnTo>
                    <a:pt x="9730777" y="4217738"/>
                  </a:lnTo>
                  <a:lnTo>
                    <a:pt x="9756894" y="4180778"/>
                  </a:lnTo>
                  <a:lnTo>
                    <a:pt x="9776474" y="4139522"/>
                  </a:lnTo>
                  <a:lnTo>
                    <a:pt x="9788769" y="4094716"/>
                  </a:lnTo>
                  <a:lnTo>
                    <a:pt x="9793033" y="4047108"/>
                  </a:lnTo>
                  <a:lnTo>
                    <a:pt x="9793033" y="264794"/>
                  </a:lnTo>
                  <a:lnTo>
                    <a:pt x="9788769" y="217181"/>
                  </a:lnTo>
                  <a:lnTo>
                    <a:pt x="9776474" y="172374"/>
                  </a:lnTo>
                  <a:lnTo>
                    <a:pt x="9756894" y="131120"/>
                  </a:lnTo>
                  <a:lnTo>
                    <a:pt x="9730777" y="94165"/>
                  </a:lnTo>
                  <a:lnTo>
                    <a:pt x="9698867" y="62256"/>
                  </a:lnTo>
                  <a:lnTo>
                    <a:pt x="9661913" y="36138"/>
                  </a:lnTo>
                  <a:lnTo>
                    <a:pt x="9620658" y="16559"/>
                  </a:lnTo>
                  <a:lnTo>
                    <a:pt x="9575852" y="4264"/>
                  </a:lnTo>
                  <a:lnTo>
                    <a:pt x="95282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869820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0" y="264794"/>
                  </a:moveTo>
                  <a:lnTo>
                    <a:pt x="4265" y="217181"/>
                  </a:lnTo>
                  <a:lnTo>
                    <a:pt x="16564" y="172374"/>
                  </a:lnTo>
                  <a:lnTo>
                    <a:pt x="36148" y="131120"/>
                  </a:lnTo>
                  <a:lnTo>
                    <a:pt x="62269" y="94165"/>
                  </a:lnTo>
                  <a:lnTo>
                    <a:pt x="94179" y="62256"/>
                  </a:lnTo>
                  <a:lnTo>
                    <a:pt x="131131" y="36138"/>
                  </a:lnTo>
                  <a:lnTo>
                    <a:pt x="172377" y="16559"/>
                  </a:lnTo>
                  <a:lnTo>
                    <a:pt x="217168" y="4264"/>
                  </a:lnTo>
                  <a:lnTo>
                    <a:pt x="264756" y="0"/>
                  </a:lnTo>
                  <a:lnTo>
                    <a:pt x="9528238" y="0"/>
                  </a:lnTo>
                  <a:lnTo>
                    <a:pt x="9575852" y="4264"/>
                  </a:lnTo>
                  <a:lnTo>
                    <a:pt x="9620658" y="16559"/>
                  </a:lnTo>
                  <a:lnTo>
                    <a:pt x="9661913" y="36138"/>
                  </a:lnTo>
                  <a:lnTo>
                    <a:pt x="9698867" y="62256"/>
                  </a:lnTo>
                  <a:lnTo>
                    <a:pt x="9730777" y="94165"/>
                  </a:lnTo>
                  <a:lnTo>
                    <a:pt x="9756894" y="131120"/>
                  </a:lnTo>
                  <a:lnTo>
                    <a:pt x="9776474" y="172374"/>
                  </a:lnTo>
                  <a:lnTo>
                    <a:pt x="9788769" y="217181"/>
                  </a:lnTo>
                  <a:lnTo>
                    <a:pt x="9793033" y="264794"/>
                  </a:lnTo>
                  <a:lnTo>
                    <a:pt x="9793033" y="4047108"/>
                  </a:lnTo>
                  <a:lnTo>
                    <a:pt x="9788769" y="4094716"/>
                  </a:lnTo>
                  <a:lnTo>
                    <a:pt x="9776474" y="4139522"/>
                  </a:lnTo>
                  <a:lnTo>
                    <a:pt x="9756894" y="4180778"/>
                  </a:lnTo>
                  <a:lnTo>
                    <a:pt x="9730777" y="4217738"/>
                  </a:lnTo>
                  <a:lnTo>
                    <a:pt x="9698867" y="4249654"/>
                  </a:lnTo>
                  <a:lnTo>
                    <a:pt x="9661913" y="4275778"/>
                  </a:lnTo>
                  <a:lnTo>
                    <a:pt x="9620658" y="4295364"/>
                  </a:lnTo>
                  <a:lnTo>
                    <a:pt x="9575852" y="4307663"/>
                  </a:lnTo>
                  <a:lnTo>
                    <a:pt x="9528238" y="4311929"/>
                  </a:lnTo>
                  <a:lnTo>
                    <a:pt x="264756" y="4311929"/>
                  </a:lnTo>
                  <a:lnTo>
                    <a:pt x="217168" y="4307663"/>
                  </a:lnTo>
                  <a:lnTo>
                    <a:pt x="172377" y="4295364"/>
                  </a:lnTo>
                  <a:lnTo>
                    <a:pt x="131131" y="4275778"/>
                  </a:lnTo>
                  <a:lnTo>
                    <a:pt x="94179" y="4249654"/>
                  </a:lnTo>
                  <a:lnTo>
                    <a:pt x="62269" y="4217738"/>
                  </a:lnTo>
                  <a:lnTo>
                    <a:pt x="36148" y="4180778"/>
                  </a:lnTo>
                  <a:lnTo>
                    <a:pt x="16564" y="4139522"/>
                  </a:lnTo>
                  <a:lnTo>
                    <a:pt x="4265" y="4094716"/>
                  </a:lnTo>
                  <a:lnTo>
                    <a:pt x="0" y="4047108"/>
                  </a:lnTo>
                  <a:lnTo>
                    <a:pt x="0" y="2647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605129"/>
            <a:ext cx="10300335" cy="945515"/>
            <a:chOff x="158445" y="605129"/>
            <a:chExt cx="10300335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85406" y="2133980"/>
            <a:ext cx="3429000" cy="3816604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68248" y="2439415"/>
            <a:ext cx="614299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2.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The</a:t>
            </a:r>
            <a:r>
              <a:rPr sz="2850" i="0" spc="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Rise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of Alternative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80872" y="3605910"/>
            <a:ext cx="822960" cy="273050"/>
          </a:xfrm>
          <a:custGeom>
            <a:avLst/>
            <a:gdLst/>
            <a:ahLst/>
            <a:cxnLst/>
            <a:rect l="l" t="t" r="r" b="b"/>
            <a:pathLst>
              <a:path w="822960" h="273050">
                <a:moveTo>
                  <a:pt x="773963" y="0"/>
                </a:moveTo>
                <a:lnTo>
                  <a:pt x="48806" y="0"/>
                </a:lnTo>
                <a:lnTo>
                  <a:pt x="29805" y="3833"/>
                </a:lnTo>
                <a:lnTo>
                  <a:pt x="14292" y="14287"/>
                </a:lnTo>
                <a:lnTo>
                  <a:pt x="3834" y="29789"/>
                </a:lnTo>
                <a:lnTo>
                  <a:pt x="0" y="48767"/>
                </a:lnTo>
                <a:lnTo>
                  <a:pt x="0" y="224281"/>
                </a:lnTo>
                <a:lnTo>
                  <a:pt x="3834" y="243260"/>
                </a:lnTo>
                <a:lnTo>
                  <a:pt x="14292" y="258762"/>
                </a:lnTo>
                <a:lnTo>
                  <a:pt x="29805" y="269216"/>
                </a:lnTo>
                <a:lnTo>
                  <a:pt x="48806" y="273050"/>
                </a:lnTo>
                <a:lnTo>
                  <a:pt x="773963" y="273050"/>
                </a:lnTo>
                <a:lnTo>
                  <a:pt x="792941" y="269216"/>
                </a:lnTo>
                <a:lnTo>
                  <a:pt x="808443" y="258762"/>
                </a:lnTo>
                <a:lnTo>
                  <a:pt x="818897" y="243260"/>
                </a:lnTo>
                <a:lnTo>
                  <a:pt x="822731" y="224281"/>
                </a:lnTo>
                <a:lnTo>
                  <a:pt x="822731" y="48767"/>
                </a:lnTo>
                <a:lnTo>
                  <a:pt x="818897" y="29789"/>
                </a:lnTo>
                <a:lnTo>
                  <a:pt x="808443" y="14287"/>
                </a:lnTo>
                <a:lnTo>
                  <a:pt x="792941" y="3833"/>
                </a:lnTo>
                <a:lnTo>
                  <a:pt x="773963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68248" y="3948176"/>
            <a:ext cx="5555615" cy="1474470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 marR="5080" algn="just">
              <a:lnSpc>
                <a:spcPct val="75000"/>
              </a:lnSpc>
              <a:spcBef>
                <a:spcPts val="705"/>
              </a:spcBef>
            </a:pP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Alternative</a:t>
            </a:r>
            <a:r>
              <a:rPr sz="2000" spc="1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2000" spc="1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has</a:t>
            </a:r>
            <a:r>
              <a:rPr sz="2000" spc="10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exploded</a:t>
            </a:r>
            <a:r>
              <a:rPr sz="2000" spc="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over</a:t>
            </a:r>
            <a:r>
              <a:rPr sz="2000" spc="1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2000" spc="1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spc="-20" dirty="0">
                <a:solidFill>
                  <a:srgbClr val="272424"/>
                </a:solidFill>
                <a:latin typeface="Calibri"/>
                <a:cs typeface="Calibri"/>
              </a:rPr>
              <a:t>past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decade,</a:t>
            </a:r>
            <a:r>
              <a:rPr sz="2000" spc="33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giving</a:t>
            </a:r>
            <a:r>
              <a:rPr sz="2000" spc="3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entrepreneurs</a:t>
            </a:r>
            <a:r>
              <a:rPr sz="2000" spc="3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access</a:t>
            </a:r>
            <a:r>
              <a:rPr sz="2000" spc="3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2000" spc="3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spc="-10" dirty="0">
                <a:solidFill>
                  <a:srgbClr val="272424"/>
                </a:solidFill>
                <a:latin typeface="Calibri"/>
                <a:cs typeface="Calibri"/>
              </a:rPr>
              <a:t>capital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outside</a:t>
            </a:r>
            <a:r>
              <a:rPr sz="20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r>
              <a:rPr sz="2000" spc="-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2000" spc="-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272424"/>
                </a:solidFill>
                <a:latin typeface="Calibri"/>
                <a:cs typeface="Calibri"/>
              </a:rPr>
              <a:t>channels.</a:t>
            </a:r>
            <a:endParaRPr sz="2000">
              <a:latin typeface="Calibri"/>
              <a:cs typeface="Calibri"/>
            </a:endParaRPr>
          </a:p>
          <a:p>
            <a:pPr marL="12700" algn="just">
              <a:lnSpc>
                <a:spcPts val="2100"/>
              </a:lnSpc>
              <a:spcBef>
                <a:spcPts val="1200"/>
              </a:spcBef>
            </a:pP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These</a:t>
            </a:r>
            <a:r>
              <a:rPr sz="2000" spc="35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models</a:t>
            </a:r>
            <a:r>
              <a:rPr sz="2000" spc="36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2000" spc="35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faster,</a:t>
            </a:r>
            <a:r>
              <a:rPr sz="2000" spc="36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more</a:t>
            </a:r>
            <a:r>
              <a:rPr sz="2000" spc="35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inclusive,</a:t>
            </a:r>
            <a:r>
              <a:rPr sz="2000" spc="355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2000" spc="-25" dirty="0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  <a:p>
            <a:pPr marL="12700" algn="just">
              <a:lnSpc>
                <a:spcPts val="2100"/>
              </a:lnSpc>
            </a:pP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increasingly</a:t>
            </a:r>
            <a:r>
              <a:rPr sz="2000" spc="-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Calibri"/>
                <a:cs typeface="Calibri"/>
              </a:rPr>
              <a:t>data-driven</a:t>
            </a:r>
            <a:r>
              <a:rPr sz="2000" spc="-10" dirty="0">
                <a:solidFill>
                  <a:srgbClr val="272424"/>
                </a:solidFill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343688"/>
            <a:ext cx="10365105" cy="5467985"/>
            <a:chOff x="341566" y="1343688"/>
            <a:chExt cx="10365105" cy="54679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43688"/>
              <a:ext cx="3318255" cy="546747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20"/>
              <a:ext cx="3143250" cy="5407025"/>
            </a:xfrm>
            <a:custGeom>
              <a:avLst/>
              <a:gdLst/>
              <a:ahLst/>
              <a:cxnLst/>
              <a:rect l="l" t="t" r="r" b="b"/>
              <a:pathLst>
                <a:path w="3143250" h="540702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184355"/>
                  </a:lnTo>
                  <a:lnTo>
                    <a:pt x="4523" y="5229216"/>
                  </a:lnTo>
                  <a:lnTo>
                    <a:pt x="17498" y="5270999"/>
                  </a:lnTo>
                  <a:lnTo>
                    <a:pt x="38027" y="5308810"/>
                  </a:lnTo>
                  <a:lnTo>
                    <a:pt x="65214" y="5341753"/>
                  </a:lnTo>
                  <a:lnTo>
                    <a:pt x="98164" y="5368933"/>
                  </a:lnTo>
                  <a:lnTo>
                    <a:pt x="135981" y="5389456"/>
                  </a:lnTo>
                  <a:lnTo>
                    <a:pt x="177768" y="5402426"/>
                  </a:lnTo>
                  <a:lnTo>
                    <a:pt x="222630" y="5406948"/>
                  </a:lnTo>
                  <a:lnTo>
                    <a:pt x="3143250" y="5406948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382217"/>
              <a:ext cx="9562973" cy="536460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628775"/>
              <a:ext cx="9793605" cy="4909820"/>
            </a:xfrm>
            <a:custGeom>
              <a:avLst/>
              <a:gdLst/>
              <a:ahLst/>
              <a:cxnLst/>
              <a:rect l="l" t="t" r="r" b="b"/>
              <a:pathLst>
                <a:path w="9793605" h="4909820">
                  <a:moveTo>
                    <a:pt x="9491535" y="0"/>
                  </a:moveTo>
                  <a:lnTo>
                    <a:pt x="301447" y="0"/>
                  </a:lnTo>
                  <a:lnTo>
                    <a:pt x="252550" y="3946"/>
                  </a:lnTo>
                  <a:lnTo>
                    <a:pt x="206166" y="15372"/>
                  </a:lnTo>
                  <a:lnTo>
                    <a:pt x="162915" y="33655"/>
                  </a:lnTo>
                  <a:lnTo>
                    <a:pt x="123416" y="58176"/>
                  </a:lnTo>
                  <a:lnTo>
                    <a:pt x="88291" y="88312"/>
                  </a:lnTo>
                  <a:lnTo>
                    <a:pt x="58161" y="123443"/>
                  </a:lnTo>
                  <a:lnTo>
                    <a:pt x="33647" y="162949"/>
                  </a:lnTo>
                  <a:lnTo>
                    <a:pt x="15368" y="206207"/>
                  </a:lnTo>
                  <a:lnTo>
                    <a:pt x="3945" y="252597"/>
                  </a:lnTo>
                  <a:lnTo>
                    <a:pt x="0" y="301498"/>
                  </a:lnTo>
                  <a:lnTo>
                    <a:pt x="0" y="4607890"/>
                  </a:lnTo>
                  <a:lnTo>
                    <a:pt x="3945" y="4656782"/>
                  </a:lnTo>
                  <a:lnTo>
                    <a:pt x="15368" y="4703164"/>
                  </a:lnTo>
                  <a:lnTo>
                    <a:pt x="33647" y="4746414"/>
                  </a:lnTo>
                  <a:lnTo>
                    <a:pt x="58161" y="4785910"/>
                  </a:lnTo>
                  <a:lnTo>
                    <a:pt x="88291" y="4821034"/>
                  </a:lnTo>
                  <a:lnTo>
                    <a:pt x="123416" y="4851163"/>
                  </a:lnTo>
                  <a:lnTo>
                    <a:pt x="162915" y="4875677"/>
                  </a:lnTo>
                  <a:lnTo>
                    <a:pt x="206166" y="4893956"/>
                  </a:lnTo>
                  <a:lnTo>
                    <a:pt x="252550" y="4905379"/>
                  </a:lnTo>
                  <a:lnTo>
                    <a:pt x="301447" y="4909324"/>
                  </a:lnTo>
                  <a:lnTo>
                    <a:pt x="9491535" y="4909324"/>
                  </a:lnTo>
                  <a:lnTo>
                    <a:pt x="9540436" y="4905379"/>
                  </a:lnTo>
                  <a:lnTo>
                    <a:pt x="9586826" y="4893956"/>
                  </a:lnTo>
                  <a:lnTo>
                    <a:pt x="9630084" y="4875677"/>
                  </a:lnTo>
                  <a:lnTo>
                    <a:pt x="9669589" y="4851163"/>
                  </a:lnTo>
                  <a:lnTo>
                    <a:pt x="9704720" y="4821034"/>
                  </a:lnTo>
                  <a:lnTo>
                    <a:pt x="9734857" y="4785910"/>
                  </a:lnTo>
                  <a:lnTo>
                    <a:pt x="9759377" y="4746414"/>
                  </a:lnTo>
                  <a:lnTo>
                    <a:pt x="9777661" y="4703164"/>
                  </a:lnTo>
                  <a:lnTo>
                    <a:pt x="9789086" y="4656782"/>
                  </a:lnTo>
                  <a:lnTo>
                    <a:pt x="9793033" y="4607890"/>
                  </a:lnTo>
                  <a:lnTo>
                    <a:pt x="9793033" y="301498"/>
                  </a:lnTo>
                  <a:lnTo>
                    <a:pt x="9789086" y="252597"/>
                  </a:lnTo>
                  <a:lnTo>
                    <a:pt x="9777661" y="206207"/>
                  </a:lnTo>
                  <a:lnTo>
                    <a:pt x="9759377" y="162949"/>
                  </a:lnTo>
                  <a:lnTo>
                    <a:pt x="9734857" y="123443"/>
                  </a:lnTo>
                  <a:lnTo>
                    <a:pt x="9704720" y="88312"/>
                  </a:lnTo>
                  <a:lnTo>
                    <a:pt x="9669589" y="58176"/>
                  </a:lnTo>
                  <a:lnTo>
                    <a:pt x="9630084" y="33655"/>
                  </a:lnTo>
                  <a:lnTo>
                    <a:pt x="9586826" y="15372"/>
                  </a:lnTo>
                  <a:lnTo>
                    <a:pt x="9540436" y="3946"/>
                  </a:lnTo>
                  <a:lnTo>
                    <a:pt x="94915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628775"/>
              <a:ext cx="9793605" cy="4909820"/>
            </a:xfrm>
            <a:custGeom>
              <a:avLst/>
              <a:gdLst/>
              <a:ahLst/>
              <a:cxnLst/>
              <a:rect l="l" t="t" r="r" b="b"/>
              <a:pathLst>
                <a:path w="9793605" h="4909820">
                  <a:moveTo>
                    <a:pt x="0" y="301498"/>
                  </a:moveTo>
                  <a:lnTo>
                    <a:pt x="3945" y="252597"/>
                  </a:lnTo>
                  <a:lnTo>
                    <a:pt x="15368" y="206207"/>
                  </a:lnTo>
                  <a:lnTo>
                    <a:pt x="33647" y="162949"/>
                  </a:lnTo>
                  <a:lnTo>
                    <a:pt x="58161" y="123443"/>
                  </a:lnTo>
                  <a:lnTo>
                    <a:pt x="88291" y="88312"/>
                  </a:lnTo>
                  <a:lnTo>
                    <a:pt x="123416" y="58176"/>
                  </a:lnTo>
                  <a:lnTo>
                    <a:pt x="162915" y="33655"/>
                  </a:lnTo>
                  <a:lnTo>
                    <a:pt x="206166" y="15372"/>
                  </a:lnTo>
                  <a:lnTo>
                    <a:pt x="252550" y="3946"/>
                  </a:lnTo>
                  <a:lnTo>
                    <a:pt x="301447" y="0"/>
                  </a:lnTo>
                  <a:lnTo>
                    <a:pt x="9491535" y="0"/>
                  </a:lnTo>
                  <a:lnTo>
                    <a:pt x="9540436" y="3946"/>
                  </a:lnTo>
                  <a:lnTo>
                    <a:pt x="9586826" y="15372"/>
                  </a:lnTo>
                  <a:lnTo>
                    <a:pt x="9630084" y="33655"/>
                  </a:lnTo>
                  <a:lnTo>
                    <a:pt x="9669589" y="58176"/>
                  </a:lnTo>
                  <a:lnTo>
                    <a:pt x="9704720" y="88312"/>
                  </a:lnTo>
                  <a:lnTo>
                    <a:pt x="9734857" y="123443"/>
                  </a:lnTo>
                  <a:lnTo>
                    <a:pt x="9759377" y="162949"/>
                  </a:lnTo>
                  <a:lnTo>
                    <a:pt x="9777661" y="206207"/>
                  </a:lnTo>
                  <a:lnTo>
                    <a:pt x="9789086" y="252597"/>
                  </a:lnTo>
                  <a:lnTo>
                    <a:pt x="9793033" y="301498"/>
                  </a:lnTo>
                  <a:lnTo>
                    <a:pt x="9793033" y="4607890"/>
                  </a:lnTo>
                  <a:lnTo>
                    <a:pt x="9789086" y="4656782"/>
                  </a:lnTo>
                  <a:lnTo>
                    <a:pt x="9777661" y="4703164"/>
                  </a:lnTo>
                  <a:lnTo>
                    <a:pt x="9759377" y="4746414"/>
                  </a:lnTo>
                  <a:lnTo>
                    <a:pt x="9734857" y="4785910"/>
                  </a:lnTo>
                  <a:lnTo>
                    <a:pt x="9704720" y="4821034"/>
                  </a:lnTo>
                  <a:lnTo>
                    <a:pt x="9669589" y="4851163"/>
                  </a:lnTo>
                  <a:lnTo>
                    <a:pt x="9630084" y="4875677"/>
                  </a:lnTo>
                  <a:lnTo>
                    <a:pt x="9586826" y="4893956"/>
                  </a:lnTo>
                  <a:lnTo>
                    <a:pt x="9540436" y="4905379"/>
                  </a:lnTo>
                  <a:lnTo>
                    <a:pt x="9491535" y="4909324"/>
                  </a:lnTo>
                  <a:lnTo>
                    <a:pt x="301447" y="4909324"/>
                  </a:lnTo>
                  <a:lnTo>
                    <a:pt x="252550" y="4905379"/>
                  </a:lnTo>
                  <a:lnTo>
                    <a:pt x="206166" y="4893956"/>
                  </a:lnTo>
                  <a:lnTo>
                    <a:pt x="162915" y="4875677"/>
                  </a:lnTo>
                  <a:lnTo>
                    <a:pt x="123416" y="4851163"/>
                  </a:lnTo>
                  <a:lnTo>
                    <a:pt x="88291" y="4821034"/>
                  </a:lnTo>
                  <a:lnTo>
                    <a:pt x="58161" y="4785910"/>
                  </a:lnTo>
                  <a:lnTo>
                    <a:pt x="33647" y="4746414"/>
                  </a:lnTo>
                  <a:lnTo>
                    <a:pt x="15368" y="4703164"/>
                  </a:lnTo>
                  <a:lnTo>
                    <a:pt x="3945" y="4656782"/>
                  </a:lnTo>
                  <a:lnTo>
                    <a:pt x="0" y="4607890"/>
                  </a:lnTo>
                  <a:lnTo>
                    <a:pt x="0" y="301498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0" y="12"/>
            <a:ext cx="10382250" cy="864235"/>
            <a:chOff x="0" y="12"/>
            <a:chExt cx="10382250" cy="864235"/>
          </a:xfrm>
        </p:grpSpPr>
        <p:sp>
          <p:nvSpPr>
            <p:cNvPr id="9" name="object 9"/>
            <p:cNvSpPr/>
            <p:nvPr/>
          </p:nvSpPr>
          <p:spPr>
            <a:xfrm>
              <a:off x="2000249" y="421133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2"/>
              <a:ext cx="2024252" cy="863714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6760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100"/>
              </a:spcBef>
            </a:pP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Alternative</a:t>
            </a:r>
            <a:r>
              <a:rPr sz="2450" i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Financing</a:t>
            </a:r>
            <a:r>
              <a:rPr sz="2450" i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Landscape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1319" y="1704975"/>
            <a:ext cx="9576181" cy="4129024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738327" y="5580430"/>
            <a:ext cx="9354820" cy="78740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Each</a:t>
            </a:r>
            <a:r>
              <a:rPr sz="160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instrument</a:t>
            </a:r>
            <a:r>
              <a:rPr sz="160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carries</a:t>
            </a:r>
            <a:r>
              <a:rPr sz="160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distinct</a:t>
            </a:r>
            <a:r>
              <a:rPr sz="160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dilution,</a:t>
            </a:r>
            <a:r>
              <a:rPr sz="160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repayment,</a:t>
            </a:r>
            <a:r>
              <a:rPr sz="16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control</a:t>
            </a:r>
            <a:r>
              <a:rPr sz="16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implications.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Entrepreneurs</a:t>
            </a:r>
            <a:r>
              <a:rPr sz="1600" b="1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must</a:t>
            </a:r>
            <a:r>
              <a:rPr sz="16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match</a:t>
            </a:r>
            <a:r>
              <a:rPr sz="16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instrument</a:t>
            </a:r>
            <a:r>
              <a:rPr sz="16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6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their</a:t>
            </a:r>
            <a:r>
              <a:rPr sz="16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stage,</a:t>
            </a:r>
            <a:r>
              <a:rPr sz="16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revenue</a:t>
            </a:r>
            <a:r>
              <a:rPr sz="16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profile,</a:t>
            </a:r>
            <a:r>
              <a:rPr sz="16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6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trajectory.</a:t>
            </a:r>
            <a:endParaRPr sz="16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3143" y="1325285"/>
            <a:ext cx="10393045" cy="5243830"/>
            <a:chOff x="313143" y="1325285"/>
            <a:chExt cx="10393045" cy="5243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8243" y="1868423"/>
              <a:ext cx="9564497" cy="45720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32193" y="2178050"/>
              <a:ext cx="9793605" cy="3989704"/>
            </a:xfrm>
            <a:custGeom>
              <a:avLst/>
              <a:gdLst/>
              <a:ahLst/>
              <a:cxnLst/>
              <a:rect l="l" t="t" r="r" b="b"/>
              <a:pathLst>
                <a:path w="9793605" h="3989704">
                  <a:moveTo>
                    <a:pt x="9548025" y="0"/>
                  </a:moveTo>
                  <a:lnTo>
                    <a:pt x="244957" y="0"/>
                  </a:lnTo>
                  <a:lnTo>
                    <a:pt x="195591" y="4979"/>
                  </a:lnTo>
                  <a:lnTo>
                    <a:pt x="149611" y="19258"/>
                  </a:lnTo>
                  <a:lnTo>
                    <a:pt x="108002" y="41851"/>
                  </a:lnTo>
                  <a:lnTo>
                    <a:pt x="71748" y="71770"/>
                  </a:lnTo>
                  <a:lnTo>
                    <a:pt x="41836" y="108030"/>
                  </a:lnTo>
                  <a:lnTo>
                    <a:pt x="19250" y="149643"/>
                  </a:lnTo>
                  <a:lnTo>
                    <a:pt x="4976" y="195623"/>
                  </a:lnTo>
                  <a:lnTo>
                    <a:pt x="0" y="244983"/>
                  </a:lnTo>
                  <a:lnTo>
                    <a:pt x="0" y="3744595"/>
                  </a:lnTo>
                  <a:lnTo>
                    <a:pt x="4976" y="3793952"/>
                  </a:lnTo>
                  <a:lnTo>
                    <a:pt x="19250" y="3839926"/>
                  </a:lnTo>
                  <a:lnTo>
                    <a:pt x="41836" y="3881531"/>
                  </a:lnTo>
                  <a:lnTo>
                    <a:pt x="71748" y="3917781"/>
                  </a:lnTo>
                  <a:lnTo>
                    <a:pt x="108002" y="3947692"/>
                  </a:lnTo>
                  <a:lnTo>
                    <a:pt x="149611" y="3970276"/>
                  </a:lnTo>
                  <a:lnTo>
                    <a:pt x="195591" y="3984550"/>
                  </a:lnTo>
                  <a:lnTo>
                    <a:pt x="244957" y="3989527"/>
                  </a:lnTo>
                  <a:lnTo>
                    <a:pt x="9548025" y="3989527"/>
                  </a:lnTo>
                  <a:lnTo>
                    <a:pt x="9597421" y="3984550"/>
                  </a:lnTo>
                  <a:lnTo>
                    <a:pt x="9643417" y="3970276"/>
                  </a:lnTo>
                  <a:lnTo>
                    <a:pt x="9685033" y="3947692"/>
                  </a:lnTo>
                  <a:lnTo>
                    <a:pt x="9721284" y="3917781"/>
                  </a:lnTo>
                  <a:lnTo>
                    <a:pt x="9751190" y="3881531"/>
                  </a:lnTo>
                  <a:lnTo>
                    <a:pt x="9773767" y="3839926"/>
                  </a:lnTo>
                  <a:lnTo>
                    <a:pt x="9788034" y="3793952"/>
                  </a:lnTo>
                  <a:lnTo>
                    <a:pt x="9793008" y="3744595"/>
                  </a:lnTo>
                  <a:lnTo>
                    <a:pt x="9793008" y="244983"/>
                  </a:lnTo>
                  <a:lnTo>
                    <a:pt x="9788034" y="195623"/>
                  </a:lnTo>
                  <a:lnTo>
                    <a:pt x="9773767" y="149643"/>
                  </a:lnTo>
                  <a:lnTo>
                    <a:pt x="9751190" y="108030"/>
                  </a:lnTo>
                  <a:lnTo>
                    <a:pt x="9721284" y="71770"/>
                  </a:lnTo>
                  <a:lnTo>
                    <a:pt x="9685033" y="41851"/>
                  </a:lnTo>
                  <a:lnTo>
                    <a:pt x="9643417" y="19258"/>
                  </a:lnTo>
                  <a:lnTo>
                    <a:pt x="9597421" y="4979"/>
                  </a:lnTo>
                  <a:lnTo>
                    <a:pt x="95480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2193" y="2178050"/>
              <a:ext cx="9793605" cy="3989704"/>
            </a:xfrm>
            <a:custGeom>
              <a:avLst/>
              <a:gdLst/>
              <a:ahLst/>
              <a:cxnLst/>
              <a:rect l="l" t="t" r="r" b="b"/>
              <a:pathLst>
                <a:path w="9793605" h="3989704">
                  <a:moveTo>
                    <a:pt x="0" y="244983"/>
                  </a:moveTo>
                  <a:lnTo>
                    <a:pt x="4976" y="195623"/>
                  </a:lnTo>
                  <a:lnTo>
                    <a:pt x="19250" y="149643"/>
                  </a:lnTo>
                  <a:lnTo>
                    <a:pt x="41836" y="108030"/>
                  </a:lnTo>
                  <a:lnTo>
                    <a:pt x="71748" y="71770"/>
                  </a:lnTo>
                  <a:lnTo>
                    <a:pt x="108002" y="41851"/>
                  </a:lnTo>
                  <a:lnTo>
                    <a:pt x="149611" y="19258"/>
                  </a:lnTo>
                  <a:lnTo>
                    <a:pt x="195591" y="4979"/>
                  </a:lnTo>
                  <a:lnTo>
                    <a:pt x="244957" y="0"/>
                  </a:lnTo>
                  <a:lnTo>
                    <a:pt x="9548025" y="0"/>
                  </a:lnTo>
                  <a:lnTo>
                    <a:pt x="9597421" y="4979"/>
                  </a:lnTo>
                  <a:lnTo>
                    <a:pt x="9643417" y="19258"/>
                  </a:lnTo>
                  <a:lnTo>
                    <a:pt x="9685033" y="41851"/>
                  </a:lnTo>
                  <a:lnTo>
                    <a:pt x="9721284" y="71770"/>
                  </a:lnTo>
                  <a:lnTo>
                    <a:pt x="9751190" y="108030"/>
                  </a:lnTo>
                  <a:lnTo>
                    <a:pt x="9773767" y="149643"/>
                  </a:lnTo>
                  <a:lnTo>
                    <a:pt x="9788034" y="195623"/>
                  </a:lnTo>
                  <a:lnTo>
                    <a:pt x="9793008" y="244983"/>
                  </a:lnTo>
                  <a:lnTo>
                    <a:pt x="9793008" y="3744595"/>
                  </a:lnTo>
                  <a:lnTo>
                    <a:pt x="9788034" y="3793952"/>
                  </a:lnTo>
                  <a:lnTo>
                    <a:pt x="9773767" y="3839926"/>
                  </a:lnTo>
                  <a:lnTo>
                    <a:pt x="9751190" y="3881531"/>
                  </a:lnTo>
                  <a:lnTo>
                    <a:pt x="9721284" y="3917781"/>
                  </a:lnTo>
                  <a:lnTo>
                    <a:pt x="9685033" y="3947692"/>
                  </a:lnTo>
                  <a:lnTo>
                    <a:pt x="9643417" y="3970276"/>
                  </a:lnTo>
                  <a:lnTo>
                    <a:pt x="9597421" y="3984550"/>
                  </a:lnTo>
                  <a:lnTo>
                    <a:pt x="9548025" y="3989527"/>
                  </a:lnTo>
                  <a:lnTo>
                    <a:pt x="244957" y="3989527"/>
                  </a:lnTo>
                  <a:lnTo>
                    <a:pt x="195591" y="3984550"/>
                  </a:lnTo>
                  <a:lnTo>
                    <a:pt x="149611" y="3970276"/>
                  </a:lnTo>
                  <a:lnTo>
                    <a:pt x="108002" y="3947692"/>
                  </a:lnTo>
                  <a:lnTo>
                    <a:pt x="71748" y="3917781"/>
                  </a:lnTo>
                  <a:lnTo>
                    <a:pt x="41836" y="3881531"/>
                  </a:lnTo>
                  <a:lnTo>
                    <a:pt x="19250" y="3839926"/>
                  </a:lnTo>
                  <a:lnTo>
                    <a:pt x="4976" y="3793952"/>
                  </a:lnTo>
                  <a:lnTo>
                    <a:pt x="0" y="3744595"/>
                  </a:lnTo>
                  <a:lnTo>
                    <a:pt x="0" y="24498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605129"/>
            <a:ext cx="10300335" cy="945515"/>
            <a:chOff x="158445" y="605129"/>
            <a:chExt cx="10300335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63702" y="1488440"/>
            <a:ext cx="610552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-225" dirty="0">
                <a:solidFill>
                  <a:srgbClr val="000000"/>
                </a:solidFill>
                <a:latin typeface="Microsoft JhengHei"/>
                <a:cs typeface="Microsoft JhengHei"/>
              </a:rPr>
              <a:t>SAFE</a:t>
            </a:r>
            <a:r>
              <a:rPr sz="2850" i="0" spc="-2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25" dirty="0">
                <a:solidFill>
                  <a:srgbClr val="000000"/>
                </a:solidFill>
                <a:latin typeface="Microsoft JhengHei"/>
                <a:cs typeface="Microsoft JhengHei"/>
              </a:rPr>
              <a:t>Notes:</a:t>
            </a:r>
            <a:r>
              <a:rPr sz="2850" i="0" spc="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85" dirty="0">
                <a:solidFill>
                  <a:srgbClr val="000000"/>
                </a:solidFill>
                <a:latin typeface="Microsoft JhengHei"/>
                <a:cs typeface="Microsoft JhengHei"/>
              </a:rPr>
              <a:t>The</a:t>
            </a:r>
            <a:r>
              <a:rPr sz="2850" i="0" spc="-23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Y</a:t>
            </a:r>
            <a:r>
              <a:rPr sz="2850" i="0" spc="-3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50" dirty="0">
                <a:solidFill>
                  <a:srgbClr val="000000"/>
                </a:solidFill>
                <a:latin typeface="Microsoft JhengHei"/>
                <a:cs typeface="Microsoft JhengHei"/>
              </a:rPr>
              <a:t>Combinator</a:t>
            </a:r>
            <a:r>
              <a:rPr sz="2850" i="0" spc="-1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60" dirty="0">
                <a:solidFill>
                  <a:srgbClr val="000000"/>
                </a:solidFill>
                <a:latin typeface="Microsoft JhengHei"/>
                <a:cs typeface="Microsoft JhengHei"/>
              </a:rPr>
              <a:t>Standard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3501" y="2335733"/>
            <a:ext cx="4643120" cy="3136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" algn="just">
              <a:lnSpc>
                <a:spcPts val="2070"/>
              </a:lnSpc>
              <a:spcBef>
                <a:spcPts val="100"/>
              </a:spcBef>
            </a:pPr>
            <a:r>
              <a:rPr sz="1800" b="1" dirty="0">
                <a:latin typeface="Microsoft JhengHei"/>
                <a:cs typeface="Microsoft JhengHei"/>
              </a:rPr>
              <a:t>What</a:t>
            </a:r>
            <a:r>
              <a:rPr sz="1800" b="1" spc="-25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Is</a:t>
            </a:r>
            <a:r>
              <a:rPr sz="1800" b="1" spc="-20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a</a:t>
            </a:r>
            <a:r>
              <a:rPr sz="1800" b="1" spc="-15" dirty="0">
                <a:latin typeface="Microsoft JhengHei"/>
                <a:cs typeface="Microsoft JhengHei"/>
              </a:rPr>
              <a:t> </a:t>
            </a:r>
            <a:r>
              <a:rPr sz="1800" b="1" spc="-10" dirty="0">
                <a:latin typeface="Microsoft JhengHei"/>
                <a:cs typeface="Microsoft JhengHei"/>
              </a:rPr>
              <a:t>SAFE?</a:t>
            </a:r>
            <a:endParaRPr sz="1800">
              <a:latin typeface="Microsoft JhengHei"/>
              <a:cs typeface="Microsoft JhengHei"/>
            </a:endParaRPr>
          </a:p>
          <a:p>
            <a:pPr marL="34925" marR="5080" algn="just">
              <a:lnSpc>
                <a:spcPct val="93800"/>
              </a:lnSpc>
              <a:spcBef>
                <a:spcPts val="30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4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Simple</a:t>
            </a:r>
            <a:r>
              <a:rPr sz="1600" b="1" spc="4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Agreement</a:t>
            </a:r>
            <a:r>
              <a:rPr sz="1600" b="1" spc="4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600" b="1" spc="4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Future</a:t>
            </a:r>
            <a:r>
              <a:rPr sz="1600" b="1" spc="4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600" b="1" spc="4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(SAFE)</a:t>
            </a:r>
            <a:r>
              <a:rPr sz="1600" spc="4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4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a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contract</a:t>
            </a:r>
            <a:r>
              <a:rPr sz="16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giving</a:t>
            </a:r>
            <a:r>
              <a:rPr sz="1600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investors</a:t>
            </a:r>
            <a:r>
              <a:rPr sz="1600" spc="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right</a:t>
            </a:r>
            <a:r>
              <a:rPr sz="1600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to</a:t>
            </a:r>
            <a:r>
              <a:rPr sz="1600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receive</a:t>
            </a:r>
            <a:r>
              <a:rPr sz="1600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equity</a:t>
            </a:r>
            <a:r>
              <a:rPr sz="16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sz="16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spc="-50" dirty="0">
                <a:solidFill>
                  <a:srgbClr val="FF0000"/>
                </a:solidFill>
                <a:latin typeface="Calibri"/>
                <a:cs typeface="Calibri"/>
              </a:rPr>
              <a:t>a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future</a:t>
            </a:r>
            <a:r>
              <a:rPr sz="1600" spc="3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priced</a:t>
            </a:r>
            <a:r>
              <a:rPr sz="1600" spc="3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round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.</a:t>
            </a:r>
            <a:r>
              <a:rPr sz="16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Introduced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6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Y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Combinator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in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2013,</a:t>
            </a:r>
            <a:r>
              <a:rPr sz="1600" spc="6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SAFEs</a:t>
            </a:r>
            <a:r>
              <a:rPr sz="1600" u="sng" spc="1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 </a:t>
            </a:r>
            <a:r>
              <a:rPr sz="16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have</a:t>
            </a:r>
            <a:r>
              <a:rPr sz="1600" u="sng" spc="1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 </a:t>
            </a:r>
            <a:r>
              <a:rPr sz="16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become</a:t>
            </a:r>
            <a:r>
              <a:rPr sz="1600" u="sng" spc="1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 </a:t>
            </a:r>
            <a:r>
              <a:rPr sz="16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sng" spc="1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 </a:t>
            </a:r>
            <a:r>
              <a:rPr sz="16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dominant</a:t>
            </a:r>
            <a:r>
              <a:rPr sz="1600" u="sng" spc="1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 </a:t>
            </a:r>
            <a:r>
              <a:rPr sz="1600" u="sng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pre-</a:t>
            </a:r>
            <a:r>
              <a:rPr sz="16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seed</a:t>
            </a:r>
            <a:r>
              <a:rPr sz="1600" spc="-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u="sng" spc="6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instrum</a:t>
            </a:r>
            <a:r>
              <a:rPr sz="1600" u="sng" spc="-16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1600" u="sng" spc="7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ent</a:t>
            </a:r>
            <a:r>
              <a:rPr sz="1600" u="sng" spc="1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16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in</a:t>
            </a:r>
            <a:r>
              <a:rPr sz="1600" u="sng" spc="19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1600" u="sng" spc="8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Silicon</a:t>
            </a:r>
            <a:r>
              <a:rPr sz="1600" u="sng" spc="2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1600" u="sng" spc="7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Valley</a:t>
            </a:r>
            <a:r>
              <a:rPr sz="1600" u="sng" spc="17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1600" u="sng" spc="8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and</a:t>
            </a:r>
            <a:r>
              <a:rPr sz="1600" u="sng" spc="229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16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g</a:t>
            </a:r>
            <a:r>
              <a:rPr sz="1600" u="sng" spc="-1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1600" u="sng" spc="7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lobally</a:t>
            </a:r>
            <a:r>
              <a:rPr sz="1400" u="sng" spc="7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35"/>
              </a:spcBef>
            </a:pPr>
            <a:endParaRPr sz="1600">
              <a:latin typeface="Calibri"/>
              <a:cs typeface="Calibri"/>
            </a:endParaRPr>
          </a:p>
          <a:p>
            <a:pPr marL="108585" algn="just">
              <a:lnSpc>
                <a:spcPct val="100000"/>
              </a:lnSpc>
            </a:pPr>
            <a:r>
              <a:rPr sz="1400" b="1" spc="-80" dirty="0">
                <a:latin typeface="Microsoft JhengHei"/>
                <a:cs typeface="Microsoft JhengHei"/>
              </a:rPr>
              <a:t>Key</a:t>
            </a:r>
            <a:r>
              <a:rPr sz="1400" b="1" spc="-120" dirty="0">
                <a:latin typeface="Microsoft JhengHei"/>
                <a:cs typeface="Microsoft JhengHei"/>
              </a:rPr>
              <a:t> </a:t>
            </a:r>
            <a:r>
              <a:rPr sz="1400" b="1" spc="-10" dirty="0">
                <a:latin typeface="Microsoft JhengHei"/>
                <a:cs typeface="Microsoft JhengHei"/>
              </a:rPr>
              <a:t>Features</a:t>
            </a:r>
            <a:endParaRPr sz="14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860"/>
              </a:lnSpc>
              <a:spcBef>
                <a:spcPts val="1405"/>
              </a:spcBef>
              <a:buChar char="•"/>
              <a:tabLst>
                <a:tab pos="263525" algn="l"/>
              </a:tabLst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No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rate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maturity</a:t>
            </a:r>
            <a:r>
              <a:rPr sz="16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date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800"/>
              </a:lnSpc>
              <a:buChar char="•"/>
              <a:tabLst>
                <a:tab pos="263525" algn="l"/>
              </a:tabLst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Converts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next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round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800"/>
              </a:lnSpc>
              <a:buChar char="•"/>
              <a:tabLst>
                <a:tab pos="263525" algn="l"/>
              </a:tabLst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6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cap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discount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rate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860"/>
              </a:lnSpc>
              <a:buChar char="•"/>
              <a:tabLst>
                <a:tab pos="263525" algn="l"/>
              </a:tabLst>
            </a:pP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Founder-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friendly,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fast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execute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276850" y="2397379"/>
            <a:ext cx="4749800" cy="3041650"/>
          </a:xfrm>
          <a:custGeom>
            <a:avLst/>
            <a:gdLst/>
            <a:ahLst/>
            <a:cxnLst/>
            <a:rect l="l" t="t" r="r" b="b"/>
            <a:pathLst>
              <a:path w="4749800" h="3041650">
                <a:moveTo>
                  <a:pt x="4646676" y="0"/>
                </a:moveTo>
                <a:lnTo>
                  <a:pt x="102742" y="0"/>
                </a:lnTo>
                <a:lnTo>
                  <a:pt x="62739" y="8088"/>
                </a:lnTo>
                <a:lnTo>
                  <a:pt x="30083" y="30130"/>
                </a:lnTo>
                <a:lnTo>
                  <a:pt x="8070" y="62793"/>
                </a:lnTo>
                <a:lnTo>
                  <a:pt x="0" y="102743"/>
                </a:lnTo>
                <a:lnTo>
                  <a:pt x="0" y="2938653"/>
                </a:lnTo>
                <a:lnTo>
                  <a:pt x="8070" y="2978656"/>
                </a:lnTo>
                <a:lnTo>
                  <a:pt x="30083" y="3011312"/>
                </a:lnTo>
                <a:lnTo>
                  <a:pt x="62739" y="3033325"/>
                </a:lnTo>
                <a:lnTo>
                  <a:pt x="102742" y="3041396"/>
                </a:lnTo>
                <a:lnTo>
                  <a:pt x="4646676" y="3041396"/>
                </a:lnTo>
                <a:lnTo>
                  <a:pt x="4686679" y="3033325"/>
                </a:lnTo>
                <a:lnTo>
                  <a:pt x="4719335" y="3011312"/>
                </a:lnTo>
                <a:lnTo>
                  <a:pt x="4741348" y="2978656"/>
                </a:lnTo>
                <a:lnTo>
                  <a:pt x="4749419" y="2938653"/>
                </a:lnTo>
                <a:lnTo>
                  <a:pt x="4749419" y="102743"/>
                </a:lnTo>
                <a:lnTo>
                  <a:pt x="4741348" y="62793"/>
                </a:lnTo>
                <a:lnTo>
                  <a:pt x="4719335" y="30130"/>
                </a:lnTo>
                <a:lnTo>
                  <a:pt x="4686679" y="8088"/>
                </a:lnTo>
                <a:lnTo>
                  <a:pt x="4646676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455158" y="2380995"/>
            <a:ext cx="4625340" cy="2893695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121920" algn="just">
              <a:lnSpc>
                <a:spcPct val="100000"/>
              </a:lnSpc>
              <a:spcBef>
                <a:spcPts val="869"/>
              </a:spcBef>
            </a:pPr>
            <a:r>
              <a:rPr sz="1800" b="1" dirty="0">
                <a:solidFill>
                  <a:srgbClr val="FFFFFF"/>
                </a:solidFill>
                <a:latin typeface="Microsoft JhengHei"/>
                <a:cs typeface="Microsoft JhengHei"/>
              </a:rPr>
              <a:t>SAFE</a:t>
            </a:r>
            <a:r>
              <a:rPr sz="1800" b="1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b="1" dirty="0">
                <a:solidFill>
                  <a:srgbClr val="FFFFFF"/>
                </a:solidFill>
                <a:latin typeface="Microsoft JhengHei"/>
                <a:cs typeface="Microsoft JhengHei"/>
              </a:rPr>
              <a:t>vs.</a:t>
            </a:r>
            <a:r>
              <a:rPr sz="1800" b="1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b="1" dirty="0">
                <a:solidFill>
                  <a:srgbClr val="FFFFFF"/>
                </a:solidFill>
                <a:latin typeface="Microsoft JhengHei"/>
                <a:cs typeface="Microsoft JhengHei"/>
              </a:rPr>
              <a:t>Convertible</a:t>
            </a:r>
            <a:r>
              <a:rPr sz="1800" b="1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Note</a:t>
            </a:r>
            <a:endParaRPr sz="1800">
              <a:latin typeface="Microsoft JhengHei"/>
              <a:cs typeface="Microsoft JhengHei"/>
            </a:endParaRPr>
          </a:p>
          <a:p>
            <a:pPr marL="121920" marR="33020" algn="just">
              <a:lnSpc>
                <a:spcPts val="1839"/>
              </a:lnSpc>
              <a:spcBef>
                <a:spcPts val="1095"/>
              </a:spcBef>
            </a:pPr>
            <a:r>
              <a:rPr sz="1800" b="1" spc="130" dirty="0">
                <a:solidFill>
                  <a:srgbClr val="FFFFFF"/>
                </a:solidFill>
                <a:latin typeface="Calibri"/>
                <a:cs typeface="Calibri"/>
              </a:rPr>
              <a:t>SAFE:</a:t>
            </a:r>
            <a:r>
              <a:rPr sz="1800" b="1" spc="5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600" b="1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ot</a:t>
            </a:r>
            <a:r>
              <a:rPr sz="1600" b="1" spc="6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debt.</a:t>
            </a:r>
            <a:r>
              <a:rPr sz="1600" b="1" spc="5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120" dirty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   </a:t>
            </a:r>
            <a:r>
              <a:rPr sz="1600" b="1" spc="85" dirty="0">
                <a:solidFill>
                  <a:srgbClr val="FFFFFF"/>
                </a:solidFill>
                <a:latin typeface="Calibri"/>
                <a:cs typeface="Calibri"/>
              </a:rPr>
              <a:t>repaym</a:t>
            </a:r>
            <a:r>
              <a:rPr sz="1600" b="1" spc="-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ent</a:t>
            </a:r>
            <a:r>
              <a:rPr sz="1600" b="1" spc="6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oblig</a:t>
            </a:r>
            <a:r>
              <a:rPr sz="1600" b="1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ation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600" b="1" spc="-1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20" dirty="0">
                <a:solidFill>
                  <a:srgbClr val="FFFFFF"/>
                </a:solidFill>
                <a:latin typeface="Calibri"/>
                <a:cs typeface="Calibri"/>
              </a:rPr>
              <a:t>im</a:t>
            </a:r>
            <a:r>
              <a:rPr sz="16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pler</a:t>
            </a:r>
            <a:r>
              <a:rPr sz="1600" b="1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50" dirty="0">
                <a:solidFill>
                  <a:srgbClr val="FFFFFF"/>
                </a:solidFill>
                <a:latin typeface="Calibri"/>
                <a:cs typeface="Calibri"/>
              </a:rPr>
              <a:t>leg</a:t>
            </a:r>
            <a:r>
              <a:rPr sz="1600" b="1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structure.</a:t>
            </a:r>
            <a:r>
              <a:rPr sz="1600" b="1" spc="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Preferred</a:t>
            </a:r>
            <a:r>
              <a:rPr sz="1600" b="1" spc="2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11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600" b="1" spc="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pre-</a:t>
            </a:r>
            <a:r>
              <a:rPr sz="16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seed.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0"/>
              </a:spcBef>
            </a:pPr>
            <a:endParaRPr sz="1600">
              <a:latin typeface="Calibri"/>
              <a:cs typeface="Calibri"/>
            </a:endParaRPr>
          </a:p>
          <a:p>
            <a:pPr marL="107314" marR="5080" algn="just">
              <a:lnSpc>
                <a:spcPct val="75000"/>
              </a:lnSpc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8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95" dirty="0">
                <a:solidFill>
                  <a:srgbClr val="FFFFFF"/>
                </a:solidFill>
                <a:latin typeface="Calibri"/>
                <a:cs typeface="Calibri"/>
              </a:rPr>
              <a:t>onvertible</a:t>
            </a:r>
            <a:r>
              <a:rPr sz="1800" b="1" spc="45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800" b="1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90" dirty="0">
                <a:solidFill>
                  <a:srgbClr val="FFFFFF"/>
                </a:solidFill>
                <a:latin typeface="Calibri"/>
                <a:cs typeface="Calibri"/>
              </a:rPr>
              <a:t>ote:</a:t>
            </a:r>
            <a:r>
              <a:rPr sz="1800" b="1" spc="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55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000" spc="4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114" dirty="0">
                <a:solidFill>
                  <a:srgbClr val="FFFFFF"/>
                </a:solidFill>
                <a:latin typeface="Calibri"/>
                <a:cs typeface="Calibri"/>
              </a:rPr>
              <a:t>debt.</a:t>
            </a:r>
            <a:r>
              <a:rPr sz="2000" spc="3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2000" spc="-1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55" dirty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20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75" dirty="0">
                <a:solidFill>
                  <a:srgbClr val="FFFFFF"/>
                </a:solidFill>
                <a:latin typeface="Calibri"/>
                <a:cs typeface="Calibri"/>
              </a:rPr>
              <a:t>interest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9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000" spc="3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000" spc="-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70" dirty="0">
                <a:solidFill>
                  <a:srgbClr val="FFFFFF"/>
                </a:solidFill>
                <a:latin typeface="Calibri"/>
                <a:cs typeface="Calibri"/>
              </a:rPr>
              <a:t>aturity.</a:t>
            </a:r>
            <a:r>
              <a:rPr sz="2000" spc="28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105" dirty="0">
                <a:solidFill>
                  <a:srgbClr val="FFFFFF"/>
                </a:solidFill>
                <a:latin typeface="Calibri"/>
                <a:cs typeface="Calibri"/>
              </a:rPr>
              <a:t>More</a:t>
            </a:r>
            <a:r>
              <a:rPr sz="2000" spc="30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90" dirty="0">
                <a:solidFill>
                  <a:srgbClr val="FFFFFF"/>
                </a:solidFill>
                <a:latin typeface="Calibri"/>
                <a:cs typeface="Calibri"/>
              </a:rPr>
              <a:t>investor-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100" dirty="0">
                <a:solidFill>
                  <a:srgbClr val="FFFFFF"/>
                </a:solidFill>
                <a:latin typeface="Calibri"/>
                <a:cs typeface="Calibri"/>
              </a:rPr>
              <a:t>protective.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000" spc="-1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200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000" spc="-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000" spc="-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200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000" spc="1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55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000" spc="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seed</a:t>
            </a:r>
            <a:r>
              <a:rPr sz="2000" spc="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70" dirty="0">
                <a:solidFill>
                  <a:srgbClr val="FFFFFF"/>
                </a:solidFill>
                <a:latin typeface="Calibri"/>
                <a:cs typeface="Calibri"/>
              </a:rPr>
              <a:t>stag</a:t>
            </a:r>
            <a:r>
              <a:rPr sz="200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6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600" spc="60" dirty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1600">
              <a:latin typeface="Calibri"/>
              <a:cs typeface="Calibri"/>
            </a:endParaRPr>
          </a:p>
          <a:p>
            <a:pPr marL="12700" marR="92075" algn="just">
              <a:lnSpc>
                <a:spcPct val="94100"/>
              </a:lnSpc>
              <a:spcBef>
                <a:spcPts val="1605"/>
              </a:spcBef>
            </a:pP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Both</a:t>
            </a:r>
            <a:r>
              <a:rPr sz="1600" b="1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convert</a:t>
            </a:r>
            <a:r>
              <a:rPr sz="1600" b="1" spc="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600" b="1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equity</a:t>
            </a:r>
            <a:r>
              <a:rPr sz="1600" b="1" spc="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1600" b="1" spc="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600" b="1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priced</a:t>
            </a:r>
            <a:r>
              <a:rPr sz="1600" b="1" spc="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round</a:t>
            </a:r>
            <a:r>
              <a:rPr sz="1600" b="1" spc="1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600" b="1" spc="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600" b="1" spc="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25" dirty="0">
                <a:solidFill>
                  <a:srgbClr val="FFFFFF"/>
                </a:solidFill>
                <a:latin typeface="Calibri"/>
                <a:cs typeface="Calibri"/>
              </a:rPr>
              <a:t>key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difference</a:t>
            </a:r>
            <a:r>
              <a:rPr sz="1600" b="1" spc="1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600" b="1" spc="1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legal</a:t>
            </a:r>
            <a:r>
              <a:rPr sz="1600" b="1" spc="1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structure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600" b="1" spc="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investor</a:t>
            </a:r>
            <a:r>
              <a:rPr sz="1600" b="1" spc="1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protection level.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1039313"/>
            <a:ext cx="10629900" cy="6075045"/>
            <a:chOff x="76200" y="1039313"/>
            <a:chExt cx="10629900" cy="60750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19975" y="1108071"/>
              <a:ext cx="3286125" cy="594046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97140" y="1118997"/>
              <a:ext cx="3108960" cy="5955665"/>
            </a:xfrm>
            <a:custGeom>
              <a:avLst/>
              <a:gdLst/>
              <a:ahLst/>
              <a:cxnLst/>
              <a:rect l="l" t="t" r="r" b="b"/>
              <a:pathLst>
                <a:path w="3108959" h="5955665">
                  <a:moveTo>
                    <a:pt x="3108959" y="0"/>
                  </a:moveTo>
                  <a:lnTo>
                    <a:pt x="222503" y="0"/>
                  </a:lnTo>
                  <a:lnTo>
                    <a:pt x="177647" y="4518"/>
                  </a:lnTo>
                  <a:lnTo>
                    <a:pt x="135874" y="17478"/>
                  </a:lnTo>
                  <a:lnTo>
                    <a:pt x="98077" y="37986"/>
                  </a:lnTo>
                  <a:lnTo>
                    <a:pt x="65150" y="65150"/>
                  </a:lnTo>
                  <a:lnTo>
                    <a:pt x="37986" y="98077"/>
                  </a:lnTo>
                  <a:lnTo>
                    <a:pt x="17478" y="135874"/>
                  </a:lnTo>
                  <a:lnTo>
                    <a:pt x="4518" y="177647"/>
                  </a:lnTo>
                  <a:lnTo>
                    <a:pt x="0" y="222503"/>
                  </a:lnTo>
                  <a:lnTo>
                    <a:pt x="0" y="5732487"/>
                  </a:lnTo>
                  <a:lnTo>
                    <a:pt x="4518" y="5777348"/>
                  </a:lnTo>
                  <a:lnTo>
                    <a:pt x="17478" y="5819131"/>
                  </a:lnTo>
                  <a:lnTo>
                    <a:pt x="37986" y="5856942"/>
                  </a:lnTo>
                  <a:lnTo>
                    <a:pt x="65150" y="5889885"/>
                  </a:lnTo>
                  <a:lnTo>
                    <a:pt x="98077" y="5917065"/>
                  </a:lnTo>
                  <a:lnTo>
                    <a:pt x="135874" y="5937588"/>
                  </a:lnTo>
                  <a:lnTo>
                    <a:pt x="177647" y="5950558"/>
                  </a:lnTo>
                  <a:lnTo>
                    <a:pt x="222503" y="5955080"/>
                  </a:lnTo>
                  <a:lnTo>
                    <a:pt x="3108959" y="5955080"/>
                  </a:lnTo>
                  <a:lnTo>
                    <a:pt x="310895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979" y="1039313"/>
              <a:ext cx="9934829" cy="607491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9871710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4"/>
                  </a:lnTo>
                  <a:lnTo>
                    <a:pt x="215057" y="27664"/>
                  </a:lnTo>
                  <a:lnTo>
                    <a:pt x="174396" y="48062"/>
                  </a:lnTo>
                  <a:lnTo>
                    <a:pt x="136948" y="73350"/>
                  </a:lnTo>
                  <a:lnTo>
                    <a:pt x="103131" y="103108"/>
                  </a:lnTo>
                  <a:lnTo>
                    <a:pt x="73367" y="136916"/>
                  </a:lnTo>
                  <a:lnTo>
                    <a:pt x="48073" y="174356"/>
                  </a:lnTo>
                  <a:lnTo>
                    <a:pt x="27670" y="215009"/>
                  </a:lnTo>
                  <a:lnTo>
                    <a:pt x="12577" y="258453"/>
                  </a:lnTo>
                  <a:lnTo>
                    <a:pt x="3214" y="304271"/>
                  </a:lnTo>
                  <a:lnTo>
                    <a:pt x="0" y="352044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2"/>
                  </a:lnTo>
                  <a:lnTo>
                    <a:pt x="9871710" y="5734812"/>
                  </a:lnTo>
                  <a:lnTo>
                    <a:pt x="9919482" y="5731597"/>
                  </a:lnTo>
                  <a:lnTo>
                    <a:pt x="9965300" y="5722234"/>
                  </a:lnTo>
                  <a:lnTo>
                    <a:pt x="10008744" y="5707141"/>
                  </a:lnTo>
                  <a:lnTo>
                    <a:pt x="10049397" y="5686738"/>
                  </a:lnTo>
                  <a:lnTo>
                    <a:pt x="10086837" y="5661444"/>
                  </a:lnTo>
                  <a:lnTo>
                    <a:pt x="10120645" y="5631680"/>
                  </a:lnTo>
                  <a:lnTo>
                    <a:pt x="10150403" y="5597863"/>
                  </a:lnTo>
                  <a:lnTo>
                    <a:pt x="10175691" y="5560415"/>
                  </a:lnTo>
                  <a:lnTo>
                    <a:pt x="10196089" y="5519754"/>
                  </a:lnTo>
                  <a:lnTo>
                    <a:pt x="10211179" y="5476300"/>
                  </a:lnTo>
                  <a:lnTo>
                    <a:pt x="10220540" y="5430473"/>
                  </a:lnTo>
                  <a:lnTo>
                    <a:pt x="10223754" y="5382691"/>
                  </a:lnTo>
                  <a:lnTo>
                    <a:pt x="10223754" y="352044"/>
                  </a:lnTo>
                  <a:lnTo>
                    <a:pt x="10220540" y="304271"/>
                  </a:lnTo>
                  <a:lnTo>
                    <a:pt x="10211179" y="258453"/>
                  </a:lnTo>
                  <a:lnTo>
                    <a:pt x="10196089" y="215009"/>
                  </a:lnTo>
                  <a:lnTo>
                    <a:pt x="10175691" y="174356"/>
                  </a:lnTo>
                  <a:lnTo>
                    <a:pt x="10150403" y="136916"/>
                  </a:lnTo>
                  <a:lnTo>
                    <a:pt x="10120645" y="103108"/>
                  </a:lnTo>
                  <a:lnTo>
                    <a:pt x="10086837" y="73350"/>
                  </a:lnTo>
                  <a:lnTo>
                    <a:pt x="10049397" y="48062"/>
                  </a:lnTo>
                  <a:lnTo>
                    <a:pt x="10008744" y="27664"/>
                  </a:lnTo>
                  <a:lnTo>
                    <a:pt x="9965300" y="12574"/>
                  </a:lnTo>
                  <a:lnTo>
                    <a:pt x="9919482" y="3213"/>
                  </a:lnTo>
                  <a:lnTo>
                    <a:pt x="98717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0" y="352044"/>
                  </a:moveTo>
                  <a:lnTo>
                    <a:pt x="3214" y="304271"/>
                  </a:lnTo>
                  <a:lnTo>
                    <a:pt x="12577" y="258453"/>
                  </a:lnTo>
                  <a:lnTo>
                    <a:pt x="27670" y="215009"/>
                  </a:lnTo>
                  <a:lnTo>
                    <a:pt x="48073" y="174356"/>
                  </a:lnTo>
                  <a:lnTo>
                    <a:pt x="73367" y="136916"/>
                  </a:lnTo>
                  <a:lnTo>
                    <a:pt x="103131" y="103108"/>
                  </a:lnTo>
                  <a:lnTo>
                    <a:pt x="136948" y="73350"/>
                  </a:lnTo>
                  <a:lnTo>
                    <a:pt x="174396" y="48062"/>
                  </a:lnTo>
                  <a:lnTo>
                    <a:pt x="215057" y="27664"/>
                  </a:lnTo>
                  <a:lnTo>
                    <a:pt x="258511" y="12574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9871710" y="0"/>
                  </a:lnTo>
                  <a:lnTo>
                    <a:pt x="9919482" y="3213"/>
                  </a:lnTo>
                  <a:lnTo>
                    <a:pt x="9965300" y="12574"/>
                  </a:lnTo>
                  <a:lnTo>
                    <a:pt x="10008744" y="27664"/>
                  </a:lnTo>
                  <a:lnTo>
                    <a:pt x="10049397" y="48062"/>
                  </a:lnTo>
                  <a:lnTo>
                    <a:pt x="10086837" y="73350"/>
                  </a:lnTo>
                  <a:lnTo>
                    <a:pt x="10120645" y="103108"/>
                  </a:lnTo>
                  <a:lnTo>
                    <a:pt x="10150403" y="136916"/>
                  </a:lnTo>
                  <a:lnTo>
                    <a:pt x="10175691" y="174356"/>
                  </a:lnTo>
                  <a:lnTo>
                    <a:pt x="10196089" y="215009"/>
                  </a:lnTo>
                  <a:lnTo>
                    <a:pt x="10211179" y="258453"/>
                  </a:lnTo>
                  <a:lnTo>
                    <a:pt x="10220540" y="304271"/>
                  </a:lnTo>
                  <a:lnTo>
                    <a:pt x="10223754" y="352044"/>
                  </a:lnTo>
                  <a:lnTo>
                    <a:pt x="10223754" y="5382691"/>
                  </a:lnTo>
                  <a:lnTo>
                    <a:pt x="10220540" y="5430473"/>
                  </a:lnTo>
                  <a:lnTo>
                    <a:pt x="10211179" y="5476300"/>
                  </a:lnTo>
                  <a:lnTo>
                    <a:pt x="10196089" y="5519754"/>
                  </a:lnTo>
                  <a:lnTo>
                    <a:pt x="10175691" y="5560415"/>
                  </a:lnTo>
                  <a:lnTo>
                    <a:pt x="10150403" y="5597863"/>
                  </a:lnTo>
                  <a:lnTo>
                    <a:pt x="10120645" y="5631680"/>
                  </a:lnTo>
                  <a:lnTo>
                    <a:pt x="10086837" y="5661444"/>
                  </a:lnTo>
                  <a:lnTo>
                    <a:pt x="10049397" y="5686738"/>
                  </a:lnTo>
                  <a:lnTo>
                    <a:pt x="10008744" y="5707141"/>
                  </a:lnTo>
                  <a:lnTo>
                    <a:pt x="9965300" y="5722234"/>
                  </a:lnTo>
                  <a:lnTo>
                    <a:pt x="9919482" y="5731597"/>
                  </a:lnTo>
                  <a:lnTo>
                    <a:pt x="9871710" y="5734812"/>
                  </a:lnTo>
                  <a:lnTo>
                    <a:pt x="352120" y="5734812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04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47650" y="171043"/>
            <a:ext cx="10280015" cy="945515"/>
            <a:chOff x="247650" y="171043"/>
            <a:chExt cx="10280015" cy="945515"/>
          </a:xfrm>
        </p:grpSpPr>
        <p:sp>
          <p:nvSpPr>
            <p:cNvPr id="9" name="object 9"/>
            <p:cNvSpPr/>
            <p:nvPr/>
          </p:nvSpPr>
          <p:spPr>
            <a:xfrm>
              <a:off x="2145410" y="519050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650" y="17104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699761" y="1493011"/>
            <a:ext cx="555371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Revenue-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Based</a:t>
            </a:r>
            <a:r>
              <a:rPr sz="2850" i="0" spc="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(RBF)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55997" y="1909018"/>
            <a:ext cx="5611495" cy="247586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57150" algn="just">
              <a:lnSpc>
                <a:spcPct val="100000"/>
              </a:lnSpc>
              <a:spcBef>
                <a:spcPts val="720"/>
              </a:spcBef>
            </a:pPr>
            <a:r>
              <a:rPr sz="1400" b="1" spc="-120" dirty="0">
                <a:latin typeface="Microsoft JhengHei"/>
                <a:cs typeface="Microsoft JhengHei"/>
              </a:rPr>
              <a:t>How </a:t>
            </a:r>
            <a:r>
              <a:rPr sz="1400" b="1" spc="-20" dirty="0">
                <a:latin typeface="Microsoft JhengHei"/>
                <a:cs typeface="Microsoft JhengHei"/>
              </a:rPr>
              <a:t>It</a:t>
            </a:r>
            <a:r>
              <a:rPr sz="1400" b="1" spc="-65" dirty="0">
                <a:latin typeface="Microsoft JhengHei"/>
                <a:cs typeface="Microsoft JhengHei"/>
              </a:rPr>
              <a:t> </a:t>
            </a:r>
            <a:r>
              <a:rPr sz="1400" b="1" spc="-20" dirty="0">
                <a:latin typeface="Microsoft JhengHei"/>
                <a:cs typeface="Microsoft JhengHei"/>
              </a:rPr>
              <a:t>Works</a:t>
            </a:r>
            <a:endParaRPr sz="1400">
              <a:latin typeface="Microsoft JhengHei"/>
              <a:cs typeface="Microsoft JhengHei"/>
            </a:endParaRPr>
          </a:p>
          <a:p>
            <a:pPr marL="299085" marR="5715" indent="-287020" algn="just">
              <a:lnSpc>
                <a:spcPts val="1800"/>
              </a:lnSpc>
              <a:spcBef>
                <a:spcPts val="830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	Investors</a:t>
            </a:r>
            <a:r>
              <a:rPr sz="1600" spc="210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provide</a:t>
            </a:r>
            <a:r>
              <a:rPr sz="1600" spc="215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capital</a:t>
            </a:r>
            <a:r>
              <a:rPr sz="1600" spc="215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in</a:t>
            </a:r>
            <a:r>
              <a:rPr sz="1600" spc="215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exchange</a:t>
            </a:r>
            <a:r>
              <a:rPr sz="1600" spc="220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for</a:t>
            </a:r>
            <a:r>
              <a:rPr sz="1600" spc="210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r>
              <a:rPr sz="1600" spc="215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fixed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percentage</a:t>
            </a:r>
            <a:r>
              <a:rPr sz="1600" spc="18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of</a:t>
            </a:r>
            <a:r>
              <a:rPr sz="1600" spc="17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monthly</a:t>
            </a:r>
            <a:r>
              <a:rPr sz="1600" spc="18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revenue</a:t>
            </a:r>
            <a:r>
              <a:rPr sz="1600" spc="17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until</a:t>
            </a:r>
            <a:r>
              <a:rPr sz="1600" spc="17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r>
              <a:rPr sz="1600" spc="18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predetermined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repayment</a:t>
            </a:r>
            <a:r>
              <a:rPr sz="1600" spc="280" dirty="0">
                <a:solidFill>
                  <a:srgbClr val="FF0000"/>
                </a:solidFill>
                <a:latin typeface="Microsoft JhengHei"/>
                <a:cs typeface="Microsoft JhengHei"/>
              </a:rPr>
              <a:t>  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cap</a:t>
            </a:r>
            <a:r>
              <a:rPr sz="1600" spc="280" dirty="0">
                <a:solidFill>
                  <a:srgbClr val="FF0000"/>
                </a:solidFill>
                <a:latin typeface="Microsoft JhengHei"/>
                <a:cs typeface="Microsoft JhengHei"/>
              </a:rPr>
              <a:t> 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(typically</a:t>
            </a:r>
            <a:r>
              <a:rPr sz="1600" spc="290" dirty="0">
                <a:solidFill>
                  <a:srgbClr val="272424"/>
                </a:solidFill>
                <a:latin typeface="Microsoft JhengHei"/>
                <a:cs typeface="Microsoft JhengHei"/>
              </a:rPr>
              <a:t> 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1.5x–3x</a:t>
            </a:r>
            <a:r>
              <a:rPr sz="1600" spc="280" dirty="0">
                <a:solidFill>
                  <a:srgbClr val="272424"/>
                </a:solidFill>
                <a:latin typeface="Microsoft JhengHei"/>
                <a:cs typeface="Microsoft JhengHei"/>
              </a:rPr>
              <a:t> 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spc="290" dirty="0">
                <a:solidFill>
                  <a:srgbClr val="272424"/>
                </a:solidFill>
                <a:latin typeface="Microsoft JhengHei"/>
                <a:cs typeface="Microsoft JhengHei"/>
              </a:rPr>
              <a:t>  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original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investment)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6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reached.</a:t>
            </a:r>
            <a:endParaRPr sz="1600">
              <a:latin typeface="Microsoft JhengHei"/>
              <a:cs typeface="Microsoft JhengHei"/>
            </a:endParaRPr>
          </a:p>
          <a:p>
            <a:pPr marL="299085" indent="-286385">
              <a:lnSpc>
                <a:spcPct val="100000"/>
              </a:lnSpc>
              <a:spcBef>
                <a:spcPts val="1639"/>
              </a:spcBef>
              <a:buFont typeface="Arial MT"/>
              <a:buChar char="•"/>
              <a:tabLst>
                <a:tab pos="299085" algn="l"/>
              </a:tabLst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No</a:t>
            </a:r>
            <a:r>
              <a:rPr sz="16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6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dilution.</a:t>
            </a:r>
            <a:r>
              <a:rPr sz="160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No</a:t>
            </a:r>
            <a:r>
              <a:rPr sz="16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fixed</a:t>
            </a:r>
            <a:r>
              <a:rPr sz="16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monthly</a:t>
            </a:r>
            <a:r>
              <a:rPr sz="1600" b="1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payments.</a:t>
            </a:r>
            <a:endParaRPr sz="1600">
              <a:latin typeface="Microsoft JhengHei"/>
              <a:cs typeface="Microsoft JhengHei"/>
            </a:endParaRPr>
          </a:p>
          <a:p>
            <a:pPr marL="299085" marR="5080" indent="-287020" algn="just">
              <a:lnSpc>
                <a:spcPts val="1800"/>
              </a:lnSpc>
              <a:spcBef>
                <a:spcPts val="1839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Non-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dilutive</a:t>
            </a:r>
            <a:r>
              <a:rPr sz="1600" spc="1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600" spc="1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models</a:t>
            </a:r>
            <a:r>
              <a:rPr sz="1600" spc="14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have</a:t>
            </a:r>
            <a:r>
              <a:rPr sz="1600" spc="14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emerged</a:t>
            </a:r>
            <a:r>
              <a:rPr sz="1600" spc="14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600" spc="14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a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compelling</a:t>
            </a:r>
            <a:r>
              <a:rPr sz="16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alternative</a:t>
            </a:r>
            <a:r>
              <a:rPr sz="1600" spc="3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600" spc="3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6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rounds</a:t>
            </a:r>
            <a:r>
              <a:rPr sz="16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6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founders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97371" y="4344415"/>
            <a:ext cx="42691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21080" algn="l"/>
                <a:tab pos="1974214" algn="l"/>
                <a:tab pos="3025775" algn="l"/>
              </a:tabLst>
            </a:pP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without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surrendering</a:t>
            </a:r>
            <a:endParaRPr sz="1600">
              <a:latin typeface="Microsoft JhengHei"/>
              <a:cs typeface="Microsoft JhengHe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643628" y="5215763"/>
            <a:ext cx="1754505" cy="1553210"/>
            <a:chOff x="4643628" y="5215763"/>
            <a:chExt cx="1754505" cy="1553210"/>
          </a:xfrm>
        </p:grpSpPr>
        <p:sp>
          <p:nvSpPr>
            <p:cNvPr id="15" name="object 15"/>
            <p:cNvSpPr/>
            <p:nvPr/>
          </p:nvSpPr>
          <p:spPr>
            <a:xfrm>
              <a:off x="4647438" y="5219573"/>
              <a:ext cx="1746885" cy="1545590"/>
            </a:xfrm>
            <a:custGeom>
              <a:avLst/>
              <a:gdLst/>
              <a:ahLst/>
              <a:cxnLst/>
              <a:rect l="l" t="t" r="r" b="b"/>
              <a:pathLst>
                <a:path w="1746885" h="1545590">
                  <a:moveTo>
                    <a:pt x="1685289" y="0"/>
                  </a:moveTo>
                  <a:lnTo>
                    <a:pt x="60960" y="0"/>
                  </a:lnTo>
                  <a:lnTo>
                    <a:pt x="37236" y="4792"/>
                  </a:lnTo>
                  <a:lnTo>
                    <a:pt x="17859" y="17859"/>
                  </a:lnTo>
                  <a:lnTo>
                    <a:pt x="4792" y="37236"/>
                  </a:lnTo>
                  <a:lnTo>
                    <a:pt x="0" y="60959"/>
                  </a:lnTo>
                  <a:lnTo>
                    <a:pt x="0" y="1483982"/>
                  </a:lnTo>
                  <a:lnTo>
                    <a:pt x="4792" y="1507722"/>
                  </a:lnTo>
                  <a:lnTo>
                    <a:pt x="17859" y="1527111"/>
                  </a:lnTo>
                  <a:lnTo>
                    <a:pt x="37236" y="1540185"/>
                  </a:lnTo>
                  <a:lnTo>
                    <a:pt x="60960" y="1544980"/>
                  </a:lnTo>
                  <a:lnTo>
                    <a:pt x="1685289" y="1544980"/>
                  </a:lnTo>
                  <a:lnTo>
                    <a:pt x="1709086" y="1540185"/>
                  </a:lnTo>
                  <a:lnTo>
                    <a:pt x="1728501" y="1527111"/>
                  </a:lnTo>
                  <a:lnTo>
                    <a:pt x="1741582" y="1507722"/>
                  </a:lnTo>
                  <a:lnTo>
                    <a:pt x="1746377" y="1483982"/>
                  </a:lnTo>
                  <a:lnTo>
                    <a:pt x="1746377" y="60959"/>
                  </a:lnTo>
                  <a:lnTo>
                    <a:pt x="1741582" y="37236"/>
                  </a:lnTo>
                  <a:lnTo>
                    <a:pt x="1728501" y="17859"/>
                  </a:lnTo>
                  <a:lnTo>
                    <a:pt x="1709086" y="4792"/>
                  </a:lnTo>
                  <a:lnTo>
                    <a:pt x="168528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647438" y="5219573"/>
              <a:ext cx="1746885" cy="1545590"/>
            </a:xfrm>
            <a:custGeom>
              <a:avLst/>
              <a:gdLst/>
              <a:ahLst/>
              <a:cxnLst/>
              <a:rect l="l" t="t" r="r" b="b"/>
              <a:pathLst>
                <a:path w="1746885" h="1545590">
                  <a:moveTo>
                    <a:pt x="0" y="60959"/>
                  </a:moveTo>
                  <a:lnTo>
                    <a:pt x="4792" y="37236"/>
                  </a:lnTo>
                  <a:lnTo>
                    <a:pt x="17859" y="17859"/>
                  </a:lnTo>
                  <a:lnTo>
                    <a:pt x="37236" y="4792"/>
                  </a:lnTo>
                  <a:lnTo>
                    <a:pt x="60960" y="0"/>
                  </a:lnTo>
                  <a:lnTo>
                    <a:pt x="1685289" y="0"/>
                  </a:lnTo>
                  <a:lnTo>
                    <a:pt x="1709086" y="4792"/>
                  </a:lnTo>
                  <a:lnTo>
                    <a:pt x="1728501" y="17859"/>
                  </a:lnTo>
                  <a:lnTo>
                    <a:pt x="1741582" y="37236"/>
                  </a:lnTo>
                  <a:lnTo>
                    <a:pt x="1746377" y="60959"/>
                  </a:lnTo>
                  <a:lnTo>
                    <a:pt x="1746377" y="1483982"/>
                  </a:lnTo>
                  <a:lnTo>
                    <a:pt x="1741582" y="1507722"/>
                  </a:lnTo>
                  <a:lnTo>
                    <a:pt x="1728501" y="1527111"/>
                  </a:lnTo>
                  <a:lnTo>
                    <a:pt x="1709086" y="1540185"/>
                  </a:lnTo>
                  <a:lnTo>
                    <a:pt x="1685289" y="1544980"/>
                  </a:lnTo>
                  <a:lnTo>
                    <a:pt x="60960" y="1544980"/>
                  </a:lnTo>
                  <a:lnTo>
                    <a:pt x="37236" y="1540185"/>
                  </a:lnTo>
                  <a:lnTo>
                    <a:pt x="17859" y="1527111"/>
                  </a:lnTo>
                  <a:lnTo>
                    <a:pt x="4792" y="1507722"/>
                  </a:lnTo>
                  <a:lnTo>
                    <a:pt x="0" y="1483982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815585" y="4344415"/>
            <a:ext cx="1093470" cy="818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70">
              <a:lnSpc>
                <a:spcPts val="1860"/>
              </a:lnSpc>
              <a:spcBef>
                <a:spcPts val="95"/>
              </a:spcBef>
            </a:pP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seeking</a:t>
            </a:r>
            <a:endParaRPr sz="1600">
              <a:latin typeface="Microsoft JhengHei"/>
              <a:cs typeface="Microsoft JhengHei"/>
            </a:endParaRPr>
          </a:p>
          <a:p>
            <a:pPr marL="39370">
              <a:lnSpc>
                <a:spcPts val="1860"/>
              </a:lnSpc>
            </a:pP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ownership.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Best</a:t>
            </a:r>
            <a:r>
              <a:rPr sz="140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51323" y="5485612"/>
            <a:ext cx="141605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0"/>
              </a:spcBef>
            </a:pPr>
            <a:r>
              <a:rPr sz="14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SaaS,</a:t>
            </a:r>
            <a:r>
              <a:rPr sz="14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e-</a:t>
            </a:r>
            <a:r>
              <a:rPr sz="14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commerce, </a:t>
            </a:r>
            <a:r>
              <a:rPr sz="14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subscription-</a:t>
            </a:r>
            <a:r>
              <a:rPr sz="14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based </a:t>
            </a:r>
            <a:r>
              <a:rPr sz="14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businesses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with </a:t>
            </a:r>
            <a:r>
              <a:rPr sz="14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predictable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MRR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570218" y="5225669"/>
            <a:ext cx="1754505" cy="1553210"/>
            <a:chOff x="6570218" y="5225669"/>
            <a:chExt cx="1754505" cy="1553210"/>
          </a:xfrm>
        </p:grpSpPr>
        <p:sp>
          <p:nvSpPr>
            <p:cNvPr id="20" name="object 20"/>
            <p:cNvSpPr/>
            <p:nvPr/>
          </p:nvSpPr>
          <p:spPr>
            <a:xfrm>
              <a:off x="6574028" y="5229479"/>
              <a:ext cx="1746885" cy="1545590"/>
            </a:xfrm>
            <a:custGeom>
              <a:avLst/>
              <a:gdLst/>
              <a:ahLst/>
              <a:cxnLst/>
              <a:rect l="l" t="t" r="r" b="b"/>
              <a:pathLst>
                <a:path w="1746884" h="1545590">
                  <a:moveTo>
                    <a:pt x="1685544" y="0"/>
                  </a:moveTo>
                  <a:lnTo>
                    <a:pt x="61087" y="0"/>
                  </a:lnTo>
                  <a:lnTo>
                    <a:pt x="37343" y="4792"/>
                  </a:lnTo>
                  <a:lnTo>
                    <a:pt x="17922" y="17859"/>
                  </a:lnTo>
                  <a:lnTo>
                    <a:pt x="4812" y="37236"/>
                  </a:lnTo>
                  <a:lnTo>
                    <a:pt x="0" y="60959"/>
                  </a:lnTo>
                  <a:lnTo>
                    <a:pt x="0" y="1484096"/>
                  </a:lnTo>
                  <a:lnTo>
                    <a:pt x="4812" y="1507843"/>
                  </a:lnTo>
                  <a:lnTo>
                    <a:pt x="17922" y="1527236"/>
                  </a:lnTo>
                  <a:lnTo>
                    <a:pt x="37343" y="1540312"/>
                  </a:lnTo>
                  <a:lnTo>
                    <a:pt x="61087" y="1545107"/>
                  </a:lnTo>
                  <a:lnTo>
                    <a:pt x="1685544" y="1545107"/>
                  </a:lnTo>
                  <a:lnTo>
                    <a:pt x="1709267" y="1540312"/>
                  </a:lnTo>
                  <a:lnTo>
                    <a:pt x="1728644" y="1527236"/>
                  </a:lnTo>
                  <a:lnTo>
                    <a:pt x="1741711" y="1507843"/>
                  </a:lnTo>
                  <a:lnTo>
                    <a:pt x="1746503" y="1484096"/>
                  </a:lnTo>
                  <a:lnTo>
                    <a:pt x="1746503" y="60959"/>
                  </a:lnTo>
                  <a:lnTo>
                    <a:pt x="1741711" y="37236"/>
                  </a:lnTo>
                  <a:lnTo>
                    <a:pt x="1728644" y="17859"/>
                  </a:lnTo>
                  <a:lnTo>
                    <a:pt x="1709267" y="4792"/>
                  </a:lnTo>
                  <a:lnTo>
                    <a:pt x="1685544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574028" y="5229479"/>
              <a:ext cx="1746885" cy="1545590"/>
            </a:xfrm>
            <a:custGeom>
              <a:avLst/>
              <a:gdLst/>
              <a:ahLst/>
              <a:cxnLst/>
              <a:rect l="l" t="t" r="r" b="b"/>
              <a:pathLst>
                <a:path w="1746884" h="1545590">
                  <a:moveTo>
                    <a:pt x="0" y="60959"/>
                  </a:moveTo>
                  <a:lnTo>
                    <a:pt x="4812" y="37236"/>
                  </a:lnTo>
                  <a:lnTo>
                    <a:pt x="17922" y="17859"/>
                  </a:lnTo>
                  <a:lnTo>
                    <a:pt x="37343" y="4792"/>
                  </a:lnTo>
                  <a:lnTo>
                    <a:pt x="61087" y="0"/>
                  </a:lnTo>
                  <a:lnTo>
                    <a:pt x="1685544" y="0"/>
                  </a:lnTo>
                  <a:lnTo>
                    <a:pt x="1709267" y="4792"/>
                  </a:lnTo>
                  <a:lnTo>
                    <a:pt x="1728644" y="17859"/>
                  </a:lnTo>
                  <a:lnTo>
                    <a:pt x="1741711" y="37236"/>
                  </a:lnTo>
                  <a:lnTo>
                    <a:pt x="1746503" y="60959"/>
                  </a:lnTo>
                  <a:lnTo>
                    <a:pt x="1746503" y="1484096"/>
                  </a:lnTo>
                  <a:lnTo>
                    <a:pt x="1741711" y="1507843"/>
                  </a:lnTo>
                  <a:lnTo>
                    <a:pt x="1728644" y="1527236"/>
                  </a:lnTo>
                  <a:lnTo>
                    <a:pt x="1709267" y="1540312"/>
                  </a:lnTo>
                  <a:lnTo>
                    <a:pt x="1685544" y="1545107"/>
                  </a:lnTo>
                  <a:lnTo>
                    <a:pt x="61087" y="1545107"/>
                  </a:lnTo>
                  <a:lnTo>
                    <a:pt x="37343" y="1540312"/>
                  </a:lnTo>
                  <a:lnTo>
                    <a:pt x="17922" y="1527236"/>
                  </a:lnTo>
                  <a:lnTo>
                    <a:pt x="4812" y="1507843"/>
                  </a:lnTo>
                  <a:lnTo>
                    <a:pt x="0" y="1484096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862953" y="4925390"/>
            <a:ext cx="897890" cy="2438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Key</a:t>
            </a:r>
            <a:r>
              <a:rPr sz="140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Players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823454" y="5500242"/>
            <a:ext cx="3822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Pipe,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739508" y="5485612"/>
            <a:ext cx="105219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0"/>
              </a:spcBef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Clearco, </a:t>
            </a:r>
            <a:r>
              <a:rPr sz="14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Capchase,</a:t>
            </a:r>
            <a:r>
              <a:rPr sz="14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Arc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8479535" y="5215763"/>
            <a:ext cx="1754505" cy="1553210"/>
            <a:chOff x="8479535" y="5215763"/>
            <a:chExt cx="1754505" cy="1553210"/>
          </a:xfrm>
        </p:grpSpPr>
        <p:sp>
          <p:nvSpPr>
            <p:cNvPr id="26" name="object 26"/>
            <p:cNvSpPr/>
            <p:nvPr/>
          </p:nvSpPr>
          <p:spPr>
            <a:xfrm>
              <a:off x="8483345" y="5219573"/>
              <a:ext cx="1746885" cy="1545590"/>
            </a:xfrm>
            <a:custGeom>
              <a:avLst/>
              <a:gdLst/>
              <a:ahLst/>
              <a:cxnLst/>
              <a:rect l="l" t="t" r="r" b="b"/>
              <a:pathLst>
                <a:path w="1746884" h="1545590">
                  <a:moveTo>
                    <a:pt x="1685544" y="0"/>
                  </a:moveTo>
                  <a:lnTo>
                    <a:pt x="61086" y="0"/>
                  </a:lnTo>
                  <a:lnTo>
                    <a:pt x="37290" y="4792"/>
                  </a:lnTo>
                  <a:lnTo>
                    <a:pt x="17875" y="17859"/>
                  </a:lnTo>
                  <a:lnTo>
                    <a:pt x="4794" y="37236"/>
                  </a:lnTo>
                  <a:lnTo>
                    <a:pt x="0" y="60959"/>
                  </a:lnTo>
                  <a:lnTo>
                    <a:pt x="0" y="1484058"/>
                  </a:lnTo>
                  <a:lnTo>
                    <a:pt x="4794" y="1507798"/>
                  </a:lnTo>
                  <a:lnTo>
                    <a:pt x="17875" y="1527187"/>
                  </a:lnTo>
                  <a:lnTo>
                    <a:pt x="37290" y="1540261"/>
                  </a:lnTo>
                  <a:lnTo>
                    <a:pt x="61086" y="1545056"/>
                  </a:lnTo>
                  <a:lnTo>
                    <a:pt x="1685544" y="1545056"/>
                  </a:lnTo>
                  <a:lnTo>
                    <a:pt x="1709267" y="1540261"/>
                  </a:lnTo>
                  <a:lnTo>
                    <a:pt x="1728644" y="1527187"/>
                  </a:lnTo>
                  <a:lnTo>
                    <a:pt x="1741711" y="1507798"/>
                  </a:lnTo>
                  <a:lnTo>
                    <a:pt x="1746503" y="1484058"/>
                  </a:lnTo>
                  <a:lnTo>
                    <a:pt x="1746503" y="60959"/>
                  </a:lnTo>
                  <a:lnTo>
                    <a:pt x="1741711" y="37236"/>
                  </a:lnTo>
                  <a:lnTo>
                    <a:pt x="1728644" y="17859"/>
                  </a:lnTo>
                  <a:lnTo>
                    <a:pt x="1709267" y="4792"/>
                  </a:lnTo>
                  <a:lnTo>
                    <a:pt x="1685544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483345" y="5219573"/>
              <a:ext cx="1746885" cy="1545590"/>
            </a:xfrm>
            <a:custGeom>
              <a:avLst/>
              <a:gdLst/>
              <a:ahLst/>
              <a:cxnLst/>
              <a:rect l="l" t="t" r="r" b="b"/>
              <a:pathLst>
                <a:path w="1746884" h="1545590">
                  <a:moveTo>
                    <a:pt x="0" y="60959"/>
                  </a:moveTo>
                  <a:lnTo>
                    <a:pt x="4794" y="37236"/>
                  </a:lnTo>
                  <a:lnTo>
                    <a:pt x="17875" y="17859"/>
                  </a:lnTo>
                  <a:lnTo>
                    <a:pt x="37290" y="4792"/>
                  </a:lnTo>
                  <a:lnTo>
                    <a:pt x="61086" y="0"/>
                  </a:lnTo>
                  <a:lnTo>
                    <a:pt x="1685544" y="0"/>
                  </a:lnTo>
                  <a:lnTo>
                    <a:pt x="1709267" y="4792"/>
                  </a:lnTo>
                  <a:lnTo>
                    <a:pt x="1728644" y="17859"/>
                  </a:lnTo>
                  <a:lnTo>
                    <a:pt x="1741711" y="37236"/>
                  </a:lnTo>
                  <a:lnTo>
                    <a:pt x="1746503" y="60959"/>
                  </a:lnTo>
                  <a:lnTo>
                    <a:pt x="1746503" y="1484058"/>
                  </a:lnTo>
                  <a:lnTo>
                    <a:pt x="1741711" y="1507798"/>
                  </a:lnTo>
                  <a:lnTo>
                    <a:pt x="1728644" y="1527187"/>
                  </a:lnTo>
                  <a:lnTo>
                    <a:pt x="1709267" y="1540261"/>
                  </a:lnTo>
                  <a:lnTo>
                    <a:pt x="1685544" y="1545056"/>
                  </a:lnTo>
                  <a:lnTo>
                    <a:pt x="61086" y="1545056"/>
                  </a:lnTo>
                  <a:lnTo>
                    <a:pt x="37290" y="1540261"/>
                  </a:lnTo>
                  <a:lnTo>
                    <a:pt x="17875" y="1527187"/>
                  </a:lnTo>
                  <a:lnTo>
                    <a:pt x="4794" y="1507798"/>
                  </a:lnTo>
                  <a:lnTo>
                    <a:pt x="0" y="1484058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8789923" y="4886959"/>
            <a:ext cx="97980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Advantage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617966" y="5454141"/>
            <a:ext cx="11220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Non-dilutive,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617966" y="5668061"/>
            <a:ext cx="1626870" cy="711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95"/>
              </a:spcBef>
              <a:tabLst>
                <a:tab pos="1434465" algn="l"/>
              </a:tabLst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flexible</a:t>
            </a:r>
            <a:r>
              <a:rPr sz="14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repayment 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tied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performance</a:t>
            </a:r>
            <a:endParaRPr sz="1400">
              <a:latin typeface="Microsoft JhengHei"/>
              <a:cs typeface="Microsoft JhengHei"/>
            </a:endParaRPr>
          </a:p>
        </p:txBody>
      </p:sp>
      <p:pic>
        <p:nvPicPr>
          <p:cNvPr id="31" name="object 3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47650" y="1339214"/>
            <a:ext cx="4197223" cy="54711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1039313"/>
            <a:ext cx="10629900" cy="6075045"/>
            <a:chOff x="76200" y="1039313"/>
            <a:chExt cx="10629900" cy="60750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19975" y="1108071"/>
              <a:ext cx="3286125" cy="594046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97140" y="1118997"/>
              <a:ext cx="3108960" cy="5955665"/>
            </a:xfrm>
            <a:custGeom>
              <a:avLst/>
              <a:gdLst/>
              <a:ahLst/>
              <a:cxnLst/>
              <a:rect l="l" t="t" r="r" b="b"/>
              <a:pathLst>
                <a:path w="3108959" h="5955665">
                  <a:moveTo>
                    <a:pt x="3108959" y="0"/>
                  </a:moveTo>
                  <a:lnTo>
                    <a:pt x="222503" y="0"/>
                  </a:lnTo>
                  <a:lnTo>
                    <a:pt x="177647" y="4518"/>
                  </a:lnTo>
                  <a:lnTo>
                    <a:pt x="135874" y="17478"/>
                  </a:lnTo>
                  <a:lnTo>
                    <a:pt x="98077" y="37986"/>
                  </a:lnTo>
                  <a:lnTo>
                    <a:pt x="65150" y="65150"/>
                  </a:lnTo>
                  <a:lnTo>
                    <a:pt x="37986" y="98077"/>
                  </a:lnTo>
                  <a:lnTo>
                    <a:pt x="17478" y="135874"/>
                  </a:lnTo>
                  <a:lnTo>
                    <a:pt x="4518" y="177647"/>
                  </a:lnTo>
                  <a:lnTo>
                    <a:pt x="0" y="222503"/>
                  </a:lnTo>
                  <a:lnTo>
                    <a:pt x="0" y="5732487"/>
                  </a:lnTo>
                  <a:lnTo>
                    <a:pt x="4518" y="5777348"/>
                  </a:lnTo>
                  <a:lnTo>
                    <a:pt x="17478" y="5819131"/>
                  </a:lnTo>
                  <a:lnTo>
                    <a:pt x="37986" y="5856942"/>
                  </a:lnTo>
                  <a:lnTo>
                    <a:pt x="65150" y="5889885"/>
                  </a:lnTo>
                  <a:lnTo>
                    <a:pt x="98077" y="5917065"/>
                  </a:lnTo>
                  <a:lnTo>
                    <a:pt x="135874" y="5937588"/>
                  </a:lnTo>
                  <a:lnTo>
                    <a:pt x="177647" y="5950558"/>
                  </a:lnTo>
                  <a:lnTo>
                    <a:pt x="222503" y="5955080"/>
                  </a:lnTo>
                  <a:lnTo>
                    <a:pt x="3108959" y="5955080"/>
                  </a:lnTo>
                  <a:lnTo>
                    <a:pt x="310895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979" y="1039313"/>
              <a:ext cx="9934829" cy="607491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9871710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4"/>
                  </a:lnTo>
                  <a:lnTo>
                    <a:pt x="215057" y="27664"/>
                  </a:lnTo>
                  <a:lnTo>
                    <a:pt x="174396" y="48062"/>
                  </a:lnTo>
                  <a:lnTo>
                    <a:pt x="136948" y="73350"/>
                  </a:lnTo>
                  <a:lnTo>
                    <a:pt x="103131" y="103108"/>
                  </a:lnTo>
                  <a:lnTo>
                    <a:pt x="73367" y="136916"/>
                  </a:lnTo>
                  <a:lnTo>
                    <a:pt x="48073" y="174356"/>
                  </a:lnTo>
                  <a:lnTo>
                    <a:pt x="27670" y="215009"/>
                  </a:lnTo>
                  <a:lnTo>
                    <a:pt x="12577" y="258453"/>
                  </a:lnTo>
                  <a:lnTo>
                    <a:pt x="3214" y="304271"/>
                  </a:lnTo>
                  <a:lnTo>
                    <a:pt x="0" y="352044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2"/>
                  </a:lnTo>
                  <a:lnTo>
                    <a:pt x="9871710" y="5734812"/>
                  </a:lnTo>
                  <a:lnTo>
                    <a:pt x="9919482" y="5731597"/>
                  </a:lnTo>
                  <a:lnTo>
                    <a:pt x="9965300" y="5722234"/>
                  </a:lnTo>
                  <a:lnTo>
                    <a:pt x="10008744" y="5707141"/>
                  </a:lnTo>
                  <a:lnTo>
                    <a:pt x="10049397" y="5686738"/>
                  </a:lnTo>
                  <a:lnTo>
                    <a:pt x="10086837" y="5661444"/>
                  </a:lnTo>
                  <a:lnTo>
                    <a:pt x="10120645" y="5631680"/>
                  </a:lnTo>
                  <a:lnTo>
                    <a:pt x="10150403" y="5597863"/>
                  </a:lnTo>
                  <a:lnTo>
                    <a:pt x="10175691" y="5560415"/>
                  </a:lnTo>
                  <a:lnTo>
                    <a:pt x="10196089" y="5519754"/>
                  </a:lnTo>
                  <a:lnTo>
                    <a:pt x="10211179" y="5476300"/>
                  </a:lnTo>
                  <a:lnTo>
                    <a:pt x="10220540" y="5430473"/>
                  </a:lnTo>
                  <a:lnTo>
                    <a:pt x="10223754" y="5382691"/>
                  </a:lnTo>
                  <a:lnTo>
                    <a:pt x="10223754" y="352044"/>
                  </a:lnTo>
                  <a:lnTo>
                    <a:pt x="10220540" y="304271"/>
                  </a:lnTo>
                  <a:lnTo>
                    <a:pt x="10211179" y="258453"/>
                  </a:lnTo>
                  <a:lnTo>
                    <a:pt x="10196089" y="215009"/>
                  </a:lnTo>
                  <a:lnTo>
                    <a:pt x="10175691" y="174356"/>
                  </a:lnTo>
                  <a:lnTo>
                    <a:pt x="10150403" y="136916"/>
                  </a:lnTo>
                  <a:lnTo>
                    <a:pt x="10120645" y="103108"/>
                  </a:lnTo>
                  <a:lnTo>
                    <a:pt x="10086837" y="73350"/>
                  </a:lnTo>
                  <a:lnTo>
                    <a:pt x="10049397" y="48062"/>
                  </a:lnTo>
                  <a:lnTo>
                    <a:pt x="10008744" y="27664"/>
                  </a:lnTo>
                  <a:lnTo>
                    <a:pt x="9965300" y="12574"/>
                  </a:lnTo>
                  <a:lnTo>
                    <a:pt x="9919482" y="3213"/>
                  </a:lnTo>
                  <a:lnTo>
                    <a:pt x="98717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0" y="352044"/>
                  </a:moveTo>
                  <a:lnTo>
                    <a:pt x="3214" y="304271"/>
                  </a:lnTo>
                  <a:lnTo>
                    <a:pt x="12577" y="258453"/>
                  </a:lnTo>
                  <a:lnTo>
                    <a:pt x="27670" y="215009"/>
                  </a:lnTo>
                  <a:lnTo>
                    <a:pt x="48073" y="174356"/>
                  </a:lnTo>
                  <a:lnTo>
                    <a:pt x="73367" y="136916"/>
                  </a:lnTo>
                  <a:lnTo>
                    <a:pt x="103131" y="103108"/>
                  </a:lnTo>
                  <a:lnTo>
                    <a:pt x="136948" y="73350"/>
                  </a:lnTo>
                  <a:lnTo>
                    <a:pt x="174396" y="48062"/>
                  </a:lnTo>
                  <a:lnTo>
                    <a:pt x="215057" y="27664"/>
                  </a:lnTo>
                  <a:lnTo>
                    <a:pt x="258511" y="12574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9871710" y="0"/>
                  </a:lnTo>
                  <a:lnTo>
                    <a:pt x="9919482" y="3213"/>
                  </a:lnTo>
                  <a:lnTo>
                    <a:pt x="9965300" y="12574"/>
                  </a:lnTo>
                  <a:lnTo>
                    <a:pt x="10008744" y="27664"/>
                  </a:lnTo>
                  <a:lnTo>
                    <a:pt x="10049397" y="48062"/>
                  </a:lnTo>
                  <a:lnTo>
                    <a:pt x="10086837" y="73350"/>
                  </a:lnTo>
                  <a:lnTo>
                    <a:pt x="10120645" y="103108"/>
                  </a:lnTo>
                  <a:lnTo>
                    <a:pt x="10150403" y="136916"/>
                  </a:lnTo>
                  <a:lnTo>
                    <a:pt x="10175691" y="174356"/>
                  </a:lnTo>
                  <a:lnTo>
                    <a:pt x="10196089" y="215009"/>
                  </a:lnTo>
                  <a:lnTo>
                    <a:pt x="10211179" y="258453"/>
                  </a:lnTo>
                  <a:lnTo>
                    <a:pt x="10220540" y="304271"/>
                  </a:lnTo>
                  <a:lnTo>
                    <a:pt x="10223754" y="352044"/>
                  </a:lnTo>
                  <a:lnTo>
                    <a:pt x="10223754" y="5382691"/>
                  </a:lnTo>
                  <a:lnTo>
                    <a:pt x="10220540" y="5430473"/>
                  </a:lnTo>
                  <a:lnTo>
                    <a:pt x="10211179" y="5476300"/>
                  </a:lnTo>
                  <a:lnTo>
                    <a:pt x="10196089" y="5519754"/>
                  </a:lnTo>
                  <a:lnTo>
                    <a:pt x="10175691" y="5560415"/>
                  </a:lnTo>
                  <a:lnTo>
                    <a:pt x="10150403" y="5597863"/>
                  </a:lnTo>
                  <a:lnTo>
                    <a:pt x="10120645" y="5631680"/>
                  </a:lnTo>
                  <a:lnTo>
                    <a:pt x="10086837" y="5661444"/>
                  </a:lnTo>
                  <a:lnTo>
                    <a:pt x="10049397" y="5686738"/>
                  </a:lnTo>
                  <a:lnTo>
                    <a:pt x="10008744" y="5707141"/>
                  </a:lnTo>
                  <a:lnTo>
                    <a:pt x="9965300" y="5722234"/>
                  </a:lnTo>
                  <a:lnTo>
                    <a:pt x="9919482" y="5731597"/>
                  </a:lnTo>
                  <a:lnTo>
                    <a:pt x="9871710" y="5734812"/>
                  </a:lnTo>
                  <a:lnTo>
                    <a:pt x="352120" y="5734812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04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47650" y="171043"/>
            <a:ext cx="10280015" cy="945515"/>
            <a:chOff x="247650" y="171043"/>
            <a:chExt cx="10280015" cy="945515"/>
          </a:xfrm>
        </p:grpSpPr>
        <p:sp>
          <p:nvSpPr>
            <p:cNvPr id="9" name="object 9"/>
            <p:cNvSpPr/>
            <p:nvPr/>
          </p:nvSpPr>
          <p:spPr>
            <a:xfrm>
              <a:off x="2145410" y="519050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650" y="17104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149502" y="1507363"/>
            <a:ext cx="801243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Revenue-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Based</a:t>
            </a:r>
            <a:r>
              <a:rPr sz="2850" i="0" spc="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Financing: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Mechanics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Math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8248" y="3188563"/>
            <a:ext cx="4620895" cy="11690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7200"/>
              </a:lnSpc>
              <a:spcBef>
                <a:spcPts val="95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company</a:t>
            </a:r>
            <a:r>
              <a:rPr sz="14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borrows</a:t>
            </a:r>
            <a:r>
              <a:rPr sz="14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lump</a:t>
            </a:r>
            <a:r>
              <a:rPr sz="14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sum</a:t>
            </a:r>
            <a:r>
              <a:rPr sz="14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repays</a:t>
            </a:r>
            <a:r>
              <a:rPr sz="14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through</a:t>
            </a:r>
            <a:r>
              <a:rPr sz="14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a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percentage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monthly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gross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revenue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typically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2–8%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reaching</a:t>
            </a:r>
            <a:r>
              <a:rPr sz="1400" spc="15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predetermined</a:t>
            </a:r>
            <a:r>
              <a:rPr sz="14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repayment</a:t>
            </a:r>
            <a:r>
              <a:rPr sz="1400" spc="15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cap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(usually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4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principal).</a:t>
            </a:r>
            <a:r>
              <a:rPr sz="1400" spc="1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Unlike</a:t>
            </a:r>
            <a:r>
              <a:rPr sz="14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debt,</a:t>
            </a:r>
            <a:r>
              <a:rPr sz="14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there</a:t>
            </a:r>
            <a:r>
              <a:rPr sz="14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are</a:t>
            </a:r>
            <a:r>
              <a:rPr sz="14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no</a:t>
            </a:r>
            <a:r>
              <a:rPr sz="1400" spc="1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fixed</a:t>
            </a:r>
            <a:r>
              <a:rPr sz="1400" spc="1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monthly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payments;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repayments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flex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with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revenue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performance.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36854" y="4811445"/>
            <a:ext cx="4623435" cy="711200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Example:</a:t>
            </a:r>
            <a:r>
              <a:rPr sz="1400" b="1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SaaS</a:t>
            </a:r>
            <a:r>
              <a:rPr sz="1400" spc="3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company</a:t>
            </a:r>
            <a:r>
              <a:rPr sz="14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with</a:t>
            </a:r>
            <a:r>
              <a:rPr sz="14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$500K</a:t>
            </a:r>
            <a:r>
              <a:rPr sz="1400" spc="3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ARR</a:t>
            </a:r>
            <a:r>
              <a:rPr sz="14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receives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$150K</a:t>
            </a:r>
            <a:r>
              <a:rPr sz="14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1.5x</a:t>
            </a:r>
            <a:r>
              <a:rPr sz="14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cap.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Monthly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payments</a:t>
            </a:r>
            <a:r>
              <a:rPr sz="14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=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5%</a:t>
            </a:r>
            <a:r>
              <a:rPr sz="14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revenue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until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$225K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repaid.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8248" y="2305303"/>
            <a:ext cx="8334375" cy="6896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Microsoft JhengHei"/>
                <a:cs typeface="Microsoft JhengHei"/>
              </a:rPr>
              <a:t>RBF</a:t>
            </a:r>
            <a:r>
              <a:rPr sz="1800" b="1" spc="-25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vs.</a:t>
            </a:r>
            <a:r>
              <a:rPr sz="1800" b="1" spc="-25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Equity</a:t>
            </a:r>
            <a:r>
              <a:rPr sz="1800" b="1" spc="-45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vs.</a:t>
            </a:r>
            <a:r>
              <a:rPr sz="1800" b="1" spc="-10" dirty="0">
                <a:latin typeface="Microsoft JhengHei"/>
                <a:cs typeface="Microsoft JhengHei"/>
              </a:rPr>
              <a:t> </a:t>
            </a:r>
            <a:r>
              <a:rPr sz="1800" b="1" spc="-20" dirty="0">
                <a:latin typeface="Microsoft JhengHei"/>
                <a:cs typeface="Microsoft JhengHei"/>
              </a:rPr>
              <a:t>Debt</a:t>
            </a:r>
            <a:endParaRPr sz="18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150"/>
              </a:spcBef>
            </a:pPr>
            <a:r>
              <a:rPr sz="1600" b="1" dirty="0">
                <a:latin typeface="Microsoft JhengHei"/>
                <a:cs typeface="Microsoft JhengHei"/>
              </a:rPr>
              <a:t>How</a:t>
            </a:r>
            <a:r>
              <a:rPr sz="1600" b="1" spc="-30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RBF</a:t>
            </a:r>
            <a:r>
              <a:rPr sz="1600" b="1" spc="-35" dirty="0">
                <a:latin typeface="Microsoft JhengHei"/>
                <a:cs typeface="Microsoft JhengHei"/>
              </a:rPr>
              <a:t> </a:t>
            </a:r>
            <a:r>
              <a:rPr sz="1600" b="1" spc="-20" dirty="0">
                <a:latin typeface="Microsoft JhengHei"/>
                <a:cs typeface="Microsoft JhengHei"/>
              </a:rPr>
              <a:t>Works</a:t>
            </a:r>
            <a:endParaRPr sz="1600">
              <a:latin typeface="Microsoft JhengHei"/>
              <a:cs typeface="Microsoft JhengHe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524372" y="2771013"/>
            <a:ext cx="2247900" cy="1416050"/>
            <a:chOff x="5524372" y="2771013"/>
            <a:chExt cx="2247900" cy="1416050"/>
          </a:xfrm>
        </p:grpSpPr>
        <p:sp>
          <p:nvSpPr>
            <p:cNvPr id="16" name="object 16"/>
            <p:cNvSpPr/>
            <p:nvPr/>
          </p:nvSpPr>
          <p:spPr>
            <a:xfrm>
              <a:off x="5535802" y="2782443"/>
              <a:ext cx="2225040" cy="1393190"/>
            </a:xfrm>
            <a:custGeom>
              <a:avLst/>
              <a:gdLst/>
              <a:ahLst/>
              <a:cxnLst/>
              <a:rect l="l" t="t" r="r" b="b"/>
              <a:pathLst>
                <a:path w="2225040" h="1393189">
                  <a:moveTo>
                    <a:pt x="2163953" y="0"/>
                  </a:moveTo>
                  <a:lnTo>
                    <a:pt x="60960" y="0"/>
                  </a:lnTo>
                  <a:lnTo>
                    <a:pt x="37236" y="4792"/>
                  </a:lnTo>
                  <a:lnTo>
                    <a:pt x="17859" y="17859"/>
                  </a:lnTo>
                  <a:lnTo>
                    <a:pt x="4792" y="37236"/>
                  </a:lnTo>
                  <a:lnTo>
                    <a:pt x="0" y="60960"/>
                  </a:lnTo>
                  <a:lnTo>
                    <a:pt x="0" y="1331976"/>
                  </a:lnTo>
                  <a:lnTo>
                    <a:pt x="4792" y="1355699"/>
                  </a:lnTo>
                  <a:lnTo>
                    <a:pt x="17859" y="1375076"/>
                  </a:lnTo>
                  <a:lnTo>
                    <a:pt x="37236" y="1388143"/>
                  </a:lnTo>
                  <a:lnTo>
                    <a:pt x="60960" y="1392936"/>
                  </a:lnTo>
                  <a:lnTo>
                    <a:pt x="2163953" y="1392936"/>
                  </a:lnTo>
                  <a:lnTo>
                    <a:pt x="2187676" y="1388143"/>
                  </a:lnTo>
                  <a:lnTo>
                    <a:pt x="2207053" y="1375076"/>
                  </a:lnTo>
                  <a:lnTo>
                    <a:pt x="2220120" y="1355699"/>
                  </a:lnTo>
                  <a:lnTo>
                    <a:pt x="2224913" y="1331976"/>
                  </a:lnTo>
                  <a:lnTo>
                    <a:pt x="2224913" y="60960"/>
                  </a:lnTo>
                  <a:lnTo>
                    <a:pt x="2220120" y="37236"/>
                  </a:lnTo>
                  <a:lnTo>
                    <a:pt x="2207053" y="17859"/>
                  </a:lnTo>
                  <a:lnTo>
                    <a:pt x="2187676" y="4792"/>
                  </a:lnTo>
                  <a:lnTo>
                    <a:pt x="216395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535802" y="2782443"/>
              <a:ext cx="2225040" cy="1393190"/>
            </a:xfrm>
            <a:custGeom>
              <a:avLst/>
              <a:gdLst/>
              <a:ahLst/>
              <a:cxnLst/>
              <a:rect l="l" t="t" r="r" b="b"/>
              <a:pathLst>
                <a:path w="2225040" h="1393189">
                  <a:moveTo>
                    <a:pt x="0" y="60960"/>
                  </a:moveTo>
                  <a:lnTo>
                    <a:pt x="4792" y="37236"/>
                  </a:lnTo>
                  <a:lnTo>
                    <a:pt x="17859" y="17859"/>
                  </a:lnTo>
                  <a:lnTo>
                    <a:pt x="37236" y="4792"/>
                  </a:lnTo>
                  <a:lnTo>
                    <a:pt x="60960" y="0"/>
                  </a:lnTo>
                  <a:lnTo>
                    <a:pt x="2163953" y="0"/>
                  </a:lnTo>
                  <a:lnTo>
                    <a:pt x="2187676" y="4792"/>
                  </a:lnTo>
                  <a:lnTo>
                    <a:pt x="2207053" y="17859"/>
                  </a:lnTo>
                  <a:lnTo>
                    <a:pt x="2220120" y="37236"/>
                  </a:lnTo>
                  <a:lnTo>
                    <a:pt x="2224913" y="60960"/>
                  </a:lnTo>
                  <a:lnTo>
                    <a:pt x="2224913" y="1331976"/>
                  </a:lnTo>
                  <a:lnTo>
                    <a:pt x="2220120" y="1355699"/>
                  </a:lnTo>
                  <a:lnTo>
                    <a:pt x="2207053" y="1375076"/>
                  </a:lnTo>
                  <a:lnTo>
                    <a:pt x="2187676" y="1388143"/>
                  </a:lnTo>
                  <a:lnTo>
                    <a:pt x="2163953" y="1392936"/>
                  </a:lnTo>
                  <a:lnTo>
                    <a:pt x="60960" y="1392936"/>
                  </a:lnTo>
                  <a:lnTo>
                    <a:pt x="37236" y="1388143"/>
                  </a:lnTo>
                  <a:lnTo>
                    <a:pt x="17859" y="1375076"/>
                  </a:lnTo>
                  <a:lnTo>
                    <a:pt x="4792" y="1355699"/>
                  </a:lnTo>
                  <a:lnTo>
                    <a:pt x="0" y="1331976"/>
                  </a:lnTo>
                  <a:lnTo>
                    <a:pt x="0" y="60960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5685790" y="2923159"/>
            <a:ext cx="1637030" cy="106489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107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Dilutive,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no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repayment,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board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governance,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long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time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horizon.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7894446" y="2771013"/>
            <a:ext cx="2247900" cy="1416050"/>
            <a:chOff x="7894446" y="2771013"/>
            <a:chExt cx="2247900" cy="1416050"/>
          </a:xfrm>
        </p:grpSpPr>
        <p:sp>
          <p:nvSpPr>
            <p:cNvPr id="20" name="object 20"/>
            <p:cNvSpPr/>
            <p:nvPr/>
          </p:nvSpPr>
          <p:spPr>
            <a:xfrm>
              <a:off x="7905876" y="2782443"/>
              <a:ext cx="2225040" cy="1393190"/>
            </a:xfrm>
            <a:custGeom>
              <a:avLst/>
              <a:gdLst/>
              <a:ahLst/>
              <a:cxnLst/>
              <a:rect l="l" t="t" r="r" b="b"/>
              <a:pathLst>
                <a:path w="2225040" h="1393189">
                  <a:moveTo>
                    <a:pt x="2163953" y="0"/>
                  </a:moveTo>
                  <a:lnTo>
                    <a:pt x="60959" y="0"/>
                  </a:lnTo>
                  <a:lnTo>
                    <a:pt x="37236" y="4792"/>
                  </a:lnTo>
                  <a:lnTo>
                    <a:pt x="17859" y="17859"/>
                  </a:lnTo>
                  <a:lnTo>
                    <a:pt x="4792" y="37236"/>
                  </a:lnTo>
                  <a:lnTo>
                    <a:pt x="0" y="60960"/>
                  </a:lnTo>
                  <a:lnTo>
                    <a:pt x="0" y="1331976"/>
                  </a:lnTo>
                  <a:lnTo>
                    <a:pt x="4792" y="1355699"/>
                  </a:lnTo>
                  <a:lnTo>
                    <a:pt x="17859" y="1375076"/>
                  </a:lnTo>
                  <a:lnTo>
                    <a:pt x="37236" y="1388143"/>
                  </a:lnTo>
                  <a:lnTo>
                    <a:pt x="60959" y="1392936"/>
                  </a:lnTo>
                  <a:lnTo>
                    <a:pt x="2163953" y="1392936"/>
                  </a:lnTo>
                  <a:lnTo>
                    <a:pt x="2187676" y="1388143"/>
                  </a:lnTo>
                  <a:lnTo>
                    <a:pt x="2207053" y="1375076"/>
                  </a:lnTo>
                  <a:lnTo>
                    <a:pt x="2220120" y="1355699"/>
                  </a:lnTo>
                  <a:lnTo>
                    <a:pt x="2224913" y="1331976"/>
                  </a:lnTo>
                  <a:lnTo>
                    <a:pt x="2224913" y="60960"/>
                  </a:lnTo>
                  <a:lnTo>
                    <a:pt x="2220120" y="37236"/>
                  </a:lnTo>
                  <a:lnTo>
                    <a:pt x="2207053" y="17859"/>
                  </a:lnTo>
                  <a:lnTo>
                    <a:pt x="2187676" y="4792"/>
                  </a:lnTo>
                  <a:lnTo>
                    <a:pt x="216395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905876" y="2782443"/>
              <a:ext cx="2225040" cy="1393190"/>
            </a:xfrm>
            <a:custGeom>
              <a:avLst/>
              <a:gdLst/>
              <a:ahLst/>
              <a:cxnLst/>
              <a:rect l="l" t="t" r="r" b="b"/>
              <a:pathLst>
                <a:path w="2225040" h="1393189">
                  <a:moveTo>
                    <a:pt x="0" y="60960"/>
                  </a:moveTo>
                  <a:lnTo>
                    <a:pt x="4792" y="37236"/>
                  </a:lnTo>
                  <a:lnTo>
                    <a:pt x="17859" y="17859"/>
                  </a:lnTo>
                  <a:lnTo>
                    <a:pt x="37236" y="4792"/>
                  </a:lnTo>
                  <a:lnTo>
                    <a:pt x="60959" y="0"/>
                  </a:lnTo>
                  <a:lnTo>
                    <a:pt x="2163953" y="0"/>
                  </a:lnTo>
                  <a:lnTo>
                    <a:pt x="2187676" y="4792"/>
                  </a:lnTo>
                  <a:lnTo>
                    <a:pt x="2207053" y="17859"/>
                  </a:lnTo>
                  <a:lnTo>
                    <a:pt x="2220120" y="37236"/>
                  </a:lnTo>
                  <a:lnTo>
                    <a:pt x="2224913" y="60960"/>
                  </a:lnTo>
                  <a:lnTo>
                    <a:pt x="2224913" y="1331976"/>
                  </a:lnTo>
                  <a:lnTo>
                    <a:pt x="2220120" y="1355699"/>
                  </a:lnTo>
                  <a:lnTo>
                    <a:pt x="2207053" y="1375076"/>
                  </a:lnTo>
                  <a:lnTo>
                    <a:pt x="2187676" y="1388143"/>
                  </a:lnTo>
                  <a:lnTo>
                    <a:pt x="2163953" y="1392936"/>
                  </a:lnTo>
                  <a:lnTo>
                    <a:pt x="60959" y="1392936"/>
                  </a:lnTo>
                  <a:lnTo>
                    <a:pt x="37236" y="1388143"/>
                  </a:lnTo>
                  <a:lnTo>
                    <a:pt x="17859" y="1375076"/>
                  </a:lnTo>
                  <a:lnTo>
                    <a:pt x="4792" y="1355699"/>
                  </a:lnTo>
                  <a:lnTo>
                    <a:pt x="0" y="1331976"/>
                  </a:lnTo>
                  <a:lnTo>
                    <a:pt x="0" y="60960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8055991" y="2923159"/>
            <a:ext cx="1768475" cy="106489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Bank</a:t>
            </a:r>
            <a:r>
              <a:rPr sz="140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Debt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107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Fixed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payments,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collateral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required,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personal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guarantees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common.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524372" y="4309109"/>
            <a:ext cx="4618355" cy="1183640"/>
            <a:chOff x="5524372" y="4309109"/>
            <a:chExt cx="4618355" cy="1183640"/>
          </a:xfrm>
        </p:grpSpPr>
        <p:sp>
          <p:nvSpPr>
            <p:cNvPr id="24" name="object 24"/>
            <p:cNvSpPr/>
            <p:nvPr/>
          </p:nvSpPr>
          <p:spPr>
            <a:xfrm>
              <a:off x="5535802" y="4320539"/>
              <a:ext cx="4595495" cy="1160780"/>
            </a:xfrm>
            <a:custGeom>
              <a:avLst/>
              <a:gdLst/>
              <a:ahLst/>
              <a:cxnLst/>
              <a:rect l="l" t="t" r="r" b="b"/>
              <a:pathLst>
                <a:path w="4595495" h="1160779">
                  <a:moveTo>
                    <a:pt x="4534027" y="0"/>
                  </a:moveTo>
                  <a:lnTo>
                    <a:pt x="60960" y="0"/>
                  </a:lnTo>
                  <a:lnTo>
                    <a:pt x="37236" y="4794"/>
                  </a:lnTo>
                  <a:lnTo>
                    <a:pt x="17859" y="17875"/>
                  </a:lnTo>
                  <a:lnTo>
                    <a:pt x="4792" y="37290"/>
                  </a:lnTo>
                  <a:lnTo>
                    <a:pt x="0" y="61087"/>
                  </a:lnTo>
                  <a:lnTo>
                    <a:pt x="0" y="1099693"/>
                  </a:lnTo>
                  <a:lnTo>
                    <a:pt x="4792" y="1123416"/>
                  </a:lnTo>
                  <a:lnTo>
                    <a:pt x="17859" y="1142793"/>
                  </a:lnTo>
                  <a:lnTo>
                    <a:pt x="37236" y="1155860"/>
                  </a:lnTo>
                  <a:lnTo>
                    <a:pt x="60960" y="1160653"/>
                  </a:lnTo>
                  <a:lnTo>
                    <a:pt x="4534027" y="1160653"/>
                  </a:lnTo>
                  <a:lnTo>
                    <a:pt x="4557750" y="1155860"/>
                  </a:lnTo>
                  <a:lnTo>
                    <a:pt x="4577127" y="1142793"/>
                  </a:lnTo>
                  <a:lnTo>
                    <a:pt x="4590194" y="1123416"/>
                  </a:lnTo>
                  <a:lnTo>
                    <a:pt x="4594987" y="1099693"/>
                  </a:lnTo>
                  <a:lnTo>
                    <a:pt x="4594987" y="61087"/>
                  </a:lnTo>
                  <a:lnTo>
                    <a:pt x="4590194" y="37290"/>
                  </a:lnTo>
                  <a:lnTo>
                    <a:pt x="4577127" y="17875"/>
                  </a:lnTo>
                  <a:lnTo>
                    <a:pt x="4557750" y="4794"/>
                  </a:lnTo>
                  <a:lnTo>
                    <a:pt x="45340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535802" y="4320539"/>
              <a:ext cx="4595495" cy="1160780"/>
            </a:xfrm>
            <a:custGeom>
              <a:avLst/>
              <a:gdLst/>
              <a:ahLst/>
              <a:cxnLst/>
              <a:rect l="l" t="t" r="r" b="b"/>
              <a:pathLst>
                <a:path w="4595495" h="1160779">
                  <a:moveTo>
                    <a:pt x="0" y="61087"/>
                  </a:moveTo>
                  <a:lnTo>
                    <a:pt x="4792" y="37290"/>
                  </a:lnTo>
                  <a:lnTo>
                    <a:pt x="17859" y="17875"/>
                  </a:lnTo>
                  <a:lnTo>
                    <a:pt x="37236" y="4794"/>
                  </a:lnTo>
                  <a:lnTo>
                    <a:pt x="60960" y="0"/>
                  </a:lnTo>
                  <a:lnTo>
                    <a:pt x="4534027" y="0"/>
                  </a:lnTo>
                  <a:lnTo>
                    <a:pt x="4557750" y="4794"/>
                  </a:lnTo>
                  <a:lnTo>
                    <a:pt x="4577127" y="17875"/>
                  </a:lnTo>
                  <a:lnTo>
                    <a:pt x="4590194" y="37290"/>
                  </a:lnTo>
                  <a:lnTo>
                    <a:pt x="4594987" y="61087"/>
                  </a:lnTo>
                  <a:lnTo>
                    <a:pt x="4594987" y="1099693"/>
                  </a:lnTo>
                  <a:lnTo>
                    <a:pt x="4590194" y="1123416"/>
                  </a:lnTo>
                  <a:lnTo>
                    <a:pt x="4577127" y="1142793"/>
                  </a:lnTo>
                  <a:lnTo>
                    <a:pt x="4557750" y="1155860"/>
                  </a:lnTo>
                  <a:lnTo>
                    <a:pt x="4534027" y="1160653"/>
                  </a:lnTo>
                  <a:lnTo>
                    <a:pt x="60960" y="1160653"/>
                  </a:lnTo>
                  <a:lnTo>
                    <a:pt x="37236" y="1155860"/>
                  </a:lnTo>
                  <a:lnTo>
                    <a:pt x="17859" y="1142793"/>
                  </a:lnTo>
                  <a:lnTo>
                    <a:pt x="4792" y="1123416"/>
                  </a:lnTo>
                  <a:lnTo>
                    <a:pt x="0" y="1099693"/>
                  </a:lnTo>
                  <a:lnTo>
                    <a:pt x="0" y="61087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5685790" y="4461509"/>
            <a:ext cx="3589020" cy="83629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RBF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107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Non-dilutive,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flexible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repayment,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revenue-gated,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fast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deployment.</a:t>
            </a:r>
            <a:endParaRPr sz="11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1039313"/>
            <a:ext cx="10629900" cy="6075045"/>
            <a:chOff x="76200" y="1039313"/>
            <a:chExt cx="10629900" cy="60750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19975" y="1108071"/>
              <a:ext cx="3286125" cy="594046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97140" y="1118997"/>
              <a:ext cx="3108960" cy="5955665"/>
            </a:xfrm>
            <a:custGeom>
              <a:avLst/>
              <a:gdLst/>
              <a:ahLst/>
              <a:cxnLst/>
              <a:rect l="l" t="t" r="r" b="b"/>
              <a:pathLst>
                <a:path w="3108959" h="5955665">
                  <a:moveTo>
                    <a:pt x="3108959" y="0"/>
                  </a:moveTo>
                  <a:lnTo>
                    <a:pt x="222503" y="0"/>
                  </a:lnTo>
                  <a:lnTo>
                    <a:pt x="177647" y="4518"/>
                  </a:lnTo>
                  <a:lnTo>
                    <a:pt x="135874" y="17478"/>
                  </a:lnTo>
                  <a:lnTo>
                    <a:pt x="98077" y="37986"/>
                  </a:lnTo>
                  <a:lnTo>
                    <a:pt x="65150" y="65150"/>
                  </a:lnTo>
                  <a:lnTo>
                    <a:pt x="37986" y="98077"/>
                  </a:lnTo>
                  <a:lnTo>
                    <a:pt x="17478" y="135874"/>
                  </a:lnTo>
                  <a:lnTo>
                    <a:pt x="4518" y="177647"/>
                  </a:lnTo>
                  <a:lnTo>
                    <a:pt x="0" y="222503"/>
                  </a:lnTo>
                  <a:lnTo>
                    <a:pt x="0" y="5732487"/>
                  </a:lnTo>
                  <a:lnTo>
                    <a:pt x="4518" y="5777348"/>
                  </a:lnTo>
                  <a:lnTo>
                    <a:pt x="17478" y="5819131"/>
                  </a:lnTo>
                  <a:lnTo>
                    <a:pt x="37986" y="5856942"/>
                  </a:lnTo>
                  <a:lnTo>
                    <a:pt x="65150" y="5889885"/>
                  </a:lnTo>
                  <a:lnTo>
                    <a:pt x="98077" y="5917065"/>
                  </a:lnTo>
                  <a:lnTo>
                    <a:pt x="135874" y="5937588"/>
                  </a:lnTo>
                  <a:lnTo>
                    <a:pt x="177647" y="5950558"/>
                  </a:lnTo>
                  <a:lnTo>
                    <a:pt x="222503" y="5955080"/>
                  </a:lnTo>
                  <a:lnTo>
                    <a:pt x="3108959" y="5955080"/>
                  </a:lnTo>
                  <a:lnTo>
                    <a:pt x="310895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979" y="1039313"/>
              <a:ext cx="9934829" cy="607491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9871710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4"/>
                  </a:lnTo>
                  <a:lnTo>
                    <a:pt x="215057" y="27664"/>
                  </a:lnTo>
                  <a:lnTo>
                    <a:pt x="174396" y="48062"/>
                  </a:lnTo>
                  <a:lnTo>
                    <a:pt x="136948" y="73350"/>
                  </a:lnTo>
                  <a:lnTo>
                    <a:pt x="103131" y="103108"/>
                  </a:lnTo>
                  <a:lnTo>
                    <a:pt x="73367" y="136916"/>
                  </a:lnTo>
                  <a:lnTo>
                    <a:pt x="48073" y="174356"/>
                  </a:lnTo>
                  <a:lnTo>
                    <a:pt x="27670" y="215009"/>
                  </a:lnTo>
                  <a:lnTo>
                    <a:pt x="12577" y="258453"/>
                  </a:lnTo>
                  <a:lnTo>
                    <a:pt x="3214" y="304271"/>
                  </a:lnTo>
                  <a:lnTo>
                    <a:pt x="0" y="352044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2"/>
                  </a:lnTo>
                  <a:lnTo>
                    <a:pt x="9871710" y="5734812"/>
                  </a:lnTo>
                  <a:lnTo>
                    <a:pt x="9919482" y="5731597"/>
                  </a:lnTo>
                  <a:lnTo>
                    <a:pt x="9965300" y="5722234"/>
                  </a:lnTo>
                  <a:lnTo>
                    <a:pt x="10008744" y="5707141"/>
                  </a:lnTo>
                  <a:lnTo>
                    <a:pt x="10049397" y="5686738"/>
                  </a:lnTo>
                  <a:lnTo>
                    <a:pt x="10086837" y="5661444"/>
                  </a:lnTo>
                  <a:lnTo>
                    <a:pt x="10120645" y="5631680"/>
                  </a:lnTo>
                  <a:lnTo>
                    <a:pt x="10150403" y="5597863"/>
                  </a:lnTo>
                  <a:lnTo>
                    <a:pt x="10175691" y="5560415"/>
                  </a:lnTo>
                  <a:lnTo>
                    <a:pt x="10196089" y="5519754"/>
                  </a:lnTo>
                  <a:lnTo>
                    <a:pt x="10211179" y="5476300"/>
                  </a:lnTo>
                  <a:lnTo>
                    <a:pt x="10220540" y="5430473"/>
                  </a:lnTo>
                  <a:lnTo>
                    <a:pt x="10223754" y="5382691"/>
                  </a:lnTo>
                  <a:lnTo>
                    <a:pt x="10223754" y="352044"/>
                  </a:lnTo>
                  <a:lnTo>
                    <a:pt x="10220540" y="304271"/>
                  </a:lnTo>
                  <a:lnTo>
                    <a:pt x="10211179" y="258453"/>
                  </a:lnTo>
                  <a:lnTo>
                    <a:pt x="10196089" y="215009"/>
                  </a:lnTo>
                  <a:lnTo>
                    <a:pt x="10175691" y="174356"/>
                  </a:lnTo>
                  <a:lnTo>
                    <a:pt x="10150403" y="136916"/>
                  </a:lnTo>
                  <a:lnTo>
                    <a:pt x="10120645" y="103108"/>
                  </a:lnTo>
                  <a:lnTo>
                    <a:pt x="10086837" y="73350"/>
                  </a:lnTo>
                  <a:lnTo>
                    <a:pt x="10049397" y="48062"/>
                  </a:lnTo>
                  <a:lnTo>
                    <a:pt x="10008744" y="27664"/>
                  </a:lnTo>
                  <a:lnTo>
                    <a:pt x="9965300" y="12574"/>
                  </a:lnTo>
                  <a:lnTo>
                    <a:pt x="9919482" y="3213"/>
                  </a:lnTo>
                  <a:lnTo>
                    <a:pt x="98717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0" y="352044"/>
                  </a:moveTo>
                  <a:lnTo>
                    <a:pt x="3214" y="304271"/>
                  </a:lnTo>
                  <a:lnTo>
                    <a:pt x="12577" y="258453"/>
                  </a:lnTo>
                  <a:lnTo>
                    <a:pt x="27670" y="215009"/>
                  </a:lnTo>
                  <a:lnTo>
                    <a:pt x="48073" y="174356"/>
                  </a:lnTo>
                  <a:lnTo>
                    <a:pt x="73367" y="136916"/>
                  </a:lnTo>
                  <a:lnTo>
                    <a:pt x="103131" y="103108"/>
                  </a:lnTo>
                  <a:lnTo>
                    <a:pt x="136948" y="73350"/>
                  </a:lnTo>
                  <a:lnTo>
                    <a:pt x="174396" y="48062"/>
                  </a:lnTo>
                  <a:lnTo>
                    <a:pt x="215057" y="27664"/>
                  </a:lnTo>
                  <a:lnTo>
                    <a:pt x="258511" y="12574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9871710" y="0"/>
                  </a:lnTo>
                  <a:lnTo>
                    <a:pt x="9919482" y="3213"/>
                  </a:lnTo>
                  <a:lnTo>
                    <a:pt x="9965300" y="12574"/>
                  </a:lnTo>
                  <a:lnTo>
                    <a:pt x="10008744" y="27664"/>
                  </a:lnTo>
                  <a:lnTo>
                    <a:pt x="10049397" y="48062"/>
                  </a:lnTo>
                  <a:lnTo>
                    <a:pt x="10086837" y="73350"/>
                  </a:lnTo>
                  <a:lnTo>
                    <a:pt x="10120645" y="103108"/>
                  </a:lnTo>
                  <a:lnTo>
                    <a:pt x="10150403" y="136916"/>
                  </a:lnTo>
                  <a:lnTo>
                    <a:pt x="10175691" y="174356"/>
                  </a:lnTo>
                  <a:lnTo>
                    <a:pt x="10196089" y="215009"/>
                  </a:lnTo>
                  <a:lnTo>
                    <a:pt x="10211179" y="258453"/>
                  </a:lnTo>
                  <a:lnTo>
                    <a:pt x="10220540" y="304271"/>
                  </a:lnTo>
                  <a:lnTo>
                    <a:pt x="10223754" y="352044"/>
                  </a:lnTo>
                  <a:lnTo>
                    <a:pt x="10223754" y="5382691"/>
                  </a:lnTo>
                  <a:lnTo>
                    <a:pt x="10220540" y="5430473"/>
                  </a:lnTo>
                  <a:lnTo>
                    <a:pt x="10211179" y="5476300"/>
                  </a:lnTo>
                  <a:lnTo>
                    <a:pt x="10196089" y="5519754"/>
                  </a:lnTo>
                  <a:lnTo>
                    <a:pt x="10175691" y="5560415"/>
                  </a:lnTo>
                  <a:lnTo>
                    <a:pt x="10150403" y="5597863"/>
                  </a:lnTo>
                  <a:lnTo>
                    <a:pt x="10120645" y="5631680"/>
                  </a:lnTo>
                  <a:lnTo>
                    <a:pt x="10086837" y="5661444"/>
                  </a:lnTo>
                  <a:lnTo>
                    <a:pt x="10049397" y="5686738"/>
                  </a:lnTo>
                  <a:lnTo>
                    <a:pt x="10008744" y="5707141"/>
                  </a:lnTo>
                  <a:lnTo>
                    <a:pt x="9965300" y="5722234"/>
                  </a:lnTo>
                  <a:lnTo>
                    <a:pt x="9919482" y="5731597"/>
                  </a:lnTo>
                  <a:lnTo>
                    <a:pt x="9871710" y="5734812"/>
                  </a:lnTo>
                  <a:lnTo>
                    <a:pt x="352120" y="5734812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04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47650" y="171043"/>
            <a:ext cx="10280015" cy="945515"/>
            <a:chOff x="247650" y="171043"/>
            <a:chExt cx="10280015" cy="945515"/>
          </a:xfrm>
        </p:grpSpPr>
        <p:sp>
          <p:nvSpPr>
            <p:cNvPr id="9" name="object 9"/>
            <p:cNvSpPr/>
            <p:nvPr/>
          </p:nvSpPr>
          <p:spPr>
            <a:xfrm>
              <a:off x="2145410" y="519050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650" y="17104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60145" rIns="0" bIns="0" rtlCol="0">
            <a:spAutoFit/>
          </a:bodyPr>
          <a:lstStyle/>
          <a:p>
            <a:pPr marL="1201420">
              <a:lnSpc>
                <a:spcPct val="100000"/>
              </a:lnSpc>
              <a:spcBef>
                <a:spcPts val="105"/>
              </a:spcBef>
            </a:pPr>
            <a:r>
              <a:rPr sz="2850" i="0" spc="-210" dirty="0">
                <a:solidFill>
                  <a:srgbClr val="000000"/>
                </a:solidFill>
                <a:latin typeface="Microsoft JhengHei"/>
                <a:cs typeface="Microsoft JhengHei"/>
              </a:rPr>
              <a:t>E</a:t>
            </a:r>
            <a:r>
              <a:rPr sz="2850" i="0" spc="-405" dirty="0">
                <a:solidFill>
                  <a:srgbClr val="000000"/>
                </a:solidFill>
                <a:latin typeface="Microsoft JhengHei"/>
                <a:cs typeface="Microsoft JhengHei"/>
              </a:rPr>
              <a:t>m</a:t>
            </a:r>
            <a:r>
              <a:rPr sz="2850" i="0" spc="-204" dirty="0">
                <a:solidFill>
                  <a:srgbClr val="000000"/>
                </a:solidFill>
                <a:latin typeface="Microsoft JhengHei"/>
                <a:cs typeface="Microsoft JhengHei"/>
              </a:rPr>
              <a:t>e</a:t>
            </a:r>
            <a:r>
              <a:rPr sz="2850" i="0" spc="-120" dirty="0">
                <a:solidFill>
                  <a:srgbClr val="000000"/>
                </a:solidFill>
                <a:latin typeface="Microsoft JhengHei"/>
                <a:cs typeface="Microsoft JhengHei"/>
              </a:rPr>
              <a:t>r</a:t>
            </a:r>
            <a:r>
              <a:rPr sz="2850" i="0" spc="-509" dirty="0">
                <a:solidFill>
                  <a:srgbClr val="000000"/>
                </a:solidFill>
                <a:latin typeface="Microsoft JhengHei"/>
                <a:cs typeface="Microsoft JhengHei"/>
              </a:rPr>
              <a:t>g</a:t>
            </a:r>
            <a:r>
              <a:rPr sz="2850" i="0" spc="-110" dirty="0">
                <a:solidFill>
                  <a:srgbClr val="000000"/>
                </a:solidFill>
                <a:latin typeface="Microsoft JhengHei"/>
                <a:cs typeface="Microsoft JhengHei"/>
              </a:rPr>
              <a:t>i</a:t>
            </a:r>
            <a:r>
              <a:rPr sz="2850" i="0" spc="-265" dirty="0">
                <a:solidFill>
                  <a:srgbClr val="000000"/>
                </a:solidFill>
                <a:latin typeface="Microsoft JhengHei"/>
                <a:cs typeface="Microsoft JhengHei"/>
              </a:rPr>
              <a:t>n</a:t>
            </a:r>
            <a:r>
              <a:rPr sz="2850" i="0" spc="114" dirty="0">
                <a:solidFill>
                  <a:srgbClr val="000000"/>
                </a:solidFill>
                <a:latin typeface="Microsoft JhengHei"/>
                <a:cs typeface="Microsoft JhengHei"/>
              </a:rPr>
              <a:t>g</a:t>
            </a:r>
            <a:r>
              <a:rPr sz="2850" i="0" spc="-340" dirty="0">
                <a:solidFill>
                  <a:srgbClr val="000000"/>
                </a:solidFill>
                <a:latin typeface="Microsoft JhengHei"/>
                <a:cs typeface="Microsoft JhengHei"/>
              </a:rPr>
              <a:t>A</a:t>
            </a:r>
            <a:r>
              <a:rPr sz="2850" i="0" spc="-110" dirty="0">
                <a:solidFill>
                  <a:srgbClr val="000000"/>
                </a:solidFill>
                <a:latin typeface="Microsoft JhengHei"/>
                <a:cs typeface="Microsoft JhengHei"/>
              </a:rPr>
              <a:t>l</a:t>
            </a:r>
            <a:r>
              <a:rPr sz="2850" i="0" spc="-120" dirty="0">
                <a:solidFill>
                  <a:srgbClr val="000000"/>
                </a:solidFill>
                <a:latin typeface="Microsoft JhengHei"/>
                <a:cs typeface="Microsoft JhengHei"/>
              </a:rPr>
              <a:t>t</a:t>
            </a:r>
            <a:r>
              <a:rPr sz="2850" i="0" spc="-204" dirty="0">
                <a:solidFill>
                  <a:srgbClr val="000000"/>
                </a:solidFill>
                <a:latin typeface="Microsoft JhengHei"/>
                <a:cs typeface="Microsoft JhengHei"/>
              </a:rPr>
              <a:t>e</a:t>
            </a:r>
            <a:r>
              <a:rPr sz="2850" i="0" spc="-120" dirty="0">
                <a:solidFill>
                  <a:srgbClr val="000000"/>
                </a:solidFill>
                <a:latin typeface="Microsoft JhengHei"/>
                <a:cs typeface="Microsoft JhengHei"/>
              </a:rPr>
              <a:t>r</a:t>
            </a:r>
            <a:r>
              <a:rPr sz="2850" i="0" spc="-265" dirty="0">
                <a:solidFill>
                  <a:srgbClr val="000000"/>
                </a:solidFill>
                <a:latin typeface="Microsoft JhengHei"/>
                <a:cs typeface="Microsoft JhengHei"/>
              </a:rPr>
              <a:t>n</a:t>
            </a:r>
            <a:r>
              <a:rPr sz="2850" i="0" spc="-210" dirty="0">
                <a:solidFill>
                  <a:srgbClr val="000000"/>
                </a:solidFill>
                <a:latin typeface="Microsoft JhengHei"/>
                <a:cs typeface="Microsoft JhengHei"/>
              </a:rPr>
              <a:t>a</a:t>
            </a:r>
            <a:r>
              <a:rPr sz="2850" i="0" spc="-120" dirty="0">
                <a:solidFill>
                  <a:srgbClr val="000000"/>
                </a:solidFill>
                <a:latin typeface="Microsoft JhengHei"/>
                <a:cs typeface="Microsoft JhengHei"/>
              </a:rPr>
              <a:t>t</a:t>
            </a:r>
            <a:r>
              <a:rPr sz="2850" i="0" spc="-110" dirty="0">
                <a:solidFill>
                  <a:srgbClr val="000000"/>
                </a:solidFill>
                <a:latin typeface="Microsoft JhengHei"/>
                <a:cs typeface="Microsoft JhengHei"/>
              </a:rPr>
              <a:t>i</a:t>
            </a:r>
            <a:r>
              <a:rPr sz="2850" i="0" spc="-204" dirty="0">
                <a:solidFill>
                  <a:srgbClr val="000000"/>
                </a:solidFill>
                <a:latin typeface="Microsoft JhengHei"/>
                <a:cs typeface="Microsoft JhengHei"/>
              </a:rPr>
              <a:t>v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e</a:t>
            </a:r>
            <a:r>
              <a:rPr sz="2850" i="0" spc="-13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20" dirty="0">
                <a:solidFill>
                  <a:srgbClr val="000000"/>
                </a:solidFill>
                <a:latin typeface="Microsoft JhengHei"/>
                <a:cs typeface="Microsoft JhengHei"/>
              </a:rPr>
              <a:t>F</a:t>
            </a:r>
            <a:r>
              <a:rPr sz="2850" i="0" spc="-85" dirty="0">
                <a:solidFill>
                  <a:srgbClr val="000000"/>
                </a:solidFill>
                <a:latin typeface="Microsoft JhengHei"/>
                <a:cs typeface="Microsoft JhengHei"/>
              </a:rPr>
              <a:t>i</a:t>
            </a:r>
            <a:r>
              <a:rPr sz="2850" i="0" spc="-240" dirty="0">
                <a:solidFill>
                  <a:srgbClr val="000000"/>
                </a:solidFill>
                <a:latin typeface="Microsoft JhengHei"/>
                <a:cs typeface="Microsoft JhengHei"/>
              </a:rPr>
              <a:t>n</a:t>
            </a:r>
            <a:r>
              <a:rPr sz="2850" i="0" spc="-185" dirty="0">
                <a:solidFill>
                  <a:srgbClr val="000000"/>
                </a:solidFill>
                <a:latin typeface="Microsoft JhengHei"/>
                <a:cs typeface="Microsoft JhengHei"/>
              </a:rPr>
              <a:t>a</a:t>
            </a:r>
            <a:r>
              <a:rPr sz="2850" i="0" spc="-240" dirty="0">
                <a:solidFill>
                  <a:srgbClr val="000000"/>
                </a:solidFill>
                <a:latin typeface="Microsoft JhengHei"/>
                <a:cs typeface="Microsoft JhengHei"/>
              </a:rPr>
              <a:t>n</a:t>
            </a:r>
            <a:r>
              <a:rPr sz="2850" i="0" spc="-235" dirty="0">
                <a:solidFill>
                  <a:srgbClr val="000000"/>
                </a:solidFill>
                <a:latin typeface="Microsoft JhengHei"/>
                <a:cs typeface="Microsoft JhengHei"/>
              </a:rPr>
              <a:t>c</a:t>
            </a:r>
            <a:r>
              <a:rPr sz="2850" i="0" spc="-85" dirty="0">
                <a:solidFill>
                  <a:srgbClr val="000000"/>
                </a:solidFill>
                <a:latin typeface="Microsoft JhengHei"/>
                <a:cs typeface="Microsoft JhengHei"/>
              </a:rPr>
              <a:t>i</a:t>
            </a:r>
            <a:r>
              <a:rPr sz="2850" i="0" spc="-240" dirty="0">
                <a:solidFill>
                  <a:srgbClr val="000000"/>
                </a:solidFill>
                <a:latin typeface="Microsoft JhengHei"/>
                <a:cs typeface="Microsoft JhengHei"/>
              </a:rPr>
              <a:t>n</a:t>
            </a:r>
            <a:r>
              <a:rPr sz="2850" i="0" spc="180" dirty="0">
                <a:solidFill>
                  <a:srgbClr val="000000"/>
                </a:solidFill>
                <a:latin typeface="Microsoft JhengHei"/>
                <a:cs typeface="Microsoft JhengHei"/>
              </a:rPr>
              <a:t>g</a:t>
            </a:r>
            <a:r>
              <a:rPr sz="2850" i="0" spc="-330" dirty="0">
                <a:solidFill>
                  <a:srgbClr val="000000"/>
                </a:solidFill>
                <a:latin typeface="Microsoft JhengHei"/>
                <a:cs typeface="Microsoft JhengHei"/>
              </a:rPr>
              <a:t>M</a:t>
            </a:r>
            <a:r>
              <a:rPr sz="2850" i="0" spc="-295" dirty="0">
                <a:solidFill>
                  <a:srgbClr val="000000"/>
                </a:solidFill>
                <a:latin typeface="Microsoft JhengHei"/>
                <a:cs typeface="Microsoft JhengHei"/>
              </a:rPr>
              <a:t>o</a:t>
            </a:r>
            <a:r>
              <a:rPr sz="2850" i="0" spc="-305" dirty="0">
                <a:solidFill>
                  <a:srgbClr val="000000"/>
                </a:solidFill>
                <a:latin typeface="Microsoft JhengHei"/>
                <a:cs typeface="Microsoft JhengHei"/>
              </a:rPr>
              <a:t>d</a:t>
            </a:r>
            <a:r>
              <a:rPr sz="2850" i="0" spc="-180" dirty="0">
                <a:solidFill>
                  <a:srgbClr val="000000"/>
                </a:solidFill>
                <a:latin typeface="Microsoft JhengHei"/>
                <a:cs typeface="Microsoft JhengHei"/>
              </a:rPr>
              <a:t>e</a:t>
            </a:r>
            <a:r>
              <a:rPr sz="2850" i="0" spc="-85" dirty="0">
                <a:solidFill>
                  <a:srgbClr val="000000"/>
                </a:solidFill>
                <a:latin typeface="Microsoft JhengHei"/>
                <a:cs typeface="Microsoft JhengHei"/>
              </a:rPr>
              <a:t>l</a:t>
            </a:r>
            <a:r>
              <a:rPr sz="2850" i="0" spc="15" dirty="0">
                <a:solidFill>
                  <a:srgbClr val="000000"/>
                </a:solidFill>
                <a:latin typeface="Microsoft JhengHei"/>
                <a:cs typeface="Microsoft JhengHei"/>
              </a:rPr>
              <a:t>s</a:t>
            </a:r>
            <a:endParaRPr sz="2850">
              <a:latin typeface="Microsoft JhengHei"/>
              <a:cs typeface="Microsoft JhengHe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0552" y="1940109"/>
            <a:ext cx="203837" cy="347912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568248" y="2455926"/>
            <a:ext cx="4624070" cy="1235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4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Debt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5"/>
              </a:spcBef>
            </a:pP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Loans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100" spc="-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specialized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lenders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(Silicon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Valley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Bank,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Hercules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Capital,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Western 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Technology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Investment)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structured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alongside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rounds.</a:t>
            </a:r>
            <a:r>
              <a:rPr sz="1100" spc="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Typically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25–35%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last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round</a:t>
            </a: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amount,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usingwarrants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sweetener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rather</a:t>
            </a:r>
            <a:r>
              <a:rPr sz="11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than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significant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dilution.</a:t>
            </a:r>
            <a:endParaRPr sz="1100">
              <a:latin typeface="Microsoft JhengHei"/>
              <a:cs typeface="Microsoft JhengHe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51365" y="1987912"/>
            <a:ext cx="347922" cy="252486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5431663" y="2455926"/>
            <a:ext cx="4524375" cy="1235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Strategic</a:t>
            </a:r>
            <a:r>
              <a:rPr sz="1400" b="1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Partnerships</a:t>
            </a:r>
            <a:r>
              <a:rPr sz="1400" b="1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&amp;</a:t>
            </a:r>
            <a:r>
              <a:rPr sz="1400" b="1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Corporate</a:t>
            </a:r>
            <a:r>
              <a:rPr sz="1400" b="1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CVC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arms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Google,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Salesforce,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Intel,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others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provide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capital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alongside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ecosystem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access,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customer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introductions,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technical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resources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often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valuations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more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favorable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than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pure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financial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VCs.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88505" y="4268620"/>
            <a:ext cx="347980" cy="320040"/>
            <a:chOff x="588505" y="4268620"/>
            <a:chExt cx="347980" cy="320040"/>
          </a:xfrm>
        </p:grpSpPr>
        <p:sp>
          <p:nvSpPr>
            <p:cNvPr id="17" name="object 17"/>
            <p:cNvSpPr/>
            <p:nvPr/>
          </p:nvSpPr>
          <p:spPr>
            <a:xfrm>
              <a:off x="595888" y="4304599"/>
              <a:ext cx="306070" cy="276860"/>
            </a:xfrm>
            <a:custGeom>
              <a:avLst/>
              <a:gdLst/>
              <a:ahLst/>
              <a:cxnLst/>
              <a:rect l="l" t="t" r="r" b="b"/>
              <a:pathLst>
                <a:path w="306069" h="276860">
                  <a:moveTo>
                    <a:pt x="156217" y="0"/>
                  </a:moveTo>
                  <a:lnTo>
                    <a:pt x="139528" y="7328"/>
                  </a:lnTo>
                  <a:lnTo>
                    <a:pt x="128090" y="15790"/>
                  </a:lnTo>
                </a:path>
                <a:path w="306069" h="276860">
                  <a:moveTo>
                    <a:pt x="57157" y="68323"/>
                  </a:moveTo>
                  <a:lnTo>
                    <a:pt x="33045" y="86088"/>
                  </a:lnTo>
                </a:path>
                <a:path w="306069" h="276860">
                  <a:moveTo>
                    <a:pt x="190225" y="182324"/>
                  </a:moveTo>
                  <a:lnTo>
                    <a:pt x="169602" y="148279"/>
                  </a:lnTo>
                  <a:lnTo>
                    <a:pt x="150358" y="144651"/>
                  </a:lnTo>
                  <a:lnTo>
                    <a:pt x="146414" y="145135"/>
                  </a:lnTo>
                  <a:lnTo>
                    <a:pt x="117648" y="171377"/>
                  </a:lnTo>
                  <a:lnTo>
                    <a:pt x="116259" y="195051"/>
                  </a:lnTo>
                  <a:lnTo>
                    <a:pt x="116074" y="216679"/>
                  </a:lnTo>
                </a:path>
                <a:path w="306069" h="276860">
                  <a:moveTo>
                    <a:pt x="71658" y="138276"/>
                  </a:moveTo>
                  <a:lnTo>
                    <a:pt x="38293" y="138424"/>
                  </a:lnTo>
                </a:path>
                <a:path w="306069" h="276860">
                  <a:moveTo>
                    <a:pt x="71712" y="177510"/>
                  </a:moveTo>
                  <a:lnTo>
                    <a:pt x="71658" y="138276"/>
                  </a:lnTo>
                </a:path>
                <a:path w="306069" h="276860">
                  <a:moveTo>
                    <a:pt x="71712" y="177510"/>
                  </a:moveTo>
                  <a:lnTo>
                    <a:pt x="38273" y="177336"/>
                  </a:lnTo>
                </a:path>
                <a:path w="306069" h="276860">
                  <a:moveTo>
                    <a:pt x="38273" y="177336"/>
                  </a:moveTo>
                  <a:lnTo>
                    <a:pt x="38293" y="138424"/>
                  </a:lnTo>
                </a:path>
                <a:path w="306069" h="276860">
                  <a:moveTo>
                    <a:pt x="190240" y="276673"/>
                  </a:moveTo>
                  <a:lnTo>
                    <a:pt x="190225" y="182324"/>
                  </a:lnTo>
                </a:path>
                <a:path w="306069" h="276860">
                  <a:moveTo>
                    <a:pt x="305885" y="276254"/>
                  </a:moveTo>
                  <a:lnTo>
                    <a:pt x="0" y="276326"/>
                  </a:lnTo>
                </a:path>
                <a:path w="306069" h="276860">
                  <a:moveTo>
                    <a:pt x="305530" y="86186"/>
                  </a:moveTo>
                  <a:lnTo>
                    <a:pt x="33" y="86088"/>
                  </a:lnTo>
                </a:path>
                <a:path w="306069" h="276860">
                  <a:moveTo>
                    <a:pt x="305885" y="276254"/>
                  </a:moveTo>
                  <a:lnTo>
                    <a:pt x="305530" y="86186"/>
                  </a:lnTo>
                </a:path>
                <a:path w="306069" h="276860">
                  <a:moveTo>
                    <a:pt x="0" y="276326"/>
                  </a:moveTo>
                  <a:lnTo>
                    <a:pt x="33" y="86088"/>
                  </a:lnTo>
                </a:path>
              </a:pathLst>
            </a:custGeom>
            <a:ln w="14764">
              <a:solidFill>
                <a:srgbClr val="4850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5663" y="4268620"/>
              <a:ext cx="290764" cy="129469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11951" y="4443082"/>
              <a:ext cx="152400" cy="138430"/>
            </a:xfrm>
            <a:custGeom>
              <a:avLst/>
              <a:gdLst/>
              <a:ahLst/>
              <a:cxnLst/>
              <a:rect l="l" t="t" r="r" b="b"/>
              <a:pathLst>
                <a:path w="152400" h="138429">
                  <a:moveTo>
                    <a:pt x="152052" y="631"/>
                  </a:moveTo>
                  <a:lnTo>
                    <a:pt x="118554" y="0"/>
                  </a:lnTo>
                </a:path>
                <a:path w="152400" h="138429">
                  <a:moveTo>
                    <a:pt x="152052" y="631"/>
                  </a:moveTo>
                  <a:lnTo>
                    <a:pt x="152070" y="38705"/>
                  </a:lnTo>
                </a:path>
                <a:path w="152400" h="138429">
                  <a:moveTo>
                    <a:pt x="152070" y="38705"/>
                  </a:moveTo>
                  <a:lnTo>
                    <a:pt x="118903" y="39095"/>
                  </a:lnTo>
                </a:path>
                <a:path w="152400" h="138429">
                  <a:moveTo>
                    <a:pt x="118903" y="39095"/>
                  </a:moveTo>
                  <a:lnTo>
                    <a:pt x="118554" y="0"/>
                  </a:lnTo>
                </a:path>
                <a:path w="152400" h="138429">
                  <a:moveTo>
                    <a:pt x="11" y="78196"/>
                  </a:moveTo>
                  <a:lnTo>
                    <a:pt x="0" y="138190"/>
                  </a:lnTo>
                </a:path>
              </a:pathLst>
            </a:custGeom>
            <a:ln w="14764">
              <a:solidFill>
                <a:srgbClr val="4850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68248" y="4767198"/>
            <a:ext cx="4534535" cy="10071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Grants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&amp;SBIR/STTR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5"/>
              </a:spcBef>
            </a:pP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U.S.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Small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Business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Innovation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Research</a:t>
            </a: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(SBIR)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program</a:t>
            </a:r>
            <a:r>
              <a:rPr sz="11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awards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$3.6B+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annually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early-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stage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deeptech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biotech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ventures.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Phase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awards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reach</a:t>
            </a:r>
            <a:endParaRPr sz="11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$275K;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Phase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II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can</a:t>
            </a: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provide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$1.83M</a:t>
            </a:r>
            <a:r>
              <a:rPr sz="11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fully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non-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dilutive.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451155" y="4261999"/>
            <a:ext cx="348615" cy="326390"/>
            <a:chOff x="5451155" y="4261999"/>
            <a:chExt cx="348615" cy="326390"/>
          </a:xfrm>
        </p:grpSpPr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451155" y="4307959"/>
              <a:ext cx="348371" cy="8257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461726" y="4269388"/>
              <a:ext cx="323215" cy="311150"/>
            </a:xfrm>
            <a:custGeom>
              <a:avLst/>
              <a:gdLst/>
              <a:ahLst/>
              <a:cxnLst/>
              <a:rect l="l" t="t" r="r" b="b"/>
              <a:pathLst>
                <a:path w="323214" h="311150">
                  <a:moveTo>
                    <a:pt x="210740" y="159748"/>
                  </a:moveTo>
                  <a:lnTo>
                    <a:pt x="116365" y="159828"/>
                  </a:lnTo>
                </a:path>
                <a:path w="323214" h="311150">
                  <a:moveTo>
                    <a:pt x="210976" y="311143"/>
                  </a:moveTo>
                  <a:lnTo>
                    <a:pt x="210740" y="159748"/>
                  </a:lnTo>
                </a:path>
                <a:path w="323214" h="311150">
                  <a:moveTo>
                    <a:pt x="311432" y="311081"/>
                  </a:moveTo>
                  <a:lnTo>
                    <a:pt x="15865" y="310729"/>
                  </a:lnTo>
                </a:path>
                <a:path w="323214" h="311150">
                  <a:moveTo>
                    <a:pt x="116418" y="311142"/>
                  </a:moveTo>
                  <a:lnTo>
                    <a:pt x="116365" y="159828"/>
                  </a:lnTo>
                </a:path>
                <a:path w="323214" h="311150">
                  <a:moveTo>
                    <a:pt x="310930" y="108903"/>
                  </a:moveTo>
                  <a:lnTo>
                    <a:pt x="311432" y="311081"/>
                  </a:lnTo>
                </a:path>
                <a:path w="323214" h="311150">
                  <a:moveTo>
                    <a:pt x="15865" y="310729"/>
                  </a:moveTo>
                  <a:lnTo>
                    <a:pt x="16119" y="108820"/>
                  </a:lnTo>
                </a:path>
                <a:path w="323214" h="311150">
                  <a:moveTo>
                    <a:pt x="306355" y="0"/>
                  </a:moveTo>
                  <a:lnTo>
                    <a:pt x="21036" y="58"/>
                  </a:lnTo>
                </a:path>
                <a:path w="323214" h="311150">
                  <a:moveTo>
                    <a:pt x="246706" y="72523"/>
                  </a:moveTo>
                  <a:lnTo>
                    <a:pt x="247426" y="84111"/>
                  </a:lnTo>
                </a:path>
                <a:path w="323214" h="311150">
                  <a:moveTo>
                    <a:pt x="163139" y="72532"/>
                  </a:moveTo>
                  <a:lnTo>
                    <a:pt x="163313" y="84503"/>
                  </a:lnTo>
                </a:path>
                <a:path w="323214" h="311150">
                  <a:moveTo>
                    <a:pt x="80113" y="73134"/>
                  </a:moveTo>
                  <a:lnTo>
                    <a:pt x="79785" y="84441"/>
                  </a:lnTo>
                </a:path>
                <a:path w="323214" h="311150">
                  <a:moveTo>
                    <a:pt x="21036" y="58"/>
                  </a:moveTo>
                  <a:lnTo>
                    <a:pt x="0" y="57774"/>
                  </a:lnTo>
                </a:path>
                <a:path w="323214" h="311150">
                  <a:moveTo>
                    <a:pt x="323120" y="45960"/>
                  </a:moveTo>
                  <a:lnTo>
                    <a:pt x="306355" y="0"/>
                  </a:lnTo>
                </a:path>
              </a:pathLst>
            </a:custGeom>
            <a:ln w="14777">
              <a:solidFill>
                <a:srgbClr val="4850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5431663" y="4767198"/>
            <a:ext cx="4618990" cy="1235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Merchant</a:t>
            </a:r>
            <a:r>
              <a:rPr sz="140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Cash</a:t>
            </a:r>
            <a:r>
              <a:rPr sz="1400" b="1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Advances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commerce-enabled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startups,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MCAs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provide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immediate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capital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against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future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card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receivables.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While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expensive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(factor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rates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1.2–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1.5x),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they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offer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speed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accessibility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ventures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with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predictable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transaction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volume.</a:t>
            </a:r>
            <a:endParaRPr sz="11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1039313"/>
            <a:ext cx="10629900" cy="6075045"/>
            <a:chOff x="76200" y="1039313"/>
            <a:chExt cx="10629900" cy="60750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19975" y="1108071"/>
              <a:ext cx="3286125" cy="594046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97140" y="1118997"/>
              <a:ext cx="3108960" cy="5955665"/>
            </a:xfrm>
            <a:custGeom>
              <a:avLst/>
              <a:gdLst/>
              <a:ahLst/>
              <a:cxnLst/>
              <a:rect l="l" t="t" r="r" b="b"/>
              <a:pathLst>
                <a:path w="3108959" h="5955665">
                  <a:moveTo>
                    <a:pt x="3108959" y="0"/>
                  </a:moveTo>
                  <a:lnTo>
                    <a:pt x="222503" y="0"/>
                  </a:lnTo>
                  <a:lnTo>
                    <a:pt x="177647" y="4518"/>
                  </a:lnTo>
                  <a:lnTo>
                    <a:pt x="135874" y="17478"/>
                  </a:lnTo>
                  <a:lnTo>
                    <a:pt x="98077" y="37986"/>
                  </a:lnTo>
                  <a:lnTo>
                    <a:pt x="65150" y="65150"/>
                  </a:lnTo>
                  <a:lnTo>
                    <a:pt x="37986" y="98077"/>
                  </a:lnTo>
                  <a:lnTo>
                    <a:pt x="17478" y="135874"/>
                  </a:lnTo>
                  <a:lnTo>
                    <a:pt x="4518" y="177647"/>
                  </a:lnTo>
                  <a:lnTo>
                    <a:pt x="0" y="222503"/>
                  </a:lnTo>
                  <a:lnTo>
                    <a:pt x="0" y="5732487"/>
                  </a:lnTo>
                  <a:lnTo>
                    <a:pt x="4518" y="5777348"/>
                  </a:lnTo>
                  <a:lnTo>
                    <a:pt x="17478" y="5819131"/>
                  </a:lnTo>
                  <a:lnTo>
                    <a:pt x="37986" y="5856942"/>
                  </a:lnTo>
                  <a:lnTo>
                    <a:pt x="65150" y="5889885"/>
                  </a:lnTo>
                  <a:lnTo>
                    <a:pt x="98077" y="5917065"/>
                  </a:lnTo>
                  <a:lnTo>
                    <a:pt x="135874" y="5937588"/>
                  </a:lnTo>
                  <a:lnTo>
                    <a:pt x="177647" y="5950558"/>
                  </a:lnTo>
                  <a:lnTo>
                    <a:pt x="222503" y="5955080"/>
                  </a:lnTo>
                  <a:lnTo>
                    <a:pt x="3108959" y="5955080"/>
                  </a:lnTo>
                  <a:lnTo>
                    <a:pt x="310895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979" y="1039313"/>
              <a:ext cx="9934829" cy="607491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9871710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4"/>
                  </a:lnTo>
                  <a:lnTo>
                    <a:pt x="215057" y="27664"/>
                  </a:lnTo>
                  <a:lnTo>
                    <a:pt x="174396" y="48062"/>
                  </a:lnTo>
                  <a:lnTo>
                    <a:pt x="136948" y="73350"/>
                  </a:lnTo>
                  <a:lnTo>
                    <a:pt x="103131" y="103108"/>
                  </a:lnTo>
                  <a:lnTo>
                    <a:pt x="73367" y="136916"/>
                  </a:lnTo>
                  <a:lnTo>
                    <a:pt x="48073" y="174356"/>
                  </a:lnTo>
                  <a:lnTo>
                    <a:pt x="27670" y="215009"/>
                  </a:lnTo>
                  <a:lnTo>
                    <a:pt x="12577" y="258453"/>
                  </a:lnTo>
                  <a:lnTo>
                    <a:pt x="3214" y="304271"/>
                  </a:lnTo>
                  <a:lnTo>
                    <a:pt x="0" y="352044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2"/>
                  </a:lnTo>
                  <a:lnTo>
                    <a:pt x="9871710" y="5734812"/>
                  </a:lnTo>
                  <a:lnTo>
                    <a:pt x="9919482" y="5731597"/>
                  </a:lnTo>
                  <a:lnTo>
                    <a:pt x="9965300" y="5722234"/>
                  </a:lnTo>
                  <a:lnTo>
                    <a:pt x="10008744" y="5707141"/>
                  </a:lnTo>
                  <a:lnTo>
                    <a:pt x="10049397" y="5686738"/>
                  </a:lnTo>
                  <a:lnTo>
                    <a:pt x="10086837" y="5661444"/>
                  </a:lnTo>
                  <a:lnTo>
                    <a:pt x="10120645" y="5631680"/>
                  </a:lnTo>
                  <a:lnTo>
                    <a:pt x="10150403" y="5597863"/>
                  </a:lnTo>
                  <a:lnTo>
                    <a:pt x="10175691" y="5560415"/>
                  </a:lnTo>
                  <a:lnTo>
                    <a:pt x="10196089" y="5519754"/>
                  </a:lnTo>
                  <a:lnTo>
                    <a:pt x="10211179" y="5476300"/>
                  </a:lnTo>
                  <a:lnTo>
                    <a:pt x="10220540" y="5430473"/>
                  </a:lnTo>
                  <a:lnTo>
                    <a:pt x="10223754" y="5382691"/>
                  </a:lnTo>
                  <a:lnTo>
                    <a:pt x="10223754" y="352044"/>
                  </a:lnTo>
                  <a:lnTo>
                    <a:pt x="10220540" y="304271"/>
                  </a:lnTo>
                  <a:lnTo>
                    <a:pt x="10211179" y="258453"/>
                  </a:lnTo>
                  <a:lnTo>
                    <a:pt x="10196089" y="215009"/>
                  </a:lnTo>
                  <a:lnTo>
                    <a:pt x="10175691" y="174356"/>
                  </a:lnTo>
                  <a:lnTo>
                    <a:pt x="10150403" y="136916"/>
                  </a:lnTo>
                  <a:lnTo>
                    <a:pt x="10120645" y="103108"/>
                  </a:lnTo>
                  <a:lnTo>
                    <a:pt x="10086837" y="73350"/>
                  </a:lnTo>
                  <a:lnTo>
                    <a:pt x="10049397" y="48062"/>
                  </a:lnTo>
                  <a:lnTo>
                    <a:pt x="10008744" y="27664"/>
                  </a:lnTo>
                  <a:lnTo>
                    <a:pt x="9965300" y="12574"/>
                  </a:lnTo>
                  <a:lnTo>
                    <a:pt x="9919482" y="3213"/>
                  </a:lnTo>
                  <a:lnTo>
                    <a:pt x="98717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5250" y="1227963"/>
              <a:ext cx="10224135" cy="5735320"/>
            </a:xfrm>
            <a:custGeom>
              <a:avLst/>
              <a:gdLst/>
              <a:ahLst/>
              <a:cxnLst/>
              <a:rect l="l" t="t" r="r" b="b"/>
              <a:pathLst>
                <a:path w="10224135" h="5735320">
                  <a:moveTo>
                    <a:pt x="0" y="352044"/>
                  </a:moveTo>
                  <a:lnTo>
                    <a:pt x="3214" y="304271"/>
                  </a:lnTo>
                  <a:lnTo>
                    <a:pt x="12577" y="258453"/>
                  </a:lnTo>
                  <a:lnTo>
                    <a:pt x="27670" y="215009"/>
                  </a:lnTo>
                  <a:lnTo>
                    <a:pt x="48073" y="174356"/>
                  </a:lnTo>
                  <a:lnTo>
                    <a:pt x="73367" y="136916"/>
                  </a:lnTo>
                  <a:lnTo>
                    <a:pt x="103131" y="103108"/>
                  </a:lnTo>
                  <a:lnTo>
                    <a:pt x="136948" y="73350"/>
                  </a:lnTo>
                  <a:lnTo>
                    <a:pt x="174396" y="48062"/>
                  </a:lnTo>
                  <a:lnTo>
                    <a:pt x="215057" y="27664"/>
                  </a:lnTo>
                  <a:lnTo>
                    <a:pt x="258511" y="12574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9871710" y="0"/>
                  </a:lnTo>
                  <a:lnTo>
                    <a:pt x="9919482" y="3213"/>
                  </a:lnTo>
                  <a:lnTo>
                    <a:pt x="9965300" y="12574"/>
                  </a:lnTo>
                  <a:lnTo>
                    <a:pt x="10008744" y="27664"/>
                  </a:lnTo>
                  <a:lnTo>
                    <a:pt x="10049397" y="48062"/>
                  </a:lnTo>
                  <a:lnTo>
                    <a:pt x="10086837" y="73350"/>
                  </a:lnTo>
                  <a:lnTo>
                    <a:pt x="10120645" y="103108"/>
                  </a:lnTo>
                  <a:lnTo>
                    <a:pt x="10150403" y="136916"/>
                  </a:lnTo>
                  <a:lnTo>
                    <a:pt x="10175691" y="174356"/>
                  </a:lnTo>
                  <a:lnTo>
                    <a:pt x="10196089" y="215009"/>
                  </a:lnTo>
                  <a:lnTo>
                    <a:pt x="10211179" y="258453"/>
                  </a:lnTo>
                  <a:lnTo>
                    <a:pt x="10220540" y="304271"/>
                  </a:lnTo>
                  <a:lnTo>
                    <a:pt x="10223754" y="352044"/>
                  </a:lnTo>
                  <a:lnTo>
                    <a:pt x="10223754" y="5382691"/>
                  </a:lnTo>
                  <a:lnTo>
                    <a:pt x="10220540" y="5430473"/>
                  </a:lnTo>
                  <a:lnTo>
                    <a:pt x="10211179" y="5476300"/>
                  </a:lnTo>
                  <a:lnTo>
                    <a:pt x="10196089" y="5519754"/>
                  </a:lnTo>
                  <a:lnTo>
                    <a:pt x="10175691" y="5560415"/>
                  </a:lnTo>
                  <a:lnTo>
                    <a:pt x="10150403" y="5597863"/>
                  </a:lnTo>
                  <a:lnTo>
                    <a:pt x="10120645" y="5631680"/>
                  </a:lnTo>
                  <a:lnTo>
                    <a:pt x="10086837" y="5661444"/>
                  </a:lnTo>
                  <a:lnTo>
                    <a:pt x="10049397" y="5686738"/>
                  </a:lnTo>
                  <a:lnTo>
                    <a:pt x="10008744" y="5707141"/>
                  </a:lnTo>
                  <a:lnTo>
                    <a:pt x="9965300" y="5722234"/>
                  </a:lnTo>
                  <a:lnTo>
                    <a:pt x="9919482" y="5731597"/>
                  </a:lnTo>
                  <a:lnTo>
                    <a:pt x="9871710" y="5734812"/>
                  </a:lnTo>
                  <a:lnTo>
                    <a:pt x="352120" y="5734812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04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47650" y="171043"/>
            <a:ext cx="10280015" cy="945515"/>
            <a:chOff x="247650" y="171043"/>
            <a:chExt cx="10280015" cy="945515"/>
          </a:xfrm>
        </p:grpSpPr>
        <p:sp>
          <p:nvSpPr>
            <p:cNvPr id="9" name="object 9"/>
            <p:cNvSpPr/>
            <p:nvPr/>
          </p:nvSpPr>
          <p:spPr>
            <a:xfrm>
              <a:off x="2145410" y="519050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650" y="17104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61720" rIns="0" bIns="0" rtlCol="0">
            <a:spAutoFit/>
          </a:bodyPr>
          <a:lstStyle/>
          <a:p>
            <a:pPr marL="29337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Case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Study:</a:t>
            </a:r>
            <a:r>
              <a:rPr sz="2850" i="0" spc="-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Uber's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Capital</a:t>
            </a:r>
            <a:r>
              <a:rPr sz="2850" i="0" spc="-3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Strategy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76326" y="2042541"/>
            <a:ext cx="4804410" cy="3806825"/>
          </a:xfrm>
          <a:custGeom>
            <a:avLst/>
            <a:gdLst/>
            <a:ahLst/>
            <a:cxnLst/>
            <a:rect l="l" t="t" r="r" b="b"/>
            <a:pathLst>
              <a:path w="4804410" h="3806825">
                <a:moveTo>
                  <a:pt x="4699558" y="0"/>
                </a:moveTo>
                <a:lnTo>
                  <a:pt x="104546" y="0"/>
                </a:lnTo>
                <a:lnTo>
                  <a:pt x="63854" y="8225"/>
                </a:lnTo>
                <a:lnTo>
                  <a:pt x="30622" y="30654"/>
                </a:lnTo>
                <a:lnTo>
                  <a:pt x="8216" y="63918"/>
                </a:lnTo>
                <a:lnTo>
                  <a:pt x="0" y="104648"/>
                </a:lnTo>
                <a:lnTo>
                  <a:pt x="0" y="3701796"/>
                </a:lnTo>
                <a:lnTo>
                  <a:pt x="8216" y="3742451"/>
                </a:lnTo>
                <a:lnTo>
                  <a:pt x="30622" y="3775678"/>
                </a:lnTo>
                <a:lnTo>
                  <a:pt x="63854" y="3798093"/>
                </a:lnTo>
                <a:lnTo>
                  <a:pt x="104546" y="3806317"/>
                </a:lnTo>
                <a:lnTo>
                  <a:pt x="4699558" y="3806317"/>
                </a:lnTo>
                <a:lnTo>
                  <a:pt x="4740288" y="3798093"/>
                </a:lnTo>
                <a:lnTo>
                  <a:pt x="4773552" y="3775678"/>
                </a:lnTo>
                <a:lnTo>
                  <a:pt x="4795981" y="3742451"/>
                </a:lnTo>
                <a:lnTo>
                  <a:pt x="4804206" y="3701796"/>
                </a:lnTo>
                <a:lnTo>
                  <a:pt x="4804206" y="104648"/>
                </a:lnTo>
                <a:lnTo>
                  <a:pt x="4795981" y="63918"/>
                </a:lnTo>
                <a:lnTo>
                  <a:pt x="4773552" y="30654"/>
                </a:lnTo>
                <a:lnTo>
                  <a:pt x="4740288" y="8225"/>
                </a:lnTo>
                <a:lnTo>
                  <a:pt x="4699558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08787" y="2149601"/>
            <a:ext cx="22637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Uber's</a:t>
            </a:r>
            <a:r>
              <a:rPr sz="1600" b="1" spc="-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Financing</a:t>
            </a:r>
            <a:r>
              <a:rPr sz="1600" b="1" spc="-27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105" dirty="0">
                <a:solidFill>
                  <a:srgbClr val="FFFFFF"/>
                </a:solidFill>
                <a:latin typeface="Microsoft JhengHei"/>
                <a:cs typeface="Microsoft JhengHei"/>
              </a:rPr>
              <a:t>Playbook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2762" y="2966388"/>
            <a:ext cx="4570730" cy="1854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6545" marR="6350" indent="-284480" algn="just">
              <a:lnSpc>
                <a:spcPct val="107200"/>
              </a:lnSpc>
              <a:spcBef>
                <a:spcPts val="95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b="1" spc="-90" dirty="0">
                <a:solidFill>
                  <a:srgbClr val="FFFFFF"/>
                </a:solidFill>
                <a:latin typeface="Microsoft JhengHei"/>
                <a:cs typeface="Microsoft JhengHei"/>
              </a:rPr>
              <a:t>Uber's </a:t>
            </a:r>
            <a:r>
              <a:rPr sz="1400" b="1" spc="-80" dirty="0">
                <a:solidFill>
                  <a:srgbClr val="FFFFFF"/>
                </a:solidFill>
                <a:latin typeface="Microsoft JhengHei"/>
                <a:cs typeface="Microsoft JhengHei"/>
              </a:rPr>
              <a:t>path</a:t>
            </a:r>
            <a:r>
              <a:rPr sz="1400" b="1" spc="-1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75" dirty="0">
                <a:solidFill>
                  <a:srgbClr val="FFFFFF"/>
                </a:solidFill>
                <a:latin typeface="Microsoft JhengHei"/>
                <a:cs typeface="Microsoft JhengHei"/>
              </a:rPr>
              <a:t>from</a:t>
            </a:r>
            <a:r>
              <a:rPr sz="1400" b="1" spc="-18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a</a:t>
            </a:r>
            <a:r>
              <a:rPr sz="1400" b="1" spc="-8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$200K</a:t>
            </a:r>
            <a:r>
              <a:rPr sz="1400" b="1" spc="-1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00" dirty="0">
                <a:solidFill>
                  <a:srgbClr val="FFFFFF"/>
                </a:solidFill>
                <a:latin typeface="Microsoft JhengHei"/>
                <a:cs typeface="Microsoft JhengHei"/>
              </a:rPr>
              <a:t>see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d</a:t>
            </a:r>
            <a:r>
              <a:rPr sz="1400" b="1" spc="-1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r</a:t>
            </a:r>
            <a:r>
              <a:rPr sz="1400" b="1" spc="-160" dirty="0">
                <a:solidFill>
                  <a:srgbClr val="FFFFFF"/>
                </a:solidFill>
                <a:latin typeface="Microsoft JhengHei"/>
                <a:cs typeface="Microsoft JhengHei"/>
              </a:rPr>
              <a:t>o</a:t>
            </a:r>
            <a:r>
              <a:rPr sz="1400" b="1" spc="-125" dirty="0">
                <a:solidFill>
                  <a:srgbClr val="FFFFFF"/>
                </a:solidFill>
                <a:latin typeface="Microsoft JhengHei"/>
                <a:cs typeface="Microsoft JhengHei"/>
              </a:rPr>
              <a:t>u</a:t>
            </a:r>
            <a:r>
              <a:rPr sz="1400" b="1" spc="-135" dirty="0">
                <a:solidFill>
                  <a:srgbClr val="FFFFFF"/>
                </a:solidFill>
                <a:latin typeface="Microsoft JhengHei"/>
                <a:cs typeface="Microsoft JhengHei"/>
              </a:rPr>
              <a:t>n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d</a:t>
            </a:r>
            <a:r>
              <a:rPr sz="1400" b="1" spc="-1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i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n</a:t>
            </a:r>
            <a:r>
              <a:rPr sz="1400" b="1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10" dirty="0">
                <a:solidFill>
                  <a:srgbClr val="FFFFFF"/>
                </a:solidFill>
                <a:latin typeface="Microsoft JhengHei"/>
                <a:cs typeface="Microsoft JhengHei"/>
              </a:rPr>
              <a:t>2009 </a:t>
            </a:r>
            <a:r>
              <a:rPr sz="14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t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o</a:t>
            </a:r>
            <a:r>
              <a:rPr sz="1400" b="1" spc="-1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a</a:t>
            </a:r>
            <a:r>
              <a:rPr sz="1400" b="1" spc="-8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30" dirty="0">
                <a:solidFill>
                  <a:srgbClr val="FFFFFF"/>
                </a:solidFill>
                <a:latin typeface="Microsoft JhengHei"/>
                <a:cs typeface="Microsoft JhengHei"/>
              </a:rPr>
              <a:t>$75B+</a:t>
            </a:r>
            <a:r>
              <a:rPr sz="1400" b="1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 	</a:t>
            </a:r>
            <a:r>
              <a:rPr sz="1400" b="1" spc="-70" dirty="0">
                <a:solidFill>
                  <a:srgbClr val="FFFFFF"/>
                </a:solidFill>
                <a:latin typeface="Microsoft JhengHei"/>
                <a:cs typeface="Microsoft JhengHei"/>
              </a:rPr>
              <a:t>IPO</a:t>
            </a:r>
            <a:r>
              <a:rPr sz="14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i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n</a:t>
            </a:r>
            <a:r>
              <a:rPr sz="1400" b="1" spc="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20" dirty="0">
                <a:solidFill>
                  <a:srgbClr val="FFFFFF"/>
                </a:solidFill>
                <a:latin typeface="Microsoft JhengHei"/>
                <a:cs typeface="Microsoft JhengHei"/>
              </a:rPr>
              <a:t>2</a:t>
            </a:r>
            <a:r>
              <a:rPr sz="1400" b="1" spc="-135" dirty="0">
                <a:solidFill>
                  <a:srgbClr val="FFFFFF"/>
                </a:solidFill>
                <a:latin typeface="Microsoft JhengHei"/>
                <a:cs typeface="Microsoft JhengHei"/>
              </a:rPr>
              <a:t>01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9</a:t>
            </a:r>
            <a:r>
              <a:rPr sz="1400" b="1" spc="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90" dirty="0">
                <a:solidFill>
                  <a:srgbClr val="FFFFFF"/>
                </a:solidFill>
                <a:latin typeface="Microsoft JhengHei"/>
                <a:cs typeface="Microsoft JhengHei"/>
              </a:rPr>
              <a:t>represents</a:t>
            </a:r>
            <a:r>
              <a:rPr sz="1400" b="1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60" dirty="0">
                <a:solidFill>
                  <a:srgbClr val="FFFFFF"/>
                </a:solidFill>
                <a:latin typeface="Microsoft JhengHei"/>
                <a:cs typeface="Microsoft JhengHei"/>
              </a:rPr>
              <a:t>o</a:t>
            </a:r>
            <a:r>
              <a:rPr sz="1400" b="1" spc="-140" dirty="0">
                <a:solidFill>
                  <a:srgbClr val="FFFFFF"/>
                </a:solidFill>
                <a:latin typeface="Microsoft JhengHei"/>
                <a:cs typeface="Microsoft JhengHei"/>
              </a:rPr>
              <a:t>n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e</a:t>
            </a:r>
            <a:r>
              <a:rPr sz="1400" b="1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50" dirty="0">
                <a:solidFill>
                  <a:srgbClr val="FFFFFF"/>
                </a:solidFill>
                <a:latin typeface="Microsoft JhengHei"/>
                <a:cs typeface="Microsoft JhengHei"/>
              </a:rPr>
              <a:t>o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f</a:t>
            </a:r>
            <a:r>
              <a:rPr sz="1400" b="1" spc="7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t</a:t>
            </a:r>
            <a:r>
              <a:rPr sz="1400" b="1" spc="-135" dirty="0">
                <a:solidFill>
                  <a:srgbClr val="FFFFFF"/>
                </a:solidFill>
                <a:latin typeface="Microsoft JhengHei"/>
                <a:cs typeface="Microsoft JhengHei"/>
              </a:rPr>
              <a:t>h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e</a:t>
            </a:r>
            <a:r>
              <a:rPr sz="1400" b="1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200" dirty="0">
                <a:solidFill>
                  <a:srgbClr val="FFFFFF"/>
                </a:solidFill>
                <a:latin typeface="Microsoft JhengHei"/>
                <a:cs typeface="Microsoft JhengHei"/>
              </a:rPr>
              <a:t>m</a:t>
            </a:r>
            <a:r>
              <a:rPr sz="1400" b="1" spc="-160" dirty="0">
                <a:solidFill>
                  <a:srgbClr val="FFFFFF"/>
                </a:solidFill>
                <a:latin typeface="Microsoft JhengHei"/>
                <a:cs typeface="Microsoft JhengHei"/>
              </a:rPr>
              <a:t>o</a:t>
            </a:r>
            <a:r>
              <a:rPr sz="1400" b="1" spc="-105" dirty="0">
                <a:solidFill>
                  <a:srgbClr val="FFFFFF"/>
                </a:solidFill>
                <a:latin typeface="Microsoft JhengHei"/>
                <a:cs typeface="Microsoft JhengHei"/>
              </a:rPr>
              <a:t>s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t</a:t>
            </a:r>
            <a:r>
              <a:rPr sz="1400" b="1" spc="9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aggressive</a:t>
            </a:r>
            <a:r>
              <a:rPr sz="1400" b="1" spc="6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80" dirty="0">
                <a:solidFill>
                  <a:srgbClr val="FFFFFF"/>
                </a:solidFill>
                <a:latin typeface="Microsoft JhengHei"/>
                <a:cs typeface="Microsoft JhengHei"/>
              </a:rPr>
              <a:t>and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 	</a:t>
            </a:r>
            <a:r>
              <a:rPr sz="1400" b="1" spc="-90" dirty="0">
                <a:solidFill>
                  <a:srgbClr val="FFFFFF"/>
                </a:solidFill>
                <a:latin typeface="Microsoft JhengHei"/>
                <a:cs typeface="Microsoft JhengHei"/>
              </a:rPr>
              <a:t>innovative</a:t>
            </a:r>
            <a:r>
              <a:rPr sz="1400" b="1" spc="-1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80" dirty="0">
                <a:solidFill>
                  <a:srgbClr val="FFFFFF"/>
                </a:solidFill>
                <a:latin typeface="Microsoft JhengHei"/>
                <a:cs typeface="Microsoft JhengHei"/>
              </a:rPr>
              <a:t>venture</a:t>
            </a:r>
            <a:r>
              <a:rPr sz="1400" b="1" spc="-17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85" dirty="0">
                <a:solidFill>
                  <a:srgbClr val="FFFFFF"/>
                </a:solidFill>
                <a:latin typeface="Microsoft JhengHei"/>
                <a:cs typeface="Microsoft JhengHei"/>
              </a:rPr>
              <a:t>financingstrategies</a:t>
            </a:r>
            <a:r>
              <a:rPr sz="1400" b="1" spc="-17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80" dirty="0">
                <a:solidFill>
                  <a:srgbClr val="FFFFFF"/>
                </a:solidFill>
                <a:latin typeface="Microsoft JhengHei"/>
                <a:cs typeface="Microsoft JhengHei"/>
              </a:rPr>
              <a:t>ever</a:t>
            </a:r>
            <a:r>
              <a:rPr sz="1400" b="1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95" dirty="0">
                <a:solidFill>
                  <a:srgbClr val="FFFFFF"/>
                </a:solidFill>
                <a:latin typeface="Microsoft JhengHei"/>
                <a:cs typeface="Microsoft JhengHei"/>
              </a:rPr>
              <a:t>executed.</a:t>
            </a:r>
            <a:endParaRPr sz="1400">
              <a:latin typeface="Microsoft JhengHei"/>
              <a:cs typeface="Microsoft JhengHei"/>
            </a:endParaRPr>
          </a:p>
          <a:p>
            <a:pPr marL="296545" marR="15875" indent="-284480" algn="just">
              <a:lnSpc>
                <a:spcPct val="107100"/>
              </a:lnSpc>
              <a:spcBef>
                <a:spcPts val="1800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The</a:t>
            </a:r>
            <a:r>
              <a:rPr sz="1400" b="1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10" dirty="0">
                <a:solidFill>
                  <a:srgbClr val="FFFFFF"/>
                </a:solidFill>
                <a:latin typeface="Microsoft JhengHei"/>
                <a:cs typeface="Microsoft JhengHei"/>
              </a:rPr>
              <a:t>company</a:t>
            </a:r>
            <a:r>
              <a:rPr sz="1400" b="1" spc="2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80" dirty="0">
                <a:solidFill>
                  <a:srgbClr val="FFFFFF"/>
                </a:solidFill>
                <a:latin typeface="Microsoft JhengHei"/>
                <a:cs typeface="Microsoft JhengHei"/>
              </a:rPr>
              <a:t>pioneered</a:t>
            </a:r>
            <a:r>
              <a:rPr sz="1400" b="1" spc="-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the</a:t>
            </a:r>
            <a:r>
              <a:rPr sz="1400" b="1" spc="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use</a:t>
            </a:r>
            <a:r>
              <a:rPr sz="1400" b="1" spc="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of</a:t>
            </a:r>
            <a:r>
              <a:rPr sz="1400" b="1" spc="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75" dirty="0">
                <a:solidFill>
                  <a:srgbClr val="FFFFFF"/>
                </a:solidFill>
                <a:latin typeface="Microsoft JhengHei"/>
                <a:cs typeface="Microsoft JhengHei"/>
              </a:rPr>
              <a:t>convertible</a:t>
            </a:r>
            <a:r>
              <a:rPr sz="1400" b="1" spc="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notes, 	</a:t>
            </a:r>
            <a:r>
              <a:rPr sz="1400" b="1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tranched</a:t>
            </a:r>
            <a:r>
              <a:rPr sz="1400" b="1" spc="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venture</a:t>
            </a:r>
            <a:r>
              <a:rPr sz="1400" b="1" spc="7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debt,</a:t>
            </a:r>
            <a:r>
              <a:rPr sz="1400" b="1" spc="11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and</a:t>
            </a:r>
            <a:r>
              <a:rPr sz="1400" b="1" spc="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45" dirty="0">
                <a:solidFill>
                  <a:srgbClr val="FFFFFF"/>
                </a:solidFill>
                <a:latin typeface="Microsoft JhengHei"/>
                <a:cs typeface="Microsoft JhengHei"/>
              </a:rPr>
              <a:t>sovereign</a:t>
            </a:r>
            <a:r>
              <a:rPr sz="1400" b="1" spc="6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wealth</a:t>
            </a:r>
            <a:r>
              <a:rPr sz="1400" b="1" spc="6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fund 	</a:t>
            </a:r>
            <a:r>
              <a:rPr sz="1400" b="1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capital</a:t>
            </a:r>
            <a:r>
              <a:rPr sz="1400" b="1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to</a:t>
            </a:r>
            <a:r>
              <a:rPr sz="1400" b="1" spc="-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45" dirty="0">
                <a:solidFill>
                  <a:srgbClr val="FFFFFF"/>
                </a:solidFill>
                <a:latin typeface="Microsoft JhengHei"/>
                <a:cs typeface="Microsoft JhengHei"/>
              </a:rPr>
              <a:t>sustain</a:t>
            </a:r>
            <a:r>
              <a:rPr sz="1400" b="1" spc="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30" dirty="0">
                <a:solidFill>
                  <a:srgbClr val="FFFFFF"/>
                </a:solidFill>
                <a:latin typeface="Microsoft JhengHei"/>
                <a:cs typeface="Microsoft JhengHei"/>
              </a:rPr>
              <a:t>hyper-</a:t>
            </a:r>
            <a:r>
              <a:rPr sz="1400" b="1" spc="-75" dirty="0">
                <a:solidFill>
                  <a:srgbClr val="FFFFFF"/>
                </a:solidFill>
                <a:latin typeface="Microsoft JhengHei"/>
                <a:cs typeface="Microsoft JhengHei"/>
              </a:rPr>
              <a:t>growth</a:t>
            </a:r>
            <a:r>
              <a:rPr sz="1400" b="1" spc="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60" dirty="0">
                <a:solidFill>
                  <a:srgbClr val="FFFFFF"/>
                </a:solidFill>
                <a:latin typeface="Microsoft JhengHei"/>
                <a:cs typeface="Microsoft JhengHei"/>
              </a:rPr>
              <a:t>across</a:t>
            </a:r>
            <a:r>
              <a:rPr sz="1400" b="1" spc="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75" dirty="0">
                <a:solidFill>
                  <a:srgbClr val="FFFFFF"/>
                </a:solidFill>
                <a:latin typeface="Microsoft JhengHei"/>
                <a:cs typeface="Microsoft JhengHei"/>
              </a:rPr>
              <a:t>global</a:t>
            </a:r>
            <a:r>
              <a:rPr sz="1400" b="1" spc="6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markets 	</a:t>
            </a:r>
            <a:r>
              <a:rPr sz="1400" b="1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simultaneously.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19115" y="3456177"/>
            <a:ext cx="79692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19115" y="4828158"/>
            <a:ext cx="8547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valuation)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519165" y="4834127"/>
            <a:ext cx="4595495" cy="1082040"/>
            <a:chOff x="5519165" y="4834127"/>
            <a:chExt cx="4595495" cy="1082040"/>
          </a:xfrm>
        </p:grpSpPr>
        <p:sp>
          <p:nvSpPr>
            <p:cNvPr id="18" name="object 18"/>
            <p:cNvSpPr/>
            <p:nvPr/>
          </p:nvSpPr>
          <p:spPr>
            <a:xfrm>
              <a:off x="5519165" y="4834127"/>
              <a:ext cx="4595495" cy="1082040"/>
            </a:xfrm>
            <a:custGeom>
              <a:avLst/>
              <a:gdLst/>
              <a:ahLst/>
              <a:cxnLst/>
              <a:rect l="l" t="t" r="r" b="b"/>
              <a:pathLst>
                <a:path w="4595495" h="1082039">
                  <a:moveTo>
                    <a:pt x="4534027" y="0"/>
                  </a:moveTo>
                  <a:lnTo>
                    <a:pt x="60960" y="0"/>
                  </a:lnTo>
                  <a:lnTo>
                    <a:pt x="37236" y="4794"/>
                  </a:lnTo>
                  <a:lnTo>
                    <a:pt x="17859" y="17875"/>
                  </a:lnTo>
                  <a:lnTo>
                    <a:pt x="4792" y="37290"/>
                  </a:lnTo>
                  <a:lnTo>
                    <a:pt x="0" y="61086"/>
                  </a:lnTo>
                  <a:lnTo>
                    <a:pt x="0" y="1020825"/>
                  </a:lnTo>
                  <a:lnTo>
                    <a:pt x="4792" y="1044549"/>
                  </a:lnTo>
                  <a:lnTo>
                    <a:pt x="17859" y="1063926"/>
                  </a:lnTo>
                  <a:lnTo>
                    <a:pt x="37236" y="1076993"/>
                  </a:lnTo>
                  <a:lnTo>
                    <a:pt x="60960" y="1081785"/>
                  </a:lnTo>
                  <a:lnTo>
                    <a:pt x="4534027" y="1081785"/>
                  </a:lnTo>
                  <a:lnTo>
                    <a:pt x="4557823" y="1076993"/>
                  </a:lnTo>
                  <a:lnTo>
                    <a:pt x="4577238" y="1063926"/>
                  </a:lnTo>
                  <a:lnTo>
                    <a:pt x="4590319" y="1044549"/>
                  </a:lnTo>
                  <a:lnTo>
                    <a:pt x="4595114" y="1020825"/>
                  </a:lnTo>
                  <a:lnTo>
                    <a:pt x="4595114" y="61086"/>
                  </a:lnTo>
                  <a:lnTo>
                    <a:pt x="4590319" y="37290"/>
                  </a:lnTo>
                  <a:lnTo>
                    <a:pt x="4577238" y="17875"/>
                  </a:lnTo>
                  <a:lnTo>
                    <a:pt x="4557823" y="4794"/>
                  </a:lnTo>
                  <a:lnTo>
                    <a:pt x="4534027" y="0"/>
                  </a:lnTo>
                  <a:close/>
                </a:path>
              </a:pathLst>
            </a:custGeom>
            <a:solidFill>
              <a:srgbClr val="C6C8E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96838" y="5061343"/>
              <a:ext cx="181483" cy="145148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5367273" y="2062733"/>
            <a:ext cx="4778375" cy="38290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891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latin typeface="Microsoft JhengHei"/>
                <a:cs typeface="Microsoft JhengHei"/>
              </a:rPr>
              <a:t>Financing</a:t>
            </a:r>
            <a:r>
              <a:rPr sz="1600" b="1" spc="-65" dirty="0">
                <a:latin typeface="Microsoft JhengHei"/>
                <a:cs typeface="Microsoft JhengHei"/>
              </a:rPr>
              <a:t> </a:t>
            </a:r>
            <a:r>
              <a:rPr sz="1600" b="1" spc="-10" dirty="0">
                <a:latin typeface="Microsoft JhengHei"/>
                <a:cs typeface="Microsoft JhengHei"/>
              </a:rPr>
              <a:t>Milestones</a:t>
            </a:r>
            <a:endParaRPr sz="1600">
              <a:latin typeface="Microsoft JhengHei"/>
              <a:cs typeface="Microsoft JhengHei"/>
            </a:endParaRPr>
          </a:p>
          <a:p>
            <a:pPr marL="264160" indent="-251460">
              <a:lnSpc>
                <a:spcPct val="100000"/>
              </a:lnSpc>
              <a:spcBef>
                <a:spcPts val="1855"/>
              </a:spcBef>
              <a:buFont typeface="Microsoft JhengHe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2009:</a:t>
            </a:r>
            <a:r>
              <a:rPr sz="14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$200K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angel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round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First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Round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endParaRPr sz="1400">
              <a:latin typeface="Microsoft JhengHei"/>
              <a:cs typeface="Microsoft JhengHei"/>
            </a:endParaRPr>
          </a:p>
          <a:p>
            <a:pPr marL="264160" indent="-251460">
              <a:lnSpc>
                <a:spcPct val="100000"/>
              </a:lnSpc>
              <a:spcBef>
                <a:spcPts val="120"/>
              </a:spcBef>
              <a:buFont typeface="Microsoft JhengHe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2011:</a:t>
            </a:r>
            <a:r>
              <a:rPr sz="1400" b="1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$37M</a:t>
            </a:r>
            <a:r>
              <a:rPr sz="14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Series</a:t>
            </a:r>
            <a:r>
              <a:rPr sz="14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</a:t>
            </a:r>
            <a:r>
              <a:rPr sz="14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led</a:t>
            </a:r>
            <a:r>
              <a:rPr sz="14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by</a:t>
            </a:r>
            <a:r>
              <a:rPr sz="14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Benchmark</a:t>
            </a:r>
            <a:r>
              <a:rPr sz="14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4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$60M</a:t>
            </a:r>
            <a:endParaRPr sz="1400">
              <a:latin typeface="Microsoft JhengHei"/>
              <a:cs typeface="Microsoft JhengHei"/>
            </a:endParaRPr>
          </a:p>
          <a:p>
            <a:pPr marL="264160">
              <a:lnSpc>
                <a:spcPct val="100000"/>
              </a:lnSpc>
              <a:spcBef>
                <a:spcPts val="120"/>
              </a:spcBef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</a:t>
            </a:r>
            <a:endParaRPr sz="1400">
              <a:latin typeface="Microsoft JhengHei"/>
              <a:cs typeface="Microsoft JhengHei"/>
            </a:endParaRPr>
          </a:p>
          <a:p>
            <a:pPr marL="264160" indent="-251460">
              <a:lnSpc>
                <a:spcPct val="100000"/>
              </a:lnSpc>
              <a:spcBef>
                <a:spcPts val="125"/>
              </a:spcBef>
              <a:buFont typeface="Microsoft JhengHei"/>
              <a:buChar char="•"/>
              <a:tabLst>
                <a:tab pos="264160" algn="l"/>
                <a:tab pos="905510" algn="l"/>
                <a:tab pos="1692275" algn="l"/>
                <a:tab pos="2609850" algn="l"/>
                <a:tab pos="3216275" algn="l"/>
                <a:tab pos="3970654" algn="l"/>
                <a:tab pos="4302760" algn="l"/>
              </a:tabLst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2013: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Google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Ventures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leads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$258M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$3.5B</a:t>
            </a:r>
            <a:endParaRPr sz="1400">
              <a:latin typeface="Microsoft JhengHei"/>
              <a:cs typeface="Microsoft JhengHei"/>
            </a:endParaRPr>
          </a:p>
          <a:p>
            <a:pPr marL="264160" marR="6350" indent="-252095">
              <a:lnSpc>
                <a:spcPct val="107100"/>
              </a:lnSpc>
              <a:spcBef>
                <a:spcPts val="1800"/>
              </a:spcBef>
              <a:buFont typeface="Microsoft JhengHe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2016:</a:t>
            </a:r>
            <a:r>
              <a:rPr sz="1400" b="1" spc="4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Saudi</a:t>
            </a:r>
            <a:r>
              <a:rPr sz="1400" spc="4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PIF</a:t>
            </a:r>
            <a:r>
              <a:rPr sz="1400" spc="4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invests</a:t>
            </a:r>
            <a:r>
              <a:rPr sz="1400" spc="4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$3.5B</a:t>
            </a:r>
            <a:r>
              <a:rPr sz="1400" spc="43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spc="4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sovereign</a:t>
            </a:r>
            <a:r>
              <a:rPr sz="1400" spc="4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wealth breakthrough</a:t>
            </a:r>
            <a:endParaRPr sz="1400">
              <a:latin typeface="Microsoft JhengHei"/>
              <a:cs typeface="Microsoft JhengHei"/>
            </a:endParaRPr>
          </a:p>
          <a:p>
            <a:pPr marL="264160" marR="6350" indent="-252095">
              <a:lnSpc>
                <a:spcPct val="107100"/>
              </a:lnSpc>
              <a:buFont typeface="Microsoft JhengHei"/>
              <a:buChar char="•"/>
              <a:tabLst>
                <a:tab pos="264160" algn="l"/>
                <a:tab pos="875030" algn="l"/>
                <a:tab pos="1764030" algn="l"/>
                <a:tab pos="2416175" algn="l"/>
                <a:tab pos="2978785" algn="l"/>
                <a:tab pos="3821429" algn="l"/>
                <a:tab pos="4325620" algn="l"/>
              </a:tabLst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2017: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SoftBank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Vision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Fund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acquires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15%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stake (~$8B)</a:t>
            </a:r>
            <a:endParaRPr sz="1400">
              <a:latin typeface="Microsoft JhengHei"/>
              <a:cs typeface="Microsoft JhengHei"/>
            </a:endParaRPr>
          </a:p>
          <a:p>
            <a:pPr marL="264160" indent="-251460">
              <a:lnSpc>
                <a:spcPct val="100000"/>
              </a:lnSpc>
              <a:spcBef>
                <a:spcPts val="120"/>
              </a:spcBef>
              <a:buFont typeface="Microsoft JhengHe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2019:</a:t>
            </a:r>
            <a:r>
              <a:rPr sz="1400" b="1" spc="4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NYSE</a:t>
            </a:r>
            <a:r>
              <a:rPr sz="1400" spc="4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IPO</a:t>
            </a:r>
            <a:r>
              <a:rPr sz="1400" spc="4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raises</a:t>
            </a:r>
            <a:r>
              <a:rPr sz="1400" spc="4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$8.1B</a:t>
            </a:r>
            <a:r>
              <a:rPr sz="1400" spc="4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400" spc="4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$45/share</a:t>
            </a:r>
            <a:r>
              <a:rPr sz="1400" spc="4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($75.5B</a:t>
            </a:r>
            <a:endParaRPr sz="1400">
              <a:latin typeface="Microsoft JhengHei"/>
              <a:cs typeface="Microsoft JhengHei"/>
            </a:endParaRPr>
          </a:p>
          <a:p>
            <a:pPr marL="539750" marR="105410" algn="just">
              <a:lnSpc>
                <a:spcPct val="107200"/>
              </a:lnSpc>
              <a:spcBef>
                <a:spcPts val="1090"/>
              </a:spcBef>
            </a:pPr>
            <a:r>
              <a:rPr sz="1400" dirty="0">
                <a:latin typeface="Microsoft JhengHei"/>
                <a:cs typeface="Microsoft JhengHei"/>
              </a:rPr>
              <a:t>Key</a:t>
            </a:r>
            <a:r>
              <a:rPr sz="1400" spc="495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lesson:</a:t>
            </a:r>
            <a:r>
              <a:rPr sz="1400" spc="490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Uber</a:t>
            </a:r>
            <a:r>
              <a:rPr sz="1400" spc="490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used</a:t>
            </a:r>
            <a:r>
              <a:rPr sz="1400" spc="484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international</a:t>
            </a:r>
            <a:r>
              <a:rPr sz="1400" spc="490" dirty="0">
                <a:latin typeface="Microsoft JhengHei"/>
                <a:cs typeface="Microsoft JhengHei"/>
              </a:rPr>
              <a:t> </a:t>
            </a:r>
            <a:r>
              <a:rPr sz="1400" spc="-10" dirty="0">
                <a:latin typeface="Microsoft JhengHei"/>
                <a:cs typeface="Microsoft JhengHei"/>
              </a:rPr>
              <a:t>sovereign </a:t>
            </a:r>
            <a:r>
              <a:rPr sz="1400" dirty="0">
                <a:latin typeface="Microsoft JhengHei"/>
                <a:cs typeface="Microsoft JhengHei"/>
              </a:rPr>
              <a:t>wealth</a:t>
            </a:r>
            <a:r>
              <a:rPr sz="1400" spc="80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funds</a:t>
            </a:r>
            <a:r>
              <a:rPr sz="1400" spc="80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to</a:t>
            </a:r>
            <a:r>
              <a:rPr sz="1400" spc="90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finance</a:t>
            </a:r>
            <a:r>
              <a:rPr sz="1400" spc="85" dirty="0">
                <a:latin typeface="Microsoft JhengHei"/>
                <a:cs typeface="Microsoft JhengHei"/>
              </a:rPr>
              <a:t>  </a:t>
            </a:r>
            <a:r>
              <a:rPr sz="1400" spc="-10" dirty="0">
                <a:latin typeface="Microsoft JhengHei"/>
                <a:cs typeface="Microsoft JhengHei"/>
              </a:rPr>
              <a:t>geographically-bound </a:t>
            </a:r>
            <a:r>
              <a:rPr sz="1400" dirty="0">
                <a:latin typeface="Microsoft JhengHei"/>
                <a:cs typeface="Microsoft JhengHei"/>
              </a:rPr>
              <a:t>market</a:t>
            </a:r>
            <a:r>
              <a:rPr sz="1400" spc="105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expansion</a:t>
            </a:r>
            <a:r>
              <a:rPr sz="1400" spc="110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—</a:t>
            </a:r>
            <a:r>
              <a:rPr sz="1400" spc="110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a</a:t>
            </a:r>
            <a:r>
              <a:rPr sz="1400" spc="114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playbook</a:t>
            </a:r>
            <a:r>
              <a:rPr sz="1400" spc="110" dirty="0">
                <a:latin typeface="Microsoft JhengHei"/>
                <a:cs typeface="Microsoft JhengHei"/>
              </a:rPr>
              <a:t>  </a:t>
            </a:r>
            <a:r>
              <a:rPr sz="1400" dirty="0">
                <a:latin typeface="Microsoft JhengHei"/>
                <a:cs typeface="Microsoft JhengHei"/>
              </a:rPr>
              <a:t>now</a:t>
            </a:r>
            <a:r>
              <a:rPr sz="1400" spc="114" dirty="0">
                <a:latin typeface="Microsoft JhengHei"/>
                <a:cs typeface="Microsoft JhengHei"/>
              </a:rPr>
              <a:t>  </a:t>
            </a:r>
            <a:r>
              <a:rPr sz="1400" spc="-10" dirty="0">
                <a:latin typeface="Microsoft JhengHei"/>
                <a:cs typeface="Microsoft JhengHei"/>
              </a:rPr>
              <a:t>widely replicated.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354281"/>
            <a:ext cx="10365105" cy="5691505"/>
            <a:chOff x="341566" y="1354281"/>
            <a:chExt cx="10365105" cy="56915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54281"/>
              <a:ext cx="3318255" cy="560940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19"/>
              <a:ext cx="3143250" cy="5570855"/>
            </a:xfrm>
            <a:custGeom>
              <a:avLst/>
              <a:gdLst/>
              <a:ahLst/>
              <a:cxnLst/>
              <a:rect l="l" t="t" r="r" b="b"/>
              <a:pathLst>
                <a:path w="3143250" h="557085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348262"/>
                  </a:lnTo>
                  <a:lnTo>
                    <a:pt x="4523" y="5393122"/>
                  </a:lnTo>
                  <a:lnTo>
                    <a:pt x="17498" y="5434905"/>
                  </a:lnTo>
                  <a:lnTo>
                    <a:pt x="38027" y="5472716"/>
                  </a:lnTo>
                  <a:lnTo>
                    <a:pt x="65214" y="5505659"/>
                  </a:lnTo>
                  <a:lnTo>
                    <a:pt x="98164" y="5532839"/>
                  </a:lnTo>
                  <a:lnTo>
                    <a:pt x="135981" y="5553362"/>
                  </a:lnTo>
                  <a:lnTo>
                    <a:pt x="177768" y="5566332"/>
                  </a:lnTo>
                  <a:lnTo>
                    <a:pt x="222630" y="5570855"/>
                  </a:lnTo>
                  <a:lnTo>
                    <a:pt x="3143250" y="5570855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627593"/>
              <a:ext cx="9825228" cy="541807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869820"/>
              <a:ext cx="10098405" cy="4971415"/>
            </a:xfrm>
            <a:custGeom>
              <a:avLst/>
              <a:gdLst/>
              <a:ahLst/>
              <a:cxnLst/>
              <a:rect l="l" t="t" r="r" b="b"/>
              <a:pathLst>
                <a:path w="10098405" h="4971415">
                  <a:moveTo>
                    <a:pt x="9792652" y="0"/>
                  </a:moveTo>
                  <a:lnTo>
                    <a:pt x="305219" y="0"/>
                  </a:lnTo>
                  <a:lnTo>
                    <a:pt x="255711" y="3994"/>
                  </a:lnTo>
                  <a:lnTo>
                    <a:pt x="208746" y="15560"/>
                  </a:lnTo>
                  <a:lnTo>
                    <a:pt x="164953" y="34067"/>
                  </a:lnTo>
                  <a:lnTo>
                    <a:pt x="124960" y="58887"/>
                  </a:lnTo>
                  <a:lnTo>
                    <a:pt x="89396" y="89392"/>
                  </a:lnTo>
                  <a:lnTo>
                    <a:pt x="58889" y="124952"/>
                  </a:lnTo>
                  <a:lnTo>
                    <a:pt x="34068" y="164940"/>
                  </a:lnTo>
                  <a:lnTo>
                    <a:pt x="15560" y="208727"/>
                  </a:lnTo>
                  <a:lnTo>
                    <a:pt x="3994" y="255683"/>
                  </a:lnTo>
                  <a:lnTo>
                    <a:pt x="0" y="305180"/>
                  </a:lnTo>
                  <a:lnTo>
                    <a:pt x="0" y="4665814"/>
                  </a:lnTo>
                  <a:lnTo>
                    <a:pt x="3994" y="4715322"/>
                  </a:lnTo>
                  <a:lnTo>
                    <a:pt x="15560" y="4762287"/>
                  </a:lnTo>
                  <a:lnTo>
                    <a:pt x="34068" y="4806080"/>
                  </a:lnTo>
                  <a:lnTo>
                    <a:pt x="58889" y="4846073"/>
                  </a:lnTo>
                  <a:lnTo>
                    <a:pt x="89396" y="4881637"/>
                  </a:lnTo>
                  <a:lnTo>
                    <a:pt x="124960" y="4912144"/>
                  </a:lnTo>
                  <a:lnTo>
                    <a:pt x="164953" y="4936965"/>
                  </a:lnTo>
                  <a:lnTo>
                    <a:pt x="208746" y="4955473"/>
                  </a:lnTo>
                  <a:lnTo>
                    <a:pt x="255711" y="4967039"/>
                  </a:lnTo>
                  <a:lnTo>
                    <a:pt x="305219" y="4971033"/>
                  </a:lnTo>
                  <a:lnTo>
                    <a:pt x="9792652" y="4971033"/>
                  </a:lnTo>
                  <a:lnTo>
                    <a:pt x="9842150" y="4967039"/>
                  </a:lnTo>
                  <a:lnTo>
                    <a:pt x="9889106" y="4955473"/>
                  </a:lnTo>
                  <a:lnTo>
                    <a:pt x="9932892" y="4936965"/>
                  </a:lnTo>
                  <a:lnTo>
                    <a:pt x="9972880" y="4912144"/>
                  </a:lnTo>
                  <a:lnTo>
                    <a:pt x="10008441" y="4881637"/>
                  </a:lnTo>
                  <a:lnTo>
                    <a:pt x="10038946" y="4846073"/>
                  </a:lnTo>
                  <a:lnTo>
                    <a:pt x="10063766" y="4806080"/>
                  </a:lnTo>
                  <a:lnTo>
                    <a:pt x="10082273" y="4762287"/>
                  </a:lnTo>
                  <a:lnTo>
                    <a:pt x="10093838" y="4715322"/>
                  </a:lnTo>
                  <a:lnTo>
                    <a:pt x="10097833" y="4665814"/>
                  </a:lnTo>
                  <a:lnTo>
                    <a:pt x="10097833" y="305180"/>
                  </a:lnTo>
                  <a:lnTo>
                    <a:pt x="10093838" y="255683"/>
                  </a:lnTo>
                  <a:lnTo>
                    <a:pt x="10082273" y="208727"/>
                  </a:lnTo>
                  <a:lnTo>
                    <a:pt x="10063766" y="164940"/>
                  </a:lnTo>
                  <a:lnTo>
                    <a:pt x="10038946" y="124952"/>
                  </a:lnTo>
                  <a:lnTo>
                    <a:pt x="10008441" y="89392"/>
                  </a:lnTo>
                  <a:lnTo>
                    <a:pt x="9972880" y="58887"/>
                  </a:lnTo>
                  <a:lnTo>
                    <a:pt x="9932892" y="34067"/>
                  </a:lnTo>
                  <a:lnTo>
                    <a:pt x="9889106" y="15560"/>
                  </a:lnTo>
                  <a:lnTo>
                    <a:pt x="9842150" y="3994"/>
                  </a:lnTo>
                  <a:lnTo>
                    <a:pt x="97926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869820"/>
              <a:ext cx="10098405" cy="4971415"/>
            </a:xfrm>
            <a:custGeom>
              <a:avLst/>
              <a:gdLst/>
              <a:ahLst/>
              <a:cxnLst/>
              <a:rect l="l" t="t" r="r" b="b"/>
              <a:pathLst>
                <a:path w="10098405" h="4971415">
                  <a:moveTo>
                    <a:pt x="0" y="305180"/>
                  </a:moveTo>
                  <a:lnTo>
                    <a:pt x="3994" y="255683"/>
                  </a:lnTo>
                  <a:lnTo>
                    <a:pt x="15560" y="208727"/>
                  </a:lnTo>
                  <a:lnTo>
                    <a:pt x="34068" y="164940"/>
                  </a:lnTo>
                  <a:lnTo>
                    <a:pt x="58889" y="124952"/>
                  </a:lnTo>
                  <a:lnTo>
                    <a:pt x="89396" y="89392"/>
                  </a:lnTo>
                  <a:lnTo>
                    <a:pt x="124960" y="58887"/>
                  </a:lnTo>
                  <a:lnTo>
                    <a:pt x="164953" y="34067"/>
                  </a:lnTo>
                  <a:lnTo>
                    <a:pt x="208746" y="15560"/>
                  </a:lnTo>
                  <a:lnTo>
                    <a:pt x="255711" y="3994"/>
                  </a:lnTo>
                  <a:lnTo>
                    <a:pt x="305219" y="0"/>
                  </a:lnTo>
                  <a:lnTo>
                    <a:pt x="9792652" y="0"/>
                  </a:lnTo>
                  <a:lnTo>
                    <a:pt x="9842150" y="3994"/>
                  </a:lnTo>
                  <a:lnTo>
                    <a:pt x="9889106" y="15560"/>
                  </a:lnTo>
                  <a:lnTo>
                    <a:pt x="9932892" y="34067"/>
                  </a:lnTo>
                  <a:lnTo>
                    <a:pt x="9972880" y="58887"/>
                  </a:lnTo>
                  <a:lnTo>
                    <a:pt x="10008441" y="89392"/>
                  </a:lnTo>
                  <a:lnTo>
                    <a:pt x="10038946" y="124952"/>
                  </a:lnTo>
                  <a:lnTo>
                    <a:pt x="10063766" y="164940"/>
                  </a:lnTo>
                  <a:lnTo>
                    <a:pt x="10082273" y="208727"/>
                  </a:lnTo>
                  <a:lnTo>
                    <a:pt x="10093838" y="255683"/>
                  </a:lnTo>
                  <a:lnTo>
                    <a:pt x="10097833" y="305180"/>
                  </a:lnTo>
                  <a:lnTo>
                    <a:pt x="10097833" y="4665814"/>
                  </a:lnTo>
                  <a:lnTo>
                    <a:pt x="10093838" y="4715322"/>
                  </a:lnTo>
                  <a:lnTo>
                    <a:pt x="10082273" y="4762287"/>
                  </a:lnTo>
                  <a:lnTo>
                    <a:pt x="10063766" y="4806080"/>
                  </a:lnTo>
                  <a:lnTo>
                    <a:pt x="10038946" y="4846073"/>
                  </a:lnTo>
                  <a:lnTo>
                    <a:pt x="10008441" y="4881637"/>
                  </a:lnTo>
                  <a:lnTo>
                    <a:pt x="9972880" y="4912144"/>
                  </a:lnTo>
                  <a:lnTo>
                    <a:pt x="9932892" y="4936965"/>
                  </a:lnTo>
                  <a:lnTo>
                    <a:pt x="9889106" y="4955473"/>
                  </a:lnTo>
                  <a:lnTo>
                    <a:pt x="9842150" y="4967039"/>
                  </a:lnTo>
                  <a:lnTo>
                    <a:pt x="9792652" y="4971033"/>
                  </a:lnTo>
                  <a:lnTo>
                    <a:pt x="305219" y="4971033"/>
                  </a:lnTo>
                  <a:lnTo>
                    <a:pt x="255711" y="4967039"/>
                  </a:lnTo>
                  <a:lnTo>
                    <a:pt x="208746" y="4955473"/>
                  </a:lnTo>
                  <a:lnTo>
                    <a:pt x="164953" y="4936965"/>
                  </a:lnTo>
                  <a:lnTo>
                    <a:pt x="124960" y="4912144"/>
                  </a:lnTo>
                  <a:lnTo>
                    <a:pt x="89396" y="4881637"/>
                  </a:lnTo>
                  <a:lnTo>
                    <a:pt x="58889" y="4846073"/>
                  </a:lnTo>
                  <a:lnTo>
                    <a:pt x="34068" y="4806080"/>
                  </a:lnTo>
                  <a:lnTo>
                    <a:pt x="15560" y="4762287"/>
                  </a:lnTo>
                  <a:lnTo>
                    <a:pt x="3994" y="4715322"/>
                  </a:lnTo>
                  <a:lnTo>
                    <a:pt x="0" y="4665814"/>
                  </a:lnTo>
                  <a:lnTo>
                    <a:pt x="0" y="30518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605129"/>
            <a:ext cx="10300335" cy="945515"/>
            <a:chOff x="158445" y="605129"/>
            <a:chExt cx="10300335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583684" y="2439415"/>
            <a:ext cx="541337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3</a:t>
            </a:r>
            <a:r>
              <a:rPr sz="2850" i="0" spc="-3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.</a:t>
            </a:r>
            <a:r>
              <a:rPr sz="2850" i="0" spc="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50" dirty="0">
                <a:solidFill>
                  <a:srgbClr val="000000"/>
                </a:solidFill>
                <a:latin typeface="Calibri"/>
                <a:cs typeface="Calibri"/>
              </a:rPr>
              <a:t>AI</a:t>
            </a:r>
            <a:r>
              <a:rPr sz="2850" i="0" spc="2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sz="2850" i="0" spc="3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65" dirty="0">
                <a:solidFill>
                  <a:srgbClr val="000000"/>
                </a:solidFill>
                <a:latin typeface="Calibri"/>
                <a:cs typeface="Calibri"/>
              </a:rPr>
              <a:t>Entrepreneurial</a:t>
            </a:r>
            <a:r>
              <a:rPr sz="2850" i="0" spc="1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60" dirty="0">
                <a:solidFill>
                  <a:srgbClr val="000000"/>
                </a:solidFill>
                <a:latin typeface="Calibri"/>
                <a:cs typeface="Calibri"/>
              </a:rPr>
              <a:t>Finance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621910" y="3120008"/>
            <a:ext cx="824230" cy="273050"/>
          </a:xfrm>
          <a:custGeom>
            <a:avLst/>
            <a:gdLst/>
            <a:ahLst/>
            <a:cxnLst/>
            <a:rect l="l" t="t" r="r" b="b"/>
            <a:pathLst>
              <a:path w="824229" h="273050">
                <a:moveTo>
                  <a:pt x="774826" y="0"/>
                </a:moveTo>
                <a:lnTo>
                  <a:pt x="48767" y="0"/>
                </a:lnTo>
                <a:lnTo>
                  <a:pt x="29789" y="3833"/>
                </a:lnTo>
                <a:lnTo>
                  <a:pt x="14287" y="14287"/>
                </a:lnTo>
                <a:lnTo>
                  <a:pt x="3833" y="29789"/>
                </a:lnTo>
                <a:lnTo>
                  <a:pt x="0" y="48767"/>
                </a:lnTo>
                <a:lnTo>
                  <a:pt x="0" y="224154"/>
                </a:lnTo>
                <a:lnTo>
                  <a:pt x="3833" y="243206"/>
                </a:lnTo>
                <a:lnTo>
                  <a:pt x="14287" y="258746"/>
                </a:lnTo>
                <a:lnTo>
                  <a:pt x="29789" y="269214"/>
                </a:lnTo>
                <a:lnTo>
                  <a:pt x="48767" y="273050"/>
                </a:lnTo>
                <a:lnTo>
                  <a:pt x="774826" y="273050"/>
                </a:lnTo>
                <a:lnTo>
                  <a:pt x="793878" y="269214"/>
                </a:lnTo>
                <a:lnTo>
                  <a:pt x="809418" y="258746"/>
                </a:lnTo>
                <a:lnTo>
                  <a:pt x="819886" y="243206"/>
                </a:lnTo>
                <a:lnTo>
                  <a:pt x="823722" y="224154"/>
                </a:lnTo>
                <a:lnTo>
                  <a:pt x="823722" y="48767"/>
                </a:lnTo>
                <a:lnTo>
                  <a:pt x="819886" y="29789"/>
                </a:lnTo>
                <a:lnTo>
                  <a:pt x="809418" y="14287"/>
                </a:lnTo>
                <a:lnTo>
                  <a:pt x="793878" y="3833"/>
                </a:lnTo>
                <a:lnTo>
                  <a:pt x="774826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583684" y="3350132"/>
            <a:ext cx="5777230" cy="2997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715" indent="-287020" algn="just">
              <a:lnSpc>
                <a:spcPct val="125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  <a:tab pos="301625" algn="l"/>
              </a:tabLst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	Artificial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intelligence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0000"/>
                </a:solidFill>
                <a:latin typeface="Calibri"/>
                <a:cs typeface="Calibri"/>
              </a:rPr>
              <a:t>transforming</a:t>
            </a:r>
            <a:r>
              <a:rPr sz="1200" spc="-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0000"/>
                </a:solidFill>
                <a:latin typeface="Calibri"/>
                <a:cs typeface="Calibri"/>
              </a:rPr>
              <a:t>every</a:t>
            </a:r>
            <a:r>
              <a:rPr sz="1200" spc="-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0000"/>
                </a:solidFill>
                <a:latin typeface="Calibri"/>
                <a:cs typeface="Calibri"/>
              </a:rPr>
              <a:t>dimension</a:t>
            </a:r>
            <a:r>
              <a:rPr sz="1200" spc="-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sz="1200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0000"/>
                </a:solidFill>
                <a:latin typeface="Calibri"/>
                <a:cs typeface="Calibri"/>
              </a:rPr>
              <a:t>entrepreneurial</a:t>
            </a:r>
            <a:r>
              <a:rPr sz="1200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0000"/>
                </a:solidFill>
                <a:latin typeface="Calibri"/>
                <a:cs typeface="Calibri"/>
              </a:rPr>
              <a:t>finance</a:t>
            </a:r>
            <a:r>
              <a:rPr sz="1200" spc="-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from </a:t>
            </a:r>
            <a:r>
              <a:rPr sz="1200" dirty="0">
                <a:solidFill>
                  <a:srgbClr val="FF0000"/>
                </a:solidFill>
                <a:latin typeface="Calibri"/>
                <a:cs typeface="Calibri"/>
              </a:rPr>
              <a:t>finance</a:t>
            </a:r>
            <a:r>
              <a:rPr sz="1200" spc="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2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how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discovered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evaluated,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how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deployed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deployed</a:t>
            </a:r>
            <a:r>
              <a:rPr sz="12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monitored.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95"/>
              </a:spcBef>
              <a:buFont typeface="Arial MT"/>
              <a:buChar char="•"/>
            </a:pPr>
            <a:endParaRPr sz="12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AI</a:t>
            </a:r>
            <a:r>
              <a:rPr sz="1200" b="1" spc="-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is</a:t>
            </a:r>
            <a:r>
              <a:rPr sz="12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not</a:t>
            </a:r>
            <a:r>
              <a:rPr sz="12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1200" b="1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future</a:t>
            </a:r>
            <a:r>
              <a:rPr sz="1200" b="1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trend;</a:t>
            </a:r>
            <a:r>
              <a:rPr sz="1200" b="1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it</a:t>
            </a:r>
            <a:r>
              <a:rPr sz="1200" b="1" spc="-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is</a:t>
            </a:r>
            <a:r>
              <a:rPr sz="12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reshaping</a:t>
            </a:r>
            <a:r>
              <a:rPr sz="12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alibri"/>
                <a:cs typeface="Calibri"/>
              </a:rPr>
              <a:t>deals</a:t>
            </a:r>
            <a:r>
              <a:rPr sz="1200" b="1" spc="-10" dirty="0">
                <a:solidFill>
                  <a:srgbClr val="FF0000"/>
                </a:solidFill>
                <a:latin typeface="Calibri"/>
                <a:cs typeface="Calibri"/>
              </a:rPr>
              <a:t> today.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95"/>
              </a:spcBef>
              <a:buFont typeface="Arial MT"/>
              <a:buChar char="•"/>
            </a:pPr>
            <a:endParaRPr sz="1200">
              <a:latin typeface="Calibri"/>
              <a:cs typeface="Calibri"/>
            </a:endParaRPr>
          </a:p>
          <a:p>
            <a:pPr marL="190500" algn="just">
              <a:lnSpc>
                <a:spcPct val="100000"/>
              </a:lnSpc>
            </a:pPr>
            <a:r>
              <a:rPr sz="1400" b="1" spc="-10" dirty="0">
                <a:latin typeface="Calibri"/>
                <a:cs typeface="Calibri"/>
              </a:rPr>
              <a:t>H</a:t>
            </a:r>
            <a:r>
              <a:rPr sz="1400" b="1" spc="-105" dirty="0">
                <a:latin typeface="Calibri"/>
                <a:cs typeface="Calibri"/>
              </a:rPr>
              <a:t> </a:t>
            </a:r>
            <a:r>
              <a:rPr sz="1400" b="1" spc="70" dirty="0">
                <a:latin typeface="Calibri"/>
                <a:cs typeface="Calibri"/>
              </a:rPr>
              <a:t>ow</a:t>
            </a:r>
            <a:r>
              <a:rPr sz="1400" b="1" spc="120" dirty="0">
                <a:latin typeface="Calibri"/>
                <a:cs typeface="Calibri"/>
              </a:rPr>
              <a:t> </a:t>
            </a:r>
            <a:r>
              <a:rPr sz="1400" b="1" spc="75" dirty="0">
                <a:latin typeface="Calibri"/>
                <a:cs typeface="Calibri"/>
              </a:rPr>
              <a:t>AI</a:t>
            </a:r>
            <a:r>
              <a:rPr sz="1400" b="1" spc="95" dirty="0">
                <a:latin typeface="Calibri"/>
                <a:cs typeface="Calibri"/>
              </a:rPr>
              <a:t> </a:t>
            </a:r>
            <a:r>
              <a:rPr sz="1400" b="1" spc="80" dirty="0">
                <a:latin typeface="Calibri"/>
                <a:cs typeface="Calibri"/>
              </a:rPr>
              <a:t>Transform</a:t>
            </a:r>
            <a:r>
              <a:rPr sz="1400" b="1" spc="-13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s</a:t>
            </a:r>
            <a:r>
              <a:rPr sz="1400" b="1" spc="125" dirty="0">
                <a:latin typeface="Calibri"/>
                <a:cs typeface="Calibri"/>
              </a:rPr>
              <a:t> </a:t>
            </a:r>
            <a:r>
              <a:rPr sz="1400" b="1" spc="55" dirty="0">
                <a:latin typeface="Calibri"/>
                <a:cs typeface="Calibri"/>
              </a:rPr>
              <a:t>the</a:t>
            </a:r>
            <a:r>
              <a:rPr sz="1400" b="1" spc="120" dirty="0">
                <a:latin typeface="Calibri"/>
                <a:cs typeface="Calibri"/>
              </a:rPr>
              <a:t> </a:t>
            </a:r>
            <a:r>
              <a:rPr sz="1400" b="1" spc="65" dirty="0">
                <a:latin typeface="Calibri"/>
                <a:cs typeface="Calibri"/>
              </a:rPr>
              <a:t>Investm</a:t>
            </a:r>
            <a:r>
              <a:rPr sz="1400" b="1" spc="-125" dirty="0">
                <a:latin typeface="Calibri"/>
                <a:cs typeface="Calibri"/>
              </a:rPr>
              <a:t> </a:t>
            </a:r>
            <a:r>
              <a:rPr sz="1400" b="1" spc="70" dirty="0">
                <a:latin typeface="Calibri"/>
                <a:cs typeface="Calibri"/>
              </a:rPr>
              <a:t>ent</a:t>
            </a:r>
            <a:r>
              <a:rPr sz="1400" b="1" spc="75" dirty="0">
                <a:latin typeface="Calibri"/>
                <a:cs typeface="Calibri"/>
              </a:rPr>
              <a:t> Process</a:t>
            </a:r>
            <a:endParaRPr sz="1400">
              <a:latin typeface="Calibri"/>
              <a:cs typeface="Calibri"/>
            </a:endParaRPr>
          </a:p>
          <a:p>
            <a:pPr marL="184785" marR="5080" indent="-172720" algn="just">
              <a:lnSpc>
                <a:spcPts val="1800"/>
              </a:lnSpc>
              <a:spcBef>
                <a:spcPts val="80"/>
              </a:spcBef>
              <a:buFont typeface="Arial MT"/>
              <a:buChar char="•"/>
              <a:tabLst>
                <a:tab pos="184785" algn="l"/>
              </a:tabLst>
            </a:pP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2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2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20" dirty="0">
                <a:solidFill>
                  <a:srgbClr val="272424"/>
                </a:solidFill>
                <a:latin typeface="Calibri"/>
                <a:cs typeface="Calibri"/>
              </a:rPr>
              <a:t>firm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2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2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Calibri"/>
                <a:cs typeface="Calibri"/>
              </a:rPr>
              <a:t>Sequoia,</a:t>
            </a:r>
            <a:r>
              <a:rPr sz="12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272424"/>
                </a:solidFill>
                <a:latin typeface="Calibri"/>
                <a:cs typeface="Calibri"/>
              </a:rPr>
              <a:t>Andreessen</a:t>
            </a:r>
            <a:r>
              <a:rPr sz="1200" spc="3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H</a:t>
            </a:r>
            <a:r>
              <a:rPr sz="12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orowitz,</a:t>
            </a:r>
            <a:r>
              <a:rPr sz="12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3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20" dirty="0">
                <a:solidFill>
                  <a:srgbClr val="272424"/>
                </a:solidFill>
                <a:latin typeface="Calibri"/>
                <a:cs typeface="Calibri"/>
              </a:rPr>
              <a:t>EQ</a:t>
            </a:r>
            <a:r>
              <a:rPr sz="12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200" spc="3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Ventures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proprietary</a:t>
            </a:r>
            <a:r>
              <a:rPr sz="1200" spc="4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200" spc="3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platform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200" spc="4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200" spc="3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200" spc="10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2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est</a:t>
            </a:r>
            <a:r>
              <a:rPr sz="1200" spc="3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Calibri"/>
                <a:cs typeface="Calibri"/>
              </a:rPr>
              <a:t>thousands</a:t>
            </a:r>
            <a:r>
              <a:rPr sz="12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200" spc="3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2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sig</a:t>
            </a:r>
            <a:r>
              <a:rPr sz="12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nals</a:t>
            </a:r>
            <a:r>
              <a:rPr sz="12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5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Calibri"/>
                <a:cs typeface="Calibri"/>
              </a:rPr>
              <a:t>founder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trajectories,</a:t>
            </a:r>
            <a:r>
              <a:rPr sz="12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GitH</a:t>
            </a:r>
            <a:r>
              <a:rPr sz="12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100" dirty="0">
                <a:solidFill>
                  <a:srgbClr val="272424"/>
                </a:solidFill>
                <a:latin typeface="Calibri"/>
                <a:cs typeface="Calibri"/>
              </a:rPr>
              <a:t>u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</a:t>
            </a:r>
            <a:r>
              <a:rPr sz="12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2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frequency,</a:t>
            </a:r>
            <a:r>
              <a:rPr sz="12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app</a:t>
            </a:r>
            <a:r>
              <a:rPr sz="12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store</a:t>
            </a:r>
            <a:r>
              <a:rPr sz="12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rating</a:t>
            </a:r>
            <a:r>
              <a:rPr sz="12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0" dirty="0">
                <a:solidFill>
                  <a:srgbClr val="272424"/>
                </a:solidFill>
                <a:latin typeface="Calibri"/>
                <a:cs typeface="Calibri"/>
              </a:rPr>
              <a:t>s,</a:t>
            </a:r>
            <a:r>
              <a:rPr sz="12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web</a:t>
            </a:r>
            <a:r>
              <a:rPr sz="1200" spc="3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0" dirty="0">
                <a:solidFill>
                  <a:srgbClr val="272424"/>
                </a:solidFill>
                <a:latin typeface="Calibri"/>
                <a:cs typeface="Calibri"/>
              </a:rPr>
              <a:t>traffic</a:t>
            </a:r>
            <a:r>
              <a:rPr sz="12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trends,</a:t>
            </a:r>
            <a:endParaRPr sz="1200">
              <a:latin typeface="Calibri"/>
              <a:cs typeface="Calibri"/>
            </a:endParaRPr>
          </a:p>
          <a:p>
            <a:pPr marL="184785" algn="just">
              <a:lnSpc>
                <a:spcPct val="100000"/>
              </a:lnSpc>
              <a:spcBef>
                <a:spcPts val="240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identify</a:t>
            </a:r>
            <a:r>
              <a:rPr sz="12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hig</a:t>
            </a:r>
            <a:r>
              <a:rPr sz="12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h-</a:t>
            </a:r>
            <a:r>
              <a:rPr sz="12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potential</a:t>
            </a:r>
            <a:r>
              <a:rPr sz="12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2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before</a:t>
            </a:r>
            <a:r>
              <a:rPr sz="12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they</a:t>
            </a:r>
            <a:r>
              <a:rPr sz="12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raise.</a:t>
            </a:r>
            <a:endParaRPr sz="1200">
              <a:latin typeface="Calibri"/>
              <a:cs typeface="Calibri"/>
            </a:endParaRPr>
          </a:p>
          <a:p>
            <a:pPr marL="184785" marR="6985" indent="-172720" algn="just">
              <a:lnSpc>
                <a:spcPct val="125000"/>
              </a:lnSpc>
              <a:spcBef>
                <a:spcPts val="5"/>
              </a:spcBef>
              <a:buFont typeface="Arial MT"/>
              <a:buChar char="•"/>
              <a:tabLst>
                <a:tab pos="184785" algn="l"/>
              </a:tabLst>
            </a:pPr>
            <a:r>
              <a:rPr sz="1200" spc="20" dirty="0">
                <a:solidFill>
                  <a:srgbClr val="272424"/>
                </a:solidFill>
                <a:latin typeface="Calibri"/>
                <a:cs typeface="Calibri"/>
              </a:rPr>
              <a:t>EQ</a:t>
            </a:r>
            <a:r>
              <a:rPr sz="12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25" dirty="0">
                <a:solidFill>
                  <a:srgbClr val="272424"/>
                </a:solidFill>
                <a:latin typeface="Calibri"/>
                <a:cs typeface="Calibri"/>
              </a:rPr>
              <a:t>T's</a:t>
            </a:r>
            <a:r>
              <a:rPr sz="12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70" dirty="0">
                <a:solidFill>
                  <a:srgbClr val="272424"/>
                </a:solidFill>
                <a:latin typeface="Calibri"/>
                <a:cs typeface="Calibri"/>
              </a:rPr>
              <a:t>Motherbrain</a:t>
            </a:r>
            <a:r>
              <a:rPr sz="1200" b="1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platform</a:t>
            </a:r>
            <a:r>
              <a:rPr sz="1200" spc="3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2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272424"/>
                </a:solidFill>
                <a:latin typeface="Calibri"/>
                <a:cs typeface="Calibri"/>
              </a:rPr>
              <a:t>perhaps</a:t>
            </a:r>
            <a:r>
              <a:rPr sz="12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ost</a:t>
            </a:r>
            <a:r>
              <a:rPr sz="12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cited:</a:t>
            </a:r>
            <a:r>
              <a:rPr sz="12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2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processes</a:t>
            </a:r>
            <a:r>
              <a:rPr sz="12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over</a:t>
            </a:r>
            <a:r>
              <a:rPr sz="12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Calibri"/>
                <a:cs typeface="Calibri"/>
              </a:rPr>
              <a:t>10</a:t>
            </a:r>
            <a:r>
              <a:rPr sz="12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points</a:t>
            </a:r>
            <a:r>
              <a:rPr sz="1200" spc="7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weekly</a:t>
            </a:r>
            <a:r>
              <a:rPr sz="1200" spc="7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spc="7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surface</a:t>
            </a:r>
            <a:r>
              <a:rPr sz="1200" spc="7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investm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ent</a:t>
            </a:r>
            <a:r>
              <a:rPr sz="1200" spc="6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272424"/>
                </a:solidFill>
                <a:latin typeface="Calibri"/>
                <a:cs typeface="Calibri"/>
              </a:rPr>
              <a:t>candidates</a:t>
            </a:r>
            <a:r>
              <a:rPr sz="1200" spc="7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invisible</a:t>
            </a:r>
            <a:r>
              <a:rPr sz="1200" spc="7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spc="7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88581" y="2028202"/>
            <a:ext cx="4107053" cy="403999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354281"/>
            <a:ext cx="10365105" cy="5614035"/>
            <a:chOff x="341566" y="1354281"/>
            <a:chExt cx="10365105" cy="56140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54281"/>
              <a:ext cx="3318255" cy="560940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19"/>
              <a:ext cx="3143250" cy="5570855"/>
            </a:xfrm>
            <a:custGeom>
              <a:avLst/>
              <a:gdLst/>
              <a:ahLst/>
              <a:cxnLst/>
              <a:rect l="l" t="t" r="r" b="b"/>
              <a:pathLst>
                <a:path w="3143250" h="557085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348262"/>
                  </a:lnTo>
                  <a:lnTo>
                    <a:pt x="4523" y="5393122"/>
                  </a:lnTo>
                  <a:lnTo>
                    <a:pt x="17498" y="5434905"/>
                  </a:lnTo>
                  <a:lnTo>
                    <a:pt x="38027" y="5472716"/>
                  </a:lnTo>
                  <a:lnTo>
                    <a:pt x="65214" y="5505659"/>
                  </a:lnTo>
                  <a:lnTo>
                    <a:pt x="98164" y="5532839"/>
                  </a:lnTo>
                  <a:lnTo>
                    <a:pt x="135981" y="5553362"/>
                  </a:lnTo>
                  <a:lnTo>
                    <a:pt x="177768" y="5566332"/>
                  </a:lnTo>
                  <a:lnTo>
                    <a:pt x="222630" y="5570855"/>
                  </a:lnTo>
                  <a:lnTo>
                    <a:pt x="3143250" y="5570855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399082"/>
              <a:ext cx="9562973" cy="556882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628393"/>
              <a:ext cx="9793605" cy="5146675"/>
            </a:xfrm>
            <a:custGeom>
              <a:avLst/>
              <a:gdLst/>
              <a:ahLst/>
              <a:cxnLst/>
              <a:rect l="l" t="t" r="r" b="b"/>
              <a:pathLst>
                <a:path w="9793605" h="5146675">
                  <a:moveTo>
                    <a:pt x="9477057" y="0"/>
                  </a:moveTo>
                  <a:lnTo>
                    <a:pt x="315976" y="0"/>
                  </a:lnTo>
                  <a:lnTo>
                    <a:pt x="269282" y="3426"/>
                  </a:lnTo>
                  <a:lnTo>
                    <a:pt x="224717" y="13378"/>
                  </a:lnTo>
                  <a:lnTo>
                    <a:pt x="182767" y="29369"/>
                  </a:lnTo>
                  <a:lnTo>
                    <a:pt x="143922" y="50908"/>
                  </a:lnTo>
                  <a:lnTo>
                    <a:pt x="108671" y="77507"/>
                  </a:lnTo>
                  <a:lnTo>
                    <a:pt x="77502" y="108676"/>
                  </a:lnTo>
                  <a:lnTo>
                    <a:pt x="50905" y="143928"/>
                  </a:lnTo>
                  <a:lnTo>
                    <a:pt x="29367" y="182773"/>
                  </a:lnTo>
                  <a:lnTo>
                    <a:pt x="13377" y="224721"/>
                  </a:lnTo>
                  <a:lnTo>
                    <a:pt x="3425" y="269285"/>
                  </a:lnTo>
                  <a:lnTo>
                    <a:pt x="0" y="315975"/>
                  </a:lnTo>
                  <a:lnTo>
                    <a:pt x="0" y="4830216"/>
                  </a:lnTo>
                  <a:lnTo>
                    <a:pt x="3425" y="4876909"/>
                  </a:lnTo>
                  <a:lnTo>
                    <a:pt x="13377" y="4921475"/>
                  </a:lnTo>
                  <a:lnTo>
                    <a:pt x="29367" y="4963424"/>
                  </a:lnTo>
                  <a:lnTo>
                    <a:pt x="50905" y="5002269"/>
                  </a:lnTo>
                  <a:lnTo>
                    <a:pt x="77502" y="5037520"/>
                  </a:lnTo>
                  <a:lnTo>
                    <a:pt x="108671" y="5068689"/>
                  </a:lnTo>
                  <a:lnTo>
                    <a:pt x="143922" y="5095287"/>
                  </a:lnTo>
                  <a:lnTo>
                    <a:pt x="182767" y="5116825"/>
                  </a:lnTo>
                  <a:lnTo>
                    <a:pt x="224717" y="5132814"/>
                  </a:lnTo>
                  <a:lnTo>
                    <a:pt x="269282" y="5142766"/>
                  </a:lnTo>
                  <a:lnTo>
                    <a:pt x="315976" y="5146192"/>
                  </a:lnTo>
                  <a:lnTo>
                    <a:pt x="9477057" y="5146192"/>
                  </a:lnTo>
                  <a:lnTo>
                    <a:pt x="9523747" y="5142766"/>
                  </a:lnTo>
                  <a:lnTo>
                    <a:pt x="9568311" y="5132814"/>
                  </a:lnTo>
                  <a:lnTo>
                    <a:pt x="9610260" y="5116825"/>
                  </a:lnTo>
                  <a:lnTo>
                    <a:pt x="9649105" y="5095287"/>
                  </a:lnTo>
                  <a:lnTo>
                    <a:pt x="9684356" y="5068689"/>
                  </a:lnTo>
                  <a:lnTo>
                    <a:pt x="9715526" y="5037520"/>
                  </a:lnTo>
                  <a:lnTo>
                    <a:pt x="9742125" y="5002269"/>
                  </a:lnTo>
                  <a:lnTo>
                    <a:pt x="9763664" y="4963424"/>
                  </a:lnTo>
                  <a:lnTo>
                    <a:pt x="9779654" y="4921475"/>
                  </a:lnTo>
                  <a:lnTo>
                    <a:pt x="9789607" y="4876909"/>
                  </a:lnTo>
                  <a:lnTo>
                    <a:pt x="9793033" y="4830216"/>
                  </a:lnTo>
                  <a:lnTo>
                    <a:pt x="9793033" y="315975"/>
                  </a:lnTo>
                  <a:lnTo>
                    <a:pt x="9789607" y="269285"/>
                  </a:lnTo>
                  <a:lnTo>
                    <a:pt x="9779654" y="224721"/>
                  </a:lnTo>
                  <a:lnTo>
                    <a:pt x="9763664" y="182773"/>
                  </a:lnTo>
                  <a:lnTo>
                    <a:pt x="9742125" y="143928"/>
                  </a:lnTo>
                  <a:lnTo>
                    <a:pt x="9715526" y="108676"/>
                  </a:lnTo>
                  <a:lnTo>
                    <a:pt x="9684356" y="77507"/>
                  </a:lnTo>
                  <a:lnTo>
                    <a:pt x="9649105" y="50908"/>
                  </a:lnTo>
                  <a:lnTo>
                    <a:pt x="9610260" y="29369"/>
                  </a:lnTo>
                  <a:lnTo>
                    <a:pt x="9568311" y="13378"/>
                  </a:lnTo>
                  <a:lnTo>
                    <a:pt x="9523747" y="3426"/>
                  </a:lnTo>
                  <a:lnTo>
                    <a:pt x="94770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628393"/>
              <a:ext cx="9793605" cy="5146675"/>
            </a:xfrm>
            <a:custGeom>
              <a:avLst/>
              <a:gdLst/>
              <a:ahLst/>
              <a:cxnLst/>
              <a:rect l="l" t="t" r="r" b="b"/>
              <a:pathLst>
                <a:path w="9793605" h="5146675">
                  <a:moveTo>
                    <a:pt x="0" y="315975"/>
                  </a:moveTo>
                  <a:lnTo>
                    <a:pt x="3425" y="269285"/>
                  </a:lnTo>
                  <a:lnTo>
                    <a:pt x="13377" y="224721"/>
                  </a:lnTo>
                  <a:lnTo>
                    <a:pt x="29367" y="182773"/>
                  </a:lnTo>
                  <a:lnTo>
                    <a:pt x="50905" y="143928"/>
                  </a:lnTo>
                  <a:lnTo>
                    <a:pt x="77502" y="108676"/>
                  </a:lnTo>
                  <a:lnTo>
                    <a:pt x="108671" y="77507"/>
                  </a:lnTo>
                  <a:lnTo>
                    <a:pt x="143922" y="50908"/>
                  </a:lnTo>
                  <a:lnTo>
                    <a:pt x="182767" y="29369"/>
                  </a:lnTo>
                  <a:lnTo>
                    <a:pt x="224717" y="13378"/>
                  </a:lnTo>
                  <a:lnTo>
                    <a:pt x="269282" y="3426"/>
                  </a:lnTo>
                  <a:lnTo>
                    <a:pt x="315976" y="0"/>
                  </a:lnTo>
                  <a:lnTo>
                    <a:pt x="9477057" y="0"/>
                  </a:lnTo>
                  <a:lnTo>
                    <a:pt x="9523747" y="3426"/>
                  </a:lnTo>
                  <a:lnTo>
                    <a:pt x="9568311" y="13378"/>
                  </a:lnTo>
                  <a:lnTo>
                    <a:pt x="9610260" y="29369"/>
                  </a:lnTo>
                  <a:lnTo>
                    <a:pt x="9649105" y="50908"/>
                  </a:lnTo>
                  <a:lnTo>
                    <a:pt x="9684356" y="77507"/>
                  </a:lnTo>
                  <a:lnTo>
                    <a:pt x="9715526" y="108676"/>
                  </a:lnTo>
                  <a:lnTo>
                    <a:pt x="9742125" y="143928"/>
                  </a:lnTo>
                  <a:lnTo>
                    <a:pt x="9763664" y="182773"/>
                  </a:lnTo>
                  <a:lnTo>
                    <a:pt x="9779654" y="224721"/>
                  </a:lnTo>
                  <a:lnTo>
                    <a:pt x="9789607" y="269285"/>
                  </a:lnTo>
                  <a:lnTo>
                    <a:pt x="9793033" y="315975"/>
                  </a:lnTo>
                  <a:lnTo>
                    <a:pt x="9793033" y="4830216"/>
                  </a:lnTo>
                  <a:lnTo>
                    <a:pt x="9789607" y="4876909"/>
                  </a:lnTo>
                  <a:lnTo>
                    <a:pt x="9779654" y="4921475"/>
                  </a:lnTo>
                  <a:lnTo>
                    <a:pt x="9763664" y="4963424"/>
                  </a:lnTo>
                  <a:lnTo>
                    <a:pt x="9742125" y="5002269"/>
                  </a:lnTo>
                  <a:lnTo>
                    <a:pt x="9715526" y="5037520"/>
                  </a:lnTo>
                  <a:lnTo>
                    <a:pt x="9684356" y="5068689"/>
                  </a:lnTo>
                  <a:lnTo>
                    <a:pt x="9649105" y="5095287"/>
                  </a:lnTo>
                  <a:lnTo>
                    <a:pt x="9610260" y="5116825"/>
                  </a:lnTo>
                  <a:lnTo>
                    <a:pt x="9568311" y="5132814"/>
                  </a:lnTo>
                  <a:lnTo>
                    <a:pt x="9523747" y="5142766"/>
                  </a:lnTo>
                  <a:lnTo>
                    <a:pt x="9477057" y="5146192"/>
                  </a:lnTo>
                  <a:lnTo>
                    <a:pt x="315976" y="5146192"/>
                  </a:lnTo>
                  <a:lnTo>
                    <a:pt x="269282" y="5142766"/>
                  </a:lnTo>
                  <a:lnTo>
                    <a:pt x="224717" y="5132814"/>
                  </a:lnTo>
                  <a:lnTo>
                    <a:pt x="182767" y="5116825"/>
                  </a:lnTo>
                  <a:lnTo>
                    <a:pt x="143922" y="5095287"/>
                  </a:lnTo>
                  <a:lnTo>
                    <a:pt x="108671" y="5068689"/>
                  </a:lnTo>
                  <a:lnTo>
                    <a:pt x="77502" y="5037520"/>
                  </a:lnTo>
                  <a:lnTo>
                    <a:pt x="50905" y="5002269"/>
                  </a:lnTo>
                  <a:lnTo>
                    <a:pt x="29367" y="4963424"/>
                  </a:lnTo>
                  <a:lnTo>
                    <a:pt x="13377" y="4921475"/>
                  </a:lnTo>
                  <a:lnTo>
                    <a:pt x="3425" y="4876909"/>
                  </a:lnTo>
                  <a:lnTo>
                    <a:pt x="0" y="4830216"/>
                  </a:lnTo>
                  <a:lnTo>
                    <a:pt x="0" y="31597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0700" y="48361"/>
            <a:ext cx="10365105" cy="945515"/>
            <a:chOff x="170700" y="48361"/>
            <a:chExt cx="10365105" cy="945515"/>
          </a:xfrm>
        </p:grpSpPr>
        <p:sp>
          <p:nvSpPr>
            <p:cNvPr id="9" name="object 9"/>
            <p:cNvSpPr/>
            <p:nvPr/>
          </p:nvSpPr>
          <p:spPr>
            <a:xfrm>
              <a:off x="2153412" y="618237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0700" y="48361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38632" rIns="0" bIns="0" rtlCol="0">
            <a:spAutoFit/>
          </a:bodyPr>
          <a:lstStyle/>
          <a:p>
            <a:pPr marL="297815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How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AI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Is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Reshaping</a:t>
            </a:r>
            <a:r>
              <a:rPr sz="2850" i="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Startup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 Financing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82211" y="2305045"/>
            <a:ext cx="361950" cy="325120"/>
          </a:xfrm>
          <a:custGeom>
            <a:avLst/>
            <a:gdLst/>
            <a:ahLst/>
            <a:cxnLst/>
            <a:rect l="l" t="t" r="r" b="b"/>
            <a:pathLst>
              <a:path w="361950" h="325119">
                <a:moveTo>
                  <a:pt x="254530" y="204993"/>
                </a:moveTo>
                <a:lnTo>
                  <a:pt x="195689" y="204993"/>
                </a:lnTo>
                <a:lnTo>
                  <a:pt x="203294" y="215355"/>
                </a:lnTo>
                <a:lnTo>
                  <a:pt x="218265" y="221969"/>
                </a:lnTo>
                <a:lnTo>
                  <a:pt x="231039" y="230890"/>
                </a:lnTo>
                <a:lnTo>
                  <a:pt x="241210" y="241278"/>
                </a:lnTo>
                <a:lnTo>
                  <a:pt x="248375" y="252294"/>
                </a:lnTo>
                <a:lnTo>
                  <a:pt x="253080" y="262345"/>
                </a:lnTo>
                <a:lnTo>
                  <a:pt x="258205" y="271327"/>
                </a:lnTo>
                <a:lnTo>
                  <a:pt x="266842" y="280784"/>
                </a:lnTo>
                <a:lnTo>
                  <a:pt x="282088" y="292263"/>
                </a:lnTo>
                <a:lnTo>
                  <a:pt x="299906" y="304261"/>
                </a:lnTo>
                <a:lnTo>
                  <a:pt x="313968" y="313913"/>
                </a:lnTo>
                <a:lnTo>
                  <a:pt x="323928" y="320565"/>
                </a:lnTo>
                <a:lnTo>
                  <a:pt x="329442" y="323562"/>
                </a:lnTo>
                <a:lnTo>
                  <a:pt x="333754" y="324831"/>
                </a:lnTo>
                <a:lnTo>
                  <a:pt x="343084" y="324055"/>
                </a:lnTo>
                <a:lnTo>
                  <a:pt x="359627" y="309181"/>
                </a:lnTo>
                <a:lnTo>
                  <a:pt x="334381" y="309181"/>
                </a:lnTo>
                <a:lnTo>
                  <a:pt x="331559" y="306644"/>
                </a:lnTo>
                <a:lnTo>
                  <a:pt x="331559" y="300440"/>
                </a:lnTo>
                <a:lnTo>
                  <a:pt x="334381" y="297903"/>
                </a:lnTo>
                <a:lnTo>
                  <a:pt x="360777" y="297903"/>
                </a:lnTo>
                <a:lnTo>
                  <a:pt x="360097" y="296070"/>
                </a:lnTo>
                <a:lnTo>
                  <a:pt x="356763" y="291113"/>
                </a:lnTo>
                <a:lnTo>
                  <a:pt x="349356" y="282165"/>
                </a:lnTo>
                <a:lnTo>
                  <a:pt x="338598" y="269542"/>
                </a:lnTo>
                <a:lnTo>
                  <a:pt x="325208" y="253563"/>
                </a:lnTo>
                <a:lnTo>
                  <a:pt x="312418" y="239855"/>
                </a:lnTo>
                <a:lnTo>
                  <a:pt x="301855" y="232089"/>
                </a:lnTo>
                <a:lnTo>
                  <a:pt x="291835" y="227481"/>
                </a:lnTo>
                <a:lnTo>
                  <a:pt x="280676" y="223251"/>
                </a:lnTo>
                <a:lnTo>
                  <a:pt x="268425" y="216819"/>
                </a:lnTo>
                <a:lnTo>
                  <a:pt x="256872" y="207698"/>
                </a:lnTo>
                <a:lnTo>
                  <a:pt x="254530" y="204993"/>
                </a:lnTo>
                <a:close/>
              </a:path>
              <a:path w="361950" h="325119">
                <a:moveTo>
                  <a:pt x="360777" y="297903"/>
                </a:moveTo>
                <a:lnTo>
                  <a:pt x="341281" y="297903"/>
                </a:lnTo>
                <a:lnTo>
                  <a:pt x="344103" y="300440"/>
                </a:lnTo>
                <a:lnTo>
                  <a:pt x="344103" y="306644"/>
                </a:lnTo>
                <a:lnTo>
                  <a:pt x="341281" y="309181"/>
                </a:lnTo>
                <a:lnTo>
                  <a:pt x="359627" y="309181"/>
                </a:lnTo>
                <a:lnTo>
                  <a:pt x="360646" y="308265"/>
                </a:lnTo>
                <a:lnTo>
                  <a:pt x="361450" y="300440"/>
                </a:lnTo>
                <a:lnTo>
                  <a:pt x="361508" y="299876"/>
                </a:lnTo>
                <a:lnTo>
                  <a:pt x="360777" y="297903"/>
                </a:lnTo>
                <a:close/>
              </a:path>
              <a:path w="361950" h="325119">
                <a:moveTo>
                  <a:pt x="134223" y="0"/>
                </a:moveTo>
                <a:lnTo>
                  <a:pt x="134223" y="36726"/>
                </a:lnTo>
                <a:lnTo>
                  <a:pt x="165034" y="44607"/>
                </a:lnTo>
                <a:lnTo>
                  <a:pt x="188790" y="61390"/>
                </a:lnTo>
                <a:lnTo>
                  <a:pt x="204078" y="84715"/>
                </a:lnTo>
                <a:lnTo>
                  <a:pt x="209475" y="112295"/>
                </a:lnTo>
                <a:lnTo>
                  <a:pt x="204704" y="137451"/>
                </a:lnTo>
                <a:lnTo>
                  <a:pt x="191446" y="159076"/>
                </a:lnTo>
                <a:lnTo>
                  <a:pt x="171352" y="175638"/>
                </a:lnTo>
                <a:lnTo>
                  <a:pt x="146061" y="185678"/>
                </a:lnTo>
                <a:lnTo>
                  <a:pt x="133595" y="220572"/>
                </a:lnTo>
                <a:lnTo>
                  <a:pt x="131949" y="225224"/>
                </a:lnTo>
                <a:lnTo>
                  <a:pt x="148157" y="223250"/>
                </a:lnTo>
                <a:lnTo>
                  <a:pt x="148357" y="223250"/>
                </a:lnTo>
                <a:lnTo>
                  <a:pt x="164878" y="219100"/>
                </a:lnTo>
                <a:lnTo>
                  <a:pt x="180680" y="213001"/>
                </a:lnTo>
                <a:lnTo>
                  <a:pt x="195689" y="204993"/>
                </a:lnTo>
                <a:lnTo>
                  <a:pt x="254530" y="204993"/>
                </a:lnTo>
                <a:lnTo>
                  <a:pt x="246950" y="196237"/>
                </a:lnTo>
                <a:lnTo>
                  <a:pt x="239594" y="182788"/>
                </a:lnTo>
                <a:lnTo>
                  <a:pt x="228148" y="176020"/>
                </a:lnTo>
                <a:lnTo>
                  <a:pt x="237588" y="161751"/>
                </a:lnTo>
                <a:lnTo>
                  <a:pt x="244749" y="146246"/>
                </a:lnTo>
                <a:lnTo>
                  <a:pt x="249294" y="129697"/>
                </a:lnTo>
                <a:lnTo>
                  <a:pt x="250884" y="112295"/>
                </a:lnTo>
                <a:lnTo>
                  <a:pt x="241829" y="70035"/>
                </a:lnTo>
                <a:lnTo>
                  <a:pt x="217014" y="35079"/>
                </a:lnTo>
                <a:lnTo>
                  <a:pt x="179970" y="10656"/>
                </a:lnTo>
                <a:lnTo>
                  <a:pt x="134223" y="0"/>
                </a:lnTo>
                <a:close/>
              </a:path>
              <a:path w="361950" h="325119">
                <a:moveTo>
                  <a:pt x="107723" y="916"/>
                </a:moveTo>
                <a:lnTo>
                  <a:pt x="65225" y="13551"/>
                </a:lnTo>
                <a:lnTo>
                  <a:pt x="31046" y="38180"/>
                </a:lnTo>
                <a:lnTo>
                  <a:pt x="8276" y="72022"/>
                </a:lnTo>
                <a:lnTo>
                  <a:pt x="0" y="112295"/>
                </a:lnTo>
                <a:lnTo>
                  <a:pt x="7998" y="152796"/>
                </a:lnTo>
                <a:lnTo>
                  <a:pt x="30174" y="186920"/>
                </a:lnTo>
                <a:lnTo>
                  <a:pt x="63802" y="211752"/>
                </a:lnTo>
                <a:lnTo>
                  <a:pt x="106155" y="224378"/>
                </a:lnTo>
                <a:lnTo>
                  <a:pt x="106155" y="186594"/>
                </a:lnTo>
                <a:lnTo>
                  <a:pt x="79698" y="177303"/>
                </a:lnTo>
                <a:lnTo>
                  <a:pt x="59026" y="160697"/>
                </a:lnTo>
                <a:lnTo>
                  <a:pt x="45572" y="138446"/>
                </a:lnTo>
                <a:lnTo>
                  <a:pt x="40781" y="112295"/>
                </a:lnTo>
                <a:lnTo>
                  <a:pt x="44765" y="89122"/>
                </a:lnTo>
                <a:lnTo>
                  <a:pt x="55822" y="69082"/>
                </a:lnTo>
                <a:lnTo>
                  <a:pt x="55929" y="68889"/>
                </a:lnTo>
                <a:lnTo>
                  <a:pt x="73017" y="52647"/>
                </a:lnTo>
                <a:lnTo>
                  <a:pt x="94787" y="41520"/>
                </a:lnTo>
                <a:lnTo>
                  <a:pt x="106704" y="4229"/>
                </a:lnTo>
                <a:lnTo>
                  <a:pt x="107723" y="916"/>
                </a:lnTo>
                <a:close/>
              </a:path>
              <a:path w="361950" h="325119">
                <a:moveTo>
                  <a:pt x="153067" y="124772"/>
                </a:moveTo>
                <a:lnTo>
                  <a:pt x="120267" y="124772"/>
                </a:lnTo>
                <a:lnTo>
                  <a:pt x="120267" y="216624"/>
                </a:lnTo>
                <a:lnTo>
                  <a:pt x="153067" y="124772"/>
                </a:lnTo>
                <a:close/>
              </a:path>
              <a:path w="361950" h="325119">
                <a:moveTo>
                  <a:pt x="120267" y="7683"/>
                </a:moveTo>
                <a:lnTo>
                  <a:pt x="77382" y="141831"/>
                </a:lnTo>
                <a:lnTo>
                  <a:pt x="120267" y="124772"/>
                </a:lnTo>
                <a:lnTo>
                  <a:pt x="153067" y="124772"/>
                </a:lnTo>
                <a:lnTo>
                  <a:pt x="165797" y="89122"/>
                </a:lnTo>
                <a:lnTo>
                  <a:pt x="165854" y="88962"/>
                </a:lnTo>
                <a:lnTo>
                  <a:pt x="120267" y="88961"/>
                </a:lnTo>
                <a:lnTo>
                  <a:pt x="120267" y="7683"/>
                </a:lnTo>
                <a:close/>
              </a:path>
              <a:path w="361950" h="325119">
                <a:moveTo>
                  <a:pt x="172953" y="69083"/>
                </a:moveTo>
                <a:lnTo>
                  <a:pt x="120267" y="88961"/>
                </a:lnTo>
                <a:lnTo>
                  <a:pt x="165854" y="88962"/>
                </a:lnTo>
                <a:lnTo>
                  <a:pt x="172953" y="69083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445102" y="2304834"/>
            <a:ext cx="360680" cy="316230"/>
          </a:xfrm>
          <a:custGeom>
            <a:avLst/>
            <a:gdLst/>
            <a:ahLst/>
            <a:cxnLst/>
            <a:rect l="l" t="t" r="r" b="b"/>
            <a:pathLst>
              <a:path w="360679" h="316230">
                <a:moveTo>
                  <a:pt x="193187" y="0"/>
                </a:moveTo>
                <a:lnTo>
                  <a:pt x="152393" y="2659"/>
                </a:lnTo>
                <a:lnTo>
                  <a:pt x="128791" y="33836"/>
                </a:lnTo>
                <a:lnTo>
                  <a:pt x="128792" y="281971"/>
                </a:lnTo>
                <a:lnTo>
                  <a:pt x="152393" y="313148"/>
                </a:lnTo>
                <a:lnTo>
                  <a:pt x="193188" y="315808"/>
                </a:lnTo>
                <a:lnTo>
                  <a:pt x="208224" y="313148"/>
                </a:lnTo>
                <a:lnTo>
                  <a:pt x="220506" y="305895"/>
                </a:lnTo>
                <a:lnTo>
                  <a:pt x="228788" y="295139"/>
                </a:lnTo>
                <a:lnTo>
                  <a:pt x="229223" y="293250"/>
                </a:lnTo>
                <a:lnTo>
                  <a:pt x="160346" y="293250"/>
                </a:lnTo>
                <a:lnTo>
                  <a:pt x="154550" y="288174"/>
                </a:lnTo>
                <a:lnTo>
                  <a:pt x="154550" y="27633"/>
                </a:lnTo>
                <a:lnTo>
                  <a:pt x="160345" y="22557"/>
                </a:lnTo>
                <a:lnTo>
                  <a:pt x="229223" y="22557"/>
                </a:lnTo>
                <a:lnTo>
                  <a:pt x="228787" y="20668"/>
                </a:lnTo>
                <a:lnTo>
                  <a:pt x="220505" y="9913"/>
                </a:lnTo>
                <a:lnTo>
                  <a:pt x="208224" y="2660"/>
                </a:lnTo>
                <a:lnTo>
                  <a:pt x="193187" y="0"/>
                </a:lnTo>
                <a:close/>
              </a:path>
              <a:path w="360679" h="316230">
                <a:moveTo>
                  <a:pt x="229223" y="22557"/>
                </a:moveTo>
                <a:lnTo>
                  <a:pt x="200271" y="22557"/>
                </a:lnTo>
                <a:lnTo>
                  <a:pt x="206067" y="27633"/>
                </a:lnTo>
                <a:lnTo>
                  <a:pt x="206067" y="288174"/>
                </a:lnTo>
                <a:lnTo>
                  <a:pt x="200271" y="293250"/>
                </a:lnTo>
                <a:lnTo>
                  <a:pt x="229223" y="293250"/>
                </a:lnTo>
                <a:lnTo>
                  <a:pt x="231825" y="281971"/>
                </a:lnTo>
                <a:lnTo>
                  <a:pt x="231825" y="33836"/>
                </a:lnTo>
                <a:lnTo>
                  <a:pt x="229223" y="22557"/>
                </a:lnTo>
                <a:close/>
              </a:path>
              <a:path w="360679" h="316230">
                <a:moveTo>
                  <a:pt x="64395" y="135346"/>
                </a:moveTo>
                <a:lnTo>
                  <a:pt x="23601" y="138006"/>
                </a:lnTo>
                <a:lnTo>
                  <a:pt x="0" y="169182"/>
                </a:lnTo>
                <a:lnTo>
                  <a:pt x="0" y="281971"/>
                </a:lnTo>
                <a:lnTo>
                  <a:pt x="23601" y="313147"/>
                </a:lnTo>
                <a:lnTo>
                  <a:pt x="64396" y="315807"/>
                </a:lnTo>
                <a:lnTo>
                  <a:pt x="79432" y="313147"/>
                </a:lnTo>
                <a:lnTo>
                  <a:pt x="91714" y="305894"/>
                </a:lnTo>
                <a:lnTo>
                  <a:pt x="99996" y="295139"/>
                </a:lnTo>
                <a:lnTo>
                  <a:pt x="100432" y="293250"/>
                </a:lnTo>
                <a:lnTo>
                  <a:pt x="31554" y="293250"/>
                </a:lnTo>
                <a:lnTo>
                  <a:pt x="25758" y="288174"/>
                </a:lnTo>
                <a:lnTo>
                  <a:pt x="25758" y="162979"/>
                </a:lnTo>
                <a:lnTo>
                  <a:pt x="31554" y="157903"/>
                </a:lnTo>
                <a:lnTo>
                  <a:pt x="100431" y="157903"/>
                </a:lnTo>
                <a:lnTo>
                  <a:pt x="99996" y="156014"/>
                </a:lnTo>
                <a:lnTo>
                  <a:pt x="91713" y="145259"/>
                </a:lnTo>
                <a:lnTo>
                  <a:pt x="79432" y="138006"/>
                </a:lnTo>
                <a:lnTo>
                  <a:pt x="64395" y="135346"/>
                </a:lnTo>
                <a:close/>
              </a:path>
              <a:path w="360679" h="316230">
                <a:moveTo>
                  <a:pt x="100431" y="157903"/>
                </a:moveTo>
                <a:lnTo>
                  <a:pt x="71479" y="157903"/>
                </a:lnTo>
                <a:lnTo>
                  <a:pt x="77275" y="162979"/>
                </a:lnTo>
                <a:lnTo>
                  <a:pt x="77275" y="288174"/>
                </a:lnTo>
                <a:lnTo>
                  <a:pt x="71479" y="293250"/>
                </a:lnTo>
                <a:lnTo>
                  <a:pt x="100432" y="293250"/>
                </a:lnTo>
                <a:lnTo>
                  <a:pt x="103033" y="281971"/>
                </a:lnTo>
                <a:lnTo>
                  <a:pt x="103033" y="169182"/>
                </a:lnTo>
                <a:lnTo>
                  <a:pt x="100431" y="157903"/>
                </a:lnTo>
                <a:close/>
              </a:path>
              <a:path w="360679" h="316230">
                <a:moveTo>
                  <a:pt x="321979" y="45115"/>
                </a:moveTo>
                <a:lnTo>
                  <a:pt x="281185" y="47775"/>
                </a:lnTo>
                <a:lnTo>
                  <a:pt x="257583" y="78952"/>
                </a:lnTo>
                <a:lnTo>
                  <a:pt x="257584" y="281971"/>
                </a:lnTo>
                <a:lnTo>
                  <a:pt x="281185" y="313148"/>
                </a:lnTo>
                <a:lnTo>
                  <a:pt x="321980" y="315808"/>
                </a:lnTo>
                <a:lnTo>
                  <a:pt x="337016" y="313148"/>
                </a:lnTo>
                <a:lnTo>
                  <a:pt x="349298" y="305895"/>
                </a:lnTo>
                <a:lnTo>
                  <a:pt x="357580" y="295139"/>
                </a:lnTo>
                <a:lnTo>
                  <a:pt x="358015" y="293250"/>
                </a:lnTo>
                <a:lnTo>
                  <a:pt x="289138" y="293250"/>
                </a:lnTo>
                <a:lnTo>
                  <a:pt x="283342" y="288174"/>
                </a:lnTo>
                <a:lnTo>
                  <a:pt x="283342" y="72748"/>
                </a:lnTo>
                <a:lnTo>
                  <a:pt x="289137" y="67673"/>
                </a:lnTo>
                <a:lnTo>
                  <a:pt x="358015" y="67673"/>
                </a:lnTo>
                <a:lnTo>
                  <a:pt x="357580" y="65784"/>
                </a:lnTo>
                <a:lnTo>
                  <a:pt x="349297" y="55028"/>
                </a:lnTo>
                <a:lnTo>
                  <a:pt x="337016" y="47775"/>
                </a:lnTo>
                <a:lnTo>
                  <a:pt x="321979" y="45115"/>
                </a:lnTo>
                <a:close/>
              </a:path>
              <a:path w="360679" h="316230">
                <a:moveTo>
                  <a:pt x="358015" y="67673"/>
                </a:moveTo>
                <a:lnTo>
                  <a:pt x="329063" y="67673"/>
                </a:lnTo>
                <a:lnTo>
                  <a:pt x="334859" y="72748"/>
                </a:lnTo>
                <a:lnTo>
                  <a:pt x="334859" y="288174"/>
                </a:lnTo>
                <a:lnTo>
                  <a:pt x="329063" y="293250"/>
                </a:lnTo>
                <a:lnTo>
                  <a:pt x="358015" y="293250"/>
                </a:lnTo>
                <a:lnTo>
                  <a:pt x="360617" y="281971"/>
                </a:lnTo>
                <a:lnTo>
                  <a:pt x="360617" y="78952"/>
                </a:lnTo>
                <a:lnTo>
                  <a:pt x="358015" y="67673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431663" y="2702552"/>
            <a:ext cx="4705985" cy="1115695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3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Predictive</a:t>
            </a:r>
            <a:r>
              <a:rPr sz="1400" b="1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400" b="1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Models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07100"/>
              </a:lnSpc>
              <a:spcBef>
                <a:spcPts val="670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models</a:t>
            </a:r>
            <a:r>
              <a:rPr sz="14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trained</a:t>
            </a:r>
            <a:r>
              <a:rPr sz="14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thousands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funding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can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predict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startup</a:t>
            </a:r>
            <a:r>
              <a:rPr sz="14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valuations,</a:t>
            </a:r>
            <a:r>
              <a:rPr sz="14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burn</a:t>
            </a:r>
            <a:r>
              <a:rPr sz="14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rates,</a:t>
            </a:r>
            <a:r>
              <a:rPr sz="14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probability</a:t>
            </a:r>
            <a:r>
              <a:rPr sz="14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success</a:t>
            </a:r>
            <a:r>
              <a:rPr sz="14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with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greater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accuracy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than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traditional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analyst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methods.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81837" y="4128475"/>
            <a:ext cx="361950" cy="361315"/>
          </a:xfrm>
          <a:custGeom>
            <a:avLst/>
            <a:gdLst/>
            <a:ahLst/>
            <a:cxnLst/>
            <a:rect l="l" t="t" r="r" b="b"/>
            <a:pathLst>
              <a:path w="361950" h="361314">
                <a:moveTo>
                  <a:pt x="252958" y="67673"/>
                </a:moveTo>
                <a:lnTo>
                  <a:pt x="108410" y="67673"/>
                </a:lnTo>
                <a:lnTo>
                  <a:pt x="87316" y="72993"/>
                </a:lnTo>
                <a:lnTo>
                  <a:pt x="70085" y="87499"/>
                </a:lnTo>
                <a:lnTo>
                  <a:pt x="58466" y="109010"/>
                </a:lnTo>
                <a:lnTo>
                  <a:pt x="54205" y="135346"/>
                </a:lnTo>
                <a:lnTo>
                  <a:pt x="54205" y="293250"/>
                </a:lnTo>
                <a:lnTo>
                  <a:pt x="58466" y="319586"/>
                </a:lnTo>
                <a:lnTo>
                  <a:pt x="70085" y="341097"/>
                </a:lnTo>
                <a:lnTo>
                  <a:pt x="87316" y="355603"/>
                </a:lnTo>
                <a:lnTo>
                  <a:pt x="108410" y="360923"/>
                </a:lnTo>
                <a:lnTo>
                  <a:pt x="252958" y="360923"/>
                </a:lnTo>
                <a:lnTo>
                  <a:pt x="274052" y="355603"/>
                </a:lnTo>
                <a:lnTo>
                  <a:pt x="291283" y="341097"/>
                </a:lnTo>
                <a:lnTo>
                  <a:pt x="292758" y="338365"/>
                </a:lnTo>
                <a:lnTo>
                  <a:pt x="108410" y="338365"/>
                </a:lnTo>
                <a:lnTo>
                  <a:pt x="94355" y="334815"/>
                </a:lnTo>
                <a:lnTo>
                  <a:pt x="82867" y="325139"/>
                </a:lnTo>
                <a:lnTo>
                  <a:pt x="75117" y="310797"/>
                </a:lnTo>
                <a:lnTo>
                  <a:pt x="72273" y="293250"/>
                </a:lnTo>
                <a:lnTo>
                  <a:pt x="72273" y="135346"/>
                </a:lnTo>
                <a:lnTo>
                  <a:pt x="75117" y="117799"/>
                </a:lnTo>
                <a:lnTo>
                  <a:pt x="82867" y="103457"/>
                </a:lnTo>
                <a:lnTo>
                  <a:pt x="94355" y="93780"/>
                </a:lnTo>
                <a:lnTo>
                  <a:pt x="108410" y="90230"/>
                </a:lnTo>
                <a:lnTo>
                  <a:pt x="292758" y="90230"/>
                </a:lnTo>
                <a:lnTo>
                  <a:pt x="291283" y="87499"/>
                </a:lnTo>
                <a:lnTo>
                  <a:pt x="274052" y="72993"/>
                </a:lnTo>
                <a:lnTo>
                  <a:pt x="252958" y="67673"/>
                </a:lnTo>
                <a:close/>
              </a:path>
              <a:path w="361950" h="361314">
                <a:moveTo>
                  <a:pt x="292758" y="90230"/>
                </a:moveTo>
                <a:lnTo>
                  <a:pt x="252958" y="90230"/>
                </a:lnTo>
                <a:lnTo>
                  <a:pt x="267013" y="93780"/>
                </a:lnTo>
                <a:lnTo>
                  <a:pt x="278500" y="103457"/>
                </a:lnTo>
                <a:lnTo>
                  <a:pt x="286251" y="117799"/>
                </a:lnTo>
                <a:lnTo>
                  <a:pt x="289095" y="135346"/>
                </a:lnTo>
                <a:lnTo>
                  <a:pt x="289095" y="293250"/>
                </a:lnTo>
                <a:lnTo>
                  <a:pt x="286251" y="310797"/>
                </a:lnTo>
                <a:lnTo>
                  <a:pt x="278501" y="325139"/>
                </a:lnTo>
                <a:lnTo>
                  <a:pt x="267013" y="334815"/>
                </a:lnTo>
                <a:lnTo>
                  <a:pt x="252958" y="338365"/>
                </a:lnTo>
                <a:lnTo>
                  <a:pt x="292758" y="338365"/>
                </a:lnTo>
                <a:lnTo>
                  <a:pt x="302902" y="319586"/>
                </a:lnTo>
                <a:lnTo>
                  <a:pt x="307163" y="293250"/>
                </a:lnTo>
                <a:lnTo>
                  <a:pt x="307163" y="135346"/>
                </a:lnTo>
                <a:lnTo>
                  <a:pt x="302902" y="109010"/>
                </a:lnTo>
                <a:lnTo>
                  <a:pt x="292758" y="90230"/>
                </a:lnTo>
                <a:close/>
              </a:path>
              <a:path w="361950" h="361314">
                <a:moveTo>
                  <a:pt x="140482" y="270692"/>
                </a:moveTo>
                <a:lnTo>
                  <a:pt x="112476" y="270692"/>
                </a:lnTo>
                <a:lnTo>
                  <a:pt x="108410" y="275768"/>
                </a:lnTo>
                <a:lnTo>
                  <a:pt x="108410" y="288174"/>
                </a:lnTo>
                <a:lnTo>
                  <a:pt x="112476" y="293250"/>
                </a:lnTo>
                <a:lnTo>
                  <a:pt x="140482" y="293250"/>
                </a:lnTo>
                <a:lnTo>
                  <a:pt x="144547" y="288174"/>
                </a:lnTo>
                <a:lnTo>
                  <a:pt x="144547" y="275768"/>
                </a:lnTo>
                <a:lnTo>
                  <a:pt x="140482" y="270692"/>
                </a:lnTo>
                <a:close/>
              </a:path>
              <a:path w="361950" h="361314">
                <a:moveTo>
                  <a:pt x="194687" y="270692"/>
                </a:moveTo>
                <a:lnTo>
                  <a:pt x="166681" y="270692"/>
                </a:lnTo>
                <a:lnTo>
                  <a:pt x="162615" y="275768"/>
                </a:lnTo>
                <a:lnTo>
                  <a:pt x="162615" y="288174"/>
                </a:lnTo>
                <a:lnTo>
                  <a:pt x="166681" y="293250"/>
                </a:lnTo>
                <a:lnTo>
                  <a:pt x="194687" y="293250"/>
                </a:lnTo>
                <a:lnTo>
                  <a:pt x="198752" y="288174"/>
                </a:lnTo>
                <a:lnTo>
                  <a:pt x="198752" y="275768"/>
                </a:lnTo>
                <a:lnTo>
                  <a:pt x="194687" y="270692"/>
                </a:lnTo>
                <a:close/>
              </a:path>
              <a:path w="361950" h="361314">
                <a:moveTo>
                  <a:pt x="248892" y="270692"/>
                </a:moveTo>
                <a:lnTo>
                  <a:pt x="220886" y="270692"/>
                </a:lnTo>
                <a:lnTo>
                  <a:pt x="216821" y="275768"/>
                </a:lnTo>
                <a:lnTo>
                  <a:pt x="216821" y="288174"/>
                </a:lnTo>
                <a:lnTo>
                  <a:pt x="220886" y="293250"/>
                </a:lnTo>
                <a:lnTo>
                  <a:pt x="248892" y="293250"/>
                </a:lnTo>
                <a:lnTo>
                  <a:pt x="252958" y="288174"/>
                </a:lnTo>
                <a:lnTo>
                  <a:pt x="252958" y="275768"/>
                </a:lnTo>
                <a:lnTo>
                  <a:pt x="248892" y="270692"/>
                </a:lnTo>
                <a:close/>
              </a:path>
              <a:path w="361950" h="361314">
                <a:moveTo>
                  <a:pt x="126479" y="135346"/>
                </a:moveTo>
                <a:lnTo>
                  <a:pt x="112412" y="138891"/>
                </a:lnTo>
                <a:lnTo>
                  <a:pt x="100925" y="148559"/>
                </a:lnTo>
                <a:lnTo>
                  <a:pt x="93181" y="162899"/>
                </a:lnTo>
                <a:lnTo>
                  <a:pt x="90342" y="180461"/>
                </a:lnTo>
                <a:lnTo>
                  <a:pt x="93181" y="198023"/>
                </a:lnTo>
                <a:lnTo>
                  <a:pt x="100925" y="212364"/>
                </a:lnTo>
                <a:lnTo>
                  <a:pt x="112412" y="222032"/>
                </a:lnTo>
                <a:lnTo>
                  <a:pt x="126479" y="225577"/>
                </a:lnTo>
                <a:lnTo>
                  <a:pt x="140546" y="222032"/>
                </a:lnTo>
                <a:lnTo>
                  <a:pt x="152032" y="212364"/>
                </a:lnTo>
                <a:lnTo>
                  <a:pt x="157078" y="203019"/>
                </a:lnTo>
                <a:lnTo>
                  <a:pt x="126479" y="203019"/>
                </a:lnTo>
                <a:lnTo>
                  <a:pt x="119445" y="201246"/>
                </a:lnTo>
                <a:lnTo>
                  <a:pt x="113702" y="196412"/>
                </a:lnTo>
                <a:lnTo>
                  <a:pt x="109830" y="189242"/>
                </a:lnTo>
                <a:lnTo>
                  <a:pt x="108410" y="180461"/>
                </a:lnTo>
                <a:lnTo>
                  <a:pt x="109830" y="171680"/>
                </a:lnTo>
                <a:lnTo>
                  <a:pt x="113702" y="164510"/>
                </a:lnTo>
                <a:lnTo>
                  <a:pt x="119445" y="159676"/>
                </a:lnTo>
                <a:lnTo>
                  <a:pt x="126479" y="157904"/>
                </a:lnTo>
                <a:lnTo>
                  <a:pt x="157078" y="157904"/>
                </a:lnTo>
                <a:lnTo>
                  <a:pt x="152032" y="148559"/>
                </a:lnTo>
                <a:lnTo>
                  <a:pt x="140546" y="138891"/>
                </a:lnTo>
                <a:lnTo>
                  <a:pt x="126479" y="135346"/>
                </a:lnTo>
                <a:close/>
              </a:path>
              <a:path w="361950" h="361314">
                <a:moveTo>
                  <a:pt x="234889" y="135346"/>
                </a:moveTo>
                <a:lnTo>
                  <a:pt x="220822" y="138891"/>
                </a:lnTo>
                <a:lnTo>
                  <a:pt x="209336" y="148559"/>
                </a:lnTo>
                <a:lnTo>
                  <a:pt x="201592" y="162899"/>
                </a:lnTo>
                <a:lnTo>
                  <a:pt x="198752" y="180461"/>
                </a:lnTo>
                <a:lnTo>
                  <a:pt x="201592" y="198023"/>
                </a:lnTo>
                <a:lnTo>
                  <a:pt x="209336" y="212364"/>
                </a:lnTo>
                <a:lnTo>
                  <a:pt x="220822" y="222032"/>
                </a:lnTo>
                <a:lnTo>
                  <a:pt x="234889" y="225577"/>
                </a:lnTo>
                <a:lnTo>
                  <a:pt x="248956" y="222032"/>
                </a:lnTo>
                <a:lnTo>
                  <a:pt x="260443" y="212364"/>
                </a:lnTo>
                <a:lnTo>
                  <a:pt x="265489" y="203019"/>
                </a:lnTo>
                <a:lnTo>
                  <a:pt x="234889" y="203019"/>
                </a:lnTo>
                <a:lnTo>
                  <a:pt x="227856" y="201246"/>
                </a:lnTo>
                <a:lnTo>
                  <a:pt x="222113" y="196412"/>
                </a:lnTo>
                <a:lnTo>
                  <a:pt x="218241" y="189242"/>
                </a:lnTo>
                <a:lnTo>
                  <a:pt x="216821" y="180461"/>
                </a:lnTo>
                <a:lnTo>
                  <a:pt x="218241" y="171680"/>
                </a:lnTo>
                <a:lnTo>
                  <a:pt x="222113" y="164510"/>
                </a:lnTo>
                <a:lnTo>
                  <a:pt x="227856" y="159676"/>
                </a:lnTo>
                <a:lnTo>
                  <a:pt x="234889" y="157904"/>
                </a:lnTo>
                <a:lnTo>
                  <a:pt x="265489" y="157904"/>
                </a:lnTo>
                <a:lnTo>
                  <a:pt x="260443" y="148559"/>
                </a:lnTo>
                <a:lnTo>
                  <a:pt x="248956" y="138891"/>
                </a:lnTo>
                <a:lnTo>
                  <a:pt x="234889" y="135346"/>
                </a:lnTo>
                <a:close/>
              </a:path>
              <a:path w="361950" h="361314">
                <a:moveTo>
                  <a:pt x="157078" y="157904"/>
                </a:moveTo>
                <a:lnTo>
                  <a:pt x="126479" y="157904"/>
                </a:lnTo>
                <a:lnTo>
                  <a:pt x="133512" y="159676"/>
                </a:lnTo>
                <a:lnTo>
                  <a:pt x="139255" y="164510"/>
                </a:lnTo>
                <a:lnTo>
                  <a:pt x="143127" y="171680"/>
                </a:lnTo>
                <a:lnTo>
                  <a:pt x="144547" y="180461"/>
                </a:lnTo>
                <a:lnTo>
                  <a:pt x="143127" y="189242"/>
                </a:lnTo>
                <a:lnTo>
                  <a:pt x="139255" y="196412"/>
                </a:lnTo>
                <a:lnTo>
                  <a:pt x="133512" y="201246"/>
                </a:lnTo>
                <a:lnTo>
                  <a:pt x="126479" y="203019"/>
                </a:lnTo>
                <a:lnTo>
                  <a:pt x="157078" y="203019"/>
                </a:lnTo>
                <a:lnTo>
                  <a:pt x="159776" y="198023"/>
                </a:lnTo>
                <a:lnTo>
                  <a:pt x="162615" y="180461"/>
                </a:lnTo>
                <a:lnTo>
                  <a:pt x="159776" y="162899"/>
                </a:lnTo>
                <a:lnTo>
                  <a:pt x="157078" y="157904"/>
                </a:lnTo>
                <a:close/>
              </a:path>
              <a:path w="361950" h="361314">
                <a:moveTo>
                  <a:pt x="265489" y="157904"/>
                </a:moveTo>
                <a:lnTo>
                  <a:pt x="234889" y="157904"/>
                </a:lnTo>
                <a:lnTo>
                  <a:pt x="241923" y="159676"/>
                </a:lnTo>
                <a:lnTo>
                  <a:pt x="247666" y="164510"/>
                </a:lnTo>
                <a:lnTo>
                  <a:pt x="251538" y="171680"/>
                </a:lnTo>
                <a:lnTo>
                  <a:pt x="252958" y="180461"/>
                </a:lnTo>
                <a:lnTo>
                  <a:pt x="251538" y="189242"/>
                </a:lnTo>
                <a:lnTo>
                  <a:pt x="247666" y="196412"/>
                </a:lnTo>
                <a:lnTo>
                  <a:pt x="241923" y="201246"/>
                </a:lnTo>
                <a:lnTo>
                  <a:pt x="234889" y="203019"/>
                </a:lnTo>
                <a:lnTo>
                  <a:pt x="265489" y="203019"/>
                </a:lnTo>
                <a:lnTo>
                  <a:pt x="268187" y="198023"/>
                </a:lnTo>
                <a:lnTo>
                  <a:pt x="271026" y="180461"/>
                </a:lnTo>
                <a:lnTo>
                  <a:pt x="268187" y="162899"/>
                </a:lnTo>
                <a:lnTo>
                  <a:pt x="265489" y="157904"/>
                </a:lnTo>
                <a:close/>
              </a:path>
              <a:path w="361950" h="361314">
                <a:moveTo>
                  <a:pt x="185653" y="0"/>
                </a:moveTo>
                <a:lnTo>
                  <a:pt x="175715" y="0"/>
                </a:lnTo>
                <a:lnTo>
                  <a:pt x="171650" y="5075"/>
                </a:lnTo>
                <a:lnTo>
                  <a:pt x="171650" y="67673"/>
                </a:lnTo>
                <a:lnTo>
                  <a:pt x="189718" y="67673"/>
                </a:lnTo>
                <a:lnTo>
                  <a:pt x="189718" y="5075"/>
                </a:lnTo>
                <a:lnTo>
                  <a:pt x="185653" y="0"/>
                </a:lnTo>
                <a:close/>
              </a:path>
              <a:path w="361950" h="361314">
                <a:moveTo>
                  <a:pt x="36136" y="157904"/>
                </a:moveTo>
                <a:lnTo>
                  <a:pt x="27102" y="157904"/>
                </a:lnTo>
                <a:lnTo>
                  <a:pt x="16555" y="160564"/>
                </a:lnTo>
                <a:lnTo>
                  <a:pt x="7940" y="167817"/>
                </a:lnTo>
                <a:lnTo>
                  <a:pt x="2130" y="178572"/>
                </a:lnTo>
                <a:lnTo>
                  <a:pt x="0" y="191740"/>
                </a:lnTo>
                <a:lnTo>
                  <a:pt x="0" y="259413"/>
                </a:lnTo>
                <a:lnTo>
                  <a:pt x="2130" y="272581"/>
                </a:lnTo>
                <a:lnTo>
                  <a:pt x="7940" y="283337"/>
                </a:lnTo>
                <a:lnTo>
                  <a:pt x="16555" y="290590"/>
                </a:lnTo>
                <a:lnTo>
                  <a:pt x="27102" y="293250"/>
                </a:lnTo>
                <a:lnTo>
                  <a:pt x="36136" y="293250"/>
                </a:lnTo>
                <a:lnTo>
                  <a:pt x="36136" y="270692"/>
                </a:lnTo>
                <a:lnTo>
                  <a:pt x="22133" y="270692"/>
                </a:lnTo>
                <a:lnTo>
                  <a:pt x="18068" y="265617"/>
                </a:lnTo>
                <a:lnTo>
                  <a:pt x="18068" y="185537"/>
                </a:lnTo>
                <a:lnTo>
                  <a:pt x="22133" y="180461"/>
                </a:lnTo>
                <a:lnTo>
                  <a:pt x="36136" y="180461"/>
                </a:lnTo>
                <a:lnTo>
                  <a:pt x="36136" y="157904"/>
                </a:lnTo>
                <a:close/>
              </a:path>
              <a:path w="361950" h="361314">
                <a:moveTo>
                  <a:pt x="334266" y="157904"/>
                </a:moveTo>
                <a:lnTo>
                  <a:pt x="325231" y="157904"/>
                </a:lnTo>
                <a:lnTo>
                  <a:pt x="325231" y="180461"/>
                </a:lnTo>
                <a:lnTo>
                  <a:pt x="339234" y="180461"/>
                </a:lnTo>
                <a:lnTo>
                  <a:pt x="343300" y="185537"/>
                </a:lnTo>
                <a:lnTo>
                  <a:pt x="343300" y="265617"/>
                </a:lnTo>
                <a:lnTo>
                  <a:pt x="339234" y="270692"/>
                </a:lnTo>
                <a:lnTo>
                  <a:pt x="325231" y="270692"/>
                </a:lnTo>
                <a:lnTo>
                  <a:pt x="325231" y="293250"/>
                </a:lnTo>
                <a:lnTo>
                  <a:pt x="334266" y="293250"/>
                </a:lnTo>
                <a:lnTo>
                  <a:pt x="344813" y="290590"/>
                </a:lnTo>
                <a:lnTo>
                  <a:pt x="353428" y="283337"/>
                </a:lnTo>
                <a:lnTo>
                  <a:pt x="359238" y="272581"/>
                </a:lnTo>
                <a:lnTo>
                  <a:pt x="361368" y="259413"/>
                </a:lnTo>
                <a:lnTo>
                  <a:pt x="361368" y="191740"/>
                </a:lnTo>
                <a:lnTo>
                  <a:pt x="359238" y="178572"/>
                </a:lnTo>
                <a:lnTo>
                  <a:pt x="353428" y="167817"/>
                </a:lnTo>
                <a:lnTo>
                  <a:pt x="344813" y="160564"/>
                </a:lnTo>
                <a:lnTo>
                  <a:pt x="334266" y="157904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444799" y="4151033"/>
            <a:ext cx="361315" cy="316230"/>
          </a:xfrm>
          <a:custGeom>
            <a:avLst/>
            <a:gdLst/>
            <a:ahLst/>
            <a:cxnLst/>
            <a:rect l="l" t="t" r="r" b="b"/>
            <a:pathLst>
              <a:path w="361314" h="316229">
                <a:moveTo>
                  <a:pt x="321051" y="0"/>
                </a:moveTo>
                <a:lnTo>
                  <a:pt x="40131" y="0"/>
                </a:lnTo>
                <a:lnTo>
                  <a:pt x="24522" y="3549"/>
                </a:lnTo>
                <a:lnTo>
                  <a:pt x="11765" y="13226"/>
                </a:lnTo>
                <a:lnTo>
                  <a:pt x="3157" y="27568"/>
                </a:lnTo>
                <a:lnTo>
                  <a:pt x="0" y="45115"/>
                </a:lnTo>
                <a:lnTo>
                  <a:pt x="0" y="270692"/>
                </a:lnTo>
                <a:lnTo>
                  <a:pt x="3158" y="288239"/>
                </a:lnTo>
                <a:lnTo>
                  <a:pt x="11765" y="302581"/>
                </a:lnTo>
                <a:lnTo>
                  <a:pt x="24522" y="312258"/>
                </a:lnTo>
                <a:lnTo>
                  <a:pt x="40131" y="315808"/>
                </a:lnTo>
                <a:lnTo>
                  <a:pt x="321051" y="315808"/>
                </a:lnTo>
                <a:lnTo>
                  <a:pt x="336660" y="312258"/>
                </a:lnTo>
                <a:lnTo>
                  <a:pt x="349418" y="302581"/>
                </a:lnTo>
                <a:lnTo>
                  <a:pt x="355018" y="293250"/>
                </a:lnTo>
                <a:lnTo>
                  <a:pt x="40131" y="293250"/>
                </a:lnTo>
                <a:lnTo>
                  <a:pt x="32314" y="291480"/>
                </a:lnTo>
                <a:lnTo>
                  <a:pt x="25936" y="286650"/>
                </a:lnTo>
                <a:lnTo>
                  <a:pt x="21640" y="279481"/>
                </a:lnTo>
                <a:lnTo>
                  <a:pt x="20065" y="270692"/>
                </a:lnTo>
                <a:lnTo>
                  <a:pt x="20065" y="157904"/>
                </a:lnTo>
                <a:lnTo>
                  <a:pt x="361183" y="157904"/>
                </a:lnTo>
                <a:lnTo>
                  <a:pt x="361182" y="135346"/>
                </a:lnTo>
                <a:lnTo>
                  <a:pt x="20065" y="135346"/>
                </a:lnTo>
                <a:lnTo>
                  <a:pt x="20065" y="90230"/>
                </a:lnTo>
                <a:lnTo>
                  <a:pt x="361182" y="90230"/>
                </a:lnTo>
                <a:lnTo>
                  <a:pt x="361182" y="67673"/>
                </a:lnTo>
                <a:lnTo>
                  <a:pt x="20065" y="67673"/>
                </a:lnTo>
                <a:lnTo>
                  <a:pt x="20065" y="45115"/>
                </a:lnTo>
                <a:lnTo>
                  <a:pt x="21640" y="36326"/>
                </a:lnTo>
                <a:lnTo>
                  <a:pt x="25936" y="29157"/>
                </a:lnTo>
                <a:lnTo>
                  <a:pt x="32313" y="24327"/>
                </a:lnTo>
                <a:lnTo>
                  <a:pt x="40131" y="22557"/>
                </a:lnTo>
                <a:lnTo>
                  <a:pt x="355018" y="22557"/>
                </a:lnTo>
                <a:lnTo>
                  <a:pt x="349417" y="13226"/>
                </a:lnTo>
                <a:lnTo>
                  <a:pt x="336660" y="3549"/>
                </a:lnTo>
                <a:lnTo>
                  <a:pt x="321051" y="0"/>
                </a:lnTo>
                <a:close/>
              </a:path>
              <a:path w="361314" h="316229">
                <a:moveTo>
                  <a:pt x="361183" y="157904"/>
                </a:moveTo>
                <a:lnTo>
                  <a:pt x="341117" y="157904"/>
                </a:lnTo>
                <a:lnTo>
                  <a:pt x="341117" y="270692"/>
                </a:lnTo>
                <a:lnTo>
                  <a:pt x="339542" y="279481"/>
                </a:lnTo>
                <a:lnTo>
                  <a:pt x="335246" y="286650"/>
                </a:lnTo>
                <a:lnTo>
                  <a:pt x="328869" y="291480"/>
                </a:lnTo>
                <a:lnTo>
                  <a:pt x="321051" y="293250"/>
                </a:lnTo>
                <a:lnTo>
                  <a:pt x="355018" y="293250"/>
                </a:lnTo>
                <a:lnTo>
                  <a:pt x="358025" y="288239"/>
                </a:lnTo>
                <a:lnTo>
                  <a:pt x="361183" y="270692"/>
                </a:lnTo>
                <a:lnTo>
                  <a:pt x="361183" y="157904"/>
                </a:lnTo>
                <a:close/>
              </a:path>
              <a:path w="361314" h="316229">
                <a:moveTo>
                  <a:pt x="115879" y="225577"/>
                </a:moveTo>
                <a:lnTo>
                  <a:pt x="64712" y="225577"/>
                </a:lnTo>
                <a:lnTo>
                  <a:pt x="60197" y="230652"/>
                </a:lnTo>
                <a:lnTo>
                  <a:pt x="60197" y="243059"/>
                </a:lnTo>
                <a:lnTo>
                  <a:pt x="64712" y="248134"/>
                </a:lnTo>
                <a:lnTo>
                  <a:pt x="115879" y="248134"/>
                </a:lnTo>
                <a:lnTo>
                  <a:pt x="120394" y="243059"/>
                </a:lnTo>
                <a:lnTo>
                  <a:pt x="120394" y="230652"/>
                </a:lnTo>
                <a:lnTo>
                  <a:pt x="115879" y="225577"/>
                </a:lnTo>
                <a:close/>
              </a:path>
              <a:path w="361314" h="316229">
                <a:moveTo>
                  <a:pt x="236273" y="225577"/>
                </a:moveTo>
                <a:lnTo>
                  <a:pt x="144974" y="225577"/>
                </a:lnTo>
                <a:lnTo>
                  <a:pt x="140460" y="230652"/>
                </a:lnTo>
                <a:lnTo>
                  <a:pt x="140460" y="243059"/>
                </a:lnTo>
                <a:lnTo>
                  <a:pt x="144974" y="248134"/>
                </a:lnTo>
                <a:lnTo>
                  <a:pt x="236274" y="248134"/>
                </a:lnTo>
                <a:lnTo>
                  <a:pt x="240788" y="243059"/>
                </a:lnTo>
                <a:lnTo>
                  <a:pt x="240788" y="230652"/>
                </a:lnTo>
                <a:lnTo>
                  <a:pt x="236273" y="225577"/>
                </a:lnTo>
                <a:close/>
              </a:path>
              <a:path w="361314" h="316229">
                <a:moveTo>
                  <a:pt x="361182" y="90230"/>
                </a:moveTo>
                <a:lnTo>
                  <a:pt x="341117" y="90230"/>
                </a:lnTo>
                <a:lnTo>
                  <a:pt x="341117" y="135346"/>
                </a:lnTo>
                <a:lnTo>
                  <a:pt x="361182" y="135346"/>
                </a:lnTo>
                <a:lnTo>
                  <a:pt x="361182" y="90230"/>
                </a:lnTo>
                <a:close/>
              </a:path>
              <a:path w="361314" h="316229">
                <a:moveTo>
                  <a:pt x="355018" y="22557"/>
                </a:moveTo>
                <a:lnTo>
                  <a:pt x="321051" y="22557"/>
                </a:lnTo>
                <a:lnTo>
                  <a:pt x="328869" y="24327"/>
                </a:lnTo>
                <a:lnTo>
                  <a:pt x="335246" y="29157"/>
                </a:lnTo>
                <a:lnTo>
                  <a:pt x="339542" y="36326"/>
                </a:lnTo>
                <a:lnTo>
                  <a:pt x="341117" y="45115"/>
                </a:lnTo>
                <a:lnTo>
                  <a:pt x="341117" y="67673"/>
                </a:lnTo>
                <a:lnTo>
                  <a:pt x="361182" y="67673"/>
                </a:lnTo>
                <a:lnTo>
                  <a:pt x="361182" y="45115"/>
                </a:lnTo>
                <a:lnTo>
                  <a:pt x="358025" y="27568"/>
                </a:lnTo>
                <a:lnTo>
                  <a:pt x="355018" y="22557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431663" y="4549005"/>
            <a:ext cx="4705985" cy="1115695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Alternative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Credit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Scoring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7100"/>
              </a:lnSpc>
              <a:spcBef>
                <a:spcPts val="670"/>
              </a:spcBef>
            </a:pP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AI-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driven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lenders</a:t>
            </a:r>
            <a:r>
              <a:rPr sz="14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4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Kabbage</a:t>
            </a:r>
            <a:r>
              <a:rPr sz="14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Brex</a:t>
            </a:r>
            <a:r>
              <a:rPr sz="14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assess</a:t>
            </a:r>
            <a:r>
              <a:rPr sz="14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creditworthiness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using</a:t>
            </a:r>
            <a:r>
              <a:rPr sz="14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real-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time</a:t>
            </a:r>
            <a:r>
              <a:rPr sz="14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business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transactions,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payroll,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inventory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rather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than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traditional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credit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scores.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37463" y="2702552"/>
            <a:ext cx="4737735" cy="3846829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43180" algn="just">
              <a:lnSpc>
                <a:spcPct val="100000"/>
              </a:lnSpc>
              <a:spcBef>
                <a:spcPts val="93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AI-Powered</a:t>
            </a:r>
            <a:r>
              <a:rPr sz="1400" b="1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Deal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Sourcing</a:t>
            </a:r>
            <a:endParaRPr sz="1400">
              <a:latin typeface="Calibri"/>
              <a:cs typeface="Calibri"/>
            </a:endParaRPr>
          </a:p>
          <a:p>
            <a:pPr marL="43180" marR="5080" algn="just">
              <a:lnSpc>
                <a:spcPct val="107200"/>
              </a:lnSpc>
              <a:spcBef>
                <a:spcPts val="670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Platforms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4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SignalFire and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EvenBreak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use</a:t>
            </a:r>
            <a:r>
              <a:rPr sz="14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machine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learning</a:t>
            </a:r>
            <a:r>
              <a:rPr sz="14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to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scan</a:t>
            </a:r>
            <a:r>
              <a:rPr sz="140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millions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40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points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GitHub</a:t>
            </a:r>
            <a:r>
              <a:rPr sz="140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commits,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LinkedIn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growth,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web</a:t>
            </a:r>
            <a:r>
              <a:rPr sz="14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traffic</a:t>
            </a:r>
            <a:r>
              <a:rPr sz="14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identify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high-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potential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before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they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raise.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65"/>
              </a:spcBef>
            </a:pPr>
            <a:endParaRPr sz="1400">
              <a:latin typeface="Calibri"/>
              <a:cs typeface="Calibri"/>
            </a:endParaRPr>
          </a:p>
          <a:p>
            <a:pPr marL="43180" algn="just">
              <a:lnSpc>
                <a:spcPct val="100000"/>
              </a:lnSpc>
            </a:pPr>
            <a:r>
              <a:rPr sz="1400" b="1" spc="105" dirty="0">
                <a:solidFill>
                  <a:srgbClr val="272424"/>
                </a:solidFill>
                <a:latin typeface="Calibri"/>
                <a:cs typeface="Calibri"/>
              </a:rPr>
              <a:t>Autom</a:t>
            </a:r>
            <a:r>
              <a:rPr sz="1400" b="1" spc="-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0" dirty="0">
                <a:solidFill>
                  <a:srgbClr val="272424"/>
                </a:solidFill>
                <a:latin typeface="Calibri"/>
                <a:cs typeface="Calibri"/>
              </a:rPr>
              <a:t>ated</a:t>
            </a:r>
            <a:r>
              <a:rPr sz="1400" b="1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400" b="1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0" dirty="0">
                <a:solidFill>
                  <a:srgbClr val="272424"/>
                </a:solidFill>
                <a:latin typeface="Calibri"/>
                <a:cs typeface="Calibri"/>
              </a:rPr>
              <a:t>ue</a:t>
            </a:r>
            <a:r>
              <a:rPr sz="1400" b="1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400" b="1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ilig</a:t>
            </a:r>
            <a:r>
              <a:rPr sz="1400" b="1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0" dirty="0">
                <a:solidFill>
                  <a:srgbClr val="272424"/>
                </a:solidFill>
                <a:latin typeface="Calibri"/>
                <a:cs typeface="Calibri"/>
              </a:rPr>
              <a:t>ence</a:t>
            </a:r>
            <a:endParaRPr sz="1400">
              <a:latin typeface="Calibri"/>
              <a:cs typeface="Calibri"/>
            </a:endParaRPr>
          </a:p>
          <a:p>
            <a:pPr marL="43180" marR="21590" algn="just">
              <a:lnSpc>
                <a:spcPct val="107200"/>
              </a:lnSpc>
              <a:spcBef>
                <a:spcPts val="67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4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114" dirty="0">
                <a:solidFill>
                  <a:srgbClr val="272424"/>
                </a:solidFill>
                <a:latin typeface="Calibri"/>
                <a:cs typeface="Calibri"/>
              </a:rPr>
              <a:t>L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65" dirty="0">
                <a:solidFill>
                  <a:srgbClr val="272424"/>
                </a:solidFill>
                <a:latin typeface="Calibri"/>
                <a:cs typeface="Calibri"/>
              </a:rPr>
              <a:t>tools</a:t>
            </a:r>
            <a:r>
              <a:rPr sz="14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analyze</a:t>
            </a:r>
            <a:r>
              <a:rPr sz="14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pitch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decks, </a:t>
            </a:r>
            <a:r>
              <a:rPr sz="1400" spc="65" dirty="0">
                <a:solidFill>
                  <a:srgbClr val="272424"/>
                </a:solidFill>
                <a:latin typeface="Calibri"/>
                <a:cs typeface="Calibri"/>
              </a:rPr>
              <a:t>financial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Calibri"/>
                <a:cs typeface="Calibri"/>
              </a:rPr>
              <a:t>statem</a:t>
            </a:r>
            <a:r>
              <a:rPr sz="1400" spc="-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ents,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400" spc="16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400" spc="16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17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minutes,</a:t>
            </a:r>
            <a:r>
              <a:rPr sz="1400" spc="15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Calibri"/>
                <a:cs typeface="Calibri"/>
              </a:rPr>
              <a:t>flag</a:t>
            </a:r>
            <a:r>
              <a:rPr sz="14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4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45" dirty="0">
                <a:solidFill>
                  <a:srgbClr val="272424"/>
                </a:solidFill>
                <a:latin typeface="Calibri"/>
                <a:cs typeface="Calibri"/>
              </a:rPr>
              <a:t>ing</a:t>
            </a:r>
            <a:r>
              <a:rPr sz="1400" spc="18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45" dirty="0">
                <a:solidFill>
                  <a:srgbClr val="272424"/>
                </a:solidFill>
                <a:latin typeface="Calibri"/>
                <a:cs typeface="Calibri"/>
              </a:rPr>
              <a:t>risks</a:t>
            </a:r>
            <a:r>
              <a:rPr sz="1400" spc="16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inconsistencies</a:t>
            </a:r>
            <a:r>
              <a:rPr sz="14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would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Calibri"/>
                <a:cs typeface="Calibri"/>
              </a:rPr>
              <a:t>take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90" dirty="0">
                <a:solidFill>
                  <a:srgbClr val="272424"/>
                </a:solidFill>
                <a:latin typeface="Calibri"/>
                <a:cs typeface="Calibri"/>
              </a:rPr>
              <a:t>human</a:t>
            </a:r>
            <a:r>
              <a:rPr sz="14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analysts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days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Calibri"/>
                <a:cs typeface="Calibri"/>
              </a:rPr>
              <a:t>to </a:t>
            </a:r>
            <a:r>
              <a:rPr sz="1400" spc="80" dirty="0">
                <a:solidFill>
                  <a:srgbClr val="272424"/>
                </a:solidFill>
                <a:latin typeface="Calibri"/>
                <a:cs typeface="Calibri"/>
              </a:rPr>
              <a:t>uncover.</a:t>
            </a:r>
            <a:endParaRPr sz="1400">
              <a:latin typeface="Calibri"/>
              <a:cs typeface="Calibri"/>
            </a:endParaRPr>
          </a:p>
          <a:p>
            <a:pPr marL="69215" algn="just">
              <a:lnSpc>
                <a:spcPts val="1180"/>
              </a:lnSpc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Founder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Analytics</a:t>
            </a:r>
            <a:endParaRPr sz="1400">
              <a:latin typeface="Calibri"/>
              <a:cs typeface="Calibri"/>
            </a:endParaRPr>
          </a:p>
          <a:p>
            <a:pPr marL="12700" marR="5715" algn="just">
              <a:lnSpc>
                <a:spcPct val="107100"/>
              </a:lnSpc>
              <a:spcBef>
                <a:spcPts val="380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Pattern</a:t>
            </a:r>
            <a:r>
              <a:rPr sz="14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recognition</a:t>
            </a:r>
            <a:r>
              <a:rPr sz="14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identifies</a:t>
            </a:r>
            <a:r>
              <a:rPr sz="14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founding</a:t>
            </a:r>
            <a:r>
              <a:rPr sz="1400" spc="3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team</a:t>
            </a:r>
            <a:r>
              <a:rPr sz="14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traits</a:t>
            </a:r>
            <a:r>
              <a:rPr sz="14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correlated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high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 performance.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17702" y="1269466"/>
            <a:ext cx="10288905" cy="5299710"/>
            <a:chOff x="417702" y="1269466"/>
            <a:chExt cx="10288905" cy="52997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20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3399" y="1269466"/>
              <a:ext cx="9562973" cy="512546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36752" y="1534286"/>
              <a:ext cx="9792970" cy="4631690"/>
            </a:xfrm>
            <a:custGeom>
              <a:avLst/>
              <a:gdLst/>
              <a:ahLst/>
              <a:cxnLst/>
              <a:rect l="l" t="t" r="r" b="b"/>
              <a:pathLst>
                <a:path w="9792970" h="4631690">
                  <a:moveTo>
                    <a:pt x="9508617" y="0"/>
                  </a:moveTo>
                  <a:lnTo>
                    <a:pt x="284365" y="0"/>
                  </a:lnTo>
                  <a:lnTo>
                    <a:pt x="238240" y="3720"/>
                  </a:lnTo>
                  <a:lnTo>
                    <a:pt x="194485" y="14491"/>
                  </a:lnTo>
                  <a:lnTo>
                    <a:pt x="153684" y="31728"/>
                  </a:lnTo>
                  <a:lnTo>
                    <a:pt x="116424" y="54847"/>
                  </a:lnTo>
                  <a:lnTo>
                    <a:pt x="83289" y="83264"/>
                  </a:lnTo>
                  <a:lnTo>
                    <a:pt x="54866" y="116393"/>
                  </a:lnTo>
                  <a:lnTo>
                    <a:pt x="31740" y="153652"/>
                  </a:lnTo>
                  <a:lnTo>
                    <a:pt x="14497" y="194454"/>
                  </a:lnTo>
                  <a:lnTo>
                    <a:pt x="3721" y="238216"/>
                  </a:lnTo>
                  <a:lnTo>
                    <a:pt x="0" y="284352"/>
                  </a:lnTo>
                  <a:lnTo>
                    <a:pt x="0" y="4347083"/>
                  </a:lnTo>
                  <a:lnTo>
                    <a:pt x="3721" y="4393204"/>
                  </a:lnTo>
                  <a:lnTo>
                    <a:pt x="14497" y="4436956"/>
                  </a:lnTo>
                  <a:lnTo>
                    <a:pt x="31740" y="4477753"/>
                  </a:lnTo>
                  <a:lnTo>
                    <a:pt x="54866" y="4515010"/>
                  </a:lnTo>
                  <a:lnTo>
                    <a:pt x="83289" y="4548141"/>
                  </a:lnTo>
                  <a:lnTo>
                    <a:pt x="116424" y="4576561"/>
                  </a:lnTo>
                  <a:lnTo>
                    <a:pt x="153684" y="4599685"/>
                  </a:lnTo>
                  <a:lnTo>
                    <a:pt x="194485" y="4616927"/>
                  </a:lnTo>
                  <a:lnTo>
                    <a:pt x="238240" y="4627701"/>
                  </a:lnTo>
                  <a:lnTo>
                    <a:pt x="284365" y="4631423"/>
                  </a:lnTo>
                  <a:lnTo>
                    <a:pt x="9508617" y="4631423"/>
                  </a:lnTo>
                  <a:lnTo>
                    <a:pt x="9554753" y="4627701"/>
                  </a:lnTo>
                  <a:lnTo>
                    <a:pt x="9598515" y="4616927"/>
                  </a:lnTo>
                  <a:lnTo>
                    <a:pt x="9639317" y="4599685"/>
                  </a:lnTo>
                  <a:lnTo>
                    <a:pt x="9676576" y="4576561"/>
                  </a:lnTo>
                  <a:lnTo>
                    <a:pt x="9709705" y="4548141"/>
                  </a:lnTo>
                  <a:lnTo>
                    <a:pt x="9738122" y="4515010"/>
                  </a:lnTo>
                  <a:lnTo>
                    <a:pt x="9761241" y="4477753"/>
                  </a:lnTo>
                  <a:lnTo>
                    <a:pt x="9778478" y="4436956"/>
                  </a:lnTo>
                  <a:lnTo>
                    <a:pt x="9789249" y="4393204"/>
                  </a:lnTo>
                  <a:lnTo>
                    <a:pt x="9792970" y="4347083"/>
                  </a:lnTo>
                  <a:lnTo>
                    <a:pt x="9792970" y="284352"/>
                  </a:lnTo>
                  <a:lnTo>
                    <a:pt x="9789249" y="238216"/>
                  </a:lnTo>
                  <a:lnTo>
                    <a:pt x="9778478" y="194454"/>
                  </a:lnTo>
                  <a:lnTo>
                    <a:pt x="9761241" y="153652"/>
                  </a:lnTo>
                  <a:lnTo>
                    <a:pt x="9738122" y="116393"/>
                  </a:lnTo>
                  <a:lnTo>
                    <a:pt x="9709705" y="83264"/>
                  </a:lnTo>
                  <a:lnTo>
                    <a:pt x="9676576" y="54847"/>
                  </a:lnTo>
                  <a:lnTo>
                    <a:pt x="9639317" y="31728"/>
                  </a:lnTo>
                  <a:lnTo>
                    <a:pt x="9598515" y="14491"/>
                  </a:lnTo>
                  <a:lnTo>
                    <a:pt x="9554753" y="3720"/>
                  </a:lnTo>
                  <a:lnTo>
                    <a:pt x="95086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36752" y="1534286"/>
              <a:ext cx="9792970" cy="4631690"/>
            </a:xfrm>
            <a:custGeom>
              <a:avLst/>
              <a:gdLst/>
              <a:ahLst/>
              <a:cxnLst/>
              <a:rect l="l" t="t" r="r" b="b"/>
              <a:pathLst>
                <a:path w="9792970" h="4631690">
                  <a:moveTo>
                    <a:pt x="0" y="284352"/>
                  </a:moveTo>
                  <a:lnTo>
                    <a:pt x="3721" y="238216"/>
                  </a:lnTo>
                  <a:lnTo>
                    <a:pt x="14497" y="194454"/>
                  </a:lnTo>
                  <a:lnTo>
                    <a:pt x="31740" y="153652"/>
                  </a:lnTo>
                  <a:lnTo>
                    <a:pt x="54866" y="116393"/>
                  </a:lnTo>
                  <a:lnTo>
                    <a:pt x="83289" y="83264"/>
                  </a:lnTo>
                  <a:lnTo>
                    <a:pt x="116424" y="54847"/>
                  </a:lnTo>
                  <a:lnTo>
                    <a:pt x="153684" y="31728"/>
                  </a:lnTo>
                  <a:lnTo>
                    <a:pt x="194485" y="14491"/>
                  </a:lnTo>
                  <a:lnTo>
                    <a:pt x="238240" y="3720"/>
                  </a:lnTo>
                  <a:lnTo>
                    <a:pt x="284365" y="0"/>
                  </a:lnTo>
                  <a:lnTo>
                    <a:pt x="9508617" y="0"/>
                  </a:lnTo>
                  <a:lnTo>
                    <a:pt x="9554753" y="3720"/>
                  </a:lnTo>
                  <a:lnTo>
                    <a:pt x="9598515" y="14491"/>
                  </a:lnTo>
                  <a:lnTo>
                    <a:pt x="9639317" y="31728"/>
                  </a:lnTo>
                  <a:lnTo>
                    <a:pt x="9676576" y="54847"/>
                  </a:lnTo>
                  <a:lnTo>
                    <a:pt x="9709705" y="83264"/>
                  </a:lnTo>
                  <a:lnTo>
                    <a:pt x="9738122" y="116393"/>
                  </a:lnTo>
                  <a:lnTo>
                    <a:pt x="9761241" y="153652"/>
                  </a:lnTo>
                  <a:lnTo>
                    <a:pt x="9778478" y="194454"/>
                  </a:lnTo>
                  <a:lnTo>
                    <a:pt x="9789249" y="238216"/>
                  </a:lnTo>
                  <a:lnTo>
                    <a:pt x="9792970" y="284352"/>
                  </a:lnTo>
                  <a:lnTo>
                    <a:pt x="9792970" y="4347083"/>
                  </a:lnTo>
                  <a:lnTo>
                    <a:pt x="9789249" y="4393204"/>
                  </a:lnTo>
                  <a:lnTo>
                    <a:pt x="9778478" y="4436956"/>
                  </a:lnTo>
                  <a:lnTo>
                    <a:pt x="9761241" y="4477753"/>
                  </a:lnTo>
                  <a:lnTo>
                    <a:pt x="9738122" y="4515010"/>
                  </a:lnTo>
                  <a:lnTo>
                    <a:pt x="9709705" y="4548141"/>
                  </a:lnTo>
                  <a:lnTo>
                    <a:pt x="9676576" y="4576561"/>
                  </a:lnTo>
                  <a:lnTo>
                    <a:pt x="9639317" y="4599685"/>
                  </a:lnTo>
                  <a:lnTo>
                    <a:pt x="9598515" y="4616927"/>
                  </a:lnTo>
                  <a:lnTo>
                    <a:pt x="9554753" y="4627701"/>
                  </a:lnTo>
                  <a:lnTo>
                    <a:pt x="9508617" y="4631423"/>
                  </a:lnTo>
                  <a:lnTo>
                    <a:pt x="284365" y="4631423"/>
                  </a:lnTo>
                  <a:lnTo>
                    <a:pt x="238240" y="4627701"/>
                  </a:lnTo>
                  <a:lnTo>
                    <a:pt x="194485" y="4616927"/>
                  </a:lnTo>
                  <a:lnTo>
                    <a:pt x="153684" y="4599685"/>
                  </a:lnTo>
                  <a:lnTo>
                    <a:pt x="116424" y="4576561"/>
                  </a:lnTo>
                  <a:lnTo>
                    <a:pt x="83289" y="4548141"/>
                  </a:lnTo>
                  <a:lnTo>
                    <a:pt x="54866" y="4515010"/>
                  </a:lnTo>
                  <a:lnTo>
                    <a:pt x="31740" y="4477753"/>
                  </a:lnTo>
                  <a:lnTo>
                    <a:pt x="14497" y="4436956"/>
                  </a:lnTo>
                  <a:lnTo>
                    <a:pt x="3721" y="4393204"/>
                  </a:lnTo>
                  <a:lnTo>
                    <a:pt x="0" y="4347083"/>
                  </a:lnTo>
                  <a:lnTo>
                    <a:pt x="0" y="28435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268092" y="444501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1470" y="41494"/>
            <a:ext cx="1691042" cy="737698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951687" y="1027887"/>
            <a:ext cx="6708775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AI-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Driven</a:t>
            </a:r>
            <a:r>
              <a:rPr sz="2850" i="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Credit</a:t>
            </a:r>
            <a:r>
              <a:rPr sz="2850" i="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850" i="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Revenue-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Based</a:t>
            </a:r>
            <a:r>
              <a:rPr sz="2850" i="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Financing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8248" y="1809343"/>
            <a:ext cx="956945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0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4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ventures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without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r>
              <a:rPr sz="14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collateral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credit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history,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AI-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driven</a:t>
            </a:r>
            <a:r>
              <a:rPr sz="14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underwriting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models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create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new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pathways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by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analyzing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real-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time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business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performance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data.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0872" y="2488438"/>
            <a:ext cx="2283587" cy="1411224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568248" y="4060063"/>
            <a:ext cx="2529840" cy="78041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Revenue-Based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400" b="1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(RBF)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Platforms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2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Pipe,</a:t>
            </a:r>
            <a:r>
              <a:rPr sz="1200" b="1" spc="1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Capchase,</a:t>
            </a:r>
            <a:r>
              <a:rPr sz="1200" b="1" spc="17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1" spc="-2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623570" algn="l"/>
                <a:tab pos="1330960" algn="l"/>
                <a:tab pos="1985010" algn="l"/>
              </a:tabLst>
            </a:pP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analyze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recurring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streams,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56330" y="4357496"/>
            <a:ext cx="497205" cy="48260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spc="-10" dirty="0">
                <a:solidFill>
                  <a:srgbClr val="272424"/>
                </a:solidFill>
                <a:latin typeface="Calibri"/>
                <a:cs typeface="Calibri"/>
              </a:rPr>
              <a:t>Clearco</a:t>
            </a:r>
            <a:endParaRPr sz="1200">
              <a:latin typeface="Calibri"/>
              <a:cs typeface="Calibri"/>
            </a:endParaRPr>
          </a:p>
          <a:p>
            <a:pPr marL="73660">
              <a:lnSpc>
                <a:spcPct val="100000"/>
              </a:lnSpc>
              <a:spcBef>
                <a:spcPts val="359"/>
              </a:spcBef>
            </a:pP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cohort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8248" y="4815092"/>
            <a:ext cx="3085465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5099"/>
              </a:lnSpc>
              <a:spcBef>
                <a:spcPts val="95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retention,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churn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metrics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via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API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offer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non-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dilutive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 24–48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hours.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Repayment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scales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2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monthly</a:t>
            </a:r>
            <a:r>
              <a:rPr sz="12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revenue,</a:t>
            </a:r>
            <a:r>
              <a:rPr sz="12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reducing</a:t>
            </a:r>
            <a:r>
              <a:rPr sz="12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cash</a:t>
            </a:r>
            <a:r>
              <a:rPr sz="12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flow</a:t>
            </a:r>
            <a:r>
              <a:rPr sz="12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risk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founders.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78402" y="2513710"/>
            <a:ext cx="2242566" cy="1385951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3810761" y="4060063"/>
            <a:ext cx="3086100" cy="78041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Alternative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Credit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Scoring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25000"/>
              </a:lnSpc>
              <a:spcBef>
                <a:spcPts val="635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Fintechs</a:t>
            </a:r>
            <a:r>
              <a:rPr sz="12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2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Kabbage</a:t>
            </a:r>
            <a:r>
              <a:rPr sz="1200" b="1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(now</a:t>
            </a:r>
            <a:r>
              <a:rPr sz="1200" b="1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American</a:t>
            </a:r>
            <a:r>
              <a:rPr sz="1200" b="1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Calibri"/>
                <a:cs typeface="Calibri"/>
              </a:rPr>
              <a:t>Express)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b="1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Fundbox</a:t>
            </a:r>
            <a:r>
              <a:rPr sz="1200" b="1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replaced</a:t>
            </a:r>
            <a:r>
              <a:rPr sz="12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FICO-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based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models</a:t>
            </a:r>
            <a:r>
              <a:rPr sz="12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10761" y="4815092"/>
            <a:ext cx="3086100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5099"/>
              </a:lnSpc>
              <a:spcBef>
                <a:spcPts val="95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live</a:t>
            </a:r>
            <a:r>
              <a:rPr sz="1200" spc="31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200" spc="3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integrations:</a:t>
            </a:r>
            <a:r>
              <a:rPr sz="1200" spc="31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QuickBooks,</a:t>
            </a:r>
            <a:r>
              <a:rPr sz="1200" spc="31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Stripe,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Shopify,</a:t>
            </a:r>
            <a:r>
              <a:rPr sz="1200" spc="2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3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bank</a:t>
            </a:r>
            <a:r>
              <a:rPr sz="1200" spc="2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feeds</a:t>
            </a:r>
            <a:r>
              <a:rPr sz="1200" spc="2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power</a:t>
            </a:r>
            <a:r>
              <a:rPr sz="1200" spc="3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real-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time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creditworthiness</a:t>
            </a:r>
            <a:r>
              <a:rPr sz="1200" spc="20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assessments</a:t>
            </a:r>
            <a:r>
              <a:rPr sz="1200" spc="20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200" spc="20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early-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stage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businesses.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79309" y="2601341"/>
            <a:ext cx="2283586" cy="1411224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7052818" y="4060063"/>
            <a:ext cx="3084195" cy="78041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Portfolio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Intelligence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25000"/>
              </a:lnSpc>
              <a:spcBef>
                <a:spcPts val="635"/>
              </a:spcBef>
            </a:pP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Post-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investment,</a:t>
            </a:r>
            <a:r>
              <a:rPr sz="120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20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tools</a:t>
            </a:r>
            <a:r>
              <a:rPr sz="1200" spc="12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200" spc="12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Visible.vc</a:t>
            </a:r>
            <a:r>
              <a:rPr sz="1200" b="1" spc="12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1" spc="-25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Allvue</a:t>
            </a:r>
            <a:r>
              <a:rPr sz="1200" b="1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monitor</a:t>
            </a:r>
            <a:r>
              <a:rPr sz="12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KPIs</a:t>
            </a:r>
            <a:r>
              <a:rPr sz="12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across</a:t>
            </a:r>
            <a:r>
              <a:rPr sz="12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portfolio</a:t>
            </a:r>
            <a:r>
              <a:rPr sz="12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companies,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52818" y="4815092"/>
            <a:ext cx="3086100" cy="711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5099"/>
              </a:lnSpc>
              <a:spcBef>
                <a:spcPts val="95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flag</a:t>
            </a:r>
            <a:r>
              <a:rPr sz="1200" spc="3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anomalies,</a:t>
            </a:r>
            <a:r>
              <a:rPr sz="1200" spc="3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33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generate</a:t>
            </a:r>
            <a:r>
              <a:rPr sz="1200" spc="33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LP</a:t>
            </a:r>
            <a:r>
              <a:rPr sz="1200" spc="3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reports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automatically</a:t>
            </a:r>
            <a:r>
              <a:rPr sz="12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freeing</a:t>
            </a:r>
            <a:r>
              <a:rPr sz="12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GPs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focus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value-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add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activities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rather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than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aggregation.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17702" y="1269466"/>
            <a:ext cx="10288905" cy="5299710"/>
            <a:chOff x="417702" y="1269466"/>
            <a:chExt cx="10288905" cy="52997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20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3399" y="1269466"/>
              <a:ext cx="9562973" cy="512546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36752" y="1534286"/>
              <a:ext cx="9792970" cy="4631690"/>
            </a:xfrm>
            <a:custGeom>
              <a:avLst/>
              <a:gdLst/>
              <a:ahLst/>
              <a:cxnLst/>
              <a:rect l="l" t="t" r="r" b="b"/>
              <a:pathLst>
                <a:path w="9792970" h="4631690">
                  <a:moveTo>
                    <a:pt x="9508617" y="0"/>
                  </a:moveTo>
                  <a:lnTo>
                    <a:pt x="284365" y="0"/>
                  </a:lnTo>
                  <a:lnTo>
                    <a:pt x="238240" y="3720"/>
                  </a:lnTo>
                  <a:lnTo>
                    <a:pt x="194485" y="14491"/>
                  </a:lnTo>
                  <a:lnTo>
                    <a:pt x="153684" y="31728"/>
                  </a:lnTo>
                  <a:lnTo>
                    <a:pt x="116424" y="54847"/>
                  </a:lnTo>
                  <a:lnTo>
                    <a:pt x="83289" y="83264"/>
                  </a:lnTo>
                  <a:lnTo>
                    <a:pt x="54866" y="116393"/>
                  </a:lnTo>
                  <a:lnTo>
                    <a:pt x="31740" y="153652"/>
                  </a:lnTo>
                  <a:lnTo>
                    <a:pt x="14497" y="194454"/>
                  </a:lnTo>
                  <a:lnTo>
                    <a:pt x="3721" y="238216"/>
                  </a:lnTo>
                  <a:lnTo>
                    <a:pt x="0" y="284352"/>
                  </a:lnTo>
                  <a:lnTo>
                    <a:pt x="0" y="4347083"/>
                  </a:lnTo>
                  <a:lnTo>
                    <a:pt x="3721" y="4393204"/>
                  </a:lnTo>
                  <a:lnTo>
                    <a:pt x="14497" y="4436956"/>
                  </a:lnTo>
                  <a:lnTo>
                    <a:pt x="31740" y="4477753"/>
                  </a:lnTo>
                  <a:lnTo>
                    <a:pt x="54866" y="4515010"/>
                  </a:lnTo>
                  <a:lnTo>
                    <a:pt x="83289" y="4548141"/>
                  </a:lnTo>
                  <a:lnTo>
                    <a:pt x="116424" y="4576561"/>
                  </a:lnTo>
                  <a:lnTo>
                    <a:pt x="153684" y="4599685"/>
                  </a:lnTo>
                  <a:lnTo>
                    <a:pt x="194485" y="4616927"/>
                  </a:lnTo>
                  <a:lnTo>
                    <a:pt x="238240" y="4627701"/>
                  </a:lnTo>
                  <a:lnTo>
                    <a:pt x="284365" y="4631423"/>
                  </a:lnTo>
                  <a:lnTo>
                    <a:pt x="9508617" y="4631423"/>
                  </a:lnTo>
                  <a:lnTo>
                    <a:pt x="9554753" y="4627701"/>
                  </a:lnTo>
                  <a:lnTo>
                    <a:pt x="9598515" y="4616927"/>
                  </a:lnTo>
                  <a:lnTo>
                    <a:pt x="9639317" y="4599685"/>
                  </a:lnTo>
                  <a:lnTo>
                    <a:pt x="9676576" y="4576561"/>
                  </a:lnTo>
                  <a:lnTo>
                    <a:pt x="9709705" y="4548141"/>
                  </a:lnTo>
                  <a:lnTo>
                    <a:pt x="9738122" y="4515010"/>
                  </a:lnTo>
                  <a:lnTo>
                    <a:pt x="9761241" y="4477753"/>
                  </a:lnTo>
                  <a:lnTo>
                    <a:pt x="9778478" y="4436956"/>
                  </a:lnTo>
                  <a:lnTo>
                    <a:pt x="9789249" y="4393204"/>
                  </a:lnTo>
                  <a:lnTo>
                    <a:pt x="9792970" y="4347083"/>
                  </a:lnTo>
                  <a:lnTo>
                    <a:pt x="9792970" y="284352"/>
                  </a:lnTo>
                  <a:lnTo>
                    <a:pt x="9789249" y="238216"/>
                  </a:lnTo>
                  <a:lnTo>
                    <a:pt x="9778478" y="194454"/>
                  </a:lnTo>
                  <a:lnTo>
                    <a:pt x="9761241" y="153652"/>
                  </a:lnTo>
                  <a:lnTo>
                    <a:pt x="9738122" y="116393"/>
                  </a:lnTo>
                  <a:lnTo>
                    <a:pt x="9709705" y="83264"/>
                  </a:lnTo>
                  <a:lnTo>
                    <a:pt x="9676576" y="54847"/>
                  </a:lnTo>
                  <a:lnTo>
                    <a:pt x="9639317" y="31728"/>
                  </a:lnTo>
                  <a:lnTo>
                    <a:pt x="9598515" y="14491"/>
                  </a:lnTo>
                  <a:lnTo>
                    <a:pt x="9554753" y="3720"/>
                  </a:lnTo>
                  <a:lnTo>
                    <a:pt x="95086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36752" y="1534286"/>
              <a:ext cx="9792970" cy="4631690"/>
            </a:xfrm>
            <a:custGeom>
              <a:avLst/>
              <a:gdLst/>
              <a:ahLst/>
              <a:cxnLst/>
              <a:rect l="l" t="t" r="r" b="b"/>
              <a:pathLst>
                <a:path w="9792970" h="4631690">
                  <a:moveTo>
                    <a:pt x="0" y="284352"/>
                  </a:moveTo>
                  <a:lnTo>
                    <a:pt x="3721" y="238216"/>
                  </a:lnTo>
                  <a:lnTo>
                    <a:pt x="14497" y="194454"/>
                  </a:lnTo>
                  <a:lnTo>
                    <a:pt x="31740" y="153652"/>
                  </a:lnTo>
                  <a:lnTo>
                    <a:pt x="54866" y="116393"/>
                  </a:lnTo>
                  <a:lnTo>
                    <a:pt x="83289" y="83264"/>
                  </a:lnTo>
                  <a:lnTo>
                    <a:pt x="116424" y="54847"/>
                  </a:lnTo>
                  <a:lnTo>
                    <a:pt x="153684" y="31728"/>
                  </a:lnTo>
                  <a:lnTo>
                    <a:pt x="194485" y="14491"/>
                  </a:lnTo>
                  <a:lnTo>
                    <a:pt x="238240" y="3720"/>
                  </a:lnTo>
                  <a:lnTo>
                    <a:pt x="284365" y="0"/>
                  </a:lnTo>
                  <a:lnTo>
                    <a:pt x="9508617" y="0"/>
                  </a:lnTo>
                  <a:lnTo>
                    <a:pt x="9554753" y="3720"/>
                  </a:lnTo>
                  <a:lnTo>
                    <a:pt x="9598515" y="14491"/>
                  </a:lnTo>
                  <a:lnTo>
                    <a:pt x="9639317" y="31728"/>
                  </a:lnTo>
                  <a:lnTo>
                    <a:pt x="9676576" y="54847"/>
                  </a:lnTo>
                  <a:lnTo>
                    <a:pt x="9709705" y="83264"/>
                  </a:lnTo>
                  <a:lnTo>
                    <a:pt x="9738122" y="116393"/>
                  </a:lnTo>
                  <a:lnTo>
                    <a:pt x="9761241" y="153652"/>
                  </a:lnTo>
                  <a:lnTo>
                    <a:pt x="9778478" y="194454"/>
                  </a:lnTo>
                  <a:lnTo>
                    <a:pt x="9789249" y="238216"/>
                  </a:lnTo>
                  <a:lnTo>
                    <a:pt x="9792970" y="284352"/>
                  </a:lnTo>
                  <a:lnTo>
                    <a:pt x="9792970" y="4347083"/>
                  </a:lnTo>
                  <a:lnTo>
                    <a:pt x="9789249" y="4393204"/>
                  </a:lnTo>
                  <a:lnTo>
                    <a:pt x="9778478" y="4436956"/>
                  </a:lnTo>
                  <a:lnTo>
                    <a:pt x="9761241" y="4477753"/>
                  </a:lnTo>
                  <a:lnTo>
                    <a:pt x="9738122" y="4515010"/>
                  </a:lnTo>
                  <a:lnTo>
                    <a:pt x="9709705" y="4548141"/>
                  </a:lnTo>
                  <a:lnTo>
                    <a:pt x="9676576" y="4576561"/>
                  </a:lnTo>
                  <a:lnTo>
                    <a:pt x="9639317" y="4599685"/>
                  </a:lnTo>
                  <a:lnTo>
                    <a:pt x="9598515" y="4616927"/>
                  </a:lnTo>
                  <a:lnTo>
                    <a:pt x="9554753" y="4627701"/>
                  </a:lnTo>
                  <a:lnTo>
                    <a:pt x="9508617" y="4631423"/>
                  </a:lnTo>
                  <a:lnTo>
                    <a:pt x="284365" y="4631423"/>
                  </a:lnTo>
                  <a:lnTo>
                    <a:pt x="238240" y="4627701"/>
                  </a:lnTo>
                  <a:lnTo>
                    <a:pt x="194485" y="4616927"/>
                  </a:lnTo>
                  <a:lnTo>
                    <a:pt x="153684" y="4599685"/>
                  </a:lnTo>
                  <a:lnTo>
                    <a:pt x="116424" y="4576561"/>
                  </a:lnTo>
                  <a:lnTo>
                    <a:pt x="83289" y="4548141"/>
                  </a:lnTo>
                  <a:lnTo>
                    <a:pt x="54866" y="4515010"/>
                  </a:lnTo>
                  <a:lnTo>
                    <a:pt x="31740" y="4477753"/>
                  </a:lnTo>
                  <a:lnTo>
                    <a:pt x="14497" y="4436956"/>
                  </a:lnTo>
                  <a:lnTo>
                    <a:pt x="3721" y="4393204"/>
                  </a:lnTo>
                  <a:lnTo>
                    <a:pt x="0" y="4347083"/>
                  </a:lnTo>
                  <a:lnTo>
                    <a:pt x="0" y="28435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18376" y="370433"/>
            <a:ext cx="10408920" cy="945515"/>
            <a:chOff x="218376" y="370433"/>
            <a:chExt cx="10408920" cy="945515"/>
          </a:xfrm>
        </p:grpSpPr>
        <p:sp>
          <p:nvSpPr>
            <p:cNvPr id="9" name="object 9"/>
            <p:cNvSpPr/>
            <p:nvPr/>
          </p:nvSpPr>
          <p:spPr>
            <a:xfrm>
              <a:off x="2244852" y="820167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8376" y="37043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608787" y="1930400"/>
            <a:ext cx="552894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AI</a:t>
            </a:r>
            <a:r>
              <a:rPr sz="285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Valuation:</a:t>
            </a:r>
            <a:r>
              <a:rPr sz="2850" i="0" spc="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Beyond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DCF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 Model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76326" y="2919729"/>
            <a:ext cx="4309745" cy="2355850"/>
          </a:xfrm>
          <a:custGeom>
            <a:avLst/>
            <a:gdLst/>
            <a:ahLst/>
            <a:cxnLst/>
            <a:rect l="l" t="t" r="r" b="b"/>
            <a:pathLst>
              <a:path w="4309745" h="2355850">
                <a:moveTo>
                  <a:pt x="4181779" y="0"/>
                </a:moveTo>
                <a:lnTo>
                  <a:pt x="127431" y="0"/>
                </a:lnTo>
                <a:lnTo>
                  <a:pt x="77827" y="10009"/>
                </a:lnTo>
                <a:lnTo>
                  <a:pt x="37322" y="37306"/>
                </a:lnTo>
                <a:lnTo>
                  <a:pt x="10013" y="77795"/>
                </a:lnTo>
                <a:lnTo>
                  <a:pt x="0" y="127381"/>
                </a:lnTo>
                <a:lnTo>
                  <a:pt x="0" y="2228088"/>
                </a:lnTo>
                <a:lnTo>
                  <a:pt x="10013" y="2277673"/>
                </a:lnTo>
                <a:lnTo>
                  <a:pt x="37322" y="2318162"/>
                </a:lnTo>
                <a:lnTo>
                  <a:pt x="77827" y="2345459"/>
                </a:lnTo>
                <a:lnTo>
                  <a:pt x="127431" y="2355469"/>
                </a:lnTo>
                <a:lnTo>
                  <a:pt x="4181779" y="2355469"/>
                </a:lnTo>
                <a:lnTo>
                  <a:pt x="4231365" y="2345459"/>
                </a:lnTo>
                <a:lnTo>
                  <a:pt x="4271854" y="2318162"/>
                </a:lnTo>
                <a:lnTo>
                  <a:pt x="4299151" y="2277673"/>
                </a:lnTo>
                <a:lnTo>
                  <a:pt x="4309160" y="2228088"/>
                </a:lnTo>
                <a:lnTo>
                  <a:pt x="4309160" y="127381"/>
                </a:lnTo>
                <a:lnTo>
                  <a:pt x="4299151" y="77795"/>
                </a:lnTo>
                <a:lnTo>
                  <a:pt x="4271854" y="37306"/>
                </a:lnTo>
                <a:lnTo>
                  <a:pt x="4231365" y="10009"/>
                </a:lnTo>
                <a:lnTo>
                  <a:pt x="4181779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08787" y="2915764"/>
            <a:ext cx="4039235" cy="2188210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40"/>
              </a:spcBef>
            </a:pPr>
            <a:r>
              <a:rPr sz="1800" b="1" spc="105" dirty="0">
                <a:solidFill>
                  <a:srgbClr val="FFFFFF"/>
                </a:solidFill>
                <a:latin typeface="Calibri"/>
                <a:cs typeface="Calibri"/>
              </a:rPr>
              <a:t>Traditional</a:t>
            </a:r>
            <a:r>
              <a:rPr sz="180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100" dirty="0">
                <a:solidFill>
                  <a:srgbClr val="FFFFFF"/>
                </a:solidFill>
                <a:latin typeface="Calibri"/>
                <a:cs typeface="Calibri"/>
              </a:rPr>
              <a:t>Valuation</a:t>
            </a:r>
            <a:r>
              <a:rPr sz="18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75" dirty="0">
                <a:solidFill>
                  <a:srgbClr val="FFFFFF"/>
                </a:solidFill>
                <a:latin typeface="Calibri"/>
                <a:cs typeface="Calibri"/>
              </a:rPr>
              <a:t>Lim</a:t>
            </a:r>
            <a:r>
              <a:rPr sz="1800" b="1" spc="-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Calibri"/>
                <a:cs typeface="Calibri"/>
              </a:rPr>
              <a:t>its</a:t>
            </a:r>
            <a:endParaRPr sz="1800">
              <a:latin typeface="Calibri"/>
              <a:cs typeface="Calibri"/>
            </a:endParaRPr>
          </a:p>
          <a:p>
            <a:pPr marL="12700" marR="5080" algn="just">
              <a:lnSpc>
                <a:spcPts val="1800"/>
              </a:lnSpc>
              <a:spcBef>
                <a:spcPts val="1165"/>
              </a:spcBef>
            </a:pPr>
            <a:r>
              <a:rPr sz="1600" b="1" spc="-15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6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iscounted</a:t>
            </a:r>
            <a:r>
              <a:rPr sz="1600" b="1" spc="1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600" b="1" spc="-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ash</a:t>
            </a:r>
            <a:r>
              <a:rPr sz="1600" b="1" spc="1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Flow</a:t>
            </a:r>
            <a:r>
              <a:rPr sz="1600" b="1" spc="11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20" dirty="0">
                <a:solidFill>
                  <a:srgbClr val="FFFFFF"/>
                </a:solidFill>
                <a:latin typeface="Calibri"/>
                <a:cs typeface="Calibri"/>
              </a:rPr>
              <a:t>(D</a:t>
            </a:r>
            <a:r>
              <a:rPr sz="16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600" b="1" spc="-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Calibri"/>
                <a:cs typeface="Calibri"/>
              </a:rPr>
              <a:t>F)</a:t>
            </a:r>
            <a:r>
              <a:rPr sz="1600" b="1" spc="10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6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odels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FFFFFF"/>
                </a:solidFill>
                <a:latin typeface="Calibri"/>
                <a:cs typeface="Calibri"/>
              </a:rPr>
              <a:t>require</a:t>
            </a:r>
            <a:r>
              <a:rPr sz="1600" spc="4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FFFFFF"/>
                </a:solidFill>
                <a:latin typeface="Calibri"/>
                <a:cs typeface="Calibri"/>
              </a:rPr>
              <a:t>stable</a:t>
            </a:r>
            <a:r>
              <a:rPr sz="1600" spc="4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FFFFFF"/>
                </a:solidFill>
                <a:latin typeface="Calibri"/>
                <a:cs typeface="Calibri"/>
              </a:rPr>
              <a:t>cash</a:t>
            </a:r>
            <a:r>
              <a:rPr sz="1600" spc="4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FFFFFF"/>
                </a:solidFill>
                <a:latin typeface="Calibri"/>
                <a:cs typeface="Calibri"/>
              </a:rPr>
              <a:t>flow</a:t>
            </a:r>
            <a:r>
              <a:rPr sz="1600" spc="4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85" dirty="0">
                <a:solidFill>
                  <a:srgbClr val="FFFFFF"/>
                </a:solidFill>
                <a:latin typeface="Calibri"/>
                <a:cs typeface="Calibri"/>
              </a:rPr>
              <a:t>projections</a:t>
            </a:r>
            <a:r>
              <a:rPr sz="1600" spc="4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600" spc="6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600" spc="114" dirty="0">
                <a:solidFill>
                  <a:srgbClr val="FFFFFF"/>
                </a:solidFill>
                <a:latin typeface="Calibri"/>
                <a:cs typeface="Calibri"/>
              </a:rPr>
              <a:t>poor</a:t>
            </a:r>
            <a:r>
              <a:rPr sz="1600" spc="45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40" dirty="0">
                <a:solidFill>
                  <a:srgbClr val="FFFFFF"/>
                </a:solidFill>
                <a:latin typeface="Calibri"/>
                <a:cs typeface="Calibri"/>
              </a:rPr>
              <a:t>fi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600" spc="4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1600" spc="4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FFFFFF"/>
                </a:solidFill>
                <a:latin typeface="Calibri"/>
                <a:cs typeface="Calibri"/>
              </a:rPr>
              <a:t>early-</a:t>
            </a:r>
            <a:r>
              <a:rPr sz="1600" spc="-1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FFFFFF"/>
                </a:solidFill>
                <a:latin typeface="Calibri"/>
                <a:cs typeface="Calibri"/>
              </a:rPr>
              <a:t>stag</a:t>
            </a:r>
            <a:r>
              <a:rPr sz="16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600" spc="5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FFFFFF"/>
                </a:solidFill>
                <a:latin typeface="Calibri"/>
                <a:cs typeface="Calibri"/>
              </a:rPr>
              <a:t>startups</a:t>
            </a:r>
            <a:r>
              <a:rPr sz="1600" spc="5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35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1600" spc="5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120" dirty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1600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FFFFFF"/>
                </a:solidFill>
                <a:latin typeface="Calibri"/>
                <a:cs typeface="Calibri"/>
              </a:rPr>
              <a:t>revenue</a:t>
            </a:r>
            <a:r>
              <a:rPr sz="1600" spc="1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FFFFFF"/>
                </a:solidFill>
                <a:latin typeface="Calibri"/>
                <a:cs typeface="Calibri"/>
              </a:rPr>
              <a:t>history.</a:t>
            </a:r>
            <a:endParaRPr sz="1600">
              <a:latin typeface="Calibri"/>
              <a:cs typeface="Calibri"/>
            </a:endParaRPr>
          </a:p>
          <a:p>
            <a:pPr marL="12700" algn="just">
              <a:lnSpc>
                <a:spcPts val="1860"/>
              </a:lnSpc>
              <a:spcBef>
                <a:spcPts val="1639"/>
              </a:spcBef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6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om</a:t>
            </a:r>
            <a:r>
              <a:rPr sz="1600" b="1" spc="-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parable</a:t>
            </a:r>
            <a:r>
              <a:rPr sz="1600" b="1" spc="4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5" dirty="0">
                <a:solidFill>
                  <a:srgbClr val="FFFFFF"/>
                </a:solidFill>
                <a:latin typeface="Calibri"/>
                <a:cs typeface="Calibri"/>
              </a:rPr>
              <a:t>com</a:t>
            </a:r>
            <a:r>
              <a:rPr sz="1600" b="1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100" dirty="0">
                <a:solidFill>
                  <a:srgbClr val="FFFFFF"/>
                </a:solidFill>
                <a:latin typeface="Calibri"/>
                <a:cs typeface="Calibri"/>
              </a:rPr>
              <a:t>pany</a:t>
            </a:r>
            <a:r>
              <a:rPr sz="1600" b="1" spc="4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analysis</a:t>
            </a:r>
            <a:r>
              <a:rPr sz="1600" b="1" spc="4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600" spc="4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lim</a:t>
            </a:r>
            <a:r>
              <a:rPr sz="1600" spc="-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ited</a:t>
            </a:r>
            <a:endParaRPr sz="1600">
              <a:latin typeface="Calibri"/>
              <a:cs typeface="Calibri"/>
            </a:endParaRPr>
          </a:p>
          <a:p>
            <a:pPr marL="12700" algn="just">
              <a:lnSpc>
                <a:spcPts val="1860"/>
              </a:lnSpc>
            </a:pPr>
            <a:r>
              <a:rPr sz="1600" spc="80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1600" spc="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FFFFFF"/>
                </a:solidFill>
                <a:latin typeface="Calibri"/>
                <a:cs typeface="Calibri"/>
              </a:rPr>
              <a:t>sparse</a:t>
            </a:r>
            <a:r>
              <a:rPr sz="1600" spc="1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FFFFFF"/>
                </a:solidFill>
                <a:latin typeface="Calibri"/>
                <a:cs typeface="Calibri"/>
              </a:rPr>
              <a:t>data.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028691" y="2465593"/>
            <a:ext cx="5069840" cy="2637790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45745">
              <a:lnSpc>
                <a:spcPct val="100000"/>
              </a:lnSpc>
              <a:spcBef>
                <a:spcPts val="1200"/>
              </a:spcBef>
            </a:pPr>
            <a:r>
              <a:rPr sz="1800" b="1" spc="-10" dirty="0">
                <a:latin typeface="Calibri"/>
                <a:cs typeface="Calibri"/>
              </a:rPr>
              <a:t>AI-</a:t>
            </a:r>
            <a:r>
              <a:rPr sz="1800" b="1" dirty="0">
                <a:latin typeface="Calibri"/>
                <a:cs typeface="Calibri"/>
              </a:rPr>
              <a:t>Enhanced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Approaches</a:t>
            </a:r>
            <a:endParaRPr sz="1800">
              <a:latin typeface="Calibri"/>
              <a:cs typeface="Calibri"/>
            </a:endParaRPr>
          </a:p>
          <a:p>
            <a:pPr marL="264160" marR="5080" indent="-251460">
              <a:lnSpc>
                <a:spcPts val="1810"/>
              </a:lnSpc>
              <a:spcBef>
                <a:spcPts val="1125"/>
              </a:spcBef>
              <a:buFont typeface="Calibri"/>
              <a:buChar char="•"/>
              <a:tabLst>
                <a:tab pos="264160" algn="l"/>
              </a:tabLst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Pattern</a:t>
            </a:r>
            <a:r>
              <a:rPr sz="1600" b="1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recognition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:</a:t>
            </a:r>
            <a:r>
              <a:rPr sz="16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Match</a:t>
            </a:r>
            <a:r>
              <a:rPr sz="16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startup</a:t>
            </a:r>
            <a:r>
              <a:rPr sz="16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profiles</a:t>
            </a:r>
            <a:r>
              <a:rPr sz="16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historical outcomes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695"/>
              </a:lnSpc>
              <a:buFont typeface="Calibri"/>
              <a:buChar char="•"/>
              <a:tabLst>
                <a:tab pos="263525" algn="l"/>
              </a:tabLst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Sentiment</a:t>
            </a:r>
            <a:r>
              <a:rPr sz="1600" b="1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analysis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: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Parse</a:t>
            </a:r>
            <a:r>
              <a:rPr sz="1600" spc="3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founder</a:t>
            </a:r>
            <a:r>
              <a:rPr sz="1600" spc="3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interviews,</a:t>
            </a:r>
            <a:r>
              <a:rPr sz="1600" spc="3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reviews,</a:t>
            </a:r>
            <a:endParaRPr sz="1600">
              <a:latin typeface="Calibri"/>
              <a:cs typeface="Calibri"/>
            </a:endParaRPr>
          </a:p>
          <a:p>
            <a:pPr marL="264160">
              <a:lnSpc>
                <a:spcPts val="1800"/>
              </a:lnSpc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press</a:t>
            </a:r>
            <a:endParaRPr sz="1600">
              <a:latin typeface="Calibri"/>
              <a:cs typeface="Calibri"/>
            </a:endParaRPr>
          </a:p>
          <a:p>
            <a:pPr marL="264160" marR="5080" indent="-251460">
              <a:lnSpc>
                <a:spcPts val="1810"/>
              </a:lnSpc>
              <a:spcBef>
                <a:spcPts val="85"/>
              </a:spcBef>
              <a:buFont typeface="Calibri"/>
              <a:buChar char="•"/>
              <a:tabLst>
                <a:tab pos="264160" algn="l"/>
              </a:tabLst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Network</a:t>
            </a:r>
            <a:r>
              <a:rPr sz="1600" b="1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analysis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: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Evaluate</a:t>
            </a:r>
            <a:r>
              <a:rPr sz="16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team</a:t>
            </a:r>
            <a:r>
              <a:rPr sz="16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quality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via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professional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graph</a:t>
            </a:r>
            <a:r>
              <a:rPr sz="16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695"/>
              </a:lnSpc>
              <a:buFont typeface="Calibri"/>
              <a:buChar char="•"/>
              <a:tabLst>
                <a:tab pos="263525" algn="l"/>
                <a:tab pos="1270000" algn="l"/>
                <a:tab pos="2720975" algn="l"/>
                <a:tab pos="3629660" algn="l"/>
                <a:tab pos="4362450" algn="l"/>
              </a:tabLst>
            </a:pPr>
            <a:r>
              <a:rPr sz="1600" b="1" spc="-10" dirty="0">
                <a:solidFill>
                  <a:srgbClr val="272424"/>
                </a:solidFill>
                <a:latin typeface="Calibri"/>
                <a:cs typeface="Calibri"/>
              </a:rPr>
              <a:t>Real-</a:t>
            </a:r>
            <a:r>
              <a:rPr sz="1600" b="1" spc="-20" dirty="0">
                <a:solidFill>
                  <a:srgbClr val="272424"/>
                </a:solidFill>
                <a:latin typeface="Calibri"/>
                <a:cs typeface="Calibri"/>
              </a:rPr>
              <a:t>time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b="1" spc="-10" dirty="0">
                <a:solidFill>
                  <a:srgbClr val="272424"/>
                </a:solidFill>
                <a:latin typeface="Calibri"/>
                <a:cs typeface="Calibri"/>
              </a:rPr>
              <a:t>benchmarking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: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Dynamic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comps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updated</a:t>
            </a:r>
            <a:endParaRPr sz="1600">
              <a:latin typeface="Calibri"/>
              <a:cs typeface="Calibri"/>
            </a:endParaRPr>
          </a:p>
          <a:p>
            <a:pPr marL="264160">
              <a:lnSpc>
                <a:spcPts val="1805"/>
              </a:lnSpc>
            </a:pP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continuously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860"/>
              </a:lnSpc>
              <a:buFont typeface="Calibri"/>
              <a:buChar char="•"/>
              <a:tabLst>
                <a:tab pos="263525" algn="l"/>
              </a:tabLst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Scenario</a:t>
            </a:r>
            <a:r>
              <a:rPr sz="1600" b="1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modeling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: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Monte</a:t>
            </a:r>
            <a:r>
              <a:rPr sz="16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Carlo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simulations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scale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600" y="1207058"/>
            <a:ext cx="10477500" cy="5535295"/>
            <a:chOff x="228600" y="1207058"/>
            <a:chExt cx="10477500" cy="55352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2115" y="1591055"/>
              <a:ext cx="2673984" cy="4975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12964" y="1207058"/>
              <a:ext cx="2993135" cy="553504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032115" y="1420494"/>
              <a:ext cx="2673985" cy="5146675"/>
            </a:xfrm>
            <a:custGeom>
              <a:avLst/>
              <a:gdLst/>
              <a:ahLst/>
              <a:cxnLst/>
              <a:rect l="l" t="t" r="r" b="b"/>
              <a:pathLst>
                <a:path w="2673984" h="5146675">
                  <a:moveTo>
                    <a:pt x="2673984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2673984" y="5146179"/>
                  </a:lnTo>
                  <a:lnTo>
                    <a:pt x="2673984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995" y="1432598"/>
              <a:ext cx="9637649" cy="503961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47650" y="1704975"/>
              <a:ext cx="9878060" cy="4532630"/>
            </a:xfrm>
            <a:custGeom>
              <a:avLst/>
              <a:gdLst/>
              <a:ahLst/>
              <a:cxnLst/>
              <a:rect l="l" t="t" r="r" b="b"/>
              <a:pathLst>
                <a:path w="9878060" h="4532630">
                  <a:moveTo>
                    <a:pt x="9599295" y="0"/>
                  </a:moveTo>
                  <a:lnTo>
                    <a:pt x="278295" y="0"/>
                  </a:lnTo>
                  <a:lnTo>
                    <a:pt x="233154" y="3642"/>
                  </a:lnTo>
                  <a:lnTo>
                    <a:pt x="190333" y="14186"/>
                  </a:lnTo>
                  <a:lnTo>
                    <a:pt x="150403" y="31059"/>
                  </a:lnTo>
                  <a:lnTo>
                    <a:pt x="113938" y="53689"/>
                  </a:lnTo>
                  <a:lnTo>
                    <a:pt x="81511" y="81502"/>
                  </a:lnTo>
                  <a:lnTo>
                    <a:pt x="53695" y="113925"/>
                  </a:lnTo>
                  <a:lnTo>
                    <a:pt x="31063" y="150385"/>
                  </a:lnTo>
                  <a:lnTo>
                    <a:pt x="14187" y="190308"/>
                  </a:lnTo>
                  <a:lnTo>
                    <a:pt x="3642" y="233123"/>
                  </a:lnTo>
                  <a:lnTo>
                    <a:pt x="0" y="278257"/>
                  </a:lnTo>
                  <a:lnTo>
                    <a:pt x="0" y="4254271"/>
                  </a:lnTo>
                  <a:lnTo>
                    <a:pt x="3642" y="4299411"/>
                  </a:lnTo>
                  <a:lnTo>
                    <a:pt x="14187" y="4342233"/>
                  </a:lnTo>
                  <a:lnTo>
                    <a:pt x="31063" y="4382162"/>
                  </a:lnTo>
                  <a:lnTo>
                    <a:pt x="53695" y="4418627"/>
                  </a:lnTo>
                  <a:lnTo>
                    <a:pt x="81511" y="4451054"/>
                  </a:lnTo>
                  <a:lnTo>
                    <a:pt x="113938" y="4478870"/>
                  </a:lnTo>
                  <a:lnTo>
                    <a:pt x="150403" y="4501503"/>
                  </a:lnTo>
                  <a:lnTo>
                    <a:pt x="190333" y="4518378"/>
                  </a:lnTo>
                  <a:lnTo>
                    <a:pt x="233154" y="4528924"/>
                  </a:lnTo>
                  <a:lnTo>
                    <a:pt x="278295" y="4532566"/>
                  </a:lnTo>
                  <a:lnTo>
                    <a:pt x="9599295" y="4532566"/>
                  </a:lnTo>
                  <a:lnTo>
                    <a:pt x="9644428" y="4528924"/>
                  </a:lnTo>
                  <a:lnTo>
                    <a:pt x="9687243" y="4518378"/>
                  </a:lnTo>
                  <a:lnTo>
                    <a:pt x="9727166" y="4501503"/>
                  </a:lnTo>
                  <a:lnTo>
                    <a:pt x="9763626" y="4478870"/>
                  </a:lnTo>
                  <a:lnTo>
                    <a:pt x="9796049" y="4451054"/>
                  </a:lnTo>
                  <a:lnTo>
                    <a:pt x="9823862" y="4418627"/>
                  </a:lnTo>
                  <a:lnTo>
                    <a:pt x="9846492" y="4382162"/>
                  </a:lnTo>
                  <a:lnTo>
                    <a:pt x="9863365" y="4342233"/>
                  </a:lnTo>
                  <a:lnTo>
                    <a:pt x="9873909" y="4299411"/>
                  </a:lnTo>
                  <a:lnTo>
                    <a:pt x="9877552" y="4254271"/>
                  </a:lnTo>
                  <a:lnTo>
                    <a:pt x="9877552" y="278257"/>
                  </a:lnTo>
                  <a:lnTo>
                    <a:pt x="9873909" y="233123"/>
                  </a:lnTo>
                  <a:lnTo>
                    <a:pt x="9863365" y="190308"/>
                  </a:lnTo>
                  <a:lnTo>
                    <a:pt x="9846492" y="150385"/>
                  </a:lnTo>
                  <a:lnTo>
                    <a:pt x="9823862" y="113925"/>
                  </a:lnTo>
                  <a:lnTo>
                    <a:pt x="9796049" y="81502"/>
                  </a:lnTo>
                  <a:lnTo>
                    <a:pt x="9763626" y="53689"/>
                  </a:lnTo>
                  <a:lnTo>
                    <a:pt x="9727166" y="31059"/>
                  </a:lnTo>
                  <a:lnTo>
                    <a:pt x="9687243" y="14186"/>
                  </a:lnTo>
                  <a:lnTo>
                    <a:pt x="9644428" y="3642"/>
                  </a:lnTo>
                  <a:lnTo>
                    <a:pt x="95992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47650" y="1704975"/>
              <a:ext cx="9878060" cy="4532630"/>
            </a:xfrm>
            <a:custGeom>
              <a:avLst/>
              <a:gdLst/>
              <a:ahLst/>
              <a:cxnLst/>
              <a:rect l="l" t="t" r="r" b="b"/>
              <a:pathLst>
                <a:path w="9878060" h="4532630">
                  <a:moveTo>
                    <a:pt x="0" y="278257"/>
                  </a:moveTo>
                  <a:lnTo>
                    <a:pt x="3642" y="233123"/>
                  </a:lnTo>
                  <a:lnTo>
                    <a:pt x="14187" y="190308"/>
                  </a:lnTo>
                  <a:lnTo>
                    <a:pt x="31063" y="150385"/>
                  </a:lnTo>
                  <a:lnTo>
                    <a:pt x="53695" y="113925"/>
                  </a:lnTo>
                  <a:lnTo>
                    <a:pt x="81511" y="81502"/>
                  </a:lnTo>
                  <a:lnTo>
                    <a:pt x="113938" y="53689"/>
                  </a:lnTo>
                  <a:lnTo>
                    <a:pt x="150403" y="31059"/>
                  </a:lnTo>
                  <a:lnTo>
                    <a:pt x="190333" y="14186"/>
                  </a:lnTo>
                  <a:lnTo>
                    <a:pt x="233154" y="3642"/>
                  </a:lnTo>
                  <a:lnTo>
                    <a:pt x="278295" y="0"/>
                  </a:lnTo>
                  <a:lnTo>
                    <a:pt x="9599295" y="0"/>
                  </a:lnTo>
                  <a:lnTo>
                    <a:pt x="9644428" y="3642"/>
                  </a:lnTo>
                  <a:lnTo>
                    <a:pt x="9687243" y="14186"/>
                  </a:lnTo>
                  <a:lnTo>
                    <a:pt x="9727166" y="31059"/>
                  </a:lnTo>
                  <a:lnTo>
                    <a:pt x="9763626" y="53689"/>
                  </a:lnTo>
                  <a:lnTo>
                    <a:pt x="9796049" y="81502"/>
                  </a:lnTo>
                  <a:lnTo>
                    <a:pt x="9823862" y="113925"/>
                  </a:lnTo>
                  <a:lnTo>
                    <a:pt x="9846492" y="150385"/>
                  </a:lnTo>
                  <a:lnTo>
                    <a:pt x="9863365" y="190308"/>
                  </a:lnTo>
                  <a:lnTo>
                    <a:pt x="9873909" y="233123"/>
                  </a:lnTo>
                  <a:lnTo>
                    <a:pt x="9877552" y="278257"/>
                  </a:lnTo>
                  <a:lnTo>
                    <a:pt x="9877552" y="4254271"/>
                  </a:lnTo>
                  <a:lnTo>
                    <a:pt x="9873909" y="4299411"/>
                  </a:lnTo>
                  <a:lnTo>
                    <a:pt x="9863365" y="4342233"/>
                  </a:lnTo>
                  <a:lnTo>
                    <a:pt x="9846492" y="4382162"/>
                  </a:lnTo>
                  <a:lnTo>
                    <a:pt x="9823862" y="4418627"/>
                  </a:lnTo>
                  <a:lnTo>
                    <a:pt x="9796049" y="4451054"/>
                  </a:lnTo>
                  <a:lnTo>
                    <a:pt x="9763626" y="4478870"/>
                  </a:lnTo>
                  <a:lnTo>
                    <a:pt x="9727166" y="4501503"/>
                  </a:lnTo>
                  <a:lnTo>
                    <a:pt x="9687243" y="4518378"/>
                  </a:lnTo>
                  <a:lnTo>
                    <a:pt x="9644428" y="4528924"/>
                  </a:lnTo>
                  <a:lnTo>
                    <a:pt x="9599295" y="4532566"/>
                  </a:lnTo>
                  <a:lnTo>
                    <a:pt x="278295" y="4532566"/>
                  </a:lnTo>
                  <a:lnTo>
                    <a:pt x="233154" y="4528924"/>
                  </a:lnTo>
                  <a:lnTo>
                    <a:pt x="190333" y="4518378"/>
                  </a:lnTo>
                  <a:lnTo>
                    <a:pt x="150403" y="4501503"/>
                  </a:lnTo>
                  <a:lnTo>
                    <a:pt x="113938" y="4478870"/>
                  </a:lnTo>
                  <a:lnTo>
                    <a:pt x="81511" y="4451054"/>
                  </a:lnTo>
                  <a:lnTo>
                    <a:pt x="53695" y="4418627"/>
                  </a:lnTo>
                  <a:lnTo>
                    <a:pt x="31063" y="4382162"/>
                  </a:lnTo>
                  <a:lnTo>
                    <a:pt x="14187" y="4342233"/>
                  </a:lnTo>
                  <a:lnTo>
                    <a:pt x="3642" y="4299411"/>
                  </a:lnTo>
                  <a:lnTo>
                    <a:pt x="0" y="4254271"/>
                  </a:lnTo>
                  <a:lnTo>
                    <a:pt x="0" y="27825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58445" y="605129"/>
            <a:ext cx="10300335" cy="945515"/>
            <a:chOff x="158445" y="605129"/>
            <a:chExt cx="10300335" cy="945515"/>
          </a:xfrm>
        </p:grpSpPr>
        <p:sp>
          <p:nvSpPr>
            <p:cNvPr id="10" name="object 10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24992" y="1942338"/>
            <a:ext cx="5355590" cy="90424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35"/>
              </a:spcBef>
              <a:tabLst>
                <a:tab pos="2662555" algn="l"/>
              </a:tabLst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4.</a:t>
            </a:r>
            <a:r>
              <a:rPr sz="2850" i="0" spc="-6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Blockchain,</a:t>
            </a:r>
            <a:r>
              <a:rPr sz="2850" i="0" spc="-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Decentralized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Finance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(DeFi)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	&amp;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Tokenization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80872" y="3489705"/>
            <a:ext cx="827405" cy="273050"/>
          </a:xfrm>
          <a:custGeom>
            <a:avLst/>
            <a:gdLst/>
            <a:ahLst/>
            <a:cxnLst/>
            <a:rect l="l" t="t" r="r" b="b"/>
            <a:pathLst>
              <a:path w="827405" h="273050">
                <a:moveTo>
                  <a:pt x="778154" y="0"/>
                </a:moveTo>
                <a:lnTo>
                  <a:pt x="48793" y="0"/>
                </a:lnTo>
                <a:lnTo>
                  <a:pt x="29800" y="3833"/>
                </a:lnTo>
                <a:lnTo>
                  <a:pt x="14290" y="14287"/>
                </a:lnTo>
                <a:lnTo>
                  <a:pt x="3834" y="29789"/>
                </a:lnTo>
                <a:lnTo>
                  <a:pt x="0" y="48767"/>
                </a:lnTo>
                <a:lnTo>
                  <a:pt x="0" y="224154"/>
                </a:lnTo>
                <a:lnTo>
                  <a:pt x="3834" y="243206"/>
                </a:lnTo>
                <a:lnTo>
                  <a:pt x="14290" y="258746"/>
                </a:lnTo>
                <a:lnTo>
                  <a:pt x="29800" y="269214"/>
                </a:lnTo>
                <a:lnTo>
                  <a:pt x="48793" y="273050"/>
                </a:lnTo>
                <a:lnTo>
                  <a:pt x="778154" y="273050"/>
                </a:lnTo>
                <a:lnTo>
                  <a:pt x="797132" y="269214"/>
                </a:lnTo>
                <a:lnTo>
                  <a:pt x="812634" y="258746"/>
                </a:lnTo>
                <a:lnTo>
                  <a:pt x="823088" y="243206"/>
                </a:lnTo>
                <a:lnTo>
                  <a:pt x="826922" y="224154"/>
                </a:lnTo>
                <a:lnTo>
                  <a:pt x="826922" y="48767"/>
                </a:lnTo>
                <a:lnTo>
                  <a:pt x="823088" y="29789"/>
                </a:lnTo>
                <a:lnTo>
                  <a:pt x="812634" y="14287"/>
                </a:lnTo>
                <a:lnTo>
                  <a:pt x="797132" y="3833"/>
                </a:lnTo>
                <a:lnTo>
                  <a:pt x="778154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68248" y="3892372"/>
            <a:ext cx="5974080" cy="1641475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299085" marR="5080" indent="-287020" algn="just">
              <a:lnSpc>
                <a:spcPct val="93800"/>
              </a:lnSpc>
              <a:spcBef>
                <a:spcPts val="215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Decentralized</a:t>
            </a:r>
            <a:r>
              <a:rPr sz="1600" b="1" spc="43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Finance</a:t>
            </a:r>
            <a:r>
              <a:rPr sz="1600" b="1" spc="43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(DeFi)</a:t>
            </a:r>
            <a:r>
              <a:rPr sz="1600" b="1" spc="43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43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blockchain-based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tokenization</a:t>
            </a:r>
            <a:r>
              <a:rPr sz="1600" b="1" spc="4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epresent</a:t>
            </a:r>
            <a:r>
              <a:rPr sz="1600" spc="3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spc="4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most</a:t>
            </a:r>
            <a:r>
              <a:rPr sz="1600" spc="3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radical</a:t>
            </a:r>
            <a:r>
              <a:rPr sz="1600" spc="3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restructuring</a:t>
            </a:r>
            <a:r>
              <a:rPr sz="1600" spc="3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of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6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markets</a:t>
            </a:r>
            <a:r>
              <a:rPr sz="16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since</a:t>
            </a:r>
            <a:r>
              <a:rPr sz="16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invention</a:t>
            </a:r>
            <a:r>
              <a:rPr sz="1600" spc="1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6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spc="1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joint-stock company.</a:t>
            </a:r>
            <a:endParaRPr sz="1600">
              <a:latin typeface="Microsoft JhengHei"/>
              <a:cs typeface="Microsoft JhengHei"/>
            </a:endParaRPr>
          </a:p>
          <a:p>
            <a:pPr marL="299085" marR="7620" indent="-287020" algn="just">
              <a:lnSpc>
                <a:spcPts val="1800"/>
              </a:lnSpc>
              <a:spcBef>
                <a:spcPts val="1839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For</a:t>
            </a:r>
            <a:r>
              <a:rPr sz="1600" b="1" spc="125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entrepreneurs,</a:t>
            </a:r>
            <a:r>
              <a:rPr sz="1600" b="1" spc="130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these</a:t>
            </a:r>
            <a:r>
              <a:rPr sz="1600" b="1" spc="125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technologies</a:t>
            </a:r>
            <a:r>
              <a:rPr sz="1600" b="1" spc="130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unlock</a:t>
            </a:r>
            <a:r>
              <a:rPr sz="1600" b="1" spc="120" dirty="0">
                <a:solidFill>
                  <a:srgbClr val="FF0000"/>
                </a:solidFill>
                <a:latin typeface="Microsoft JhengHei"/>
                <a:cs typeface="Microsoft JhengHei"/>
              </a:rPr>
              <a:t>  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entirely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new</a:t>
            </a:r>
            <a:r>
              <a:rPr sz="1600" b="1" spc="-4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financing</a:t>
            </a:r>
            <a:r>
              <a:rPr sz="1600" b="1" spc="-4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primitives.</a:t>
            </a:r>
            <a:endParaRPr sz="1600">
              <a:latin typeface="Microsoft JhengHei"/>
              <a:cs typeface="Microsoft JhengHei"/>
            </a:endParaRPr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762368" y="1805457"/>
            <a:ext cx="3219450" cy="437629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911592"/>
            <a:ext cx="10365105" cy="6051550"/>
            <a:chOff x="341566" y="911592"/>
            <a:chExt cx="10365105" cy="60515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911592"/>
              <a:ext cx="3318255" cy="601939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915669"/>
              <a:ext cx="3143250" cy="6047105"/>
            </a:xfrm>
            <a:custGeom>
              <a:avLst/>
              <a:gdLst/>
              <a:ahLst/>
              <a:cxnLst/>
              <a:rect l="l" t="t" r="r" b="b"/>
              <a:pathLst>
                <a:path w="3143250" h="604710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824512"/>
                  </a:lnTo>
                  <a:lnTo>
                    <a:pt x="4523" y="5869372"/>
                  </a:lnTo>
                  <a:lnTo>
                    <a:pt x="17498" y="5911155"/>
                  </a:lnTo>
                  <a:lnTo>
                    <a:pt x="38027" y="5948966"/>
                  </a:lnTo>
                  <a:lnTo>
                    <a:pt x="65214" y="5981909"/>
                  </a:lnTo>
                  <a:lnTo>
                    <a:pt x="98164" y="6009089"/>
                  </a:lnTo>
                  <a:lnTo>
                    <a:pt x="135981" y="6029612"/>
                  </a:lnTo>
                  <a:lnTo>
                    <a:pt x="177768" y="6042582"/>
                  </a:lnTo>
                  <a:lnTo>
                    <a:pt x="222630" y="6047105"/>
                  </a:lnTo>
                  <a:lnTo>
                    <a:pt x="3143250" y="6047105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167333"/>
              <a:ext cx="9562973" cy="560374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393570"/>
              <a:ext cx="9793605" cy="5188585"/>
            </a:xfrm>
            <a:custGeom>
              <a:avLst/>
              <a:gdLst/>
              <a:ahLst/>
              <a:cxnLst/>
              <a:rect l="l" t="t" r="r" b="b"/>
              <a:pathLst>
                <a:path w="9793605" h="5188584">
                  <a:moveTo>
                    <a:pt x="9474517" y="0"/>
                  </a:moveTo>
                  <a:lnTo>
                    <a:pt x="318554" y="0"/>
                  </a:lnTo>
                  <a:lnTo>
                    <a:pt x="271480" y="3453"/>
                  </a:lnTo>
                  <a:lnTo>
                    <a:pt x="226551" y="13487"/>
                  </a:lnTo>
                  <a:lnTo>
                    <a:pt x="184259" y="29608"/>
                  </a:lnTo>
                  <a:lnTo>
                    <a:pt x="145097" y="51325"/>
                  </a:lnTo>
                  <a:lnTo>
                    <a:pt x="109558" y="78144"/>
                  </a:lnTo>
                  <a:lnTo>
                    <a:pt x="78135" y="109573"/>
                  </a:lnTo>
                  <a:lnTo>
                    <a:pt x="51320" y="145120"/>
                  </a:lnTo>
                  <a:lnTo>
                    <a:pt x="29607" y="184293"/>
                  </a:lnTo>
                  <a:lnTo>
                    <a:pt x="13487" y="226599"/>
                  </a:lnTo>
                  <a:lnTo>
                    <a:pt x="3453" y="271547"/>
                  </a:lnTo>
                  <a:lnTo>
                    <a:pt x="0" y="318642"/>
                  </a:lnTo>
                  <a:lnTo>
                    <a:pt x="0" y="4869649"/>
                  </a:lnTo>
                  <a:lnTo>
                    <a:pt x="3453" y="4916723"/>
                  </a:lnTo>
                  <a:lnTo>
                    <a:pt x="13487" y="4961652"/>
                  </a:lnTo>
                  <a:lnTo>
                    <a:pt x="29607" y="5003944"/>
                  </a:lnTo>
                  <a:lnTo>
                    <a:pt x="51320" y="5043106"/>
                  </a:lnTo>
                  <a:lnTo>
                    <a:pt x="78135" y="5078645"/>
                  </a:lnTo>
                  <a:lnTo>
                    <a:pt x="109558" y="5110068"/>
                  </a:lnTo>
                  <a:lnTo>
                    <a:pt x="145097" y="5136883"/>
                  </a:lnTo>
                  <a:lnTo>
                    <a:pt x="184259" y="5158596"/>
                  </a:lnTo>
                  <a:lnTo>
                    <a:pt x="226551" y="5174716"/>
                  </a:lnTo>
                  <a:lnTo>
                    <a:pt x="271480" y="5184750"/>
                  </a:lnTo>
                  <a:lnTo>
                    <a:pt x="318554" y="5188204"/>
                  </a:lnTo>
                  <a:lnTo>
                    <a:pt x="9474517" y="5188204"/>
                  </a:lnTo>
                  <a:lnTo>
                    <a:pt x="9521581" y="5184750"/>
                  </a:lnTo>
                  <a:lnTo>
                    <a:pt x="9566503" y="5174716"/>
                  </a:lnTo>
                  <a:lnTo>
                    <a:pt x="9608788" y="5158596"/>
                  </a:lnTo>
                  <a:lnTo>
                    <a:pt x="9647945" y="5136883"/>
                  </a:lnTo>
                  <a:lnTo>
                    <a:pt x="9683480" y="5110068"/>
                  </a:lnTo>
                  <a:lnTo>
                    <a:pt x="9714901" y="5078645"/>
                  </a:lnTo>
                  <a:lnTo>
                    <a:pt x="9741714" y="5043106"/>
                  </a:lnTo>
                  <a:lnTo>
                    <a:pt x="9763427" y="5003944"/>
                  </a:lnTo>
                  <a:lnTo>
                    <a:pt x="9779546" y="4961652"/>
                  </a:lnTo>
                  <a:lnTo>
                    <a:pt x="9789579" y="4916723"/>
                  </a:lnTo>
                  <a:lnTo>
                    <a:pt x="9793033" y="4869649"/>
                  </a:lnTo>
                  <a:lnTo>
                    <a:pt x="9793033" y="318642"/>
                  </a:lnTo>
                  <a:lnTo>
                    <a:pt x="9789579" y="271547"/>
                  </a:lnTo>
                  <a:lnTo>
                    <a:pt x="9779546" y="226599"/>
                  </a:lnTo>
                  <a:lnTo>
                    <a:pt x="9763427" y="184293"/>
                  </a:lnTo>
                  <a:lnTo>
                    <a:pt x="9741714" y="145120"/>
                  </a:lnTo>
                  <a:lnTo>
                    <a:pt x="9714901" y="109573"/>
                  </a:lnTo>
                  <a:lnTo>
                    <a:pt x="9683480" y="78144"/>
                  </a:lnTo>
                  <a:lnTo>
                    <a:pt x="9647945" y="51325"/>
                  </a:lnTo>
                  <a:lnTo>
                    <a:pt x="9608788" y="29608"/>
                  </a:lnTo>
                  <a:lnTo>
                    <a:pt x="9566503" y="13487"/>
                  </a:lnTo>
                  <a:lnTo>
                    <a:pt x="9521581" y="3453"/>
                  </a:lnTo>
                  <a:lnTo>
                    <a:pt x="94745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393570"/>
              <a:ext cx="9793605" cy="5188585"/>
            </a:xfrm>
            <a:custGeom>
              <a:avLst/>
              <a:gdLst/>
              <a:ahLst/>
              <a:cxnLst/>
              <a:rect l="l" t="t" r="r" b="b"/>
              <a:pathLst>
                <a:path w="9793605" h="5188584">
                  <a:moveTo>
                    <a:pt x="0" y="318642"/>
                  </a:moveTo>
                  <a:lnTo>
                    <a:pt x="3453" y="271547"/>
                  </a:lnTo>
                  <a:lnTo>
                    <a:pt x="13487" y="226599"/>
                  </a:lnTo>
                  <a:lnTo>
                    <a:pt x="29607" y="184293"/>
                  </a:lnTo>
                  <a:lnTo>
                    <a:pt x="51320" y="145120"/>
                  </a:lnTo>
                  <a:lnTo>
                    <a:pt x="78135" y="109573"/>
                  </a:lnTo>
                  <a:lnTo>
                    <a:pt x="109558" y="78144"/>
                  </a:lnTo>
                  <a:lnTo>
                    <a:pt x="145097" y="51325"/>
                  </a:lnTo>
                  <a:lnTo>
                    <a:pt x="184259" y="29608"/>
                  </a:lnTo>
                  <a:lnTo>
                    <a:pt x="226551" y="13487"/>
                  </a:lnTo>
                  <a:lnTo>
                    <a:pt x="271480" y="3453"/>
                  </a:lnTo>
                  <a:lnTo>
                    <a:pt x="318554" y="0"/>
                  </a:lnTo>
                  <a:lnTo>
                    <a:pt x="9474517" y="0"/>
                  </a:lnTo>
                  <a:lnTo>
                    <a:pt x="9521581" y="3453"/>
                  </a:lnTo>
                  <a:lnTo>
                    <a:pt x="9566503" y="13487"/>
                  </a:lnTo>
                  <a:lnTo>
                    <a:pt x="9608788" y="29608"/>
                  </a:lnTo>
                  <a:lnTo>
                    <a:pt x="9647945" y="51325"/>
                  </a:lnTo>
                  <a:lnTo>
                    <a:pt x="9683480" y="78144"/>
                  </a:lnTo>
                  <a:lnTo>
                    <a:pt x="9714901" y="109573"/>
                  </a:lnTo>
                  <a:lnTo>
                    <a:pt x="9741714" y="145120"/>
                  </a:lnTo>
                  <a:lnTo>
                    <a:pt x="9763427" y="184293"/>
                  </a:lnTo>
                  <a:lnTo>
                    <a:pt x="9779546" y="226599"/>
                  </a:lnTo>
                  <a:lnTo>
                    <a:pt x="9789579" y="271547"/>
                  </a:lnTo>
                  <a:lnTo>
                    <a:pt x="9793033" y="318642"/>
                  </a:lnTo>
                  <a:lnTo>
                    <a:pt x="9793033" y="4869649"/>
                  </a:lnTo>
                  <a:lnTo>
                    <a:pt x="9789579" y="4916723"/>
                  </a:lnTo>
                  <a:lnTo>
                    <a:pt x="9779546" y="4961652"/>
                  </a:lnTo>
                  <a:lnTo>
                    <a:pt x="9763427" y="5003944"/>
                  </a:lnTo>
                  <a:lnTo>
                    <a:pt x="9741714" y="5043106"/>
                  </a:lnTo>
                  <a:lnTo>
                    <a:pt x="9714901" y="5078645"/>
                  </a:lnTo>
                  <a:lnTo>
                    <a:pt x="9683480" y="5110068"/>
                  </a:lnTo>
                  <a:lnTo>
                    <a:pt x="9647945" y="5136883"/>
                  </a:lnTo>
                  <a:lnTo>
                    <a:pt x="9608788" y="5158596"/>
                  </a:lnTo>
                  <a:lnTo>
                    <a:pt x="9566503" y="5174716"/>
                  </a:lnTo>
                  <a:lnTo>
                    <a:pt x="9521581" y="5184750"/>
                  </a:lnTo>
                  <a:lnTo>
                    <a:pt x="9474517" y="5188204"/>
                  </a:lnTo>
                  <a:lnTo>
                    <a:pt x="318554" y="5188204"/>
                  </a:lnTo>
                  <a:lnTo>
                    <a:pt x="271480" y="5184750"/>
                  </a:lnTo>
                  <a:lnTo>
                    <a:pt x="226551" y="5174716"/>
                  </a:lnTo>
                  <a:lnTo>
                    <a:pt x="184259" y="5158596"/>
                  </a:lnTo>
                  <a:lnTo>
                    <a:pt x="145097" y="5136883"/>
                  </a:lnTo>
                  <a:lnTo>
                    <a:pt x="109558" y="5110068"/>
                  </a:lnTo>
                  <a:lnTo>
                    <a:pt x="78135" y="5078645"/>
                  </a:lnTo>
                  <a:lnTo>
                    <a:pt x="51320" y="5043106"/>
                  </a:lnTo>
                  <a:lnTo>
                    <a:pt x="29607" y="5003944"/>
                  </a:lnTo>
                  <a:lnTo>
                    <a:pt x="13487" y="4961652"/>
                  </a:lnTo>
                  <a:lnTo>
                    <a:pt x="3453" y="4916723"/>
                  </a:lnTo>
                  <a:lnTo>
                    <a:pt x="0" y="4869649"/>
                  </a:lnTo>
                  <a:lnTo>
                    <a:pt x="0" y="31864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-25"/>
            <a:ext cx="10300335" cy="897890"/>
            <a:chOff x="158445" y="-25"/>
            <a:chExt cx="10300335" cy="897890"/>
          </a:xfrm>
        </p:grpSpPr>
        <p:sp>
          <p:nvSpPr>
            <p:cNvPr id="9" name="object 9"/>
            <p:cNvSpPr/>
            <p:nvPr/>
          </p:nvSpPr>
          <p:spPr>
            <a:xfrm>
              <a:off x="2076450" y="56197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-25"/>
              <a:ext cx="2024252" cy="897534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6760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100"/>
              </a:spcBef>
            </a:pP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45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DeFi</a:t>
            </a:r>
            <a:r>
              <a:rPr sz="24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Ecosystem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for</a:t>
            </a:r>
            <a:r>
              <a:rPr sz="245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Startups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1319" y="1551558"/>
            <a:ext cx="9499981" cy="4282440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467664" y="5821476"/>
            <a:ext cx="9444990" cy="45593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 marR="5080">
              <a:lnSpc>
                <a:spcPct val="87900"/>
              </a:lnSpc>
              <a:spcBef>
                <a:spcPts val="325"/>
              </a:spcBef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Each</a:t>
            </a:r>
            <a:r>
              <a:rPr sz="1600" b="1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DeFi</a:t>
            </a:r>
            <a:r>
              <a:rPr sz="1600" b="1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primitive</a:t>
            </a:r>
            <a:r>
              <a:rPr sz="1600" b="1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offers</a:t>
            </a:r>
            <a:r>
              <a:rPr sz="1600" b="1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entrepreneurs</a:t>
            </a:r>
            <a:r>
              <a:rPr sz="1600" b="1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b="1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new</a:t>
            </a:r>
            <a:r>
              <a:rPr sz="1600" b="1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tool:</a:t>
            </a:r>
            <a:r>
              <a:rPr sz="1600" b="1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400" b="1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raising</a:t>
            </a:r>
            <a:r>
              <a:rPr sz="1400" b="1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liquidity</a:t>
            </a:r>
            <a:r>
              <a:rPr sz="1400" b="1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via</a:t>
            </a:r>
            <a:r>
              <a:rPr sz="1400" b="1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token</a:t>
            </a:r>
            <a:r>
              <a:rPr sz="1400" b="1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launches,</a:t>
            </a:r>
            <a:r>
              <a:rPr sz="1400" b="1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b="1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accessing</a:t>
            </a:r>
            <a:r>
              <a:rPr sz="1400" b="1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collateralized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loans</a:t>
            </a:r>
            <a:r>
              <a:rPr sz="1400" b="1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without</a:t>
            </a:r>
            <a:r>
              <a:rPr sz="1400" b="1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b="1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bank,</a:t>
            </a:r>
            <a:r>
              <a:rPr sz="1400" b="1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b="1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governing</a:t>
            </a:r>
            <a:r>
              <a:rPr sz="1400" b="1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b="1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company</a:t>
            </a:r>
            <a:r>
              <a:rPr sz="1400" b="1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through</a:t>
            </a:r>
            <a:r>
              <a:rPr sz="1400" b="1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b="1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DAO</a:t>
            </a:r>
            <a:r>
              <a:rPr sz="1400" b="1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treasury.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417830">
              <a:lnSpc>
                <a:spcPct val="100000"/>
              </a:lnSpc>
              <a:spcBef>
                <a:spcPts val="115"/>
              </a:spcBef>
            </a:pP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40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DeFi Ecosystem</a:t>
            </a:r>
            <a:r>
              <a:rPr sz="2400" i="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for </a:t>
            </a:r>
            <a:r>
              <a:rPr sz="2400" i="0" spc="-10" dirty="0">
                <a:solidFill>
                  <a:srgbClr val="000000"/>
                </a:solidFill>
                <a:latin typeface="Calibri"/>
                <a:cs typeface="Calibri"/>
              </a:rPr>
              <a:t>Startups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89347" y="1365850"/>
            <a:ext cx="6594430" cy="422152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84733" y="5977229"/>
            <a:ext cx="9329420" cy="379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2100"/>
              </a:lnSpc>
              <a:spcBef>
                <a:spcPts val="100"/>
              </a:spcBef>
            </a:pP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Each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b="1" dirty="0">
                <a:solidFill>
                  <a:srgbClr val="272424"/>
                </a:solidFill>
                <a:latin typeface="Calibri"/>
                <a:cs typeface="Calibri"/>
              </a:rPr>
              <a:t>DeFi</a:t>
            </a:r>
            <a:r>
              <a:rPr sz="950" b="1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primitive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represents</a:t>
            </a:r>
            <a:r>
              <a:rPr sz="95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distinct</a:t>
            </a:r>
            <a:r>
              <a:rPr sz="95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272424"/>
                </a:solidFill>
                <a:latin typeface="Calibri"/>
                <a:cs typeface="Calibri"/>
              </a:rPr>
              <a:t>mechanism.</a:t>
            </a:r>
            <a:r>
              <a:rPr sz="9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95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can</a:t>
            </a:r>
            <a:r>
              <a:rPr sz="9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leverage</a:t>
            </a:r>
            <a:r>
              <a:rPr sz="95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lending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protocols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working</a:t>
            </a:r>
            <a:r>
              <a:rPr sz="9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capital,</a:t>
            </a:r>
            <a:r>
              <a:rPr sz="95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launch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governance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r>
              <a:rPr sz="95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via</a:t>
            </a:r>
            <a:r>
              <a:rPr sz="95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DAOs</a:t>
            </a:r>
            <a:r>
              <a:rPr sz="95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raise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community</a:t>
            </a:r>
            <a:r>
              <a:rPr sz="95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capital,</a:t>
            </a:r>
            <a:r>
              <a:rPr sz="95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 participate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9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yield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strategies</a:t>
            </a:r>
            <a:r>
              <a:rPr sz="95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9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optimize</a:t>
            </a:r>
            <a:r>
              <a:rPr sz="9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treasury</a:t>
            </a:r>
            <a:r>
              <a:rPr sz="9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holdings —</a:t>
            </a:r>
            <a:r>
              <a:rPr sz="95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all</a:t>
            </a:r>
            <a:r>
              <a:rPr sz="95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without</a:t>
            </a:r>
            <a:r>
              <a:rPr sz="95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9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r>
              <a:rPr sz="95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272424"/>
                </a:solidFill>
                <a:latin typeface="Calibri"/>
                <a:cs typeface="Calibri"/>
              </a:rPr>
              <a:t>financial</a:t>
            </a:r>
            <a:r>
              <a:rPr sz="95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272424"/>
                </a:solidFill>
                <a:latin typeface="Calibri"/>
                <a:cs typeface="Calibri"/>
              </a:rPr>
              <a:t>intermediary.</a:t>
            </a:r>
            <a:endParaRPr sz="9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566684"/>
            <a:ext cx="10365105" cy="4866640"/>
            <a:chOff x="341566" y="1566684"/>
            <a:chExt cx="10365105" cy="48666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566684"/>
              <a:ext cx="3318255" cy="485096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667255"/>
              <a:ext cx="3143250" cy="4686300"/>
            </a:xfrm>
            <a:custGeom>
              <a:avLst/>
              <a:gdLst/>
              <a:ahLst/>
              <a:cxnLst/>
              <a:rect l="l" t="t" r="r" b="b"/>
              <a:pathLst>
                <a:path w="3143250" h="468630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463326"/>
                  </a:lnTo>
                  <a:lnTo>
                    <a:pt x="4523" y="4508186"/>
                  </a:lnTo>
                  <a:lnTo>
                    <a:pt x="17498" y="4549969"/>
                  </a:lnTo>
                  <a:lnTo>
                    <a:pt x="38027" y="4587780"/>
                  </a:lnTo>
                  <a:lnTo>
                    <a:pt x="65214" y="4620723"/>
                  </a:lnTo>
                  <a:lnTo>
                    <a:pt x="98164" y="4647903"/>
                  </a:lnTo>
                  <a:lnTo>
                    <a:pt x="135981" y="4668426"/>
                  </a:lnTo>
                  <a:lnTo>
                    <a:pt x="177768" y="4681396"/>
                  </a:lnTo>
                  <a:lnTo>
                    <a:pt x="222630" y="4685919"/>
                  </a:lnTo>
                  <a:lnTo>
                    <a:pt x="3143250" y="468591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581886"/>
              <a:ext cx="9562973" cy="48510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869820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9528238" y="0"/>
                  </a:moveTo>
                  <a:lnTo>
                    <a:pt x="264756" y="0"/>
                  </a:lnTo>
                  <a:lnTo>
                    <a:pt x="217168" y="4264"/>
                  </a:lnTo>
                  <a:lnTo>
                    <a:pt x="172377" y="16559"/>
                  </a:lnTo>
                  <a:lnTo>
                    <a:pt x="131131" y="36138"/>
                  </a:lnTo>
                  <a:lnTo>
                    <a:pt x="94179" y="62256"/>
                  </a:lnTo>
                  <a:lnTo>
                    <a:pt x="62269" y="94165"/>
                  </a:lnTo>
                  <a:lnTo>
                    <a:pt x="36148" y="131120"/>
                  </a:lnTo>
                  <a:lnTo>
                    <a:pt x="16564" y="172374"/>
                  </a:lnTo>
                  <a:lnTo>
                    <a:pt x="4265" y="217181"/>
                  </a:lnTo>
                  <a:lnTo>
                    <a:pt x="0" y="264794"/>
                  </a:lnTo>
                  <a:lnTo>
                    <a:pt x="0" y="4047108"/>
                  </a:lnTo>
                  <a:lnTo>
                    <a:pt x="4265" y="4094716"/>
                  </a:lnTo>
                  <a:lnTo>
                    <a:pt x="16564" y="4139522"/>
                  </a:lnTo>
                  <a:lnTo>
                    <a:pt x="36148" y="4180778"/>
                  </a:lnTo>
                  <a:lnTo>
                    <a:pt x="62269" y="4217738"/>
                  </a:lnTo>
                  <a:lnTo>
                    <a:pt x="94179" y="4249654"/>
                  </a:lnTo>
                  <a:lnTo>
                    <a:pt x="131131" y="4275778"/>
                  </a:lnTo>
                  <a:lnTo>
                    <a:pt x="172377" y="4295364"/>
                  </a:lnTo>
                  <a:lnTo>
                    <a:pt x="217168" y="4307663"/>
                  </a:lnTo>
                  <a:lnTo>
                    <a:pt x="264756" y="4311929"/>
                  </a:lnTo>
                  <a:lnTo>
                    <a:pt x="9528238" y="4311929"/>
                  </a:lnTo>
                  <a:lnTo>
                    <a:pt x="9575852" y="4307663"/>
                  </a:lnTo>
                  <a:lnTo>
                    <a:pt x="9620658" y="4295364"/>
                  </a:lnTo>
                  <a:lnTo>
                    <a:pt x="9661913" y="4275778"/>
                  </a:lnTo>
                  <a:lnTo>
                    <a:pt x="9698867" y="4249654"/>
                  </a:lnTo>
                  <a:lnTo>
                    <a:pt x="9730777" y="4217738"/>
                  </a:lnTo>
                  <a:lnTo>
                    <a:pt x="9756894" y="4180778"/>
                  </a:lnTo>
                  <a:lnTo>
                    <a:pt x="9776474" y="4139522"/>
                  </a:lnTo>
                  <a:lnTo>
                    <a:pt x="9788769" y="4094716"/>
                  </a:lnTo>
                  <a:lnTo>
                    <a:pt x="9793033" y="4047108"/>
                  </a:lnTo>
                  <a:lnTo>
                    <a:pt x="9793033" y="264794"/>
                  </a:lnTo>
                  <a:lnTo>
                    <a:pt x="9788769" y="217181"/>
                  </a:lnTo>
                  <a:lnTo>
                    <a:pt x="9776474" y="172374"/>
                  </a:lnTo>
                  <a:lnTo>
                    <a:pt x="9756894" y="131120"/>
                  </a:lnTo>
                  <a:lnTo>
                    <a:pt x="9730777" y="94165"/>
                  </a:lnTo>
                  <a:lnTo>
                    <a:pt x="9698867" y="62256"/>
                  </a:lnTo>
                  <a:lnTo>
                    <a:pt x="9661913" y="36138"/>
                  </a:lnTo>
                  <a:lnTo>
                    <a:pt x="9620658" y="16559"/>
                  </a:lnTo>
                  <a:lnTo>
                    <a:pt x="9575852" y="4264"/>
                  </a:lnTo>
                  <a:lnTo>
                    <a:pt x="95282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869820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0" y="264794"/>
                  </a:moveTo>
                  <a:lnTo>
                    <a:pt x="4265" y="217181"/>
                  </a:lnTo>
                  <a:lnTo>
                    <a:pt x="16564" y="172374"/>
                  </a:lnTo>
                  <a:lnTo>
                    <a:pt x="36148" y="131120"/>
                  </a:lnTo>
                  <a:lnTo>
                    <a:pt x="62269" y="94165"/>
                  </a:lnTo>
                  <a:lnTo>
                    <a:pt x="94179" y="62256"/>
                  </a:lnTo>
                  <a:lnTo>
                    <a:pt x="131131" y="36138"/>
                  </a:lnTo>
                  <a:lnTo>
                    <a:pt x="172377" y="16559"/>
                  </a:lnTo>
                  <a:lnTo>
                    <a:pt x="217168" y="4264"/>
                  </a:lnTo>
                  <a:lnTo>
                    <a:pt x="264756" y="0"/>
                  </a:lnTo>
                  <a:lnTo>
                    <a:pt x="9528238" y="0"/>
                  </a:lnTo>
                  <a:lnTo>
                    <a:pt x="9575852" y="4264"/>
                  </a:lnTo>
                  <a:lnTo>
                    <a:pt x="9620658" y="16559"/>
                  </a:lnTo>
                  <a:lnTo>
                    <a:pt x="9661913" y="36138"/>
                  </a:lnTo>
                  <a:lnTo>
                    <a:pt x="9698867" y="62256"/>
                  </a:lnTo>
                  <a:lnTo>
                    <a:pt x="9730777" y="94165"/>
                  </a:lnTo>
                  <a:lnTo>
                    <a:pt x="9756894" y="131120"/>
                  </a:lnTo>
                  <a:lnTo>
                    <a:pt x="9776474" y="172374"/>
                  </a:lnTo>
                  <a:lnTo>
                    <a:pt x="9788769" y="217181"/>
                  </a:lnTo>
                  <a:lnTo>
                    <a:pt x="9793033" y="264794"/>
                  </a:lnTo>
                  <a:lnTo>
                    <a:pt x="9793033" y="4047108"/>
                  </a:lnTo>
                  <a:lnTo>
                    <a:pt x="9788769" y="4094716"/>
                  </a:lnTo>
                  <a:lnTo>
                    <a:pt x="9776474" y="4139522"/>
                  </a:lnTo>
                  <a:lnTo>
                    <a:pt x="9756894" y="4180778"/>
                  </a:lnTo>
                  <a:lnTo>
                    <a:pt x="9730777" y="4217738"/>
                  </a:lnTo>
                  <a:lnTo>
                    <a:pt x="9698867" y="4249654"/>
                  </a:lnTo>
                  <a:lnTo>
                    <a:pt x="9661913" y="4275778"/>
                  </a:lnTo>
                  <a:lnTo>
                    <a:pt x="9620658" y="4295364"/>
                  </a:lnTo>
                  <a:lnTo>
                    <a:pt x="9575852" y="4307663"/>
                  </a:lnTo>
                  <a:lnTo>
                    <a:pt x="9528238" y="4311929"/>
                  </a:lnTo>
                  <a:lnTo>
                    <a:pt x="264756" y="4311929"/>
                  </a:lnTo>
                  <a:lnTo>
                    <a:pt x="217168" y="4307663"/>
                  </a:lnTo>
                  <a:lnTo>
                    <a:pt x="172377" y="4295364"/>
                  </a:lnTo>
                  <a:lnTo>
                    <a:pt x="131131" y="4275778"/>
                  </a:lnTo>
                  <a:lnTo>
                    <a:pt x="94179" y="4249654"/>
                  </a:lnTo>
                  <a:lnTo>
                    <a:pt x="62269" y="4217738"/>
                  </a:lnTo>
                  <a:lnTo>
                    <a:pt x="36148" y="4180778"/>
                  </a:lnTo>
                  <a:lnTo>
                    <a:pt x="16564" y="4139522"/>
                  </a:lnTo>
                  <a:lnTo>
                    <a:pt x="4265" y="4094716"/>
                  </a:lnTo>
                  <a:lnTo>
                    <a:pt x="0" y="4047108"/>
                  </a:lnTo>
                  <a:lnTo>
                    <a:pt x="0" y="2647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78482" y="565659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3019" y="213732"/>
            <a:ext cx="1691042" cy="741138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3808" rIns="0" bIns="0" rtlCol="0">
            <a:spAutoFit/>
          </a:bodyPr>
          <a:lstStyle/>
          <a:p>
            <a:pPr marL="26416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Tokenization</a:t>
            </a:r>
            <a:r>
              <a:rPr sz="2850" i="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850" i="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Assets</a:t>
            </a:r>
            <a:r>
              <a:rPr sz="285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&amp;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Equity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8248" y="2046579"/>
            <a:ext cx="956818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Tokenization</a:t>
            </a:r>
            <a:r>
              <a:rPr sz="1400" b="1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converts</a:t>
            </a:r>
            <a:r>
              <a:rPr sz="1400" spc="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rights</a:t>
            </a:r>
            <a:r>
              <a:rPr sz="1400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to</a:t>
            </a:r>
            <a:r>
              <a:rPr sz="1400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0000"/>
                </a:solidFill>
                <a:latin typeface="Calibri"/>
                <a:cs typeface="Calibri"/>
              </a:rPr>
              <a:t>real-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world</a:t>
            </a:r>
            <a:r>
              <a:rPr sz="1400" spc="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assets</a:t>
            </a:r>
            <a:r>
              <a:rPr sz="1400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—</a:t>
            </a:r>
            <a:r>
              <a:rPr sz="1400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equity,</a:t>
            </a:r>
            <a:r>
              <a:rPr sz="1400" spc="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real</a:t>
            </a:r>
            <a:r>
              <a:rPr sz="1400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estate,</a:t>
            </a:r>
            <a:r>
              <a:rPr sz="1400" spc="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revenue</a:t>
            </a:r>
            <a:r>
              <a:rPr sz="1400" spc="6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streams,</a:t>
            </a:r>
            <a:r>
              <a:rPr sz="1400" spc="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intellectual</a:t>
            </a:r>
            <a:r>
              <a:rPr sz="1400" spc="7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property</a:t>
            </a:r>
            <a:r>
              <a:rPr sz="1400" spc="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—</a:t>
            </a:r>
            <a:r>
              <a:rPr sz="1400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into</a:t>
            </a:r>
            <a:r>
              <a:rPr sz="1400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0000"/>
                </a:solidFill>
                <a:latin typeface="Calibri"/>
                <a:cs typeface="Calibri"/>
              </a:rPr>
              <a:t>blockchain-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native</a:t>
            </a:r>
            <a:r>
              <a:rPr sz="1400" spc="-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digital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tokens,</a:t>
            </a:r>
            <a:r>
              <a:rPr sz="1400" spc="-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fractional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ownership,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programmable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compliance,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global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liquidity.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77062" y="2907029"/>
            <a:ext cx="4707890" cy="1320800"/>
            <a:chOff x="577062" y="2907029"/>
            <a:chExt cx="4707890" cy="1320800"/>
          </a:xfrm>
        </p:grpSpPr>
        <p:sp>
          <p:nvSpPr>
            <p:cNvPr id="13" name="object 13"/>
            <p:cNvSpPr/>
            <p:nvPr/>
          </p:nvSpPr>
          <p:spPr>
            <a:xfrm>
              <a:off x="580872" y="2910839"/>
              <a:ext cx="4700270" cy="1313180"/>
            </a:xfrm>
            <a:custGeom>
              <a:avLst/>
              <a:gdLst/>
              <a:ahLst/>
              <a:cxnLst/>
              <a:rect l="l" t="t" r="r" b="b"/>
              <a:pathLst>
                <a:path w="4700270" h="1313179">
                  <a:moveTo>
                    <a:pt x="4638573" y="0"/>
                  </a:moveTo>
                  <a:lnTo>
                    <a:pt x="60998" y="0"/>
                  </a:lnTo>
                  <a:lnTo>
                    <a:pt x="37252" y="4794"/>
                  </a:lnTo>
                  <a:lnTo>
                    <a:pt x="17864" y="17875"/>
                  </a:lnTo>
                  <a:lnTo>
                    <a:pt x="4792" y="37290"/>
                  </a:lnTo>
                  <a:lnTo>
                    <a:pt x="0" y="61087"/>
                  </a:lnTo>
                  <a:lnTo>
                    <a:pt x="0" y="1251712"/>
                  </a:lnTo>
                  <a:lnTo>
                    <a:pt x="4792" y="1275435"/>
                  </a:lnTo>
                  <a:lnTo>
                    <a:pt x="17864" y="1294812"/>
                  </a:lnTo>
                  <a:lnTo>
                    <a:pt x="37252" y="1307879"/>
                  </a:lnTo>
                  <a:lnTo>
                    <a:pt x="60998" y="1312672"/>
                  </a:lnTo>
                  <a:lnTo>
                    <a:pt x="4638573" y="1312672"/>
                  </a:lnTo>
                  <a:lnTo>
                    <a:pt x="4662370" y="1307879"/>
                  </a:lnTo>
                  <a:lnTo>
                    <a:pt x="4681785" y="1294812"/>
                  </a:lnTo>
                  <a:lnTo>
                    <a:pt x="4694866" y="1275435"/>
                  </a:lnTo>
                  <a:lnTo>
                    <a:pt x="4699660" y="1251712"/>
                  </a:lnTo>
                  <a:lnTo>
                    <a:pt x="4699660" y="61087"/>
                  </a:lnTo>
                  <a:lnTo>
                    <a:pt x="4694866" y="37290"/>
                  </a:lnTo>
                  <a:lnTo>
                    <a:pt x="4681785" y="17875"/>
                  </a:lnTo>
                  <a:lnTo>
                    <a:pt x="4662370" y="4794"/>
                  </a:lnTo>
                  <a:lnTo>
                    <a:pt x="463857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0872" y="2910839"/>
              <a:ext cx="4700270" cy="1313180"/>
            </a:xfrm>
            <a:custGeom>
              <a:avLst/>
              <a:gdLst/>
              <a:ahLst/>
              <a:cxnLst/>
              <a:rect l="l" t="t" r="r" b="b"/>
              <a:pathLst>
                <a:path w="4700270" h="1313179">
                  <a:moveTo>
                    <a:pt x="0" y="61087"/>
                  </a:moveTo>
                  <a:lnTo>
                    <a:pt x="4792" y="37290"/>
                  </a:lnTo>
                  <a:lnTo>
                    <a:pt x="17864" y="17875"/>
                  </a:lnTo>
                  <a:lnTo>
                    <a:pt x="37252" y="4794"/>
                  </a:lnTo>
                  <a:lnTo>
                    <a:pt x="60998" y="0"/>
                  </a:lnTo>
                  <a:lnTo>
                    <a:pt x="4638573" y="0"/>
                  </a:lnTo>
                  <a:lnTo>
                    <a:pt x="4662370" y="4794"/>
                  </a:lnTo>
                  <a:lnTo>
                    <a:pt x="4681785" y="17875"/>
                  </a:lnTo>
                  <a:lnTo>
                    <a:pt x="4694866" y="37290"/>
                  </a:lnTo>
                  <a:lnTo>
                    <a:pt x="4699660" y="61087"/>
                  </a:lnTo>
                  <a:lnTo>
                    <a:pt x="4699660" y="1251712"/>
                  </a:lnTo>
                  <a:lnTo>
                    <a:pt x="4694866" y="1275435"/>
                  </a:lnTo>
                  <a:lnTo>
                    <a:pt x="4681785" y="1294812"/>
                  </a:lnTo>
                  <a:lnTo>
                    <a:pt x="4662370" y="1307879"/>
                  </a:lnTo>
                  <a:lnTo>
                    <a:pt x="4638573" y="1312672"/>
                  </a:lnTo>
                  <a:lnTo>
                    <a:pt x="60998" y="1312672"/>
                  </a:lnTo>
                  <a:lnTo>
                    <a:pt x="37252" y="1307879"/>
                  </a:lnTo>
                  <a:lnTo>
                    <a:pt x="17864" y="1294812"/>
                  </a:lnTo>
                  <a:lnTo>
                    <a:pt x="4792" y="1275435"/>
                  </a:lnTo>
                  <a:lnTo>
                    <a:pt x="0" y="1251712"/>
                  </a:lnTo>
                  <a:lnTo>
                    <a:pt x="0" y="61087"/>
                  </a:lnTo>
                  <a:close/>
                </a:path>
              </a:pathLst>
            </a:custGeom>
            <a:ln w="761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19124" y="3028514"/>
            <a:ext cx="4568190" cy="93916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Represent</a:t>
            </a:r>
            <a:r>
              <a:rPr sz="14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fractional</a:t>
            </a:r>
            <a:r>
              <a:rPr sz="14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startup</a:t>
            </a:r>
            <a:r>
              <a:rPr sz="1400" spc="3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ownership</a:t>
            </a:r>
            <a:r>
              <a:rPr sz="14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on-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chain.</a:t>
            </a:r>
            <a:r>
              <a:rPr sz="14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Platforms</a:t>
            </a:r>
            <a:endParaRPr sz="1400">
              <a:latin typeface="Calibri"/>
              <a:cs typeface="Calibri"/>
            </a:endParaRPr>
          </a:p>
          <a:p>
            <a:pPr marL="12700" marR="7620">
              <a:lnSpc>
                <a:spcPct val="107100"/>
              </a:lnSpc>
              <a:spcBef>
                <a:spcPts val="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4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Republic</a:t>
            </a:r>
            <a:r>
              <a:rPr sz="1400" b="1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tZERO</a:t>
            </a:r>
            <a:r>
              <a:rPr sz="1400" b="1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enable</a:t>
            </a:r>
            <a:r>
              <a:rPr sz="14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compliant</a:t>
            </a:r>
            <a:r>
              <a:rPr sz="14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tokenized</a:t>
            </a:r>
            <a:r>
              <a:rPr sz="14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equity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issuance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under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CF,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A+,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D.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421757" y="2907029"/>
            <a:ext cx="4707255" cy="1320800"/>
            <a:chOff x="5421757" y="2907029"/>
            <a:chExt cx="4707255" cy="1320800"/>
          </a:xfrm>
        </p:grpSpPr>
        <p:sp>
          <p:nvSpPr>
            <p:cNvPr id="17" name="object 17"/>
            <p:cNvSpPr/>
            <p:nvPr/>
          </p:nvSpPr>
          <p:spPr>
            <a:xfrm>
              <a:off x="5425567" y="2910839"/>
              <a:ext cx="4699635" cy="1313180"/>
            </a:xfrm>
            <a:custGeom>
              <a:avLst/>
              <a:gdLst/>
              <a:ahLst/>
              <a:cxnLst/>
              <a:rect l="l" t="t" r="r" b="b"/>
              <a:pathLst>
                <a:path w="4699634" h="1313179">
                  <a:moveTo>
                    <a:pt x="4638675" y="0"/>
                  </a:moveTo>
                  <a:lnTo>
                    <a:pt x="61087" y="0"/>
                  </a:lnTo>
                  <a:lnTo>
                    <a:pt x="37343" y="4794"/>
                  </a:lnTo>
                  <a:lnTo>
                    <a:pt x="17922" y="17875"/>
                  </a:lnTo>
                  <a:lnTo>
                    <a:pt x="4812" y="37290"/>
                  </a:lnTo>
                  <a:lnTo>
                    <a:pt x="0" y="61087"/>
                  </a:lnTo>
                  <a:lnTo>
                    <a:pt x="0" y="1251712"/>
                  </a:lnTo>
                  <a:lnTo>
                    <a:pt x="4812" y="1275435"/>
                  </a:lnTo>
                  <a:lnTo>
                    <a:pt x="17922" y="1294812"/>
                  </a:lnTo>
                  <a:lnTo>
                    <a:pt x="37343" y="1307879"/>
                  </a:lnTo>
                  <a:lnTo>
                    <a:pt x="61087" y="1312672"/>
                  </a:lnTo>
                  <a:lnTo>
                    <a:pt x="4638675" y="1312672"/>
                  </a:lnTo>
                  <a:lnTo>
                    <a:pt x="4662398" y="1307879"/>
                  </a:lnTo>
                  <a:lnTo>
                    <a:pt x="4681775" y="1294812"/>
                  </a:lnTo>
                  <a:lnTo>
                    <a:pt x="4694842" y="1275435"/>
                  </a:lnTo>
                  <a:lnTo>
                    <a:pt x="4699635" y="1251712"/>
                  </a:lnTo>
                  <a:lnTo>
                    <a:pt x="4699635" y="61087"/>
                  </a:lnTo>
                  <a:lnTo>
                    <a:pt x="4694842" y="37290"/>
                  </a:lnTo>
                  <a:lnTo>
                    <a:pt x="4681775" y="17875"/>
                  </a:lnTo>
                  <a:lnTo>
                    <a:pt x="4662398" y="4794"/>
                  </a:lnTo>
                  <a:lnTo>
                    <a:pt x="4638675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425567" y="2910839"/>
              <a:ext cx="4699635" cy="1313180"/>
            </a:xfrm>
            <a:custGeom>
              <a:avLst/>
              <a:gdLst/>
              <a:ahLst/>
              <a:cxnLst/>
              <a:rect l="l" t="t" r="r" b="b"/>
              <a:pathLst>
                <a:path w="4699634" h="1313179">
                  <a:moveTo>
                    <a:pt x="0" y="61087"/>
                  </a:moveTo>
                  <a:lnTo>
                    <a:pt x="4812" y="37290"/>
                  </a:lnTo>
                  <a:lnTo>
                    <a:pt x="17922" y="17875"/>
                  </a:lnTo>
                  <a:lnTo>
                    <a:pt x="37343" y="4794"/>
                  </a:lnTo>
                  <a:lnTo>
                    <a:pt x="61087" y="0"/>
                  </a:lnTo>
                  <a:lnTo>
                    <a:pt x="4638675" y="0"/>
                  </a:lnTo>
                  <a:lnTo>
                    <a:pt x="4662398" y="4794"/>
                  </a:lnTo>
                  <a:lnTo>
                    <a:pt x="4681775" y="17875"/>
                  </a:lnTo>
                  <a:lnTo>
                    <a:pt x="4694842" y="37290"/>
                  </a:lnTo>
                  <a:lnTo>
                    <a:pt x="4699635" y="61087"/>
                  </a:lnTo>
                  <a:lnTo>
                    <a:pt x="4699635" y="1251712"/>
                  </a:lnTo>
                  <a:lnTo>
                    <a:pt x="4694842" y="1275435"/>
                  </a:lnTo>
                  <a:lnTo>
                    <a:pt x="4681775" y="1294812"/>
                  </a:lnTo>
                  <a:lnTo>
                    <a:pt x="4662398" y="1307879"/>
                  </a:lnTo>
                  <a:lnTo>
                    <a:pt x="4638675" y="1312672"/>
                  </a:lnTo>
                  <a:lnTo>
                    <a:pt x="61087" y="1312672"/>
                  </a:lnTo>
                  <a:lnTo>
                    <a:pt x="37343" y="1307879"/>
                  </a:lnTo>
                  <a:lnTo>
                    <a:pt x="17922" y="1294812"/>
                  </a:lnTo>
                  <a:lnTo>
                    <a:pt x="4812" y="1275435"/>
                  </a:lnTo>
                  <a:lnTo>
                    <a:pt x="0" y="1251712"/>
                  </a:lnTo>
                  <a:lnTo>
                    <a:pt x="0" y="61087"/>
                  </a:lnTo>
                  <a:close/>
                </a:path>
              </a:pathLst>
            </a:custGeom>
            <a:ln w="761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564504" y="2983490"/>
            <a:ext cx="4424045" cy="102743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57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400" b="1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07100"/>
              </a:lnSpc>
              <a:spcBef>
                <a:spcPts val="330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Investors</a:t>
            </a:r>
            <a:r>
              <a:rPr sz="14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purchase</a:t>
            </a:r>
            <a:r>
              <a:rPr sz="14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rights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defined</a:t>
            </a:r>
            <a:r>
              <a:rPr sz="14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4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percentage.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Eliminates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dilution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while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providing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popular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SaaS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media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ventures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4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predictable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cash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flows.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77062" y="4364863"/>
            <a:ext cx="4707890" cy="1459230"/>
            <a:chOff x="577062" y="4364863"/>
            <a:chExt cx="4707890" cy="1459230"/>
          </a:xfrm>
        </p:grpSpPr>
        <p:sp>
          <p:nvSpPr>
            <p:cNvPr id="21" name="object 21"/>
            <p:cNvSpPr/>
            <p:nvPr/>
          </p:nvSpPr>
          <p:spPr>
            <a:xfrm>
              <a:off x="580872" y="4368673"/>
              <a:ext cx="4700270" cy="1451610"/>
            </a:xfrm>
            <a:custGeom>
              <a:avLst/>
              <a:gdLst/>
              <a:ahLst/>
              <a:cxnLst/>
              <a:rect l="l" t="t" r="r" b="b"/>
              <a:pathLst>
                <a:path w="4700270" h="1451610">
                  <a:moveTo>
                    <a:pt x="4632223" y="0"/>
                  </a:moveTo>
                  <a:lnTo>
                    <a:pt x="67437" y="0"/>
                  </a:lnTo>
                  <a:lnTo>
                    <a:pt x="41185" y="5304"/>
                  </a:lnTo>
                  <a:lnTo>
                    <a:pt x="19750" y="19764"/>
                  </a:lnTo>
                  <a:lnTo>
                    <a:pt x="5298" y="41201"/>
                  </a:lnTo>
                  <a:lnTo>
                    <a:pt x="0" y="67437"/>
                  </a:lnTo>
                  <a:lnTo>
                    <a:pt x="0" y="1383664"/>
                  </a:lnTo>
                  <a:lnTo>
                    <a:pt x="5298" y="1409900"/>
                  </a:lnTo>
                  <a:lnTo>
                    <a:pt x="19750" y="1431337"/>
                  </a:lnTo>
                  <a:lnTo>
                    <a:pt x="41185" y="1445797"/>
                  </a:lnTo>
                  <a:lnTo>
                    <a:pt x="67437" y="1451102"/>
                  </a:lnTo>
                  <a:lnTo>
                    <a:pt x="4632223" y="1451102"/>
                  </a:lnTo>
                  <a:lnTo>
                    <a:pt x="4658458" y="1445797"/>
                  </a:lnTo>
                  <a:lnTo>
                    <a:pt x="4679896" y="1431337"/>
                  </a:lnTo>
                  <a:lnTo>
                    <a:pt x="4694356" y="1409900"/>
                  </a:lnTo>
                  <a:lnTo>
                    <a:pt x="4699660" y="1383664"/>
                  </a:lnTo>
                  <a:lnTo>
                    <a:pt x="4699660" y="67437"/>
                  </a:lnTo>
                  <a:lnTo>
                    <a:pt x="4694356" y="41201"/>
                  </a:lnTo>
                  <a:lnTo>
                    <a:pt x="4679896" y="19764"/>
                  </a:lnTo>
                  <a:lnTo>
                    <a:pt x="4658458" y="5304"/>
                  </a:lnTo>
                  <a:lnTo>
                    <a:pt x="463222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80872" y="4368673"/>
              <a:ext cx="4700270" cy="1451610"/>
            </a:xfrm>
            <a:custGeom>
              <a:avLst/>
              <a:gdLst/>
              <a:ahLst/>
              <a:cxnLst/>
              <a:rect l="l" t="t" r="r" b="b"/>
              <a:pathLst>
                <a:path w="4700270" h="1451610">
                  <a:moveTo>
                    <a:pt x="0" y="67437"/>
                  </a:moveTo>
                  <a:lnTo>
                    <a:pt x="5298" y="41201"/>
                  </a:lnTo>
                  <a:lnTo>
                    <a:pt x="19750" y="19764"/>
                  </a:lnTo>
                  <a:lnTo>
                    <a:pt x="41185" y="5304"/>
                  </a:lnTo>
                  <a:lnTo>
                    <a:pt x="67437" y="0"/>
                  </a:lnTo>
                  <a:lnTo>
                    <a:pt x="4632223" y="0"/>
                  </a:lnTo>
                  <a:lnTo>
                    <a:pt x="4658458" y="5304"/>
                  </a:lnTo>
                  <a:lnTo>
                    <a:pt x="4679896" y="19764"/>
                  </a:lnTo>
                  <a:lnTo>
                    <a:pt x="4694356" y="41201"/>
                  </a:lnTo>
                  <a:lnTo>
                    <a:pt x="4699660" y="67437"/>
                  </a:lnTo>
                  <a:lnTo>
                    <a:pt x="4699660" y="1383664"/>
                  </a:lnTo>
                  <a:lnTo>
                    <a:pt x="4694356" y="1409900"/>
                  </a:lnTo>
                  <a:lnTo>
                    <a:pt x="4679896" y="1431337"/>
                  </a:lnTo>
                  <a:lnTo>
                    <a:pt x="4658458" y="1445797"/>
                  </a:lnTo>
                  <a:lnTo>
                    <a:pt x="4632223" y="1451102"/>
                  </a:lnTo>
                  <a:lnTo>
                    <a:pt x="67437" y="1451102"/>
                  </a:lnTo>
                  <a:lnTo>
                    <a:pt x="41185" y="1445797"/>
                  </a:lnTo>
                  <a:lnTo>
                    <a:pt x="19750" y="1431337"/>
                  </a:lnTo>
                  <a:lnTo>
                    <a:pt x="5298" y="1409900"/>
                  </a:lnTo>
                  <a:lnTo>
                    <a:pt x="0" y="1383664"/>
                  </a:lnTo>
                  <a:lnTo>
                    <a:pt x="0" y="67437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719124" y="4485365"/>
            <a:ext cx="4568825" cy="93980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229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Real-World</a:t>
            </a:r>
            <a:r>
              <a:rPr sz="1400" b="1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Asset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(RWA)</a:t>
            </a:r>
            <a:r>
              <a:rPr sz="1400" b="1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endParaRPr sz="1400">
              <a:latin typeface="Calibri"/>
              <a:cs typeface="Calibri"/>
            </a:endParaRPr>
          </a:p>
          <a:p>
            <a:pPr marL="85090" marR="5080" algn="just">
              <a:lnSpc>
                <a:spcPts val="1800"/>
              </a:lnSpc>
              <a:spcBef>
                <a:spcPts val="6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Tokenization</a:t>
            </a:r>
            <a:r>
              <a:rPr sz="1400" spc="3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3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physical</a:t>
            </a:r>
            <a:r>
              <a:rPr sz="1400" spc="3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assets</a:t>
            </a:r>
            <a:r>
              <a:rPr sz="1400" spc="3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(real</a:t>
            </a:r>
            <a:r>
              <a:rPr sz="1400" spc="3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estate,</a:t>
            </a:r>
            <a:r>
              <a:rPr sz="1400" spc="3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commodities,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receivables)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unlocks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collateral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DeFi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lending.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BlackRock's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BUIDL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fund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tokenized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$500M+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Treasury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bonds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2024.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5421757" y="4364863"/>
            <a:ext cx="4707255" cy="1459230"/>
            <a:chOff x="5421757" y="4364863"/>
            <a:chExt cx="4707255" cy="1459230"/>
          </a:xfrm>
        </p:grpSpPr>
        <p:sp>
          <p:nvSpPr>
            <p:cNvPr id="25" name="object 25"/>
            <p:cNvSpPr/>
            <p:nvPr/>
          </p:nvSpPr>
          <p:spPr>
            <a:xfrm>
              <a:off x="5425567" y="4368673"/>
              <a:ext cx="4699635" cy="1451610"/>
            </a:xfrm>
            <a:custGeom>
              <a:avLst/>
              <a:gdLst/>
              <a:ahLst/>
              <a:cxnLst/>
              <a:rect l="l" t="t" r="r" b="b"/>
              <a:pathLst>
                <a:path w="4699634" h="1451610">
                  <a:moveTo>
                    <a:pt x="4632198" y="0"/>
                  </a:moveTo>
                  <a:lnTo>
                    <a:pt x="67437" y="0"/>
                  </a:lnTo>
                  <a:lnTo>
                    <a:pt x="41201" y="5304"/>
                  </a:lnTo>
                  <a:lnTo>
                    <a:pt x="19764" y="19764"/>
                  </a:lnTo>
                  <a:lnTo>
                    <a:pt x="5304" y="41201"/>
                  </a:lnTo>
                  <a:lnTo>
                    <a:pt x="0" y="67437"/>
                  </a:lnTo>
                  <a:lnTo>
                    <a:pt x="0" y="1383664"/>
                  </a:lnTo>
                  <a:lnTo>
                    <a:pt x="5304" y="1409900"/>
                  </a:lnTo>
                  <a:lnTo>
                    <a:pt x="19764" y="1431337"/>
                  </a:lnTo>
                  <a:lnTo>
                    <a:pt x="41201" y="1445797"/>
                  </a:lnTo>
                  <a:lnTo>
                    <a:pt x="67437" y="1451102"/>
                  </a:lnTo>
                  <a:lnTo>
                    <a:pt x="4632198" y="1451102"/>
                  </a:lnTo>
                  <a:lnTo>
                    <a:pt x="4658433" y="1445797"/>
                  </a:lnTo>
                  <a:lnTo>
                    <a:pt x="4679870" y="1431337"/>
                  </a:lnTo>
                  <a:lnTo>
                    <a:pt x="4694330" y="1409900"/>
                  </a:lnTo>
                  <a:lnTo>
                    <a:pt x="4699635" y="1383664"/>
                  </a:lnTo>
                  <a:lnTo>
                    <a:pt x="4699635" y="67437"/>
                  </a:lnTo>
                  <a:lnTo>
                    <a:pt x="4694330" y="41201"/>
                  </a:lnTo>
                  <a:lnTo>
                    <a:pt x="4679870" y="19764"/>
                  </a:lnTo>
                  <a:lnTo>
                    <a:pt x="4658433" y="5304"/>
                  </a:lnTo>
                  <a:lnTo>
                    <a:pt x="4632198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425567" y="4368673"/>
              <a:ext cx="4699635" cy="1451610"/>
            </a:xfrm>
            <a:custGeom>
              <a:avLst/>
              <a:gdLst/>
              <a:ahLst/>
              <a:cxnLst/>
              <a:rect l="l" t="t" r="r" b="b"/>
              <a:pathLst>
                <a:path w="4699634" h="1451610">
                  <a:moveTo>
                    <a:pt x="0" y="67437"/>
                  </a:moveTo>
                  <a:lnTo>
                    <a:pt x="5304" y="41201"/>
                  </a:lnTo>
                  <a:lnTo>
                    <a:pt x="19764" y="19764"/>
                  </a:lnTo>
                  <a:lnTo>
                    <a:pt x="41201" y="5304"/>
                  </a:lnTo>
                  <a:lnTo>
                    <a:pt x="67437" y="0"/>
                  </a:lnTo>
                  <a:lnTo>
                    <a:pt x="4632198" y="0"/>
                  </a:lnTo>
                  <a:lnTo>
                    <a:pt x="4658433" y="5304"/>
                  </a:lnTo>
                  <a:lnTo>
                    <a:pt x="4679870" y="19764"/>
                  </a:lnTo>
                  <a:lnTo>
                    <a:pt x="4694330" y="41201"/>
                  </a:lnTo>
                  <a:lnTo>
                    <a:pt x="4699635" y="67437"/>
                  </a:lnTo>
                  <a:lnTo>
                    <a:pt x="4699635" y="1383664"/>
                  </a:lnTo>
                  <a:lnTo>
                    <a:pt x="4694330" y="1409900"/>
                  </a:lnTo>
                  <a:lnTo>
                    <a:pt x="4679870" y="1431337"/>
                  </a:lnTo>
                  <a:lnTo>
                    <a:pt x="4658433" y="1445797"/>
                  </a:lnTo>
                  <a:lnTo>
                    <a:pt x="4632198" y="1451102"/>
                  </a:lnTo>
                  <a:lnTo>
                    <a:pt x="67437" y="1451102"/>
                  </a:lnTo>
                  <a:lnTo>
                    <a:pt x="41201" y="1445797"/>
                  </a:lnTo>
                  <a:lnTo>
                    <a:pt x="19764" y="1431337"/>
                  </a:lnTo>
                  <a:lnTo>
                    <a:pt x="5304" y="1409900"/>
                  </a:lnTo>
                  <a:lnTo>
                    <a:pt x="0" y="1383664"/>
                  </a:lnTo>
                  <a:lnTo>
                    <a:pt x="0" y="67437"/>
                  </a:lnTo>
                  <a:close/>
                </a:path>
              </a:pathLst>
            </a:custGeom>
            <a:ln w="761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5564504" y="4485365"/>
            <a:ext cx="4422140" cy="93980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229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NFTs</a:t>
            </a:r>
            <a:r>
              <a:rPr sz="1400" b="1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272424"/>
                </a:solidFill>
                <a:latin typeface="Calibri"/>
                <a:cs typeface="Calibri"/>
              </a:rPr>
              <a:t>Tools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ts val="1800"/>
              </a:lnSpc>
              <a:spcBef>
                <a:spcPts val="6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NFTs</a:t>
            </a:r>
            <a:r>
              <a:rPr sz="14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serve</a:t>
            </a:r>
            <a:r>
              <a:rPr sz="14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4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memberships,</a:t>
            </a:r>
            <a:r>
              <a:rPr sz="14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revenue-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sharing</a:t>
            </a:r>
            <a:r>
              <a:rPr sz="14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instruments,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collateral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protocols</a:t>
            </a:r>
            <a:r>
              <a:rPr sz="1400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NFTfi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,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4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to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borrow</a:t>
            </a:r>
            <a:r>
              <a:rPr sz="14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against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digital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asset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holdings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without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selling.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7489" y="1325285"/>
            <a:ext cx="10269220" cy="5243830"/>
            <a:chOff x="437489" y="1325285"/>
            <a:chExt cx="10269220" cy="5243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3212" y="1568170"/>
              <a:ext cx="9562973" cy="48510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56539" y="1855597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9528327" y="0"/>
                  </a:moveTo>
                  <a:lnTo>
                    <a:pt x="264756" y="0"/>
                  </a:lnTo>
                  <a:lnTo>
                    <a:pt x="217164" y="4268"/>
                  </a:lnTo>
                  <a:lnTo>
                    <a:pt x="172371" y="16573"/>
                  </a:lnTo>
                  <a:lnTo>
                    <a:pt x="131126" y="36166"/>
                  </a:lnTo>
                  <a:lnTo>
                    <a:pt x="94174" y="62297"/>
                  </a:lnTo>
                  <a:lnTo>
                    <a:pt x="62265" y="94217"/>
                  </a:lnTo>
                  <a:lnTo>
                    <a:pt x="36145" y="131176"/>
                  </a:lnTo>
                  <a:lnTo>
                    <a:pt x="16563" y="172425"/>
                  </a:lnTo>
                  <a:lnTo>
                    <a:pt x="4265" y="217214"/>
                  </a:lnTo>
                  <a:lnTo>
                    <a:pt x="0" y="264794"/>
                  </a:lnTo>
                  <a:lnTo>
                    <a:pt x="0" y="4047236"/>
                  </a:lnTo>
                  <a:lnTo>
                    <a:pt x="4265" y="4094809"/>
                  </a:lnTo>
                  <a:lnTo>
                    <a:pt x="16563" y="4139588"/>
                  </a:lnTo>
                  <a:lnTo>
                    <a:pt x="36145" y="4180825"/>
                  </a:lnTo>
                  <a:lnTo>
                    <a:pt x="62265" y="4217770"/>
                  </a:lnTo>
                  <a:lnTo>
                    <a:pt x="94174" y="4249677"/>
                  </a:lnTo>
                  <a:lnTo>
                    <a:pt x="131126" y="4275795"/>
                  </a:lnTo>
                  <a:lnTo>
                    <a:pt x="172371" y="4295378"/>
                  </a:lnTo>
                  <a:lnTo>
                    <a:pt x="217164" y="4307676"/>
                  </a:lnTo>
                  <a:lnTo>
                    <a:pt x="264756" y="4311942"/>
                  </a:lnTo>
                  <a:lnTo>
                    <a:pt x="9528327" y="4311942"/>
                  </a:lnTo>
                  <a:lnTo>
                    <a:pt x="9575903" y="4307676"/>
                  </a:lnTo>
                  <a:lnTo>
                    <a:pt x="9620680" y="4295378"/>
                  </a:lnTo>
                  <a:lnTo>
                    <a:pt x="9661912" y="4275795"/>
                  </a:lnTo>
                  <a:lnTo>
                    <a:pt x="9698851" y="4249677"/>
                  </a:lnTo>
                  <a:lnTo>
                    <a:pt x="9730750" y="4217770"/>
                  </a:lnTo>
                  <a:lnTo>
                    <a:pt x="9756861" y="4180825"/>
                  </a:lnTo>
                  <a:lnTo>
                    <a:pt x="9776437" y="4139588"/>
                  </a:lnTo>
                  <a:lnTo>
                    <a:pt x="9788731" y="4094809"/>
                  </a:lnTo>
                  <a:lnTo>
                    <a:pt x="9792995" y="4047236"/>
                  </a:lnTo>
                  <a:lnTo>
                    <a:pt x="9792995" y="264794"/>
                  </a:lnTo>
                  <a:lnTo>
                    <a:pt x="9788731" y="217214"/>
                  </a:lnTo>
                  <a:lnTo>
                    <a:pt x="9776437" y="172425"/>
                  </a:lnTo>
                  <a:lnTo>
                    <a:pt x="9756861" y="131176"/>
                  </a:lnTo>
                  <a:lnTo>
                    <a:pt x="9730750" y="94217"/>
                  </a:lnTo>
                  <a:lnTo>
                    <a:pt x="9698851" y="62297"/>
                  </a:lnTo>
                  <a:lnTo>
                    <a:pt x="9661912" y="36166"/>
                  </a:lnTo>
                  <a:lnTo>
                    <a:pt x="9620680" y="16573"/>
                  </a:lnTo>
                  <a:lnTo>
                    <a:pt x="9575903" y="4268"/>
                  </a:lnTo>
                  <a:lnTo>
                    <a:pt x="95283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56539" y="1855597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0" y="264794"/>
                  </a:moveTo>
                  <a:lnTo>
                    <a:pt x="4265" y="217214"/>
                  </a:lnTo>
                  <a:lnTo>
                    <a:pt x="16563" y="172425"/>
                  </a:lnTo>
                  <a:lnTo>
                    <a:pt x="36145" y="131176"/>
                  </a:lnTo>
                  <a:lnTo>
                    <a:pt x="62265" y="94217"/>
                  </a:lnTo>
                  <a:lnTo>
                    <a:pt x="94174" y="62297"/>
                  </a:lnTo>
                  <a:lnTo>
                    <a:pt x="131126" y="36166"/>
                  </a:lnTo>
                  <a:lnTo>
                    <a:pt x="172371" y="16573"/>
                  </a:lnTo>
                  <a:lnTo>
                    <a:pt x="217164" y="4268"/>
                  </a:lnTo>
                  <a:lnTo>
                    <a:pt x="264756" y="0"/>
                  </a:lnTo>
                  <a:lnTo>
                    <a:pt x="9528327" y="0"/>
                  </a:lnTo>
                  <a:lnTo>
                    <a:pt x="9575903" y="4268"/>
                  </a:lnTo>
                  <a:lnTo>
                    <a:pt x="9620680" y="16573"/>
                  </a:lnTo>
                  <a:lnTo>
                    <a:pt x="9661912" y="36166"/>
                  </a:lnTo>
                  <a:lnTo>
                    <a:pt x="9698851" y="62297"/>
                  </a:lnTo>
                  <a:lnTo>
                    <a:pt x="9730750" y="94217"/>
                  </a:lnTo>
                  <a:lnTo>
                    <a:pt x="9756861" y="131176"/>
                  </a:lnTo>
                  <a:lnTo>
                    <a:pt x="9776437" y="172425"/>
                  </a:lnTo>
                  <a:lnTo>
                    <a:pt x="9788731" y="217214"/>
                  </a:lnTo>
                  <a:lnTo>
                    <a:pt x="9792995" y="264794"/>
                  </a:lnTo>
                  <a:lnTo>
                    <a:pt x="9792995" y="4047236"/>
                  </a:lnTo>
                  <a:lnTo>
                    <a:pt x="9788731" y="4094809"/>
                  </a:lnTo>
                  <a:lnTo>
                    <a:pt x="9776437" y="4139588"/>
                  </a:lnTo>
                  <a:lnTo>
                    <a:pt x="9756861" y="4180825"/>
                  </a:lnTo>
                  <a:lnTo>
                    <a:pt x="9730750" y="4217770"/>
                  </a:lnTo>
                  <a:lnTo>
                    <a:pt x="9698851" y="4249677"/>
                  </a:lnTo>
                  <a:lnTo>
                    <a:pt x="9661912" y="4275795"/>
                  </a:lnTo>
                  <a:lnTo>
                    <a:pt x="9620680" y="4295378"/>
                  </a:lnTo>
                  <a:lnTo>
                    <a:pt x="9575903" y="4307676"/>
                  </a:lnTo>
                  <a:lnTo>
                    <a:pt x="9528327" y="4311942"/>
                  </a:lnTo>
                  <a:lnTo>
                    <a:pt x="264756" y="4311942"/>
                  </a:lnTo>
                  <a:lnTo>
                    <a:pt x="217164" y="4307676"/>
                  </a:lnTo>
                  <a:lnTo>
                    <a:pt x="172371" y="4295378"/>
                  </a:lnTo>
                  <a:lnTo>
                    <a:pt x="131126" y="4275795"/>
                  </a:lnTo>
                  <a:lnTo>
                    <a:pt x="94174" y="4249677"/>
                  </a:lnTo>
                  <a:lnTo>
                    <a:pt x="62265" y="4217770"/>
                  </a:lnTo>
                  <a:lnTo>
                    <a:pt x="36145" y="4180825"/>
                  </a:lnTo>
                  <a:lnTo>
                    <a:pt x="16563" y="4139588"/>
                  </a:lnTo>
                  <a:lnTo>
                    <a:pt x="4265" y="4094809"/>
                  </a:lnTo>
                  <a:lnTo>
                    <a:pt x="0" y="4047236"/>
                  </a:lnTo>
                  <a:lnTo>
                    <a:pt x="0" y="2647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78482" y="565659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3019" y="213732"/>
            <a:ext cx="1691042" cy="741138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64133" rIns="0" bIns="0" rtlCol="0">
            <a:spAutoFit/>
          </a:bodyPr>
          <a:lstStyle/>
          <a:p>
            <a:pPr marL="29337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Tokenization</a:t>
            </a:r>
            <a:r>
              <a:rPr sz="2850" i="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850" i="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Assets</a:t>
            </a:r>
            <a:r>
              <a:rPr sz="285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&amp;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Equity</a:t>
            </a:r>
            <a:endParaRPr sz="285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0872" y="2018055"/>
            <a:ext cx="9544329" cy="580872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7889240" y="3016376"/>
            <a:ext cx="20999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72185" algn="l"/>
              </a:tabLst>
            </a:pP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blockchain;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programmable,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30148" y="2621816"/>
            <a:ext cx="7286625" cy="862965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195580">
              <a:lnSpc>
                <a:spcPct val="100000"/>
              </a:lnSpc>
              <a:spcBef>
                <a:spcPts val="919"/>
              </a:spcBef>
              <a:tabLst>
                <a:tab pos="4968240" algn="l"/>
              </a:tabLst>
            </a:pPr>
            <a:r>
              <a:rPr sz="1400" b="1" spc="85" dirty="0">
                <a:solidFill>
                  <a:srgbClr val="272424"/>
                </a:solidFill>
                <a:latin typeface="Calibri"/>
                <a:cs typeface="Calibri"/>
              </a:rPr>
              <a:t>Real-</a:t>
            </a:r>
            <a:r>
              <a:rPr sz="1400" b="1" spc="-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W</a:t>
            </a:r>
            <a:r>
              <a:rPr sz="1400" b="1" spc="-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orld</a:t>
            </a:r>
            <a:r>
              <a:rPr sz="1400" b="1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85" dirty="0">
                <a:solidFill>
                  <a:srgbClr val="272424"/>
                </a:solidFill>
                <a:latin typeface="Calibri"/>
                <a:cs typeface="Calibri"/>
              </a:rPr>
              <a:t>Asset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	Smart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Contract</a:t>
            </a:r>
            <a:endParaRPr sz="1400">
              <a:latin typeface="Calibri"/>
              <a:cs typeface="Calibri"/>
            </a:endParaRPr>
          </a:p>
          <a:p>
            <a:pPr marL="50800">
              <a:lnSpc>
                <a:spcPts val="1645"/>
              </a:lnSpc>
              <a:spcBef>
                <a:spcPts val="795"/>
              </a:spcBef>
              <a:tabLst>
                <a:tab pos="5729605" algn="l"/>
                <a:tab pos="6280150" algn="l"/>
              </a:tabLst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Property,</a:t>
            </a:r>
            <a:r>
              <a:rPr sz="14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stake,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revenue</a:t>
            </a:r>
            <a:r>
              <a:rPr sz="14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stream,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or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intellectual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property</a:t>
            </a:r>
            <a:r>
              <a:rPr sz="2100" spc="-15" baseline="7936" dirty="0">
                <a:solidFill>
                  <a:srgbClr val="272424"/>
                </a:solidFill>
                <a:latin typeface="Microsoft JhengHei"/>
                <a:cs typeface="Microsoft JhengHei"/>
              </a:rPr>
              <a:t>Legal</a:t>
            </a:r>
            <a:r>
              <a:rPr sz="2100" baseline="7936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2100" spc="-15" baseline="7936" dirty="0">
                <a:solidFill>
                  <a:srgbClr val="272424"/>
                </a:solidFill>
                <a:latin typeface="Microsoft JhengHei"/>
                <a:cs typeface="Microsoft JhengHei"/>
              </a:rPr>
              <a:t>rights</a:t>
            </a:r>
            <a:r>
              <a:rPr sz="2100" baseline="7936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2100" spc="-97" baseline="7936" dirty="0">
                <a:solidFill>
                  <a:srgbClr val="272424"/>
                </a:solidFill>
                <a:latin typeface="Microsoft JhengHei"/>
                <a:cs typeface="Microsoft JhengHei"/>
              </a:rPr>
              <a:t>encoded</a:t>
            </a:r>
            <a:r>
              <a:rPr sz="2100" spc="442" baseline="7936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2100" spc="-37" baseline="7936" dirty="0">
                <a:solidFill>
                  <a:srgbClr val="272424"/>
                </a:solidFill>
                <a:latin typeface="Microsoft JhengHei"/>
                <a:cs typeface="Microsoft JhengHei"/>
              </a:rPr>
              <a:t>on</a:t>
            </a:r>
            <a:endParaRPr sz="2100" baseline="7936">
              <a:latin typeface="Microsoft JhengHei"/>
              <a:cs typeface="Microsoft JhengHei"/>
            </a:endParaRPr>
          </a:p>
          <a:p>
            <a:pPr marL="5217795">
              <a:lnSpc>
                <a:spcPts val="1645"/>
              </a:lnSpc>
            </a:pPr>
            <a:r>
              <a:rPr sz="14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auditable,</a:t>
            </a:r>
            <a:r>
              <a:rPr sz="14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immutable</a:t>
            </a:r>
            <a:endParaRPr sz="1400">
              <a:latin typeface="Microsoft JhengHei"/>
              <a:cs typeface="Microsoft JhengHe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80872" y="3668039"/>
            <a:ext cx="9544329" cy="580872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713333" y="4271796"/>
            <a:ext cx="4274185" cy="887094"/>
          </a:xfrm>
          <a:prstGeom prst="rect">
            <a:avLst/>
          </a:prstGeom>
        </p:spPr>
        <p:txBody>
          <a:bodyPr vert="horz" wrap="square" lIns="0" tIns="1174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25"/>
              </a:spcBef>
            </a:pPr>
            <a:r>
              <a:rPr sz="1400" b="1" spc="105" dirty="0">
                <a:solidFill>
                  <a:srgbClr val="272424"/>
                </a:solidFill>
                <a:latin typeface="Calibri"/>
                <a:cs typeface="Calibri"/>
              </a:rPr>
              <a:t>Token</a:t>
            </a:r>
            <a:r>
              <a:rPr sz="1400" b="1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85" dirty="0">
                <a:solidFill>
                  <a:srgbClr val="272424"/>
                </a:solidFill>
                <a:latin typeface="Calibri"/>
                <a:cs typeface="Calibri"/>
              </a:rPr>
              <a:t>Issuance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7100"/>
              </a:lnSpc>
              <a:spcBef>
                <a:spcPts val="675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Fractional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digital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tokens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representing</a:t>
            </a:r>
            <a:r>
              <a:rPr sz="14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ownership</a:t>
            </a:r>
            <a:r>
              <a:rPr sz="14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or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economic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rights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86146" y="4271796"/>
            <a:ext cx="4519295" cy="887094"/>
          </a:xfrm>
          <a:prstGeom prst="rect">
            <a:avLst/>
          </a:prstGeom>
        </p:spPr>
        <p:txBody>
          <a:bodyPr vert="horz" wrap="square" lIns="0" tIns="1174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2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Global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7100"/>
              </a:lnSpc>
              <a:spcBef>
                <a:spcPts val="675"/>
              </a:spcBef>
            </a:pP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24/7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trading,</a:t>
            </a:r>
            <a:r>
              <a:rPr sz="14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global</a:t>
            </a:r>
            <a:r>
              <a:rPr sz="14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investor</a:t>
            </a:r>
            <a:r>
              <a:rPr sz="14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access,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automated</a:t>
            </a:r>
            <a:r>
              <a:rPr sz="14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compliance 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via</a:t>
            </a:r>
            <a:r>
              <a:rPr sz="14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smart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contracts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8248" y="5448427"/>
            <a:ext cx="9570720" cy="72580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 algn="just">
              <a:lnSpc>
                <a:spcPts val="1800"/>
              </a:lnSpc>
              <a:spcBef>
                <a:spcPts val="254"/>
              </a:spcBef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Tokenization</a:t>
            </a:r>
            <a:r>
              <a:rPr sz="1600" b="1" spc="1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reduces</a:t>
            </a:r>
            <a:r>
              <a:rPr sz="1600" b="1" spc="18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minimum</a:t>
            </a:r>
            <a:r>
              <a:rPr sz="1600" spc="18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investment</a:t>
            </a:r>
            <a:r>
              <a:rPr sz="1600" spc="18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thresholds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,</a:t>
            </a:r>
            <a:r>
              <a:rPr sz="1600" spc="1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increases</a:t>
            </a:r>
            <a:r>
              <a:rPr sz="1600" b="1" spc="18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liquidity</a:t>
            </a:r>
            <a:r>
              <a:rPr sz="1600" spc="18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for</a:t>
            </a:r>
            <a:r>
              <a:rPr sz="1600" spc="16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traditionally</a:t>
            </a:r>
            <a:r>
              <a:rPr sz="1600" spc="18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illiquid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assets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,</a:t>
            </a:r>
            <a:r>
              <a:rPr sz="1600" spc="4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4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enables</a:t>
            </a:r>
            <a:r>
              <a:rPr sz="1600" spc="47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programmable</a:t>
            </a:r>
            <a:r>
              <a:rPr sz="1600" spc="47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0000"/>
                </a:solidFill>
                <a:latin typeface="Microsoft JhengHei"/>
                <a:cs typeface="Microsoft JhengHei"/>
              </a:rPr>
              <a:t>governance</a:t>
            </a:r>
            <a:r>
              <a:rPr sz="1600" spc="47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600" spc="4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fundamentally</a:t>
            </a:r>
            <a:r>
              <a:rPr sz="1600" spc="4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changing</a:t>
            </a:r>
            <a:r>
              <a:rPr sz="1600" spc="4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who</a:t>
            </a:r>
            <a:r>
              <a:rPr sz="1600" spc="4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can</a:t>
            </a:r>
            <a:r>
              <a:rPr sz="1600" spc="4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invest</a:t>
            </a:r>
            <a:r>
              <a:rPr sz="1600" spc="459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in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startups</a:t>
            </a:r>
            <a:r>
              <a:rPr sz="16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on</a:t>
            </a:r>
            <a:r>
              <a:rPr sz="16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what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terms.</a:t>
            </a:r>
            <a:endParaRPr sz="16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3143" y="1325285"/>
            <a:ext cx="10393045" cy="5243830"/>
            <a:chOff x="313143" y="1325285"/>
            <a:chExt cx="10393045" cy="5243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1103" y="1363941"/>
              <a:ext cx="9851136" cy="512699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32193" y="1628775"/>
              <a:ext cx="10126345" cy="4632960"/>
            </a:xfrm>
            <a:custGeom>
              <a:avLst/>
              <a:gdLst/>
              <a:ahLst/>
              <a:cxnLst/>
              <a:rect l="l" t="t" r="r" b="b"/>
              <a:pathLst>
                <a:path w="10126345" h="4632960">
                  <a:moveTo>
                    <a:pt x="9841776" y="0"/>
                  </a:moveTo>
                  <a:lnTo>
                    <a:pt x="284454" y="0"/>
                  </a:lnTo>
                  <a:lnTo>
                    <a:pt x="238314" y="3723"/>
                  </a:lnTo>
                  <a:lnTo>
                    <a:pt x="194545" y="14504"/>
                  </a:lnTo>
                  <a:lnTo>
                    <a:pt x="153731" y="31755"/>
                  </a:lnTo>
                  <a:lnTo>
                    <a:pt x="116459" y="54892"/>
                  </a:lnTo>
                  <a:lnTo>
                    <a:pt x="83315" y="83327"/>
                  </a:lnTo>
                  <a:lnTo>
                    <a:pt x="54883" y="116476"/>
                  </a:lnTo>
                  <a:lnTo>
                    <a:pt x="31750" y="153751"/>
                  </a:lnTo>
                  <a:lnTo>
                    <a:pt x="14501" y="194568"/>
                  </a:lnTo>
                  <a:lnTo>
                    <a:pt x="3723" y="238339"/>
                  </a:lnTo>
                  <a:lnTo>
                    <a:pt x="0" y="284479"/>
                  </a:lnTo>
                  <a:lnTo>
                    <a:pt x="0" y="4348264"/>
                  </a:lnTo>
                  <a:lnTo>
                    <a:pt x="3723" y="4394403"/>
                  </a:lnTo>
                  <a:lnTo>
                    <a:pt x="14501" y="4438173"/>
                  </a:lnTo>
                  <a:lnTo>
                    <a:pt x="31750" y="4478986"/>
                  </a:lnTo>
                  <a:lnTo>
                    <a:pt x="54883" y="4516258"/>
                  </a:lnTo>
                  <a:lnTo>
                    <a:pt x="83315" y="4549403"/>
                  </a:lnTo>
                  <a:lnTo>
                    <a:pt x="116459" y="4577835"/>
                  </a:lnTo>
                  <a:lnTo>
                    <a:pt x="153731" y="4600968"/>
                  </a:lnTo>
                  <a:lnTo>
                    <a:pt x="194545" y="4618216"/>
                  </a:lnTo>
                  <a:lnTo>
                    <a:pt x="238314" y="4628995"/>
                  </a:lnTo>
                  <a:lnTo>
                    <a:pt x="284454" y="4632718"/>
                  </a:lnTo>
                  <a:lnTo>
                    <a:pt x="9841776" y="4632718"/>
                  </a:lnTo>
                  <a:lnTo>
                    <a:pt x="9887916" y="4628995"/>
                  </a:lnTo>
                  <a:lnTo>
                    <a:pt x="9931688" y="4618216"/>
                  </a:lnTo>
                  <a:lnTo>
                    <a:pt x="9972504" y="4600968"/>
                  </a:lnTo>
                  <a:lnTo>
                    <a:pt x="10009779" y="4577835"/>
                  </a:lnTo>
                  <a:lnTo>
                    <a:pt x="10042928" y="4549403"/>
                  </a:lnTo>
                  <a:lnTo>
                    <a:pt x="10071363" y="4516258"/>
                  </a:lnTo>
                  <a:lnTo>
                    <a:pt x="10094500" y="4478986"/>
                  </a:lnTo>
                  <a:lnTo>
                    <a:pt x="10111751" y="4438173"/>
                  </a:lnTo>
                  <a:lnTo>
                    <a:pt x="10122532" y="4394403"/>
                  </a:lnTo>
                  <a:lnTo>
                    <a:pt x="10126256" y="4348264"/>
                  </a:lnTo>
                  <a:lnTo>
                    <a:pt x="10126256" y="284479"/>
                  </a:lnTo>
                  <a:lnTo>
                    <a:pt x="10122532" y="238339"/>
                  </a:lnTo>
                  <a:lnTo>
                    <a:pt x="10111751" y="194568"/>
                  </a:lnTo>
                  <a:lnTo>
                    <a:pt x="10094500" y="153751"/>
                  </a:lnTo>
                  <a:lnTo>
                    <a:pt x="10071363" y="116476"/>
                  </a:lnTo>
                  <a:lnTo>
                    <a:pt x="10042928" y="83327"/>
                  </a:lnTo>
                  <a:lnTo>
                    <a:pt x="10009779" y="54892"/>
                  </a:lnTo>
                  <a:lnTo>
                    <a:pt x="9972504" y="31755"/>
                  </a:lnTo>
                  <a:lnTo>
                    <a:pt x="9931688" y="14504"/>
                  </a:lnTo>
                  <a:lnTo>
                    <a:pt x="9887916" y="3723"/>
                  </a:lnTo>
                  <a:lnTo>
                    <a:pt x="98417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2193" y="1628775"/>
              <a:ext cx="10126345" cy="4632960"/>
            </a:xfrm>
            <a:custGeom>
              <a:avLst/>
              <a:gdLst/>
              <a:ahLst/>
              <a:cxnLst/>
              <a:rect l="l" t="t" r="r" b="b"/>
              <a:pathLst>
                <a:path w="10126345" h="4632960">
                  <a:moveTo>
                    <a:pt x="0" y="284479"/>
                  </a:moveTo>
                  <a:lnTo>
                    <a:pt x="3723" y="238339"/>
                  </a:lnTo>
                  <a:lnTo>
                    <a:pt x="14501" y="194568"/>
                  </a:lnTo>
                  <a:lnTo>
                    <a:pt x="31750" y="153751"/>
                  </a:lnTo>
                  <a:lnTo>
                    <a:pt x="54883" y="116476"/>
                  </a:lnTo>
                  <a:lnTo>
                    <a:pt x="83315" y="83327"/>
                  </a:lnTo>
                  <a:lnTo>
                    <a:pt x="116459" y="54892"/>
                  </a:lnTo>
                  <a:lnTo>
                    <a:pt x="153731" y="31755"/>
                  </a:lnTo>
                  <a:lnTo>
                    <a:pt x="194545" y="14504"/>
                  </a:lnTo>
                  <a:lnTo>
                    <a:pt x="238314" y="3723"/>
                  </a:lnTo>
                  <a:lnTo>
                    <a:pt x="284454" y="0"/>
                  </a:lnTo>
                  <a:lnTo>
                    <a:pt x="9841776" y="0"/>
                  </a:lnTo>
                  <a:lnTo>
                    <a:pt x="9887916" y="3723"/>
                  </a:lnTo>
                  <a:lnTo>
                    <a:pt x="9931688" y="14504"/>
                  </a:lnTo>
                  <a:lnTo>
                    <a:pt x="9972504" y="31755"/>
                  </a:lnTo>
                  <a:lnTo>
                    <a:pt x="10009779" y="54892"/>
                  </a:lnTo>
                  <a:lnTo>
                    <a:pt x="10042928" y="83327"/>
                  </a:lnTo>
                  <a:lnTo>
                    <a:pt x="10071363" y="116476"/>
                  </a:lnTo>
                  <a:lnTo>
                    <a:pt x="10094500" y="153751"/>
                  </a:lnTo>
                  <a:lnTo>
                    <a:pt x="10111751" y="194568"/>
                  </a:lnTo>
                  <a:lnTo>
                    <a:pt x="10122532" y="238339"/>
                  </a:lnTo>
                  <a:lnTo>
                    <a:pt x="10126256" y="284479"/>
                  </a:lnTo>
                  <a:lnTo>
                    <a:pt x="10126256" y="4348264"/>
                  </a:lnTo>
                  <a:lnTo>
                    <a:pt x="10122532" y="4394403"/>
                  </a:lnTo>
                  <a:lnTo>
                    <a:pt x="10111751" y="4438173"/>
                  </a:lnTo>
                  <a:lnTo>
                    <a:pt x="10094500" y="4478986"/>
                  </a:lnTo>
                  <a:lnTo>
                    <a:pt x="10071363" y="4516258"/>
                  </a:lnTo>
                  <a:lnTo>
                    <a:pt x="10042928" y="4549403"/>
                  </a:lnTo>
                  <a:lnTo>
                    <a:pt x="10009779" y="4577835"/>
                  </a:lnTo>
                  <a:lnTo>
                    <a:pt x="9972504" y="4600968"/>
                  </a:lnTo>
                  <a:lnTo>
                    <a:pt x="9931688" y="4618216"/>
                  </a:lnTo>
                  <a:lnTo>
                    <a:pt x="9887916" y="4628995"/>
                  </a:lnTo>
                  <a:lnTo>
                    <a:pt x="9841776" y="4632718"/>
                  </a:lnTo>
                  <a:lnTo>
                    <a:pt x="284454" y="4632718"/>
                  </a:lnTo>
                  <a:lnTo>
                    <a:pt x="238314" y="4628995"/>
                  </a:lnTo>
                  <a:lnTo>
                    <a:pt x="194545" y="4618216"/>
                  </a:lnTo>
                  <a:lnTo>
                    <a:pt x="153731" y="4600968"/>
                  </a:lnTo>
                  <a:lnTo>
                    <a:pt x="116459" y="4577835"/>
                  </a:lnTo>
                  <a:lnTo>
                    <a:pt x="83315" y="4549403"/>
                  </a:lnTo>
                  <a:lnTo>
                    <a:pt x="54883" y="4516258"/>
                  </a:lnTo>
                  <a:lnTo>
                    <a:pt x="31750" y="4478986"/>
                  </a:lnTo>
                  <a:lnTo>
                    <a:pt x="14501" y="4438173"/>
                  </a:lnTo>
                  <a:lnTo>
                    <a:pt x="3723" y="4394403"/>
                  </a:lnTo>
                  <a:lnTo>
                    <a:pt x="0" y="4348264"/>
                  </a:lnTo>
                  <a:lnTo>
                    <a:pt x="0" y="284479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605129"/>
            <a:ext cx="10300335" cy="945515"/>
            <a:chOff x="158445" y="605129"/>
            <a:chExt cx="10300335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674623" y="1779473"/>
            <a:ext cx="5781040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160" dirty="0">
                <a:solidFill>
                  <a:srgbClr val="000000"/>
                </a:solidFill>
                <a:latin typeface="Calibri"/>
                <a:cs typeface="Calibri"/>
              </a:rPr>
              <a:t>Security</a:t>
            </a:r>
            <a:r>
              <a:rPr sz="2850" i="0" spc="2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95" dirty="0">
                <a:solidFill>
                  <a:srgbClr val="000000"/>
                </a:solidFill>
                <a:latin typeface="Calibri"/>
                <a:cs typeface="Calibri"/>
              </a:rPr>
              <a:t>Tokens</a:t>
            </a:r>
            <a:r>
              <a:rPr sz="2850" i="0" spc="3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30" dirty="0">
                <a:solidFill>
                  <a:srgbClr val="000000"/>
                </a:solidFill>
                <a:latin typeface="Calibri"/>
                <a:cs typeface="Calibri"/>
              </a:rPr>
              <a:t>vs.</a:t>
            </a:r>
            <a:r>
              <a:rPr sz="2850" i="0" spc="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05" dirty="0">
                <a:solidFill>
                  <a:srgbClr val="000000"/>
                </a:solidFill>
                <a:latin typeface="Calibri"/>
                <a:cs typeface="Calibri"/>
              </a:rPr>
              <a:t>Utility</a:t>
            </a:r>
            <a:r>
              <a:rPr sz="2850" i="0" spc="2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85" dirty="0">
                <a:solidFill>
                  <a:srgbClr val="000000"/>
                </a:solidFill>
                <a:latin typeface="Calibri"/>
                <a:cs typeface="Calibri"/>
              </a:rPr>
              <a:t>Tokens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76326" y="2848482"/>
            <a:ext cx="4804410" cy="2514600"/>
          </a:xfrm>
          <a:custGeom>
            <a:avLst/>
            <a:gdLst/>
            <a:ahLst/>
            <a:cxnLst/>
            <a:rect l="l" t="t" r="r" b="b"/>
            <a:pathLst>
              <a:path w="4804410" h="2514600">
                <a:moveTo>
                  <a:pt x="4684318" y="0"/>
                </a:moveTo>
                <a:lnTo>
                  <a:pt x="119786" y="0"/>
                </a:lnTo>
                <a:lnTo>
                  <a:pt x="73160" y="9407"/>
                </a:lnTo>
                <a:lnTo>
                  <a:pt x="35085" y="35067"/>
                </a:lnTo>
                <a:lnTo>
                  <a:pt x="9413" y="73134"/>
                </a:lnTo>
                <a:lnTo>
                  <a:pt x="0" y="119761"/>
                </a:lnTo>
                <a:lnTo>
                  <a:pt x="0" y="2394330"/>
                </a:lnTo>
                <a:lnTo>
                  <a:pt x="9413" y="2440957"/>
                </a:lnTo>
                <a:lnTo>
                  <a:pt x="35085" y="2479024"/>
                </a:lnTo>
                <a:lnTo>
                  <a:pt x="73160" y="2504684"/>
                </a:lnTo>
                <a:lnTo>
                  <a:pt x="119786" y="2514091"/>
                </a:lnTo>
                <a:lnTo>
                  <a:pt x="4684318" y="2514091"/>
                </a:lnTo>
                <a:lnTo>
                  <a:pt x="4730965" y="2504684"/>
                </a:lnTo>
                <a:lnTo>
                  <a:pt x="4769075" y="2479024"/>
                </a:lnTo>
                <a:lnTo>
                  <a:pt x="4794779" y="2440957"/>
                </a:lnTo>
                <a:lnTo>
                  <a:pt x="4804206" y="2394330"/>
                </a:lnTo>
                <a:lnTo>
                  <a:pt x="4804206" y="119761"/>
                </a:lnTo>
                <a:lnTo>
                  <a:pt x="4794779" y="73134"/>
                </a:lnTo>
                <a:lnTo>
                  <a:pt x="4769075" y="35067"/>
                </a:lnTo>
                <a:lnTo>
                  <a:pt x="4730965" y="9407"/>
                </a:lnTo>
                <a:lnTo>
                  <a:pt x="4684318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08787" y="2785225"/>
            <a:ext cx="4540885" cy="2353310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40"/>
              </a:spcBef>
            </a:pPr>
            <a:r>
              <a:rPr sz="1800" b="1" spc="100" dirty="0">
                <a:solidFill>
                  <a:srgbClr val="FFFFFF"/>
                </a:solidFill>
                <a:latin typeface="Calibri"/>
                <a:cs typeface="Calibri"/>
              </a:rPr>
              <a:t>Security</a:t>
            </a:r>
            <a:r>
              <a:rPr sz="1800" b="1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125" dirty="0">
                <a:solidFill>
                  <a:srgbClr val="FFFFFF"/>
                </a:solidFill>
                <a:latin typeface="Calibri"/>
                <a:cs typeface="Calibri"/>
              </a:rPr>
              <a:t>Tokens</a:t>
            </a:r>
            <a:r>
              <a:rPr sz="1800" b="1" spc="1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105" dirty="0">
                <a:solidFill>
                  <a:srgbClr val="FFFFFF"/>
                </a:solidFill>
                <a:latin typeface="Calibri"/>
                <a:cs typeface="Calibri"/>
              </a:rPr>
              <a:t>(STO</a:t>
            </a:r>
            <a:r>
              <a:rPr sz="1800" b="1" spc="-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35" dirty="0">
                <a:solidFill>
                  <a:srgbClr val="FFFFFF"/>
                </a:solidFill>
                <a:latin typeface="Calibri"/>
                <a:cs typeface="Calibri"/>
              </a:rPr>
              <a:t>s)</a:t>
            </a:r>
            <a:endParaRPr sz="1800">
              <a:latin typeface="Calibri"/>
              <a:cs typeface="Calibri"/>
            </a:endParaRPr>
          </a:p>
          <a:p>
            <a:pPr marL="12700" marR="5080" algn="just">
              <a:lnSpc>
                <a:spcPts val="1800"/>
              </a:lnSpc>
              <a:spcBef>
                <a:spcPts val="1165"/>
              </a:spcBef>
            </a:pP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Represent</a:t>
            </a:r>
            <a:r>
              <a:rPr sz="1600" spc="1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ownership</a:t>
            </a:r>
            <a:r>
              <a:rPr sz="1600" spc="1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rights</a:t>
            </a:r>
            <a:r>
              <a:rPr sz="1600" spc="11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—</a:t>
            </a:r>
            <a:r>
              <a:rPr sz="1600" spc="12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equity,</a:t>
            </a:r>
            <a:r>
              <a:rPr sz="1600" spc="1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debt,</a:t>
            </a:r>
            <a:r>
              <a:rPr sz="1600" spc="1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or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revenue</a:t>
            </a:r>
            <a:r>
              <a:rPr sz="1600" spc="390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share.</a:t>
            </a:r>
            <a:r>
              <a:rPr sz="1600" spc="395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Subject</a:t>
            </a:r>
            <a:r>
              <a:rPr sz="1600" spc="385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to</a:t>
            </a:r>
            <a:r>
              <a:rPr sz="1600" spc="395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SEC/regulatory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oversight.</a:t>
            </a:r>
            <a:r>
              <a:rPr sz="1600" spc="459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Traded</a:t>
            </a:r>
            <a:r>
              <a:rPr sz="1600" spc="459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on</a:t>
            </a:r>
            <a:r>
              <a:rPr sz="1600" spc="470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licensed</a:t>
            </a:r>
            <a:r>
              <a:rPr sz="1600" spc="459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platforms.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Examples:</a:t>
            </a:r>
            <a:r>
              <a:rPr sz="1600" spc="-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tZERO,</a:t>
            </a:r>
            <a:r>
              <a:rPr sz="1600" spc="-6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Securitize.</a:t>
            </a:r>
            <a:endParaRPr sz="1600">
              <a:latin typeface="Microsoft JhengHei"/>
              <a:cs typeface="Microsoft JhengHei"/>
            </a:endParaRPr>
          </a:p>
          <a:p>
            <a:pPr marL="610235" indent="-251460">
              <a:lnSpc>
                <a:spcPts val="1980"/>
              </a:lnSpc>
              <a:spcBef>
                <a:spcPts val="900"/>
              </a:spcBef>
              <a:buChar char="•"/>
              <a:tabLst>
                <a:tab pos="610235" algn="l"/>
              </a:tabLst>
            </a:pPr>
            <a:r>
              <a:rPr sz="1800" spc="-110" dirty="0">
                <a:solidFill>
                  <a:srgbClr val="FFFFFF"/>
                </a:solidFill>
                <a:latin typeface="Microsoft JhengHei"/>
                <a:cs typeface="Microsoft JhengHei"/>
              </a:rPr>
              <a:t>Investor</a:t>
            </a:r>
            <a:r>
              <a:rPr sz="1800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spc="-120" dirty="0">
                <a:solidFill>
                  <a:srgbClr val="FFFFFF"/>
                </a:solidFill>
                <a:latin typeface="Microsoft JhengHei"/>
                <a:cs typeface="Microsoft JhengHei"/>
              </a:rPr>
              <a:t>protections</a:t>
            </a:r>
            <a:r>
              <a:rPr sz="1800" spc="-8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apply</a:t>
            </a:r>
            <a:endParaRPr sz="1800">
              <a:latin typeface="Microsoft JhengHei"/>
              <a:cs typeface="Microsoft JhengHei"/>
            </a:endParaRPr>
          </a:p>
          <a:p>
            <a:pPr marL="610235" indent="-251460">
              <a:lnSpc>
                <a:spcPts val="1800"/>
              </a:lnSpc>
              <a:buChar char="•"/>
              <a:tabLst>
                <a:tab pos="610235" algn="l"/>
              </a:tabLst>
            </a:pPr>
            <a:r>
              <a:rPr sz="1800" spc="-145" dirty="0">
                <a:solidFill>
                  <a:srgbClr val="FFFFFF"/>
                </a:solidFill>
                <a:latin typeface="Microsoft JhengHei"/>
                <a:cs typeface="Microsoft JhengHei"/>
              </a:rPr>
              <a:t>Compliant</a:t>
            </a:r>
            <a:r>
              <a:rPr sz="1800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spc="-70" dirty="0">
                <a:solidFill>
                  <a:srgbClr val="FFFFFF"/>
                </a:solidFill>
                <a:latin typeface="Microsoft JhengHei"/>
                <a:cs typeface="Microsoft JhengHei"/>
              </a:rPr>
              <a:t>with</a:t>
            </a:r>
            <a:r>
              <a:rPr sz="1800" spc="-1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spc="-100" dirty="0">
                <a:solidFill>
                  <a:srgbClr val="FFFFFF"/>
                </a:solidFill>
                <a:latin typeface="Microsoft JhengHei"/>
                <a:cs typeface="Microsoft JhengHei"/>
              </a:rPr>
              <a:t>securities</a:t>
            </a:r>
            <a:r>
              <a:rPr sz="1800" spc="-1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law</a:t>
            </a:r>
            <a:endParaRPr sz="1800">
              <a:latin typeface="Microsoft JhengHei"/>
              <a:cs typeface="Microsoft JhengHei"/>
            </a:endParaRPr>
          </a:p>
          <a:p>
            <a:pPr marL="610235" indent="-251460">
              <a:lnSpc>
                <a:spcPts val="1980"/>
              </a:lnSpc>
              <a:buChar char="•"/>
              <a:tabLst>
                <a:tab pos="610235" algn="l"/>
              </a:tabLst>
            </a:pPr>
            <a:r>
              <a:rPr sz="1800" spc="-114" dirty="0">
                <a:solidFill>
                  <a:srgbClr val="FFFFFF"/>
                </a:solidFill>
                <a:latin typeface="Microsoft JhengHei"/>
                <a:cs typeface="Microsoft JhengHei"/>
              </a:rPr>
              <a:t>Suitable </a:t>
            </a:r>
            <a:r>
              <a:rPr sz="1800" spc="-95" dirty="0">
                <a:solidFill>
                  <a:srgbClr val="FFFFFF"/>
                </a:solidFill>
                <a:latin typeface="Microsoft JhengHei"/>
                <a:cs typeface="Microsoft JhengHei"/>
              </a:rPr>
              <a:t>for</a:t>
            </a:r>
            <a:r>
              <a:rPr sz="1800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spc="-105" dirty="0">
                <a:solidFill>
                  <a:srgbClr val="FFFFFF"/>
                </a:solidFill>
                <a:latin typeface="Microsoft JhengHei"/>
                <a:cs typeface="Microsoft JhengHei"/>
              </a:rPr>
              <a:t>equity</a:t>
            </a:r>
            <a:r>
              <a:rPr sz="1800" spc="-1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replacement</a:t>
            </a:r>
            <a:endParaRPr sz="1800">
              <a:latin typeface="Microsoft JhengHei"/>
              <a:cs typeface="Microsoft JhengHe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54777" y="2822619"/>
            <a:ext cx="4690110" cy="2319655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81280" algn="just">
              <a:lnSpc>
                <a:spcPct val="100000"/>
              </a:lnSpc>
              <a:spcBef>
                <a:spcPts val="905"/>
              </a:spcBef>
            </a:pPr>
            <a:r>
              <a:rPr sz="1800" b="1" dirty="0">
                <a:latin typeface="Calibri"/>
                <a:cs typeface="Calibri"/>
              </a:rPr>
              <a:t>Utility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Tokens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(ICOs/IDOs)</a:t>
            </a:r>
            <a:endParaRPr sz="1800">
              <a:latin typeface="Calibri"/>
              <a:cs typeface="Calibri"/>
            </a:endParaRPr>
          </a:p>
          <a:p>
            <a:pPr marL="81280" marR="5080" algn="just">
              <a:lnSpc>
                <a:spcPts val="1800"/>
              </a:lnSpc>
              <a:spcBef>
                <a:spcPts val="875"/>
              </a:spcBef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Grant</a:t>
            </a:r>
            <a:r>
              <a:rPr sz="16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access</a:t>
            </a:r>
            <a:r>
              <a:rPr sz="16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600" spc="3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6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product</a:t>
            </a:r>
            <a:r>
              <a:rPr sz="1600" spc="3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or</a:t>
            </a:r>
            <a:r>
              <a:rPr sz="16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service</a:t>
            </a:r>
            <a:r>
              <a:rPr sz="16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within</a:t>
            </a:r>
            <a:r>
              <a:rPr sz="16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a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protocol.</a:t>
            </a:r>
            <a:r>
              <a:rPr sz="1600" spc="4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Not</a:t>
            </a:r>
            <a:r>
              <a:rPr sz="1600" spc="4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classified</a:t>
            </a:r>
            <a:r>
              <a:rPr sz="1600" spc="4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600" spc="4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securities</a:t>
            </a:r>
            <a:r>
              <a:rPr sz="1600" spc="4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(in</a:t>
            </a:r>
            <a:r>
              <a:rPr sz="1600" spc="4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most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jurisdictions).</a:t>
            </a:r>
            <a:r>
              <a:rPr sz="16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Examples:</a:t>
            </a:r>
            <a:r>
              <a:rPr sz="16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Filecoin,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Basic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Attention Token.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860"/>
              </a:lnSpc>
              <a:spcBef>
                <a:spcPts val="1505"/>
              </a:spcBef>
              <a:buChar char="•"/>
              <a:tabLst>
                <a:tab pos="263525" algn="l"/>
              </a:tabLst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Fundraising</a:t>
            </a:r>
            <a:r>
              <a:rPr sz="16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without</a:t>
            </a:r>
            <a:r>
              <a:rPr sz="16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6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dilution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800"/>
              </a:lnSpc>
              <a:buChar char="•"/>
              <a:tabLst>
                <a:tab pos="263525" algn="l"/>
              </a:tabLst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Regulatory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gray</a:t>
            </a:r>
            <a:r>
              <a:rPr sz="16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area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860"/>
              </a:lnSpc>
              <a:buChar char="•"/>
              <a:tabLst>
                <a:tab pos="263525" algn="l"/>
              </a:tabLst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High</a:t>
            </a:r>
            <a:r>
              <a:rPr sz="16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speculative</a:t>
            </a:r>
            <a:r>
              <a:rPr sz="16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risk</a:t>
            </a:r>
            <a:endParaRPr sz="16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835113"/>
            <a:ext cx="10365105" cy="5801995"/>
            <a:chOff x="341566" y="835113"/>
            <a:chExt cx="10365105" cy="58019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840536"/>
              <a:ext cx="3318255" cy="57528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866774"/>
              <a:ext cx="3143250" cy="5737860"/>
            </a:xfrm>
            <a:custGeom>
              <a:avLst/>
              <a:gdLst/>
              <a:ahLst/>
              <a:cxnLst/>
              <a:rect l="l" t="t" r="r" b="b"/>
              <a:pathLst>
                <a:path w="3143250" h="5737859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514784"/>
                  </a:lnTo>
                  <a:lnTo>
                    <a:pt x="4523" y="5559645"/>
                  </a:lnTo>
                  <a:lnTo>
                    <a:pt x="17498" y="5601428"/>
                  </a:lnTo>
                  <a:lnTo>
                    <a:pt x="38027" y="5639238"/>
                  </a:lnTo>
                  <a:lnTo>
                    <a:pt x="65214" y="5672181"/>
                  </a:lnTo>
                  <a:lnTo>
                    <a:pt x="98164" y="5699362"/>
                  </a:lnTo>
                  <a:lnTo>
                    <a:pt x="135981" y="5719885"/>
                  </a:lnTo>
                  <a:lnTo>
                    <a:pt x="177768" y="5732855"/>
                  </a:lnTo>
                  <a:lnTo>
                    <a:pt x="222630" y="5737377"/>
                  </a:lnTo>
                  <a:lnTo>
                    <a:pt x="3143250" y="5737377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835113"/>
              <a:ext cx="9562973" cy="580199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045082"/>
              <a:ext cx="9793605" cy="5418455"/>
            </a:xfrm>
            <a:custGeom>
              <a:avLst/>
              <a:gdLst/>
              <a:ahLst/>
              <a:cxnLst/>
              <a:rect l="l" t="t" r="r" b="b"/>
              <a:pathLst>
                <a:path w="9793605" h="5418455">
                  <a:moveTo>
                    <a:pt x="9460293" y="0"/>
                  </a:moveTo>
                  <a:lnTo>
                    <a:pt x="332676" y="0"/>
                  </a:lnTo>
                  <a:lnTo>
                    <a:pt x="283516" y="3604"/>
                  </a:lnTo>
                  <a:lnTo>
                    <a:pt x="236595" y="14076"/>
                  </a:lnTo>
                  <a:lnTo>
                    <a:pt x="192429" y="30902"/>
                  </a:lnTo>
                  <a:lnTo>
                    <a:pt x="151531" y="53567"/>
                  </a:lnTo>
                  <a:lnTo>
                    <a:pt x="114416" y="81560"/>
                  </a:lnTo>
                  <a:lnTo>
                    <a:pt x="81600" y="114365"/>
                  </a:lnTo>
                  <a:lnTo>
                    <a:pt x="53596" y="151469"/>
                  </a:lnTo>
                  <a:lnTo>
                    <a:pt x="30919" y="192360"/>
                  </a:lnTo>
                  <a:lnTo>
                    <a:pt x="14085" y="236523"/>
                  </a:lnTo>
                  <a:lnTo>
                    <a:pt x="3607" y="283445"/>
                  </a:lnTo>
                  <a:lnTo>
                    <a:pt x="0" y="332613"/>
                  </a:lnTo>
                  <a:lnTo>
                    <a:pt x="0" y="5085448"/>
                  </a:lnTo>
                  <a:lnTo>
                    <a:pt x="3607" y="5134608"/>
                  </a:lnTo>
                  <a:lnTo>
                    <a:pt x="14085" y="5181529"/>
                  </a:lnTo>
                  <a:lnTo>
                    <a:pt x="30919" y="5225695"/>
                  </a:lnTo>
                  <a:lnTo>
                    <a:pt x="53596" y="5266593"/>
                  </a:lnTo>
                  <a:lnTo>
                    <a:pt x="81600" y="5303708"/>
                  </a:lnTo>
                  <a:lnTo>
                    <a:pt x="114416" y="5336524"/>
                  </a:lnTo>
                  <a:lnTo>
                    <a:pt x="151531" y="5364528"/>
                  </a:lnTo>
                  <a:lnTo>
                    <a:pt x="192429" y="5387204"/>
                  </a:lnTo>
                  <a:lnTo>
                    <a:pt x="236595" y="5404039"/>
                  </a:lnTo>
                  <a:lnTo>
                    <a:pt x="283516" y="5414517"/>
                  </a:lnTo>
                  <a:lnTo>
                    <a:pt x="332676" y="5418124"/>
                  </a:lnTo>
                  <a:lnTo>
                    <a:pt x="9460293" y="5418124"/>
                  </a:lnTo>
                  <a:lnTo>
                    <a:pt x="9509463" y="5414517"/>
                  </a:lnTo>
                  <a:lnTo>
                    <a:pt x="9556393" y="5404039"/>
                  </a:lnTo>
                  <a:lnTo>
                    <a:pt x="9600569" y="5387204"/>
                  </a:lnTo>
                  <a:lnTo>
                    <a:pt x="9641474" y="5364528"/>
                  </a:lnTo>
                  <a:lnTo>
                    <a:pt x="9678596" y="5336524"/>
                  </a:lnTo>
                  <a:lnTo>
                    <a:pt x="9711418" y="5303708"/>
                  </a:lnTo>
                  <a:lnTo>
                    <a:pt x="9739427" y="5266593"/>
                  </a:lnTo>
                  <a:lnTo>
                    <a:pt x="9762108" y="5225695"/>
                  </a:lnTo>
                  <a:lnTo>
                    <a:pt x="9778945" y="5181529"/>
                  </a:lnTo>
                  <a:lnTo>
                    <a:pt x="9789425" y="5134608"/>
                  </a:lnTo>
                  <a:lnTo>
                    <a:pt x="9793033" y="5085448"/>
                  </a:lnTo>
                  <a:lnTo>
                    <a:pt x="9793033" y="332613"/>
                  </a:lnTo>
                  <a:lnTo>
                    <a:pt x="9789425" y="283445"/>
                  </a:lnTo>
                  <a:lnTo>
                    <a:pt x="9778945" y="236523"/>
                  </a:lnTo>
                  <a:lnTo>
                    <a:pt x="9762108" y="192360"/>
                  </a:lnTo>
                  <a:lnTo>
                    <a:pt x="9739427" y="151469"/>
                  </a:lnTo>
                  <a:lnTo>
                    <a:pt x="9711418" y="114365"/>
                  </a:lnTo>
                  <a:lnTo>
                    <a:pt x="9678596" y="81560"/>
                  </a:lnTo>
                  <a:lnTo>
                    <a:pt x="9641474" y="53567"/>
                  </a:lnTo>
                  <a:lnTo>
                    <a:pt x="9600569" y="30902"/>
                  </a:lnTo>
                  <a:lnTo>
                    <a:pt x="9556393" y="14076"/>
                  </a:lnTo>
                  <a:lnTo>
                    <a:pt x="9509463" y="3604"/>
                  </a:lnTo>
                  <a:lnTo>
                    <a:pt x="94602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045082"/>
              <a:ext cx="9793605" cy="5418455"/>
            </a:xfrm>
            <a:custGeom>
              <a:avLst/>
              <a:gdLst/>
              <a:ahLst/>
              <a:cxnLst/>
              <a:rect l="l" t="t" r="r" b="b"/>
              <a:pathLst>
                <a:path w="9793605" h="5418455">
                  <a:moveTo>
                    <a:pt x="0" y="332613"/>
                  </a:moveTo>
                  <a:lnTo>
                    <a:pt x="3607" y="283445"/>
                  </a:lnTo>
                  <a:lnTo>
                    <a:pt x="14085" y="236523"/>
                  </a:lnTo>
                  <a:lnTo>
                    <a:pt x="30919" y="192360"/>
                  </a:lnTo>
                  <a:lnTo>
                    <a:pt x="53596" y="151469"/>
                  </a:lnTo>
                  <a:lnTo>
                    <a:pt x="81600" y="114365"/>
                  </a:lnTo>
                  <a:lnTo>
                    <a:pt x="114416" y="81560"/>
                  </a:lnTo>
                  <a:lnTo>
                    <a:pt x="151531" y="53567"/>
                  </a:lnTo>
                  <a:lnTo>
                    <a:pt x="192429" y="30902"/>
                  </a:lnTo>
                  <a:lnTo>
                    <a:pt x="236595" y="14076"/>
                  </a:lnTo>
                  <a:lnTo>
                    <a:pt x="283516" y="3604"/>
                  </a:lnTo>
                  <a:lnTo>
                    <a:pt x="332676" y="0"/>
                  </a:lnTo>
                  <a:lnTo>
                    <a:pt x="9460293" y="0"/>
                  </a:lnTo>
                  <a:lnTo>
                    <a:pt x="9509463" y="3604"/>
                  </a:lnTo>
                  <a:lnTo>
                    <a:pt x="9556393" y="14076"/>
                  </a:lnTo>
                  <a:lnTo>
                    <a:pt x="9600569" y="30902"/>
                  </a:lnTo>
                  <a:lnTo>
                    <a:pt x="9641474" y="53567"/>
                  </a:lnTo>
                  <a:lnTo>
                    <a:pt x="9678596" y="81560"/>
                  </a:lnTo>
                  <a:lnTo>
                    <a:pt x="9711418" y="114365"/>
                  </a:lnTo>
                  <a:lnTo>
                    <a:pt x="9739427" y="151469"/>
                  </a:lnTo>
                  <a:lnTo>
                    <a:pt x="9762108" y="192360"/>
                  </a:lnTo>
                  <a:lnTo>
                    <a:pt x="9778945" y="236523"/>
                  </a:lnTo>
                  <a:lnTo>
                    <a:pt x="9789425" y="283445"/>
                  </a:lnTo>
                  <a:lnTo>
                    <a:pt x="9793033" y="332613"/>
                  </a:lnTo>
                  <a:lnTo>
                    <a:pt x="9793033" y="5085448"/>
                  </a:lnTo>
                  <a:lnTo>
                    <a:pt x="9789425" y="5134608"/>
                  </a:lnTo>
                  <a:lnTo>
                    <a:pt x="9778945" y="5181529"/>
                  </a:lnTo>
                  <a:lnTo>
                    <a:pt x="9762108" y="5225695"/>
                  </a:lnTo>
                  <a:lnTo>
                    <a:pt x="9739427" y="5266593"/>
                  </a:lnTo>
                  <a:lnTo>
                    <a:pt x="9711418" y="5303708"/>
                  </a:lnTo>
                  <a:lnTo>
                    <a:pt x="9678596" y="5336524"/>
                  </a:lnTo>
                  <a:lnTo>
                    <a:pt x="9641474" y="5364528"/>
                  </a:lnTo>
                  <a:lnTo>
                    <a:pt x="9600569" y="5387204"/>
                  </a:lnTo>
                  <a:lnTo>
                    <a:pt x="9556393" y="5404039"/>
                  </a:lnTo>
                  <a:lnTo>
                    <a:pt x="9509463" y="5414517"/>
                  </a:lnTo>
                  <a:lnTo>
                    <a:pt x="9460293" y="5418124"/>
                  </a:lnTo>
                  <a:lnTo>
                    <a:pt x="332676" y="5418124"/>
                  </a:lnTo>
                  <a:lnTo>
                    <a:pt x="283516" y="5414517"/>
                  </a:lnTo>
                  <a:lnTo>
                    <a:pt x="236595" y="5404039"/>
                  </a:lnTo>
                  <a:lnTo>
                    <a:pt x="192429" y="5387204"/>
                  </a:lnTo>
                  <a:lnTo>
                    <a:pt x="151531" y="5364528"/>
                  </a:lnTo>
                  <a:lnTo>
                    <a:pt x="114416" y="5336524"/>
                  </a:lnTo>
                  <a:lnTo>
                    <a:pt x="81600" y="5303708"/>
                  </a:lnTo>
                  <a:lnTo>
                    <a:pt x="53596" y="5266593"/>
                  </a:lnTo>
                  <a:lnTo>
                    <a:pt x="30919" y="5225695"/>
                  </a:lnTo>
                  <a:lnTo>
                    <a:pt x="14085" y="5181529"/>
                  </a:lnTo>
                  <a:lnTo>
                    <a:pt x="3607" y="5134608"/>
                  </a:lnTo>
                  <a:lnTo>
                    <a:pt x="0" y="5085448"/>
                  </a:lnTo>
                  <a:lnTo>
                    <a:pt x="0" y="33261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1450" y="99923"/>
            <a:ext cx="10333990" cy="945515"/>
            <a:chOff x="171450" y="99923"/>
            <a:chExt cx="10333990" cy="945515"/>
          </a:xfrm>
        </p:grpSpPr>
        <p:sp>
          <p:nvSpPr>
            <p:cNvPr id="9" name="object 9"/>
            <p:cNvSpPr/>
            <p:nvPr/>
          </p:nvSpPr>
          <p:spPr>
            <a:xfrm>
              <a:off x="2123439" y="615824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50" y="99923"/>
              <a:ext cx="2024252" cy="945159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4967" y="1223289"/>
            <a:ext cx="3779901" cy="4958461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560570" y="1550289"/>
            <a:ext cx="482092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DAOs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as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Vehicles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02658" y="2047493"/>
            <a:ext cx="5544820" cy="255651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297180" marR="5080" indent="-285115" algn="just">
              <a:lnSpc>
                <a:spcPts val="1800"/>
              </a:lnSpc>
              <a:spcBef>
                <a:spcPts val="254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spc="30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Decentralized</a:t>
            </a:r>
            <a:r>
              <a:rPr sz="1600" b="1" spc="30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Autonomous</a:t>
            </a:r>
            <a:r>
              <a:rPr sz="1600" b="1" spc="3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Organization</a:t>
            </a:r>
            <a:r>
              <a:rPr sz="1600" b="1" spc="31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(DAO)</a:t>
            </a:r>
            <a:r>
              <a:rPr sz="1600" b="1" spc="31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31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-50" dirty="0">
                <a:solidFill>
                  <a:srgbClr val="FF0000"/>
                </a:solidFill>
                <a:latin typeface="Calibri"/>
                <a:cs typeface="Calibri"/>
              </a:rPr>
              <a:t>a 	</a:t>
            </a:r>
            <a:r>
              <a:rPr sz="1600" spc="-10" dirty="0">
                <a:solidFill>
                  <a:srgbClr val="FF0000"/>
                </a:solidFill>
                <a:latin typeface="Calibri"/>
                <a:cs typeface="Calibri"/>
              </a:rPr>
              <a:t>blockchain-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governed</a:t>
            </a:r>
            <a:r>
              <a:rPr sz="1600" spc="20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entity</a:t>
            </a:r>
            <a:r>
              <a:rPr sz="1600" spc="204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where</a:t>
            </a:r>
            <a:r>
              <a:rPr sz="1600" spc="215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token</a:t>
            </a:r>
            <a:r>
              <a:rPr sz="1600" spc="21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holders</a:t>
            </a:r>
            <a:r>
              <a:rPr sz="1600" spc="21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spc="-10" dirty="0">
                <a:solidFill>
                  <a:srgbClr val="FF0000"/>
                </a:solidFill>
                <a:latin typeface="Calibri"/>
                <a:cs typeface="Calibri"/>
              </a:rPr>
              <a:t>through 	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smart</a:t>
            </a:r>
            <a:r>
              <a:rPr sz="1600" spc="16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contracts</a:t>
            </a:r>
            <a:r>
              <a:rPr sz="1600" spc="165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vote</a:t>
            </a:r>
            <a:r>
              <a:rPr sz="1600" spc="17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on</a:t>
            </a:r>
            <a:r>
              <a:rPr sz="1600" spc="16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capital</a:t>
            </a:r>
            <a:r>
              <a:rPr sz="1600" spc="16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allocation,</a:t>
            </a:r>
            <a:r>
              <a:rPr sz="1600" spc="16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strategy,</a:t>
            </a:r>
            <a:r>
              <a:rPr sz="1600" spc="16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spc="-25" dirty="0">
                <a:solidFill>
                  <a:srgbClr val="FF0000"/>
                </a:solidFill>
                <a:latin typeface="Calibri"/>
                <a:cs typeface="Calibri"/>
              </a:rPr>
              <a:t>and 	</a:t>
            </a:r>
            <a:r>
              <a:rPr sz="1600" spc="-10" dirty="0">
                <a:solidFill>
                  <a:srgbClr val="FF0000"/>
                </a:solidFill>
                <a:latin typeface="Calibri"/>
                <a:cs typeface="Calibri"/>
              </a:rPr>
              <a:t>governance.</a:t>
            </a:r>
            <a:endParaRPr sz="1600">
              <a:latin typeface="Calibri"/>
              <a:cs typeface="Calibri"/>
            </a:endParaRPr>
          </a:p>
          <a:p>
            <a:pPr marL="299085" marR="5080" indent="-287020" algn="just">
              <a:lnSpc>
                <a:spcPct val="93800"/>
              </a:lnSpc>
              <a:spcBef>
                <a:spcPts val="1760"/>
              </a:spcBef>
              <a:buFont typeface="Arial MT"/>
              <a:buChar char="•"/>
              <a:tabLst>
                <a:tab pos="299085" algn="l"/>
                <a:tab pos="300990" algn="l"/>
              </a:tabLst>
            </a:pPr>
            <a:r>
              <a:rPr sz="1600" dirty="0">
                <a:latin typeface="Calibri"/>
                <a:cs typeface="Calibri"/>
              </a:rPr>
              <a:t>	Treasuries</a:t>
            </a:r>
            <a:r>
              <a:rPr sz="1600" spc="2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can</a:t>
            </a:r>
            <a:r>
              <a:rPr sz="1600" spc="20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hold</a:t>
            </a:r>
            <a:r>
              <a:rPr sz="1600" spc="2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hundreds</a:t>
            </a:r>
            <a:r>
              <a:rPr sz="1600" spc="204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of</a:t>
            </a:r>
            <a:r>
              <a:rPr sz="1600" spc="2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millions</a:t>
            </a:r>
            <a:r>
              <a:rPr sz="1600" spc="20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in</a:t>
            </a:r>
            <a:r>
              <a:rPr sz="1600" spc="204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assets,</a:t>
            </a:r>
            <a:r>
              <a:rPr sz="1600" spc="19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deploying </a:t>
            </a:r>
            <a:r>
              <a:rPr sz="1600" dirty="0">
                <a:latin typeface="Calibri"/>
                <a:cs typeface="Calibri"/>
              </a:rPr>
              <a:t>capital</a:t>
            </a:r>
            <a:r>
              <a:rPr sz="1600" spc="10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to</a:t>
            </a:r>
            <a:r>
              <a:rPr sz="1600" spc="9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projects</a:t>
            </a:r>
            <a:r>
              <a:rPr sz="1600" spc="114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approved</a:t>
            </a:r>
            <a:r>
              <a:rPr sz="1600" spc="10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by</a:t>
            </a:r>
            <a:r>
              <a:rPr sz="1600" spc="10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community</a:t>
            </a:r>
            <a:r>
              <a:rPr sz="1600" spc="10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vote</a:t>
            </a:r>
            <a:r>
              <a:rPr sz="1600" spc="1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—</a:t>
            </a:r>
            <a:r>
              <a:rPr sz="1600" spc="1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effectively </a:t>
            </a:r>
            <a:r>
              <a:rPr sz="1600" dirty="0">
                <a:latin typeface="Calibri"/>
                <a:cs typeface="Calibri"/>
              </a:rPr>
              <a:t>functioning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as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distributed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venture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fund.</a:t>
            </a:r>
            <a:endParaRPr sz="1600">
              <a:latin typeface="Calibri"/>
              <a:cs typeface="Calibri"/>
            </a:endParaRPr>
          </a:p>
          <a:p>
            <a:pPr marL="299085" marR="6985" indent="-287020" algn="just">
              <a:lnSpc>
                <a:spcPts val="1810"/>
              </a:lnSpc>
              <a:spcBef>
                <a:spcPts val="1830"/>
              </a:spcBef>
              <a:buFont typeface="Arial MT"/>
              <a:buChar char="•"/>
              <a:tabLst>
                <a:tab pos="299085" algn="l"/>
                <a:tab pos="347345" algn="l"/>
              </a:tabLst>
            </a:pPr>
            <a:r>
              <a:rPr sz="1600" dirty="0">
                <a:solidFill>
                  <a:srgbClr val="FF0000"/>
                </a:solidFill>
                <a:latin typeface="Calibri"/>
                <a:cs typeface="Calibri"/>
              </a:rPr>
              <a:t>	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For</a:t>
            </a:r>
            <a:r>
              <a:rPr sz="1600" b="1" spc="245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entrepreneurs,</a:t>
            </a:r>
            <a:r>
              <a:rPr sz="1600" b="1" spc="25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DAOs</a:t>
            </a:r>
            <a:r>
              <a:rPr sz="1600" b="1" spc="25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represent</a:t>
            </a:r>
            <a:r>
              <a:rPr sz="1600" b="1" spc="24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1600" b="1" spc="25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new</a:t>
            </a:r>
            <a:r>
              <a:rPr sz="1600" b="1" spc="245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model</a:t>
            </a:r>
            <a:r>
              <a:rPr sz="1600" b="1" spc="240" dirty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sz="1600" b="1" spc="-25" dirty="0">
                <a:solidFill>
                  <a:srgbClr val="FF0000"/>
                </a:solidFill>
                <a:latin typeface="Calibri"/>
                <a:cs typeface="Calibri"/>
              </a:rPr>
              <a:t>for </a:t>
            </a:r>
            <a:r>
              <a:rPr sz="1600" b="1" spc="-10" dirty="0">
                <a:solidFill>
                  <a:srgbClr val="FF0000"/>
                </a:solidFill>
                <a:latin typeface="Calibri"/>
                <a:cs typeface="Calibri"/>
              </a:rPr>
              <a:t>community-</a:t>
            </a:r>
            <a:r>
              <a:rPr sz="1600" b="1" dirty="0">
                <a:solidFill>
                  <a:srgbClr val="FF0000"/>
                </a:solidFill>
                <a:latin typeface="Calibri"/>
                <a:cs typeface="Calibri"/>
              </a:rPr>
              <a:t>owned</a:t>
            </a:r>
            <a:r>
              <a:rPr sz="1600" b="1" spc="-10" dirty="0">
                <a:solidFill>
                  <a:srgbClr val="FF0000"/>
                </a:solidFill>
                <a:latin typeface="Calibri"/>
                <a:cs typeface="Calibri"/>
              </a:rPr>
              <a:t> ventures.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559046" y="4797425"/>
            <a:ext cx="1754505" cy="1547495"/>
            <a:chOff x="4559046" y="4797425"/>
            <a:chExt cx="1754505" cy="1547495"/>
          </a:xfrm>
        </p:grpSpPr>
        <p:sp>
          <p:nvSpPr>
            <p:cNvPr id="15" name="object 15"/>
            <p:cNvSpPr/>
            <p:nvPr/>
          </p:nvSpPr>
          <p:spPr>
            <a:xfrm>
              <a:off x="4562856" y="4801235"/>
              <a:ext cx="1746885" cy="1539875"/>
            </a:xfrm>
            <a:custGeom>
              <a:avLst/>
              <a:gdLst/>
              <a:ahLst/>
              <a:cxnLst/>
              <a:rect l="l" t="t" r="r" b="b"/>
              <a:pathLst>
                <a:path w="1746885" h="1539875">
                  <a:moveTo>
                    <a:pt x="1685417" y="0"/>
                  </a:moveTo>
                  <a:lnTo>
                    <a:pt x="60960" y="0"/>
                  </a:lnTo>
                  <a:lnTo>
                    <a:pt x="37236" y="4792"/>
                  </a:lnTo>
                  <a:lnTo>
                    <a:pt x="17859" y="17859"/>
                  </a:lnTo>
                  <a:lnTo>
                    <a:pt x="4792" y="37236"/>
                  </a:lnTo>
                  <a:lnTo>
                    <a:pt x="0" y="60959"/>
                  </a:lnTo>
                  <a:lnTo>
                    <a:pt x="0" y="1478635"/>
                  </a:lnTo>
                  <a:lnTo>
                    <a:pt x="4792" y="1502380"/>
                  </a:lnTo>
                  <a:lnTo>
                    <a:pt x="17859" y="1521769"/>
                  </a:lnTo>
                  <a:lnTo>
                    <a:pt x="37236" y="1534840"/>
                  </a:lnTo>
                  <a:lnTo>
                    <a:pt x="60960" y="1539633"/>
                  </a:lnTo>
                  <a:lnTo>
                    <a:pt x="1685417" y="1539633"/>
                  </a:lnTo>
                  <a:lnTo>
                    <a:pt x="1709140" y="1534840"/>
                  </a:lnTo>
                  <a:lnTo>
                    <a:pt x="1728517" y="1521769"/>
                  </a:lnTo>
                  <a:lnTo>
                    <a:pt x="1741584" y="1502380"/>
                  </a:lnTo>
                  <a:lnTo>
                    <a:pt x="1746377" y="1478635"/>
                  </a:lnTo>
                  <a:lnTo>
                    <a:pt x="1746377" y="60959"/>
                  </a:lnTo>
                  <a:lnTo>
                    <a:pt x="1741584" y="37236"/>
                  </a:lnTo>
                  <a:lnTo>
                    <a:pt x="1728517" y="17859"/>
                  </a:lnTo>
                  <a:lnTo>
                    <a:pt x="1709140" y="4792"/>
                  </a:lnTo>
                  <a:lnTo>
                    <a:pt x="1685417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562856" y="4801235"/>
              <a:ext cx="1746885" cy="1539875"/>
            </a:xfrm>
            <a:custGeom>
              <a:avLst/>
              <a:gdLst/>
              <a:ahLst/>
              <a:cxnLst/>
              <a:rect l="l" t="t" r="r" b="b"/>
              <a:pathLst>
                <a:path w="1746885" h="1539875">
                  <a:moveTo>
                    <a:pt x="0" y="60959"/>
                  </a:moveTo>
                  <a:lnTo>
                    <a:pt x="4792" y="37236"/>
                  </a:lnTo>
                  <a:lnTo>
                    <a:pt x="17859" y="17859"/>
                  </a:lnTo>
                  <a:lnTo>
                    <a:pt x="37236" y="4792"/>
                  </a:lnTo>
                  <a:lnTo>
                    <a:pt x="60960" y="0"/>
                  </a:lnTo>
                  <a:lnTo>
                    <a:pt x="1685417" y="0"/>
                  </a:lnTo>
                  <a:lnTo>
                    <a:pt x="1709140" y="4792"/>
                  </a:lnTo>
                  <a:lnTo>
                    <a:pt x="1728517" y="17859"/>
                  </a:lnTo>
                  <a:lnTo>
                    <a:pt x="1741584" y="37236"/>
                  </a:lnTo>
                  <a:lnTo>
                    <a:pt x="1746377" y="60959"/>
                  </a:lnTo>
                  <a:lnTo>
                    <a:pt x="1746377" y="1478635"/>
                  </a:lnTo>
                  <a:lnTo>
                    <a:pt x="1741584" y="1502380"/>
                  </a:lnTo>
                  <a:lnTo>
                    <a:pt x="1728517" y="1521769"/>
                  </a:lnTo>
                  <a:lnTo>
                    <a:pt x="1709140" y="1534840"/>
                  </a:lnTo>
                  <a:lnTo>
                    <a:pt x="1685417" y="1539633"/>
                  </a:lnTo>
                  <a:lnTo>
                    <a:pt x="60960" y="1539633"/>
                  </a:lnTo>
                  <a:lnTo>
                    <a:pt x="37236" y="1534840"/>
                  </a:lnTo>
                  <a:lnTo>
                    <a:pt x="17859" y="1521769"/>
                  </a:lnTo>
                  <a:lnTo>
                    <a:pt x="4792" y="1502380"/>
                  </a:lnTo>
                  <a:lnTo>
                    <a:pt x="0" y="1478635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756530" y="5050663"/>
            <a:ext cx="100393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MakerDAO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92726" y="5531205"/>
            <a:ext cx="1423035" cy="4838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6600"/>
              </a:lnSpc>
              <a:spcBef>
                <a:spcPts val="95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$8B+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treasury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governed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MKR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token</a:t>
            </a:r>
            <a:r>
              <a:rPr sz="11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holders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425819" y="4797425"/>
            <a:ext cx="1754505" cy="1547495"/>
            <a:chOff x="6425819" y="4797425"/>
            <a:chExt cx="1754505" cy="1547495"/>
          </a:xfrm>
        </p:grpSpPr>
        <p:sp>
          <p:nvSpPr>
            <p:cNvPr id="20" name="object 20"/>
            <p:cNvSpPr/>
            <p:nvPr/>
          </p:nvSpPr>
          <p:spPr>
            <a:xfrm>
              <a:off x="6429629" y="4801235"/>
              <a:ext cx="1746885" cy="1539875"/>
            </a:xfrm>
            <a:custGeom>
              <a:avLst/>
              <a:gdLst/>
              <a:ahLst/>
              <a:cxnLst/>
              <a:rect l="l" t="t" r="r" b="b"/>
              <a:pathLst>
                <a:path w="1746884" h="1539875">
                  <a:moveTo>
                    <a:pt x="1685544" y="0"/>
                  </a:moveTo>
                  <a:lnTo>
                    <a:pt x="61087" y="0"/>
                  </a:lnTo>
                  <a:lnTo>
                    <a:pt x="37290" y="4792"/>
                  </a:lnTo>
                  <a:lnTo>
                    <a:pt x="17875" y="17859"/>
                  </a:lnTo>
                  <a:lnTo>
                    <a:pt x="4794" y="37236"/>
                  </a:lnTo>
                  <a:lnTo>
                    <a:pt x="0" y="60959"/>
                  </a:lnTo>
                  <a:lnTo>
                    <a:pt x="0" y="1478635"/>
                  </a:lnTo>
                  <a:lnTo>
                    <a:pt x="4794" y="1502380"/>
                  </a:lnTo>
                  <a:lnTo>
                    <a:pt x="17875" y="1521769"/>
                  </a:lnTo>
                  <a:lnTo>
                    <a:pt x="37290" y="1534840"/>
                  </a:lnTo>
                  <a:lnTo>
                    <a:pt x="61087" y="1539633"/>
                  </a:lnTo>
                  <a:lnTo>
                    <a:pt x="1685544" y="1539633"/>
                  </a:lnTo>
                  <a:lnTo>
                    <a:pt x="1709267" y="1534840"/>
                  </a:lnTo>
                  <a:lnTo>
                    <a:pt x="1728644" y="1521769"/>
                  </a:lnTo>
                  <a:lnTo>
                    <a:pt x="1741711" y="1502380"/>
                  </a:lnTo>
                  <a:lnTo>
                    <a:pt x="1746503" y="1478635"/>
                  </a:lnTo>
                  <a:lnTo>
                    <a:pt x="1746503" y="60959"/>
                  </a:lnTo>
                  <a:lnTo>
                    <a:pt x="1741711" y="37236"/>
                  </a:lnTo>
                  <a:lnTo>
                    <a:pt x="1728644" y="17859"/>
                  </a:lnTo>
                  <a:lnTo>
                    <a:pt x="1709267" y="4792"/>
                  </a:lnTo>
                  <a:lnTo>
                    <a:pt x="1685544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429629" y="4801235"/>
              <a:ext cx="1746885" cy="1539875"/>
            </a:xfrm>
            <a:custGeom>
              <a:avLst/>
              <a:gdLst/>
              <a:ahLst/>
              <a:cxnLst/>
              <a:rect l="l" t="t" r="r" b="b"/>
              <a:pathLst>
                <a:path w="1746884" h="1539875">
                  <a:moveTo>
                    <a:pt x="0" y="60959"/>
                  </a:moveTo>
                  <a:lnTo>
                    <a:pt x="4794" y="37236"/>
                  </a:lnTo>
                  <a:lnTo>
                    <a:pt x="17875" y="17859"/>
                  </a:lnTo>
                  <a:lnTo>
                    <a:pt x="37290" y="4792"/>
                  </a:lnTo>
                  <a:lnTo>
                    <a:pt x="61087" y="0"/>
                  </a:lnTo>
                  <a:lnTo>
                    <a:pt x="1685544" y="0"/>
                  </a:lnTo>
                  <a:lnTo>
                    <a:pt x="1709267" y="4792"/>
                  </a:lnTo>
                  <a:lnTo>
                    <a:pt x="1728644" y="17859"/>
                  </a:lnTo>
                  <a:lnTo>
                    <a:pt x="1741711" y="37236"/>
                  </a:lnTo>
                  <a:lnTo>
                    <a:pt x="1746503" y="60959"/>
                  </a:lnTo>
                  <a:lnTo>
                    <a:pt x="1746503" y="1478635"/>
                  </a:lnTo>
                  <a:lnTo>
                    <a:pt x="1741711" y="1502380"/>
                  </a:lnTo>
                  <a:lnTo>
                    <a:pt x="1728644" y="1521769"/>
                  </a:lnTo>
                  <a:lnTo>
                    <a:pt x="1709267" y="1534840"/>
                  </a:lnTo>
                  <a:lnTo>
                    <a:pt x="1685544" y="1539633"/>
                  </a:lnTo>
                  <a:lnTo>
                    <a:pt x="61087" y="1539633"/>
                  </a:lnTo>
                  <a:lnTo>
                    <a:pt x="37290" y="1534840"/>
                  </a:lnTo>
                  <a:lnTo>
                    <a:pt x="17875" y="1521769"/>
                  </a:lnTo>
                  <a:lnTo>
                    <a:pt x="4794" y="1502380"/>
                  </a:lnTo>
                  <a:lnTo>
                    <a:pt x="0" y="1478635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666738" y="5051805"/>
            <a:ext cx="109283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Uniswap</a:t>
            </a:r>
            <a:r>
              <a:rPr sz="1400" b="1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DAO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38721" y="5531205"/>
            <a:ext cx="1377950" cy="7124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79070">
              <a:lnSpc>
                <a:spcPct val="136600"/>
              </a:lnSpc>
              <a:spcBef>
                <a:spcPts val="95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ontrols</a:t>
            </a:r>
            <a:r>
              <a:rPr sz="11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protocol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fees</a:t>
            </a:r>
            <a:r>
              <a:rPr sz="11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developm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ent</a:t>
            </a:r>
            <a:r>
              <a:rPr sz="11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1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30" dirty="0">
                <a:solidFill>
                  <a:srgbClr val="272424"/>
                </a:solidFill>
                <a:latin typeface="Calibri"/>
                <a:cs typeface="Calibri"/>
              </a:rPr>
              <a:t>rants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8281543" y="4809744"/>
            <a:ext cx="1754505" cy="1547495"/>
            <a:chOff x="8281543" y="4809744"/>
            <a:chExt cx="1754505" cy="1547495"/>
          </a:xfrm>
        </p:grpSpPr>
        <p:sp>
          <p:nvSpPr>
            <p:cNvPr id="25" name="object 25"/>
            <p:cNvSpPr/>
            <p:nvPr/>
          </p:nvSpPr>
          <p:spPr>
            <a:xfrm>
              <a:off x="8285353" y="4813554"/>
              <a:ext cx="1746885" cy="1539875"/>
            </a:xfrm>
            <a:custGeom>
              <a:avLst/>
              <a:gdLst/>
              <a:ahLst/>
              <a:cxnLst/>
              <a:rect l="l" t="t" r="r" b="b"/>
              <a:pathLst>
                <a:path w="1746884" h="1539875">
                  <a:moveTo>
                    <a:pt x="1685417" y="0"/>
                  </a:moveTo>
                  <a:lnTo>
                    <a:pt x="60960" y="0"/>
                  </a:lnTo>
                  <a:lnTo>
                    <a:pt x="37236" y="4792"/>
                  </a:lnTo>
                  <a:lnTo>
                    <a:pt x="17859" y="17859"/>
                  </a:lnTo>
                  <a:lnTo>
                    <a:pt x="4792" y="37236"/>
                  </a:lnTo>
                  <a:lnTo>
                    <a:pt x="0" y="60959"/>
                  </a:lnTo>
                  <a:lnTo>
                    <a:pt x="0" y="1478622"/>
                  </a:lnTo>
                  <a:lnTo>
                    <a:pt x="4792" y="1502368"/>
                  </a:lnTo>
                  <a:lnTo>
                    <a:pt x="17859" y="1521756"/>
                  </a:lnTo>
                  <a:lnTo>
                    <a:pt x="37236" y="1534828"/>
                  </a:lnTo>
                  <a:lnTo>
                    <a:pt x="60960" y="1539620"/>
                  </a:lnTo>
                  <a:lnTo>
                    <a:pt x="1685417" y="1539620"/>
                  </a:lnTo>
                  <a:lnTo>
                    <a:pt x="1709160" y="1534828"/>
                  </a:lnTo>
                  <a:lnTo>
                    <a:pt x="1728581" y="1521756"/>
                  </a:lnTo>
                  <a:lnTo>
                    <a:pt x="1741691" y="1502368"/>
                  </a:lnTo>
                  <a:lnTo>
                    <a:pt x="1746503" y="1478622"/>
                  </a:lnTo>
                  <a:lnTo>
                    <a:pt x="1746503" y="60959"/>
                  </a:lnTo>
                  <a:lnTo>
                    <a:pt x="1741691" y="37236"/>
                  </a:lnTo>
                  <a:lnTo>
                    <a:pt x="1728581" y="17859"/>
                  </a:lnTo>
                  <a:lnTo>
                    <a:pt x="1709160" y="4792"/>
                  </a:lnTo>
                  <a:lnTo>
                    <a:pt x="1685417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285353" y="4813554"/>
              <a:ext cx="1746885" cy="1539875"/>
            </a:xfrm>
            <a:custGeom>
              <a:avLst/>
              <a:gdLst/>
              <a:ahLst/>
              <a:cxnLst/>
              <a:rect l="l" t="t" r="r" b="b"/>
              <a:pathLst>
                <a:path w="1746884" h="1539875">
                  <a:moveTo>
                    <a:pt x="0" y="60959"/>
                  </a:moveTo>
                  <a:lnTo>
                    <a:pt x="4792" y="37236"/>
                  </a:lnTo>
                  <a:lnTo>
                    <a:pt x="17859" y="17859"/>
                  </a:lnTo>
                  <a:lnTo>
                    <a:pt x="37236" y="4792"/>
                  </a:lnTo>
                  <a:lnTo>
                    <a:pt x="60960" y="0"/>
                  </a:lnTo>
                  <a:lnTo>
                    <a:pt x="1685417" y="0"/>
                  </a:lnTo>
                  <a:lnTo>
                    <a:pt x="1709160" y="4792"/>
                  </a:lnTo>
                  <a:lnTo>
                    <a:pt x="1728581" y="17859"/>
                  </a:lnTo>
                  <a:lnTo>
                    <a:pt x="1741691" y="37236"/>
                  </a:lnTo>
                  <a:lnTo>
                    <a:pt x="1746503" y="60959"/>
                  </a:lnTo>
                  <a:lnTo>
                    <a:pt x="1746503" y="1478622"/>
                  </a:lnTo>
                  <a:lnTo>
                    <a:pt x="1741691" y="1502368"/>
                  </a:lnTo>
                  <a:lnTo>
                    <a:pt x="1728581" y="1521756"/>
                  </a:lnTo>
                  <a:lnTo>
                    <a:pt x="1709160" y="1534828"/>
                  </a:lnTo>
                  <a:lnTo>
                    <a:pt x="1685417" y="1539620"/>
                  </a:lnTo>
                  <a:lnTo>
                    <a:pt x="60960" y="1539620"/>
                  </a:lnTo>
                  <a:lnTo>
                    <a:pt x="37236" y="1534828"/>
                  </a:lnTo>
                  <a:lnTo>
                    <a:pt x="17859" y="1521756"/>
                  </a:lnTo>
                  <a:lnTo>
                    <a:pt x="4792" y="1502368"/>
                  </a:lnTo>
                  <a:lnTo>
                    <a:pt x="0" y="1478622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360409" y="5022341"/>
            <a:ext cx="157734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Constitution</a:t>
            </a:r>
            <a:r>
              <a:rPr sz="1400" b="1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DAO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56752" y="5510326"/>
            <a:ext cx="1426210" cy="711835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1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$47M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1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72</a:t>
            </a:r>
            <a:endParaRPr sz="1100">
              <a:latin typeface="Calibri"/>
              <a:cs typeface="Calibri"/>
            </a:endParaRPr>
          </a:p>
          <a:p>
            <a:pPr marL="12700" marR="5080">
              <a:lnSpc>
                <a:spcPct val="136400"/>
              </a:lnSpc>
            </a:pP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hours</a:t>
            </a:r>
            <a:r>
              <a:rPr sz="11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via</a:t>
            </a:r>
            <a:r>
              <a:rPr sz="11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1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35" dirty="0">
                <a:solidFill>
                  <a:srgbClr val="272424"/>
                </a:solidFill>
                <a:latin typeface="Calibri"/>
                <a:cs typeface="Calibri"/>
              </a:rPr>
              <a:t>unity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crowdfunding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8319" y="5430113"/>
            <a:ext cx="3978910" cy="71120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dirty="0">
                <a:latin typeface="Calibri"/>
                <a:cs typeface="Calibri"/>
              </a:rPr>
              <a:t>Example:</a:t>
            </a:r>
            <a:r>
              <a:rPr sz="1400" b="1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Uniswap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DAO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controls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treasury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exceeding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7100"/>
              </a:lnSpc>
              <a:tabLst>
                <a:tab pos="487680" algn="l"/>
                <a:tab pos="1196975" algn="l"/>
                <a:tab pos="1806575" algn="l"/>
                <a:tab pos="2234565" algn="l"/>
                <a:tab pos="3001645" algn="l"/>
              </a:tabLst>
            </a:pPr>
            <a:r>
              <a:rPr sz="1400" spc="-20" dirty="0">
                <a:latin typeface="Calibri"/>
                <a:cs typeface="Calibri"/>
              </a:rPr>
              <a:t>$3B,</a:t>
            </a:r>
            <a:r>
              <a:rPr sz="1400" dirty="0">
                <a:latin typeface="Calibri"/>
                <a:cs typeface="Calibri"/>
              </a:rPr>
              <a:t>	</a:t>
            </a:r>
            <a:r>
              <a:rPr sz="1400" spc="-10" dirty="0">
                <a:latin typeface="Calibri"/>
                <a:cs typeface="Calibri"/>
              </a:rPr>
              <a:t>funding</a:t>
            </a:r>
            <a:r>
              <a:rPr sz="1400" dirty="0">
                <a:latin typeface="Calibri"/>
                <a:cs typeface="Calibri"/>
              </a:rPr>
              <a:t>	</a:t>
            </a:r>
            <a:r>
              <a:rPr sz="1400" spc="-10" dirty="0">
                <a:latin typeface="Calibri"/>
                <a:cs typeface="Calibri"/>
              </a:rPr>
              <a:t>grants</a:t>
            </a:r>
            <a:r>
              <a:rPr sz="1400" dirty="0">
                <a:latin typeface="Calibri"/>
                <a:cs typeface="Calibri"/>
              </a:rPr>
              <a:t>	</a:t>
            </a:r>
            <a:r>
              <a:rPr sz="1400" spc="-25" dirty="0">
                <a:latin typeface="Calibri"/>
                <a:cs typeface="Calibri"/>
              </a:rPr>
              <a:t>and</a:t>
            </a:r>
            <a:r>
              <a:rPr sz="1400" dirty="0">
                <a:latin typeface="Calibri"/>
                <a:cs typeface="Calibri"/>
              </a:rPr>
              <a:t>	</a:t>
            </a:r>
            <a:r>
              <a:rPr sz="1400" spc="-10" dirty="0">
                <a:latin typeface="Calibri"/>
                <a:cs typeface="Calibri"/>
              </a:rPr>
              <a:t>protocol</a:t>
            </a:r>
            <a:r>
              <a:rPr sz="1400" dirty="0">
                <a:latin typeface="Calibri"/>
                <a:cs typeface="Calibri"/>
              </a:rPr>
              <a:t>	</a:t>
            </a:r>
            <a:r>
              <a:rPr sz="1400" spc="-10" dirty="0">
                <a:latin typeface="Calibri"/>
                <a:cs typeface="Calibri"/>
              </a:rPr>
              <a:t>development </a:t>
            </a:r>
            <a:r>
              <a:rPr sz="1400" dirty="0">
                <a:latin typeface="Calibri"/>
                <a:cs typeface="Calibri"/>
              </a:rPr>
              <a:t>through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governance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votes.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804671"/>
            <a:ext cx="10365105" cy="5431790"/>
            <a:chOff x="341566" y="804671"/>
            <a:chExt cx="10365105" cy="54317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811740"/>
              <a:ext cx="3318255" cy="539143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866774"/>
              <a:ext cx="3143250" cy="5318125"/>
            </a:xfrm>
            <a:custGeom>
              <a:avLst/>
              <a:gdLst/>
              <a:ahLst/>
              <a:cxnLst/>
              <a:rect l="l" t="t" r="r" b="b"/>
              <a:pathLst>
                <a:path w="3143250" h="531812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095328"/>
                  </a:lnTo>
                  <a:lnTo>
                    <a:pt x="4523" y="5140185"/>
                  </a:lnTo>
                  <a:lnTo>
                    <a:pt x="17498" y="5181965"/>
                  </a:lnTo>
                  <a:lnTo>
                    <a:pt x="38027" y="5219773"/>
                  </a:lnTo>
                  <a:lnTo>
                    <a:pt x="65214" y="5252715"/>
                  </a:lnTo>
                  <a:lnTo>
                    <a:pt x="98164" y="5279894"/>
                  </a:lnTo>
                  <a:lnTo>
                    <a:pt x="135981" y="5300417"/>
                  </a:lnTo>
                  <a:lnTo>
                    <a:pt x="177768" y="5313386"/>
                  </a:lnTo>
                  <a:lnTo>
                    <a:pt x="222630" y="5317909"/>
                  </a:lnTo>
                  <a:lnTo>
                    <a:pt x="3143250" y="531790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804671"/>
              <a:ext cx="9562973" cy="543166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045082"/>
              <a:ext cx="9793605" cy="4988560"/>
            </a:xfrm>
            <a:custGeom>
              <a:avLst/>
              <a:gdLst/>
              <a:ahLst/>
              <a:cxnLst/>
              <a:rect l="l" t="t" r="r" b="b"/>
              <a:pathLst>
                <a:path w="9793605" h="4988560">
                  <a:moveTo>
                    <a:pt x="9486709" y="0"/>
                  </a:moveTo>
                  <a:lnTo>
                    <a:pt x="306273" y="0"/>
                  </a:lnTo>
                  <a:lnTo>
                    <a:pt x="256593" y="4006"/>
                  </a:lnTo>
                  <a:lnTo>
                    <a:pt x="209466" y="15604"/>
                  </a:lnTo>
                  <a:lnTo>
                    <a:pt x="165522" y="34166"/>
                  </a:lnTo>
                  <a:lnTo>
                    <a:pt x="125391" y="59062"/>
                  </a:lnTo>
                  <a:lnTo>
                    <a:pt x="89704" y="89661"/>
                  </a:lnTo>
                  <a:lnTo>
                    <a:pt x="59092" y="125336"/>
                  </a:lnTo>
                  <a:lnTo>
                    <a:pt x="34185" y="165457"/>
                  </a:lnTo>
                  <a:lnTo>
                    <a:pt x="15613" y="209393"/>
                  </a:lnTo>
                  <a:lnTo>
                    <a:pt x="4008" y="256516"/>
                  </a:lnTo>
                  <a:lnTo>
                    <a:pt x="0" y="306196"/>
                  </a:lnTo>
                  <a:lnTo>
                    <a:pt x="0" y="4681728"/>
                  </a:lnTo>
                  <a:lnTo>
                    <a:pt x="4008" y="4731411"/>
                  </a:lnTo>
                  <a:lnTo>
                    <a:pt x="15613" y="4778544"/>
                  </a:lnTo>
                  <a:lnTo>
                    <a:pt x="34185" y="4822495"/>
                  </a:lnTo>
                  <a:lnTo>
                    <a:pt x="59092" y="4862632"/>
                  </a:lnTo>
                  <a:lnTo>
                    <a:pt x="89704" y="4898326"/>
                  </a:lnTo>
                  <a:lnTo>
                    <a:pt x="125391" y="4928945"/>
                  </a:lnTo>
                  <a:lnTo>
                    <a:pt x="165522" y="4953858"/>
                  </a:lnTo>
                  <a:lnTo>
                    <a:pt x="209466" y="4972434"/>
                  </a:lnTo>
                  <a:lnTo>
                    <a:pt x="256593" y="4984042"/>
                  </a:lnTo>
                  <a:lnTo>
                    <a:pt x="306273" y="4988052"/>
                  </a:lnTo>
                  <a:lnTo>
                    <a:pt x="9486709" y="4988052"/>
                  </a:lnTo>
                  <a:lnTo>
                    <a:pt x="9536393" y="4984042"/>
                  </a:lnTo>
                  <a:lnTo>
                    <a:pt x="9583526" y="4972434"/>
                  </a:lnTo>
                  <a:lnTo>
                    <a:pt x="9627476" y="4953858"/>
                  </a:lnTo>
                  <a:lnTo>
                    <a:pt x="9667614" y="4928945"/>
                  </a:lnTo>
                  <a:lnTo>
                    <a:pt x="9703308" y="4898326"/>
                  </a:lnTo>
                  <a:lnTo>
                    <a:pt x="9733926" y="4862632"/>
                  </a:lnTo>
                  <a:lnTo>
                    <a:pt x="9758839" y="4822495"/>
                  </a:lnTo>
                  <a:lnTo>
                    <a:pt x="9777415" y="4778544"/>
                  </a:lnTo>
                  <a:lnTo>
                    <a:pt x="9789023" y="4731411"/>
                  </a:lnTo>
                  <a:lnTo>
                    <a:pt x="9793033" y="4681728"/>
                  </a:lnTo>
                  <a:lnTo>
                    <a:pt x="9793033" y="306196"/>
                  </a:lnTo>
                  <a:lnTo>
                    <a:pt x="9789023" y="256516"/>
                  </a:lnTo>
                  <a:lnTo>
                    <a:pt x="9777415" y="209393"/>
                  </a:lnTo>
                  <a:lnTo>
                    <a:pt x="9758839" y="165457"/>
                  </a:lnTo>
                  <a:lnTo>
                    <a:pt x="9733926" y="125336"/>
                  </a:lnTo>
                  <a:lnTo>
                    <a:pt x="9703308" y="89662"/>
                  </a:lnTo>
                  <a:lnTo>
                    <a:pt x="9667614" y="59062"/>
                  </a:lnTo>
                  <a:lnTo>
                    <a:pt x="9627476" y="34166"/>
                  </a:lnTo>
                  <a:lnTo>
                    <a:pt x="9583526" y="15604"/>
                  </a:lnTo>
                  <a:lnTo>
                    <a:pt x="9536393" y="4006"/>
                  </a:lnTo>
                  <a:lnTo>
                    <a:pt x="94867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045082"/>
              <a:ext cx="9793605" cy="4988560"/>
            </a:xfrm>
            <a:custGeom>
              <a:avLst/>
              <a:gdLst/>
              <a:ahLst/>
              <a:cxnLst/>
              <a:rect l="l" t="t" r="r" b="b"/>
              <a:pathLst>
                <a:path w="9793605" h="4988560">
                  <a:moveTo>
                    <a:pt x="0" y="306196"/>
                  </a:moveTo>
                  <a:lnTo>
                    <a:pt x="4008" y="256516"/>
                  </a:lnTo>
                  <a:lnTo>
                    <a:pt x="15613" y="209393"/>
                  </a:lnTo>
                  <a:lnTo>
                    <a:pt x="34185" y="165457"/>
                  </a:lnTo>
                  <a:lnTo>
                    <a:pt x="59092" y="125336"/>
                  </a:lnTo>
                  <a:lnTo>
                    <a:pt x="89704" y="89661"/>
                  </a:lnTo>
                  <a:lnTo>
                    <a:pt x="125391" y="59062"/>
                  </a:lnTo>
                  <a:lnTo>
                    <a:pt x="165522" y="34166"/>
                  </a:lnTo>
                  <a:lnTo>
                    <a:pt x="209466" y="15604"/>
                  </a:lnTo>
                  <a:lnTo>
                    <a:pt x="256593" y="4006"/>
                  </a:lnTo>
                  <a:lnTo>
                    <a:pt x="306273" y="0"/>
                  </a:lnTo>
                  <a:lnTo>
                    <a:pt x="9486709" y="0"/>
                  </a:lnTo>
                  <a:lnTo>
                    <a:pt x="9536393" y="4006"/>
                  </a:lnTo>
                  <a:lnTo>
                    <a:pt x="9583526" y="15604"/>
                  </a:lnTo>
                  <a:lnTo>
                    <a:pt x="9627476" y="34166"/>
                  </a:lnTo>
                  <a:lnTo>
                    <a:pt x="9667614" y="59062"/>
                  </a:lnTo>
                  <a:lnTo>
                    <a:pt x="9703308" y="89662"/>
                  </a:lnTo>
                  <a:lnTo>
                    <a:pt x="9733926" y="125336"/>
                  </a:lnTo>
                  <a:lnTo>
                    <a:pt x="9758839" y="165457"/>
                  </a:lnTo>
                  <a:lnTo>
                    <a:pt x="9777415" y="209393"/>
                  </a:lnTo>
                  <a:lnTo>
                    <a:pt x="9789023" y="256516"/>
                  </a:lnTo>
                  <a:lnTo>
                    <a:pt x="9793033" y="306196"/>
                  </a:lnTo>
                  <a:lnTo>
                    <a:pt x="9793033" y="4681728"/>
                  </a:lnTo>
                  <a:lnTo>
                    <a:pt x="9789023" y="4731411"/>
                  </a:lnTo>
                  <a:lnTo>
                    <a:pt x="9777415" y="4778544"/>
                  </a:lnTo>
                  <a:lnTo>
                    <a:pt x="9758839" y="4822495"/>
                  </a:lnTo>
                  <a:lnTo>
                    <a:pt x="9733926" y="4862632"/>
                  </a:lnTo>
                  <a:lnTo>
                    <a:pt x="9703308" y="4898326"/>
                  </a:lnTo>
                  <a:lnTo>
                    <a:pt x="9667614" y="4928945"/>
                  </a:lnTo>
                  <a:lnTo>
                    <a:pt x="9627476" y="4953858"/>
                  </a:lnTo>
                  <a:lnTo>
                    <a:pt x="9583526" y="4972434"/>
                  </a:lnTo>
                  <a:lnTo>
                    <a:pt x="9536393" y="4984042"/>
                  </a:lnTo>
                  <a:lnTo>
                    <a:pt x="9486709" y="4988052"/>
                  </a:lnTo>
                  <a:lnTo>
                    <a:pt x="306273" y="4988052"/>
                  </a:lnTo>
                  <a:lnTo>
                    <a:pt x="256593" y="4984042"/>
                  </a:lnTo>
                  <a:lnTo>
                    <a:pt x="209466" y="4972434"/>
                  </a:lnTo>
                  <a:lnTo>
                    <a:pt x="165522" y="4953858"/>
                  </a:lnTo>
                  <a:lnTo>
                    <a:pt x="125391" y="4928945"/>
                  </a:lnTo>
                  <a:lnTo>
                    <a:pt x="89704" y="4898326"/>
                  </a:lnTo>
                  <a:lnTo>
                    <a:pt x="59092" y="4862632"/>
                  </a:lnTo>
                  <a:lnTo>
                    <a:pt x="34185" y="4822495"/>
                  </a:lnTo>
                  <a:lnTo>
                    <a:pt x="15613" y="4778544"/>
                  </a:lnTo>
                  <a:lnTo>
                    <a:pt x="4008" y="4731411"/>
                  </a:lnTo>
                  <a:lnTo>
                    <a:pt x="0" y="4681728"/>
                  </a:lnTo>
                  <a:lnTo>
                    <a:pt x="0" y="30619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1450" y="99923"/>
            <a:ext cx="10333990" cy="945515"/>
            <a:chOff x="171450" y="99923"/>
            <a:chExt cx="10333990" cy="945515"/>
          </a:xfrm>
        </p:grpSpPr>
        <p:sp>
          <p:nvSpPr>
            <p:cNvPr id="9" name="object 9"/>
            <p:cNvSpPr/>
            <p:nvPr/>
          </p:nvSpPr>
          <p:spPr>
            <a:xfrm>
              <a:off x="2123439" y="615824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50" y="9992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019426" y="1333881"/>
            <a:ext cx="27730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i="0" spc="-130" dirty="0">
                <a:solidFill>
                  <a:srgbClr val="000000"/>
                </a:solidFill>
                <a:latin typeface="Microsoft JhengHei"/>
                <a:cs typeface="Microsoft JhengHei"/>
              </a:rPr>
              <a:t>DAOFinancingMechanics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76526" y="1867281"/>
            <a:ext cx="7933690" cy="1611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63525" indent="-250825">
              <a:lnSpc>
                <a:spcPct val="100000"/>
              </a:lnSpc>
              <a:spcBef>
                <a:spcPts val="105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Grants:</a:t>
            </a:r>
            <a:r>
              <a:rPr sz="14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Non-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dilutive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funding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open-source</a:t>
            </a:r>
            <a:r>
              <a:rPr sz="14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or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ecosystem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projects</a:t>
            </a:r>
            <a:endParaRPr sz="1400">
              <a:latin typeface="Microsoft JhengHei"/>
              <a:cs typeface="Microsoft JhengHei"/>
            </a:endParaRPr>
          </a:p>
          <a:p>
            <a:pPr marL="263525" indent="-250825">
              <a:lnSpc>
                <a:spcPct val="100000"/>
              </a:lnSpc>
              <a:spcBef>
                <a:spcPts val="1914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Token</a:t>
            </a:r>
            <a:r>
              <a:rPr sz="14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swaps:</a:t>
            </a:r>
            <a:r>
              <a:rPr sz="14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DAOs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exchange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governance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tokens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with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partner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protocols</a:t>
            </a:r>
            <a:endParaRPr sz="1400">
              <a:latin typeface="Microsoft JhengHei"/>
              <a:cs typeface="Microsoft JhengHei"/>
            </a:endParaRPr>
          </a:p>
          <a:p>
            <a:pPr marL="263525" indent="-250825">
              <a:lnSpc>
                <a:spcPct val="100000"/>
              </a:lnSpc>
              <a:spcBef>
                <a:spcPts val="1925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40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arms:</a:t>
            </a:r>
            <a:r>
              <a:rPr sz="14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Dedicated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DAO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committees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(e.g.,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MakerDAO,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Compound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Grants)</a:t>
            </a:r>
            <a:endParaRPr sz="1400">
              <a:latin typeface="Microsoft JhengHei"/>
              <a:cs typeface="Microsoft JhengHei"/>
            </a:endParaRPr>
          </a:p>
          <a:p>
            <a:pPr marL="263525" indent="-250825">
              <a:lnSpc>
                <a:spcPct val="100000"/>
              </a:lnSpc>
              <a:spcBef>
                <a:spcPts val="1920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Retroactive</a:t>
            </a:r>
            <a:r>
              <a:rPr sz="14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funding:</a:t>
            </a:r>
            <a:r>
              <a:rPr sz="140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Optimism's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RetroPGF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rewards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proven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impact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post-delivery</a:t>
            </a:r>
            <a:endParaRPr sz="1400">
              <a:latin typeface="Microsoft JhengHei"/>
              <a:cs typeface="Microsoft JhengHe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688845" y="4368038"/>
            <a:ext cx="7703184" cy="1082040"/>
            <a:chOff x="1688845" y="4368038"/>
            <a:chExt cx="7703184" cy="1082040"/>
          </a:xfrm>
        </p:grpSpPr>
        <p:sp>
          <p:nvSpPr>
            <p:cNvPr id="14" name="object 14"/>
            <p:cNvSpPr/>
            <p:nvPr/>
          </p:nvSpPr>
          <p:spPr>
            <a:xfrm>
              <a:off x="1688845" y="4368038"/>
              <a:ext cx="7703184" cy="1082040"/>
            </a:xfrm>
            <a:custGeom>
              <a:avLst/>
              <a:gdLst/>
              <a:ahLst/>
              <a:cxnLst/>
              <a:rect l="l" t="t" r="r" b="b"/>
              <a:pathLst>
                <a:path w="7703184" h="1082039">
                  <a:moveTo>
                    <a:pt x="7641844" y="0"/>
                  </a:moveTo>
                  <a:lnTo>
                    <a:pt x="60960" y="0"/>
                  </a:lnTo>
                  <a:lnTo>
                    <a:pt x="37236" y="4794"/>
                  </a:lnTo>
                  <a:lnTo>
                    <a:pt x="17859" y="17875"/>
                  </a:lnTo>
                  <a:lnTo>
                    <a:pt x="4792" y="37290"/>
                  </a:lnTo>
                  <a:lnTo>
                    <a:pt x="0" y="61087"/>
                  </a:lnTo>
                  <a:lnTo>
                    <a:pt x="0" y="1020826"/>
                  </a:lnTo>
                  <a:lnTo>
                    <a:pt x="4792" y="1044549"/>
                  </a:lnTo>
                  <a:lnTo>
                    <a:pt x="17859" y="1063926"/>
                  </a:lnTo>
                  <a:lnTo>
                    <a:pt x="37236" y="1076993"/>
                  </a:lnTo>
                  <a:lnTo>
                    <a:pt x="60960" y="1081786"/>
                  </a:lnTo>
                  <a:lnTo>
                    <a:pt x="7641844" y="1081786"/>
                  </a:lnTo>
                  <a:lnTo>
                    <a:pt x="7665567" y="1076993"/>
                  </a:lnTo>
                  <a:lnTo>
                    <a:pt x="7684944" y="1063926"/>
                  </a:lnTo>
                  <a:lnTo>
                    <a:pt x="7698011" y="1044549"/>
                  </a:lnTo>
                  <a:lnTo>
                    <a:pt x="7702804" y="1020826"/>
                  </a:lnTo>
                  <a:lnTo>
                    <a:pt x="7702804" y="61087"/>
                  </a:lnTo>
                  <a:lnTo>
                    <a:pt x="7698011" y="37290"/>
                  </a:lnTo>
                  <a:lnTo>
                    <a:pt x="7684944" y="17875"/>
                  </a:lnTo>
                  <a:lnTo>
                    <a:pt x="7665567" y="4794"/>
                  </a:lnTo>
                  <a:lnTo>
                    <a:pt x="7641844" y="0"/>
                  </a:lnTo>
                  <a:close/>
                </a:path>
              </a:pathLst>
            </a:custGeom>
            <a:solidFill>
              <a:srgbClr val="C6C8E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37308" y="4577092"/>
              <a:ext cx="181482" cy="145148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2191639" y="4526127"/>
            <a:ext cx="706056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0"/>
              </a:spcBef>
            </a:pPr>
            <a:r>
              <a:rPr sz="1400" b="1" u="sng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DAOs</a:t>
            </a:r>
            <a:r>
              <a:rPr sz="1400" b="1" u="sng" spc="220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represent</a:t>
            </a:r>
            <a:r>
              <a:rPr sz="1400" b="1" u="sng" spc="210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a</a:t>
            </a:r>
            <a:r>
              <a:rPr sz="1400" b="1" u="sng" spc="235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fundamentally</a:t>
            </a:r>
            <a:r>
              <a:rPr sz="1400" b="1" u="sng" spc="235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new</a:t>
            </a:r>
            <a:r>
              <a:rPr sz="1400" b="1" u="sng" spc="229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 </a:t>
            </a:r>
            <a:r>
              <a:rPr sz="1400" b="1" u="sng" spc="-10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investor-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founder</a:t>
            </a:r>
            <a:r>
              <a:rPr sz="1400" b="1" u="sng" spc="225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Microsoft JhengHei"/>
                <a:cs typeface="Microsoft JhengHei"/>
              </a:rPr>
              <a:t>relationship</a:t>
            </a:r>
            <a:r>
              <a:rPr sz="1400" b="1" dirty="0">
                <a:latin typeface="Microsoft JhengHei"/>
                <a:cs typeface="Microsoft JhengHei"/>
              </a:rPr>
              <a:t>:</a:t>
            </a:r>
            <a:r>
              <a:rPr sz="1400" b="1" spc="220" dirty="0">
                <a:latin typeface="Microsoft JhengHei"/>
                <a:cs typeface="Microsoft JhengHei"/>
              </a:rPr>
              <a:t> </a:t>
            </a:r>
            <a:r>
              <a:rPr sz="1400" spc="-10" dirty="0">
                <a:latin typeface="Microsoft JhengHei"/>
                <a:cs typeface="Microsoft JhengHei"/>
              </a:rPr>
              <a:t>community </a:t>
            </a:r>
            <a:r>
              <a:rPr sz="1400" dirty="0">
                <a:latin typeface="Microsoft JhengHei"/>
                <a:cs typeface="Microsoft JhengHei"/>
              </a:rPr>
              <a:t>ownership,</a:t>
            </a:r>
            <a:r>
              <a:rPr sz="1400" spc="-35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transparent</a:t>
            </a:r>
            <a:r>
              <a:rPr sz="1400" spc="-30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governance,</a:t>
            </a:r>
            <a:r>
              <a:rPr sz="1400" spc="-40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and</a:t>
            </a:r>
            <a:r>
              <a:rPr sz="1400" spc="-40" dirty="0">
                <a:latin typeface="Microsoft JhengHei"/>
                <a:cs typeface="Microsoft JhengHei"/>
              </a:rPr>
              <a:t> </a:t>
            </a:r>
            <a:r>
              <a:rPr sz="1400" spc="-10" dirty="0">
                <a:latin typeface="Microsoft JhengHei"/>
                <a:cs typeface="Microsoft JhengHei"/>
              </a:rPr>
              <a:t>programmable</a:t>
            </a:r>
            <a:r>
              <a:rPr sz="1400" spc="-35" dirty="0">
                <a:latin typeface="Microsoft JhengHei"/>
                <a:cs typeface="Microsoft JhengHei"/>
              </a:rPr>
              <a:t> </a:t>
            </a:r>
            <a:r>
              <a:rPr sz="1400" dirty="0">
                <a:latin typeface="Microsoft JhengHei"/>
                <a:cs typeface="Microsoft JhengHei"/>
              </a:rPr>
              <a:t>incentive</a:t>
            </a:r>
            <a:r>
              <a:rPr sz="1400" spc="-35" dirty="0">
                <a:latin typeface="Microsoft JhengHei"/>
                <a:cs typeface="Microsoft JhengHei"/>
              </a:rPr>
              <a:t> </a:t>
            </a:r>
            <a:r>
              <a:rPr sz="1400" spc="-10" dirty="0">
                <a:latin typeface="Microsoft JhengHei"/>
                <a:cs typeface="Microsoft JhengHei"/>
              </a:rPr>
              <a:t>alignment.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662158"/>
            <a:ext cx="10365105" cy="5703570"/>
            <a:chOff x="341566" y="662158"/>
            <a:chExt cx="10365105" cy="57035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4202" y="662158"/>
              <a:ext cx="3351898" cy="567686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30337" y="693927"/>
              <a:ext cx="3176270" cy="5649595"/>
            </a:xfrm>
            <a:custGeom>
              <a:avLst/>
              <a:gdLst/>
              <a:ahLst/>
              <a:cxnLst/>
              <a:rect l="l" t="t" r="r" b="b"/>
              <a:pathLst>
                <a:path w="3176270" h="5649595">
                  <a:moveTo>
                    <a:pt x="3175761" y="0"/>
                  </a:moveTo>
                  <a:lnTo>
                    <a:pt x="222630" y="0"/>
                  </a:lnTo>
                  <a:lnTo>
                    <a:pt x="177768" y="4518"/>
                  </a:lnTo>
                  <a:lnTo>
                    <a:pt x="135981" y="17478"/>
                  </a:lnTo>
                  <a:lnTo>
                    <a:pt x="98164" y="37986"/>
                  </a:lnTo>
                  <a:lnTo>
                    <a:pt x="65214" y="65150"/>
                  </a:lnTo>
                  <a:lnTo>
                    <a:pt x="38027" y="98077"/>
                  </a:lnTo>
                  <a:lnTo>
                    <a:pt x="17498" y="135874"/>
                  </a:lnTo>
                  <a:lnTo>
                    <a:pt x="4523" y="177647"/>
                  </a:lnTo>
                  <a:lnTo>
                    <a:pt x="0" y="222503"/>
                  </a:lnTo>
                  <a:lnTo>
                    <a:pt x="0" y="5426684"/>
                  </a:lnTo>
                  <a:lnTo>
                    <a:pt x="4523" y="5471545"/>
                  </a:lnTo>
                  <a:lnTo>
                    <a:pt x="17498" y="5513328"/>
                  </a:lnTo>
                  <a:lnTo>
                    <a:pt x="38027" y="5551138"/>
                  </a:lnTo>
                  <a:lnTo>
                    <a:pt x="65214" y="5584082"/>
                  </a:lnTo>
                  <a:lnTo>
                    <a:pt x="98164" y="5611262"/>
                  </a:lnTo>
                  <a:lnTo>
                    <a:pt x="135981" y="5631785"/>
                  </a:lnTo>
                  <a:lnTo>
                    <a:pt x="177768" y="5644755"/>
                  </a:lnTo>
                  <a:lnTo>
                    <a:pt x="222630" y="5649277"/>
                  </a:lnTo>
                  <a:lnTo>
                    <a:pt x="3175761" y="5649277"/>
                  </a:lnTo>
                  <a:lnTo>
                    <a:pt x="3175761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440" y="690333"/>
              <a:ext cx="9761220" cy="567537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911478"/>
              <a:ext cx="10022205" cy="5270500"/>
            </a:xfrm>
            <a:custGeom>
              <a:avLst/>
              <a:gdLst/>
              <a:ahLst/>
              <a:cxnLst/>
              <a:rect l="l" t="t" r="r" b="b"/>
              <a:pathLst>
                <a:path w="10022205" h="5270500">
                  <a:moveTo>
                    <a:pt x="9698037" y="0"/>
                  </a:moveTo>
                  <a:lnTo>
                    <a:pt x="323596" y="0"/>
                  </a:lnTo>
                  <a:lnTo>
                    <a:pt x="275777" y="3509"/>
                  </a:lnTo>
                  <a:lnTo>
                    <a:pt x="230138" y="13703"/>
                  </a:lnTo>
                  <a:lnTo>
                    <a:pt x="187177" y="30080"/>
                  </a:lnTo>
                  <a:lnTo>
                    <a:pt x="147395" y="52140"/>
                  </a:lnTo>
                  <a:lnTo>
                    <a:pt x="111294" y="79382"/>
                  </a:lnTo>
                  <a:lnTo>
                    <a:pt x="79373" y="111304"/>
                  </a:lnTo>
                  <a:lnTo>
                    <a:pt x="52134" y="147407"/>
                  </a:lnTo>
                  <a:lnTo>
                    <a:pt x="30076" y="187188"/>
                  </a:lnTo>
                  <a:lnTo>
                    <a:pt x="13700" y="230147"/>
                  </a:lnTo>
                  <a:lnTo>
                    <a:pt x="3508" y="275783"/>
                  </a:lnTo>
                  <a:lnTo>
                    <a:pt x="0" y="323596"/>
                  </a:lnTo>
                  <a:lnTo>
                    <a:pt x="0" y="4946650"/>
                  </a:lnTo>
                  <a:lnTo>
                    <a:pt x="3508" y="4994474"/>
                  </a:lnTo>
                  <a:lnTo>
                    <a:pt x="13700" y="5040119"/>
                  </a:lnTo>
                  <a:lnTo>
                    <a:pt x="30076" y="5083084"/>
                  </a:lnTo>
                  <a:lnTo>
                    <a:pt x="52134" y="5122869"/>
                  </a:lnTo>
                  <a:lnTo>
                    <a:pt x="79373" y="5158972"/>
                  </a:lnTo>
                  <a:lnTo>
                    <a:pt x="111294" y="5190895"/>
                  </a:lnTo>
                  <a:lnTo>
                    <a:pt x="147395" y="5218136"/>
                  </a:lnTo>
                  <a:lnTo>
                    <a:pt x="187177" y="5240194"/>
                  </a:lnTo>
                  <a:lnTo>
                    <a:pt x="230138" y="5256570"/>
                  </a:lnTo>
                  <a:lnTo>
                    <a:pt x="275777" y="5266762"/>
                  </a:lnTo>
                  <a:lnTo>
                    <a:pt x="323596" y="5270271"/>
                  </a:lnTo>
                  <a:lnTo>
                    <a:pt x="9698037" y="5270271"/>
                  </a:lnTo>
                  <a:lnTo>
                    <a:pt x="9745849" y="5266762"/>
                  </a:lnTo>
                  <a:lnTo>
                    <a:pt x="9791486" y="5256570"/>
                  </a:lnTo>
                  <a:lnTo>
                    <a:pt x="9834445" y="5240194"/>
                  </a:lnTo>
                  <a:lnTo>
                    <a:pt x="9874226" y="5218136"/>
                  </a:lnTo>
                  <a:lnTo>
                    <a:pt x="9910328" y="5190895"/>
                  </a:lnTo>
                  <a:lnTo>
                    <a:pt x="9942251" y="5158972"/>
                  </a:lnTo>
                  <a:lnTo>
                    <a:pt x="9969493" y="5122869"/>
                  </a:lnTo>
                  <a:lnTo>
                    <a:pt x="9991553" y="5083084"/>
                  </a:lnTo>
                  <a:lnTo>
                    <a:pt x="10007930" y="5040119"/>
                  </a:lnTo>
                  <a:lnTo>
                    <a:pt x="10018124" y="4994474"/>
                  </a:lnTo>
                  <a:lnTo>
                    <a:pt x="10021633" y="4946650"/>
                  </a:lnTo>
                  <a:lnTo>
                    <a:pt x="10021633" y="323596"/>
                  </a:lnTo>
                  <a:lnTo>
                    <a:pt x="10018124" y="275783"/>
                  </a:lnTo>
                  <a:lnTo>
                    <a:pt x="10007930" y="230147"/>
                  </a:lnTo>
                  <a:lnTo>
                    <a:pt x="9991553" y="187188"/>
                  </a:lnTo>
                  <a:lnTo>
                    <a:pt x="9969493" y="147407"/>
                  </a:lnTo>
                  <a:lnTo>
                    <a:pt x="9942251" y="111304"/>
                  </a:lnTo>
                  <a:lnTo>
                    <a:pt x="9910328" y="79382"/>
                  </a:lnTo>
                  <a:lnTo>
                    <a:pt x="9874226" y="52140"/>
                  </a:lnTo>
                  <a:lnTo>
                    <a:pt x="9834445" y="30080"/>
                  </a:lnTo>
                  <a:lnTo>
                    <a:pt x="9791486" y="13703"/>
                  </a:lnTo>
                  <a:lnTo>
                    <a:pt x="9745849" y="3509"/>
                  </a:lnTo>
                  <a:lnTo>
                    <a:pt x="96980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911478"/>
              <a:ext cx="10022205" cy="5270500"/>
            </a:xfrm>
            <a:custGeom>
              <a:avLst/>
              <a:gdLst/>
              <a:ahLst/>
              <a:cxnLst/>
              <a:rect l="l" t="t" r="r" b="b"/>
              <a:pathLst>
                <a:path w="10022205" h="5270500">
                  <a:moveTo>
                    <a:pt x="0" y="323596"/>
                  </a:moveTo>
                  <a:lnTo>
                    <a:pt x="3508" y="275783"/>
                  </a:lnTo>
                  <a:lnTo>
                    <a:pt x="13700" y="230147"/>
                  </a:lnTo>
                  <a:lnTo>
                    <a:pt x="30076" y="187188"/>
                  </a:lnTo>
                  <a:lnTo>
                    <a:pt x="52134" y="147407"/>
                  </a:lnTo>
                  <a:lnTo>
                    <a:pt x="79373" y="111304"/>
                  </a:lnTo>
                  <a:lnTo>
                    <a:pt x="111294" y="79382"/>
                  </a:lnTo>
                  <a:lnTo>
                    <a:pt x="147395" y="52140"/>
                  </a:lnTo>
                  <a:lnTo>
                    <a:pt x="187177" y="30080"/>
                  </a:lnTo>
                  <a:lnTo>
                    <a:pt x="230138" y="13703"/>
                  </a:lnTo>
                  <a:lnTo>
                    <a:pt x="275777" y="3509"/>
                  </a:lnTo>
                  <a:lnTo>
                    <a:pt x="323596" y="0"/>
                  </a:lnTo>
                  <a:lnTo>
                    <a:pt x="9698037" y="0"/>
                  </a:lnTo>
                  <a:lnTo>
                    <a:pt x="9745849" y="3509"/>
                  </a:lnTo>
                  <a:lnTo>
                    <a:pt x="9791486" y="13703"/>
                  </a:lnTo>
                  <a:lnTo>
                    <a:pt x="9834445" y="30080"/>
                  </a:lnTo>
                  <a:lnTo>
                    <a:pt x="9874226" y="52140"/>
                  </a:lnTo>
                  <a:lnTo>
                    <a:pt x="9910328" y="79382"/>
                  </a:lnTo>
                  <a:lnTo>
                    <a:pt x="9942251" y="111304"/>
                  </a:lnTo>
                  <a:lnTo>
                    <a:pt x="9969493" y="147407"/>
                  </a:lnTo>
                  <a:lnTo>
                    <a:pt x="9991553" y="187188"/>
                  </a:lnTo>
                  <a:lnTo>
                    <a:pt x="10007930" y="230147"/>
                  </a:lnTo>
                  <a:lnTo>
                    <a:pt x="10018124" y="275783"/>
                  </a:lnTo>
                  <a:lnTo>
                    <a:pt x="10021633" y="323596"/>
                  </a:lnTo>
                  <a:lnTo>
                    <a:pt x="10021633" y="4946650"/>
                  </a:lnTo>
                  <a:lnTo>
                    <a:pt x="10018124" y="4994474"/>
                  </a:lnTo>
                  <a:lnTo>
                    <a:pt x="10007930" y="5040119"/>
                  </a:lnTo>
                  <a:lnTo>
                    <a:pt x="9991553" y="5083084"/>
                  </a:lnTo>
                  <a:lnTo>
                    <a:pt x="9969493" y="5122869"/>
                  </a:lnTo>
                  <a:lnTo>
                    <a:pt x="9942251" y="5158972"/>
                  </a:lnTo>
                  <a:lnTo>
                    <a:pt x="9910328" y="5190895"/>
                  </a:lnTo>
                  <a:lnTo>
                    <a:pt x="9874226" y="5218136"/>
                  </a:lnTo>
                  <a:lnTo>
                    <a:pt x="9834445" y="5240194"/>
                  </a:lnTo>
                  <a:lnTo>
                    <a:pt x="9791486" y="5256570"/>
                  </a:lnTo>
                  <a:lnTo>
                    <a:pt x="9745849" y="5266762"/>
                  </a:lnTo>
                  <a:lnTo>
                    <a:pt x="9698037" y="5270271"/>
                  </a:lnTo>
                  <a:lnTo>
                    <a:pt x="323596" y="5270271"/>
                  </a:lnTo>
                  <a:lnTo>
                    <a:pt x="275777" y="5266762"/>
                  </a:lnTo>
                  <a:lnTo>
                    <a:pt x="230138" y="5256570"/>
                  </a:lnTo>
                  <a:lnTo>
                    <a:pt x="187177" y="5240194"/>
                  </a:lnTo>
                  <a:lnTo>
                    <a:pt x="147395" y="5218136"/>
                  </a:lnTo>
                  <a:lnTo>
                    <a:pt x="111294" y="5190895"/>
                  </a:lnTo>
                  <a:lnTo>
                    <a:pt x="79373" y="5158972"/>
                  </a:lnTo>
                  <a:lnTo>
                    <a:pt x="52134" y="5122869"/>
                  </a:lnTo>
                  <a:lnTo>
                    <a:pt x="30076" y="5083084"/>
                  </a:lnTo>
                  <a:lnTo>
                    <a:pt x="13700" y="5040119"/>
                  </a:lnTo>
                  <a:lnTo>
                    <a:pt x="3508" y="4994474"/>
                  </a:lnTo>
                  <a:lnTo>
                    <a:pt x="0" y="4946650"/>
                  </a:lnTo>
                  <a:lnTo>
                    <a:pt x="0" y="32359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05371" y="58267"/>
            <a:ext cx="10305415" cy="945515"/>
            <a:chOff x="205371" y="58267"/>
            <a:chExt cx="10305415" cy="945515"/>
          </a:xfrm>
        </p:grpSpPr>
        <p:sp>
          <p:nvSpPr>
            <p:cNvPr id="9" name="object 9"/>
            <p:cNvSpPr/>
            <p:nvPr/>
          </p:nvSpPr>
          <p:spPr>
            <a:xfrm>
              <a:off x="2128520" y="462027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371" y="58267"/>
              <a:ext cx="2024252" cy="945159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6265671" y="1003426"/>
            <a:ext cx="4015104" cy="5120005"/>
            <a:chOff x="6265671" y="1003426"/>
            <a:chExt cx="4015104" cy="512000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65671" y="3546601"/>
              <a:ext cx="4014851" cy="257632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01053" y="1003426"/>
              <a:ext cx="3879469" cy="2564765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568248" y="2212594"/>
            <a:ext cx="4483735" cy="90424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3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5.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Equity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Crowdfunding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25" dirty="0">
                <a:solidFill>
                  <a:srgbClr val="000000"/>
                </a:solidFill>
                <a:latin typeface="Calibri"/>
                <a:cs typeface="Calibri"/>
              </a:rPr>
              <a:t>the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Democratization</a:t>
            </a:r>
            <a:r>
              <a:rPr sz="2850" i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850" i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Capital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80872" y="3832733"/>
            <a:ext cx="821055" cy="273050"/>
          </a:xfrm>
          <a:custGeom>
            <a:avLst/>
            <a:gdLst/>
            <a:ahLst/>
            <a:cxnLst/>
            <a:rect l="l" t="t" r="r" b="b"/>
            <a:pathLst>
              <a:path w="821055" h="273050">
                <a:moveTo>
                  <a:pt x="772058" y="0"/>
                </a:moveTo>
                <a:lnTo>
                  <a:pt x="48793" y="0"/>
                </a:lnTo>
                <a:lnTo>
                  <a:pt x="29800" y="3833"/>
                </a:lnTo>
                <a:lnTo>
                  <a:pt x="14290" y="14287"/>
                </a:lnTo>
                <a:lnTo>
                  <a:pt x="3834" y="29789"/>
                </a:lnTo>
                <a:lnTo>
                  <a:pt x="0" y="48767"/>
                </a:lnTo>
                <a:lnTo>
                  <a:pt x="0" y="224281"/>
                </a:lnTo>
                <a:lnTo>
                  <a:pt x="3834" y="243260"/>
                </a:lnTo>
                <a:lnTo>
                  <a:pt x="14290" y="258762"/>
                </a:lnTo>
                <a:lnTo>
                  <a:pt x="29800" y="269216"/>
                </a:lnTo>
                <a:lnTo>
                  <a:pt x="48793" y="273049"/>
                </a:lnTo>
                <a:lnTo>
                  <a:pt x="772058" y="273049"/>
                </a:lnTo>
                <a:lnTo>
                  <a:pt x="791036" y="269216"/>
                </a:lnTo>
                <a:lnTo>
                  <a:pt x="806538" y="258762"/>
                </a:lnTo>
                <a:lnTo>
                  <a:pt x="816992" y="243260"/>
                </a:lnTo>
                <a:lnTo>
                  <a:pt x="820826" y="224281"/>
                </a:lnTo>
                <a:lnTo>
                  <a:pt x="820826" y="48767"/>
                </a:lnTo>
                <a:lnTo>
                  <a:pt x="816992" y="29789"/>
                </a:lnTo>
                <a:lnTo>
                  <a:pt x="806538" y="14287"/>
                </a:lnTo>
                <a:lnTo>
                  <a:pt x="791036" y="3833"/>
                </a:lnTo>
                <a:lnTo>
                  <a:pt x="772058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68248" y="4229861"/>
            <a:ext cx="5556885" cy="955040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5080" algn="just">
              <a:lnSpc>
                <a:spcPct val="93800"/>
              </a:lnSpc>
              <a:spcBef>
                <a:spcPts val="215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4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JOBS</a:t>
            </a:r>
            <a:r>
              <a:rPr sz="16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Act</a:t>
            </a:r>
            <a:r>
              <a:rPr sz="16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(2012)</a:t>
            </a:r>
            <a:r>
              <a:rPr sz="1600" spc="4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4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Regulation</a:t>
            </a:r>
            <a:r>
              <a:rPr sz="1600" spc="40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CF</a:t>
            </a:r>
            <a:r>
              <a:rPr sz="16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(2016)</a:t>
            </a:r>
            <a:r>
              <a:rPr sz="1600" spc="4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opened</a:t>
            </a:r>
            <a:r>
              <a:rPr sz="1600" spc="4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equity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investment</a:t>
            </a:r>
            <a:r>
              <a:rPr sz="16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non-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accredited</a:t>
            </a:r>
            <a:r>
              <a:rPr sz="16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investors</a:t>
            </a:r>
            <a:r>
              <a:rPr sz="16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6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U.S.,</a:t>
            </a:r>
            <a:r>
              <a:rPr sz="16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triggering</a:t>
            </a:r>
            <a:r>
              <a:rPr sz="16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a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wave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platforms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anyone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invest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little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$100.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296873"/>
            <a:ext cx="10365105" cy="5273675"/>
            <a:chOff x="341566" y="1296873"/>
            <a:chExt cx="10365105" cy="52736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296873"/>
              <a:ext cx="9825228" cy="527329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550288"/>
              <a:ext cx="10098405" cy="4803140"/>
            </a:xfrm>
            <a:custGeom>
              <a:avLst/>
              <a:gdLst/>
              <a:ahLst/>
              <a:cxnLst/>
              <a:rect l="l" t="t" r="r" b="b"/>
              <a:pathLst>
                <a:path w="10098405" h="4803140">
                  <a:moveTo>
                    <a:pt x="9802939" y="0"/>
                  </a:moveTo>
                  <a:lnTo>
                    <a:pt x="294894" y="0"/>
                  </a:lnTo>
                  <a:lnTo>
                    <a:pt x="247060" y="3861"/>
                  </a:lnTo>
                  <a:lnTo>
                    <a:pt x="201684" y="15038"/>
                  </a:lnTo>
                  <a:lnTo>
                    <a:pt x="159373" y="32925"/>
                  </a:lnTo>
                  <a:lnTo>
                    <a:pt x="120733" y="56912"/>
                  </a:lnTo>
                  <a:lnTo>
                    <a:pt x="86372" y="86391"/>
                  </a:lnTo>
                  <a:lnTo>
                    <a:pt x="56897" y="120755"/>
                  </a:lnTo>
                  <a:lnTo>
                    <a:pt x="32915" y="159395"/>
                  </a:lnTo>
                  <a:lnTo>
                    <a:pt x="15033" y="201704"/>
                  </a:lnTo>
                  <a:lnTo>
                    <a:pt x="3859" y="247073"/>
                  </a:lnTo>
                  <a:lnTo>
                    <a:pt x="0" y="294894"/>
                  </a:lnTo>
                  <a:lnTo>
                    <a:pt x="0" y="4507992"/>
                  </a:lnTo>
                  <a:lnTo>
                    <a:pt x="3859" y="4555825"/>
                  </a:lnTo>
                  <a:lnTo>
                    <a:pt x="15033" y="4601201"/>
                  </a:lnTo>
                  <a:lnTo>
                    <a:pt x="32915" y="4643512"/>
                  </a:lnTo>
                  <a:lnTo>
                    <a:pt x="56897" y="4682152"/>
                  </a:lnTo>
                  <a:lnTo>
                    <a:pt x="86372" y="4716513"/>
                  </a:lnTo>
                  <a:lnTo>
                    <a:pt x="120733" y="4745988"/>
                  </a:lnTo>
                  <a:lnTo>
                    <a:pt x="159373" y="4769970"/>
                  </a:lnTo>
                  <a:lnTo>
                    <a:pt x="201684" y="4787852"/>
                  </a:lnTo>
                  <a:lnTo>
                    <a:pt x="247060" y="4799026"/>
                  </a:lnTo>
                  <a:lnTo>
                    <a:pt x="294894" y="4802886"/>
                  </a:lnTo>
                  <a:lnTo>
                    <a:pt x="9802939" y="4802886"/>
                  </a:lnTo>
                  <a:lnTo>
                    <a:pt x="9850760" y="4799026"/>
                  </a:lnTo>
                  <a:lnTo>
                    <a:pt x="9896129" y="4787852"/>
                  </a:lnTo>
                  <a:lnTo>
                    <a:pt x="9938437" y="4769970"/>
                  </a:lnTo>
                  <a:lnTo>
                    <a:pt x="9977077" y="4745988"/>
                  </a:lnTo>
                  <a:lnTo>
                    <a:pt x="10011441" y="4716513"/>
                  </a:lnTo>
                  <a:lnTo>
                    <a:pt x="10040921" y="4682152"/>
                  </a:lnTo>
                  <a:lnTo>
                    <a:pt x="10064908" y="4643512"/>
                  </a:lnTo>
                  <a:lnTo>
                    <a:pt x="10082794" y="4601201"/>
                  </a:lnTo>
                  <a:lnTo>
                    <a:pt x="10093972" y="4555825"/>
                  </a:lnTo>
                  <a:lnTo>
                    <a:pt x="10097833" y="4507992"/>
                  </a:lnTo>
                  <a:lnTo>
                    <a:pt x="10097833" y="294894"/>
                  </a:lnTo>
                  <a:lnTo>
                    <a:pt x="10093972" y="247073"/>
                  </a:lnTo>
                  <a:lnTo>
                    <a:pt x="10082794" y="201704"/>
                  </a:lnTo>
                  <a:lnTo>
                    <a:pt x="10064908" y="159395"/>
                  </a:lnTo>
                  <a:lnTo>
                    <a:pt x="10040921" y="120755"/>
                  </a:lnTo>
                  <a:lnTo>
                    <a:pt x="10011441" y="86391"/>
                  </a:lnTo>
                  <a:lnTo>
                    <a:pt x="9977077" y="56912"/>
                  </a:lnTo>
                  <a:lnTo>
                    <a:pt x="9938437" y="32925"/>
                  </a:lnTo>
                  <a:lnTo>
                    <a:pt x="9896129" y="15038"/>
                  </a:lnTo>
                  <a:lnTo>
                    <a:pt x="9850760" y="3861"/>
                  </a:lnTo>
                  <a:lnTo>
                    <a:pt x="98029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550288"/>
              <a:ext cx="10098405" cy="4803140"/>
            </a:xfrm>
            <a:custGeom>
              <a:avLst/>
              <a:gdLst/>
              <a:ahLst/>
              <a:cxnLst/>
              <a:rect l="l" t="t" r="r" b="b"/>
              <a:pathLst>
                <a:path w="10098405" h="4803140">
                  <a:moveTo>
                    <a:pt x="0" y="294894"/>
                  </a:moveTo>
                  <a:lnTo>
                    <a:pt x="3859" y="247073"/>
                  </a:lnTo>
                  <a:lnTo>
                    <a:pt x="15033" y="201704"/>
                  </a:lnTo>
                  <a:lnTo>
                    <a:pt x="32915" y="159395"/>
                  </a:lnTo>
                  <a:lnTo>
                    <a:pt x="56897" y="120755"/>
                  </a:lnTo>
                  <a:lnTo>
                    <a:pt x="86372" y="86391"/>
                  </a:lnTo>
                  <a:lnTo>
                    <a:pt x="120733" y="56912"/>
                  </a:lnTo>
                  <a:lnTo>
                    <a:pt x="159373" y="32925"/>
                  </a:lnTo>
                  <a:lnTo>
                    <a:pt x="201684" y="15038"/>
                  </a:lnTo>
                  <a:lnTo>
                    <a:pt x="247060" y="3861"/>
                  </a:lnTo>
                  <a:lnTo>
                    <a:pt x="294894" y="0"/>
                  </a:lnTo>
                  <a:lnTo>
                    <a:pt x="9802939" y="0"/>
                  </a:lnTo>
                  <a:lnTo>
                    <a:pt x="9850760" y="3861"/>
                  </a:lnTo>
                  <a:lnTo>
                    <a:pt x="9896129" y="15038"/>
                  </a:lnTo>
                  <a:lnTo>
                    <a:pt x="9938437" y="32925"/>
                  </a:lnTo>
                  <a:lnTo>
                    <a:pt x="9977077" y="56912"/>
                  </a:lnTo>
                  <a:lnTo>
                    <a:pt x="10011441" y="86391"/>
                  </a:lnTo>
                  <a:lnTo>
                    <a:pt x="10040921" y="120755"/>
                  </a:lnTo>
                  <a:lnTo>
                    <a:pt x="10064908" y="159395"/>
                  </a:lnTo>
                  <a:lnTo>
                    <a:pt x="10082794" y="201704"/>
                  </a:lnTo>
                  <a:lnTo>
                    <a:pt x="10093972" y="247073"/>
                  </a:lnTo>
                  <a:lnTo>
                    <a:pt x="10097833" y="294894"/>
                  </a:lnTo>
                  <a:lnTo>
                    <a:pt x="10097833" y="4507992"/>
                  </a:lnTo>
                  <a:lnTo>
                    <a:pt x="10093972" y="4555825"/>
                  </a:lnTo>
                  <a:lnTo>
                    <a:pt x="10082794" y="4601201"/>
                  </a:lnTo>
                  <a:lnTo>
                    <a:pt x="10064908" y="4643512"/>
                  </a:lnTo>
                  <a:lnTo>
                    <a:pt x="10040921" y="4682152"/>
                  </a:lnTo>
                  <a:lnTo>
                    <a:pt x="10011441" y="4716513"/>
                  </a:lnTo>
                  <a:lnTo>
                    <a:pt x="9977077" y="4745988"/>
                  </a:lnTo>
                  <a:lnTo>
                    <a:pt x="9938437" y="4769970"/>
                  </a:lnTo>
                  <a:lnTo>
                    <a:pt x="9896129" y="4787852"/>
                  </a:lnTo>
                  <a:lnTo>
                    <a:pt x="9850760" y="4799026"/>
                  </a:lnTo>
                  <a:lnTo>
                    <a:pt x="9802939" y="4802886"/>
                  </a:lnTo>
                  <a:lnTo>
                    <a:pt x="294894" y="4802886"/>
                  </a:lnTo>
                  <a:lnTo>
                    <a:pt x="247060" y="4799026"/>
                  </a:lnTo>
                  <a:lnTo>
                    <a:pt x="201684" y="4787852"/>
                  </a:lnTo>
                  <a:lnTo>
                    <a:pt x="159373" y="4769970"/>
                  </a:lnTo>
                  <a:lnTo>
                    <a:pt x="120733" y="4745988"/>
                  </a:lnTo>
                  <a:lnTo>
                    <a:pt x="86372" y="4716513"/>
                  </a:lnTo>
                  <a:lnTo>
                    <a:pt x="56897" y="4682152"/>
                  </a:lnTo>
                  <a:lnTo>
                    <a:pt x="32915" y="4643512"/>
                  </a:lnTo>
                  <a:lnTo>
                    <a:pt x="15033" y="4601201"/>
                  </a:lnTo>
                  <a:lnTo>
                    <a:pt x="3859" y="4555825"/>
                  </a:lnTo>
                  <a:lnTo>
                    <a:pt x="0" y="4507992"/>
                  </a:lnTo>
                  <a:lnTo>
                    <a:pt x="0" y="2948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152650" y="369952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1891" y="54077"/>
            <a:ext cx="1691042" cy="569621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6760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100"/>
              </a:spcBef>
            </a:pPr>
            <a:r>
              <a:rPr sz="24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The</a:t>
            </a:r>
            <a:r>
              <a:rPr sz="2450" i="0" spc="-8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Crowdfunding</a:t>
            </a:r>
            <a:r>
              <a:rPr sz="2450" i="0" spc="-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Microsoft JhengHei"/>
                <a:cs typeface="Microsoft JhengHei"/>
              </a:rPr>
              <a:t>Landscape:</a:t>
            </a:r>
            <a:r>
              <a:rPr sz="2450" i="0" spc="-6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Four</a:t>
            </a:r>
            <a:r>
              <a:rPr sz="2450" i="0" spc="-9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Models</a:t>
            </a:r>
            <a:endParaRPr sz="2450">
              <a:latin typeface="Microsoft JhengHei"/>
              <a:cs typeface="Microsoft JhengHe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28750" y="1801494"/>
            <a:ext cx="7848600" cy="3862959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488695" y="5696534"/>
            <a:ext cx="9871075" cy="43243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595"/>
              </a:lnSpc>
              <a:spcBef>
                <a:spcPts val="10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Each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model</a:t>
            </a:r>
            <a:r>
              <a:rPr sz="14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carries</a:t>
            </a:r>
            <a:r>
              <a:rPr sz="14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distinct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legal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structures,</a:t>
            </a:r>
            <a:r>
              <a:rPr sz="14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protections,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strategic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fit</a:t>
            </a:r>
            <a:r>
              <a:rPr sz="14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depending</a:t>
            </a:r>
            <a:r>
              <a:rPr sz="14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venture's</a:t>
            </a:r>
            <a:r>
              <a:rPr sz="14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stage,</a:t>
            </a:r>
            <a:r>
              <a:rPr sz="14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business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model,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595"/>
              </a:lnSpc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growth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trajectory.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crowdfunding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has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grown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most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significantly,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platforms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raising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over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$1.5B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annually</a:t>
            </a:r>
            <a:r>
              <a:rPr sz="14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U.S.</a:t>
            </a:r>
            <a:r>
              <a:rPr sz="14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alone.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296873"/>
            <a:ext cx="10365105" cy="5273675"/>
            <a:chOff x="341566" y="1296873"/>
            <a:chExt cx="10365105" cy="52736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296873"/>
              <a:ext cx="9825228" cy="527329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550288"/>
              <a:ext cx="10098405" cy="4803140"/>
            </a:xfrm>
            <a:custGeom>
              <a:avLst/>
              <a:gdLst/>
              <a:ahLst/>
              <a:cxnLst/>
              <a:rect l="l" t="t" r="r" b="b"/>
              <a:pathLst>
                <a:path w="10098405" h="4803140">
                  <a:moveTo>
                    <a:pt x="9802939" y="0"/>
                  </a:moveTo>
                  <a:lnTo>
                    <a:pt x="294894" y="0"/>
                  </a:lnTo>
                  <a:lnTo>
                    <a:pt x="247060" y="3861"/>
                  </a:lnTo>
                  <a:lnTo>
                    <a:pt x="201684" y="15038"/>
                  </a:lnTo>
                  <a:lnTo>
                    <a:pt x="159373" y="32925"/>
                  </a:lnTo>
                  <a:lnTo>
                    <a:pt x="120733" y="56912"/>
                  </a:lnTo>
                  <a:lnTo>
                    <a:pt x="86372" y="86391"/>
                  </a:lnTo>
                  <a:lnTo>
                    <a:pt x="56897" y="120755"/>
                  </a:lnTo>
                  <a:lnTo>
                    <a:pt x="32915" y="159395"/>
                  </a:lnTo>
                  <a:lnTo>
                    <a:pt x="15033" y="201704"/>
                  </a:lnTo>
                  <a:lnTo>
                    <a:pt x="3859" y="247073"/>
                  </a:lnTo>
                  <a:lnTo>
                    <a:pt x="0" y="294894"/>
                  </a:lnTo>
                  <a:lnTo>
                    <a:pt x="0" y="4507992"/>
                  </a:lnTo>
                  <a:lnTo>
                    <a:pt x="3859" y="4555825"/>
                  </a:lnTo>
                  <a:lnTo>
                    <a:pt x="15033" y="4601201"/>
                  </a:lnTo>
                  <a:lnTo>
                    <a:pt x="32915" y="4643512"/>
                  </a:lnTo>
                  <a:lnTo>
                    <a:pt x="56897" y="4682152"/>
                  </a:lnTo>
                  <a:lnTo>
                    <a:pt x="86372" y="4716513"/>
                  </a:lnTo>
                  <a:lnTo>
                    <a:pt x="120733" y="4745988"/>
                  </a:lnTo>
                  <a:lnTo>
                    <a:pt x="159373" y="4769970"/>
                  </a:lnTo>
                  <a:lnTo>
                    <a:pt x="201684" y="4787852"/>
                  </a:lnTo>
                  <a:lnTo>
                    <a:pt x="247060" y="4799026"/>
                  </a:lnTo>
                  <a:lnTo>
                    <a:pt x="294894" y="4802886"/>
                  </a:lnTo>
                  <a:lnTo>
                    <a:pt x="9802939" y="4802886"/>
                  </a:lnTo>
                  <a:lnTo>
                    <a:pt x="9850760" y="4799026"/>
                  </a:lnTo>
                  <a:lnTo>
                    <a:pt x="9896129" y="4787852"/>
                  </a:lnTo>
                  <a:lnTo>
                    <a:pt x="9938437" y="4769970"/>
                  </a:lnTo>
                  <a:lnTo>
                    <a:pt x="9977077" y="4745988"/>
                  </a:lnTo>
                  <a:lnTo>
                    <a:pt x="10011441" y="4716513"/>
                  </a:lnTo>
                  <a:lnTo>
                    <a:pt x="10040921" y="4682152"/>
                  </a:lnTo>
                  <a:lnTo>
                    <a:pt x="10064908" y="4643512"/>
                  </a:lnTo>
                  <a:lnTo>
                    <a:pt x="10082794" y="4601201"/>
                  </a:lnTo>
                  <a:lnTo>
                    <a:pt x="10093972" y="4555825"/>
                  </a:lnTo>
                  <a:lnTo>
                    <a:pt x="10097833" y="4507992"/>
                  </a:lnTo>
                  <a:lnTo>
                    <a:pt x="10097833" y="294894"/>
                  </a:lnTo>
                  <a:lnTo>
                    <a:pt x="10093972" y="247073"/>
                  </a:lnTo>
                  <a:lnTo>
                    <a:pt x="10082794" y="201704"/>
                  </a:lnTo>
                  <a:lnTo>
                    <a:pt x="10064908" y="159395"/>
                  </a:lnTo>
                  <a:lnTo>
                    <a:pt x="10040921" y="120755"/>
                  </a:lnTo>
                  <a:lnTo>
                    <a:pt x="10011441" y="86391"/>
                  </a:lnTo>
                  <a:lnTo>
                    <a:pt x="9977077" y="56912"/>
                  </a:lnTo>
                  <a:lnTo>
                    <a:pt x="9938437" y="32925"/>
                  </a:lnTo>
                  <a:lnTo>
                    <a:pt x="9896129" y="15038"/>
                  </a:lnTo>
                  <a:lnTo>
                    <a:pt x="9850760" y="3861"/>
                  </a:lnTo>
                  <a:lnTo>
                    <a:pt x="98029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550288"/>
              <a:ext cx="10098405" cy="4803140"/>
            </a:xfrm>
            <a:custGeom>
              <a:avLst/>
              <a:gdLst/>
              <a:ahLst/>
              <a:cxnLst/>
              <a:rect l="l" t="t" r="r" b="b"/>
              <a:pathLst>
                <a:path w="10098405" h="4803140">
                  <a:moveTo>
                    <a:pt x="0" y="294894"/>
                  </a:moveTo>
                  <a:lnTo>
                    <a:pt x="3859" y="247073"/>
                  </a:lnTo>
                  <a:lnTo>
                    <a:pt x="15033" y="201704"/>
                  </a:lnTo>
                  <a:lnTo>
                    <a:pt x="32915" y="159395"/>
                  </a:lnTo>
                  <a:lnTo>
                    <a:pt x="56897" y="120755"/>
                  </a:lnTo>
                  <a:lnTo>
                    <a:pt x="86372" y="86391"/>
                  </a:lnTo>
                  <a:lnTo>
                    <a:pt x="120733" y="56912"/>
                  </a:lnTo>
                  <a:lnTo>
                    <a:pt x="159373" y="32925"/>
                  </a:lnTo>
                  <a:lnTo>
                    <a:pt x="201684" y="15038"/>
                  </a:lnTo>
                  <a:lnTo>
                    <a:pt x="247060" y="3861"/>
                  </a:lnTo>
                  <a:lnTo>
                    <a:pt x="294894" y="0"/>
                  </a:lnTo>
                  <a:lnTo>
                    <a:pt x="9802939" y="0"/>
                  </a:lnTo>
                  <a:lnTo>
                    <a:pt x="9850760" y="3861"/>
                  </a:lnTo>
                  <a:lnTo>
                    <a:pt x="9896129" y="15038"/>
                  </a:lnTo>
                  <a:lnTo>
                    <a:pt x="9938437" y="32925"/>
                  </a:lnTo>
                  <a:lnTo>
                    <a:pt x="9977077" y="56912"/>
                  </a:lnTo>
                  <a:lnTo>
                    <a:pt x="10011441" y="86391"/>
                  </a:lnTo>
                  <a:lnTo>
                    <a:pt x="10040921" y="120755"/>
                  </a:lnTo>
                  <a:lnTo>
                    <a:pt x="10064908" y="159395"/>
                  </a:lnTo>
                  <a:lnTo>
                    <a:pt x="10082794" y="201704"/>
                  </a:lnTo>
                  <a:lnTo>
                    <a:pt x="10093972" y="247073"/>
                  </a:lnTo>
                  <a:lnTo>
                    <a:pt x="10097833" y="294894"/>
                  </a:lnTo>
                  <a:lnTo>
                    <a:pt x="10097833" y="4507992"/>
                  </a:lnTo>
                  <a:lnTo>
                    <a:pt x="10093972" y="4555825"/>
                  </a:lnTo>
                  <a:lnTo>
                    <a:pt x="10082794" y="4601201"/>
                  </a:lnTo>
                  <a:lnTo>
                    <a:pt x="10064908" y="4643512"/>
                  </a:lnTo>
                  <a:lnTo>
                    <a:pt x="10040921" y="4682152"/>
                  </a:lnTo>
                  <a:lnTo>
                    <a:pt x="10011441" y="4716513"/>
                  </a:lnTo>
                  <a:lnTo>
                    <a:pt x="9977077" y="4745988"/>
                  </a:lnTo>
                  <a:lnTo>
                    <a:pt x="9938437" y="4769970"/>
                  </a:lnTo>
                  <a:lnTo>
                    <a:pt x="9896129" y="4787852"/>
                  </a:lnTo>
                  <a:lnTo>
                    <a:pt x="9850760" y="4799026"/>
                  </a:lnTo>
                  <a:lnTo>
                    <a:pt x="9802939" y="4802886"/>
                  </a:lnTo>
                  <a:lnTo>
                    <a:pt x="294894" y="4802886"/>
                  </a:lnTo>
                  <a:lnTo>
                    <a:pt x="247060" y="4799026"/>
                  </a:lnTo>
                  <a:lnTo>
                    <a:pt x="201684" y="4787852"/>
                  </a:lnTo>
                  <a:lnTo>
                    <a:pt x="159373" y="4769970"/>
                  </a:lnTo>
                  <a:lnTo>
                    <a:pt x="120733" y="4745988"/>
                  </a:lnTo>
                  <a:lnTo>
                    <a:pt x="86372" y="4716513"/>
                  </a:lnTo>
                  <a:lnTo>
                    <a:pt x="56897" y="4682152"/>
                  </a:lnTo>
                  <a:lnTo>
                    <a:pt x="32915" y="4643512"/>
                  </a:lnTo>
                  <a:lnTo>
                    <a:pt x="15033" y="4601201"/>
                  </a:lnTo>
                  <a:lnTo>
                    <a:pt x="3859" y="4555825"/>
                  </a:lnTo>
                  <a:lnTo>
                    <a:pt x="0" y="4507992"/>
                  </a:lnTo>
                  <a:lnTo>
                    <a:pt x="0" y="2948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1450" y="12"/>
            <a:ext cx="10363200" cy="893444"/>
            <a:chOff x="171450" y="12"/>
            <a:chExt cx="10363200" cy="893444"/>
          </a:xfrm>
        </p:grpSpPr>
        <p:sp>
          <p:nvSpPr>
            <p:cNvPr id="9" name="object 9"/>
            <p:cNvSpPr/>
            <p:nvPr/>
          </p:nvSpPr>
          <p:spPr>
            <a:xfrm>
              <a:off x="2152650" y="369952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50" y="12"/>
              <a:ext cx="2024252" cy="893051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68248" y="1788616"/>
            <a:ext cx="7950200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Equity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Crowdfunding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Platforms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Regulation</a:t>
            </a:r>
            <a:endParaRPr sz="2850">
              <a:latin typeface="Microsoft JhengHei"/>
              <a:cs typeface="Microsoft JhengHe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69442" y="2562986"/>
            <a:ext cx="2300605" cy="1590675"/>
            <a:chOff x="569442" y="2562986"/>
            <a:chExt cx="2300605" cy="1590675"/>
          </a:xfrm>
        </p:grpSpPr>
        <p:sp>
          <p:nvSpPr>
            <p:cNvPr id="13" name="object 13"/>
            <p:cNvSpPr/>
            <p:nvPr/>
          </p:nvSpPr>
          <p:spPr>
            <a:xfrm>
              <a:off x="580872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2216175" y="0"/>
                  </a:moveTo>
                  <a:lnTo>
                    <a:pt x="60998" y="0"/>
                  </a:lnTo>
                  <a:lnTo>
                    <a:pt x="37252" y="4812"/>
                  </a:lnTo>
                  <a:lnTo>
                    <a:pt x="17864" y="17922"/>
                  </a:lnTo>
                  <a:lnTo>
                    <a:pt x="4792" y="37343"/>
                  </a:lnTo>
                  <a:lnTo>
                    <a:pt x="0" y="61087"/>
                  </a:lnTo>
                  <a:lnTo>
                    <a:pt x="0" y="1506347"/>
                  </a:lnTo>
                  <a:lnTo>
                    <a:pt x="4792" y="1530143"/>
                  </a:lnTo>
                  <a:lnTo>
                    <a:pt x="17864" y="1549558"/>
                  </a:lnTo>
                  <a:lnTo>
                    <a:pt x="37252" y="1562639"/>
                  </a:lnTo>
                  <a:lnTo>
                    <a:pt x="60998" y="1567434"/>
                  </a:lnTo>
                  <a:lnTo>
                    <a:pt x="2216175" y="1567434"/>
                  </a:lnTo>
                  <a:lnTo>
                    <a:pt x="2239972" y="1562639"/>
                  </a:lnTo>
                  <a:lnTo>
                    <a:pt x="2259387" y="1549558"/>
                  </a:lnTo>
                  <a:lnTo>
                    <a:pt x="2272468" y="1530143"/>
                  </a:lnTo>
                  <a:lnTo>
                    <a:pt x="2277262" y="1506347"/>
                  </a:lnTo>
                  <a:lnTo>
                    <a:pt x="2277262" y="61087"/>
                  </a:lnTo>
                  <a:lnTo>
                    <a:pt x="2272468" y="37343"/>
                  </a:lnTo>
                  <a:lnTo>
                    <a:pt x="2259387" y="17922"/>
                  </a:lnTo>
                  <a:lnTo>
                    <a:pt x="2239972" y="4812"/>
                  </a:lnTo>
                  <a:lnTo>
                    <a:pt x="22161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0872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0" y="61087"/>
                  </a:moveTo>
                  <a:lnTo>
                    <a:pt x="4792" y="37343"/>
                  </a:lnTo>
                  <a:lnTo>
                    <a:pt x="17864" y="17922"/>
                  </a:lnTo>
                  <a:lnTo>
                    <a:pt x="37252" y="4812"/>
                  </a:lnTo>
                  <a:lnTo>
                    <a:pt x="60998" y="0"/>
                  </a:lnTo>
                  <a:lnTo>
                    <a:pt x="2216175" y="0"/>
                  </a:lnTo>
                  <a:lnTo>
                    <a:pt x="2239972" y="4812"/>
                  </a:lnTo>
                  <a:lnTo>
                    <a:pt x="2259387" y="17922"/>
                  </a:lnTo>
                  <a:lnTo>
                    <a:pt x="2272468" y="37343"/>
                  </a:lnTo>
                  <a:lnTo>
                    <a:pt x="2277262" y="61087"/>
                  </a:lnTo>
                  <a:lnTo>
                    <a:pt x="2277262" y="1506347"/>
                  </a:lnTo>
                  <a:lnTo>
                    <a:pt x="2272468" y="1530143"/>
                  </a:lnTo>
                  <a:lnTo>
                    <a:pt x="2259387" y="1549558"/>
                  </a:lnTo>
                  <a:lnTo>
                    <a:pt x="2239972" y="1562639"/>
                  </a:lnTo>
                  <a:lnTo>
                    <a:pt x="2216175" y="1567434"/>
                  </a:lnTo>
                  <a:lnTo>
                    <a:pt x="60998" y="1567434"/>
                  </a:lnTo>
                  <a:lnTo>
                    <a:pt x="37252" y="1562639"/>
                  </a:lnTo>
                  <a:lnTo>
                    <a:pt x="17864" y="1549558"/>
                  </a:lnTo>
                  <a:lnTo>
                    <a:pt x="4792" y="1530143"/>
                  </a:lnTo>
                  <a:lnTo>
                    <a:pt x="0" y="1506347"/>
                  </a:lnTo>
                  <a:lnTo>
                    <a:pt x="0" y="61087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30097" y="2714701"/>
            <a:ext cx="1956435" cy="12363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Republic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0"/>
              </a:spcBef>
            </a:pP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$2B+raised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across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600+deals.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Focuses</a:t>
            </a: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on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tech,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real estate,</a:t>
            </a:r>
            <a:r>
              <a:rPr sz="11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and 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gaming.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Minimum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investment:</a:t>
            </a:r>
            <a:endParaRPr sz="11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$10.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991866" y="2562986"/>
            <a:ext cx="2300605" cy="1590675"/>
            <a:chOff x="2991866" y="2562986"/>
            <a:chExt cx="2300605" cy="1590675"/>
          </a:xfrm>
        </p:grpSpPr>
        <p:sp>
          <p:nvSpPr>
            <p:cNvPr id="17" name="object 17"/>
            <p:cNvSpPr/>
            <p:nvPr/>
          </p:nvSpPr>
          <p:spPr>
            <a:xfrm>
              <a:off x="3003296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2216150" y="0"/>
                  </a:moveTo>
                  <a:lnTo>
                    <a:pt x="60960" y="0"/>
                  </a:lnTo>
                  <a:lnTo>
                    <a:pt x="37236" y="4812"/>
                  </a:lnTo>
                  <a:lnTo>
                    <a:pt x="17859" y="17922"/>
                  </a:lnTo>
                  <a:lnTo>
                    <a:pt x="4792" y="37343"/>
                  </a:lnTo>
                  <a:lnTo>
                    <a:pt x="0" y="61087"/>
                  </a:lnTo>
                  <a:lnTo>
                    <a:pt x="0" y="1506347"/>
                  </a:lnTo>
                  <a:lnTo>
                    <a:pt x="4792" y="1530143"/>
                  </a:lnTo>
                  <a:lnTo>
                    <a:pt x="17859" y="1549558"/>
                  </a:lnTo>
                  <a:lnTo>
                    <a:pt x="37236" y="1562639"/>
                  </a:lnTo>
                  <a:lnTo>
                    <a:pt x="60960" y="1567434"/>
                  </a:lnTo>
                  <a:lnTo>
                    <a:pt x="2216150" y="1567434"/>
                  </a:lnTo>
                  <a:lnTo>
                    <a:pt x="2239893" y="1562639"/>
                  </a:lnTo>
                  <a:lnTo>
                    <a:pt x="2259314" y="1549558"/>
                  </a:lnTo>
                  <a:lnTo>
                    <a:pt x="2272424" y="1530143"/>
                  </a:lnTo>
                  <a:lnTo>
                    <a:pt x="2277237" y="1506347"/>
                  </a:lnTo>
                  <a:lnTo>
                    <a:pt x="2277237" y="61087"/>
                  </a:lnTo>
                  <a:lnTo>
                    <a:pt x="2272424" y="37343"/>
                  </a:lnTo>
                  <a:lnTo>
                    <a:pt x="2259314" y="17922"/>
                  </a:lnTo>
                  <a:lnTo>
                    <a:pt x="2239893" y="4812"/>
                  </a:lnTo>
                  <a:lnTo>
                    <a:pt x="22161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003296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0" y="61087"/>
                  </a:moveTo>
                  <a:lnTo>
                    <a:pt x="4792" y="37343"/>
                  </a:lnTo>
                  <a:lnTo>
                    <a:pt x="17859" y="17922"/>
                  </a:lnTo>
                  <a:lnTo>
                    <a:pt x="37236" y="4812"/>
                  </a:lnTo>
                  <a:lnTo>
                    <a:pt x="60960" y="0"/>
                  </a:lnTo>
                  <a:lnTo>
                    <a:pt x="2216150" y="0"/>
                  </a:lnTo>
                  <a:lnTo>
                    <a:pt x="2239893" y="4812"/>
                  </a:lnTo>
                  <a:lnTo>
                    <a:pt x="2259314" y="17922"/>
                  </a:lnTo>
                  <a:lnTo>
                    <a:pt x="2272424" y="37343"/>
                  </a:lnTo>
                  <a:lnTo>
                    <a:pt x="2277237" y="61087"/>
                  </a:lnTo>
                  <a:lnTo>
                    <a:pt x="2277237" y="1506347"/>
                  </a:lnTo>
                  <a:lnTo>
                    <a:pt x="2272424" y="1530143"/>
                  </a:lnTo>
                  <a:lnTo>
                    <a:pt x="2259314" y="1549558"/>
                  </a:lnTo>
                  <a:lnTo>
                    <a:pt x="2239893" y="1562639"/>
                  </a:lnTo>
                  <a:lnTo>
                    <a:pt x="2216150" y="1567434"/>
                  </a:lnTo>
                  <a:lnTo>
                    <a:pt x="60960" y="1567434"/>
                  </a:lnTo>
                  <a:lnTo>
                    <a:pt x="37236" y="1562639"/>
                  </a:lnTo>
                  <a:lnTo>
                    <a:pt x="17859" y="1549558"/>
                  </a:lnTo>
                  <a:lnTo>
                    <a:pt x="4792" y="1530143"/>
                  </a:lnTo>
                  <a:lnTo>
                    <a:pt x="0" y="1506347"/>
                  </a:lnTo>
                  <a:lnTo>
                    <a:pt x="0" y="61087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3152901" y="2714701"/>
            <a:ext cx="1906905" cy="12363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Wefunder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Largest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Reg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CF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platform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by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volume.</a:t>
            </a:r>
            <a:r>
              <a:rPr sz="11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Community-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driven.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Supports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SAFEs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equity rounds.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414136" y="2562986"/>
            <a:ext cx="2300605" cy="1590675"/>
            <a:chOff x="5414136" y="2562986"/>
            <a:chExt cx="2300605" cy="1590675"/>
          </a:xfrm>
        </p:grpSpPr>
        <p:sp>
          <p:nvSpPr>
            <p:cNvPr id="21" name="object 21"/>
            <p:cNvSpPr/>
            <p:nvPr/>
          </p:nvSpPr>
          <p:spPr>
            <a:xfrm>
              <a:off x="5425566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2216277" y="0"/>
                  </a:moveTo>
                  <a:lnTo>
                    <a:pt x="61087" y="0"/>
                  </a:lnTo>
                  <a:lnTo>
                    <a:pt x="37343" y="4812"/>
                  </a:lnTo>
                  <a:lnTo>
                    <a:pt x="17922" y="17922"/>
                  </a:lnTo>
                  <a:lnTo>
                    <a:pt x="4812" y="37343"/>
                  </a:lnTo>
                  <a:lnTo>
                    <a:pt x="0" y="61087"/>
                  </a:lnTo>
                  <a:lnTo>
                    <a:pt x="0" y="1506347"/>
                  </a:lnTo>
                  <a:lnTo>
                    <a:pt x="4812" y="1530143"/>
                  </a:lnTo>
                  <a:lnTo>
                    <a:pt x="17922" y="1549558"/>
                  </a:lnTo>
                  <a:lnTo>
                    <a:pt x="37343" y="1562639"/>
                  </a:lnTo>
                  <a:lnTo>
                    <a:pt x="61087" y="1567434"/>
                  </a:lnTo>
                  <a:lnTo>
                    <a:pt x="2216277" y="1567434"/>
                  </a:lnTo>
                  <a:lnTo>
                    <a:pt x="2240000" y="1562639"/>
                  </a:lnTo>
                  <a:lnTo>
                    <a:pt x="2259377" y="1549558"/>
                  </a:lnTo>
                  <a:lnTo>
                    <a:pt x="2272444" y="1530143"/>
                  </a:lnTo>
                  <a:lnTo>
                    <a:pt x="2277237" y="1506347"/>
                  </a:lnTo>
                  <a:lnTo>
                    <a:pt x="2277237" y="61087"/>
                  </a:lnTo>
                  <a:lnTo>
                    <a:pt x="2272444" y="37343"/>
                  </a:lnTo>
                  <a:lnTo>
                    <a:pt x="2259377" y="17922"/>
                  </a:lnTo>
                  <a:lnTo>
                    <a:pt x="2240000" y="4812"/>
                  </a:lnTo>
                  <a:lnTo>
                    <a:pt x="22162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425566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0" y="61087"/>
                  </a:moveTo>
                  <a:lnTo>
                    <a:pt x="4812" y="37343"/>
                  </a:lnTo>
                  <a:lnTo>
                    <a:pt x="17922" y="17922"/>
                  </a:lnTo>
                  <a:lnTo>
                    <a:pt x="37343" y="4812"/>
                  </a:lnTo>
                  <a:lnTo>
                    <a:pt x="61087" y="0"/>
                  </a:lnTo>
                  <a:lnTo>
                    <a:pt x="2216277" y="0"/>
                  </a:lnTo>
                  <a:lnTo>
                    <a:pt x="2240000" y="4812"/>
                  </a:lnTo>
                  <a:lnTo>
                    <a:pt x="2259377" y="17922"/>
                  </a:lnTo>
                  <a:lnTo>
                    <a:pt x="2272444" y="37343"/>
                  </a:lnTo>
                  <a:lnTo>
                    <a:pt x="2277237" y="61087"/>
                  </a:lnTo>
                  <a:lnTo>
                    <a:pt x="2277237" y="1506347"/>
                  </a:lnTo>
                  <a:lnTo>
                    <a:pt x="2272444" y="1530143"/>
                  </a:lnTo>
                  <a:lnTo>
                    <a:pt x="2259377" y="1549558"/>
                  </a:lnTo>
                  <a:lnTo>
                    <a:pt x="2240000" y="1562639"/>
                  </a:lnTo>
                  <a:lnTo>
                    <a:pt x="2216277" y="1567434"/>
                  </a:lnTo>
                  <a:lnTo>
                    <a:pt x="61087" y="1567434"/>
                  </a:lnTo>
                  <a:lnTo>
                    <a:pt x="37343" y="1562639"/>
                  </a:lnTo>
                  <a:lnTo>
                    <a:pt x="17922" y="1549558"/>
                  </a:lnTo>
                  <a:lnTo>
                    <a:pt x="4812" y="1530143"/>
                  </a:lnTo>
                  <a:lnTo>
                    <a:pt x="0" y="1506347"/>
                  </a:lnTo>
                  <a:lnTo>
                    <a:pt x="0" y="61087"/>
                  </a:lnTo>
                  <a:close/>
                </a:path>
              </a:pathLst>
            </a:custGeom>
            <a:ln w="2285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5575553" y="2714701"/>
            <a:ext cx="1845310" cy="100711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StartEngine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0"/>
              </a:spcBef>
            </a:pP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Reg</a:t>
            </a:r>
            <a:r>
              <a:rPr sz="1100" spc="-1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CF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+Reg</a:t>
            </a:r>
            <a:r>
              <a:rPr sz="1100" spc="-1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A+offerings.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Secondary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market</a:t>
            </a:r>
            <a:r>
              <a:rPr sz="11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available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for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token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trading.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7836534" y="2562986"/>
            <a:ext cx="2300605" cy="1590675"/>
            <a:chOff x="7836534" y="2562986"/>
            <a:chExt cx="2300605" cy="1590675"/>
          </a:xfrm>
        </p:grpSpPr>
        <p:sp>
          <p:nvSpPr>
            <p:cNvPr id="25" name="object 25"/>
            <p:cNvSpPr/>
            <p:nvPr/>
          </p:nvSpPr>
          <p:spPr>
            <a:xfrm>
              <a:off x="7847964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2216277" y="0"/>
                  </a:moveTo>
                  <a:lnTo>
                    <a:pt x="61086" y="0"/>
                  </a:lnTo>
                  <a:lnTo>
                    <a:pt x="37290" y="4812"/>
                  </a:lnTo>
                  <a:lnTo>
                    <a:pt x="17875" y="17922"/>
                  </a:lnTo>
                  <a:lnTo>
                    <a:pt x="4794" y="37343"/>
                  </a:lnTo>
                  <a:lnTo>
                    <a:pt x="0" y="61087"/>
                  </a:lnTo>
                  <a:lnTo>
                    <a:pt x="0" y="1506347"/>
                  </a:lnTo>
                  <a:lnTo>
                    <a:pt x="4794" y="1530143"/>
                  </a:lnTo>
                  <a:lnTo>
                    <a:pt x="17875" y="1549558"/>
                  </a:lnTo>
                  <a:lnTo>
                    <a:pt x="37290" y="1562639"/>
                  </a:lnTo>
                  <a:lnTo>
                    <a:pt x="61086" y="1567434"/>
                  </a:lnTo>
                  <a:lnTo>
                    <a:pt x="2216277" y="1567434"/>
                  </a:lnTo>
                  <a:lnTo>
                    <a:pt x="2240000" y="1562639"/>
                  </a:lnTo>
                  <a:lnTo>
                    <a:pt x="2259377" y="1549558"/>
                  </a:lnTo>
                  <a:lnTo>
                    <a:pt x="2272444" y="1530143"/>
                  </a:lnTo>
                  <a:lnTo>
                    <a:pt x="2277236" y="1506347"/>
                  </a:lnTo>
                  <a:lnTo>
                    <a:pt x="2277236" y="61087"/>
                  </a:lnTo>
                  <a:lnTo>
                    <a:pt x="2272444" y="37343"/>
                  </a:lnTo>
                  <a:lnTo>
                    <a:pt x="2259377" y="17922"/>
                  </a:lnTo>
                  <a:lnTo>
                    <a:pt x="2240000" y="4812"/>
                  </a:lnTo>
                  <a:lnTo>
                    <a:pt x="22162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847964" y="2574416"/>
              <a:ext cx="2277745" cy="1567815"/>
            </a:xfrm>
            <a:custGeom>
              <a:avLst/>
              <a:gdLst/>
              <a:ahLst/>
              <a:cxnLst/>
              <a:rect l="l" t="t" r="r" b="b"/>
              <a:pathLst>
                <a:path w="2277745" h="1567814">
                  <a:moveTo>
                    <a:pt x="0" y="61087"/>
                  </a:moveTo>
                  <a:lnTo>
                    <a:pt x="4794" y="37343"/>
                  </a:lnTo>
                  <a:lnTo>
                    <a:pt x="17875" y="17922"/>
                  </a:lnTo>
                  <a:lnTo>
                    <a:pt x="37290" y="4812"/>
                  </a:lnTo>
                  <a:lnTo>
                    <a:pt x="61086" y="0"/>
                  </a:lnTo>
                  <a:lnTo>
                    <a:pt x="2216277" y="0"/>
                  </a:lnTo>
                  <a:lnTo>
                    <a:pt x="2240000" y="4812"/>
                  </a:lnTo>
                  <a:lnTo>
                    <a:pt x="2259377" y="17922"/>
                  </a:lnTo>
                  <a:lnTo>
                    <a:pt x="2272444" y="37343"/>
                  </a:lnTo>
                  <a:lnTo>
                    <a:pt x="2277236" y="61087"/>
                  </a:lnTo>
                  <a:lnTo>
                    <a:pt x="2277236" y="1506347"/>
                  </a:lnTo>
                  <a:lnTo>
                    <a:pt x="2272444" y="1530143"/>
                  </a:lnTo>
                  <a:lnTo>
                    <a:pt x="2259377" y="1549558"/>
                  </a:lnTo>
                  <a:lnTo>
                    <a:pt x="2240000" y="1562639"/>
                  </a:lnTo>
                  <a:lnTo>
                    <a:pt x="2216277" y="1567434"/>
                  </a:lnTo>
                  <a:lnTo>
                    <a:pt x="61086" y="1567434"/>
                  </a:lnTo>
                  <a:lnTo>
                    <a:pt x="37290" y="1562639"/>
                  </a:lnTo>
                  <a:lnTo>
                    <a:pt x="17875" y="1549558"/>
                  </a:lnTo>
                  <a:lnTo>
                    <a:pt x="4794" y="1530143"/>
                  </a:lnTo>
                  <a:lnTo>
                    <a:pt x="0" y="1506347"/>
                  </a:lnTo>
                  <a:lnTo>
                    <a:pt x="0" y="61087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7998332" y="2714701"/>
            <a:ext cx="1929130" cy="12363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Regulation</a:t>
            </a:r>
            <a:r>
              <a:rPr sz="1400" b="1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CF</a:t>
            </a:r>
            <a:r>
              <a:rPr sz="1400" b="1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Limits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Companies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may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raise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up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endParaRPr sz="11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</a:pPr>
            <a:r>
              <a:rPr sz="1100" b="1" dirty="0">
                <a:solidFill>
                  <a:srgbClr val="272424"/>
                </a:solidFill>
                <a:latin typeface="Microsoft JhengHei"/>
                <a:cs typeface="Microsoft JhengHei"/>
              </a:rPr>
              <a:t>$5M/year</a:t>
            </a:r>
            <a:r>
              <a:rPr sz="1100" b="1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public.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have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tiered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limits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based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on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income/net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worth.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69442" y="4275454"/>
            <a:ext cx="4723130" cy="1125855"/>
            <a:chOff x="569442" y="4275454"/>
            <a:chExt cx="4723130" cy="1125855"/>
          </a:xfrm>
        </p:grpSpPr>
        <p:sp>
          <p:nvSpPr>
            <p:cNvPr id="29" name="object 29"/>
            <p:cNvSpPr/>
            <p:nvPr/>
          </p:nvSpPr>
          <p:spPr>
            <a:xfrm>
              <a:off x="580872" y="4286884"/>
              <a:ext cx="4700270" cy="1102995"/>
            </a:xfrm>
            <a:custGeom>
              <a:avLst/>
              <a:gdLst/>
              <a:ahLst/>
              <a:cxnLst/>
              <a:rect l="l" t="t" r="r" b="b"/>
              <a:pathLst>
                <a:path w="4700270" h="1102995">
                  <a:moveTo>
                    <a:pt x="4638573" y="0"/>
                  </a:moveTo>
                  <a:lnTo>
                    <a:pt x="60998" y="0"/>
                  </a:lnTo>
                  <a:lnTo>
                    <a:pt x="37252" y="4812"/>
                  </a:lnTo>
                  <a:lnTo>
                    <a:pt x="17864" y="17922"/>
                  </a:lnTo>
                  <a:lnTo>
                    <a:pt x="4792" y="37343"/>
                  </a:lnTo>
                  <a:lnTo>
                    <a:pt x="0" y="61087"/>
                  </a:lnTo>
                  <a:lnTo>
                    <a:pt x="0" y="1041653"/>
                  </a:lnTo>
                  <a:lnTo>
                    <a:pt x="4792" y="1065377"/>
                  </a:lnTo>
                  <a:lnTo>
                    <a:pt x="17864" y="1084754"/>
                  </a:lnTo>
                  <a:lnTo>
                    <a:pt x="37252" y="1097821"/>
                  </a:lnTo>
                  <a:lnTo>
                    <a:pt x="60998" y="1102614"/>
                  </a:lnTo>
                  <a:lnTo>
                    <a:pt x="4638573" y="1102614"/>
                  </a:lnTo>
                  <a:lnTo>
                    <a:pt x="4662370" y="1097821"/>
                  </a:lnTo>
                  <a:lnTo>
                    <a:pt x="4681785" y="1084754"/>
                  </a:lnTo>
                  <a:lnTo>
                    <a:pt x="4694866" y="1065377"/>
                  </a:lnTo>
                  <a:lnTo>
                    <a:pt x="4699660" y="1041653"/>
                  </a:lnTo>
                  <a:lnTo>
                    <a:pt x="4699660" y="61087"/>
                  </a:lnTo>
                  <a:lnTo>
                    <a:pt x="4694866" y="37343"/>
                  </a:lnTo>
                  <a:lnTo>
                    <a:pt x="4681785" y="17922"/>
                  </a:lnTo>
                  <a:lnTo>
                    <a:pt x="4662370" y="4812"/>
                  </a:lnTo>
                  <a:lnTo>
                    <a:pt x="46385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80872" y="4286884"/>
              <a:ext cx="4700270" cy="1102995"/>
            </a:xfrm>
            <a:custGeom>
              <a:avLst/>
              <a:gdLst/>
              <a:ahLst/>
              <a:cxnLst/>
              <a:rect l="l" t="t" r="r" b="b"/>
              <a:pathLst>
                <a:path w="4700270" h="1102995">
                  <a:moveTo>
                    <a:pt x="0" y="61087"/>
                  </a:moveTo>
                  <a:lnTo>
                    <a:pt x="4792" y="37343"/>
                  </a:lnTo>
                  <a:lnTo>
                    <a:pt x="17864" y="17922"/>
                  </a:lnTo>
                  <a:lnTo>
                    <a:pt x="37252" y="4812"/>
                  </a:lnTo>
                  <a:lnTo>
                    <a:pt x="60998" y="0"/>
                  </a:lnTo>
                  <a:lnTo>
                    <a:pt x="4638573" y="0"/>
                  </a:lnTo>
                  <a:lnTo>
                    <a:pt x="4662370" y="4812"/>
                  </a:lnTo>
                  <a:lnTo>
                    <a:pt x="4681785" y="17922"/>
                  </a:lnTo>
                  <a:lnTo>
                    <a:pt x="4694866" y="37343"/>
                  </a:lnTo>
                  <a:lnTo>
                    <a:pt x="4699660" y="61087"/>
                  </a:lnTo>
                  <a:lnTo>
                    <a:pt x="4699660" y="1041653"/>
                  </a:lnTo>
                  <a:lnTo>
                    <a:pt x="4694866" y="1065377"/>
                  </a:lnTo>
                  <a:lnTo>
                    <a:pt x="4681785" y="1084754"/>
                  </a:lnTo>
                  <a:lnTo>
                    <a:pt x="4662370" y="1097821"/>
                  </a:lnTo>
                  <a:lnTo>
                    <a:pt x="4638573" y="1102614"/>
                  </a:lnTo>
                  <a:lnTo>
                    <a:pt x="60998" y="1102614"/>
                  </a:lnTo>
                  <a:lnTo>
                    <a:pt x="37252" y="1097821"/>
                  </a:lnTo>
                  <a:lnTo>
                    <a:pt x="17864" y="1084754"/>
                  </a:lnTo>
                  <a:lnTo>
                    <a:pt x="4792" y="1065377"/>
                  </a:lnTo>
                  <a:lnTo>
                    <a:pt x="0" y="1041653"/>
                  </a:lnTo>
                  <a:lnTo>
                    <a:pt x="0" y="61087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730097" y="4427982"/>
            <a:ext cx="4286250" cy="7785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Regulation</a:t>
            </a:r>
            <a:r>
              <a:rPr sz="140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A+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Mini-IPO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allowing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up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b="1" dirty="0">
                <a:solidFill>
                  <a:srgbClr val="272424"/>
                </a:solidFill>
                <a:latin typeface="Microsoft JhengHei"/>
                <a:cs typeface="Microsoft JhengHei"/>
              </a:rPr>
              <a:t>$75M/year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.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Full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SEC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review.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Accessible</a:t>
            </a:r>
            <a:endParaRPr sz="11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all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globally.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414136" y="4275454"/>
            <a:ext cx="4722495" cy="1125855"/>
            <a:chOff x="5414136" y="4275454"/>
            <a:chExt cx="4722495" cy="1125855"/>
          </a:xfrm>
        </p:grpSpPr>
        <p:sp>
          <p:nvSpPr>
            <p:cNvPr id="33" name="object 33"/>
            <p:cNvSpPr/>
            <p:nvPr/>
          </p:nvSpPr>
          <p:spPr>
            <a:xfrm>
              <a:off x="5425566" y="4286884"/>
              <a:ext cx="4699635" cy="1102995"/>
            </a:xfrm>
            <a:custGeom>
              <a:avLst/>
              <a:gdLst/>
              <a:ahLst/>
              <a:cxnLst/>
              <a:rect l="l" t="t" r="r" b="b"/>
              <a:pathLst>
                <a:path w="4699634" h="1102995">
                  <a:moveTo>
                    <a:pt x="4638675" y="0"/>
                  </a:moveTo>
                  <a:lnTo>
                    <a:pt x="61087" y="0"/>
                  </a:lnTo>
                  <a:lnTo>
                    <a:pt x="37343" y="4812"/>
                  </a:lnTo>
                  <a:lnTo>
                    <a:pt x="17922" y="17922"/>
                  </a:lnTo>
                  <a:lnTo>
                    <a:pt x="4812" y="37343"/>
                  </a:lnTo>
                  <a:lnTo>
                    <a:pt x="0" y="61087"/>
                  </a:lnTo>
                  <a:lnTo>
                    <a:pt x="0" y="1041653"/>
                  </a:lnTo>
                  <a:lnTo>
                    <a:pt x="4812" y="1065377"/>
                  </a:lnTo>
                  <a:lnTo>
                    <a:pt x="17922" y="1084754"/>
                  </a:lnTo>
                  <a:lnTo>
                    <a:pt x="37343" y="1097821"/>
                  </a:lnTo>
                  <a:lnTo>
                    <a:pt x="61087" y="1102614"/>
                  </a:lnTo>
                  <a:lnTo>
                    <a:pt x="4638675" y="1102614"/>
                  </a:lnTo>
                  <a:lnTo>
                    <a:pt x="4662398" y="1097821"/>
                  </a:lnTo>
                  <a:lnTo>
                    <a:pt x="4681775" y="1084754"/>
                  </a:lnTo>
                  <a:lnTo>
                    <a:pt x="4694842" y="1065377"/>
                  </a:lnTo>
                  <a:lnTo>
                    <a:pt x="4699635" y="1041653"/>
                  </a:lnTo>
                  <a:lnTo>
                    <a:pt x="4699635" y="61087"/>
                  </a:lnTo>
                  <a:lnTo>
                    <a:pt x="4694842" y="37343"/>
                  </a:lnTo>
                  <a:lnTo>
                    <a:pt x="4681775" y="17922"/>
                  </a:lnTo>
                  <a:lnTo>
                    <a:pt x="4662398" y="4812"/>
                  </a:lnTo>
                  <a:lnTo>
                    <a:pt x="46386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425566" y="4286884"/>
              <a:ext cx="4699635" cy="1102995"/>
            </a:xfrm>
            <a:custGeom>
              <a:avLst/>
              <a:gdLst/>
              <a:ahLst/>
              <a:cxnLst/>
              <a:rect l="l" t="t" r="r" b="b"/>
              <a:pathLst>
                <a:path w="4699634" h="1102995">
                  <a:moveTo>
                    <a:pt x="0" y="61087"/>
                  </a:moveTo>
                  <a:lnTo>
                    <a:pt x="4812" y="37343"/>
                  </a:lnTo>
                  <a:lnTo>
                    <a:pt x="17922" y="17922"/>
                  </a:lnTo>
                  <a:lnTo>
                    <a:pt x="37343" y="4812"/>
                  </a:lnTo>
                  <a:lnTo>
                    <a:pt x="61087" y="0"/>
                  </a:lnTo>
                  <a:lnTo>
                    <a:pt x="4638675" y="0"/>
                  </a:lnTo>
                  <a:lnTo>
                    <a:pt x="4662398" y="4812"/>
                  </a:lnTo>
                  <a:lnTo>
                    <a:pt x="4681775" y="17922"/>
                  </a:lnTo>
                  <a:lnTo>
                    <a:pt x="4694842" y="37343"/>
                  </a:lnTo>
                  <a:lnTo>
                    <a:pt x="4699635" y="61087"/>
                  </a:lnTo>
                  <a:lnTo>
                    <a:pt x="4699635" y="1041653"/>
                  </a:lnTo>
                  <a:lnTo>
                    <a:pt x="4694842" y="1065377"/>
                  </a:lnTo>
                  <a:lnTo>
                    <a:pt x="4681775" y="1084754"/>
                  </a:lnTo>
                  <a:lnTo>
                    <a:pt x="4662398" y="1097821"/>
                  </a:lnTo>
                  <a:lnTo>
                    <a:pt x="4638675" y="1102614"/>
                  </a:lnTo>
                  <a:lnTo>
                    <a:pt x="61087" y="1102614"/>
                  </a:lnTo>
                  <a:lnTo>
                    <a:pt x="37343" y="1097821"/>
                  </a:lnTo>
                  <a:lnTo>
                    <a:pt x="17922" y="1084754"/>
                  </a:lnTo>
                  <a:lnTo>
                    <a:pt x="4812" y="1065377"/>
                  </a:lnTo>
                  <a:lnTo>
                    <a:pt x="0" y="1041653"/>
                  </a:lnTo>
                  <a:lnTo>
                    <a:pt x="0" y="61087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5575553" y="4427982"/>
            <a:ext cx="4257675" cy="7785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Regulation</a:t>
            </a:r>
            <a:r>
              <a:rPr sz="140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D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Private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placement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accredited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only.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No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cap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on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raise</a:t>
            </a:r>
            <a:endParaRPr sz="11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size.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Most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common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VC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instrument.</a:t>
            </a:r>
            <a:endParaRPr sz="11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296873"/>
            <a:ext cx="10365105" cy="5273675"/>
            <a:chOff x="341566" y="1296873"/>
            <a:chExt cx="10365105" cy="52736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296873"/>
              <a:ext cx="9825228" cy="527329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550288"/>
              <a:ext cx="10098405" cy="4803140"/>
            </a:xfrm>
            <a:custGeom>
              <a:avLst/>
              <a:gdLst/>
              <a:ahLst/>
              <a:cxnLst/>
              <a:rect l="l" t="t" r="r" b="b"/>
              <a:pathLst>
                <a:path w="10098405" h="4803140">
                  <a:moveTo>
                    <a:pt x="9802939" y="0"/>
                  </a:moveTo>
                  <a:lnTo>
                    <a:pt x="294894" y="0"/>
                  </a:lnTo>
                  <a:lnTo>
                    <a:pt x="247060" y="3861"/>
                  </a:lnTo>
                  <a:lnTo>
                    <a:pt x="201684" y="15038"/>
                  </a:lnTo>
                  <a:lnTo>
                    <a:pt x="159373" y="32925"/>
                  </a:lnTo>
                  <a:lnTo>
                    <a:pt x="120733" y="56912"/>
                  </a:lnTo>
                  <a:lnTo>
                    <a:pt x="86372" y="86391"/>
                  </a:lnTo>
                  <a:lnTo>
                    <a:pt x="56897" y="120755"/>
                  </a:lnTo>
                  <a:lnTo>
                    <a:pt x="32915" y="159395"/>
                  </a:lnTo>
                  <a:lnTo>
                    <a:pt x="15033" y="201704"/>
                  </a:lnTo>
                  <a:lnTo>
                    <a:pt x="3859" y="247073"/>
                  </a:lnTo>
                  <a:lnTo>
                    <a:pt x="0" y="294894"/>
                  </a:lnTo>
                  <a:lnTo>
                    <a:pt x="0" y="4507992"/>
                  </a:lnTo>
                  <a:lnTo>
                    <a:pt x="3859" y="4555825"/>
                  </a:lnTo>
                  <a:lnTo>
                    <a:pt x="15033" y="4601201"/>
                  </a:lnTo>
                  <a:lnTo>
                    <a:pt x="32915" y="4643512"/>
                  </a:lnTo>
                  <a:lnTo>
                    <a:pt x="56897" y="4682152"/>
                  </a:lnTo>
                  <a:lnTo>
                    <a:pt x="86372" y="4716513"/>
                  </a:lnTo>
                  <a:lnTo>
                    <a:pt x="120733" y="4745988"/>
                  </a:lnTo>
                  <a:lnTo>
                    <a:pt x="159373" y="4769970"/>
                  </a:lnTo>
                  <a:lnTo>
                    <a:pt x="201684" y="4787852"/>
                  </a:lnTo>
                  <a:lnTo>
                    <a:pt x="247060" y="4799026"/>
                  </a:lnTo>
                  <a:lnTo>
                    <a:pt x="294894" y="4802886"/>
                  </a:lnTo>
                  <a:lnTo>
                    <a:pt x="9802939" y="4802886"/>
                  </a:lnTo>
                  <a:lnTo>
                    <a:pt x="9850760" y="4799026"/>
                  </a:lnTo>
                  <a:lnTo>
                    <a:pt x="9896129" y="4787852"/>
                  </a:lnTo>
                  <a:lnTo>
                    <a:pt x="9938437" y="4769970"/>
                  </a:lnTo>
                  <a:lnTo>
                    <a:pt x="9977077" y="4745988"/>
                  </a:lnTo>
                  <a:lnTo>
                    <a:pt x="10011441" y="4716513"/>
                  </a:lnTo>
                  <a:lnTo>
                    <a:pt x="10040921" y="4682152"/>
                  </a:lnTo>
                  <a:lnTo>
                    <a:pt x="10064908" y="4643512"/>
                  </a:lnTo>
                  <a:lnTo>
                    <a:pt x="10082794" y="4601201"/>
                  </a:lnTo>
                  <a:lnTo>
                    <a:pt x="10093972" y="4555825"/>
                  </a:lnTo>
                  <a:lnTo>
                    <a:pt x="10097833" y="4507992"/>
                  </a:lnTo>
                  <a:lnTo>
                    <a:pt x="10097833" y="294894"/>
                  </a:lnTo>
                  <a:lnTo>
                    <a:pt x="10093972" y="247073"/>
                  </a:lnTo>
                  <a:lnTo>
                    <a:pt x="10082794" y="201704"/>
                  </a:lnTo>
                  <a:lnTo>
                    <a:pt x="10064908" y="159395"/>
                  </a:lnTo>
                  <a:lnTo>
                    <a:pt x="10040921" y="120755"/>
                  </a:lnTo>
                  <a:lnTo>
                    <a:pt x="10011441" y="86391"/>
                  </a:lnTo>
                  <a:lnTo>
                    <a:pt x="9977077" y="56912"/>
                  </a:lnTo>
                  <a:lnTo>
                    <a:pt x="9938437" y="32925"/>
                  </a:lnTo>
                  <a:lnTo>
                    <a:pt x="9896129" y="15038"/>
                  </a:lnTo>
                  <a:lnTo>
                    <a:pt x="9850760" y="3861"/>
                  </a:lnTo>
                  <a:lnTo>
                    <a:pt x="98029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550288"/>
              <a:ext cx="10098405" cy="4803140"/>
            </a:xfrm>
            <a:custGeom>
              <a:avLst/>
              <a:gdLst/>
              <a:ahLst/>
              <a:cxnLst/>
              <a:rect l="l" t="t" r="r" b="b"/>
              <a:pathLst>
                <a:path w="10098405" h="4803140">
                  <a:moveTo>
                    <a:pt x="0" y="294894"/>
                  </a:moveTo>
                  <a:lnTo>
                    <a:pt x="3859" y="247073"/>
                  </a:lnTo>
                  <a:lnTo>
                    <a:pt x="15033" y="201704"/>
                  </a:lnTo>
                  <a:lnTo>
                    <a:pt x="32915" y="159395"/>
                  </a:lnTo>
                  <a:lnTo>
                    <a:pt x="56897" y="120755"/>
                  </a:lnTo>
                  <a:lnTo>
                    <a:pt x="86372" y="86391"/>
                  </a:lnTo>
                  <a:lnTo>
                    <a:pt x="120733" y="56912"/>
                  </a:lnTo>
                  <a:lnTo>
                    <a:pt x="159373" y="32925"/>
                  </a:lnTo>
                  <a:lnTo>
                    <a:pt x="201684" y="15038"/>
                  </a:lnTo>
                  <a:lnTo>
                    <a:pt x="247060" y="3861"/>
                  </a:lnTo>
                  <a:lnTo>
                    <a:pt x="294894" y="0"/>
                  </a:lnTo>
                  <a:lnTo>
                    <a:pt x="9802939" y="0"/>
                  </a:lnTo>
                  <a:lnTo>
                    <a:pt x="9850760" y="3861"/>
                  </a:lnTo>
                  <a:lnTo>
                    <a:pt x="9896129" y="15038"/>
                  </a:lnTo>
                  <a:lnTo>
                    <a:pt x="9938437" y="32925"/>
                  </a:lnTo>
                  <a:lnTo>
                    <a:pt x="9977077" y="56912"/>
                  </a:lnTo>
                  <a:lnTo>
                    <a:pt x="10011441" y="86391"/>
                  </a:lnTo>
                  <a:lnTo>
                    <a:pt x="10040921" y="120755"/>
                  </a:lnTo>
                  <a:lnTo>
                    <a:pt x="10064908" y="159395"/>
                  </a:lnTo>
                  <a:lnTo>
                    <a:pt x="10082794" y="201704"/>
                  </a:lnTo>
                  <a:lnTo>
                    <a:pt x="10093972" y="247073"/>
                  </a:lnTo>
                  <a:lnTo>
                    <a:pt x="10097833" y="294894"/>
                  </a:lnTo>
                  <a:lnTo>
                    <a:pt x="10097833" y="4507992"/>
                  </a:lnTo>
                  <a:lnTo>
                    <a:pt x="10093972" y="4555825"/>
                  </a:lnTo>
                  <a:lnTo>
                    <a:pt x="10082794" y="4601201"/>
                  </a:lnTo>
                  <a:lnTo>
                    <a:pt x="10064908" y="4643512"/>
                  </a:lnTo>
                  <a:lnTo>
                    <a:pt x="10040921" y="4682152"/>
                  </a:lnTo>
                  <a:lnTo>
                    <a:pt x="10011441" y="4716513"/>
                  </a:lnTo>
                  <a:lnTo>
                    <a:pt x="9977077" y="4745988"/>
                  </a:lnTo>
                  <a:lnTo>
                    <a:pt x="9938437" y="4769970"/>
                  </a:lnTo>
                  <a:lnTo>
                    <a:pt x="9896129" y="4787852"/>
                  </a:lnTo>
                  <a:lnTo>
                    <a:pt x="9850760" y="4799026"/>
                  </a:lnTo>
                  <a:lnTo>
                    <a:pt x="9802939" y="4802886"/>
                  </a:lnTo>
                  <a:lnTo>
                    <a:pt x="294894" y="4802886"/>
                  </a:lnTo>
                  <a:lnTo>
                    <a:pt x="247060" y="4799026"/>
                  </a:lnTo>
                  <a:lnTo>
                    <a:pt x="201684" y="4787852"/>
                  </a:lnTo>
                  <a:lnTo>
                    <a:pt x="159373" y="4769970"/>
                  </a:lnTo>
                  <a:lnTo>
                    <a:pt x="120733" y="4745988"/>
                  </a:lnTo>
                  <a:lnTo>
                    <a:pt x="86372" y="4716513"/>
                  </a:lnTo>
                  <a:lnTo>
                    <a:pt x="56897" y="4682152"/>
                  </a:lnTo>
                  <a:lnTo>
                    <a:pt x="32915" y="4643512"/>
                  </a:lnTo>
                  <a:lnTo>
                    <a:pt x="15033" y="4601201"/>
                  </a:lnTo>
                  <a:lnTo>
                    <a:pt x="3859" y="4555825"/>
                  </a:lnTo>
                  <a:lnTo>
                    <a:pt x="0" y="4507992"/>
                  </a:lnTo>
                  <a:lnTo>
                    <a:pt x="0" y="2948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152650" y="369952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9218" y="159705"/>
            <a:ext cx="1691042" cy="548909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66724" y="969645"/>
            <a:ext cx="7624445" cy="4152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Regulation</a:t>
            </a:r>
            <a:r>
              <a:rPr sz="2550" i="0" spc="-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CF,</a:t>
            </a:r>
            <a:r>
              <a:rPr sz="25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A+,</a:t>
            </a:r>
            <a:r>
              <a:rPr sz="25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and</a:t>
            </a:r>
            <a:r>
              <a:rPr sz="25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D:</a:t>
            </a:r>
            <a:r>
              <a:rPr sz="25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The</a:t>
            </a:r>
            <a:r>
              <a:rPr sz="25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Legal</a:t>
            </a:r>
            <a:r>
              <a:rPr sz="25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Architecture</a:t>
            </a:r>
            <a:endParaRPr sz="2550">
              <a:latin typeface="Microsoft JhengHei"/>
              <a:cs typeface="Microsoft JhengHe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6724" y="1533846"/>
            <a:ext cx="4714875" cy="1253490"/>
          </a:xfrm>
          <a:prstGeom prst="rect">
            <a:avLst/>
          </a:prstGeom>
        </p:spPr>
        <p:txBody>
          <a:bodyPr vert="horz" wrap="square" lIns="0" tIns="11747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25"/>
              </a:spcBef>
            </a:pPr>
            <a:r>
              <a:rPr sz="1600" b="1" spc="-110" dirty="0">
                <a:latin typeface="Microsoft JhengHei"/>
                <a:cs typeface="Microsoft JhengHei"/>
              </a:rPr>
              <a:t>Navigatingthe</a:t>
            </a:r>
            <a:r>
              <a:rPr sz="1600" b="1" spc="-75" dirty="0">
                <a:latin typeface="Microsoft JhengHei"/>
                <a:cs typeface="Microsoft JhengHei"/>
              </a:rPr>
              <a:t> </a:t>
            </a:r>
            <a:r>
              <a:rPr sz="1600" b="1" spc="-130" dirty="0">
                <a:latin typeface="Microsoft JhengHei"/>
                <a:cs typeface="Microsoft JhengHei"/>
              </a:rPr>
              <a:t>Regulatory</a:t>
            </a:r>
            <a:r>
              <a:rPr sz="1600" b="1" spc="-40" dirty="0">
                <a:latin typeface="Microsoft JhengHei"/>
                <a:cs typeface="Microsoft JhengHei"/>
              </a:rPr>
              <a:t> </a:t>
            </a:r>
            <a:r>
              <a:rPr sz="1600" b="1" spc="-20" dirty="0">
                <a:latin typeface="Microsoft JhengHei"/>
                <a:cs typeface="Microsoft JhengHei"/>
              </a:rPr>
              <a:t>Stack</a:t>
            </a:r>
            <a:endParaRPr sz="1600">
              <a:latin typeface="Microsoft JhengHei"/>
              <a:cs typeface="Microsoft JhengHei"/>
            </a:endParaRPr>
          </a:p>
          <a:p>
            <a:pPr marL="12700" marR="5080" algn="just">
              <a:lnSpc>
                <a:spcPct val="89500"/>
              </a:lnSpc>
              <a:spcBef>
                <a:spcPts val="90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SEC's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exemption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framework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determines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how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much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a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startup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can</a:t>
            </a:r>
            <a:r>
              <a:rPr sz="14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raise,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4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whom, and</a:t>
            </a:r>
            <a:r>
              <a:rPr sz="14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4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what</a:t>
            </a:r>
            <a:r>
              <a:rPr sz="14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disclosure</a:t>
            </a:r>
            <a:r>
              <a:rPr sz="14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burden.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Understanding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this</a:t>
            </a:r>
            <a:r>
              <a:rPr sz="14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stack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foundational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competency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any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entrepreneurial</a:t>
            </a:r>
            <a:r>
              <a:rPr sz="14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professional.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75487" y="2941066"/>
            <a:ext cx="4730115" cy="3149600"/>
            <a:chOff x="575487" y="2941066"/>
            <a:chExt cx="4730115" cy="3149600"/>
          </a:xfrm>
        </p:grpSpPr>
        <p:sp>
          <p:nvSpPr>
            <p:cNvPr id="13" name="object 13"/>
            <p:cNvSpPr/>
            <p:nvPr/>
          </p:nvSpPr>
          <p:spPr>
            <a:xfrm>
              <a:off x="579297" y="2944876"/>
              <a:ext cx="4615180" cy="3141980"/>
            </a:xfrm>
            <a:custGeom>
              <a:avLst/>
              <a:gdLst/>
              <a:ahLst/>
              <a:cxnLst/>
              <a:rect l="l" t="t" r="r" b="b"/>
              <a:pathLst>
                <a:path w="4615180" h="3141979">
                  <a:moveTo>
                    <a:pt x="0" y="54737"/>
                  </a:moveTo>
                  <a:lnTo>
                    <a:pt x="4304" y="33432"/>
                  </a:lnTo>
                  <a:lnTo>
                    <a:pt x="16041" y="16033"/>
                  </a:lnTo>
                  <a:lnTo>
                    <a:pt x="33448" y="4302"/>
                  </a:lnTo>
                  <a:lnTo>
                    <a:pt x="54762" y="0"/>
                  </a:lnTo>
                  <a:lnTo>
                    <a:pt x="4560011" y="0"/>
                  </a:lnTo>
                  <a:lnTo>
                    <a:pt x="4581315" y="4302"/>
                  </a:lnTo>
                  <a:lnTo>
                    <a:pt x="4598714" y="16033"/>
                  </a:lnTo>
                  <a:lnTo>
                    <a:pt x="4610446" y="33432"/>
                  </a:lnTo>
                  <a:lnTo>
                    <a:pt x="4614748" y="54737"/>
                  </a:lnTo>
                  <a:lnTo>
                    <a:pt x="4614748" y="3086823"/>
                  </a:lnTo>
                  <a:lnTo>
                    <a:pt x="4610446" y="3108137"/>
                  </a:lnTo>
                  <a:lnTo>
                    <a:pt x="4598714" y="3125544"/>
                  </a:lnTo>
                  <a:lnTo>
                    <a:pt x="4581315" y="3137281"/>
                  </a:lnTo>
                  <a:lnTo>
                    <a:pt x="4560011" y="3141586"/>
                  </a:lnTo>
                  <a:lnTo>
                    <a:pt x="54762" y="3141586"/>
                  </a:lnTo>
                  <a:lnTo>
                    <a:pt x="33448" y="3137281"/>
                  </a:lnTo>
                  <a:lnTo>
                    <a:pt x="16041" y="3125544"/>
                  </a:lnTo>
                  <a:lnTo>
                    <a:pt x="4304" y="3108137"/>
                  </a:lnTo>
                  <a:lnTo>
                    <a:pt x="0" y="3086823"/>
                  </a:lnTo>
                  <a:lnTo>
                    <a:pt x="0" y="54737"/>
                  </a:lnTo>
                  <a:close/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4873" y="2950438"/>
              <a:ext cx="4720590" cy="744855"/>
            </a:xfrm>
            <a:custGeom>
              <a:avLst/>
              <a:gdLst/>
              <a:ahLst/>
              <a:cxnLst/>
              <a:rect l="l" t="t" r="r" b="b"/>
              <a:pathLst>
                <a:path w="4720590" h="744854">
                  <a:moveTo>
                    <a:pt x="4720209" y="0"/>
                  </a:moveTo>
                  <a:lnTo>
                    <a:pt x="0" y="0"/>
                  </a:lnTo>
                  <a:lnTo>
                    <a:pt x="0" y="744753"/>
                  </a:lnTo>
                  <a:lnTo>
                    <a:pt x="4720209" y="744753"/>
                  </a:lnTo>
                  <a:lnTo>
                    <a:pt x="4720209" y="0"/>
                  </a:lnTo>
                  <a:close/>
                </a:path>
              </a:pathLst>
            </a:custGeom>
            <a:solidFill>
              <a:srgbClr val="FFFFFF">
                <a:alpha val="392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15391" y="3033776"/>
            <a:ext cx="637540" cy="172720"/>
          </a:xfrm>
          <a:prstGeom prst="rect">
            <a:avLst/>
          </a:prstGeom>
          <a:solidFill>
            <a:srgbClr val="C0C0C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90"/>
              </a:lnSpc>
            </a:pPr>
            <a:r>
              <a:rPr sz="1100" b="1" spc="-10" dirty="0">
                <a:solidFill>
                  <a:srgbClr val="272424"/>
                </a:solidFill>
                <a:latin typeface="Calibri"/>
                <a:cs typeface="Calibri"/>
              </a:rPr>
              <a:t>Exemption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99182" y="3026155"/>
            <a:ext cx="723900" cy="175260"/>
          </a:xfrm>
          <a:prstGeom prst="rect">
            <a:avLst/>
          </a:prstGeom>
          <a:solidFill>
            <a:srgbClr val="C0C0C0"/>
          </a:solidFill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000" b="1" spc="80" dirty="0">
                <a:solidFill>
                  <a:srgbClr val="272424"/>
                </a:solidFill>
                <a:latin typeface="Calibri"/>
                <a:cs typeface="Calibri"/>
              </a:rPr>
              <a:t>Annual</a:t>
            </a:r>
            <a:r>
              <a:rPr sz="1000" b="1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00" b="1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spc="-25" dirty="0">
                <a:solidFill>
                  <a:srgbClr val="272424"/>
                </a:solidFill>
                <a:latin typeface="Calibri"/>
                <a:cs typeface="Calibri"/>
              </a:rPr>
              <a:t>ap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50057" y="3026155"/>
            <a:ext cx="850900" cy="175260"/>
          </a:xfrm>
          <a:prstGeom prst="rect">
            <a:avLst/>
          </a:prstGeom>
          <a:solidFill>
            <a:srgbClr val="C0C0C0"/>
          </a:solidFill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000" b="1" spc="65" dirty="0">
                <a:solidFill>
                  <a:srgbClr val="272424"/>
                </a:solidFill>
                <a:latin typeface="Calibri"/>
                <a:cs typeface="Calibri"/>
              </a:rPr>
              <a:t>Investor</a:t>
            </a:r>
            <a:r>
              <a:rPr sz="1000" b="1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spc="50" dirty="0">
                <a:solidFill>
                  <a:srgbClr val="272424"/>
                </a:solidFill>
                <a:latin typeface="Calibri"/>
                <a:cs typeface="Calibri"/>
              </a:rPr>
              <a:t>Type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400930" y="2968751"/>
            <a:ext cx="784860" cy="160020"/>
          </a:xfrm>
          <a:prstGeom prst="rect">
            <a:avLst/>
          </a:prstGeom>
          <a:solidFill>
            <a:srgbClr val="C0C0C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1190"/>
              </a:lnSpc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Key</a:t>
            </a:r>
            <a:r>
              <a:rPr sz="10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272424"/>
                </a:solidFill>
                <a:latin typeface="Calibri"/>
                <a:cs typeface="Calibri"/>
              </a:rPr>
              <a:t>Disclosure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84885" y="3695204"/>
            <a:ext cx="4768215" cy="547370"/>
          </a:xfrm>
          <a:custGeom>
            <a:avLst/>
            <a:gdLst/>
            <a:ahLst/>
            <a:cxnLst/>
            <a:rect l="l" t="t" r="r" b="b"/>
            <a:pathLst>
              <a:path w="4768215" h="547370">
                <a:moveTo>
                  <a:pt x="4768215" y="0"/>
                </a:moveTo>
                <a:lnTo>
                  <a:pt x="0" y="0"/>
                </a:lnTo>
                <a:lnTo>
                  <a:pt x="0" y="546976"/>
                </a:lnTo>
                <a:lnTo>
                  <a:pt x="4768215" y="546976"/>
                </a:lnTo>
                <a:lnTo>
                  <a:pt x="4768215" y="0"/>
                </a:lnTo>
                <a:close/>
              </a:path>
            </a:pathLst>
          </a:custGeom>
          <a:solidFill>
            <a:srgbClr val="000000">
              <a:alpha val="392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715365" y="3772661"/>
            <a:ext cx="371475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spc="-25" dirty="0">
                <a:solidFill>
                  <a:srgbClr val="272424"/>
                </a:solidFill>
                <a:latin typeface="Calibri"/>
                <a:cs typeface="Calibri"/>
              </a:rPr>
              <a:t>CF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099436" y="3772661"/>
            <a:ext cx="602615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$5</a:t>
            </a:r>
            <a:r>
              <a:rPr sz="10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000" spc="-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illion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250438" y="3772661"/>
            <a:ext cx="671830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Any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investor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401565" y="3737610"/>
            <a:ext cx="39116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>
              <a:lnSpc>
                <a:spcPct val="125000"/>
              </a:lnSpc>
              <a:spcBef>
                <a:spcPts val="95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Form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5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 filing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84885" y="4242193"/>
            <a:ext cx="4603750" cy="547370"/>
          </a:xfrm>
          <a:custGeom>
            <a:avLst/>
            <a:gdLst/>
            <a:ahLst/>
            <a:cxnLst/>
            <a:rect l="l" t="t" r="r" b="b"/>
            <a:pathLst>
              <a:path w="4603750" h="547370">
                <a:moveTo>
                  <a:pt x="4603623" y="0"/>
                </a:moveTo>
                <a:lnTo>
                  <a:pt x="0" y="0"/>
                </a:lnTo>
                <a:lnTo>
                  <a:pt x="0" y="546976"/>
                </a:lnTo>
                <a:lnTo>
                  <a:pt x="4603623" y="546976"/>
                </a:lnTo>
                <a:lnTo>
                  <a:pt x="4603623" y="0"/>
                </a:lnTo>
                <a:close/>
              </a:path>
            </a:pathLst>
          </a:custGeom>
          <a:solidFill>
            <a:srgbClr val="FFFFFF">
              <a:alpha val="392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15365" y="4319777"/>
            <a:ext cx="387350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spc="-25" dirty="0">
                <a:solidFill>
                  <a:srgbClr val="272424"/>
                </a:solidFill>
                <a:latin typeface="Calibri"/>
                <a:cs typeface="Calibri"/>
              </a:rPr>
              <a:t>A+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099436" y="4319777"/>
            <a:ext cx="604520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$75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million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250438" y="4319777"/>
            <a:ext cx="671830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Any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investor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401565" y="4284726"/>
            <a:ext cx="44704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>
              <a:lnSpc>
                <a:spcPct val="125000"/>
              </a:lnSpc>
              <a:spcBef>
                <a:spcPts val="95"/>
              </a:spcBef>
            </a:pP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Offering circular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84885" y="4789182"/>
            <a:ext cx="4603750" cy="547370"/>
          </a:xfrm>
          <a:custGeom>
            <a:avLst/>
            <a:gdLst/>
            <a:ahLst/>
            <a:cxnLst/>
            <a:rect l="l" t="t" r="r" b="b"/>
            <a:pathLst>
              <a:path w="4603750" h="547370">
                <a:moveTo>
                  <a:pt x="4603623" y="0"/>
                </a:moveTo>
                <a:lnTo>
                  <a:pt x="0" y="0"/>
                </a:lnTo>
                <a:lnTo>
                  <a:pt x="0" y="546976"/>
                </a:lnTo>
                <a:lnTo>
                  <a:pt x="4603623" y="546976"/>
                </a:lnTo>
                <a:lnTo>
                  <a:pt x="4603623" y="0"/>
                </a:lnTo>
                <a:close/>
              </a:path>
            </a:pathLst>
          </a:custGeom>
          <a:solidFill>
            <a:srgbClr val="000000">
              <a:alpha val="392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715365" y="4866894"/>
            <a:ext cx="702945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b="1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272424"/>
                </a:solidFill>
                <a:latin typeface="Calibri"/>
                <a:cs typeface="Calibri"/>
              </a:rPr>
              <a:t>(506b)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099436" y="4866894"/>
            <a:ext cx="534670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Unlimited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250438" y="4866894"/>
            <a:ext cx="840105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Accredited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only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401565" y="4831841"/>
            <a:ext cx="40195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>
              <a:lnSpc>
                <a:spcPct val="125000"/>
              </a:lnSpc>
              <a:spcBef>
                <a:spcPts val="95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Form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5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 filing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84885" y="5336133"/>
            <a:ext cx="4603750" cy="744855"/>
          </a:xfrm>
          <a:custGeom>
            <a:avLst/>
            <a:gdLst/>
            <a:ahLst/>
            <a:cxnLst/>
            <a:rect l="l" t="t" r="r" b="b"/>
            <a:pathLst>
              <a:path w="4603750" h="744854">
                <a:moveTo>
                  <a:pt x="4603623" y="0"/>
                </a:moveTo>
                <a:lnTo>
                  <a:pt x="0" y="0"/>
                </a:lnTo>
                <a:lnTo>
                  <a:pt x="0" y="744753"/>
                </a:lnTo>
                <a:lnTo>
                  <a:pt x="4603623" y="744753"/>
                </a:lnTo>
                <a:lnTo>
                  <a:pt x="4603623" y="0"/>
                </a:lnTo>
                <a:close/>
              </a:path>
            </a:pathLst>
          </a:custGeom>
          <a:solidFill>
            <a:srgbClr val="FFFFFF">
              <a:alpha val="392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715365" y="5414009"/>
            <a:ext cx="688340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b="1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272424"/>
                </a:solidFill>
                <a:latin typeface="Calibri"/>
                <a:cs typeface="Calibri"/>
              </a:rPr>
              <a:t>(506c)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99436" y="5414009"/>
            <a:ext cx="534670" cy="1809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Unlimited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250438" y="5378958"/>
            <a:ext cx="56832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>
              <a:lnSpc>
                <a:spcPct val="125000"/>
              </a:lnSpc>
              <a:spcBef>
                <a:spcPts val="95"/>
              </a:spcBef>
            </a:pP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Verified accredited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401565" y="5378958"/>
            <a:ext cx="60706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>
              <a:lnSpc>
                <a:spcPct val="125000"/>
              </a:lnSpc>
              <a:spcBef>
                <a:spcPts val="95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Form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5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 verification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437504" y="1611122"/>
            <a:ext cx="4921885" cy="3102610"/>
          </a:xfrm>
          <a:custGeom>
            <a:avLst/>
            <a:gdLst/>
            <a:ahLst/>
            <a:cxnLst/>
            <a:rect l="l" t="t" r="r" b="b"/>
            <a:pathLst>
              <a:path w="4921884" h="3102610">
                <a:moveTo>
                  <a:pt x="4858766" y="0"/>
                </a:moveTo>
                <a:lnTo>
                  <a:pt x="62865" y="0"/>
                </a:lnTo>
                <a:lnTo>
                  <a:pt x="38361" y="4929"/>
                </a:lnTo>
                <a:lnTo>
                  <a:pt x="18383" y="18383"/>
                </a:lnTo>
                <a:lnTo>
                  <a:pt x="4929" y="38361"/>
                </a:lnTo>
                <a:lnTo>
                  <a:pt x="0" y="62864"/>
                </a:lnTo>
                <a:lnTo>
                  <a:pt x="0" y="3039491"/>
                </a:lnTo>
                <a:lnTo>
                  <a:pt x="4929" y="3063940"/>
                </a:lnTo>
                <a:lnTo>
                  <a:pt x="18383" y="3083925"/>
                </a:lnTo>
                <a:lnTo>
                  <a:pt x="38361" y="3097408"/>
                </a:lnTo>
                <a:lnTo>
                  <a:pt x="62865" y="3102356"/>
                </a:lnTo>
                <a:lnTo>
                  <a:pt x="4858766" y="3102356"/>
                </a:lnTo>
                <a:lnTo>
                  <a:pt x="4883269" y="3097408"/>
                </a:lnTo>
                <a:lnTo>
                  <a:pt x="4903247" y="3083925"/>
                </a:lnTo>
                <a:lnTo>
                  <a:pt x="4916701" y="3063940"/>
                </a:lnTo>
                <a:lnTo>
                  <a:pt x="4921631" y="3039491"/>
                </a:lnTo>
                <a:lnTo>
                  <a:pt x="4921631" y="62864"/>
                </a:lnTo>
                <a:lnTo>
                  <a:pt x="4916701" y="38361"/>
                </a:lnTo>
                <a:lnTo>
                  <a:pt x="4903247" y="18383"/>
                </a:lnTo>
                <a:lnTo>
                  <a:pt x="4883269" y="4929"/>
                </a:lnTo>
                <a:lnTo>
                  <a:pt x="4858766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5542279" y="1543616"/>
            <a:ext cx="4567555" cy="1243965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880"/>
              </a:spcBef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Strategic</a:t>
            </a:r>
            <a:r>
              <a:rPr sz="1600" b="1" spc="-8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Insight</a:t>
            </a:r>
            <a:endParaRPr sz="1600">
              <a:latin typeface="Microsoft JhengHei"/>
              <a:cs typeface="Microsoft JhengHei"/>
            </a:endParaRPr>
          </a:p>
          <a:p>
            <a:pPr marL="12700" marR="5080" algn="just">
              <a:lnSpc>
                <a:spcPct val="89500"/>
              </a:lnSpc>
              <a:spcBef>
                <a:spcPts val="87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Savvy</a:t>
            </a:r>
            <a:r>
              <a:rPr sz="1400" b="1" spc="2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founders</a:t>
            </a:r>
            <a:r>
              <a:rPr sz="1400" b="1" spc="2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often</a:t>
            </a:r>
            <a:r>
              <a:rPr sz="1400" b="1" spc="25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combine</a:t>
            </a:r>
            <a:r>
              <a:rPr sz="1400" b="1" spc="2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exemptions:</a:t>
            </a:r>
            <a:r>
              <a:rPr sz="1400" b="1" spc="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400" b="1" spc="25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Reg</a:t>
            </a:r>
            <a:r>
              <a:rPr sz="1400" b="1" spc="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CF</a:t>
            </a:r>
            <a:r>
              <a:rPr sz="1400" b="1" spc="2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raise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builds</a:t>
            </a:r>
            <a:r>
              <a:rPr sz="14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community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4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product</a:t>
            </a:r>
            <a:r>
              <a:rPr sz="1400" b="1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validation,</a:t>
            </a: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while a</a:t>
            </a:r>
            <a:r>
              <a:rPr sz="14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concurrent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Reg</a:t>
            </a:r>
            <a:r>
              <a:rPr sz="1400" b="1" spc="1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400" b="1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round</a:t>
            </a:r>
            <a:r>
              <a:rPr sz="1400" b="1" spc="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captures</a:t>
            </a:r>
            <a:r>
              <a:rPr sz="1400" b="1" spc="1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institutional</a:t>
            </a:r>
            <a:r>
              <a:rPr sz="1400" b="1" spc="1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capital</a:t>
            </a:r>
            <a:r>
              <a:rPr sz="1400" b="1" spc="1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400" b="1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400" b="1" spc="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"dual-track"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strategy</a:t>
            </a:r>
            <a:r>
              <a:rPr sz="14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pioneered</a:t>
            </a:r>
            <a:r>
              <a:rPr sz="14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14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platforms</a:t>
            </a:r>
            <a:r>
              <a:rPr sz="14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like</a:t>
            </a:r>
            <a:r>
              <a:rPr sz="14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Republic.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542279" y="3485514"/>
            <a:ext cx="4567555" cy="622300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 marR="5080" algn="just">
              <a:lnSpc>
                <a:spcPct val="89600"/>
              </a:lnSpc>
              <a:spcBef>
                <a:spcPts val="27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b="1" spc="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2023</a:t>
            </a:r>
            <a:r>
              <a:rPr sz="1400" b="1" spc="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SEC</a:t>
            </a:r>
            <a:r>
              <a:rPr sz="1400" b="1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amendments</a:t>
            </a:r>
            <a:r>
              <a:rPr sz="1400" b="1" spc="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400" b="1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Reg</a:t>
            </a:r>
            <a:r>
              <a:rPr sz="1400" b="1" spc="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CF</a:t>
            </a:r>
            <a:r>
              <a:rPr sz="1400" b="1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increased</a:t>
            </a:r>
            <a:r>
              <a:rPr sz="1400" b="1" spc="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b="1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offering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limit</a:t>
            </a:r>
            <a:r>
              <a:rPr sz="1400" b="1" spc="12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1400" b="1" spc="12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$1.07M</a:t>
            </a:r>
            <a:r>
              <a:rPr sz="1400" b="1" spc="13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400" b="1" spc="12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$5M,</a:t>
            </a:r>
            <a:r>
              <a:rPr sz="1400" b="1" spc="12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dramatically</a:t>
            </a:r>
            <a:r>
              <a:rPr sz="1400" b="1" spc="12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improving</a:t>
            </a:r>
            <a:r>
              <a:rPr sz="1400" b="1" spc="13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spc="-2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viability</a:t>
            </a:r>
            <a:r>
              <a:rPr sz="14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4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community</a:t>
            </a:r>
            <a:r>
              <a:rPr sz="14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rounds</a:t>
            </a:r>
            <a:r>
              <a:rPr sz="14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 growth-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stage</a:t>
            </a:r>
            <a:r>
              <a:rPr sz="14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startups.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00" y="1296873"/>
            <a:ext cx="10248900" cy="5273675"/>
            <a:chOff x="457200" y="1296873"/>
            <a:chExt cx="10248900" cy="52736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5215" y="1296873"/>
              <a:ext cx="9727565" cy="527329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76250" y="1550288"/>
              <a:ext cx="9982200" cy="4803140"/>
            </a:xfrm>
            <a:custGeom>
              <a:avLst/>
              <a:gdLst/>
              <a:ahLst/>
              <a:cxnLst/>
              <a:rect l="l" t="t" r="r" b="b"/>
              <a:pathLst>
                <a:path w="9982200" h="4803140">
                  <a:moveTo>
                    <a:pt x="9687306" y="0"/>
                  </a:moveTo>
                  <a:lnTo>
                    <a:pt x="294894" y="0"/>
                  </a:lnTo>
                  <a:lnTo>
                    <a:pt x="247060" y="3861"/>
                  </a:lnTo>
                  <a:lnTo>
                    <a:pt x="201684" y="15038"/>
                  </a:lnTo>
                  <a:lnTo>
                    <a:pt x="159373" y="32925"/>
                  </a:lnTo>
                  <a:lnTo>
                    <a:pt x="120733" y="56912"/>
                  </a:lnTo>
                  <a:lnTo>
                    <a:pt x="86372" y="86391"/>
                  </a:lnTo>
                  <a:lnTo>
                    <a:pt x="56897" y="120755"/>
                  </a:lnTo>
                  <a:lnTo>
                    <a:pt x="32915" y="159395"/>
                  </a:lnTo>
                  <a:lnTo>
                    <a:pt x="15033" y="201704"/>
                  </a:lnTo>
                  <a:lnTo>
                    <a:pt x="3859" y="247073"/>
                  </a:lnTo>
                  <a:lnTo>
                    <a:pt x="0" y="294894"/>
                  </a:lnTo>
                  <a:lnTo>
                    <a:pt x="0" y="4507992"/>
                  </a:lnTo>
                  <a:lnTo>
                    <a:pt x="3859" y="4555825"/>
                  </a:lnTo>
                  <a:lnTo>
                    <a:pt x="15033" y="4601201"/>
                  </a:lnTo>
                  <a:lnTo>
                    <a:pt x="32915" y="4643512"/>
                  </a:lnTo>
                  <a:lnTo>
                    <a:pt x="56897" y="4682152"/>
                  </a:lnTo>
                  <a:lnTo>
                    <a:pt x="86372" y="4716513"/>
                  </a:lnTo>
                  <a:lnTo>
                    <a:pt x="120733" y="4745988"/>
                  </a:lnTo>
                  <a:lnTo>
                    <a:pt x="159373" y="4769970"/>
                  </a:lnTo>
                  <a:lnTo>
                    <a:pt x="201684" y="4787852"/>
                  </a:lnTo>
                  <a:lnTo>
                    <a:pt x="247060" y="4799026"/>
                  </a:lnTo>
                  <a:lnTo>
                    <a:pt x="294894" y="4802886"/>
                  </a:lnTo>
                  <a:lnTo>
                    <a:pt x="9687306" y="4802886"/>
                  </a:lnTo>
                  <a:lnTo>
                    <a:pt x="9735126" y="4799026"/>
                  </a:lnTo>
                  <a:lnTo>
                    <a:pt x="9780495" y="4787852"/>
                  </a:lnTo>
                  <a:lnTo>
                    <a:pt x="9822804" y="4769970"/>
                  </a:lnTo>
                  <a:lnTo>
                    <a:pt x="9861444" y="4745988"/>
                  </a:lnTo>
                  <a:lnTo>
                    <a:pt x="9895808" y="4716513"/>
                  </a:lnTo>
                  <a:lnTo>
                    <a:pt x="9925287" y="4682152"/>
                  </a:lnTo>
                  <a:lnTo>
                    <a:pt x="9949274" y="4643512"/>
                  </a:lnTo>
                  <a:lnTo>
                    <a:pt x="9967161" y="4601201"/>
                  </a:lnTo>
                  <a:lnTo>
                    <a:pt x="9978338" y="4555825"/>
                  </a:lnTo>
                  <a:lnTo>
                    <a:pt x="9982200" y="4507992"/>
                  </a:lnTo>
                  <a:lnTo>
                    <a:pt x="9982200" y="294894"/>
                  </a:lnTo>
                  <a:lnTo>
                    <a:pt x="9978338" y="247073"/>
                  </a:lnTo>
                  <a:lnTo>
                    <a:pt x="9967161" y="201704"/>
                  </a:lnTo>
                  <a:lnTo>
                    <a:pt x="9949274" y="159395"/>
                  </a:lnTo>
                  <a:lnTo>
                    <a:pt x="9925287" y="120755"/>
                  </a:lnTo>
                  <a:lnTo>
                    <a:pt x="9895808" y="86391"/>
                  </a:lnTo>
                  <a:lnTo>
                    <a:pt x="9861444" y="56912"/>
                  </a:lnTo>
                  <a:lnTo>
                    <a:pt x="9822804" y="32925"/>
                  </a:lnTo>
                  <a:lnTo>
                    <a:pt x="9780495" y="15038"/>
                  </a:lnTo>
                  <a:lnTo>
                    <a:pt x="9735126" y="3861"/>
                  </a:lnTo>
                  <a:lnTo>
                    <a:pt x="96873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76250" y="1550288"/>
              <a:ext cx="9982200" cy="4803140"/>
            </a:xfrm>
            <a:custGeom>
              <a:avLst/>
              <a:gdLst/>
              <a:ahLst/>
              <a:cxnLst/>
              <a:rect l="l" t="t" r="r" b="b"/>
              <a:pathLst>
                <a:path w="9982200" h="4803140">
                  <a:moveTo>
                    <a:pt x="0" y="294894"/>
                  </a:moveTo>
                  <a:lnTo>
                    <a:pt x="3859" y="247073"/>
                  </a:lnTo>
                  <a:lnTo>
                    <a:pt x="15033" y="201704"/>
                  </a:lnTo>
                  <a:lnTo>
                    <a:pt x="32915" y="159395"/>
                  </a:lnTo>
                  <a:lnTo>
                    <a:pt x="56897" y="120755"/>
                  </a:lnTo>
                  <a:lnTo>
                    <a:pt x="86372" y="86391"/>
                  </a:lnTo>
                  <a:lnTo>
                    <a:pt x="120733" y="56912"/>
                  </a:lnTo>
                  <a:lnTo>
                    <a:pt x="159373" y="32925"/>
                  </a:lnTo>
                  <a:lnTo>
                    <a:pt x="201684" y="15038"/>
                  </a:lnTo>
                  <a:lnTo>
                    <a:pt x="247060" y="3861"/>
                  </a:lnTo>
                  <a:lnTo>
                    <a:pt x="294894" y="0"/>
                  </a:lnTo>
                  <a:lnTo>
                    <a:pt x="9687306" y="0"/>
                  </a:lnTo>
                  <a:lnTo>
                    <a:pt x="9735126" y="3861"/>
                  </a:lnTo>
                  <a:lnTo>
                    <a:pt x="9780495" y="15038"/>
                  </a:lnTo>
                  <a:lnTo>
                    <a:pt x="9822804" y="32925"/>
                  </a:lnTo>
                  <a:lnTo>
                    <a:pt x="9861444" y="56912"/>
                  </a:lnTo>
                  <a:lnTo>
                    <a:pt x="9895808" y="86391"/>
                  </a:lnTo>
                  <a:lnTo>
                    <a:pt x="9925287" y="120755"/>
                  </a:lnTo>
                  <a:lnTo>
                    <a:pt x="9949274" y="159395"/>
                  </a:lnTo>
                  <a:lnTo>
                    <a:pt x="9967161" y="201704"/>
                  </a:lnTo>
                  <a:lnTo>
                    <a:pt x="9978338" y="247073"/>
                  </a:lnTo>
                  <a:lnTo>
                    <a:pt x="9982200" y="294894"/>
                  </a:lnTo>
                  <a:lnTo>
                    <a:pt x="9982200" y="4507992"/>
                  </a:lnTo>
                  <a:lnTo>
                    <a:pt x="9978338" y="4555825"/>
                  </a:lnTo>
                  <a:lnTo>
                    <a:pt x="9967161" y="4601201"/>
                  </a:lnTo>
                  <a:lnTo>
                    <a:pt x="9949274" y="4643512"/>
                  </a:lnTo>
                  <a:lnTo>
                    <a:pt x="9925287" y="4682152"/>
                  </a:lnTo>
                  <a:lnTo>
                    <a:pt x="9895808" y="4716513"/>
                  </a:lnTo>
                  <a:lnTo>
                    <a:pt x="9861444" y="4745988"/>
                  </a:lnTo>
                  <a:lnTo>
                    <a:pt x="9822804" y="4769970"/>
                  </a:lnTo>
                  <a:lnTo>
                    <a:pt x="9780495" y="4787852"/>
                  </a:lnTo>
                  <a:lnTo>
                    <a:pt x="9735126" y="4799026"/>
                  </a:lnTo>
                  <a:lnTo>
                    <a:pt x="9687306" y="4802886"/>
                  </a:lnTo>
                  <a:lnTo>
                    <a:pt x="294894" y="4802886"/>
                  </a:lnTo>
                  <a:lnTo>
                    <a:pt x="247060" y="4799026"/>
                  </a:lnTo>
                  <a:lnTo>
                    <a:pt x="201684" y="4787852"/>
                  </a:lnTo>
                  <a:lnTo>
                    <a:pt x="159373" y="4769970"/>
                  </a:lnTo>
                  <a:lnTo>
                    <a:pt x="120733" y="4745988"/>
                  </a:lnTo>
                  <a:lnTo>
                    <a:pt x="86372" y="4716513"/>
                  </a:lnTo>
                  <a:lnTo>
                    <a:pt x="56897" y="4682152"/>
                  </a:lnTo>
                  <a:lnTo>
                    <a:pt x="32915" y="4643512"/>
                  </a:lnTo>
                  <a:lnTo>
                    <a:pt x="15033" y="4601201"/>
                  </a:lnTo>
                  <a:lnTo>
                    <a:pt x="3859" y="4555825"/>
                  </a:lnTo>
                  <a:lnTo>
                    <a:pt x="0" y="4507992"/>
                  </a:lnTo>
                  <a:lnTo>
                    <a:pt x="0" y="2948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03949" y="-63"/>
            <a:ext cx="10330815" cy="749300"/>
            <a:chOff x="203949" y="-63"/>
            <a:chExt cx="10330815" cy="749300"/>
          </a:xfrm>
        </p:grpSpPr>
        <p:sp>
          <p:nvSpPr>
            <p:cNvPr id="9" name="object 9"/>
            <p:cNvSpPr/>
            <p:nvPr/>
          </p:nvSpPr>
          <p:spPr>
            <a:xfrm>
              <a:off x="2152649" y="369952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3949" y="-63"/>
              <a:ext cx="2024252" cy="749109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95947" y="1626489"/>
            <a:ext cx="3897629" cy="4650485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596" rIns="0" bIns="0" rtlCol="0">
            <a:spAutoFit/>
          </a:bodyPr>
          <a:lstStyle/>
          <a:p>
            <a:pPr marL="3394710">
              <a:lnSpc>
                <a:spcPct val="100000"/>
              </a:lnSpc>
              <a:spcBef>
                <a:spcPts val="105"/>
              </a:spcBef>
            </a:pPr>
            <a:r>
              <a:rPr sz="2550" i="0" spc="-190" dirty="0">
                <a:solidFill>
                  <a:srgbClr val="000000"/>
                </a:solidFill>
                <a:latin typeface="Microsoft JhengHei"/>
                <a:cs typeface="Microsoft JhengHei"/>
              </a:rPr>
              <a:t>Case</a:t>
            </a:r>
            <a:r>
              <a:rPr sz="2550" i="0" spc="-2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spc="-185" dirty="0">
                <a:solidFill>
                  <a:srgbClr val="000000"/>
                </a:solidFill>
                <a:latin typeface="Microsoft JhengHei"/>
                <a:cs typeface="Microsoft JhengHei"/>
              </a:rPr>
              <a:t>Study:</a:t>
            </a:r>
            <a:r>
              <a:rPr sz="2550" i="0" spc="6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spc="-180" dirty="0">
                <a:solidFill>
                  <a:srgbClr val="000000"/>
                </a:solidFill>
                <a:latin typeface="Microsoft JhengHei"/>
                <a:cs typeface="Microsoft JhengHei"/>
              </a:rPr>
              <a:t>Airbnb's</a:t>
            </a:r>
            <a:r>
              <a:rPr sz="2550" i="0" spc="-19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spc="-17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</a:t>
            </a:r>
            <a:r>
              <a:rPr sz="2550" i="0" spc="-459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spc="-130" dirty="0">
                <a:solidFill>
                  <a:srgbClr val="000000"/>
                </a:solidFill>
                <a:latin typeface="Microsoft JhengHei"/>
                <a:cs typeface="Microsoft JhengHei"/>
              </a:rPr>
              <a:t>Evolution</a:t>
            </a:r>
            <a:endParaRPr sz="2550">
              <a:latin typeface="Microsoft JhengHei"/>
              <a:cs typeface="Microsoft JhengHe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6836156" y="2172842"/>
            <a:ext cx="675640" cy="3868420"/>
            <a:chOff x="6836156" y="2172842"/>
            <a:chExt cx="675640" cy="3868420"/>
          </a:xfrm>
        </p:grpSpPr>
        <p:sp>
          <p:nvSpPr>
            <p:cNvPr id="14" name="object 14"/>
            <p:cNvSpPr/>
            <p:nvPr/>
          </p:nvSpPr>
          <p:spPr>
            <a:xfrm>
              <a:off x="6836156" y="2176652"/>
              <a:ext cx="532765" cy="3864610"/>
            </a:xfrm>
            <a:custGeom>
              <a:avLst/>
              <a:gdLst/>
              <a:ahLst/>
              <a:cxnLst/>
              <a:rect l="l" t="t" r="r" b="b"/>
              <a:pathLst>
                <a:path w="532765" h="3864610">
                  <a:moveTo>
                    <a:pt x="393446" y="142875"/>
                  </a:moveTo>
                  <a:lnTo>
                    <a:pt x="389763" y="139192"/>
                  </a:lnTo>
                  <a:lnTo>
                    <a:pt x="3810" y="139192"/>
                  </a:lnTo>
                  <a:lnTo>
                    <a:pt x="0" y="142875"/>
                  </a:lnTo>
                  <a:lnTo>
                    <a:pt x="0" y="147447"/>
                  </a:lnTo>
                  <a:lnTo>
                    <a:pt x="0" y="152146"/>
                  </a:lnTo>
                  <a:lnTo>
                    <a:pt x="3810" y="155829"/>
                  </a:lnTo>
                  <a:lnTo>
                    <a:pt x="389763" y="155829"/>
                  </a:lnTo>
                  <a:lnTo>
                    <a:pt x="393446" y="152146"/>
                  </a:lnTo>
                  <a:lnTo>
                    <a:pt x="393446" y="142875"/>
                  </a:lnTo>
                  <a:close/>
                </a:path>
                <a:path w="532765" h="3864610">
                  <a:moveTo>
                    <a:pt x="532638" y="3810"/>
                  </a:moveTo>
                  <a:lnTo>
                    <a:pt x="528955" y="0"/>
                  </a:lnTo>
                  <a:lnTo>
                    <a:pt x="519684" y="0"/>
                  </a:lnTo>
                  <a:lnTo>
                    <a:pt x="515874" y="3810"/>
                  </a:lnTo>
                  <a:lnTo>
                    <a:pt x="515874" y="8382"/>
                  </a:lnTo>
                  <a:lnTo>
                    <a:pt x="515874" y="3860406"/>
                  </a:lnTo>
                  <a:lnTo>
                    <a:pt x="519684" y="3864152"/>
                  </a:lnTo>
                  <a:lnTo>
                    <a:pt x="528955" y="3864152"/>
                  </a:lnTo>
                  <a:lnTo>
                    <a:pt x="532638" y="3860406"/>
                  </a:lnTo>
                  <a:lnTo>
                    <a:pt x="532638" y="381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212838" y="2176652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240029" y="0"/>
                  </a:moveTo>
                  <a:lnTo>
                    <a:pt x="55117" y="0"/>
                  </a:lnTo>
                  <a:lnTo>
                    <a:pt x="33700" y="4325"/>
                  </a:lnTo>
                  <a:lnTo>
                    <a:pt x="16176" y="16129"/>
                  </a:lnTo>
                  <a:lnTo>
                    <a:pt x="4343" y="33647"/>
                  </a:lnTo>
                  <a:lnTo>
                    <a:pt x="0" y="55118"/>
                  </a:lnTo>
                  <a:lnTo>
                    <a:pt x="0" y="240030"/>
                  </a:lnTo>
                  <a:lnTo>
                    <a:pt x="4343" y="261447"/>
                  </a:lnTo>
                  <a:lnTo>
                    <a:pt x="16176" y="278971"/>
                  </a:lnTo>
                  <a:lnTo>
                    <a:pt x="33700" y="290804"/>
                  </a:lnTo>
                  <a:lnTo>
                    <a:pt x="55117" y="295148"/>
                  </a:lnTo>
                  <a:lnTo>
                    <a:pt x="240029" y="295148"/>
                  </a:lnTo>
                  <a:lnTo>
                    <a:pt x="261500" y="290804"/>
                  </a:lnTo>
                  <a:lnTo>
                    <a:pt x="279018" y="278971"/>
                  </a:lnTo>
                  <a:lnTo>
                    <a:pt x="290822" y="261447"/>
                  </a:lnTo>
                  <a:lnTo>
                    <a:pt x="295147" y="240030"/>
                  </a:lnTo>
                  <a:lnTo>
                    <a:pt x="295147" y="55118"/>
                  </a:lnTo>
                  <a:lnTo>
                    <a:pt x="290822" y="33647"/>
                  </a:lnTo>
                  <a:lnTo>
                    <a:pt x="279018" y="16128"/>
                  </a:lnTo>
                  <a:lnTo>
                    <a:pt x="261500" y="4325"/>
                  </a:lnTo>
                  <a:lnTo>
                    <a:pt x="24002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212838" y="2176652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0" y="55118"/>
                  </a:moveTo>
                  <a:lnTo>
                    <a:pt x="4343" y="33647"/>
                  </a:lnTo>
                  <a:lnTo>
                    <a:pt x="16176" y="16129"/>
                  </a:lnTo>
                  <a:lnTo>
                    <a:pt x="33700" y="4325"/>
                  </a:lnTo>
                  <a:lnTo>
                    <a:pt x="55117" y="0"/>
                  </a:lnTo>
                  <a:lnTo>
                    <a:pt x="240029" y="0"/>
                  </a:lnTo>
                  <a:lnTo>
                    <a:pt x="261500" y="4325"/>
                  </a:lnTo>
                  <a:lnTo>
                    <a:pt x="279018" y="16128"/>
                  </a:lnTo>
                  <a:lnTo>
                    <a:pt x="290822" y="33647"/>
                  </a:lnTo>
                  <a:lnTo>
                    <a:pt x="295147" y="55118"/>
                  </a:lnTo>
                  <a:lnTo>
                    <a:pt x="295147" y="240030"/>
                  </a:lnTo>
                  <a:lnTo>
                    <a:pt x="290822" y="261447"/>
                  </a:lnTo>
                  <a:lnTo>
                    <a:pt x="279018" y="278971"/>
                  </a:lnTo>
                  <a:lnTo>
                    <a:pt x="261500" y="290804"/>
                  </a:lnTo>
                  <a:lnTo>
                    <a:pt x="240029" y="295148"/>
                  </a:lnTo>
                  <a:lnTo>
                    <a:pt x="55117" y="295148"/>
                  </a:lnTo>
                  <a:lnTo>
                    <a:pt x="33700" y="290804"/>
                  </a:lnTo>
                  <a:lnTo>
                    <a:pt x="16176" y="278971"/>
                  </a:lnTo>
                  <a:lnTo>
                    <a:pt x="4343" y="261447"/>
                  </a:lnTo>
                  <a:lnTo>
                    <a:pt x="0" y="240030"/>
                  </a:lnTo>
                  <a:lnTo>
                    <a:pt x="0" y="55118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290561" y="2140076"/>
            <a:ext cx="141605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1</a:t>
            </a:r>
            <a:endParaRPr sz="15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58359" y="2188210"/>
            <a:ext cx="20713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2008</a:t>
            </a:r>
            <a:r>
              <a:rPr sz="140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FFF</a:t>
            </a:r>
            <a:r>
              <a:rPr sz="1400" b="1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&amp;Cereal</a:t>
            </a:r>
            <a:r>
              <a:rPr sz="140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Hustle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55565" y="2668196"/>
            <a:ext cx="2061210" cy="788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350" indent="205740" algn="r">
              <a:lnSpc>
                <a:spcPct val="125099"/>
              </a:lnSpc>
              <a:spcBef>
                <a:spcPts val="10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Chesky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Gebbia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funded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initial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operations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selling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novelty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cereals.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Classic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resourcefulness</a:t>
            </a:r>
            <a:r>
              <a:rPr sz="10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before</a:t>
            </a:r>
            <a:endParaRPr sz="10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30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formal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capital.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7209028" y="2934461"/>
            <a:ext cx="675640" cy="302895"/>
            <a:chOff x="7209028" y="2934461"/>
            <a:chExt cx="675640" cy="302895"/>
          </a:xfrm>
        </p:grpSpPr>
        <p:sp>
          <p:nvSpPr>
            <p:cNvPr id="21" name="object 21"/>
            <p:cNvSpPr/>
            <p:nvPr/>
          </p:nvSpPr>
          <p:spPr>
            <a:xfrm>
              <a:off x="7491222" y="3077336"/>
              <a:ext cx="393700" cy="17145"/>
            </a:xfrm>
            <a:custGeom>
              <a:avLst/>
              <a:gdLst/>
              <a:ahLst/>
              <a:cxnLst/>
              <a:rect l="l" t="t" r="r" b="b"/>
              <a:pathLst>
                <a:path w="393700" h="17144">
                  <a:moveTo>
                    <a:pt x="389762" y="0"/>
                  </a:moveTo>
                  <a:lnTo>
                    <a:pt x="3809" y="0"/>
                  </a:lnTo>
                  <a:lnTo>
                    <a:pt x="0" y="3810"/>
                  </a:lnTo>
                  <a:lnTo>
                    <a:pt x="0" y="8382"/>
                  </a:lnTo>
                  <a:lnTo>
                    <a:pt x="0" y="12953"/>
                  </a:lnTo>
                  <a:lnTo>
                    <a:pt x="3809" y="16763"/>
                  </a:lnTo>
                  <a:lnTo>
                    <a:pt x="389762" y="16763"/>
                  </a:lnTo>
                  <a:lnTo>
                    <a:pt x="393446" y="13080"/>
                  </a:lnTo>
                  <a:lnTo>
                    <a:pt x="393446" y="3810"/>
                  </a:lnTo>
                  <a:lnTo>
                    <a:pt x="389762" y="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212838" y="2938271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240029" y="0"/>
                  </a:moveTo>
                  <a:lnTo>
                    <a:pt x="55117" y="0"/>
                  </a:lnTo>
                  <a:lnTo>
                    <a:pt x="33700" y="4323"/>
                  </a:lnTo>
                  <a:lnTo>
                    <a:pt x="16176" y="16113"/>
                  </a:lnTo>
                  <a:lnTo>
                    <a:pt x="4343" y="33593"/>
                  </a:lnTo>
                  <a:lnTo>
                    <a:pt x="0" y="54990"/>
                  </a:lnTo>
                  <a:lnTo>
                    <a:pt x="0" y="239902"/>
                  </a:lnTo>
                  <a:lnTo>
                    <a:pt x="4343" y="261373"/>
                  </a:lnTo>
                  <a:lnTo>
                    <a:pt x="16176" y="278891"/>
                  </a:lnTo>
                  <a:lnTo>
                    <a:pt x="33700" y="290695"/>
                  </a:lnTo>
                  <a:lnTo>
                    <a:pt x="55117" y="295020"/>
                  </a:lnTo>
                  <a:lnTo>
                    <a:pt x="240029" y="295020"/>
                  </a:lnTo>
                  <a:lnTo>
                    <a:pt x="261500" y="290695"/>
                  </a:lnTo>
                  <a:lnTo>
                    <a:pt x="279018" y="278891"/>
                  </a:lnTo>
                  <a:lnTo>
                    <a:pt x="290822" y="261373"/>
                  </a:lnTo>
                  <a:lnTo>
                    <a:pt x="295147" y="239902"/>
                  </a:lnTo>
                  <a:lnTo>
                    <a:pt x="295147" y="54990"/>
                  </a:lnTo>
                  <a:lnTo>
                    <a:pt x="290822" y="33593"/>
                  </a:lnTo>
                  <a:lnTo>
                    <a:pt x="279018" y="16113"/>
                  </a:lnTo>
                  <a:lnTo>
                    <a:pt x="261500" y="4323"/>
                  </a:lnTo>
                  <a:lnTo>
                    <a:pt x="24002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212838" y="2938271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0" y="54990"/>
                  </a:moveTo>
                  <a:lnTo>
                    <a:pt x="4343" y="33593"/>
                  </a:lnTo>
                  <a:lnTo>
                    <a:pt x="16176" y="16113"/>
                  </a:lnTo>
                  <a:lnTo>
                    <a:pt x="33700" y="4323"/>
                  </a:lnTo>
                  <a:lnTo>
                    <a:pt x="55117" y="0"/>
                  </a:lnTo>
                  <a:lnTo>
                    <a:pt x="240029" y="0"/>
                  </a:lnTo>
                  <a:lnTo>
                    <a:pt x="261500" y="4323"/>
                  </a:lnTo>
                  <a:lnTo>
                    <a:pt x="279018" y="16113"/>
                  </a:lnTo>
                  <a:lnTo>
                    <a:pt x="290822" y="33593"/>
                  </a:lnTo>
                  <a:lnTo>
                    <a:pt x="295147" y="54990"/>
                  </a:lnTo>
                  <a:lnTo>
                    <a:pt x="295147" y="239902"/>
                  </a:lnTo>
                  <a:lnTo>
                    <a:pt x="290822" y="261373"/>
                  </a:lnTo>
                  <a:lnTo>
                    <a:pt x="279018" y="278891"/>
                  </a:lnTo>
                  <a:lnTo>
                    <a:pt x="261500" y="290695"/>
                  </a:lnTo>
                  <a:lnTo>
                    <a:pt x="240029" y="295020"/>
                  </a:lnTo>
                  <a:lnTo>
                    <a:pt x="55117" y="295020"/>
                  </a:lnTo>
                  <a:lnTo>
                    <a:pt x="33700" y="290695"/>
                  </a:lnTo>
                  <a:lnTo>
                    <a:pt x="16176" y="278891"/>
                  </a:lnTo>
                  <a:lnTo>
                    <a:pt x="4343" y="261373"/>
                  </a:lnTo>
                  <a:lnTo>
                    <a:pt x="0" y="239902"/>
                  </a:lnTo>
                  <a:lnTo>
                    <a:pt x="0" y="54990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290561" y="2901518"/>
            <a:ext cx="142240" cy="2603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2</a:t>
            </a:r>
            <a:endParaRPr sz="1500">
              <a:latin typeface="Microsoft JhengHei"/>
              <a:cs typeface="Microsoft JhengHe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004809" y="2831026"/>
            <a:ext cx="2082164" cy="1182370"/>
          </a:xfrm>
          <a:prstGeom prst="rect">
            <a:avLst/>
          </a:prstGeom>
        </p:spPr>
        <p:txBody>
          <a:bodyPr vert="horz" wrap="square" lIns="0" tIns="137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8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2009</a:t>
            </a:r>
            <a:r>
              <a:rPr sz="14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b="1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Y</a:t>
            </a:r>
            <a:r>
              <a:rPr sz="14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Combinator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25000"/>
              </a:lnSpc>
              <a:spcBef>
                <a:spcPts val="439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Accepted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into</a:t>
            </a:r>
            <a:r>
              <a:rPr sz="10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YC's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Winter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2009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batch,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receiving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$20K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seed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investment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6%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 equity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pivotal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moment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that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validated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model.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6836156" y="3934078"/>
            <a:ext cx="675640" cy="302895"/>
            <a:chOff x="6836156" y="3934078"/>
            <a:chExt cx="675640" cy="302895"/>
          </a:xfrm>
        </p:grpSpPr>
        <p:sp>
          <p:nvSpPr>
            <p:cNvPr id="27" name="object 27"/>
            <p:cNvSpPr/>
            <p:nvPr/>
          </p:nvSpPr>
          <p:spPr>
            <a:xfrm>
              <a:off x="6836156" y="4077080"/>
              <a:ext cx="393700" cy="17145"/>
            </a:xfrm>
            <a:custGeom>
              <a:avLst/>
              <a:gdLst/>
              <a:ahLst/>
              <a:cxnLst/>
              <a:rect l="l" t="t" r="r" b="b"/>
              <a:pathLst>
                <a:path w="393700" h="17145">
                  <a:moveTo>
                    <a:pt x="389763" y="0"/>
                  </a:moveTo>
                  <a:lnTo>
                    <a:pt x="3810" y="0"/>
                  </a:lnTo>
                  <a:lnTo>
                    <a:pt x="0" y="3682"/>
                  </a:lnTo>
                  <a:lnTo>
                    <a:pt x="0" y="8381"/>
                  </a:lnTo>
                  <a:lnTo>
                    <a:pt x="0" y="12953"/>
                  </a:lnTo>
                  <a:lnTo>
                    <a:pt x="3810" y="16763"/>
                  </a:lnTo>
                  <a:lnTo>
                    <a:pt x="389763" y="16763"/>
                  </a:lnTo>
                  <a:lnTo>
                    <a:pt x="393446" y="12953"/>
                  </a:lnTo>
                  <a:lnTo>
                    <a:pt x="393446" y="3682"/>
                  </a:lnTo>
                  <a:lnTo>
                    <a:pt x="389763" y="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212838" y="3937888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240029" y="0"/>
                  </a:moveTo>
                  <a:lnTo>
                    <a:pt x="55117" y="0"/>
                  </a:lnTo>
                  <a:lnTo>
                    <a:pt x="33700" y="4325"/>
                  </a:lnTo>
                  <a:lnTo>
                    <a:pt x="16176" y="16129"/>
                  </a:lnTo>
                  <a:lnTo>
                    <a:pt x="4343" y="33647"/>
                  </a:lnTo>
                  <a:lnTo>
                    <a:pt x="0" y="55118"/>
                  </a:lnTo>
                  <a:lnTo>
                    <a:pt x="0" y="240030"/>
                  </a:lnTo>
                  <a:lnTo>
                    <a:pt x="4343" y="261500"/>
                  </a:lnTo>
                  <a:lnTo>
                    <a:pt x="16176" y="279019"/>
                  </a:lnTo>
                  <a:lnTo>
                    <a:pt x="33700" y="290822"/>
                  </a:lnTo>
                  <a:lnTo>
                    <a:pt x="55117" y="295148"/>
                  </a:lnTo>
                  <a:lnTo>
                    <a:pt x="240029" y="295148"/>
                  </a:lnTo>
                  <a:lnTo>
                    <a:pt x="261500" y="290822"/>
                  </a:lnTo>
                  <a:lnTo>
                    <a:pt x="279018" y="279019"/>
                  </a:lnTo>
                  <a:lnTo>
                    <a:pt x="290822" y="261500"/>
                  </a:lnTo>
                  <a:lnTo>
                    <a:pt x="295147" y="240030"/>
                  </a:lnTo>
                  <a:lnTo>
                    <a:pt x="295147" y="55118"/>
                  </a:lnTo>
                  <a:lnTo>
                    <a:pt x="290822" y="33647"/>
                  </a:lnTo>
                  <a:lnTo>
                    <a:pt x="279018" y="16128"/>
                  </a:lnTo>
                  <a:lnTo>
                    <a:pt x="261500" y="4325"/>
                  </a:lnTo>
                  <a:lnTo>
                    <a:pt x="24002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212838" y="3937888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0" y="55118"/>
                  </a:moveTo>
                  <a:lnTo>
                    <a:pt x="4343" y="33647"/>
                  </a:lnTo>
                  <a:lnTo>
                    <a:pt x="16176" y="16129"/>
                  </a:lnTo>
                  <a:lnTo>
                    <a:pt x="33700" y="4325"/>
                  </a:lnTo>
                  <a:lnTo>
                    <a:pt x="55117" y="0"/>
                  </a:lnTo>
                  <a:lnTo>
                    <a:pt x="240029" y="0"/>
                  </a:lnTo>
                  <a:lnTo>
                    <a:pt x="261500" y="4325"/>
                  </a:lnTo>
                  <a:lnTo>
                    <a:pt x="279018" y="16128"/>
                  </a:lnTo>
                  <a:lnTo>
                    <a:pt x="290822" y="33647"/>
                  </a:lnTo>
                  <a:lnTo>
                    <a:pt x="295147" y="55118"/>
                  </a:lnTo>
                  <a:lnTo>
                    <a:pt x="295147" y="240030"/>
                  </a:lnTo>
                  <a:lnTo>
                    <a:pt x="290822" y="261500"/>
                  </a:lnTo>
                  <a:lnTo>
                    <a:pt x="279018" y="279019"/>
                  </a:lnTo>
                  <a:lnTo>
                    <a:pt x="261500" y="290822"/>
                  </a:lnTo>
                  <a:lnTo>
                    <a:pt x="240029" y="295148"/>
                  </a:lnTo>
                  <a:lnTo>
                    <a:pt x="55117" y="295148"/>
                  </a:lnTo>
                  <a:lnTo>
                    <a:pt x="33700" y="290822"/>
                  </a:lnTo>
                  <a:lnTo>
                    <a:pt x="16176" y="279019"/>
                  </a:lnTo>
                  <a:lnTo>
                    <a:pt x="4343" y="261500"/>
                  </a:lnTo>
                  <a:lnTo>
                    <a:pt x="0" y="240030"/>
                  </a:lnTo>
                  <a:lnTo>
                    <a:pt x="0" y="55118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7298181" y="3898772"/>
            <a:ext cx="141605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3</a:t>
            </a:r>
            <a:endParaRPr sz="1500">
              <a:latin typeface="Microsoft JhengHei"/>
              <a:cs typeface="Microsoft JhengHe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596129" y="3949700"/>
            <a:ext cx="2152650" cy="10636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01625">
              <a:lnSpc>
                <a:spcPct val="100000"/>
              </a:lnSpc>
              <a:spcBef>
                <a:spcPts val="105"/>
              </a:spcBef>
            </a:pPr>
            <a:r>
              <a:rPr sz="140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2010–2014</a:t>
            </a:r>
            <a:r>
              <a:rPr sz="1400" b="1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VC</a:t>
            </a:r>
            <a:r>
              <a:rPr sz="1400" b="1" spc="-2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Scaling</a:t>
            </a:r>
            <a:endParaRPr sz="1400">
              <a:latin typeface="Microsoft JhengHei"/>
              <a:cs typeface="Microsoft JhengHei"/>
            </a:endParaRPr>
          </a:p>
          <a:p>
            <a:pPr marL="12700" marR="33655" indent="701040" algn="r">
              <a:lnSpc>
                <a:spcPct val="125000"/>
              </a:lnSpc>
              <a:spcBef>
                <a:spcPts val="484"/>
              </a:spcBef>
            </a:pP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Sequoia,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Greylock,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Andreessen</a:t>
            </a:r>
            <a:r>
              <a:rPr sz="10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H</a:t>
            </a:r>
            <a:r>
              <a:rPr sz="10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orowitz</a:t>
            </a:r>
            <a:r>
              <a:rPr sz="10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led</a:t>
            </a:r>
            <a:r>
              <a:rPr sz="10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0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5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throug</a:t>
            </a:r>
            <a:r>
              <a:rPr sz="10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h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0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totaling</a:t>
            </a:r>
            <a:r>
              <a:rPr sz="10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</a:t>
            </a:r>
            <a:r>
              <a:rPr sz="1000" spc="-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475M,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funding</a:t>
            </a:r>
            <a:r>
              <a:rPr sz="10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0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lobal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expansion.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7209028" y="4712334"/>
            <a:ext cx="675640" cy="302895"/>
            <a:chOff x="7209028" y="4712334"/>
            <a:chExt cx="675640" cy="302895"/>
          </a:xfrm>
        </p:grpSpPr>
        <p:sp>
          <p:nvSpPr>
            <p:cNvPr id="33" name="object 33"/>
            <p:cNvSpPr/>
            <p:nvPr/>
          </p:nvSpPr>
          <p:spPr>
            <a:xfrm>
              <a:off x="7491222" y="4855209"/>
              <a:ext cx="393700" cy="17145"/>
            </a:xfrm>
            <a:custGeom>
              <a:avLst/>
              <a:gdLst/>
              <a:ahLst/>
              <a:cxnLst/>
              <a:rect l="l" t="t" r="r" b="b"/>
              <a:pathLst>
                <a:path w="393700" h="17145">
                  <a:moveTo>
                    <a:pt x="389762" y="0"/>
                  </a:moveTo>
                  <a:lnTo>
                    <a:pt x="3809" y="0"/>
                  </a:lnTo>
                  <a:lnTo>
                    <a:pt x="0" y="3809"/>
                  </a:lnTo>
                  <a:lnTo>
                    <a:pt x="0" y="8381"/>
                  </a:lnTo>
                  <a:lnTo>
                    <a:pt x="0" y="13081"/>
                  </a:lnTo>
                  <a:lnTo>
                    <a:pt x="3809" y="16763"/>
                  </a:lnTo>
                  <a:lnTo>
                    <a:pt x="389762" y="16763"/>
                  </a:lnTo>
                  <a:lnTo>
                    <a:pt x="393446" y="13081"/>
                  </a:lnTo>
                  <a:lnTo>
                    <a:pt x="393446" y="3809"/>
                  </a:lnTo>
                  <a:lnTo>
                    <a:pt x="389762" y="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212838" y="4716144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240029" y="0"/>
                  </a:moveTo>
                  <a:lnTo>
                    <a:pt x="55117" y="0"/>
                  </a:lnTo>
                  <a:lnTo>
                    <a:pt x="33700" y="4325"/>
                  </a:lnTo>
                  <a:lnTo>
                    <a:pt x="16176" y="16129"/>
                  </a:lnTo>
                  <a:lnTo>
                    <a:pt x="4343" y="33647"/>
                  </a:lnTo>
                  <a:lnTo>
                    <a:pt x="0" y="55118"/>
                  </a:lnTo>
                  <a:lnTo>
                    <a:pt x="0" y="240030"/>
                  </a:lnTo>
                  <a:lnTo>
                    <a:pt x="4343" y="261447"/>
                  </a:lnTo>
                  <a:lnTo>
                    <a:pt x="16176" y="278971"/>
                  </a:lnTo>
                  <a:lnTo>
                    <a:pt x="33700" y="290804"/>
                  </a:lnTo>
                  <a:lnTo>
                    <a:pt x="55117" y="295148"/>
                  </a:lnTo>
                  <a:lnTo>
                    <a:pt x="240029" y="295148"/>
                  </a:lnTo>
                  <a:lnTo>
                    <a:pt x="261500" y="290804"/>
                  </a:lnTo>
                  <a:lnTo>
                    <a:pt x="279018" y="278971"/>
                  </a:lnTo>
                  <a:lnTo>
                    <a:pt x="290822" y="261447"/>
                  </a:lnTo>
                  <a:lnTo>
                    <a:pt x="295147" y="240030"/>
                  </a:lnTo>
                  <a:lnTo>
                    <a:pt x="295147" y="55118"/>
                  </a:lnTo>
                  <a:lnTo>
                    <a:pt x="290822" y="33647"/>
                  </a:lnTo>
                  <a:lnTo>
                    <a:pt x="279018" y="16129"/>
                  </a:lnTo>
                  <a:lnTo>
                    <a:pt x="261500" y="4325"/>
                  </a:lnTo>
                  <a:lnTo>
                    <a:pt x="24002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212838" y="4716144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0" y="55118"/>
                  </a:moveTo>
                  <a:lnTo>
                    <a:pt x="4343" y="33647"/>
                  </a:lnTo>
                  <a:lnTo>
                    <a:pt x="16176" y="16129"/>
                  </a:lnTo>
                  <a:lnTo>
                    <a:pt x="33700" y="4325"/>
                  </a:lnTo>
                  <a:lnTo>
                    <a:pt x="55117" y="0"/>
                  </a:lnTo>
                  <a:lnTo>
                    <a:pt x="240029" y="0"/>
                  </a:lnTo>
                  <a:lnTo>
                    <a:pt x="261500" y="4325"/>
                  </a:lnTo>
                  <a:lnTo>
                    <a:pt x="279018" y="16129"/>
                  </a:lnTo>
                  <a:lnTo>
                    <a:pt x="290822" y="33647"/>
                  </a:lnTo>
                  <a:lnTo>
                    <a:pt x="295147" y="55118"/>
                  </a:lnTo>
                  <a:lnTo>
                    <a:pt x="295147" y="240030"/>
                  </a:lnTo>
                  <a:lnTo>
                    <a:pt x="290822" y="261447"/>
                  </a:lnTo>
                  <a:lnTo>
                    <a:pt x="279018" y="278971"/>
                  </a:lnTo>
                  <a:lnTo>
                    <a:pt x="261500" y="290804"/>
                  </a:lnTo>
                  <a:lnTo>
                    <a:pt x="240029" y="295148"/>
                  </a:lnTo>
                  <a:lnTo>
                    <a:pt x="55117" y="295148"/>
                  </a:lnTo>
                  <a:lnTo>
                    <a:pt x="33700" y="290804"/>
                  </a:lnTo>
                  <a:lnTo>
                    <a:pt x="16176" y="278971"/>
                  </a:lnTo>
                  <a:lnTo>
                    <a:pt x="4343" y="261447"/>
                  </a:lnTo>
                  <a:lnTo>
                    <a:pt x="0" y="240030"/>
                  </a:lnTo>
                  <a:lnTo>
                    <a:pt x="0" y="55118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7298181" y="4677283"/>
            <a:ext cx="141605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4</a:t>
            </a:r>
            <a:endParaRPr sz="1500">
              <a:latin typeface="Microsoft JhengHei"/>
              <a:cs typeface="Microsoft JhengHe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004809" y="4734305"/>
            <a:ext cx="23653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2020</a:t>
            </a:r>
            <a:r>
              <a:rPr sz="14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COVID</a:t>
            </a:r>
            <a:r>
              <a:rPr sz="140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Crisis</a:t>
            </a:r>
            <a:r>
              <a:rPr sz="14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&amp;</a:t>
            </a:r>
            <a:r>
              <a:rPr sz="14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IPO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004809" y="5209159"/>
            <a:ext cx="2139315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95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emergency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debt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($2B)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during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COVID.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IPO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December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2020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valued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endParaRPr sz="1000">
              <a:latin typeface="Calibri"/>
              <a:cs typeface="Calibri"/>
            </a:endParaRPr>
          </a:p>
          <a:p>
            <a:pPr marL="12700" marR="69215">
              <a:lnSpc>
                <a:spcPct val="125000"/>
              </a:lnSpc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$47B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one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largest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tech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IPOs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 the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decade.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325285"/>
            <a:ext cx="10365105" cy="5243830"/>
            <a:chOff x="341566" y="1325285"/>
            <a:chExt cx="10365105" cy="5243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325285"/>
              <a:ext cx="3318255" cy="52437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391919"/>
              <a:ext cx="3143250" cy="5146675"/>
            </a:xfrm>
            <a:custGeom>
              <a:avLst/>
              <a:gdLst/>
              <a:ahLst/>
              <a:cxnLst/>
              <a:rect l="l" t="t" r="r" b="b"/>
              <a:pathLst>
                <a:path w="3143250" h="514667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923586"/>
                  </a:lnTo>
                  <a:lnTo>
                    <a:pt x="4523" y="4968447"/>
                  </a:lnTo>
                  <a:lnTo>
                    <a:pt x="17498" y="5010230"/>
                  </a:lnTo>
                  <a:lnTo>
                    <a:pt x="38027" y="5048041"/>
                  </a:lnTo>
                  <a:lnTo>
                    <a:pt x="65214" y="5080984"/>
                  </a:lnTo>
                  <a:lnTo>
                    <a:pt x="98164" y="5108164"/>
                  </a:lnTo>
                  <a:lnTo>
                    <a:pt x="135981" y="5128687"/>
                  </a:lnTo>
                  <a:lnTo>
                    <a:pt x="177768" y="5141657"/>
                  </a:lnTo>
                  <a:lnTo>
                    <a:pt x="222630" y="5146179"/>
                  </a:lnTo>
                  <a:lnTo>
                    <a:pt x="3143250" y="514617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581886"/>
              <a:ext cx="9562973" cy="48510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869820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9528238" y="0"/>
                  </a:moveTo>
                  <a:lnTo>
                    <a:pt x="264756" y="0"/>
                  </a:lnTo>
                  <a:lnTo>
                    <a:pt x="217168" y="4264"/>
                  </a:lnTo>
                  <a:lnTo>
                    <a:pt x="172377" y="16559"/>
                  </a:lnTo>
                  <a:lnTo>
                    <a:pt x="131131" y="36138"/>
                  </a:lnTo>
                  <a:lnTo>
                    <a:pt x="94179" y="62256"/>
                  </a:lnTo>
                  <a:lnTo>
                    <a:pt x="62269" y="94165"/>
                  </a:lnTo>
                  <a:lnTo>
                    <a:pt x="36148" y="131120"/>
                  </a:lnTo>
                  <a:lnTo>
                    <a:pt x="16564" y="172374"/>
                  </a:lnTo>
                  <a:lnTo>
                    <a:pt x="4265" y="217181"/>
                  </a:lnTo>
                  <a:lnTo>
                    <a:pt x="0" y="264794"/>
                  </a:lnTo>
                  <a:lnTo>
                    <a:pt x="0" y="4047108"/>
                  </a:lnTo>
                  <a:lnTo>
                    <a:pt x="4265" y="4094716"/>
                  </a:lnTo>
                  <a:lnTo>
                    <a:pt x="16564" y="4139522"/>
                  </a:lnTo>
                  <a:lnTo>
                    <a:pt x="36148" y="4180778"/>
                  </a:lnTo>
                  <a:lnTo>
                    <a:pt x="62269" y="4217738"/>
                  </a:lnTo>
                  <a:lnTo>
                    <a:pt x="94179" y="4249654"/>
                  </a:lnTo>
                  <a:lnTo>
                    <a:pt x="131131" y="4275778"/>
                  </a:lnTo>
                  <a:lnTo>
                    <a:pt x="172377" y="4295364"/>
                  </a:lnTo>
                  <a:lnTo>
                    <a:pt x="217168" y="4307663"/>
                  </a:lnTo>
                  <a:lnTo>
                    <a:pt x="264756" y="4311929"/>
                  </a:lnTo>
                  <a:lnTo>
                    <a:pt x="9528238" y="4311929"/>
                  </a:lnTo>
                  <a:lnTo>
                    <a:pt x="9575852" y="4307663"/>
                  </a:lnTo>
                  <a:lnTo>
                    <a:pt x="9620658" y="4295364"/>
                  </a:lnTo>
                  <a:lnTo>
                    <a:pt x="9661913" y="4275778"/>
                  </a:lnTo>
                  <a:lnTo>
                    <a:pt x="9698867" y="4249654"/>
                  </a:lnTo>
                  <a:lnTo>
                    <a:pt x="9730777" y="4217738"/>
                  </a:lnTo>
                  <a:lnTo>
                    <a:pt x="9756894" y="4180778"/>
                  </a:lnTo>
                  <a:lnTo>
                    <a:pt x="9776474" y="4139522"/>
                  </a:lnTo>
                  <a:lnTo>
                    <a:pt x="9788769" y="4094716"/>
                  </a:lnTo>
                  <a:lnTo>
                    <a:pt x="9793033" y="4047108"/>
                  </a:lnTo>
                  <a:lnTo>
                    <a:pt x="9793033" y="264794"/>
                  </a:lnTo>
                  <a:lnTo>
                    <a:pt x="9788769" y="217181"/>
                  </a:lnTo>
                  <a:lnTo>
                    <a:pt x="9776474" y="172374"/>
                  </a:lnTo>
                  <a:lnTo>
                    <a:pt x="9756894" y="131120"/>
                  </a:lnTo>
                  <a:lnTo>
                    <a:pt x="9730777" y="94165"/>
                  </a:lnTo>
                  <a:lnTo>
                    <a:pt x="9698867" y="62256"/>
                  </a:lnTo>
                  <a:lnTo>
                    <a:pt x="9661913" y="36138"/>
                  </a:lnTo>
                  <a:lnTo>
                    <a:pt x="9620658" y="16559"/>
                  </a:lnTo>
                  <a:lnTo>
                    <a:pt x="9575852" y="4264"/>
                  </a:lnTo>
                  <a:lnTo>
                    <a:pt x="95282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869820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0" y="264794"/>
                  </a:moveTo>
                  <a:lnTo>
                    <a:pt x="4265" y="217181"/>
                  </a:lnTo>
                  <a:lnTo>
                    <a:pt x="16564" y="172374"/>
                  </a:lnTo>
                  <a:lnTo>
                    <a:pt x="36148" y="131120"/>
                  </a:lnTo>
                  <a:lnTo>
                    <a:pt x="62269" y="94165"/>
                  </a:lnTo>
                  <a:lnTo>
                    <a:pt x="94179" y="62256"/>
                  </a:lnTo>
                  <a:lnTo>
                    <a:pt x="131131" y="36138"/>
                  </a:lnTo>
                  <a:lnTo>
                    <a:pt x="172377" y="16559"/>
                  </a:lnTo>
                  <a:lnTo>
                    <a:pt x="217168" y="4264"/>
                  </a:lnTo>
                  <a:lnTo>
                    <a:pt x="264756" y="0"/>
                  </a:lnTo>
                  <a:lnTo>
                    <a:pt x="9528238" y="0"/>
                  </a:lnTo>
                  <a:lnTo>
                    <a:pt x="9575852" y="4264"/>
                  </a:lnTo>
                  <a:lnTo>
                    <a:pt x="9620658" y="16559"/>
                  </a:lnTo>
                  <a:lnTo>
                    <a:pt x="9661913" y="36138"/>
                  </a:lnTo>
                  <a:lnTo>
                    <a:pt x="9698867" y="62256"/>
                  </a:lnTo>
                  <a:lnTo>
                    <a:pt x="9730777" y="94165"/>
                  </a:lnTo>
                  <a:lnTo>
                    <a:pt x="9756894" y="131120"/>
                  </a:lnTo>
                  <a:lnTo>
                    <a:pt x="9776474" y="172374"/>
                  </a:lnTo>
                  <a:lnTo>
                    <a:pt x="9788769" y="217181"/>
                  </a:lnTo>
                  <a:lnTo>
                    <a:pt x="9793033" y="264794"/>
                  </a:lnTo>
                  <a:lnTo>
                    <a:pt x="9793033" y="4047108"/>
                  </a:lnTo>
                  <a:lnTo>
                    <a:pt x="9788769" y="4094716"/>
                  </a:lnTo>
                  <a:lnTo>
                    <a:pt x="9776474" y="4139522"/>
                  </a:lnTo>
                  <a:lnTo>
                    <a:pt x="9756894" y="4180778"/>
                  </a:lnTo>
                  <a:lnTo>
                    <a:pt x="9730777" y="4217738"/>
                  </a:lnTo>
                  <a:lnTo>
                    <a:pt x="9698867" y="4249654"/>
                  </a:lnTo>
                  <a:lnTo>
                    <a:pt x="9661913" y="4275778"/>
                  </a:lnTo>
                  <a:lnTo>
                    <a:pt x="9620658" y="4295364"/>
                  </a:lnTo>
                  <a:lnTo>
                    <a:pt x="9575852" y="4307663"/>
                  </a:lnTo>
                  <a:lnTo>
                    <a:pt x="9528238" y="4311929"/>
                  </a:lnTo>
                  <a:lnTo>
                    <a:pt x="264756" y="4311929"/>
                  </a:lnTo>
                  <a:lnTo>
                    <a:pt x="217168" y="4307663"/>
                  </a:lnTo>
                  <a:lnTo>
                    <a:pt x="172377" y="4295364"/>
                  </a:lnTo>
                  <a:lnTo>
                    <a:pt x="131131" y="4275778"/>
                  </a:lnTo>
                  <a:lnTo>
                    <a:pt x="94179" y="4249654"/>
                  </a:lnTo>
                  <a:lnTo>
                    <a:pt x="62269" y="4217738"/>
                  </a:lnTo>
                  <a:lnTo>
                    <a:pt x="36148" y="4180778"/>
                  </a:lnTo>
                  <a:lnTo>
                    <a:pt x="16564" y="4139522"/>
                  </a:lnTo>
                  <a:lnTo>
                    <a:pt x="4265" y="4094716"/>
                  </a:lnTo>
                  <a:lnTo>
                    <a:pt x="0" y="4047108"/>
                  </a:lnTo>
                  <a:lnTo>
                    <a:pt x="0" y="2647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605129"/>
            <a:ext cx="10300335" cy="945515"/>
            <a:chOff x="158445" y="605129"/>
            <a:chExt cx="10300335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781927" y="1933575"/>
            <a:ext cx="3192018" cy="4191000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68248" y="2439415"/>
            <a:ext cx="4051935" cy="90424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3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6.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Case</a:t>
            </a:r>
            <a:r>
              <a:rPr sz="2850" i="0" spc="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Study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—</a:t>
            </a:r>
            <a:r>
              <a:rPr sz="2850" i="0" spc="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Uber's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Evolution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80872" y="3605910"/>
            <a:ext cx="908685" cy="273050"/>
          </a:xfrm>
          <a:custGeom>
            <a:avLst/>
            <a:gdLst/>
            <a:ahLst/>
            <a:cxnLst/>
            <a:rect l="l" t="t" r="r" b="b"/>
            <a:pathLst>
              <a:path w="908685" h="273050">
                <a:moveTo>
                  <a:pt x="859180" y="0"/>
                </a:moveTo>
                <a:lnTo>
                  <a:pt x="48806" y="0"/>
                </a:lnTo>
                <a:lnTo>
                  <a:pt x="29805" y="3833"/>
                </a:lnTo>
                <a:lnTo>
                  <a:pt x="14292" y="14287"/>
                </a:lnTo>
                <a:lnTo>
                  <a:pt x="3834" y="29789"/>
                </a:lnTo>
                <a:lnTo>
                  <a:pt x="0" y="48767"/>
                </a:lnTo>
                <a:lnTo>
                  <a:pt x="0" y="224281"/>
                </a:lnTo>
                <a:lnTo>
                  <a:pt x="3834" y="243260"/>
                </a:lnTo>
                <a:lnTo>
                  <a:pt x="14292" y="258762"/>
                </a:lnTo>
                <a:lnTo>
                  <a:pt x="29805" y="269216"/>
                </a:lnTo>
                <a:lnTo>
                  <a:pt x="48806" y="273050"/>
                </a:lnTo>
                <a:lnTo>
                  <a:pt x="859180" y="273050"/>
                </a:lnTo>
                <a:lnTo>
                  <a:pt x="878232" y="269216"/>
                </a:lnTo>
                <a:lnTo>
                  <a:pt x="893772" y="258762"/>
                </a:lnTo>
                <a:lnTo>
                  <a:pt x="904239" y="243260"/>
                </a:lnTo>
                <a:lnTo>
                  <a:pt x="908075" y="224281"/>
                </a:lnTo>
                <a:lnTo>
                  <a:pt x="908075" y="48767"/>
                </a:lnTo>
                <a:lnTo>
                  <a:pt x="904239" y="29789"/>
                </a:lnTo>
                <a:lnTo>
                  <a:pt x="893772" y="14287"/>
                </a:lnTo>
                <a:lnTo>
                  <a:pt x="878232" y="3833"/>
                </a:lnTo>
                <a:lnTo>
                  <a:pt x="859180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68248" y="3676903"/>
            <a:ext cx="5554345" cy="12871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9695" algn="just">
              <a:lnSpc>
                <a:spcPct val="100000"/>
              </a:lnSpc>
              <a:spcBef>
                <a:spcPts val="105"/>
              </a:spcBef>
            </a:pPr>
            <a:r>
              <a:rPr sz="1100" b="1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CASE</a:t>
            </a:r>
            <a:r>
              <a:rPr sz="110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STUDY</a:t>
            </a:r>
            <a:endParaRPr sz="1100">
              <a:latin typeface="Microsoft JhengHei"/>
              <a:cs typeface="Microsoft JhengHei"/>
            </a:endParaRPr>
          </a:p>
          <a:p>
            <a:pPr marL="12700" marR="5080" algn="just">
              <a:lnSpc>
                <a:spcPts val="1800"/>
              </a:lnSpc>
              <a:spcBef>
                <a:spcPts val="1445"/>
              </a:spcBef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Uber's</a:t>
            </a:r>
            <a:r>
              <a:rPr sz="16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journey</a:t>
            </a:r>
            <a:r>
              <a:rPr sz="16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6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6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$200K</a:t>
            </a:r>
            <a:r>
              <a:rPr sz="16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angel</a:t>
            </a:r>
            <a:r>
              <a:rPr sz="16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round</a:t>
            </a:r>
            <a:r>
              <a:rPr sz="16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6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6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$75B</a:t>
            </a:r>
            <a:r>
              <a:rPr sz="16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IPO</a:t>
            </a:r>
            <a:r>
              <a:rPr sz="16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is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one</a:t>
            </a:r>
            <a:r>
              <a:rPr sz="1600" spc="1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600" spc="1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most</a:t>
            </a:r>
            <a:r>
              <a:rPr sz="1600" spc="1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studied</a:t>
            </a:r>
            <a:r>
              <a:rPr sz="1600" spc="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600" spc="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trajectories</a:t>
            </a:r>
            <a:r>
              <a:rPr sz="1600" spc="2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600" spc="1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startup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history</a:t>
            </a:r>
            <a:r>
              <a:rPr sz="16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6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illustrating</a:t>
            </a:r>
            <a:r>
              <a:rPr sz="16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how</a:t>
            </a:r>
            <a:r>
              <a:rPr sz="16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aggressive</a:t>
            </a:r>
            <a:r>
              <a:rPr sz="16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6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deployment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can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reshape</a:t>
            </a:r>
            <a:r>
              <a:rPr sz="16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entire</a:t>
            </a:r>
            <a:r>
              <a:rPr sz="16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industries.</a:t>
            </a:r>
            <a:endParaRPr sz="16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9420" y="1008835"/>
            <a:ext cx="10367010" cy="5788025"/>
            <a:chOff x="339420" y="1008835"/>
            <a:chExt cx="10367010" cy="57880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008835"/>
              <a:ext cx="3318255" cy="577441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032637"/>
              <a:ext cx="3143250" cy="5764530"/>
            </a:xfrm>
            <a:custGeom>
              <a:avLst/>
              <a:gdLst/>
              <a:ahLst/>
              <a:cxnLst/>
              <a:rect l="l" t="t" r="r" b="b"/>
              <a:pathLst>
                <a:path w="3143250" h="576453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541594"/>
                  </a:lnTo>
                  <a:lnTo>
                    <a:pt x="4523" y="5586450"/>
                  </a:lnTo>
                  <a:lnTo>
                    <a:pt x="17498" y="5628230"/>
                  </a:lnTo>
                  <a:lnTo>
                    <a:pt x="38027" y="5666038"/>
                  </a:lnTo>
                  <a:lnTo>
                    <a:pt x="65214" y="5698980"/>
                  </a:lnTo>
                  <a:lnTo>
                    <a:pt x="98164" y="5726160"/>
                  </a:lnTo>
                  <a:lnTo>
                    <a:pt x="135981" y="5746682"/>
                  </a:lnTo>
                  <a:lnTo>
                    <a:pt x="177768" y="5759652"/>
                  </a:lnTo>
                  <a:lnTo>
                    <a:pt x="222630" y="5764174"/>
                  </a:lnTo>
                  <a:lnTo>
                    <a:pt x="3143250" y="5764174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4152" y="1141539"/>
              <a:ext cx="9564497" cy="558698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8470" y="1368298"/>
              <a:ext cx="9793605" cy="5170170"/>
            </a:xfrm>
            <a:custGeom>
              <a:avLst/>
              <a:gdLst/>
              <a:ahLst/>
              <a:cxnLst/>
              <a:rect l="l" t="t" r="r" b="b"/>
              <a:pathLst>
                <a:path w="9793605" h="5170170">
                  <a:moveTo>
                    <a:pt x="9475647" y="0"/>
                  </a:moveTo>
                  <a:lnTo>
                    <a:pt x="317436" y="0"/>
                  </a:lnTo>
                  <a:lnTo>
                    <a:pt x="270529" y="3441"/>
                  </a:lnTo>
                  <a:lnTo>
                    <a:pt x="225758" y="13438"/>
                  </a:lnTo>
                  <a:lnTo>
                    <a:pt x="183615" y="29500"/>
                  </a:lnTo>
                  <a:lnTo>
                    <a:pt x="144591" y="51135"/>
                  </a:lnTo>
                  <a:lnTo>
                    <a:pt x="109176" y="77853"/>
                  </a:lnTo>
                  <a:lnTo>
                    <a:pt x="77863" y="109161"/>
                  </a:lnTo>
                  <a:lnTo>
                    <a:pt x="51142" y="144569"/>
                  </a:lnTo>
                  <a:lnTo>
                    <a:pt x="29504" y="183585"/>
                  </a:lnTo>
                  <a:lnTo>
                    <a:pt x="13440" y="225718"/>
                  </a:lnTo>
                  <a:lnTo>
                    <a:pt x="3441" y="270478"/>
                  </a:lnTo>
                  <a:lnTo>
                    <a:pt x="0" y="317373"/>
                  </a:lnTo>
                  <a:lnTo>
                    <a:pt x="0" y="4852377"/>
                  </a:lnTo>
                  <a:lnTo>
                    <a:pt x="3441" y="4899285"/>
                  </a:lnTo>
                  <a:lnTo>
                    <a:pt x="13440" y="4944054"/>
                  </a:lnTo>
                  <a:lnTo>
                    <a:pt x="29504" y="4986196"/>
                  </a:lnTo>
                  <a:lnTo>
                    <a:pt x="51142" y="5025219"/>
                  </a:lnTo>
                  <a:lnTo>
                    <a:pt x="77863" y="5060632"/>
                  </a:lnTo>
                  <a:lnTo>
                    <a:pt x="109176" y="5091943"/>
                  </a:lnTo>
                  <a:lnTo>
                    <a:pt x="144591" y="5118663"/>
                  </a:lnTo>
                  <a:lnTo>
                    <a:pt x="183615" y="5140299"/>
                  </a:lnTo>
                  <a:lnTo>
                    <a:pt x="225758" y="5156362"/>
                  </a:lnTo>
                  <a:lnTo>
                    <a:pt x="270529" y="5166360"/>
                  </a:lnTo>
                  <a:lnTo>
                    <a:pt x="317436" y="5169801"/>
                  </a:lnTo>
                  <a:lnTo>
                    <a:pt x="9475647" y="5169801"/>
                  </a:lnTo>
                  <a:lnTo>
                    <a:pt x="9522542" y="5166360"/>
                  </a:lnTo>
                  <a:lnTo>
                    <a:pt x="9567301" y="5156362"/>
                  </a:lnTo>
                  <a:lnTo>
                    <a:pt x="9609435" y="5140299"/>
                  </a:lnTo>
                  <a:lnTo>
                    <a:pt x="9648451" y="5118663"/>
                  </a:lnTo>
                  <a:lnTo>
                    <a:pt x="9683859" y="5091943"/>
                  </a:lnTo>
                  <a:lnTo>
                    <a:pt x="9715167" y="5060632"/>
                  </a:lnTo>
                  <a:lnTo>
                    <a:pt x="9741884" y="5025219"/>
                  </a:lnTo>
                  <a:lnTo>
                    <a:pt x="9763520" y="4986196"/>
                  </a:lnTo>
                  <a:lnTo>
                    <a:pt x="9779581" y="4944054"/>
                  </a:lnTo>
                  <a:lnTo>
                    <a:pt x="9789579" y="4899285"/>
                  </a:lnTo>
                  <a:lnTo>
                    <a:pt x="9793020" y="4852377"/>
                  </a:lnTo>
                  <a:lnTo>
                    <a:pt x="9793020" y="317373"/>
                  </a:lnTo>
                  <a:lnTo>
                    <a:pt x="9789579" y="270478"/>
                  </a:lnTo>
                  <a:lnTo>
                    <a:pt x="9779581" y="225718"/>
                  </a:lnTo>
                  <a:lnTo>
                    <a:pt x="9763520" y="183585"/>
                  </a:lnTo>
                  <a:lnTo>
                    <a:pt x="9741884" y="144569"/>
                  </a:lnTo>
                  <a:lnTo>
                    <a:pt x="9715167" y="109161"/>
                  </a:lnTo>
                  <a:lnTo>
                    <a:pt x="9683859" y="77853"/>
                  </a:lnTo>
                  <a:lnTo>
                    <a:pt x="9648451" y="51135"/>
                  </a:lnTo>
                  <a:lnTo>
                    <a:pt x="9609435" y="29500"/>
                  </a:lnTo>
                  <a:lnTo>
                    <a:pt x="9567301" y="13438"/>
                  </a:lnTo>
                  <a:lnTo>
                    <a:pt x="9522542" y="3441"/>
                  </a:lnTo>
                  <a:lnTo>
                    <a:pt x="9475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58470" y="1368298"/>
              <a:ext cx="9793605" cy="5170170"/>
            </a:xfrm>
            <a:custGeom>
              <a:avLst/>
              <a:gdLst/>
              <a:ahLst/>
              <a:cxnLst/>
              <a:rect l="l" t="t" r="r" b="b"/>
              <a:pathLst>
                <a:path w="9793605" h="5170170">
                  <a:moveTo>
                    <a:pt x="0" y="317373"/>
                  </a:moveTo>
                  <a:lnTo>
                    <a:pt x="3441" y="270478"/>
                  </a:lnTo>
                  <a:lnTo>
                    <a:pt x="13440" y="225718"/>
                  </a:lnTo>
                  <a:lnTo>
                    <a:pt x="29504" y="183585"/>
                  </a:lnTo>
                  <a:lnTo>
                    <a:pt x="51142" y="144569"/>
                  </a:lnTo>
                  <a:lnTo>
                    <a:pt x="77863" y="109161"/>
                  </a:lnTo>
                  <a:lnTo>
                    <a:pt x="109176" y="77853"/>
                  </a:lnTo>
                  <a:lnTo>
                    <a:pt x="144591" y="51135"/>
                  </a:lnTo>
                  <a:lnTo>
                    <a:pt x="183615" y="29500"/>
                  </a:lnTo>
                  <a:lnTo>
                    <a:pt x="225758" y="13438"/>
                  </a:lnTo>
                  <a:lnTo>
                    <a:pt x="270529" y="3441"/>
                  </a:lnTo>
                  <a:lnTo>
                    <a:pt x="317436" y="0"/>
                  </a:lnTo>
                  <a:lnTo>
                    <a:pt x="9475647" y="0"/>
                  </a:lnTo>
                  <a:lnTo>
                    <a:pt x="9522542" y="3441"/>
                  </a:lnTo>
                  <a:lnTo>
                    <a:pt x="9567301" y="13438"/>
                  </a:lnTo>
                  <a:lnTo>
                    <a:pt x="9609435" y="29500"/>
                  </a:lnTo>
                  <a:lnTo>
                    <a:pt x="9648451" y="51135"/>
                  </a:lnTo>
                  <a:lnTo>
                    <a:pt x="9683859" y="77853"/>
                  </a:lnTo>
                  <a:lnTo>
                    <a:pt x="9715167" y="109161"/>
                  </a:lnTo>
                  <a:lnTo>
                    <a:pt x="9741884" y="144569"/>
                  </a:lnTo>
                  <a:lnTo>
                    <a:pt x="9763520" y="183585"/>
                  </a:lnTo>
                  <a:lnTo>
                    <a:pt x="9779581" y="225718"/>
                  </a:lnTo>
                  <a:lnTo>
                    <a:pt x="9789579" y="270478"/>
                  </a:lnTo>
                  <a:lnTo>
                    <a:pt x="9793020" y="317373"/>
                  </a:lnTo>
                  <a:lnTo>
                    <a:pt x="9793020" y="4852377"/>
                  </a:lnTo>
                  <a:lnTo>
                    <a:pt x="9789579" y="4899285"/>
                  </a:lnTo>
                  <a:lnTo>
                    <a:pt x="9779581" y="4944054"/>
                  </a:lnTo>
                  <a:lnTo>
                    <a:pt x="9763520" y="4986196"/>
                  </a:lnTo>
                  <a:lnTo>
                    <a:pt x="9741884" y="5025219"/>
                  </a:lnTo>
                  <a:lnTo>
                    <a:pt x="9715167" y="5060632"/>
                  </a:lnTo>
                  <a:lnTo>
                    <a:pt x="9683859" y="5091943"/>
                  </a:lnTo>
                  <a:lnTo>
                    <a:pt x="9648451" y="5118663"/>
                  </a:lnTo>
                  <a:lnTo>
                    <a:pt x="9609435" y="5140299"/>
                  </a:lnTo>
                  <a:lnTo>
                    <a:pt x="9567301" y="5156362"/>
                  </a:lnTo>
                  <a:lnTo>
                    <a:pt x="9522542" y="5166360"/>
                  </a:lnTo>
                  <a:lnTo>
                    <a:pt x="9475647" y="5169801"/>
                  </a:lnTo>
                  <a:lnTo>
                    <a:pt x="317436" y="5169801"/>
                  </a:lnTo>
                  <a:lnTo>
                    <a:pt x="270529" y="5166360"/>
                  </a:lnTo>
                  <a:lnTo>
                    <a:pt x="225758" y="5156362"/>
                  </a:lnTo>
                  <a:lnTo>
                    <a:pt x="183615" y="5140299"/>
                  </a:lnTo>
                  <a:lnTo>
                    <a:pt x="144591" y="5118663"/>
                  </a:lnTo>
                  <a:lnTo>
                    <a:pt x="109176" y="5091943"/>
                  </a:lnTo>
                  <a:lnTo>
                    <a:pt x="77863" y="5060632"/>
                  </a:lnTo>
                  <a:lnTo>
                    <a:pt x="51142" y="5025219"/>
                  </a:lnTo>
                  <a:lnTo>
                    <a:pt x="29504" y="4986196"/>
                  </a:lnTo>
                  <a:lnTo>
                    <a:pt x="13440" y="4944054"/>
                  </a:lnTo>
                  <a:lnTo>
                    <a:pt x="3441" y="4899285"/>
                  </a:lnTo>
                  <a:lnTo>
                    <a:pt x="0" y="4852377"/>
                  </a:lnTo>
                  <a:lnTo>
                    <a:pt x="0" y="31737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0" y="25"/>
            <a:ext cx="10306050" cy="851535"/>
            <a:chOff x="0" y="25"/>
            <a:chExt cx="10306050" cy="851535"/>
          </a:xfrm>
        </p:grpSpPr>
        <p:sp>
          <p:nvSpPr>
            <p:cNvPr id="9" name="object 9"/>
            <p:cNvSpPr/>
            <p:nvPr/>
          </p:nvSpPr>
          <p:spPr>
            <a:xfrm>
              <a:off x="1924049" y="423165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5"/>
              <a:ext cx="2024252" cy="85150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68248" y="795985"/>
            <a:ext cx="4250690" cy="4159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546350" algn="l"/>
              </a:tabLst>
            </a:pPr>
            <a:r>
              <a:rPr sz="2550" i="0" spc="155" dirty="0">
                <a:solidFill>
                  <a:srgbClr val="000000"/>
                </a:solidFill>
                <a:latin typeface="Calibri"/>
                <a:cs typeface="Calibri"/>
              </a:rPr>
              <a:t>Uber:</a:t>
            </a:r>
            <a:r>
              <a:rPr sz="2550" i="0" spc="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550" i="0" spc="140" dirty="0">
                <a:solidFill>
                  <a:srgbClr val="000000"/>
                </a:solidFill>
                <a:latin typeface="Calibri"/>
                <a:cs typeface="Calibri"/>
              </a:rPr>
              <a:t>Financing</a:t>
            </a:r>
            <a:r>
              <a:rPr sz="2550" i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2550" i="0" spc="140" dirty="0">
                <a:solidFill>
                  <a:srgbClr val="000000"/>
                </a:solidFill>
                <a:latin typeface="Calibri"/>
                <a:cs typeface="Calibri"/>
              </a:rPr>
              <a:t>Milestones</a:t>
            </a:r>
            <a:endParaRPr sz="255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830698" y="1744472"/>
            <a:ext cx="673735" cy="3841750"/>
            <a:chOff x="4830698" y="1744472"/>
            <a:chExt cx="673735" cy="3841750"/>
          </a:xfrm>
        </p:grpSpPr>
        <p:sp>
          <p:nvSpPr>
            <p:cNvPr id="13" name="object 13"/>
            <p:cNvSpPr/>
            <p:nvPr/>
          </p:nvSpPr>
          <p:spPr>
            <a:xfrm>
              <a:off x="4830699" y="1748281"/>
              <a:ext cx="530860" cy="3837940"/>
            </a:xfrm>
            <a:custGeom>
              <a:avLst/>
              <a:gdLst/>
              <a:ahLst/>
              <a:cxnLst/>
              <a:rect l="l" t="t" r="r" b="b"/>
              <a:pathLst>
                <a:path w="530860" h="3837940">
                  <a:moveTo>
                    <a:pt x="392049" y="142367"/>
                  </a:moveTo>
                  <a:lnTo>
                    <a:pt x="388366" y="138557"/>
                  </a:lnTo>
                  <a:lnTo>
                    <a:pt x="3683" y="138557"/>
                  </a:lnTo>
                  <a:lnTo>
                    <a:pt x="0" y="142367"/>
                  </a:lnTo>
                  <a:lnTo>
                    <a:pt x="0" y="146939"/>
                  </a:lnTo>
                  <a:lnTo>
                    <a:pt x="0" y="151638"/>
                  </a:lnTo>
                  <a:lnTo>
                    <a:pt x="3683" y="155321"/>
                  </a:lnTo>
                  <a:lnTo>
                    <a:pt x="388366" y="155321"/>
                  </a:lnTo>
                  <a:lnTo>
                    <a:pt x="392049" y="151638"/>
                  </a:lnTo>
                  <a:lnTo>
                    <a:pt x="392049" y="142367"/>
                  </a:lnTo>
                  <a:close/>
                </a:path>
                <a:path w="530860" h="3837940">
                  <a:moveTo>
                    <a:pt x="530733" y="3683"/>
                  </a:moveTo>
                  <a:lnTo>
                    <a:pt x="526923" y="0"/>
                  </a:lnTo>
                  <a:lnTo>
                    <a:pt x="517779" y="0"/>
                  </a:lnTo>
                  <a:lnTo>
                    <a:pt x="513969" y="3683"/>
                  </a:lnTo>
                  <a:lnTo>
                    <a:pt x="513969" y="8382"/>
                  </a:lnTo>
                  <a:lnTo>
                    <a:pt x="513969" y="3833749"/>
                  </a:lnTo>
                  <a:lnTo>
                    <a:pt x="517779" y="3837432"/>
                  </a:lnTo>
                  <a:lnTo>
                    <a:pt x="526923" y="3837432"/>
                  </a:lnTo>
                  <a:lnTo>
                    <a:pt x="530733" y="3833749"/>
                  </a:lnTo>
                  <a:lnTo>
                    <a:pt x="530733" y="3683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205983" y="1748282"/>
              <a:ext cx="294640" cy="294005"/>
            </a:xfrm>
            <a:custGeom>
              <a:avLst/>
              <a:gdLst/>
              <a:ahLst/>
              <a:cxnLst/>
              <a:rect l="l" t="t" r="r" b="b"/>
              <a:pathLst>
                <a:path w="294639" h="294005">
                  <a:moveTo>
                    <a:pt x="239140" y="0"/>
                  </a:moveTo>
                  <a:lnTo>
                    <a:pt x="54990" y="0"/>
                  </a:lnTo>
                  <a:lnTo>
                    <a:pt x="33593" y="4304"/>
                  </a:lnTo>
                  <a:lnTo>
                    <a:pt x="16113" y="16049"/>
                  </a:lnTo>
                  <a:lnTo>
                    <a:pt x="4323" y="33486"/>
                  </a:lnTo>
                  <a:lnTo>
                    <a:pt x="0" y="54863"/>
                  </a:lnTo>
                  <a:lnTo>
                    <a:pt x="0" y="239140"/>
                  </a:lnTo>
                  <a:lnTo>
                    <a:pt x="4323" y="260518"/>
                  </a:lnTo>
                  <a:lnTo>
                    <a:pt x="16113" y="277955"/>
                  </a:lnTo>
                  <a:lnTo>
                    <a:pt x="33593" y="289700"/>
                  </a:lnTo>
                  <a:lnTo>
                    <a:pt x="54990" y="294004"/>
                  </a:lnTo>
                  <a:lnTo>
                    <a:pt x="239140" y="294004"/>
                  </a:lnTo>
                  <a:lnTo>
                    <a:pt x="260538" y="289700"/>
                  </a:lnTo>
                  <a:lnTo>
                    <a:pt x="278018" y="277955"/>
                  </a:lnTo>
                  <a:lnTo>
                    <a:pt x="289808" y="260518"/>
                  </a:lnTo>
                  <a:lnTo>
                    <a:pt x="294131" y="239140"/>
                  </a:lnTo>
                  <a:lnTo>
                    <a:pt x="294131" y="54863"/>
                  </a:lnTo>
                  <a:lnTo>
                    <a:pt x="289808" y="33486"/>
                  </a:lnTo>
                  <a:lnTo>
                    <a:pt x="278018" y="16049"/>
                  </a:lnTo>
                  <a:lnTo>
                    <a:pt x="260538" y="4304"/>
                  </a:lnTo>
                  <a:lnTo>
                    <a:pt x="23914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205983" y="1748282"/>
              <a:ext cx="294640" cy="294005"/>
            </a:xfrm>
            <a:custGeom>
              <a:avLst/>
              <a:gdLst/>
              <a:ahLst/>
              <a:cxnLst/>
              <a:rect l="l" t="t" r="r" b="b"/>
              <a:pathLst>
                <a:path w="294639" h="294005">
                  <a:moveTo>
                    <a:pt x="0" y="54863"/>
                  </a:moveTo>
                  <a:lnTo>
                    <a:pt x="4323" y="33486"/>
                  </a:lnTo>
                  <a:lnTo>
                    <a:pt x="16113" y="16049"/>
                  </a:lnTo>
                  <a:lnTo>
                    <a:pt x="33593" y="4304"/>
                  </a:lnTo>
                  <a:lnTo>
                    <a:pt x="54990" y="0"/>
                  </a:lnTo>
                  <a:lnTo>
                    <a:pt x="239140" y="0"/>
                  </a:lnTo>
                  <a:lnTo>
                    <a:pt x="260538" y="4304"/>
                  </a:lnTo>
                  <a:lnTo>
                    <a:pt x="278018" y="16049"/>
                  </a:lnTo>
                  <a:lnTo>
                    <a:pt x="289808" y="33486"/>
                  </a:lnTo>
                  <a:lnTo>
                    <a:pt x="294131" y="54863"/>
                  </a:lnTo>
                  <a:lnTo>
                    <a:pt x="294131" y="239140"/>
                  </a:lnTo>
                  <a:lnTo>
                    <a:pt x="289808" y="260518"/>
                  </a:lnTo>
                  <a:lnTo>
                    <a:pt x="278018" y="277955"/>
                  </a:lnTo>
                  <a:lnTo>
                    <a:pt x="260538" y="289700"/>
                  </a:lnTo>
                  <a:lnTo>
                    <a:pt x="239140" y="294004"/>
                  </a:lnTo>
                  <a:lnTo>
                    <a:pt x="54990" y="294004"/>
                  </a:lnTo>
                  <a:lnTo>
                    <a:pt x="33593" y="289700"/>
                  </a:lnTo>
                  <a:lnTo>
                    <a:pt x="16113" y="277955"/>
                  </a:lnTo>
                  <a:lnTo>
                    <a:pt x="4323" y="260518"/>
                  </a:lnTo>
                  <a:lnTo>
                    <a:pt x="0" y="239140"/>
                  </a:lnTo>
                  <a:lnTo>
                    <a:pt x="0" y="5486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290565" y="1708530"/>
            <a:ext cx="124460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Calibri"/>
                <a:cs typeface="Calibri"/>
              </a:rPr>
              <a:t>1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49604" y="1770126"/>
            <a:ext cx="3963670" cy="6705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30"/>
              </a:spcBef>
            </a:pP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2009</a:t>
            </a:r>
            <a:r>
              <a:rPr sz="125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50" b="1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spc="-20" dirty="0">
                <a:solidFill>
                  <a:srgbClr val="272424"/>
                </a:solidFill>
                <a:latin typeface="Calibri"/>
                <a:cs typeface="Calibri"/>
              </a:rPr>
              <a:t>Seed</a:t>
            </a:r>
            <a:endParaRPr sz="125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844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$200K</a:t>
            </a:r>
            <a:r>
              <a:rPr sz="10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angels.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Travis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Kalanick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Garrett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Camp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self-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fund</a:t>
            </a:r>
            <a:endParaRPr sz="100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30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prototype.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202173" y="2502535"/>
            <a:ext cx="673735" cy="301625"/>
            <a:chOff x="5202173" y="2502535"/>
            <a:chExt cx="673735" cy="301625"/>
          </a:xfrm>
        </p:grpSpPr>
        <p:sp>
          <p:nvSpPr>
            <p:cNvPr id="19" name="object 19"/>
            <p:cNvSpPr/>
            <p:nvPr/>
          </p:nvSpPr>
          <p:spPr>
            <a:xfrm>
              <a:off x="5483351" y="2644902"/>
              <a:ext cx="392430" cy="17145"/>
            </a:xfrm>
            <a:custGeom>
              <a:avLst/>
              <a:gdLst/>
              <a:ahLst/>
              <a:cxnLst/>
              <a:rect l="l" t="t" r="r" b="b"/>
              <a:pathLst>
                <a:path w="392429" h="17144">
                  <a:moveTo>
                    <a:pt x="388365" y="0"/>
                  </a:moveTo>
                  <a:lnTo>
                    <a:pt x="3683" y="0"/>
                  </a:lnTo>
                  <a:lnTo>
                    <a:pt x="0" y="3810"/>
                  </a:lnTo>
                  <a:lnTo>
                    <a:pt x="0" y="8382"/>
                  </a:lnTo>
                  <a:lnTo>
                    <a:pt x="0" y="13081"/>
                  </a:lnTo>
                  <a:lnTo>
                    <a:pt x="3683" y="16763"/>
                  </a:lnTo>
                  <a:lnTo>
                    <a:pt x="388365" y="16763"/>
                  </a:lnTo>
                  <a:lnTo>
                    <a:pt x="392049" y="13081"/>
                  </a:lnTo>
                  <a:lnTo>
                    <a:pt x="392049" y="3810"/>
                  </a:lnTo>
                  <a:lnTo>
                    <a:pt x="388365" y="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205983" y="2506345"/>
              <a:ext cx="294640" cy="294005"/>
            </a:xfrm>
            <a:custGeom>
              <a:avLst/>
              <a:gdLst/>
              <a:ahLst/>
              <a:cxnLst/>
              <a:rect l="l" t="t" r="r" b="b"/>
              <a:pathLst>
                <a:path w="294639" h="294005">
                  <a:moveTo>
                    <a:pt x="239140" y="0"/>
                  </a:moveTo>
                  <a:lnTo>
                    <a:pt x="54990" y="0"/>
                  </a:lnTo>
                  <a:lnTo>
                    <a:pt x="33593" y="4321"/>
                  </a:lnTo>
                  <a:lnTo>
                    <a:pt x="16113" y="16097"/>
                  </a:lnTo>
                  <a:lnTo>
                    <a:pt x="4323" y="33539"/>
                  </a:lnTo>
                  <a:lnTo>
                    <a:pt x="0" y="54863"/>
                  </a:lnTo>
                  <a:lnTo>
                    <a:pt x="0" y="239140"/>
                  </a:lnTo>
                  <a:lnTo>
                    <a:pt x="4323" y="260518"/>
                  </a:lnTo>
                  <a:lnTo>
                    <a:pt x="16113" y="277955"/>
                  </a:lnTo>
                  <a:lnTo>
                    <a:pt x="33593" y="289700"/>
                  </a:lnTo>
                  <a:lnTo>
                    <a:pt x="54990" y="294004"/>
                  </a:lnTo>
                  <a:lnTo>
                    <a:pt x="239140" y="294004"/>
                  </a:lnTo>
                  <a:lnTo>
                    <a:pt x="260538" y="289700"/>
                  </a:lnTo>
                  <a:lnTo>
                    <a:pt x="278018" y="277955"/>
                  </a:lnTo>
                  <a:lnTo>
                    <a:pt x="289808" y="260518"/>
                  </a:lnTo>
                  <a:lnTo>
                    <a:pt x="294131" y="239140"/>
                  </a:lnTo>
                  <a:lnTo>
                    <a:pt x="294131" y="54863"/>
                  </a:lnTo>
                  <a:lnTo>
                    <a:pt x="289808" y="33539"/>
                  </a:lnTo>
                  <a:lnTo>
                    <a:pt x="278018" y="16097"/>
                  </a:lnTo>
                  <a:lnTo>
                    <a:pt x="260538" y="4321"/>
                  </a:lnTo>
                  <a:lnTo>
                    <a:pt x="23914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205983" y="2506345"/>
              <a:ext cx="294640" cy="294005"/>
            </a:xfrm>
            <a:custGeom>
              <a:avLst/>
              <a:gdLst/>
              <a:ahLst/>
              <a:cxnLst/>
              <a:rect l="l" t="t" r="r" b="b"/>
              <a:pathLst>
                <a:path w="294639" h="294005">
                  <a:moveTo>
                    <a:pt x="0" y="54863"/>
                  </a:moveTo>
                  <a:lnTo>
                    <a:pt x="4323" y="33539"/>
                  </a:lnTo>
                  <a:lnTo>
                    <a:pt x="16113" y="16097"/>
                  </a:lnTo>
                  <a:lnTo>
                    <a:pt x="33593" y="4321"/>
                  </a:lnTo>
                  <a:lnTo>
                    <a:pt x="54990" y="0"/>
                  </a:lnTo>
                  <a:lnTo>
                    <a:pt x="239140" y="0"/>
                  </a:lnTo>
                  <a:lnTo>
                    <a:pt x="260538" y="4321"/>
                  </a:lnTo>
                  <a:lnTo>
                    <a:pt x="278018" y="16097"/>
                  </a:lnTo>
                  <a:lnTo>
                    <a:pt x="289808" y="33539"/>
                  </a:lnTo>
                  <a:lnTo>
                    <a:pt x="294131" y="54863"/>
                  </a:lnTo>
                  <a:lnTo>
                    <a:pt x="294131" y="239140"/>
                  </a:lnTo>
                  <a:lnTo>
                    <a:pt x="289808" y="260518"/>
                  </a:lnTo>
                  <a:lnTo>
                    <a:pt x="278018" y="277955"/>
                  </a:lnTo>
                  <a:lnTo>
                    <a:pt x="260538" y="289700"/>
                  </a:lnTo>
                  <a:lnTo>
                    <a:pt x="239140" y="294004"/>
                  </a:lnTo>
                  <a:lnTo>
                    <a:pt x="54990" y="294004"/>
                  </a:lnTo>
                  <a:lnTo>
                    <a:pt x="33593" y="289700"/>
                  </a:lnTo>
                  <a:lnTo>
                    <a:pt x="16113" y="277955"/>
                  </a:lnTo>
                  <a:lnTo>
                    <a:pt x="4323" y="260518"/>
                  </a:lnTo>
                  <a:lnTo>
                    <a:pt x="0" y="239140"/>
                  </a:lnTo>
                  <a:lnTo>
                    <a:pt x="0" y="5486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282946" y="2469895"/>
            <a:ext cx="124460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Calibri"/>
                <a:cs typeface="Calibri"/>
              </a:rPr>
              <a:t>2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994653" y="2528442"/>
            <a:ext cx="3893185" cy="6705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50" b="1" spc="95" dirty="0">
                <a:solidFill>
                  <a:srgbClr val="272424"/>
                </a:solidFill>
                <a:latin typeface="Calibri"/>
                <a:cs typeface="Calibri"/>
              </a:rPr>
              <a:t>2010</a:t>
            </a:r>
            <a:r>
              <a:rPr sz="1250" b="1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50" b="1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spc="7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250" b="1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endParaRPr sz="1250">
              <a:latin typeface="Calibri"/>
              <a:cs typeface="Calibri"/>
            </a:endParaRPr>
          </a:p>
          <a:p>
            <a:pPr marL="12700" marR="5080">
              <a:lnSpc>
                <a:spcPct val="125000"/>
              </a:lnSpc>
              <a:spcBef>
                <a:spcPts val="54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$1.25M</a:t>
            </a:r>
            <a:r>
              <a:rPr sz="10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First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Round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Capital.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Validates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ride-sharing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model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San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 Francisco.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4830698" y="3165347"/>
            <a:ext cx="673735" cy="302260"/>
            <a:chOff x="4830698" y="3165347"/>
            <a:chExt cx="673735" cy="302260"/>
          </a:xfrm>
        </p:grpSpPr>
        <p:sp>
          <p:nvSpPr>
            <p:cNvPr id="25" name="object 25"/>
            <p:cNvSpPr/>
            <p:nvPr/>
          </p:nvSpPr>
          <p:spPr>
            <a:xfrm>
              <a:off x="4830698" y="3307841"/>
              <a:ext cx="392430" cy="17145"/>
            </a:xfrm>
            <a:custGeom>
              <a:avLst/>
              <a:gdLst/>
              <a:ahLst/>
              <a:cxnLst/>
              <a:rect l="l" t="t" r="r" b="b"/>
              <a:pathLst>
                <a:path w="392429" h="17145">
                  <a:moveTo>
                    <a:pt x="388365" y="0"/>
                  </a:moveTo>
                  <a:lnTo>
                    <a:pt x="3683" y="0"/>
                  </a:lnTo>
                  <a:lnTo>
                    <a:pt x="0" y="3683"/>
                  </a:lnTo>
                  <a:lnTo>
                    <a:pt x="0" y="8382"/>
                  </a:lnTo>
                  <a:lnTo>
                    <a:pt x="0" y="12954"/>
                  </a:lnTo>
                  <a:lnTo>
                    <a:pt x="3683" y="16764"/>
                  </a:lnTo>
                  <a:lnTo>
                    <a:pt x="388365" y="16764"/>
                  </a:lnTo>
                  <a:lnTo>
                    <a:pt x="392049" y="12954"/>
                  </a:lnTo>
                  <a:lnTo>
                    <a:pt x="392049" y="3683"/>
                  </a:lnTo>
                  <a:lnTo>
                    <a:pt x="388365" y="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205983" y="3169157"/>
              <a:ext cx="294640" cy="294640"/>
            </a:xfrm>
            <a:custGeom>
              <a:avLst/>
              <a:gdLst/>
              <a:ahLst/>
              <a:cxnLst/>
              <a:rect l="l" t="t" r="r" b="b"/>
              <a:pathLst>
                <a:path w="294639" h="294639">
                  <a:moveTo>
                    <a:pt x="239140" y="0"/>
                  </a:moveTo>
                  <a:lnTo>
                    <a:pt x="54990" y="0"/>
                  </a:lnTo>
                  <a:lnTo>
                    <a:pt x="33593" y="4323"/>
                  </a:lnTo>
                  <a:lnTo>
                    <a:pt x="16113" y="16113"/>
                  </a:lnTo>
                  <a:lnTo>
                    <a:pt x="4323" y="33593"/>
                  </a:lnTo>
                  <a:lnTo>
                    <a:pt x="0" y="54990"/>
                  </a:lnTo>
                  <a:lnTo>
                    <a:pt x="0" y="239140"/>
                  </a:lnTo>
                  <a:lnTo>
                    <a:pt x="4323" y="260538"/>
                  </a:lnTo>
                  <a:lnTo>
                    <a:pt x="16113" y="278018"/>
                  </a:lnTo>
                  <a:lnTo>
                    <a:pt x="33593" y="289808"/>
                  </a:lnTo>
                  <a:lnTo>
                    <a:pt x="54990" y="294131"/>
                  </a:lnTo>
                  <a:lnTo>
                    <a:pt x="239140" y="294131"/>
                  </a:lnTo>
                  <a:lnTo>
                    <a:pt x="260538" y="289808"/>
                  </a:lnTo>
                  <a:lnTo>
                    <a:pt x="278018" y="278018"/>
                  </a:lnTo>
                  <a:lnTo>
                    <a:pt x="289808" y="260538"/>
                  </a:lnTo>
                  <a:lnTo>
                    <a:pt x="294131" y="239140"/>
                  </a:lnTo>
                  <a:lnTo>
                    <a:pt x="294131" y="54990"/>
                  </a:lnTo>
                  <a:lnTo>
                    <a:pt x="289808" y="33593"/>
                  </a:lnTo>
                  <a:lnTo>
                    <a:pt x="278018" y="16113"/>
                  </a:lnTo>
                  <a:lnTo>
                    <a:pt x="260538" y="4323"/>
                  </a:lnTo>
                  <a:lnTo>
                    <a:pt x="23914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205983" y="3169157"/>
              <a:ext cx="294640" cy="294640"/>
            </a:xfrm>
            <a:custGeom>
              <a:avLst/>
              <a:gdLst/>
              <a:ahLst/>
              <a:cxnLst/>
              <a:rect l="l" t="t" r="r" b="b"/>
              <a:pathLst>
                <a:path w="294639" h="294639">
                  <a:moveTo>
                    <a:pt x="0" y="54990"/>
                  </a:moveTo>
                  <a:lnTo>
                    <a:pt x="4323" y="33593"/>
                  </a:lnTo>
                  <a:lnTo>
                    <a:pt x="16113" y="16113"/>
                  </a:lnTo>
                  <a:lnTo>
                    <a:pt x="33593" y="4323"/>
                  </a:lnTo>
                  <a:lnTo>
                    <a:pt x="54990" y="0"/>
                  </a:lnTo>
                  <a:lnTo>
                    <a:pt x="239140" y="0"/>
                  </a:lnTo>
                  <a:lnTo>
                    <a:pt x="260538" y="4323"/>
                  </a:lnTo>
                  <a:lnTo>
                    <a:pt x="278018" y="16113"/>
                  </a:lnTo>
                  <a:lnTo>
                    <a:pt x="289808" y="33593"/>
                  </a:lnTo>
                  <a:lnTo>
                    <a:pt x="294131" y="54990"/>
                  </a:lnTo>
                  <a:lnTo>
                    <a:pt x="294131" y="239140"/>
                  </a:lnTo>
                  <a:lnTo>
                    <a:pt x="289808" y="260538"/>
                  </a:lnTo>
                  <a:lnTo>
                    <a:pt x="278018" y="278018"/>
                  </a:lnTo>
                  <a:lnTo>
                    <a:pt x="260538" y="289808"/>
                  </a:lnTo>
                  <a:lnTo>
                    <a:pt x="239140" y="294131"/>
                  </a:lnTo>
                  <a:lnTo>
                    <a:pt x="54990" y="294131"/>
                  </a:lnTo>
                  <a:lnTo>
                    <a:pt x="33593" y="289808"/>
                  </a:lnTo>
                  <a:lnTo>
                    <a:pt x="16113" y="278018"/>
                  </a:lnTo>
                  <a:lnTo>
                    <a:pt x="4323" y="260538"/>
                  </a:lnTo>
                  <a:lnTo>
                    <a:pt x="0" y="239140"/>
                  </a:lnTo>
                  <a:lnTo>
                    <a:pt x="0" y="54990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5290565" y="3129787"/>
            <a:ext cx="124460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Calibri"/>
                <a:cs typeface="Calibri"/>
              </a:rPr>
              <a:t>3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82192" y="3191383"/>
            <a:ext cx="3830954" cy="6711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30"/>
              </a:spcBef>
            </a:pP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2011</a:t>
            </a:r>
            <a:r>
              <a:rPr sz="1250" b="1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5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25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Calibri"/>
                <a:cs typeface="Calibri"/>
              </a:rPr>
              <a:t>B</a:t>
            </a:r>
            <a:endParaRPr sz="1250">
              <a:latin typeface="Calibri"/>
              <a:cs typeface="Calibri"/>
            </a:endParaRPr>
          </a:p>
          <a:p>
            <a:pPr marR="24130" algn="r">
              <a:lnSpc>
                <a:spcPct val="100000"/>
              </a:lnSpc>
              <a:spcBef>
                <a:spcPts val="840"/>
              </a:spcBef>
            </a:pP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$37M</a:t>
            </a:r>
            <a:r>
              <a:rPr sz="10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led</a:t>
            </a:r>
            <a:r>
              <a:rPr sz="10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0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Benchm</a:t>
            </a:r>
            <a:r>
              <a:rPr sz="1000" spc="-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ark</a:t>
            </a:r>
            <a:r>
              <a:rPr sz="10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apital.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Beg</a:t>
            </a:r>
            <a:r>
              <a:rPr sz="10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ins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0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eog</a:t>
            </a:r>
            <a:r>
              <a:rPr sz="10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raphic</a:t>
            </a:r>
            <a:r>
              <a:rPr sz="10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expansion</a:t>
            </a:r>
            <a:endParaRPr sz="100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305"/>
              </a:spcBef>
            </a:pP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across</a:t>
            </a:r>
            <a:r>
              <a:rPr sz="10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U.S.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cities.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5202173" y="3828288"/>
            <a:ext cx="673735" cy="302260"/>
            <a:chOff x="5202173" y="3828288"/>
            <a:chExt cx="673735" cy="302260"/>
          </a:xfrm>
        </p:grpSpPr>
        <p:sp>
          <p:nvSpPr>
            <p:cNvPr id="31" name="object 31"/>
            <p:cNvSpPr/>
            <p:nvPr/>
          </p:nvSpPr>
          <p:spPr>
            <a:xfrm>
              <a:off x="5483351" y="3970782"/>
              <a:ext cx="392430" cy="17145"/>
            </a:xfrm>
            <a:custGeom>
              <a:avLst/>
              <a:gdLst/>
              <a:ahLst/>
              <a:cxnLst/>
              <a:rect l="l" t="t" r="r" b="b"/>
              <a:pathLst>
                <a:path w="392429" h="17145">
                  <a:moveTo>
                    <a:pt x="388365" y="0"/>
                  </a:moveTo>
                  <a:lnTo>
                    <a:pt x="3683" y="0"/>
                  </a:lnTo>
                  <a:lnTo>
                    <a:pt x="0" y="3682"/>
                  </a:lnTo>
                  <a:lnTo>
                    <a:pt x="0" y="8381"/>
                  </a:lnTo>
                  <a:lnTo>
                    <a:pt x="0" y="12953"/>
                  </a:lnTo>
                  <a:lnTo>
                    <a:pt x="3683" y="16763"/>
                  </a:lnTo>
                  <a:lnTo>
                    <a:pt x="388365" y="16763"/>
                  </a:lnTo>
                  <a:lnTo>
                    <a:pt x="392049" y="12953"/>
                  </a:lnTo>
                  <a:lnTo>
                    <a:pt x="392049" y="3682"/>
                  </a:lnTo>
                  <a:lnTo>
                    <a:pt x="388365" y="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205983" y="3832098"/>
              <a:ext cx="294640" cy="294640"/>
            </a:xfrm>
            <a:custGeom>
              <a:avLst/>
              <a:gdLst/>
              <a:ahLst/>
              <a:cxnLst/>
              <a:rect l="l" t="t" r="r" b="b"/>
              <a:pathLst>
                <a:path w="294639" h="294639">
                  <a:moveTo>
                    <a:pt x="239140" y="0"/>
                  </a:moveTo>
                  <a:lnTo>
                    <a:pt x="54990" y="0"/>
                  </a:lnTo>
                  <a:lnTo>
                    <a:pt x="33593" y="4323"/>
                  </a:lnTo>
                  <a:lnTo>
                    <a:pt x="16113" y="16113"/>
                  </a:lnTo>
                  <a:lnTo>
                    <a:pt x="4323" y="33593"/>
                  </a:lnTo>
                  <a:lnTo>
                    <a:pt x="0" y="54990"/>
                  </a:lnTo>
                  <a:lnTo>
                    <a:pt x="0" y="239140"/>
                  </a:lnTo>
                  <a:lnTo>
                    <a:pt x="4323" y="260538"/>
                  </a:lnTo>
                  <a:lnTo>
                    <a:pt x="16113" y="278018"/>
                  </a:lnTo>
                  <a:lnTo>
                    <a:pt x="33593" y="289808"/>
                  </a:lnTo>
                  <a:lnTo>
                    <a:pt x="54990" y="294131"/>
                  </a:lnTo>
                  <a:lnTo>
                    <a:pt x="239140" y="294131"/>
                  </a:lnTo>
                  <a:lnTo>
                    <a:pt x="260538" y="289808"/>
                  </a:lnTo>
                  <a:lnTo>
                    <a:pt x="278018" y="278018"/>
                  </a:lnTo>
                  <a:lnTo>
                    <a:pt x="289808" y="260538"/>
                  </a:lnTo>
                  <a:lnTo>
                    <a:pt x="294131" y="239140"/>
                  </a:lnTo>
                  <a:lnTo>
                    <a:pt x="294131" y="54990"/>
                  </a:lnTo>
                  <a:lnTo>
                    <a:pt x="289808" y="33593"/>
                  </a:lnTo>
                  <a:lnTo>
                    <a:pt x="278018" y="16113"/>
                  </a:lnTo>
                  <a:lnTo>
                    <a:pt x="260538" y="4323"/>
                  </a:lnTo>
                  <a:lnTo>
                    <a:pt x="23914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205983" y="3832098"/>
              <a:ext cx="294640" cy="294640"/>
            </a:xfrm>
            <a:custGeom>
              <a:avLst/>
              <a:gdLst/>
              <a:ahLst/>
              <a:cxnLst/>
              <a:rect l="l" t="t" r="r" b="b"/>
              <a:pathLst>
                <a:path w="294639" h="294639">
                  <a:moveTo>
                    <a:pt x="0" y="54990"/>
                  </a:moveTo>
                  <a:lnTo>
                    <a:pt x="4323" y="33593"/>
                  </a:lnTo>
                  <a:lnTo>
                    <a:pt x="16113" y="16113"/>
                  </a:lnTo>
                  <a:lnTo>
                    <a:pt x="33593" y="4323"/>
                  </a:lnTo>
                  <a:lnTo>
                    <a:pt x="54990" y="0"/>
                  </a:lnTo>
                  <a:lnTo>
                    <a:pt x="239140" y="0"/>
                  </a:lnTo>
                  <a:lnTo>
                    <a:pt x="260538" y="4323"/>
                  </a:lnTo>
                  <a:lnTo>
                    <a:pt x="278018" y="16113"/>
                  </a:lnTo>
                  <a:lnTo>
                    <a:pt x="289808" y="33593"/>
                  </a:lnTo>
                  <a:lnTo>
                    <a:pt x="294131" y="54990"/>
                  </a:lnTo>
                  <a:lnTo>
                    <a:pt x="294131" y="239140"/>
                  </a:lnTo>
                  <a:lnTo>
                    <a:pt x="289808" y="260538"/>
                  </a:lnTo>
                  <a:lnTo>
                    <a:pt x="278018" y="278018"/>
                  </a:lnTo>
                  <a:lnTo>
                    <a:pt x="260538" y="289808"/>
                  </a:lnTo>
                  <a:lnTo>
                    <a:pt x="239140" y="294131"/>
                  </a:lnTo>
                  <a:lnTo>
                    <a:pt x="54990" y="294131"/>
                  </a:lnTo>
                  <a:lnTo>
                    <a:pt x="33593" y="289808"/>
                  </a:lnTo>
                  <a:lnTo>
                    <a:pt x="16113" y="278018"/>
                  </a:lnTo>
                  <a:lnTo>
                    <a:pt x="4323" y="260538"/>
                  </a:lnTo>
                  <a:lnTo>
                    <a:pt x="0" y="239140"/>
                  </a:lnTo>
                  <a:lnTo>
                    <a:pt x="0" y="54990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5290565" y="3792728"/>
            <a:ext cx="124460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Calibri"/>
                <a:cs typeface="Calibri"/>
              </a:rPr>
              <a:t>4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994653" y="3854018"/>
            <a:ext cx="3885565" cy="6711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250" b="1" spc="105" dirty="0">
                <a:solidFill>
                  <a:srgbClr val="272424"/>
                </a:solidFill>
                <a:latin typeface="Calibri"/>
                <a:cs typeface="Calibri"/>
              </a:rPr>
              <a:t>2013–2016</a:t>
            </a:r>
            <a:r>
              <a:rPr sz="1250" b="1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50" b="1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spc="70" dirty="0">
                <a:solidFill>
                  <a:srgbClr val="272424"/>
                </a:solidFill>
                <a:latin typeface="Calibri"/>
                <a:cs typeface="Calibri"/>
              </a:rPr>
              <a:t>Growth</a:t>
            </a:r>
            <a:endParaRPr sz="1250">
              <a:latin typeface="Calibri"/>
              <a:cs typeface="Calibri"/>
            </a:endParaRPr>
          </a:p>
          <a:p>
            <a:pPr marL="12700" marR="5080">
              <a:lnSpc>
                <a:spcPct val="125000"/>
              </a:lnSpc>
              <a:spcBef>
                <a:spcPts val="545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$1.2B+</a:t>
            </a:r>
            <a:r>
              <a:rPr sz="10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Google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Ventures,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Fidelity,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Saudi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PIF.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Global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expansion,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price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wars,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driver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subsidies.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4830698" y="4491227"/>
            <a:ext cx="673735" cy="302260"/>
            <a:chOff x="4830698" y="4491227"/>
            <a:chExt cx="673735" cy="302260"/>
          </a:xfrm>
        </p:grpSpPr>
        <p:sp>
          <p:nvSpPr>
            <p:cNvPr id="37" name="object 37"/>
            <p:cNvSpPr/>
            <p:nvPr/>
          </p:nvSpPr>
          <p:spPr>
            <a:xfrm>
              <a:off x="4830698" y="4633721"/>
              <a:ext cx="392430" cy="17145"/>
            </a:xfrm>
            <a:custGeom>
              <a:avLst/>
              <a:gdLst/>
              <a:ahLst/>
              <a:cxnLst/>
              <a:rect l="l" t="t" r="r" b="b"/>
              <a:pathLst>
                <a:path w="392429" h="17145">
                  <a:moveTo>
                    <a:pt x="388365" y="0"/>
                  </a:moveTo>
                  <a:lnTo>
                    <a:pt x="3683" y="0"/>
                  </a:lnTo>
                  <a:lnTo>
                    <a:pt x="0" y="3682"/>
                  </a:lnTo>
                  <a:lnTo>
                    <a:pt x="0" y="8381"/>
                  </a:lnTo>
                  <a:lnTo>
                    <a:pt x="0" y="12953"/>
                  </a:lnTo>
                  <a:lnTo>
                    <a:pt x="3683" y="16763"/>
                  </a:lnTo>
                  <a:lnTo>
                    <a:pt x="388365" y="16763"/>
                  </a:lnTo>
                  <a:lnTo>
                    <a:pt x="392049" y="12953"/>
                  </a:lnTo>
                  <a:lnTo>
                    <a:pt x="392049" y="3682"/>
                  </a:lnTo>
                  <a:lnTo>
                    <a:pt x="388365" y="0"/>
                  </a:lnTo>
                  <a:close/>
                </a:path>
              </a:pathLst>
            </a:custGeom>
            <a:solidFill>
              <a:srgbClr val="C0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205983" y="4495037"/>
              <a:ext cx="294640" cy="294640"/>
            </a:xfrm>
            <a:custGeom>
              <a:avLst/>
              <a:gdLst/>
              <a:ahLst/>
              <a:cxnLst/>
              <a:rect l="l" t="t" r="r" b="b"/>
              <a:pathLst>
                <a:path w="294639" h="294639">
                  <a:moveTo>
                    <a:pt x="239140" y="0"/>
                  </a:moveTo>
                  <a:lnTo>
                    <a:pt x="54990" y="0"/>
                  </a:lnTo>
                  <a:lnTo>
                    <a:pt x="33593" y="4323"/>
                  </a:lnTo>
                  <a:lnTo>
                    <a:pt x="16113" y="16113"/>
                  </a:lnTo>
                  <a:lnTo>
                    <a:pt x="4323" y="33593"/>
                  </a:lnTo>
                  <a:lnTo>
                    <a:pt x="0" y="54991"/>
                  </a:lnTo>
                  <a:lnTo>
                    <a:pt x="0" y="239268"/>
                  </a:lnTo>
                  <a:lnTo>
                    <a:pt x="4323" y="260592"/>
                  </a:lnTo>
                  <a:lnTo>
                    <a:pt x="16113" y="278034"/>
                  </a:lnTo>
                  <a:lnTo>
                    <a:pt x="33593" y="289810"/>
                  </a:lnTo>
                  <a:lnTo>
                    <a:pt x="54990" y="294131"/>
                  </a:lnTo>
                  <a:lnTo>
                    <a:pt x="239140" y="294131"/>
                  </a:lnTo>
                  <a:lnTo>
                    <a:pt x="260538" y="289810"/>
                  </a:lnTo>
                  <a:lnTo>
                    <a:pt x="278018" y="278034"/>
                  </a:lnTo>
                  <a:lnTo>
                    <a:pt x="289808" y="260592"/>
                  </a:lnTo>
                  <a:lnTo>
                    <a:pt x="294131" y="239268"/>
                  </a:lnTo>
                  <a:lnTo>
                    <a:pt x="294131" y="54991"/>
                  </a:lnTo>
                  <a:lnTo>
                    <a:pt x="289808" y="33593"/>
                  </a:lnTo>
                  <a:lnTo>
                    <a:pt x="278018" y="16113"/>
                  </a:lnTo>
                  <a:lnTo>
                    <a:pt x="260538" y="4323"/>
                  </a:lnTo>
                  <a:lnTo>
                    <a:pt x="23914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205983" y="4495037"/>
              <a:ext cx="294640" cy="294640"/>
            </a:xfrm>
            <a:custGeom>
              <a:avLst/>
              <a:gdLst/>
              <a:ahLst/>
              <a:cxnLst/>
              <a:rect l="l" t="t" r="r" b="b"/>
              <a:pathLst>
                <a:path w="294639" h="294639">
                  <a:moveTo>
                    <a:pt x="0" y="54991"/>
                  </a:moveTo>
                  <a:lnTo>
                    <a:pt x="4323" y="33593"/>
                  </a:lnTo>
                  <a:lnTo>
                    <a:pt x="16113" y="16113"/>
                  </a:lnTo>
                  <a:lnTo>
                    <a:pt x="33593" y="4323"/>
                  </a:lnTo>
                  <a:lnTo>
                    <a:pt x="54990" y="0"/>
                  </a:lnTo>
                  <a:lnTo>
                    <a:pt x="239140" y="0"/>
                  </a:lnTo>
                  <a:lnTo>
                    <a:pt x="260538" y="4323"/>
                  </a:lnTo>
                  <a:lnTo>
                    <a:pt x="278018" y="16113"/>
                  </a:lnTo>
                  <a:lnTo>
                    <a:pt x="289808" y="33593"/>
                  </a:lnTo>
                  <a:lnTo>
                    <a:pt x="294131" y="54991"/>
                  </a:lnTo>
                  <a:lnTo>
                    <a:pt x="294131" y="239268"/>
                  </a:lnTo>
                  <a:lnTo>
                    <a:pt x="289808" y="260592"/>
                  </a:lnTo>
                  <a:lnTo>
                    <a:pt x="278018" y="278034"/>
                  </a:lnTo>
                  <a:lnTo>
                    <a:pt x="260538" y="289810"/>
                  </a:lnTo>
                  <a:lnTo>
                    <a:pt x="239140" y="294131"/>
                  </a:lnTo>
                  <a:lnTo>
                    <a:pt x="54990" y="294131"/>
                  </a:lnTo>
                  <a:lnTo>
                    <a:pt x="33593" y="289810"/>
                  </a:lnTo>
                  <a:lnTo>
                    <a:pt x="16113" y="278034"/>
                  </a:lnTo>
                  <a:lnTo>
                    <a:pt x="4323" y="260592"/>
                  </a:lnTo>
                  <a:lnTo>
                    <a:pt x="0" y="239268"/>
                  </a:lnTo>
                  <a:lnTo>
                    <a:pt x="0" y="5499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5282946" y="4458970"/>
            <a:ext cx="124460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b="1" spc="-50" dirty="0">
                <a:solidFill>
                  <a:srgbClr val="272424"/>
                </a:solidFill>
                <a:latin typeface="Calibri"/>
                <a:cs typeface="Calibri"/>
              </a:rPr>
              <a:t>5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86536" y="4517516"/>
            <a:ext cx="4126865" cy="67056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35"/>
              </a:spcBef>
            </a:pP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2019</a:t>
            </a:r>
            <a:r>
              <a:rPr sz="125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50" b="1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50" b="1" spc="-25" dirty="0">
                <a:solidFill>
                  <a:srgbClr val="272424"/>
                </a:solidFill>
                <a:latin typeface="Calibri"/>
                <a:cs typeface="Calibri"/>
              </a:rPr>
              <a:t>IPO</a:t>
            </a:r>
            <a:endParaRPr sz="1250">
              <a:latin typeface="Calibri"/>
              <a:cs typeface="Calibri"/>
            </a:endParaRPr>
          </a:p>
          <a:p>
            <a:pPr marR="28575" algn="r">
              <a:lnSpc>
                <a:spcPct val="100000"/>
              </a:lnSpc>
              <a:spcBef>
                <a:spcPts val="84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0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YSE</a:t>
            </a:r>
            <a:r>
              <a:rPr sz="10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listing</a:t>
            </a:r>
            <a:r>
              <a:rPr sz="10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$45/share.</a:t>
            </a:r>
            <a:r>
              <a:rPr sz="10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$8.1B</a:t>
            </a:r>
            <a:r>
              <a:rPr sz="10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raised.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$75B</a:t>
            </a:r>
            <a:r>
              <a:rPr sz="10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0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arket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cap</a:t>
            </a:r>
            <a:r>
              <a:rPr sz="10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0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open</a:t>
            </a:r>
            <a:r>
              <a:rPr sz="10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5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endParaRPr sz="1000">
              <a:latin typeface="Calibri"/>
              <a:cs typeface="Calibri"/>
            </a:endParaRPr>
          </a:p>
          <a:p>
            <a:pPr marR="8255" algn="r">
              <a:lnSpc>
                <a:spcPct val="100000"/>
              </a:lnSpc>
              <a:spcBef>
                <a:spcPts val="300"/>
              </a:spcBef>
            </a:pP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one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larg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est</a:t>
            </a:r>
            <a:r>
              <a:rPr sz="10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tech</a:t>
            </a:r>
            <a:r>
              <a:rPr sz="10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IPO</a:t>
            </a:r>
            <a:r>
              <a:rPr sz="10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0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0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history.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68248" y="5647182"/>
            <a:ext cx="9571355" cy="459105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 marR="5080">
              <a:lnSpc>
                <a:spcPct val="78100"/>
              </a:lnSpc>
              <a:spcBef>
                <a:spcPts val="515"/>
              </a:spcBef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Key</a:t>
            </a:r>
            <a:r>
              <a:rPr sz="1600" b="1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Lesson:</a:t>
            </a:r>
            <a:r>
              <a:rPr sz="1600" b="1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Uber</a:t>
            </a:r>
            <a:r>
              <a:rPr sz="16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used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aggressive</a:t>
            </a:r>
            <a:r>
              <a:rPr sz="1600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6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subsidize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growth</a:t>
            </a:r>
            <a:r>
              <a:rPr sz="16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eliminate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competition</a:t>
            </a:r>
            <a:r>
              <a:rPr sz="16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"blitzscaling"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strategy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6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prioritized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share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over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profitability</a:t>
            </a:r>
            <a:r>
              <a:rPr sz="16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decade.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1696" y="996337"/>
            <a:ext cx="10394950" cy="5546725"/>
            <a:chOff x="311696" y="996337"/>
            <a:chExt cx="10394950" cy="55467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996337"/>
              <a:ext cx="3318255" cy="554640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038224"/>
              <a:ext cx="3143250" cy="5500370"/>
            </a:xfrm>
            <a:custGeom>
              <a:avLst/>
              <a:gdLst/>
              <a:ahLst/>
              <a:cxnLst/>
              <a:rect l="l" t="t" r="r" b="b"/>
              <a:pathLst>
                <a:path w="3143250" h="550037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6"/>
                  </a:lnTo>
                  <a:lnTo>
                    <a:pt x="98164" y="38020"/>
                  </a:lnTo>
                  <a:lnTo>
                    <a:pt x="65214" y="65198"/>
                  </a:lnTo>
                  <a:lnTo>
                    <a:pt x="38027" y="98133"/>
                  </a:lnTo>
                  <a:lnTo>
                    <a:pt x="17498" y="135927"/>
                  </a:lnTo>
                  <a:lnTo>
                    <a:pt x="4523" y="177683"/>
                  </a:lnTo>
                  <a:lnTo>
                    <a:pt x="0" y="222503"/>
                  </a:lnTo>
                  <a:lnTo>
                    <a:pt x="0" y="5277294"/>
                  </a:lnTo>
                  <a:lnTo>
                    <a:pt x="4523" y="5322150"/>
                  </a:lnTo>
                  <a:lnTo>
                    <a:pt x="17498" y="5363930"/>
                  </a:lnTo>
                  <a:lnTo>
                    <a:pt x="38027" y="5401739"/>
                  </a:lnTo>
                  <a:lnTo>
                    <a:pt x="65214" y="5434680"/>
                  </a:lnTo>
                  <a:lnTo>
                    <a:pt x="98164" y="5461860"/>
                  </a:lnTo>
                  <a:lnTo>
                    <a:pt x="135981" y="5482382"/>
                  </a:lnTo>
                  <a:lnTo>
                    <a:pt x="177768" y="5495352"/>
                  </a:lnTo>
                  <a:lnTo>
                    <a:pt x="222630" y="5499874"/>
                  </a:lnTo>
                  <a:lnTo>
                    <a:pt x="3143250" y="5499874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5007" y="1008900"/>
              <a:ext cx="9787001" cy="541147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30746" y="1251457"/>
              <a:ext cx="10052050" cy="4965065"/>
            </a:xfrm>
            <a:custGeom>
              <a:avLst/>
              <a:gdLst/>
              <a:ahLst/>
              <a:cxnLst/>
              <a:rect l="l" t="t" r="r" b="b"/>
              <a:pathLst>
                <a:path w="10052050" h="4965065">
                  <a:moveTo>
                    <a:pt x="9746703" y="0"/>
                  </a:moveTo>
                  <a:lnTo>
                    <a:pt x="304825" y="0"/>
                  </a:lnTo>
                  <a:lnTo>
                    <a:pt x="255380" y="3987"/>
                  </a:lnTo>
                  <a:lnTo>
                    <a:pt x="208476" y="15532"/>
                  </a:lnTo>
                  <a:lnTo>
                    <a:pt x="164740" y="34008"/>
                  </a:lnTo>
                  <a:lnTo>
                    <a:pt x="124799" y="58789"/>
                  </a:lnTo>
                  <a:lnTo>
                    <a:pt x="89280" y="89249"/>
                  </a:lnTo>
                  <a:lnTo>
                    <a:pt x="58813" y="124760"/>
                  </a:lnTo>
                  <a:lnTo>
                    <a:pt x="34023" y="164697"/>
                  </a:lnTo>
                  <a:lnTo>
                    <a:pt x="15540" y="208434"/>
                  </a:lnTo>
                  <a:lnTo>
                    <a:pt x="3989" y="255343"/>
                  </a:lnTo>
                  <a:lnTo>
                    <a:pt x="0" y="304800"/>
                  </a:lnTo>
                  <a:lnTo>
                    <a:pt x="0" y="4659630"/>
                  </a:lnTo>
                  <a:lnTo>
                    <a:pt x="3989" y="4709071"/>
                  </a:lnTo>
                  <a:lnTo>
                    <a:pt x="15540" y="4755972"/>
                  </a:lnTo>
                  <a:lnTo>
                    <a:pt x="34023" y="4799706"/>
                  </a:lnTo>
                  <a:lnTo>
                    <a:pt x="58813" y="4839646"/>
                  </a:lnTo>
                  <a:lnTo>
                    <a:pt x="89281" y="4875163"/>
                  </a:lnTo>
                  <a:lnTo>
                    <a:pt x="124799" y="4905630"/>
                  </a:lnTo>
                  <a:lnTo>
                    <a:pt x="164740" y="4930419"/>
                  </a:lnTo>
                  <a:lnTo>
                    <a:pt x="208476" y="4948902"/>
                  </a:lnTo>
                  <a:lnTo>
                    <a:pt x="255380" y="4960453"/>
                  </a:lnTo>
                  <a:lnTo>
                    <a:pt x="304825" y="4964442"/>
                  </a:lnTo>
                  <a:lnTo>
                    <a:pt x="9746703" y="4964442"/>
                  </a:lnTo>
                  <a:lnTo>
                    <a:pt x="9796129" y="4960453"/>
                  </a:lnTo>
                  <a:lnTo>
                    <a:pt x="9843020" y="4948902"/>
                  </a:lnTo>
                  <a:lnTo>
                    <a:pt x="9886749" y="4930419"/>
                  </a:lnTo>
                  <a:lnTo>
                    <a:pt x="9926688" y="4905630"/>
                  </a:lnTo>
                  <a:lnTo>
                    <a:pt x="9962207" y="4875163"/>
                  </a:lnTo>
                  <a:lnTo>
                    <a:pt x="9992677" y="4839646"/>
                  </a:lnTo>
                  <a:lnTo>
                    <a:pt x="10017471" y="4799706"/>
                  </a:lnTo>
                  <a:lnTo>
                    <a:pt x="10035959" y="4755972"/>
                  </a:lnTo>
                  <a:lnTo>
                    <a:pt x="10047512" y="4709071"/>
                  </a:lnTo>
                  <a:lnTo>
                    <a:pt x="10051503" y="4659630"/>
                  </a:lnTo>
                  <a:lnTo>
                    <a:pt x="10051503" y="304800"/>
                  </a:lnTo>
                  <a:lnTo>
                    <a:pt x="10047512" y="255343"/>
                  </a:lnTo>
                  <a:lnTo>
                    <a:pt x="10035959" y="208434"/>
                  </a:lnTo>
                  <a:lnTo>
                    <a:pt x="10017471" y="164697"/>
                  </a:lnTo>
                  <a:lnTo>
                    <a:pt x="9992677" y="124760"/>
                  </a:lnTo>
                  <a:lnTo>
                    <a:pt x="9962207" y="89249"/>
                  </a:lnTo>
                  <a:lnTo>
                    <a:pt x="9926688" y="58789"/>
                  </a:lnTo>
                  <a:lnTo>
                    <a:pt x="9886749" y="34008"/>
                  </a:lnTo>
                  <a:lnTo>
                    <a:pt x="9843020" y="15532"/>
                  </a:lnTo>
                  <a:lnTo>
                    <a:pt x="9796129" y="3987"/>
                  </a:lnTo>
                  <a:lnTo>
                    <a:pt x="97467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0746" y="1251457"/>
              <a:ext cx="10052050" cy="4965065"/>
            </a:xfrm>
            <a:custGeom>
              <a:avLst/>
              <a:gdLst/>
              <a:ahLst/>
              <a:cxnLst/>
              <a:rect l="l" t="t" r="r" b="b"/>
              <a:pathLst>
                <a:path w="10052050" h="4965065">
                  <a:moveTo>
                    <a:pt x="0" y="304800"/>
                  </a:moveTo>
                  <a:lnTo>
                    <a:pt x="3989" y="255343"/>
                  </a:lnTo>
                  <a:lnTo>
                    <a:pt x="15540" y="208434"/>
                  </a:lnTo>
                  <a:lnTo>
                    <a:pt x="34023" y="164697"/>
                  </a:lnTo>
                  <a:lnTo>
                    <a:pt x="58813" y="124760"/>
                  </a:lnTo>
                  <a:lnTo>
                    <a:pt x="89280" y="89249"/>
                  </a:lnTo>
                  <a:lnTo>
                    <a:pt x="124799" y="58789"/>
                  </a:lnTo>
                  <a:lnTo>
                    <a:pt x="164740" y="34008"/>
                  </a:lnTo>
                  <a:lnTo>
                    <a:pt x="208476" y="15532"/>
                  </a:lnTo>
                  <a:lnTo>
                    <a:pt x="255380" y="3987"/>
                  </a:lnTo>
                  <a:lnTo>
                    <a:pt x="304825" y="0"/>
                  </a:lnTo>
                  <a:lnTo>
                    <a:pt x="9746703" y="0"/>
                  </a:lnTo>
                  <a:lnTo>
                    <a:pt x="9796129" y="3987"/>
                  </a:lnTo>
                  <a:lnTo>
                    <a:pt x="9843020" y="15532"/>
                  </a:lnTo>
                  <a:lnTo>
                    <a:pt x="9886749" y="34008"/>
                  </a:lnTo>
                  <a:lnTo>
                    <a:pt x="9926688" y="58789"/>
                  </a:lnTo>
                  <a:lnTo>
                    <a:pt x="9962207" y="89249"/>
                  </a:lnTo>
                  <a:lnTo>
                    <a:pt x="9992677" y="124760"/>
                  </a:lnTo>
                  <a:lnTo>
                    <a:pt x="10017471" y="164697"/>
                  </a:lnTo>
                  <a:lnTo>
                    <a:pt x="10035959" y="208434"/>
                  </a:lnTo>
                  <a:lnTo>
                    <a:pt x="10047512" y="255343"/>
                  </a:lnTo>
                  <a:lnTo>
                    <a:pt x="10051503" y="304800"/>
                  </a:lnTo>
                  <a:lnTo>
                    <a:pt x="10051503" y="4659630"/>
                  </a:lnTo>
                  <a:lnTo>
                    <a:pt x="10047512" y="4709071"/>
                  </a:lnTo>
                  <a:lnTo>
                    <a:pt x="10035959" y="4755972"/>
                  </a:lnTo>
                  <a:lnTo>
                    <a:pt x="10017471" y="4799706"/>
                  </a:lnTo>
                  <a:lnTo>
                    <a:pt x="9992677" y="4839646"/>
                  </a:lnTo>
                  <a:lnTo>
                    <a:pt x="9962207" y="4875163"/>
                  </a:lnTo>
                  <a:lnTo>
                    <a:pt x="9926688" y="4905630"/>
                  </a:lnTo>
                  <a:lnTo>
                    <a:pt x="9886749" y="4930419"/>
                  </a:lnTo>
                  <a:lnTo>
                    <a:pt x="9843020" y="4948902"/>
                  </a:lnTo>
                  <a:lnTo>
                    <a:pt x="9796129" y="4960453"/>
                  </a:lnTo>
                  <a:lnTo>
                    <a:pt x="9746703" y="4964442"/>
                  </a:lnTo>
                  <a:lnTo>
                    <a:pt x="304825" y="4964442"/>
                  </a:lnTo>
                  <a:lnTo>
                    <a:pt x="255380" y="4960453"/>
                  </a:lnTo>
                  <a:lnTo>
                    <a:pt x="208476" y="4948902"/>
                  </a:lnTo>
                  <a:lnTo>
                    <a:pt x="164740" y="4930419"/>
                  </a:lnTo>
                  <a:lnTo>
                    <a:pt x="124799" y="4905630"/>
                  </a:lnTo>
                  <a:lnTo>
                    <a:pt x="89281" y="4875163"/>
                  </a:lnTo>
                  <a:lnTo>
                    <a:pt x="58813" y="4839646"/>
                  </a:lnTo>
                  <a:lnTo>
                    <a:pt x="34023" y="4799706"/>
                  </a:lnTo>
                  <a:lnTo>
                    <a:pt x="15540" y="4755972"/>
                  </a:lnTo>
                  <a:lnTo>
                    <a:pt x="3989" y="4709071"/>
                  </a:lnTo>
                  <a:lnTo>
                    <a:pt x="0" y="4659630"/>
                  </a:lnTo>
                  <a:lnTo>
                    <a:pt x="0" y="30480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8996" y="137515"/>
            <a:ext cx="10333355" cy="945515"/>
            <a:chOff x="48996" y="137515"/>
            <a:chExt cx="10333355" cy="945515"/>
          </a:xfrm>
        </p:grpSpPr>
        <p:sp>
          <p:nvSpPr>
            <p:cNvPr id="9" name="object 9"/>
            <p:cNvSpPr/>
            <p:nvPr/>
          </p:nvSpPr>
          <p:spPr>
            <a:xfrm>
              <a:off x="2000249" y="551308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996" y="137515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68248" y="1596593"/>
            <a:ext cx="7183755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Case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Study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—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Airbnb: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Surviving</a:t>
            </a:r>
            <a:r>
              <a:rPr sz="2850" i="0" spc="-3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to</a:t>
            </a:r>
            <a:r>
              <a:rPr sz="2850" i="0" spc="-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Thrive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80872" y="2539491"/>
            <a:ext cx="908685" cy="273050"/>
          </a:xfrm>
          <a:custGeom>
            <a:avLst/>
            <a:gdLst/>
            <a:ahLst/>
            <a:cxnLst/>
            <a:rect l="l" t="t" r="r" b="b"/>
            <a:pathLst>
              <a:path w="908685" h="273050">
                <a:moveTo>
                  <a:pt x="859180" y="0"/>
                </a:moveTo>
                <a:lnTo>
                  <a:pt x="48806" y="0"/>
                </a:lnTo>
                <a:lnTo>
                  <a:pt x="29805" y="3835"/>
                </a:lnTo>
                <a:lnTo>
                  <a:pt x="14292" y="14303"/>
                </a:lnTo>
                <a:lnTo>
                  <a:pt x="3834" y="29843"/>
                </a:lnTo>
                <a:lnTo>
                  <a:pt x="0" y="48895"/>
                </a:lnTo>
                <a:lnTo>
                  <a:pt x="0" y="224282"/>
                </a:lnTo>
                <a:lnTo>
                  <a:pt x="3834" y="243260"/>
                </a:lnTo>
                <a:lnTo>
                  <a:pt x="14292" y="258762"/>
                </a:lnTo>
                <a:lnTo>
                  <a:pt x="29805" y="269216"/>
                </a:lnTo>
                <a:lnTo>
                  <a:pt x="48806" y="273050"/>
                </a:lnTo>
                <a:lnTo>
                  <a:pt x="859180" y="273050"/>
                </a:lnTo>
                <a:lnTo>
                  <a:pt x="878232" y="269216"/>
                </a:lnTo>
                <a:lnTo>
                  <a:pt x="893772" y="258762"/>
                </a:lnTo>
                <a:lnTo>
                  <a:pt x="904239" y="243260"/>
                </a:lnTo>
                <a:lnTo>
                  <a:pt x="908075" y="224282"/>
                </a:lnTo>
                <a:lnTo>
                  <a:pt x="908075" y="48895"/>
                </a:lnTo>
                <a:lnTo>
                  <a:pt x="904239" y="29843"/>
                </a:lnTo>
                <a:lnTo>
                  <a:pt x="893772" y="14303"/>
                </a:lnTo>
                <a:lnTo>
                  <a:pt x="878232" y="3835"/>
                </a:lnTo>
                <a:lnTo>
                  <a:pt x="859180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55421" y="2597861"/>
            <a:ext cx="701675" cy="16510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9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9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00" spc="65" dirty="0">
                <a:solidFill>
                  <a:srgbClr val="272424"/>
                </a:solidFill>
                <a:latin typeface="Calibri"/>
                <a:cs typeface="Calibri"/>
              </a:rPr>
              <a:t>ASE</a:t>
            </a:r>
            <a:r>
              <a:rPr sz="9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00" spc="65" dirty="0">
                <a:solidFill>
                  <a:srgbClr val="272424"/>
                </a:solidFill>
                <a:latin typeface="Calibri"/>
                <a:cs typeface="Calibri"/>
              </a:rPr>
              <a:t>STUD</a:t>
            </a:r>
            <a:r>
              <a:rPr sz="9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900" spc="-50" dirty="0">
                <a:solidFill>
                  <a:srgbClr val="272424"/>
                </a:solidFill>
                <a:latin typeface="Calibri"/>
                <a:cs typeface="Calibri"/>
              </a:rPr>
              <a:t>Y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8248" y="2970402"/>
            <a:ext cx="5110480" cy="2816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latin typeface="Microsoft JhengHei"/>
                <a:cs typeface="Microsoft JhengHei"/>
              </a:rPr>
              <a:t>Financing</a:t>
            </a:r>
            <a:r>
              <a:rPr sz="1400" b="1" spc="80" dirty="0">
                <a:latin typeface="Microsoft JhengHei"/>
                <a:cs typeface="Microsoft JhengHei"/>
              </a:rPr>
              <a:t> </a:t>
            </a:r>
            <a:r>
              <a:rPr sz="1400" b="1" spc="-10" dirty="0">
                <a:latin typeface="Microsoft JhengHei"/>
                <a:cs typeface="Microsoft JhengHei"/>
              </a:rPr>
              <a:t>Journey</a:t>
            </a:r>
            <a:endParaRPr sz="1400">
              <a:latin typeface="Microsoft JhengHei"/>
              <a:cs typeface="Microsoft JhengHei"/>
            </a:endParaRPr>
          </a:p>
          <a:p>
            <a:pPr marL="263525" marR="12700" indent="-251460">
              <a:lnSpc>
                <a:spcPts val="1800"/>
              </a:lnSpc>
              <a:spcBef>
                <a:spcPts val="2305"/>
              </a:spcBef>
              <a:buFont typeface="Calibri"/>
              <a:buChar char="•"/>
              <a:tabLst>
                <a:tab pos="263525" algn="l"/>
              </a:tabLst>
            </a:pPr>
            <a:r>
              <a:rPr sz="1600" b="1" spc="100" dirty="0">
                <a:solidFill>
                  <a:srgbClr val="272424"/>
                </a:solidFill>
                <a:latin typeface="Calibri"/>
                <a:cs typeface="Calibri"/>
              </a:rPr>
              <a:t>2008:</a:t>
            </a:r>
            <a:r>
              <a:rPr sz="1600" b="1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Rejected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600" spc="4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7</a:t>
            </a:r>
            <a:r>
              <a:rPr sz="1600" spc="4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top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600" spc="-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s.</a:t>
            </a:r>
            <a:r>
              <a:rPr sz="16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105" dirty="0">
                <a:solidFill>
                  <a:srgbClr val="272424"/>
                </a:solidFill>
                <a:latin typeface="Calibri"/>
                <a:cs typeface="Calibri"/>
              </a:rPr>
              <a:t>Funded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  operations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6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selling</a:t>
            </a:r>
            <a:r>
              <a:rPr sz="1600" spc="3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novelty</a:t>
            </a:r>
            <a:r>
              <a:rPr sz="16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cereal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5" dirty="0">
                <a:solidFill>
                  <a:srgbClr val="272424"/>
                </a:solidFill>
                <a:latin typeface="Calibri"/>
                <a:cs typeface="Calibri"/>
              </a:rPr>
              <a:t>boxes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("O</a:t>
            </a:r>
            <a:r>
              <a:rPr sz="16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bam</a:t>
            </a:r>
            <a:r>
              <a:rPr sz="1600" spc="-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600" spc="-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's")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700"/>
              </a:lnSpc>
              <a:buFont typeface="Calibri"/>
              <a:buChar char="•"/>
              <a:tabLst>
                <a:tab pos="263525" algn="l"/>
              </a:tabLst>
            </a:pPr>
            <a:r>
              <a:rPr sz="1600" b="1" spc="100" dirty="0">
                <a:solidFill>
                  <a:srgbClr val="272424"/>
                </a:solidFill>
                <a:latin typeface="Calibri"/>
                <a:cs typeface="Calibri"/>
              </a:rPr>
              <a:t>2009:</a:t>
            </a:r>
            <a:r>
              <a:rPr sz="1600" b="1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Y</a:t>
            </a:r>
            <a:r>
              <a:rPr sz="16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600" spc="-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om</a:t>
            </a:r>
            <a:r>
              <a:rPr sz="16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binator</a:t>
            </a:r>
            <a:r>
              <a:rPr sz="16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$20K</a:t>
            </a:r>
            <a:r>
              <a:rPr sz="16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6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6%</a:t>
            </a:r>
            <a:r>
              <a:rPr sz="16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endParaRPr sz="1600">
              <a:latin typeface="Calibri"/>
              <a:cs typeface="Calibri"/>
            </a:endParaRPr>
          </a:p>
          <a:p>
            <a:pPr marL="263525" indent="-250825">
              <a:lnSpc>
                <a:spcPts val="1800"/>
              </a:lnSpc>
              <a:buFont typeface="Calibri"/>
              <a:buChar char="•"/>
              <a:tabLst>
                <a:tab pos="263525" algn="l"/>
              </a:tabLst>
            </a:pPr>
            <a:r>
              <a:rPr sz="1600" b="1" spc="100" dirty="0">
                <a:solidFill>
                  <a:srgbClr val="272424"/>
                </a:solidFill>
                <a:latin typeface="Calibri"/>
                <a:cs typeface="Calibri"/>
              </a:rPr>
              <a:t>2010:</a:t>
            </a:r>
            <a:r>
              <a:rPr sz="1600" b="1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$7.2M</a:t>
            </a:r>
            <a:r>
              <a:rPr sz="16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5" dirty="0">
                <a:solidFill>
                  <a:srgbClr val="272424"/>
                </a:solidFill>
                <a:latin typeface="Calibri"/>
                <a:cs typeface="Calibri"/>
              </a:rPr>
              <a:t>(Sequoia</a:t>
            </a:r>
            <a:r>
              <a:rPr sz="16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600" spc="-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apital)</a:t>
            </a:r>
            <a:endParaRPr sz="1600">
              <a:latin typeface="Calibri"/>
              <a:cs typeface="Calibri"/>
            </a:endParaRPr>
          </a:p>
          <a:p>
            <a:pPr marL="263525" marR="5080" indent="-251460">
              <a:lnSpc>
                <a:spcPts val="1800"/>
              </a:lnSpc>
              <a:spcBef>
                <a:spcPts val="100"/>
              </a:spcBef>
              <a:buFont typeface="Calibri"/>
              <a:buChar char="•"/>
              <a:tabLst>
                <a:tab pos="263525" algn="l"/>
              </a:tabLst>
            </a:pPr>
            <a:r>
              <a:rPr sz="1600" b="1" spc="100" dirty="0">
                <a:solidFill>
                  <a:srgbClr val="272424"/>
                </a:solidFill>
                <a:latin typeface="Calibri"/>
                <a:cs typeface="Calibri"/>
              </a:rPr>
              <a:t>2011:</a:t>
            </a:r>
            <a:r>
              <a:rPr sz="1600" b="1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600" spc="4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B</a:t>
            </a:r>
            <a:r>
              <a:rPr sz="1600" spc="4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$112M</a:t>
            </a: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600" spc="3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$1.3B</a:t>
            </a:r>
            <a:r>
              <a:rPr sz="1600" spc="4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600" spc="4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(first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"unicorn"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6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ilestone)</a:t>
            </a:r>
            <a:endParaRPr sz="1600">
              <a:latin typeface="Calibri"/>
              <a:cs typeface="Calibri"/>
            </a:endParaRPr>
          </a:p>
          <a:p>
            <a:pPr marL="263525" marR="15240" indent="-251460">
              <a:lnSpc>
                <a:spcPts val="1800"/>
              </a:lnSpc>
              <a:buFont typeface="Calibri"/>
              <a:buChar char="•"/>
              <a:tabLst>
                <a:tab pos="263525" algn="l"/>
                <a:tab pos="1672589" algn="l"/>
                <a:tab pos="2251710" algn="l"/>
                <a:tab pos="2585085" algn="l"/>
                <a:tab pos="3272790" algn="l"/>
                <a:tab pos="3745229" algn="l"/>
                <a:tab pos="4034790" algn="l"/>
              </a:tabLst>
            </a:pPr>
            <a:r>
              <a:rPr sz="1600" b="1" spc="100" dirty="0">
                <a:solidFill>
                  <a:srgbClr val="272424"/>
                </a:solidFill>
                <a:latin typeface="Calibri"/>
                <a:cs typeface="Calibri"/>
              </a:rPr>
              <a:t>2020:</a:t>
            </a:r>
            <a:r>
              <a:rPr sz="1600" b="1" spc="7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600" spc="-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600" spc="-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35" dirty="0">
                <a:solidFill>
                  <a:srgbClr val="272424"/>
                </a:solidFill>
                <a:latin typeface="Calibri"/>
                <a:cs typeface="Calibri"/>
              </a:rPr>
              <a:t>VID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40" dirty="0">
                <a:solidFill>
                  <a:srgbClr val="272424"/>
                </a:solidFill>
                <a:latin typeface="Calibri"/>
                <a:cs typeface="Calibri"/>
              </a:rPr>
              <a:t>crisis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45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40" dirty="0">
                <a:solidFill>
                  <a:srgbClr val="272424"/>
                </a:solidFill>
                <a:latin typeface="Calibri"/>
                <a:cs typeface="Calibri"/>
              </a:rPr>
              <a:t>$2B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em</a:t>
            </a:r>
            <a:r>
              <a:rPr sz="16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erg</a:t>
            </a:r>
            <a:r>
              <a:rPr sz="16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ency </a:t>
            </a:r>
            <a:r>
              <a:rPr sz="1600" spc="100" dirty="0">
                <a:solidFill>
                  <a:srgbClr val="272424"/>
                </a:solidFill>
                <a:latin typeface="Calibri"/>
                <a:cs typeface="Calibri"/>
              </a:rPr>
              <a:t>debt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hig</a:t>
            </a:r>
            <a:r>
              <a:rPr sz="16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h</a:t>
            </a:r>
            <a:r>
              <a:rPr sz="16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endParaRPr sz="1600">
              <a:latin typeface="Calibri"/>
              <a:cs typeface="Calibri"/>
            </a:endParaRPr>
          </a:p>
          <a:p>
            <a:pPr marL="263525" marR="5080" indent="-251460">
              <a:lnSpc>
                <a:spcPts val="1800"/>
              </a:lnSpc>
              <a:buFont typeface="Calibri"/>
              <a:buChar char="•"/>
              <a:tabLst>
                <a:tab pos="263525" algn="l"/>
              </a:tabLst>
            </a:pPr>
            <a:r>
              <a:rPr sz="1600" b="1" spc="100" dirty="0">
                <a:solidFill>
                  <a:srgbClr val="272424"/>
                </a:solidFill>
                <a:latin typeface="Calibri"/>
                <a:cs typeface="Calibri"/>
              </a:rPr>
              <a:t>2020:</a:t>
            </a:r>
            <a:r>
              <a:rPr sz="1600" b="1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IPO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$3.5B</a:t>
            </a:r>
            <a:r>
              <a:rPr sz="16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raised;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stock</a:t>
            </a:r>
            <a:r>
              <a:rPr sz="1600" spc="4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doubled</a:t>
            </a:r>
            <a:r>
              <a:rPr sz="1600" spc="4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600" spc="4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first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day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926073" y="2975991"/>
            <a:ext cx="4309745" cy="2691765"/>
          </a:xfrm>
          <a:custGeom>
            <a:avLst/>
            <a:gdLst/>
            <a:ahLst/>
            <a:cxnLst/>
            <a:rect l="l" t="t" r="r" b="b"/>
            <a:pathLst>
              <a:path w="4309745" h="2691765">
                <a:moveTo>
                  <a:pt x="4194302" y="0"/>
                </a:moveTo>
                <a:lnTo>
                  <a:pt x="114935" y="0"/>
                </a:lnTo>
                <a:lnTo>
                  <a:pt x="70187" y="9028"/>
                </a:lnTo>
                <a:lnTo>
                  <a:pt x="33654" y="33655"/>
                </a:lnTo>
                <a:lnTo>
                  <a:pt x="9028" y="70187"/>
                </a:lnTo>
                <a:lnTo>
                  <a:pt x="0" y="114935"/>
                </a:lnTo>
                <a:lnTo>
                  <a:pt x="0" y="2576449"/>
                </a:lnTo>
                <a:lnTo>
                  <a:pt x="9028" y="2621196"/>
                </a:lnTo>
                <a:lnTo>
                  <a:pt x="33655" y="2657729"/>
                </a:lnTo>
                <a:lnTo>
                  <a:pt x="70187" y="2682355"/>
                </a:lnTo>
                <a:lnTo>
                  <a:pt x="114935" y="2691384"/>
                </a:lnTo>
                <a:lnTo>
                  <a:pt x="4194302" y="2691384"/>
                </a:lnTo>
                <a:lnTo>
                  <a:pt x="4238996" y="2682355"/>
                </a:lnTo>
                <a:lnTo>
                  <a:pt x="4275534" y="2657729"/>
                </a:lnTo>
                <a:lnTo>
                  <a:pt x="4300190" y="2621196"/>
                </a:lnTo>
                <a:lnTo>
                  <a:pt x="4309236" y="2576449"/>
                </a:lnTo>
                <a:lnTo>
                  <a:pt x="4309236" y="114935"/>
                </a:lnTo>
                <a:lnTo>
                  <a:pt x="4300190" y="70187"/>
                </a:lnTo>
                <a:lnTo>
                  <a:pt x="4275534" y="33654"/>
                </a:lnTo>
                <a:lnTo>
                  <a:pt x="4238996" y="9028"/>
                </a:lnTo>
                <a:lnTo>
                  <a:pt x="4194302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059170" y="2978084"/>
            <a:ext cx="4043679" cy="744855"/>
          </a:xfrm>
          <a:prstGeom prst="rect">
            <a:avLst/>
          </a:prstGeom>
        </p:spPr>
        <p:txBody>
          <a:bodyPr vert="horz" wrap="square" lIns="0" tIns="137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85"/>
              </a:spcBef>
            </a:pP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Key</a:t>
            </a:r>
            <a:r>
              <a:rPr sz="1400" b="1" spc="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Lessons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075"/>
              </a:spcBef>
              <a:tabLst>
                <a:tab pos="1103630" algn="l"/>
                <a:tab pos="1974214" algn="l"/>
                <a:tab pos="2701290" algn="l"/>
                <a:tab pos="3277235" algn="l"/>
                <a:tab pos="3863975" algn="l"/>
              </a:tabLst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Resilience: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Airbnb's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COVID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debt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raise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25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59170" y="3682365"/>
            <a:ext cx="404367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30605" algn="l"/>
                <a:tab pos="1730375" algn="l"/>
                <a:tab pos="2778760" algn="l"/>
                <a:tab pos="3274060" algn="l"/>
              </a:tabLst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punishing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terms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preserved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2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company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059170" y="3787023"/>
            <a:ext cx="4044315" cy="992505"/>
          </a:xfrm>
          <a:prstGeom prst="rect">
            <a:avLst/>
          </a:prstGeom>
        </p:spPr>
        <p:txBody>
          <a:bodyPr vert="horz" wrap="square" lIns="0" tIns="1371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6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near-zero-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revenue</a:t>
            </a:r>
            <a:r>
              <a:rPr sz="16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period.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860"/>
              </a:lnSpc>
              <a:spcBef>
                <a:spcPts val="990"/>
              </a:spcBef>
            </a:pP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Timing:</a:t>
            </a:r>
            <a:r>
              <a:rPr sz="1600" b="1" spc="1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sz="1600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IPO</a:t>
            </a:r>
            <a:r>
              <a:rPr sz="1600" spc="1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600" spc="1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December</a:t>
            </a:r>
            <a:r>
              <a:rPr sz="1600" spc="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2020</a:t>
            </a:r>
            <a:r>
              <a:rPr sz="1600" spc="1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600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amid</a:t>
            </a:r>
            <a:r>
              <a:rPr sz="1600" spc="1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5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860"/>
              </a:lnSpc>
            </a:pP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pandemic</a:t>
            </a:r>
            <a:r>
              <a:rPr sz="16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— became</a:t>
            </a:r>
            <a:r>
              <a:rPr sz="16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one</a:t>
            </a:r>
            <a:r>
              <a:rPr sz="16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6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most</a:t>
            </a:r>
            <a:r>
              <a:rPr sz="16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successful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059170" y="4739132"/>
            <a:ext cx="4044950" cy="499109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1810"/>
              </a:lnSpc>
              <a:spcBef>
                <a:spcPts val="245"/>
              </a:spcBef>
              <a:tabLst>
                <a:tab pos="344805" algn="l"/>
                <a:tab pos="1141730" algn="l"/>
                <a:tab pos="1949450" algn="l"/>
                <a:tab pos="2717800" algn="l"/>
                <a:tab pos="3420745" algn="l"/>
                <a:tab pos="3725545" algn="l"/>
              </a:tabLst>
            </a:pPr>
            <a:r>
              <a:rPr sz="1600" spc="-25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history,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proving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market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timing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25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less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important</a:t>
            </a:r>
            <a:r>
              <a:rPr sz="16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than</a:t>
            </a:r>
            <a:r>
              <a:rPr sz="16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business</a:t>
            </a:r>
            <a:r>
              <a:rPr sz="16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fundamentals.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914349"/>
            <a:ext cx="10365105" cy="5991225"/>
            <a:chOff x="341566" y="914349"/>
            <a:chExt cx="10365105" cy="59912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41983" y="928779"/>
              <a:ext cx="3264116" cy="589045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615555" y="942974"/>
              <a:ext cx="3090545" cy="5897880"/>
            </a:xfrm>
            <a:custGeom>
              <a:avLst/>
              <a:gdLst/>
              <a:ahLst/>
              <a:cxnLst/>
              <a:rect l="l" t="t" r="r" b="b"/>
              <a:pathLst>
                <a:path w="3090545" h="5897880">
                  <a:moveTo>
                    <a:pt x="3090545" y="0"/>
                  </a:moveTo>
                  <a:lnTo>
                    <a:pt x="222503" y="0"/>
                  </a:lnTo>
                  <a:lnTo>
                    <a:pt x="177683" y="4523"/>
                  </a:lnTo>
                  <a:lnTo>
                    <a:pt x="135927" y="17498"/>
                  </a:lnTo>
                  <a:lnTo>
                    <a:pt x="98133" y="38027"/>
                  </a:lnTo>
                  <a:lnTo>
                    <a:pt x="65198" y="65214"/>
                  </a:lnTo>
                  <a:lnTo>
                    <a:pt x="38020" y="98164"/>
                  </a:lnTo>
                  <a:lnTo>
                    <a:pt x="17496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675287"/>
                  </a:lnTo>
                  <a:lnTo>
                    <a:pt x="4523" y="5720147"/>
                  </a:lnTo>
                  <a:lnTo>
                    <a:pt x="17496" y="5761930"/>
                  </a:lnTo>
                  <a:lnTo>
                    <a:pt x="38020" y="5799741"/>
                  </a:lnTo>
                  <a:lnTo>
                    <a:pt x="65198" y="5832684"/>
                  </a:lnTo>
                  <a:lnTo>
                    <a:pt x="98133" y="5859864"/>
                  </a:lnTo>
                  <a:lnTo>
                    <a:pt x="135927" y="5880387"/>
                  </a:lnTo>
                  <a:lnTo>
                    <a:pt x="177683" y="5893357"/>
                  </a:lnTo>
                  <a:lnTo>
                    <a:pt x="222503" y="5897880"/>
                  </a:lnTo>
                  <a:lnTo>
                    <a:pt x="3090545" y="5897880"/>
                  </a:lnTo>
                  <a:lnTo>
                    <a:pt x="3090545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1584" y="914349"/>
              <a:ext cx="9861677" cy="599071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108582"/>
              <a:ext cx="10139680" cy="5639435"/>
            </a:xfrm>
            <a:custGeom>
              <a:avLst/>
              <a:gdLst/>
              <a:ahLst/>
              <a:cxnLst/>
              <a:rect l="l" t="t" r="r" b="b"/>
              <a:pathLst>
                <a:path w="10139680" h="5639434">
                  <a:moveTo>
                    <a:pt x="9793160" y="0"/>
                  </a:moveTo>
                  <a:lnTo>
                    <a:pt x="346252" y="0"/>
                  </a:lnTo>
                  <a:lnTo>
                    <a:pt x="299269" y="3161"/>
                  </a:lnTo>
                  <a:lnTo>
                    <a:pt x="254207" y="12371"/>
                  </a:lnTo>
                  <a:lnTo>
                    <a:pt x="211478" y="27215"/>
                  </a:lnTo>
                  <a:lnTo>
                    <a:pt x="171495" y="47281"/>
                  </a:lnTo>
                  <a:lnTo>
                    <a:pt x="134670" y="72155"/>
                  </a:lnTo>
                  <a:lnTo>
                    <a:pt x="101417" y="101425"/>
                  </a:lnTo>
                  <a:lnTo>
                    <a:pt x="72148" y="134676"/>
                  </a:lnTo>
                  <a:lnTo>
                    <a:pt x="47275" y="171497"/>
                  </a:lnTo>
                  <a:lnTo>
                    <a:pt x="27211" y="211472"/>
                  </a:lnTo>
                  <a:lnTo>
                    <a:pt x="12368" y="254191"/>
                  </a:lnTo>
                  <a:lnTo>
                    <a:pt x="3160" y="299238"/>
                  </a:lnTo>
                  <a:lnTo>
                    <a:pt x="0" y="346201"/>
                  </a:lnTo>
                  <a:lnTo>
                    <a:pt x="0" y="5293042"/>
                  </a:lnTo>
                  <a:lnTo>
                    <a:pt x="3160" y="5340025"/>
                  </a:lnTo>
                  <a:lnTo>
                    <a:pt x="12368" y="5385088"/>
                  </a:lnTo>
                  <a:lnTo>
                    <a:pt x="27211" y="5427817"/>
                  </a:lnTo>
                  <a:lnTo>
                    <a:pt x="47275" y="5467800"/>
                  </a:lnTo>
                  <a:lnTo>
                    <a:pt x="72148" y="5504624"/>
                  </a:lnTo>
                  <a:lnTo>
                    <a:pt x="101417" y="5537877"/>
                  </a:lnTo>
                  <a:lnTo>
                    <a:pt x="134670" y="5567147"/>
                  </a:lnTo>
                  <a:lnTo>
                    <a:pt x="171495" y="5592020"/>
                  </a:lnTo>
                  <a:lnTo>
                    <a:pt x="211478" y="5612084"/>
                  </a:lnTo>
                  <a:lnTo>
                    <a:pt x="254207" y="5626926"/>
                  </a:lnTo>
                  <a:lnTo>
                    <a:pt x="299269" y="5636134"/>
                  </a:lnTo>
                  <a:lnTo>
                    <a:pt x="346252" y="5639295"/>
                  </a:lnTo>
                  <a:lnTo>
                    <a:pt x="9793160" y="5639295"/>
                  </a:lnTo>
                  <a:lnTo>
                    <a:pt x="9840153" y="5636134"/>
                  </a:lnTo>
                  <a:lnTo>
                    <a:pt x="9885224" y="5626926"/>
                  </a:lnTo>
                  <a:lnTo>
                    <a:pt x="9927963" y="5612084"/>
                  </a:lnTo>
                  <a:lnTo>
                    <a:pt x="9967954" y="5592020"/>
                  </a:lnTo>
                  <a:lnTo>
                    <a:pt x="10004787" y="5567147"/>
                  </a:lnTo>
                  <a:lnTo>
                    <a:pt x="10038048" y="5537877"/>
                  </a:lnTo>
                  <a:lnTo>
                    <a:pt x="10067324" y="5504624"/>
                  </a:lnTo>
                  <a:lnTo>
                    <a:pt x="10092203" y="5467800"/>
                  </a:lnTo>
                  <a:lnTo>
                    <a:pt x="10112271" y="5427817"/>
                  </a:lnTo>
                  <a:lnTo>
                    <a:pt x="10127117" y="5385088"/>
                  </a:lnTo>
                  <a:lnTo>
                    <a:pt x="10136327" y="5340025"/>
                  </a:lnTo>
                  <a:lnTo>
                    <a:pt x="10139489" y="5293042"/>
                  </a:lnTo>
                  <a:lnTo>
                    <a:pt x="10139489" y="346201"/>
                  </a:lnTo>
                  <a:lnTo>
                    <a:pt x="10136327" y="299238"/>
                  </a:lnTo>
                  <a:lnTo>
                    <a:pt x="10127117" y="254191"/>
                  </a:lnTo>
                  <a:lnTo>
                    <a:pt x="10112271" y="211472"/>
                  </a:lnTo>
                  <a:lnTo>
                    <a:pt x="10092203" y="171497"/>
                  </a:lnTo>
                  <a:lnTo>
                    <a:pt x="10067324" y="134676"/>
                  </a:lnTo>
                  <a:lnTo>
                    <a:pt x="10038048" y="101425"/>
                  </a:lnTo>
                  <a:lnTo>
                    <a:pt x="10004787" y="72155"/>
                  </a:lnTo>
                  <a:lnTo>
                    <a:pt x="9967954" y="47281"/>
                  </a:lnTo>
                  <a:lnTo>
                    <a:pt x="9927963" y="27215"/>
                  </a:lnTo>
                  <a:lnTo>
                    <a:pt x="9885224" y="12371"/>
                  </a:lnTo>
                  <a:lnTo>
                    <a:pt x="9840153" y="3161"/>
                  </a:lnTo>
                  <a:lnTo>
                    <a:pt x="97931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108582"/>
              <a:ext cx="10139680" cy="5639435"/>
            </a:xfrm>
            <a:custGeom>
              <a:avLst/>
              <a:gdLst/>
              <a:ahLst/>
              <a:cxnLst/>
              <a:rect l="l" t="t" r="r" b="b"/>
              <a:pathLst>
                <a:path w="10139680" h="5639434">
                  <a:moveTo>
                    <a:pt x="0" y="346201"/>
                  </a:moveTo>
                  <a:lnTo>
                    <a:pt x="3160" y="299238"/>
                  </a:lnTo>
                  <a:lnTo>
                    <a:pt x="12368" y="254191"/>
                  </a:lnTo>
                  <a:lnTo>
                    <a:pt x="27211" y="211472"/>
                  </a:lnTo>
                  <a:lnTo>
                    <a:pt x="47275" y="171497"/>
                  </a:lnTo>
                  <a:lnTo>
                    <a:pt x="72148" y="134676"/>
                  </a:lnTo>
                  <a:lnTo>
                    <a:pt x="101417" y="101425"/>
                  </a:lnTo>
                  <a:lnTo>
                    <a:pt x="134670" y="72155"/>
                  </a:lnTo>
                  <a:lnTo>
                    <a:pt x="171495" y="47281"/>
                  </a:lnTo>
                  <a:lnTo>
                    <a:pt x="211478" y="27215"/>
                  </a:lnTo>
                  <a:lnTo>
                    <a:pt x="254207" y="12371"/>
                  </a:lnTo>
                  <a:lnTo>
                    <a:pt x="299269" y="3161"/>
                  </a:lnTo>
                  <a:lnTo>
                    <a:pt x="346252" y="0"/>
                  </a:lnTo>
                  <a:lnTo>
                    <a:pt x="9793160" y="0"/>
                  </a:lnTo>
                  <a:lnTo>
                    <a:pt x="9840153" y="3161"/>
                  </a:lnTo>
                  <a:lnTo>
                    <a:pt x="9885224" y="12371"/>
                  </a:lnTo>
                  <a:lnTo>
                    <a:pt x="9927963" y="27215"/>
                  </a:lnTo>
                  <a:lnTo>
                    <a:pt x="9967954" y="47281"/>
                  </a:lnTo>
                  <a:lnTo>
                    <a:pt x="10004787" y="72155"/>
                  </a:lnTo>
                  <a:lnTo>
                    <a:pt x="10038048" y="101425"/>
                  </a:lnTo>
                  <a:lnTo>
                    <a:pt x="10067324" y="134676"/>
                  </a:lnTo>
                  <a:lnTo>
                    <a:pt x="10092203" y="171497"/>
                  </a:lnTo>
                  <a:lnTo>
                    <a:pt x="10112271" y="211472"/>
                  </a:lnTo>
                  <a:lnTo>
                    <a:pt x="10127117" y="254191"/>
                  </a:lnTo>
                  <a:lnTo>
                    <a:pt x="10136327" y="299238"/>
                  </a:lnTo>
                  <a:lnTo>
                    <a:pt x="10139489" y="346201"/>
                  </a:lnTo>
                  <a:lnTo>
                    <a:pt x="10139489" y="5293042"/>
                  </a:lnTo>
                  <a:lnTo>
                    <a:pt x="10136327" y="5340025"/>
                  </a:lnTo>
                  <a:lnTo>
                    <a:pt x="10127117" y="5385088"/>
                  </a:lnTo>
                  <a:lnTo>
                    <a:pt x="10112271" y="5427817"/>
                  </a:lnTo>
                  <a:lnTo>
                    <a:pt x="10092203" y="5467800"/>
                  </a:lnTo>
                  <a:lnTo>
                    <a:pt x="10067324" y="5504624"/>
                  </a:lnTo>
                  <a:lnTo>
                    <a:pt x="10038048" y="5537877"/>
                  </a:lnTo>
                  <a:lnTo>
                    <a:pt x="10004787" y="5567147"/>
                  </a:lnTo>
                  <a:lnTo>
                    <a:pt x="9967954" y="5592020"/>
                  </a:lnTo>
                  <a:lnTo>
                    <a:pt x="9927963" y="5612084"/>
                  </a:lnTo>
                  <a:lnTo>
                    <a:pt x="9885224" y="5626926"/>
                  </a:lnTo>
                  <a:lnTo>
                    <a:pt x="9840153" y="5636134"/>
                  </a:lnTo>
                  <a:lnTo>
                    <a:pt x="9793160" y="5639295"/>
                  </a:lnTo>
                  <a:lnTo>
                    <a:pt x="346252" y="5639295"/>
                  </a:lnTo>
                  <a:lnTo>
                    <a:pt x="299269" y="5636134"/>
                  </a:lnTo>
                  <a:lnTo>
                    <a:pt x="254207" y="5626926"/>
                  </a:lnTo>
                  <a:lnTo>
                    <a:pt x="211478" y="5612084"/>
                  </a:lnTo>
                  <a:lnTo>
                    <a:pt x="171495" y="5592020"/>
                  </a:lnTo>
                  <a:lnTo>
                    <a:pt x="134670" y="5567147"/>
                  </a:lnTo>
                  <a:lnTo>
                    <a:pt x="101417" y="5537877"/>
                  </a:lnTo>
                  <a:lnTo>
                    <a:pt x="72148" y="5504624"/>
                  </a:lnTo>
                  <a:lnTo>
                    <a:pt x="47275" y="5467800"/>
                  </a:lnTo>
                  <a:lnTo>
                    <a:pt x="27211" y="5427817"/>
                  </a:lnTo>
                  <a:lnTo>
                    <a:pt x="12368" y="5385088"/>
                  </a:lnTo>
                  <a:lnTo>
                    <a:pt x="3160" y="5340025"/>
                  </a:lnTo>
                  <a:lnTo>
                    <a:pt x="0" y="5293042"/>
                  </a:lnTo>
                  <a:lnTo>
                    <a:pt x="0" y="34620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9050" y="-25"/>
            <a:ext cx="10363200" cy="897890"/>
            <a:chOff x="19050" y="-25"/>
            <a:chExt cx="10363200" cy="897890"/>
          </a:xfrm>
        </p:grpSpPr>
        <p:sp>
          <p:nvSpPr>
            <p:cNvPr id="9" name="object 9"/>
            <p:cNvSpPr/>
            <p:nvPr/>
          </p:nvSpPr>
          <p:spPr>
            <a:xfrm>
              <a:off x="2000250" y="25717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050" y="-25"/>
              <a:ext cx="2024252" cy="897534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167254" y="443941"/>
            <a:ext cx="7192009" cy="4337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650" i="0" dirty="0">
                <a:solidFill>
                  <a:srgbClr val="000000"/>
                </a:solidFill>
                <a:latin typeface="Calibri"/>
                <a:cs typeface="Calibri"/>
              </a:rPr>
              <a:t>Case</a:t>
            </a:r>
            <a:r>
              <a:rPr sz="2650" i="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650" i="0" dirty="0">
                <a:solidFill>
                  <a:srgbClr val="000000"/>
                </a:solidFill>
                <a:latin typeface="Calibri"/>
                <a:cs typeface="Calibri"/>
              </a:rPr>
              <a:t>Study</a:t>
            </a:r>
            <a:r>
              <a:rPr sz="2650" i="0" spc="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650" i="0" dirty="0">
                <a:solidFill>
                  <a:srgbClr val="000000"/>
                </a:solidFill>
                <a:latin typeface="Calibri"/>
                <a:cs typeface="Calibri"/>
              </a:rPr>
              <a:t>—</a:t>
            </a:r>
            <a:r>
              <a:rPr sz="2650" i="0" spc="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650" i="0" dirty="0">
                <a:solidFill>
                  <a:srgbClr val="000000"/>
                </a:solidFill>
                <a:latin typeface="Calibri"/>
                <a:cs typeface="Calibri"/>
              </a:rPr>
              <a:t>Stripe:</a:t>
            </a:r>
            <a:r>
              <a:rPr sz="2650" i="0" spc="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65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650" i="0" spc="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650" i="0" dirty="0">
                <a:solidFill>
                  <a:srgbClr val="000000"/>
                </a:solidFill>
                <a:latin typeface="Calibri"/>
                <a:cs typeface="Calibri"/>
              </a:rPr>
              <a:t>Private</a:t>
            </a:r>
            <a:r>
              <a:rPr sz="2650" i="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650" i="0" dirty="0">
                <a:solidFill>
                  <a:srgbClr val="000000"/>
                </a:solidFill>
                <a:latin typeface="Calibri"/>
                <a:cs typeface="Calibri"/>
              </a:rPr>
              <a:t>Unicorn</a:t>
            </a:r>
            <a:r>
              <a:rPr sz="2650" i="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650" i="0" spc="-10" dirty="0">
                <a:solidFill>
                  <a:srgbClr val="000000"/>
                </a:solidFill>
                <a:latin typeface="Calibri"/>
                <a:cs typeface="Calibri"/>
              </a:rPr>
              <a:t>Playbook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612385" y="1538986"/>
            <a:ext cx="855980" cy="252729"/>
          </a:xfrm>
          <a:custGeom>
            <a:avLst/>
            <a:gdLst/>
            <a:ahLst/>
            <a:cxnLst/>
            <a:rect l="l" t="t" r="r" b="b"/>
            <a:pathLst>
              <a:path w="855979" h="252730">
                <a:moveTo>
                  <a:pt x="809751" y="0"/>
                </a:moveTo>
                <a:lnTo>
                  <a:pt x="45974" y="0"/>
                </a:lnTo>
                <a:lnTo>
                  <a:pt x="28074" y="3631"/>
                </a:lnTo>
                <a:lnTo>
                  <a:pt x="13462" y="13525"/>
                </a:lnTo>
                <a:lnTo>
                  <a:pt x="3611" y="28182"/>
                </a:lnTo>
                <a:lnTo>
                  <a:pt x="0" y="46100"/>
                </a:lnTo>
                <a:lnTo>
                  <a:pt x="0" y="206375"/>
                </a:lnTo>
                <a:lnTo>
                  <a:pt x="3611" y="224347"/>
                </a:lnTo>
                <a:lnTo>
                  <a:pt x="13462" y="238998"/>
                </a:lnTo>
                <a:lnTo>
                  <a:pt x="28074" y="248862"/>
                </a:lnTo>
                <a:lnTo>
                  <a:pt x="45974" y="252475"/>
                </a:lnTo>
                <a:lnTo>
                  <a:pt x="809751" y="252475"/>
                </a:lnTo>
                <a:lnTo>
                  <a:pt x="827651" y="248862"/>
                </a:lnTo>
                <a:lnTo>
                  <a:pt x="842263" y="238998"/>
                </a:lnTo>
                <a:lnTo>
                  <a:pt x="852114" y="224347"/>
                </a:lnTo>
                <a:lnTo>
                  <a:pt x="855726" y="206375"/>
                </a:lnTo>
                <a:lnTo>
                  <a:pt x="855726" y="46100"/>
                </a:lnTo>
                <a:lnTo>
                  <a:pt x="852114" y="28182"/>
                </a:lnTo>
                <a:lnTo>
                  <a:pt x="842263" y="13525"/>
                </a:lnTo>
                <a:lnTo>
                  <a:pt x="827651" y="3631"/>
                </a:lnTo>
                <a:lnTo>
                  <a:pt x="809751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646167" y="1538096"/>
            <a:ext cx="80454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5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70" dirty="0">
                <a:solidFill>
                  <a:srgbClr val="272424"/>
                </a:solidFill>
                <a:latin typeface="Calibri"/>
                <a:cs typeface="Calibri"/>
              </a:rPr>
              <a:t>ASE</a:t>
            </a:r>
            <a:r>
              <a:rPr sz="105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65" dirty="0">
                <a:solidFill>
                  <a:srgbClr val="272424"/>
                </a:solidFill>
                <a:latin typeface="Calibri"/>
                <a:cs typeface="Calibri"/>
              </a:rPr>
              <a:t>STUD</a:t>
            </a:r>
            <a:r>
              <a:rPr sz="105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50" dirty="0">
                <a:solidFill>
                  <a:srgbClr val="272424"/>
                </a:solidFill>
                <a:latin typeface="Calibri"/>
                <a:cs typeface="Calibri"/>
              </a:rPr>
              <a:t>Y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79365" y="1799335"/>
            <a:ext cx="5547360" cy="128397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 marR="5080" algn="just">
              <a:lnSpc>
                <a:spcPts val="1600"/>
              </a:lnSpc>
              <a:spcBef>
                <a:spcPts val="415"/>
              </a:spcBef>
            </a:pP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Stripe</a:t>
            </a:r>
            <a:r>
              <a:rPr sz="16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has</a:t>
            </a:r>
            <a:r>
              <a:rPr sz="16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over</a:t>
            </a:r>
            <a:r>
              <a:rPr sz="16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spc="55" dirty="0">
                <a:solidFill>
                  <a:srgbClr val="272424"/>
                </a:solidFill>
                <a:latin typeface="Calibri"/>
                <a:cs typeface="Calibri"/>
              </a:rPr>
              <a:t>$8</a:t>
            </a:r>
            <a:r>
              <a:rPr sz="1600" b="1" spc="-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spc="30" dirty="0">
                <a:solidFill>
                  <a:srgbClr val="272424"/>
                </a:solidFill>
                <a:latin typeface="Calibri"/>
                <a:cs typeface="Calibri"/>
              </a:rPr>
              <a:t>.7B</a:t>
            </a:r>
            <a:r>
              <a:rPr sz="1600" b="1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across</a:t>
            </a:r>
            <a:r>
              <a:rPr sz="16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6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ultiple</a:t>
            </a:r>
            <a:r>
              <a:rPr sz="16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100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6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while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deliberately</a:t>
            </a:r>
            <a:r>
              <a:rPr sz="1600" spc="3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staying</a:t>
            </a:r>
            <a:r>
              <a:rPr sz="1600" spc="5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private</a:t>
            </a:r>
            <a:r>
              <a:rPr sz="1600" spc="3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5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reaching</a:t>
            </a:r>
            <a:r>
              <a:rPr sz="1600" spc="5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3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peak</a:t>
            </a:r>
            <a:r>
              <a:rPr sz="1600" spc="3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272424"/>
                </a:solidFill>
                <a:latin typeface="Calibri"/>
                <a:cs typeface="Calibri"/>
              </a:rPr>
              <a:t>$95B</a:t>
            </a:r>
            <a:r>
              <a:rPr sz="1600" b="1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40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2021</a:t>
            </a:r>
            <a:r>
              <a:rPr sz="16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before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100" dirty="0">
                <a:solidFill>
                  <a:srgbClr val="272424"/>
                </a:solidFill>
                <a:latin typeface="Calibri"/>
                <a:cs typeface="Calibri"/>
              </a:rPr>
              <a:t>down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round</a:t>
            </a:r>
            <a:r>
              <a:rPr sz="16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1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$50B</a:t>
            </a:r>
            <a:r>
              <a:rPr sz="16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40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2023.</a:t>
            </a:r>
            <a:endParaRPr sz="1600">
              <a:latin typeface="Calibri"/>
              <a:cs typeface="Calibri"/>
            </a:endParaRPr>
          </a:p>
          <a:p>
            <a:pPr marL="12700" marR="15240" algn="just">
              <a:lnSpc>
                <a:spcPts val="1600"/>
              </a:lnSpc>
              <a:spcBef>
                <a:spcPts val="1595"/>
              </a:spcBef>
            </a:pP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This</a:t>
            </a:r>
            <a:r>
              <a:rPr sz="16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6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akes</a:t>
            </a:r>
            <a:r>
              <a:rPr sz="16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Stripe</a:t>
            </a:r>
            <a:r>
              <a:rPr sz="16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one</a:t>
            </a:r>
            <a:r>
              <a:rPr sz="16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6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ost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instructive</a:t>
            </a:r>
            <a:r>
              <a:rPr sz="16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cases</a:t>
            </a:r>
            <a:r>
              <a:rPr sz="16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40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6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late-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stag</a:t>
            </a:r>
            <a:r>
              <a:rPr sz="16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e</a:t>
            </a:r>
            <a:r>
              <a:rPr sz="16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private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6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4587621" y="3335782"/>
            <a:ext cx="1767839" cy="1648460"/>
            <a:chOff x="4587621" y="3335782"/>
            <a:chExt cx="1767839" cy="1648460"/>
          </a:xfrm>
        </p:grpSpPr>
        <p:sp>
          <p:nvSpPr>
            <p:cNvPr id="16" name="object 16"/>
            <p:cNvSpPr/>
            <p:nvPr/>
          </p:nvSpPr>
          <p:spPr>
            <a:xfrm>
              <a:off x="4591431" y="3339592"/>
              <a:ext cx="1760220" cy="1640839"/>
            </a:xfrm>
            <a:custGeom>
              <a:avLst/>
              <a:gdLst/>
              <a:ahLst/>
              <a:cxnLst/>
              <a:rect l="l" t="t" r="r" b="b"/>
              <a:pathLst>
                <a:path w="1760220" h="1640839">
                  <a:moveTo>
                    <a:pt x="1702435" y="0"/>
                  </a:moveTo>
                  <a:lnTo>
                    <a:pt x="57531" y="0"/>
                  </a:lnTo>
                  <a:lnTo>
                    <a:pt x="35093" y="4524"/>
                  </a:lnTo>
                  <a:lnTo>
                    <a:pt x="16811" y="16859"/>
                  </a:lnTo>
                  <a:lnTo>
                    <a:pt x="4506" y="35147"/>
                  </a:lnTo>
                  <a:lnTo>
                    <a:pt x="0" y="57531"/>
                  </a:lnTo>
                  <a:lnTo>
                    <a:pt x="0" y="1583055"/>
                  </a:lnTo>
                  <a:lnTo>
                    <a:pt x="4506" y="1605438"/>
                  </a:lnTo>
                  <a:lnTo>
                    <a:pt x="16811" y="1623726"/>
                  </a:lnTo>
                  <a:lnTo>
                    <a:pt x="35093" y="1636061"/>
                  </a:lnTo>
                  <a:lnTo>
                    <a:pt x="57531" y="1640586"/>
                  </a:lnTo>
                  <a:lnTo>
                    <a:pt x="1702435" y="1640586"/>
                  </a:lnTo>
                  <a:lnTo>
                    <a:pt x="1724818" y="1636061"/>
                  </a:lnTo>
                  <a:lnTo>
                    <a:pt x="1743106" y="1623726"/>
                  </a:lnTo>
                  <a:lnTo>
                    <a:pt x="1755441" y="1605438"/>
                  </a:lnTo>
                  <a:lnTo>
                    <a:pt x="1759966" y="1583055"/>
                  </a:lnTo>
                  <a:lnTo>
                    <a:pt x="1759966" y="57531"/>
                  </a:lnTo>
                  <a:lnTo>
                    <a:pt x="1755441" y="35147"/>
                  </a:lnTo>
                  <a:lnTo>
                    <a:pt x="1743106" y="16859"/>
                  </a:lnTo>
                  <a:lnTo>
                    <a:pt x="1724818" y="4524"/>
                  </a:lnTo>
                  <a:lnTo>
                    <a:pt x="1702435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591431" y="3339592"/>
              <a:ext cx="1760220" cy="1640839"/>
            </a:xfrm>
            <a:custGeom>
              <a:avLst/>
              <a:gdLst/>
              <a:ahLst/>
              <a:cxnLst/>
              <a:rect l="l" t="t" r="r" b="b"/>
              <a:pathLst>
                <a:path w="1760220" h="1640839">
                  <a:moveTo>
                    <a:pt x="0" y="57531"/>
                  </a:moveTo>
                  <a:lnTo>
                    <a:pt x="4506" y="35147"/>
                  </a:lnTo>
                  <a:lnTo>
                    <a:pt x="16811" y="16859"/>
                  </a:lnTo>
                  <a:lnTo>
                    <a:pt x="35093" y="4524"/>
                  </a:lnTo>
                  <a:lnTo>
                    <a:pt x="57531" y="0"/>
                  </a:lnTo>
                  <a:lnTo>
                    <a:pt x="1702435" y="0"/>
                  </a:lnTo>
                  <a:lnTo>
                    <a:pt x="1724818" y="4524"/>
                  </a:lnTo>
                  <a:lnTo>
                    <a:pt x="1743106" y="16859"/>
                  </a:lnTo>
                  <a:lnTo>
                    <a:pt x="1755441" y="35147"/>
                  </a:lnTo>
                  <a:lnTo>
                    <a:pt x="1759966" y="57531"/>
                  </a:lnTo>
                  <a:lnTo>
                    <a:pt x="1759966" y="1583055"/>
                  </a:lnTo>
                  <a:lnTo>
                    <a:pt x="1755441" y="1605438"/>
                  </a:lnTo>
                  <a:lnTo>
                    <a:pt x="1743106" y="1623726"/>
                  </a:lnTo>
                  <a:lnTo>
                    <a:pt x="1724818" y="1636061"/>
                  </a:lnTo>
                  <a:lnTo>
                    <a:pt x="1702435" y="1640586"/>
                  </a:lnTo>
                  <a:lnTo>
                    <a:pt x="57531" y="1640586"/>
                  </a:lnTo>
                  <a:lnTo>
                    <a:pt x="35093" y="1636061"/>
                  </a:lnTo>
                  <a:lnTo>
                    <a:pt x="16811" y="1623726"/>
                  </a:lnTo>
                  <a:lnTo>
                    <a:pt x="4506" y="1605438"/>
                  </a:lnTo>
                  <a:lnTo>
                    <a:pt x="0" y="1583055"/>
                  </a:lnTo>
                  <a:lnTo>
                    <a:pt x="0" y="5753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4721733" y="3463493"/>
            <a:ext cx="1390015" cy="111252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0"/>
              </a:spcBef>
            </a:pPr>
            <a:r>
              <a:rPr sz="1300" b="1" dirty="0">
                <a:solidFill>
                  <a:srgbClr val="272424"/>
                </a:solidFill>
                <a:latin typeface="Calibri"/>
                <a:cs typeface="Calibri"/>
              </a:rPr>
              <a:t>2011</a:t>
            </a:r>
            <a:r>
              <a:rPr sz="1300" b="1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300" b="1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b="1" spc="-20" dirty="0">
                <a:solidFill>
                  <a:srgbClr val="272424"/>
                </a:solidFill>
                <a:latin typeface="Calibri"/>
                <a:cs typeface="Calibri"/>
              </a:rPr>
              <a:t>Seed</a:t>
            </a:r>
            <a:endParaRPr sz="1300">
              <a:latin typeface="Calibri"/>
              <a:cs typeface="Calibri"/>
            </a:endParaRPr>
          </a:p>
          <a:p>
            <a:pPr marL="12700" marR="5080" algn="just">
              <a:lnSpc>
                <a:spcPct val="127099"/>
              </a:lnSpc>
              <a:spcBef>
                <a:spcPts val="575"/>
              </a:spcBef>
            </a:pP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$2M</a:t>
            </a:r>
            <a:r>
              <a:rPr sz="105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5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Peter</a:t>
            </a:r>
            <a:r>
              <a:rPr sz="105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272424"/>
                </a:solidFill>
                <a:latin typeface="Calibri"/>
                <a:cs typeface="Calibri"/>
              </a:rPr>
              <a:t>Thiel,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Elon</a:t>
            </a:r>
            <a:r>
              <a:rPr sz="105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70" dirty="0">
                <a:solidFill>
                  <a:srgbClr val="272424"/>
                </a:solidFill>
                <a:latin typeface="Calibri"/>
                <a:cs typeface="Calibri"/>
              </a:rPr>
              <a:t>Musk,</a:t>
            </a:r>
            <a:r>
              <a:rPr sz="105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75" dirty="0">
                <a:solidFill>
                  <a:srgbClr val="272424"/>
                </a:solidFill>
                <a:latin typeface="Calibri"/>
                <a:cs typeface="Calibri"/>
              </a:rPr>
              <a:t>Sequoia.</a:t>
            </a:r>
            <a:r>
              <a:rPr sz="105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50" dirty="0">
                <a:solidFill>
                  <a:srgbClr val="272424"/>
                </a:solidFill>
                <a:latin typeface="Calibri"/>
                <a:cs typeface="Calibri"/>
              </a:rPr>
              <a:t>Y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 C</a:t>
            </a:r>
            <a:r>
              <a:rPr sz="105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5" dirty="0">
                <a:solidFill>
                  <a:srgbClr val="272424"/>
                </a:solidFill>
                <a:latin typeface="Calibri"/>
                <a:cs typeface="Calibri"/>
              </a:rPr>
              <a:t>om</a:t>
            </a:r>
            <a:r>
              <a:rPr sz="105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65" dirty="0">
                <a:solidFill>
                  <a:srgbClr val="272424"/>
                </a:solidFill>
                <a:latin typeface="Calibri"/>
                <a:cs typeface="Calibri"/>
              </a:rPr>
              <a:t>binator</a:t>
            </a:r>
            <a:r>
              <a:rPr sz="105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alum</a:t>
            </a:r>
            <a:r>
              <a:rPr sz="105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25" dirty="0">
                <a:solidFill>
                  <a:srgbClr val="272424"/>
                </a:solidFill>
                <a:latin typeface="Calibri"/>
                <a:cs typeface="Calibri"/>
              </a:rPr>
              <a:t>ni</a:t>
            </a:r>
            <a:endParaRPr sz="105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335"/>
              </a:spcBef>
            </a:pPr>
            <a:r>
              <a:rPr sz="1050" spc="55" dirty="0">
                <a:solidFill>
                  <a:srgbClr val="272424"/>
                </a:solidFill>
                <a:latin typeface="Calibri"/>
                <a:cs typeface="Calibri"/>
              </a:rPr>
              <a:t>network</a:t>
            </a:r>
            <a:r>
              <a:rPr sz="105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45" dirty="0">
                <a:solidFill>
                  <a:srgbClr val="272424"/>
                </a:solidFill>
                <a:latin typeface="Calibri"/>
                <a:cs typeface="Calibri"/>
              </a:rPr>
              <a:t>activated.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476619" y="3335782"/>
            <a:ext cx="1767839" cy="1648460"/>
            <a:chOff x="6476619" y="3335782"/>
            <a:chExt cx="1767839" cy="1648460"/>
          </a:xfrm>
        </p:grpSpPr>
        <p:sp>
          <p:nvSpPr>
            <p:cNvPr id="20" name="object 20"/>
            <p:cNvSpPr/>
            <p:nvPr/>
          </p:nvSpPr>
          <p:spPr>
            <a:xfrm>
              <a:off x="6480429" y="3339592"/>
              <a:ext cx="1760220" cy="1640839"/>
            </a:xfrm>
            <a:custGeom>
              <a:avLst/>
              <a:gdLst/>
              <a:ahLst/>
              <a:cxnLst/>
              <a:rect l="l" t="t" r="r" b="b"/>
              <a:pathLst>
                <a:path w="1760220" h="1640839">
                  <a:moveTo>
                    <a:pt x="1702435" y="0"/>
                  </a:moveTo>
                  <a:lnTo>
                    <a:pt x="57530" y="0"/>
                  </a:lnTo>
                  <a:lnTo>
                    <a:pt x="35147" y="4524"/>
                  </a:lnTo>
                  <a:lnTo>
                    <a:pt x="16859" y="16859"/>
                  </a:lnTo>
                  <a:lnTo>
                    <a:pt x="4524" y="35147"/>
                  </a:lnTo>
                  <a:lnTo>
                    <a:pt x="0" y="57531"/>
                  </a:lnTo>
                  <a:lnTo>
                    <a:pt x="0" y="1583055"/>
                  </a:lnTo>
                  <a:lnTo>
                    <a:pt x="4524" y="1605438"/>
                  </a:lnTo>
                  <a:lnTo>
                    <a:pt x="16859" y="1623726"/>
                  </a:lnTo>
                  <a:lnTo>
                    <a:pt x="35147" y="1636061"/>
                  </a:lnTo>
                  <a:lnTo>
                    <a:pt x="57530" y="1640586"/>
                  </a:lnTo>
                  <a:lnTo>
                    <a:pt x="1702435" y="1640586"/>
                  </a:lnTo>
                  <a:lnTo>
                    <a:pt x="1724818" y="1636061"/>
                  </a:lnTo>
                  <a:lnTo>
                    <a:pt x="1743106" y="1623726"/>
                  </a:lnTo>
                  <a:lnTo>
                    <a:pt x="1755441" y="1605438"/>
                  </a:lnTo>
                  <a:lnTo>
                    <a:pt x="1759966" y="1583055"/>
                  </a:lnTo>
                  <a:lnTo>
                    <a:pt x="1759966" y="57531"/>
                  </a:lnTo>
                  <a:lnTo>
                    <a:pt x="1755441" y="35147"/>
                  </a:lnTo>
                  <a:lnTo>
                    <a:pt x="1743106" y="16859"/>
                  </a:lnTo>
                  <a:lnTo>
                    <a:pt x="1724818" y="4524"/>
                  </a:lnTo>
                  <a:lnTo>
                    <a:pt x="1702435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480429" y="3339592"/>
              <a:ext cx="1760220" cy="1640839"/>
            </a:xfrm>
            <a:custGeom>
              <a:avLst/>
              <a:gdLst/>
              <a:ahLst/>
              <a:cxnLst/>
              <a:rect l="l" t="t" r="r" b="b"/>
              <a:pathLst>
                <a:path w="1760220" h="1640839">
                  <a:moveTo>
                    <a:pt x="0" y="57531"/>
                  </a:moveTo>
                  <a:lnTo>
                    <a:pt x="4524" y="35147"/>
                  </a:lnTo>
                  <a:lnTo>
                    <a:pt x="16859" y="16859"/>
                  </a:lnTo>
                  <a:lnTo>
                    <a:pt x="35147" y="4524"/>
                  </a:lnTo>
                  <a:lnTo>
                    <a:pt x="57530" y="0"/>
                  </a:lnTo>
                  <a:lnTo>
                    <a:pt x="1702435" y="0"/>
                  </a:lnTo>
                  <a:lnTo>
                    <a:pt x="1724818" y="4524"/>
                  </a:lnTo>
                  <a:lnTo>
                    <a:pt x="1743106" y="16859"/>
                  </a:lnTo>
                  <a:lnTo>
                    <a:pt x="1755441" y="35147"/>
                  </a:lnTo>
                  <a:lnTo>
                    <a:pt x="1759966" y="57531"/>
                  </a:lnTo>
                  <a:lnTo>
                    <a:pt x="1759966" y="1583055"/>
                  </a:lnTo>
                  <a:lnTo>
                    <a:pt x="1755441" y="1605438"/>
                  </a:lnTo>
                  <a:lnTo>
                    <a:pt x="1743106" y="1623726"/>
                  </a:lnTo>
                  <a:lnTo>
                    <a:pt x="1724818" y="1636061"/>
                  </a:lnTo>
                  <a:lnTo>
                    <a:pt x="1702435" y="1640586"/>
                  </a:lnTo>
                  <a:lnTo>
                    <a:pt x="57530" y="1640586"/>
                  </a:lnTo>
                  <a:lnTo>
                    <a:pt x="35147" y="1636061"/>
                  </a:lnTo>
                  <a:lnTo>
                    <a:pt x="16859" y="1623726"/>
                  </a:lnTo>
                  <a:lnTo>
                    <a:pt x="4524" y="1605438"/>
                  </a:lnTo>
                  <a:lnTo>
                    <a:pt x="0" y="1583055"/>
                  </a:lnTo>
                  <a:lnTo>
                    <a:pt x="0" y="5753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611239" y="3463493"/>
            <a:ext cx="1426210" cy="131508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300" b="1" spc="-10" dirty="0">
                <a:solidFill>
                  <a:srgbClr val="272424"/>
                </a:solidFill>
                <a:latin typeface="Calibri"/>
                <a:cs typeface="Calibri"/>
              </a:rPr>
              <a:t>2012–2019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</a:pP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05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5" dirty="0">
                <a:solidFill>
                  <a:srgbClr val="272424"/>
                </a:solidFill>
                <a:latin typeface="Calibri"/>
                <a:cs typeface="Calibri"/>
              </a:rPr>
              <a:t>A–F.</a:t>
            </a:r>
            <a:r>
              <a:rPr sz="105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45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endParaRPr sz="1050">
              <a:latin typeface="Calibri"/>
              <a:cs typeface="Calibri"/>
            </a:endParaRPr>
          </a:p>
          <a:p>
            <a:pPr marL="12700" marR="213360">
              <a:lnSpc>
                <a:spcPts val="1610"/>
              </a:lnSpc>
              <a:spcBef>
                <a:spcPts val="100"/>
              </a:spcBef>
            </a:pP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$1.6B.</a:t>
            </a:r>
            <a:r>
              <a:rPr sz="105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70" dirty="0">
                <a:solidFill>
                  <a:srgbClr val="272424"/>
                </a:solidFill>
                <a:latin typeface="Calibri"/>
                <a:cs typeface="Calibri"/>
              </a:rPr>
              <a:t>Expanded</a:t>
            </a:r>
            <a:r>
              <a:rPr sz="105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25" dirty="0">
                <a:solidFill>
                  <a:srgbClr val="272424"/>
                </a:solidFill>
                <a:latin typeface="Calibri"/>
                <a:cs typeface="Calibri"/>
              </a:rPr>
              <a:t>to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40+</a:t>
            </a:r>
            <a:r>
              <a:rPr sz="1050" spc="4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countries.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050" spc="70" dirty="0">
                <a:solidFill>
                  <a:srgbClr val="272424"/>
                </a:solidFill>
                <a:latin typeface="Calibri"/>
                <a:cs typeface="Calibri"/>
              </a:rPr>
              <a:t>Launched</a:t>
            </a:r>
            <a:r>
              <a:rPr sz="105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Stripe</a:t>
            </a:r>
            <a:r>
              <a:rPr sz="105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40" dirty="0">
                <a:solidFill>
                  <a:srgbClr val="272424"/>
                </a:solidFill>
                <a:latin typeface="Calibri"/>
                <a:cs typeface="Calibri"/>
              </a:rPr>
              <a:t>Atlas,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sz="1050" spc="60" dirty="0">
                <a:solidFill>
                  <a:srgbClr val="272424"/>
                </a:solidFill>
                <a:latin typeface="Calibri"/>
                <a:cs typeface="Calibri"/>
              </a:rPr>
              <a:t>Radar,</a:t>
            </a:r>
            <a:r>
              <a:rPr sz="105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5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40" dirty="0">
                <a:solidFill>
                  <a:srgbClr val="272424"/>
                </a:solidFill>
                <a:latin typeface="Calibri"/>
                <a:cs typeface="Calibri"/>
              </a:rPr>
              <a:t>apital.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8365743" y="3335782"/>
            <a:ext cx="1767839" cy="1648460"/>
            <a:chOff x="8365743" y="3335782"/>
            <a:chExt cx="1767839" cy="1648460"/>
          </a:xfrm>
        </p:grpSpPr>
        <p:sp>
          <p:nvSpPr>
            <p:cNvPr id="24" name="object 24"/>
            <p:cNvSpPr/>
            <p:nvPr/>
          </p:nvSpPr>
          <p:spPr>
            <a:xfrm>
              <a:off x="8369553" y="3339592"/>
              <a:ext cx="1760220" cy="1640839"/>
            </a:xfrm>
            <a:custGeom>
              <a:avLst/>
              <a:gdLst/>
              <a:ahLst/>
              <a:cxnLst/>
              <a:rect l="l" t="t" r="r" b="b"/>
              <a:pathLst>
                <a:path w="1760220" h="1640839">
                  <a:moveTo>
                    <a:pt x="1702435" y="0"/>
                  </a:moveTo>
                  <a:lnTo>
                    <a:pt x="57530" y="0"/>
                  </a:lnTo>
                  <a:lnTo>
                    <a:pt x="35147" y="4524"/>
                  </a:lnTo>
                  <a:lnTo>
                    <a:pt x="16859" y="16859"/>
                  </a:lnTo>
                  <a:lnTo>
                    <a:pt x="4524" y="35147"/>
                  </a:lnTo>
                  <a:lnTo>
                    <a:pt x="0" y="57531"/>
                  </a:lnTo>
                  <a:lnTo>
                    <a:pt x="0" y="1583055"/>
                  </a:lnTo>
                  <a:lnTo>
                    <a:pt x="4524" y="1605438"/>
                  </a:lnTo>
                  <a:lnTo>
                    <a:pt x="16859" y="1623726"/>
                  </a:lnTo>
                  <a:lnTo>
                    <a:pt x="35147" y="1636061"/>
                  </a:lnTo>
                  <a:lnTo>
                    <a:pt x="57530" y="1640586"/>
                  </a:lnTo>
                  <a:lnTo>
                    <a:pt x="1702435" y="1640586"/>
                  </a:lnTo>
                  <a:lnTo>
                    <a:pt x="1724818" y="1636061"/>
                  </a:lnTo>
                  <a:lnTo>
                    <a:pt x="1743106" y="1623726"/>
                  </a:lnTo>
                  <a:lnTo>
                    <a:pt x="1755441" y="1605438"/>
                  </a:lnTo>
                  <a:lnTo>
                    <a:pt x="1759966" y="1583055"/>
                  </a:lnTo>
                  <a:lnTo>
                    <a:pt x="1759966" y="57531"/>
                  </a:lnTo>
                  <a:lnTo>
                    <a:pt x="1755441" y="35147"/>
                  </a:lnTo>
                  <a:lnTo>
                    <a:pt x="1743106" y="16859"/>
                  </a:lnTo>
                  <a:lnTo>
                    <a:pt x="1724818" y="4524"/>
                  </a:lnTo>
                  <a:lnTo>
                    <a:pt x="1702435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369553" y="3339592"/>
              <a:ext cx="1760220" cy="1640839"/>
            </a:xfrm>
            <a:custGeom>
              <a:avLst/>
              <a:gdLst/>
              <a:ahLst/>
              <a:cxnLst/>
              <a:rect l="l" t="t" r="r" b="b"/>
              <a:pathLst>
                <a:path w="1760220" h="1640839">
                  <a:moveTo>
                    <a:pt x="0" y="57531"/>
                  </a:moveTo>
                  <a:lnTo>
                    <a:pt x="4524" y="35147"/>
                  </a:lnTo>
                  <a:lnTo>
                    <a:pt x="16859" y="16859"/>
                  </a:lnTo>
                  <a:lnTo>
                    <a:pt x="35147" y="4524"/>
                  </a:lnTo>
                  <a:lnTo>
                    <a:pt x="57530" y="0"/>
                  </a:lnTo>
                  <a:lnTo>
                    <a:pt x="1702435" y="0"/>
                  </a:lnTo>
                  <a:lnTo>
                    <a:pt x="1724818" y="4524"/>
                  </a:lnTo>
                  <a:lnTo>
                    <a:pt x="1743106" y="16859"/>
                  </a:lnTo>
                  <a:lnTo>
                    <a:pt x="1755441" y="35147"/>
                  </a:lnTo>
                  <a:lnTo>
                    <a:pt x="1759966" y="57531"/>
                  </a:lnTo>
                  <a:lnTo>
                    <a:pt x="1759966" y="1583055"/>
                  </a:lnTo>
                  <a:lnTo>
                    <a:pt x="1755441" y="1605438"/>
                  </a:lnTo>
                  <a:lnTo>
                    <a:pt x="1743106" y="1623726"/>
                  </a:lnTo>
                  <a:lnTo>
                    <a:pt x="1724818" y="1636061"/>
                  </a:lnTo>
                  <a:lnTo>
                    <a:pt x="1702435" y="1640586"/>
                  </a:lnTo>
                  <a:lnTo>
                    <a:pt x="57530" y="1640586"/>
                  </a:lnTo>
                  <a:lnTo>
                    <a:pt x="35147" y="1636061"/>
                  </a:lnTo>
                  <a:lnTo>
                    <a:pt x="16859" y="1623726"/>
                  </a:lnTo>
                  <a:lnTo>
                    <a:pt x="4524" y="1605438"/>
                  </a:lnTo>
                  <a:lnTo>
                    <a:pt x="0" y="1583055"/>
                  </a:lnTo>
                  <a:lnTo>
                    <a:pt x="0" y="5753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8500364" y="3463493"/>
            <a:ext cx="1408430" cy="111252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300" b="1" spc="95" dirty="0">
                <a:solidFill>
                  <a:srgbClr val="272424"/>
                </a:solidFill>
                <a:latin typeface="Calibri"/>
                <a:cs typeface="Calibri"/>
              </a:rPr>
              <a:t>2021</a:t>
            </a:r>
            <a:r>
              <a:rPr sz="1300" b="1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300" b="1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b="1" spc="65" dirty="0">
                <a:solidFill>
                  <a:srgbClr val="272424"/>
                </a:solidFill>
                <a:latin typeface="Calibri"/>
                <a:cs typeface="Calibri"/>
              </a:rPr>
              <a:t>Peak</a:t>
            </a:r>
            <a:endParaRPr sz="1300">
              <a:latin typeface="Calibri"/>
              <a:cs typeface="Calibri"/>
            </a:endParaRPr>
          </a:p>
          <a:p>
            <a:pPr marL="12700" marR="5080">
              <a:lnSpc>
                <a:spcPct val="127000"/>
              </a:lnSpc>
              <a:spcBef>
                <a:spcPts val="575"/>
              </a:spcBef>
            </a:pP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$600M</a:t>
            </a:r>
            <a:r>
              <a:rPr sz="105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05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H</a:t>
            </a:r>
            <a:r>
              <a:rPr sz="105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05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20" dirty="0">
                <a:solidFill>
                  <a:srgbClr val="272424"/>
                </a:solidFill>
                <a:latin typeface="Calibri"/>
                <a:cs typeface="Calibri"/>
              </a:rPr>
              <a:t>$95B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valuation.</a:t>
            </a:r>
            <a:r>
              <a:rPr sz="105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Largest </a:t>
            </a:r>
            <a:r>
              <a:rPr sz="1050" spc="-10" dirty="0">
                <a:solidFill>
                  <a:srgbClr val="272424"/>
                </a:solidFill>
                <a:latin typeface="Calibri"/>
                <a:cs typeface="Calibri"/>
              </a:rPr>
              <a:t>private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fintech</a:t>
            </a:r>
            <a:r>
              <a:rPr sz="105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0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U.S.</a:t>
            </a:r>
            <a:r>
              <a:rPr sz="105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history </a:t>
            </a:r>
            <a:r>
              <a:rPr sz="1050" spc="-25" dirty="0">
                <a:solidFill>
                  <a:srgbClr val="272424"/>
                </a:solidFill>
                <a:latin typeface="Calibri"/>
                <a:cs typeface="Calibri"/>
              </a:rPr>
              <a:t>at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the </a:t>
            </a:r>
            <a:r>
              <a:rPr sz="1050" spc="-10" dirty="0">
                <a:solidFill>
                  <a:srgbClr val="272424"/>
                </a:solidFill>
                <a:latin typeface="Calibri"/>
                <a:cs typeface="Calibri"/>
              </a:rPr>
              <a:t>time.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4587621" y="5105527"/>
            <a:ext cx="5546090" cy="1010285"/>
            <a:chOff x="4587621" y="5105527"/>
            <a:chExt cx="5546090" cy="1010285"/>
          </a:xfrm>
        </p:grpSpPr>
        <p:sp>
          <p:nvSpPr>
            <p:cNvPr id="28" name="object 28"/>
            <p:cNvSpPr/>
            <p:nvPr/>
          </p:nvSpPr>
          <p:spPr>
            <a:xfrm>
              <a:off x="4591431" y="5109337"/>
              <a:ext cx="5538470" cy="1002665"/>
            </a:xfrm>
            <a:custGeom>
              <a:avLst/>
              <a:gdLst/>
              <a:ahLst/>
              <a:cxnLst/>
              <a:rect l="l" t="t" r="r" b="b"/>
              <a:pathLst>
                <a:path w="5538470" h="1002664">
                  <a:moveTo>
                    <a:pt x="5480558" y="0"/>
                  </a:moveTo>
                  <a:lnTo>
                    <a:pt x="57531" y="0"/>
                  </a:lnTo>
                  <a:lnTo>
                    <a:pt x="35093" y="4524"/>
                  </a:lnTo>
                  <a:lnTo>
                    <a:pt x="16811" y="16859"/>
                  </a:lnTo>
                  <a:lnTo>
                    <a:pt x="4506" y="35147"/>
                  </a:lnTo>
                  <a:lnTo>
                    <a:pt x="0" y="57531"/>
                  </a:lnTo>
                  <a:lnTo>
                    <a:pt x="0" y="944511"/>
                  </a:lnTo>
                  <a:lnTo>
                    <a:pt x="4506" y="966906"/>
                  </a:lnTo>
                  <a:lnTo>
                    <a:pt x="16811" y="985192"/>
                  </a:lnTo>
                  <a:lnTo>
                    <a:pt x="35093" y="997521"/>
                  </a:lnTo>
                  <a:lnTo>
                    <a:pt x="57531" y="1002042"/>
                  </a:lnTo>
                  <a:lnTo>
                    <a:pt x="5480558" y="1002042"/>
                  </a:lnTo>
                  <a:lnTo>
                    <a:pt x="5502941" y="997521"/>
                  </a:lnTo>
                  <a:lnTo>
                    <a:pt x="5521229" y="985192"/>
                  </a:lnTo>
                  <a:lnTo>
                    <a:pt x="5533564" y="966906"/>
                  </a:lnTo>
                  <a:lnTo>
                    <a:pt x="5538089" y="944511"/>
                  </a:lnTo>
                  <a:lnTo>
                    <a:pt x="5538089" y="57531"/>
                  </a:lnTo>
                  <a:lnTo>
                    <a:pt x="5533564" y="35147"/>
                  </a:lnTo>
                  <a:lnTo>
                    <a:pt x="5521229" y="16859"/>
                  </a:lnTo>
                  <a:lnTo>
                    <a:pt x="5502941" y="4524"/>
                  </a:lnTo>
                  <a:lnTo>
                    <a:pt x="5480558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591431" y="5109337"/>
              <a:ext cx="5538470" cy="1002665"/>
            </a:xfrm>
            <a:custGeom>
              <a:avLst/>
              <a:gdLst/>
              <a:ahLst/>
              <a:cxnLst/>
              <a:rect l="l" t="t" r="r" b="b"/>
              <a:pathLst>
                <a:path w="5538470" h="1002664">
                  <a:moveTo>
                    <a:pt x="0" y="57531"/>
                  </a:moveTo>
                  <a:lnTo>
                    <a:pt x="4506" y="35147"/>
                  </a:lnTo>
                  <a:lnTo>
                    <a:pt x="16811" y="16859"/>
                  </a:lnTo>
                  <a:lnTo>
                    <a:pt x="35093" y="4524"/>
                  </a:lnTo>
                  <a:lnTo>
                    <a:pt x="57531" y="0"/>
                  </a:lnTo>
                  <a:lnTo>
                    <a:pt x="5480558" y="0"/>
                  </a:lnTo>
                  <a:lnTo>
                    <a:pt x="5502941" y="4524"/>
                  </a:lnTo>
                  <a:lnTo>
                    <a:pt x="5521229" y="16859"/>
                  </a:lnTo>
                  <a:lnTo>
                    <a:pt x="5533564" y="35147"/>
                  </a:lnTo>
                  <a:lnTo>
                    <a:pt x="5538089" y="57531"/>
                  </a:lnTo>
                  <a:lnTo>
                    <a:pt x="5538089" y="944511"/>
                  </a:lnTo>
                  <a:lnTo>
                    <a:pt x="5533564" y="966906"/>
                  </a:lnTo>
                  <a:lnTo>
                    <a:pt x="5521229" y="985192"/>
                  </a:lnTo>
                  <a:lnTo>
                    <a:pt x="5502941" y="997521"/>
                  </a:lnTo>
                  <a:lnTo>
                    <a:pt x="5480558" y="1002042"/>
                  </a:lnTo>
                  <a:lnTo>
                    <a:pt x="57531" y="1002042"/>
                  </a:lnTo>
                  <a:lnTo>
                    <a:pt x="35093" y="997521"/>
                  </a:lnTo>
                  <a:lnTo>
                    <a:pt x="16811" y="985192"/>
                  </a:lnTo>
                  <a:lnTo>
                    <a:pt x="4506" y="966906"/>
                  </a:lnTo>
                  <a:lnTo>
                    <a:pt x="0" y="944511"/>
                  </a:lnTo>
                  <a:lnTo>
                    <a:pt x="0" y="5753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4721733" y="5234177"/>
            <a:ext cx="5177790" cy="50228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300" b="1" dirty="0">
                <a:solidFill>
                  <a:srgbClr val="272424"/>
                </a:solidFill>
                <a:latin typeface="Calibri"/>
                <a:cs typeface="Calibri"/>
              </a:rPr>
              <a:t>2023</a:t>
            </a:r>
            <a:r>
              <a:rPr sz="1300" b="1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b="1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300" b="1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b="1" dirty="0">
                <a:solidFill>
                  <a:srgbClr val="272424"/>
                </a:solidFill>
                <a:latin typeface="Calibri"/>
                <a:cs typeface="Calibri"/>
              </a:rPr>
              <a:t>Down</a:t>
            </a:r>
            <a:r>
              <a:rPr sz="13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300" b="1" spc="-10" dirty="0">
                <a:solidFill>
                  <a:srgbClr val="272424"/>
                </a:solidFill>
                <a:latin typeface="Calibri"/>
                <a:cs typeface="Calibri"/>
              </a:rPr>
              <a:t>Round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10"/>
              </a:spcBef>
            </a:pP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$6.5B</a:t>
            </a:r>
            <a:r>
              <a:rPr sz="105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raised at</a:t>
            </a:r>
            <a:r>
              <a:rPr sz="105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$50B</a:t>
            </a:r>
            <a:r>
              <a:rPr sz="10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valuation.</a:t>
            </a:r>
            <a:r>
              <a:rPr sz="105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Demonstrates</a:t>
            </a:r>
            <a:r>
              <a:rPr sz="105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05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even</a:t>
            </a:r>
            <a:r>
              <a:rPr sz="105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elite</a:t>
            </a:r>
            <a:r>
              <a:rPr sz="105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05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face</a:t>
            </a:r>
            <a:r>
              <a:rPr sz="105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05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272424"/>
                </a:solidFill>
                <a:latin typeface="Calibri"/>
                <a:cs typeface="Calibri"/>
              </a:rPr>
              <a:t>corrections.</a:t>
            </a:r>
            <a:endParaRPr sz="1050">
              <a:latin typeface="Calibri"/>
              <a:cs typeface="Calibri"/>
            </a:endParaRPr>
          </a:p>
        </p:txBody>
      </p:sp>
      <p:pic>
        <p:nvPicPr>
          <p:cNvPr id="31" name="object 3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6250" y="1202308"/>
            <a:ext cx="4063746" cy="545566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873960"/>
            <a:ext cx="10365105" cy="6088380"/>
            <a:chOff x="341566" y="873960"/>
            <a:chExt cx="10365105" cy="60883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873960"/>
              <a:ext cx="3318255" cy="560228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912494"/>
              <a:ext cx="3143250" cy="5562600"/>
            </a:xfrm>
            <a:custGeom>
              <a:avLst/>
              <a:gdLst/>
              <a:ahLst/>
              <a:cxnLst/>
              <a:rect l="l" t="t" r="r" b="b"/>
              <a:pathLst>
                <a:path w="3143250" h="556260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340007"/>
                  </a:lnTo>
                  <a:lnTo>
                    <a:pt x="4523" y="5384867"/>
                  </a:lnTo>
                  <a:lnTo>
                    <a:pt x="17498" y="5426650"/>
                  </a:lnTo>
                  <a:lnTo>
                    <a:pt x="38027" y="5464461"/>
                  </a:lnTo>
                  <a:lnTo>
                    <a:pt x="65214" y="5497404"/>
                  </a:lnTo>
                  <a:lnTo>
                    <a:pt x="98164" y="5524584"/>
                  </a:lnTo>
                  <a:lnTo>
                    <a:pt x="135981" y="5545107"/>
                  </a:lnTo>
                  <a:lnTo>
                    <a:pt x="177768" y="5558077"/>
                  </a:lnTo>
                  <a:lnTo>
                    <a:pt x="222630" y="5562600"/>
                  </a:lnTo>
                  <a:lnTo>
                    <a:pt x="3143250" y="5562600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883970"/>
              <a:ext cx="9562973" cy="607783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072387"/>
              <a:ext cx="9793605" cy="5738495"/>
            </a:xfrm>
            <a:custGeom>
              <a:avLst/>
              <a:gdLst/>
              <a:ahLst/>
              <a:cxnLst/>
              <a:rect l="l" t="t" r="r" b="b"/>
              <a:pathLst>
                <a:path w="9793605" h="5738495">
                  <a:moveTo>
                    <a:pt x="9440735" y="0"/>
                  </a:moveTo>
                  <a:lnTo>
                    <a:pt x="352310" y="0"/>
                  </a:lnTo>
                  <a:lnTo>
                    <a:pt x="304504" y="3216"/>
                  </a:lnTo>
                  <a:lnTo>
                    <a:pt x="258652" y="12584"/>
                  </a:lnTo>
                  <a:lnTo>
                    <a:pt x="215175" y="27686"/>
                  </a:lnTo>
                  <a:lnTo>
                    <a:pt x="174492" y="48100"/>
                  </a:lnTo>
                  <a:lnTo>
                    <a:pt x="137023" y="73407"/>
                  </a:lnTo>
                  <a:lnTo>
                    <a:pt x="103189" y="103187"/>
                  </a:lnTo>
                  <a:lnTo>
                    <a:pt x="73408" y="137021"/>
                  </a:lnTo>
                  <a:lnTo>
                    <a:pt x="48100" y="174488"/>
                  </a:lnTo>
                  <a:lnTo>
                    <a:pt x="27686" y="215169"/>
                  </a:lnTo>
                  <a:lnTo>
                    <a:pt x="12584" y="258644"/>
                  </a:lnTo>
                  <a:lnTo>
                    <a:pt x="3216" y="304494"/>
                  </a:lnTo>
                  <a:lnTo>
                    <a:pt x="0" y="352298"/>
                  </a:lnTo>
                  <a:lnTo>
                    <a:pt x="0" y="5385676"/>
                  </a:lnTo>
                  <a:lnTo>
                    <a:pt x="3216" y="5433482"/>
                  </a:lnTo>
                  <a:lnTo>
                    <a:pt x="12584" y="5479334"/>
                  </a:lnTo>
                  <a:lnTo>
                    <a:pt x="27686" y="5522811"/>
                  </a:lnTo>
                  <a:lnTo>
                    <a:pt x="48100" y="5563494"/>
                  </a:lnTo>
                  <a:lnTo>
                    <a:pt x="73408" y="5600963"/>
                  </a:lnTo>
                  <a:lnTo>
                    <a:pt x="103189" y="5634797"/>
                  </a:lnTo>
                  <a:lnTo>
                    <a:pt x="137023" y="5664578"/>
                  </a:lnTo>
                  <a:lnTo>
                    <a:pt x="174492" y="5689886"/>
                  </a:lnTo>
                  <a:lnTo>
                    <a:pt x="215175" y="5710300"/>
                  </a:lnTo>
                  <a:lnTo>
                    <a:pt x="258652" y="5725402"/>
                  </a:lnTo>
                  <a:lnTo>
                    <a:pt x="304504" y="5734770"/>
                  </a:lnTo>
                  <a:lnTo>
                    <a:pt x="352310" y="5737987"/>
                  </a:lnTo>
                  <a:lnTo>
                    <a:pt x="9440735" y="5737987"/>
                  </a:lnTo>
                  <a:lnTo>
                    <a:pt x="9488539" y="5734770"/>
                  </a:lnTo>
                  <a:lnTo>
                    <a:pt x="9534388" y="5725402"/>
                  </a:lnTo>
                  <a:lnTo>
                    <a:pt x="9577863" y="5710300"/>
                  </a:lnTo>
                  <a:lnTo>
                    <a:pt x="9618544" y="5689886"/>
                  </a:lnTo>
                  <a:lnTo>
                    <a:pt x="9656012" y="5664578"/>
                  </a:lnTo>
                  <a:lnTo>
                    <a:pt x="9689846" y="5634797"/>
                  </a:lnTo>
                  <a:lnTo>
                    <a:pt x="9719626" y="5600963"/>
                  </a:lnTo>
                  <a:lnTo>
                    <a:pt x="9744933" y="5563494"/>
                  </a:lnTo>
                  <a:lnTo>
                    <a:pt x="9765347" y="5522811"/>
                  </a:lnTo>
                  <a:lnTo>
                    <a:pt x="9780448" y="5479334"/>
                  </a:lnTo>
                  <a:lnTo>
                    <a:pt x="9789817" y="5433482"/>
                  </a:lnTo>
                  <a:lnTo>
                    <a:pt x="9793033" y="5385676"/>
                  </a:lnTo>
                  <a:lnTo>
                    <a:pt x="9793033" y="352298"/>
                  </a:lnTo>
                  <a:lnTo>
                    <a:pt x="9789817" y="304494"/>
                  </a:lnTo>
                  <a:lnTo>
                    <a:pt x="9780448" y="258644"/>
                  </a:lnTo>
                  <a:lnTo>
                    <a:pt x="9765347" y="215169"/>
                  </a:lnTo>
                  <a:lnTo>
                    <a:pt x="9744933" y="174488"/>
                  </a:lnTo>
                  <a:lnTo>
                    <a:pt x="9719626" y="137021"/>
                  </a:lnTo>
                  <a:lnTo>
                    <a:pt x="9689846" y="103187"/>
                  </a:lnTo>
                  <a:lnTo>
                    <a:pt x="9656012" y="73407"/>
                  </a:lnTo>
                  <a:lnTo>
                    <a:pt x="9618544" y="48100"/>
                  </a:lnTo>
                  <a:lnTo>
                    <a:pt x="9577863" y="27686"/>
                  </a:lnTo>
                  <a:lnTo>
                    <a:pt x="9534388" y="12584"/>
                  </a:lnTo>
                  <a:lnTo>
                    <a:pt x="9488539" y="3216"/>
                  </a:lnTo>
                  <a:lnTo>
                    <a:pt x="94407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072387"/>
              <a:ext cx="9793605" cy="5738495"/>
            </a:xfrm>
            <a:custGeom>
              <a:avLst/>
              <a:gdLst/>
              <a:ahLst/>
              <a:cxnLst/>
              <a:rect l="l" t="t" r="r" b="b"/>
              <a:pathLst>
                <a:path w="9793605" h="5738495">
                  <a:moveTo>
                    <a:pt x="0" y="352298"/>
                  </a:moveTo>
                  <a:lnTo>
                    <a:pt x="3216" y="304494"/>
                  </a:lnTo>
                  <a:lnTo>
                    <a:pt x="12584" y="258644"/>
                  </a:lnTo>
                  <a:lnTo>
                    <a:pt x="27686" y="215169"/>
                  </a:lnTo>
                  <a:lnTo>
                    <a:pt x="48100" y="174488"/>
                  </a:lnTo>
                  <a:lnTo>
                    <a:pt x="73408" y="137021"/>
                  </a:lnTo>
                  <a:lnTo>
                    <a:pt x="103189" y="103187"/>
                  </a:lnTo>
                  <a:lnTo>
                    <a:pt x="137023" y="73407"/>
                  </a:lnTo>
                  <a:lnTo>
                    <a:pt x="174492" y="48100"/>
                  </a:lnTo>
                  <a:lnTo>
                    <a:pt x="215175" y="27686"/>
                  </a:lnTo>
                  <a:lnTo>
                    <a:pt x="258652" y="12584"/>
                  </a:lnTo>
                  <a:lnTo>
                    <a:pt x="304504" y="3216"/>
                  </a:lnTo>
                  <a:lnTo>
                    <a:pt x="352310" y="0"/>
                  </a:lnTo>
                  <a:lnTo>
                    <a:pt x="9440735" y="0"/>
                  </a:lnTo>
                  <a:lnTo>
                    <a:pt x="9488539" y="3216"/>
                  </a:lnTo>
                  <a:lnTo>
                    <a:pt x="9534388" y="12584"/>
                  </a:lnTo>
                  <a:lnTo>
                    <a:pt x="9577863" y="27686"/>
                  </a:lnTo>
                  <a:lnTo>
                    <a:pt x="9618544" y="48100"/>
                  </a:lnTo>
                  <a:lnTo>
                    <a:pt x="9656012" y="73407"/>
                  </a:lnTo>
                  <a:lnTo>
                    <a:pt x="9689846" y="103187"/>
                  </a:lnTo>
                  <a:lnTo>
                    <a:pt x="9719626" y="137021"/>
                  </a:lnTo>
                  <a:lnTo>
                    <a:pt x="9744933" y="174488"/>
                  </a:lnTo>
                  <a:lnTo>
                    <a:pt x="9765347" y="215169"/>
                  </a:lnTo>
                  <a:lnTo>
                    <a:pt x="9780448" y="258644"/>
                  </a:lnTo>
                  <a:lnTo>
                    <a:pt x="9789817" y="304494"/>
                  </a:lnTo>
                  <a:lnTo>
                    <a:pt x="9793033" y="352298"/>
                  </a:lnTo>
                  <a:lnTo>
                    <a:pt x="9793033" y="5385676"/>
                  </a:lnTo>
                  <a:lnTo>
                    <a:pt x="9789817" y="5433482"/>
                  </a:lnTo>
                  <a:lnTo>
                    <a:pt x="9780448" y="5479334"/>
                  </a:lnTo>
                  <a:lnTo>
                    <a:pt x="9765347" y="5522811"/>
                  </a:lnTo>
                  <a:lnTo>
                    <a:pt x="9744933" y="5563494"/>
                  </a:lnTo>
                  <a:lnTo>
                    <a:pt x="9719626" y="5600963"/>
                  </a:lnTo>
                  <a:lnTo>
                    <a:pt x="9689846" y="5634797"/>
                  </a:lnTo>
                  <a:lnTo>
                    <a:pt x="9656012" y="5664578"/>
                  </a:lnTo>
                  <a:lnTo>
                    <a:pt x="9618544" y="5689886"/>
                  </a:lnTo>
                  <a:lnTo>
                    <a:pt x="9577863" y="5710300"/>
                  </a:lnTo>
                  <a:lnTo>
                    <a:pt x="9534388" y="5725402"/>
                  </a:lnTo>
                  <a:lnTo>
                    <a:pt x="9488539" y="5734770"/>
                  </a:lnTo>
                  <a:lnTo>
                    <a:pt x="9440735" y="5737987"/>
                  </a:lnTo>
                  <a:lnTo>
                    <a:pt x="352310" y="5737987"/>
                  </a:lnTo>
                  <a:lnTo>
                    <a:pt x="304504" y="5734770"/>
                  </a:lnTo>
                  <a:lnTo>
                    <a:pt x="258652" y="5725402"/>
                  </a:lnTo>
                  <a:lnTo>
                    <a:pt x="215175" y="5710300"/>
                  </a:lnTo>
                  <a:lnTo>
                    <a:pt x="174492" y="5689886"/>
                  </a:lnTo>
                  <a:lnTo>
                    <a:pt x="137023" y="5664578"/>
                  </a:lnTo>
                  <a:lnTo>
                    <a:pt x="103189" y="5634797"/>
                  </a:lnTo>
                  <a:lnTo>
                    <a:pt x="73408" y="5600963"/>
                  </a:lnTo>
                  <a:lnTo>
                    <a:pt x="48100" y="5563494"/>
                  </a:lnTo>
                  <a:lnTo>
                    <a:pt x="27686" y="5522811"/>
                  </a:lnTo>
                  <a:lnTo>
                    <a:pt x="12584" y="5479334"/>
                  </a:lnTo>
                  <a:lnTo>
                    <a:pt x="3216" y="5433482"/>
                  </a:lnTo>
                  <a:lnTo>
                    <a:pt x="0" y="5385676"/>
                  </a:lnTo>
                  <a:lnTo>
                    <a:pt x="0" y="352298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95250" y="-50"/>
            <a:ext cx="10287000" cy="890905"/>
            <a:chOff x="95250" y="-50"/>
            <a:chExt cx="10287000" cy="890905"/>
          </a:xfrm>
        </p:grpSpPr>
        <p:sp>
          <p:nvSpPr>
            <p:cNvPr id="9" name="object 9"/>
            <p:cNvSpPr/>
            <p:nvPr/>
          </p:nvSpPr>
          <p:spPr>
            <a:xfrm>
              <a:off x="2000250" y="326645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250" y="-50"/>
              <a:ext cx="2024252" cy="890447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6499986" y="1094486"/>
            <a:ext cx="3625850" cy="5640070"/>
            <a:chOff x="6499986" y="1094486"/>
            <a:chExt cx="3625850" cy="5640070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28434" y="1094486"/>
              <a:ext cx="3596894" cy="239991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99986" y="3303143"/>
              <a:ext cx="3625215" cy="3431032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539902" y="1738629"/>
            <a:ext cx="5708015" cy="9124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95"/>
              </a:spcBef>
            </a:pP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7.</a:t>
            </a:r>
            <a:r>
              <a:rPr sz="240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Global</a:t>
            </a:r>
            <a:r>
              <a:rPr sz="2400" i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Venture</a:t>
            </a:r>
            <a:r>
              <a:rPr sz="2400" i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Capital</a:t>
            </a:r>
            <a:r>
              <a:rPr sz="2400" i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Trends:</a:t>
            </a:r>
            <a:r>
              <a:rPr sz="2400" i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40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Role</a:t>
            </a:r>
            <a:r>
              <a:rPr sz="2400" i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spc="-25" dirty="0">
                <a:solidFill>
                  <a:srgbClr val="000000"/>
                </a:solidFill>
                <a:latin typeface="Calibri"/>
                <a:cs typeface="Calibri"/>
              </a:rPr>
              <a:t>of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Accelerators,</a:t>
            </a:r>
            <a:r>
              <a:rPr sz="2400" i="0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Corporate</a:t>
            </a:r>
            <a:r>
              <a:rPr sz="2400" i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VCs</a:t>
            </a:r>
            <a:r>
              <a:rPr sz="2400" i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400" i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Family</a:t>
            </a:r>
            <a:r>
              <a:rPr sz="2400" i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spc="-10" dirty="0">
                <a:solidFill>
                  <a:srgbClr val="000000"/>
                </a:solidFill>
                <a:latin typeface="Calibri"/>
                <a:cs typeface="Calibri"/>
              </a:rPr>
              <a:t>Offices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80872" y="3274821"/>
            <a:ext cx="817880" cy="273050"/>
          </a:xfrm>
          <a:custGeom>
            <a:avLst/>
            <a:gdLst/>
            <a:ahLst/>
            <a:cxnLst/>
            <a:rect l="l" t="t" r="r" b="b"/>
            <a:pathLst>
              <a:path w="817880" h="273050">
                <a:moveTo>
                  <a:pt x="768883" y="0"/>
                </a:moveTo>
                <a:lnTo>
                  <a:pt x="48793" y="0"/>
                </a:lnTo>
                <a:lnTo>
                  <a:pt x="29800" y="3833"/>
                </a:lnTo>
                <a:lnTo>
                  <a:pt x="14290" y="14287"/>
                </a:lnTo>
                <a:lnTo>
                  <a:pt x="3834" y="29789"/>
                </a:lnTo>
                <a:lnTo>
                  <a:pt x="0" y="48767"/>
                </a:lnTo>
                <a:lnTo>
                  <a:pt x="0" y="224154"/>
                </a:lnTo>
                <a:lnTo>
                  <a:pt x="3834" y="243206"/>
                </a:lnTo>
                <a:lnTo>
                  <a:pt x="14290" y="258746"/>
                </a:lnTo>
                <a:lnTo>
                  <a:pt x="29800" y="269214"/>
                </a:lnTo>
                <a:lnTo>
                  <a:pt x="48793" y="273050"/>
                </a:lnTo>
                <a:lnTo>
                  <a:pt x="768883" y="273050"/>
                </a:lnTo>
                <a:lnTo>
                  <a:pt x="787861" y="269214"/>
                </a:lnTo>
                <a:lnTo>
                  <a:pt x="803363" y="258746"/>
                </a:lnTo>
                <a:lnTo>
                  <a:pt x="813817" y="243206"/>
                </a:lnTo>
                <a:lnTo>
                  <a:pt x="817651" y="224154"/>
                </a:lnTo>
                <a:lnTo>
                  <a:pt x="817651" y="48767"/>
                </a:lnTo>
                <a:lnTo>
                  <a:pt x="813817" y="29789"/>
                </a:lnTo>
                <a:lnTo>
                  <a:pt x="803363" y="14287"/>
                </a:lnTo>
                <a:lnTo>
                  <a:pt x="787861" y="3833"/>
                </a:lnTo>
                <a:lnTo>
                  <a:pt x="768883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68248" y="3886275"/>
            <a:ext cx="5555615" cy="11855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Venture capital</a:t>
            </a:r>
            <a:r>
              <a:rPr sz="16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no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longer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Silicon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Valley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phenomenon.</a:t>
            </a:r>
            <a:endParaRPr sz="1600">
              <a:latin typeface="Calibri"/>
              <a:cs typeface="Calibri"/>
            </a:endParaRPr>
          </a:p>
          <a:p>
            <a:pPr marL="12700" marR="5080" algn="just">
              <a:lnSpc>
                <a:spcPct val="94100"/>
              </a:lnSpc>
              <a:spcBef>
                <a:spcPts val="1800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Global</a:t>
            </a:r>
            <a:r>
              <a:rPr sz="16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6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investment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reached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$415B</a:t>
            </a:r>
            <a:r>
              <a:rPr sz="1600" b="1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600" b="1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2022</a:t>
            </a:r>
            <a:r>
              <a:rPr sz="1600" b="1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before</a:t>
            </a:r>
            <a:r>
              <a:rPr sz="16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contracting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approximately</a:t>
            </a:r>
            <a:r>
              <a:rPr sz="1600" spc="3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$285B</a:t>
            </a:r>
            <a:r>
              <a:rPr sz="1600" b="1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600" b="1" spc="3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2023</a:t>
            </a:r>
            <a:r>
              <a:rPr sz="1600" b="1" spc="3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amid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rising</a:t>
            </a:r>
            <a:r>
              <a:rPr sz="1600" spc="3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rates</a:t>
            </a:r>
            <a:r>
              <a:rPr sz="16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corrections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reshaping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where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how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6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flows.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807669"/>
            <a:ext cx="10365105" cy="5782310"/>
            <a:chOff x="341566" y="807669"/>
            <a:chExt cx="10365105" cy="57823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809886"/>
              <a:ext cx="3318255" cy="574419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836294"/>
              <a:ext cx="3143250" cy="5728970"/>
            </a:xfrm>
            <a:custGeom>
              <a:avLst/>
              <a:gdLst/>
              <a:ahLst/>
              <a:cxnLst/>
              <a:rect l="l" t="t" r="r" b="b"/>
              <a:pathLst>
                <a:path w="3143250" h="572897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5505919"/>
                  </a:lnTo>
                  <a:lnTo>
                    <a:pt x="4523" y="5550780"/>
                  </a:lnTo>
                  <a:lnTo>
                    <a:pt x="17498" y="5592563"/>
                  </a:lnTo>
                  <a:lnTo>
                    <a:pt x="38027" y="5630374"/>
                  </a:lnTo>
                  <a:lnTo>
                    <a:pt x="65214" y="5663317"/>
                  </a:lnTo>
                  <a:lnTo>
                    <a:pt x="98164" y="5690497"/>
                  </a:lnTo>
                  <a:lnTo>
                    <a:pt x="135981" y="5711020"/>
                  </a:lnTo>
                  <a:lnTo>
                    <a:pt x="177768" y="5723990"/>
                  </a:lnTo>
                  <a:lnTo>
                    <a:pt x="222630" y="5728512"/>
                  </a:lnTo>
                  <a:lnTo>
                    <a:pt x="3143250" y="5728512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807669"/>
              <a:ext cx="9562973" cy="578231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019174"/>
              <a:ext cx="9793605" cy="5394960"/>
            </a:xfrm>
            <a:custGeom>
              <a:avLst/>
              <a:gdLst/>
              <a:ahLst/>
              <a:cxnLst/>
              <a:rect l="l" t="t" r="r" b="b"/>
              <a:pathLst>
                <a:path w="9793605" h="5394960">
                  <a:moveTo>
                    <a:pt x="9461817" y="0"/>
                  </a:moveTo>
                  <a:lnTo>
                    <a:pt x="331254" y="0"/>
                  </a:lnTo>
                  <a:lnTo>
                    <a:pt x="282304" y="3592"/>
                  </a:lnTo>
                  <a:lnTo>
                    <a:pt x="235584" y="14027"/>
                  </a:lnTo>
                  <a:lnTo>
                    <a:pt x="191607" y="30791"/>
                  </a:lnTo>
                  <a:lnTo>
                    <a:pt x="150884" y="53372"/>
                  </a:lnTo>
                  <a:lnTo>
                    <a:pt x="113928" y="81257"/>
                  </a:lnTo>
                  <a:lnTo>
                    <a:pt x="81252" y="113932"/>
                  </a:lnTo>
                  <a:lnTo>
                    <a:pt x="53367" y="150885"/>
                  </a:lnTo>
                  <a:lnTo>
                    <a:pt x="30788" y="191603"/>
                  </a:lnTo>
                  <a:lnTo>
                    <a:pt x="14025" y="235573"/>
                  </a:lnTo>
                  <a:lnTo>
                    <a:pt x="3591" y="282281"/>
                  </a:lnTo>
                  <a:lnTo>
                    <a:pt x="0" y="331215"/>
                  </a:lnTo>
                  <a:lnTo>
                    <a:pt x="0" y="5063705"/>
                  </a:lnTo>
                  <a:lnTo>
                    <a:pt x="3591" y="5112658"/>
                  </a:lnTo>
                  <a:lnTo>
                    <a:pt x="14025" y="5159379"/>
                  </a:lnTo>
                  <a:lnTo>
                    <a:pt x="30788" y="5203358"/>
                  </a:lnTo>
                  <a:lnTo>
                    <a:pt x="53367" y="5244081"/>
                  </a:lnTo>
                  <a:lnTo>
                    <a:pt x="81252" y="5281036"/>
                  </a:lnTo>
                  <a:lnTo>
                    <a:pt x="113928" y="5313712"/>
                  </a:lnTo>
                  <a:lnTo>
                    <a:pt x="150884" y="5341595"/>
                  </a:lnTo>
                  <a:lnTo>
                    <a:pt x="191607" y="5364173"/>
                  </a:lnTo>
                  <a:lnTo>
                    <a:pt x="235584" y="5380935"/>
                  </a:lnTo>
                  <a:lnTo>
                    <a:pt x="282304" y="5391368"/>
                  </a:lnTo>
                  <a:lnTo>
                    <a:pt x="331254" y="5394960"/>
                  </a:lnTo>
                  <a:lnTo>
                    <a:pt x="9461817" y="5394960"/>
                  </a:lnTo>
                  <a:lnTo>
                    <a:pt x="9510751" y="5391368"/>
                  </a:lnTo>
                  <a:lnTo>
                    <a:pt x="9557460" y="5380935"/>
                  </a:lnTo>
                  <a:lnTo>
                    <a:pt x="9601430" y="5364173"/>
                  </a:lnTo>
                  <a:lnTo>
                    <a:pt x="9642147" y="5341595"/>
                  </a:lnTo>
                  <a:lnTo>
                    <a:pt x="9679101" y="5313712"/>
                  </a:lnTo>
                  <a:lnTo>
                    <a:pt x="9711776" y="5281036"/>
                  </a:lnTo>
                  <a:lnTo>
                    <a:pt x="9739661" y="5244081"/>
                  </a:lnTo>
                  <a:lnTo>
                    <a:pt x="9762242" y="5203358"/>
                  </a:lnTo>
                  <a:lnTo>
                    <a:pt x="9779006" y="5159379"/>
                  </a:lnTo>
                  <a:lnTo>
                    <a:pt x="9789441" y="5112658"/>
                  </a:lnTo>
                  <a:lnTo>
                    <a:pt x="9793033" y="5063705"/>
                  </a:lnTo>
                  <a:lnTo>
                    <a:pt x="9793033" y="331215"/>
                  </a:lnTo>
                  <a:lnTo>
                    <a:pt x="9789441" y="282281"/>
                  </a:lnTo>
                  <a:lnTo>
                    <a:pt x="9779006" y="235573"/>
                  </a:lnTo>
                  <a:lnTo>
                    <a:pt x="9762242" y="191603"/>
                  </a:lnTo>
                  <a:lnTo>
                    <a:pt x="9739661" y="150885"/>
                  </a:lnTo>
                  <a:lnTo>
                    <a:pt x="9711776" y="113932"/>
                  </a:lnTo>
                  <a:lnTo>
                    <a:pt x="9679101" y="81257"/>
                  </a:lnTo>
                  <a:lnTo>
                    <a:pt x="9642147" y="53372"/>
                  </a:lnTo>
                  <a:lnTo>
                    <a:pt x="9601430" y="30791"/>
                  </a:lnTo>
                  <a:lnTo>
                    <a:pt x="9557460" y="14027"/>
                  </a:lnTo>
                  <a:lnTo>
                    <a:pt x="9510751" y="3592"/>
                  </a:lnTo>
                  <a:lnTo>
                    <a:pt x="94618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019174"/>
              <a:ext cx="9793605" cy="5394960"/>
            </a:xfrm>
            <a:custGeom>
              <a:avLst/>
              <a:gdLst/>
              <a:ahLst/>
              <a:cxnLst/>
              <a:rect l="l" t="t" r="r" b="b"/>
              <a:pathLst>
                <a:path w="9793605" h="5394960">
                  <a:moveTo>
                    <a:pt x="0" y="331215"/>
                  </a:moveTo>
                  <a:lnTo>
                    <a:pt x="3591" y="282281"/>
                  </a:lnTo>
                  <a:lnTo>
                    <a:pt x="14025" y="235573"/>
                  </a:lnTo>
                  <a:lnTo>
                    <a:pt x="30788" y="191603"/>
                  </a:lnTo>
                  <a:lnTo>
                    <a:pt x="53367" y="150885"/>
                  </a:lnTo>
                  <a:lnTo>
                    <a:pt x="81252" y="113932"/>
                  </a:lnTo>
                  <a:lnTo>
                    <a:pt x="113928" y="81257"/>
                  </a:lnTo>
                  <a:lnTo>
                    <a:pt x="150884" y="53372"/>
                  </a:lnTo>
                  <a:lnTo>
                    <a:pt x="191607" y="30791"/>
                  </a:lnTo>
                  <a:lnTo>
                    <a:pt x="235584" y="14027"/>
                  </a:lnTo>
                  <a:lnTo>
                    <a:pt x="282304" y="3592"/>
                  </a:lnTo>
                  <a:lnTo>
                    <a:pt x="331254" y="0"/>
                  </a:lnTo>
                  <a:lnTo>
                    <a:pt x="9461817" y="0"/>
                  </a:lnTo>
                  <a:lnTo>
                    <a:pt x="9510751" y="3592"/>
                  </a:lnTo>
                  <a:lnTo>
                    <a:pt x="9557460" y="14027"/>
                  </a:lnTo>
                  <a:lnTo>
                    <a:pt x="9601430" y="30791"/>
                  </a:lnTo>
                  <a:lnTo>
                    <a:pt x="9642147" y="53372"/>
                  </a:lnTo>
                  <a:lnTo>
                    <a:pt x="9679101" y="81257"/>
                  </a:lnTo>
                  <a:lnTo>
                    <a:pt x="9711776" y="113932"/>
                  </a:lnTo>
                  <a:lnTo>
                    <a:pt x="9739661" y="150885"/>
                  </a:lnTo>
                  <a:lnTo>
                    <a:pt x="9762242" y="191603"/>
                  </a:lnTo>
                  <a:lnTo>
                    <a:pt x="9779006" y="235573"/>
                  </a:lnTo>
                  <a:lnTo>
                    <a:pt x="9789441" y="282281"/>
                  </a:lnTo>
                  <a:lnTo>
                    <a:pt x="9793033" y="331215"/>
                  </a:lnTo>
                  <a:lnTo>
                    <a:pt x="9793033" y="5063705"/>
                  </a:lnTo>
                  <a:lnTo>
                    <a:pt x="9789441" y="5112658"/>
                  </a:lnTo>
                  <a:lnTo>
                    <a:pt x="9779006" y="5159379"/>
                  </a:lnTo>
                  <a:lnTo>
                    <a:pt x="9762242" y="5203358"/>
                  </a:lnTo>
                  <a:lnTo>
                    <a:pt x="9739661" y="5244081"/>
                  </a:lnTo>
                  <a:lnTo>
                    <a:pt x="9711776" y="5281036"/>
                  </a:lnTo>
                  <a:lnTo>
                    <a:pt x="9679101" y="5313712"/>
                  </a:lnTo>
                  <a:lnTo>
                    <a:pt x="9642147" y="5341595"/>
                  </a:lnTo>
                  <a:lnTo>
                    <a:pt x="9601430" y="5364173"/>
                  </a:lnTo>
                  <a:lnTo>
                    <a:pt x="9557460" y="5380935"/>
                  </a:lnTo>
                  <a:lnTo>
                    <a:pt x="9510751" y="5391368"/>
                  </a:lnTo>
                  <a:lnTo>
                    <a:pt x="9461817" y="5394960"/>
                  </a:lnTo>
                  <a:lnTo>
                    <a:pt x="331254" y="5394960"/>
                  </a:lnTo>
                  <a:lnTo>
                    <a:pt x="282304" y="5391368"/>
                  </a:lnTo>
                  <a:lnTo>
                    <a:pt x="235584" y="5380935"/>
                  </a:lnTo>
                  <a:lnTo>
                    <a:pt x="191607" y="5364173"/>
                  </a:lnTo>
                  <a:lnTo>
                    <a:pt x="150884" y="5341595"/>
                  </a:lnTo>
                  <a:lnTo>
                    <a:pt x="113928" y="5313712"/>
                  </a:lnTo>
                  <a:lnTo>
                    <a:pt x="81252" y="5281036"/>
                  </a:lnTo>
                  <a:lnTo>
                    <a:pt x="53367" y="5244081"/>
                  </a:lnTo>
                  <a:lnTo>
                    <a:pt x="30788" y="5203358"/>
                  </a:lnTo>
                  <a:lnTo>
                    <a:pt x="14025" y="5159379"/>
                  </a:lnTo>
                  <a:lnTo>
                    <a:pt x="3591" y="5112658"/>
                  </a:lnTo>
                  <a:lnTo>
                    <a:pt x="0" y="5063705"/>
                  </a:lnTo>
                  <a:lnTo>
                    <a:pt x="0" y="33121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-25"/>
            <a:ext cx="10329545" cy="897890"/>
            <a:chOff x="158445" y="-25"/>
            <a:chExt cx="10329545" cy="897890"/>
          </a:xfrm>
        </p:grpSpPr>
        <p:sp>
          <p:nvSpPr>
            <p:cNvPr id="9" name="object 9"/>
            <p:cNvSpPr/>
            <p:nvPr/>
          </p:nvSpPr>
          <p:spPr>
            <a:xfrm>
              <a:off x="2105786" y="518034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-25"/>
              <a:ext cx="2024252" cy="897534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85952" y="1154938"/>
            <a:ext cx="4078604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i="0" dirty="0">
                <a:solidFill>
                  <a:srgbClr val="000000"/>
                </a:solidFill>
                <a:latin typeface="Calibri"/>
                <a:cs typeface="Calibri"/>
              </a:rPr>
              <a:t>Emerging</a:t>
            </a:r>
            <a:r>
              <a:rPr sz="2300" i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300" i="0" dirty="0">
                <a:solidFill>
                  <a:srgbClr val="000000"/>
                </a:solidFill>
                <a:latin typeface="Calibri"/>
                <a:cs typeface="Calibri"/>
              </a:rPr>
              <a:t>Market</a:t>
            </a:r>
            <a:r>
              <a:rPr sz="230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300" i="0" dirty="0">
                <a:solidFill>
                  <a:srgbClr val="000000"/>
                </a:solidFill>
                <a:latin typeface="Calibri"/>
                <a:cs typeface="Calibri"/>
              </a:rPr>
              <a:t>Venture</a:t>
            </a:r>
            <a:r>
              <a:rPr sz="230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300" i="0" spc="-10" dirty="0">
                <a:solidFill>
                  <a:srgbClr val="000000"/>
                </a:solidFill>
                <a:latin typeface="Calibri"/>
                <a:cs typeface="Calibri"/>
              </a:rPr>
              <a:t>Trends</a:t>
            </a:r>
            <a:endParaRPr sz="23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81977" y="2690748"/>
            <a:ext cx="4738370" cy="1090930"/>
            <a:chOff x="481977" y="2690748"/>
            <a:chExt cx="4738370" cy="1090930"/>
          </a:xfrm>
        </p:grpSpPr>
        <p:sp>
          <p:nvSpPr>
            <p:cNvPr id="13" name="object 13"/>
            <p:cNvSpPr/>
            <p:nvPr/>
          </p:nvSpPr>
          <p:spPr>
            <a:xfrm>
              <a:off x="498716" y="2702178"/>
              <a:ext cx="4710430" cy="1068070"/>
            </a:xfrm>
            <a:custGeom>
              <a:avLst/>
              <a:gdLst/>
              <a:ahLst/>
              <a:cxnLst/>
              <a:rect l="l" t="t" r="r" b="b"/>
              <a:pathLst>
                <a:path w="4710430" h="1068070">
                  <a:moveTo>
                    <a:pt x="4629543" y="0"/>
                  </a:moveTo>
                  <a:lnTo>
                    <a:pt x="80289" y="0"/>
                  </a:lnTo>
                  <a:lnTo>
                    <a:pt x="49034" y="6308"/>
                  </a:lnTo>
                  <a:lnTo>
                    <a:pt x="23514" y="23510"/>
                  </a:lnTo>
                  <a:lnTo>
                    <a:pt x="6308" y="49023"/>
                  </a:lnTo>
                  <a:lnTo>
                    <a:pt x="0" y="80263"/>
                  </a:lnTo>
                  <a:lnTo>
                    <a:pt x="0" y="987679"/>
                  </a:lnTo>
                  <a:lnTo>
                    <a:pt x="6308" y="1018919"/>
                  </a:lnTo>
                  <a:lnTo>
                    <a:pt x="23514" y="1044432"/>
                  </a:lnTo>
                  <a:lnTo>
                    <a:pt x="49034" y="1061634"/>
                  </a:lnTo>
                  <a:lnTo>
                    <a:pt x="80289" y="1067943"/>
                  </a:lnTo>
                  <a:lnTo>
                    <a:pt x="4629543" y="1067943"/>
                  </a:lnTo>
                  <a:lnTo>
                    <a:pt x="4660857" y="1061634"/>
                  </a:lnTo>
                  <a:lnTo>
                    <a:pt x="4686407" y="1044432"/>
                  </a:lnTo>
                  <a:lnTo>
                    <a:pt x="4703624" y="1018919"/>
                  </a:lnTo>
                  <a:lnTo>
                    <a:pt x="4709934" y="987679"/>
                  </a:lnTo>
                  <a:lnTo>
                    <a:pt x="4709934" y="80263"/>
                  </a:lnTo>
                  <a:lnTo>
                    <a:pt x="4703624" y="49023"/>
                  </a:lnTo>
                  <a:lnTo>
                    <a:pt x="4686407" y="23510"/>
                  </a:lnTo>
                  <a:lnTo>
                    <a:pt x="4660857" y="6308"/>
                  </a:lnTo>
                  <a:lnTo>
                    <a:pt x="46295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98716" y="2702178"/>
              <a:ext cx="4710430" cy="1068070"/>
            </a:xfrm>
            <a:custGeom>
              <a:avLst/>
              <a:gdLst/>
              <a:ahLst/>
              <a:cxnLst/>
              <a:rect l="l" t="t" r="r" b="b"/>
              <a:pathLst>
                <a:path w="4710430" h="1068070">
                  <a:moveTo>
                    <a:pt x="0" y="80263"/>
                  </a:moveTo>
                  <a:lnTo>
                    <a:pt x="6308" y="49023"/>
                  </a:lnTo>
                  <a:lnTo>
                    <a:pt x="23514" y="23510"/>
                  </a:lnTo>
                  <a:lnTo>
                    <a:pt x="49034" y="6308"/>
                  </a:lnTo>
                  <a:lnTo>
                    <a:pt x="80289" y="0"/>
                  </a:lnTo>
                  <a:lnTo>
                    <a:pt x="4629543" y="0"/>
                  </a:lnTo>
                  <a:lnTo>
                    <a:pt x="4660857" y="6308"/>
                  </a:lnTo>
                  <a:lnTo>
                    <a:pt x="4686407" y="23510"/>
                  </a:lnTo>
                  <a:lnTo>
                    <a:pt x="4703624" y="49023"/>
                  </a:lnTo>
                  <a:lnTo>
                    <a:pt x="4709934" y="80263"/>
                  </a:lnTo>
                  <a:lnTo>
                    <a:pt x="4709934" y="987679"/>
                  </a:lnTo>
                  <a:lnTo>
                    <a:pt x="4703624" y="1018919"/>
                  </a:lnTo>
                  <a:lnTo>
                    <a:pt x="4686407" y="1044432"/>
                  </a:lnTo>
                  <a:lnTo>
                    <a:pt x="4660857" y="1061634"/>
                  </a:lnTo>
                  <a:lnTo>
                    <a:pt x="4629543" y="1067943"/>
                  </a:lnTo>
                  <a:lnTo>
                    <a:pt x="80289" y="1067943"/>
                  </a:lnTo>
                  <a:lnTo>
                    <a:pt x="49034" y="1061634"/>
                  </a:lnTo>
                  <a:lnTo>
                    <a:pt x="23514" y="1044432"/>
                  </a:lnTo>
                  <a:lnTo>
                    <a:pt x="6308" y="1018919"/>
                  </a:lnTo>
                  <a:lnTo>
                    <a:pt x="0" y="987679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81977" y="2702178"/>
              <a:ext cx="67310" cy="1068070"/>
            </a:xfrm>
            <a:custGeom>
              <a:avLst/>
              <a:gdLst/>
              <a:ahLst/>
              <a:cxnLst/>
              <a:rect l="l" t="t" r="r" b="b"/>
              <a:pathLst>
                <a:path w="67309" h="1068070">
                  <a:moveTo>
                    <a:pt x="33464" y="0"/>
                  </a:moveTo>
                  <a:lnTo>
                    <a:pt x="20440" y="2611"/>
                  </a:lnTo>
                  <a:lnTo>
                    <a:pt x="9802" y="9747"/>
                  </a:lnTo>
                  <a:lnTo>
                    <a:pt x="2630" y="20359"/>
                  </a:lnTo>
                  <a:lnTo>
                    <a:pt x="0" y="33400"/>
                  </a:lnTo>
                  <a:lnTo>
                    <a:pt x="0" y="1034415"/>
                  </a:lnTo>
                  <a:lnTo>
                    <a:pt x="2630" y="1047476"/>
                  </a:lnTo>
                  <a:lnTo>
                    <a:pt x="9802" y="1058132"/>
                  </a:lnTo>
                  <a:lnTo>
                    <a:pt x="20440" y="1065311"/>
                  </a:lnTo>
                  <a:lnTo>
                    <a:pt x="33464" y="1067943"/>
                  </a:lnTo>
                  <a:lnTo>
                    <a:pt x="46486" y="1065311"/>
                  </a:lnTo>
                  <a:lnTo>
                    <a:pt x="57119" y="1058132"/>
                  </a:lnTo>
                  <a:lnTo>
                    <a:pt x="64287" y="1047476"/>
                  </a:lnTo>
                  <a:lnTo>
                    <a:pt x="66916" y="1034415"/>
                  </a:lnTo>
                  <a:lnTo>
                    <a:pt x="66916" y="33400"/>
                  </a:lnTo>
                  <a:lnTo>
                    <a:pt x="64287" y="20359"/>
                  </a:lnTo>
                  <a:lnTo>
                    <a:pt x="57119" y="9747"/>
                  </a:lnTo>
                  <a:lnTo>
                    <a:pt x="46486" y="2611"/>
                  </a:lnTo>
                  <a:lnTo>
                    <a:pt x="33464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481977" y="3855211"/>
            <a:ext cx="4738370" cy="918844"/>
            <a:chOff x="481977" y="3855211"/>
            <a:chExt cx="4738370" cy="918844"/>
          </a:xfrm>
        </p:grpSpPr>
        <p:sp>
          <p:nvSpPr>
            <p:cNvPr id="17" name="object 17"/>
            <p:cNvSpPr/>
            <p:nvPr/>
          </p:nvSpPr>
          <p:spPr>
            <a:xfrm>
              <a:off x="498716" y="3866641"/>
              <a:ext cx="4710430" cy="895985"/>
            </a:xfrm>
            <a:custGeom>
              <a:avLst/>
              <a:gdLst/>
              <a:ahLst/>
              <a:cxnLst/>
              <a:rect l="l" t="t" r="r" b="b"/>
              <a:pathLst>
                <a:path w="4710430" h="895985">
                  <a:moveTo>
                    <a:pt x="4629543" y="0"/>
                  </a:moveTo>
                  <a:lnTo>
                    <a:pt x="80289" y="0"/>
                  </a:lnTo>
                  <a:lnTo>
                    <a:pt x="49034" y="6308"/>
                  </a:lnTo>
                  <a:lnTo>
                    <a:pt x="23514" y="23510"/>
                  </a:lnTo>
                  <a:lnTo>
                    <a:pt x="6308" y="49023"/>
                  </a:lnTo>
                  <a:lnTo>
                    <a:pt x="0" y="80264"/>
                  </a:lnTo>
                  <a:lnTo>
                    <a:pt x="0" y="815594"/>
                  </a:lnTo>
                  <a:lnTo>
                    <a:pt x="6308" y="846907"/>
                  </a:lnTo>
                  <a:lnTo>
                    <a:pt x="23514" y="872458"/>
                  </a:lnTo>
                  <a:lnTo>
                    <a:pt x="49034" y="889674"/>
                  </a:lnTo>
                  <a:lnTo>
                    <a:pt x="80289" y="895985"/>
                  </a:lnTo>
                  <a:lnTo>
                    <a:pt x="4629543" y="895985"/>
                  </a:lnTo>
                  <a:lnTo>
                    <a:pt x="4660857" y="889674"/>
                  </a:lnTo>
                  <a:lnTo>
                    <a:pt x="4686407" y="872458"/>
                  </a:lnTo>
                  <a:lnTo>
                    <a:pt x="4703624" y="846907"/>
                  </a:lnTo>
                  <a:lnTo>
                    <a:pt x="4709934" y="815594"/>
                  </a:lnTo>
                  <a:lnTo>
                    <a:pt x="4709934" y="80264"/>
                  </a:lnTo>
                  <a:lnTo>
                    <a:pt x="4703624" y="49023"/>
                  </a:lnTo>
                  <a:lnTo>
                    <a:pt x="4686407" y="23510"/>
                  </a:lnTo>
                  <a:lnTo>
                    <a:pt x="4660857" y="6308"/>
                  </a:lnTo>
                  <a:lnTo>
                    <a:pt x="46295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98716" y="3866641"/>
              <a:ext cx="4710430" cy="895985"/>
            </a:xfrm>
            <a:custGeom>
              <a:avLst/>
              <a:gdLst/>
              <a:ahLst/>
              <a:cxnLst/>
              <a:rect l="l" t="t" r="r" b="b"/>
              <a:pathLst>
                <a:path w="4710430" h="895985">
                  <a:moveTo>
                    <a:pt x="0" y="80264"/>
                  </a:moveTo>
                  <a:lnTo>
                    <a:pt x="6308" y="49023"/>
                  </a:lnTo>
                  <a:lnTo>
                    <a:pt x="23514" y="23510"/>
                  </a:lnTo>
                  <a:lnTo>
                    <a:pt x="49034" y="6308"/>
                  </a:lnTo>
                  <a:lnTo>
                    <a:pt x="80289" y="0"/>
                  </a:lnTo>
                  <a:lnTo>
                    <a:pt x="4629543" y="0"/>
                  </a:lnTo>
                  <a:lnTo>
                    <a:pt x="4660857" y="6308"/>
                  </a:lnTo>
                  <a:lnTo>
                    <a:pt x="4686407" y="23510"/>
                  </a:lnTo>
                  <a:lnTo>
                    <a:pt x="4703624" y="49023"/>
                  </a:lnTo>
                  <a:lnTo>
                    <a:pt x="4709934" y="80264"/>
                  </a:lnTo>
                  <a:lnTo>
                    <a:pt x="4709934" y="815594"/>
                  </a:lnTo>
                  <a:lnTo>
                    <a:pt x="4703624" y="846907"/>
                  </a:lnTo>
                  <a:lnTo>
                    <a:pt x="4686407" y="872458"/>
                  </a:lnTo>
                  <a:lnTo>
                    <a:pt x="4660857" y="889674"/>
                  </a:lnTo>
                  <a:lnTo>
                    <a:pt x="4629543" y="895985"/>
                  </a:lnTo>
                  <a:lnTo>
                    <a:pt x="80289" y="895985"/>
                  </a:lnTo>
                  <a:lnTo>
                    <a:pt x="49034" y="889674"/>
                  </a:lnTo>
                  <a:lnTo>
                    <a:pt x="23514" y="872458"/>
                  </a:lnTo>
                  <a:lnTo>
                    <a:pt x="6308" y="846907"/>
                  </a:lnTo>
                  <a:lnTo>
                    <a:pt x="0" y="815594"/>
                  </a:lnTo>
                  <a:lnTo>
                    <a:pt x="0" y="80264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81977" y="3866641"/>
              <a:ext cx="67310" cy="895985"/>
            </a:xfrm>
            <a:custGeom>
              <a:avLst/>
              <a:gdLst/>
              <a:ahLst/>
              <a:cxnLst/>
              <a:rect l="l" t="t" r="r" b="b"/>
              <a:pathLst>
                <a:path w="67309" h="895985">
                  <a:moveTo>
                    <a:pt x="33464" y="0"/>
                  </a:moveTo>
                  <a:lnTo>
                    <a:pt x="20440" y="2629"/>
                  </a:lnTo>
                  <a:lnTo>
                    <a:pt x="9802" y="9794"/>
                  </a:lnTo>
                  <a:lnTo>
                    <a:pt x="2630" y="20413"/>
                  </a:lnTo>
                  <a:lnTo>
                    <a:pt x="0" y="33400"/>
                  </a:lnTo>
                  <a:lnTo>
                    <a:pt x="0" y="862457"/>
                  </a:lnTo>
                  <a:lnTo>
                    <a:pt x="2630" y="875518"/>
                  </a:lnTo>
                  <a:lnTo>
                    <a:pt x="9802" y="886174"/>
                  </a:lnTo>
                  <a:lnTo>
                    <a:pt x="20440" y="893353"/>
                  </a:lnTo>
                  <a:lnTo>
                    <a:pt x="33464" y="895985"/>
                  </a:lnTo>
                  <a:lnTo>
                    <a:pt x="46486" y="893353"/>
                  </a:lnTo>
                  <a:lnTo>
                    <a:pt x="57119" y="886174"/>
                  </a:lnTo>
                  <a:lnTo>
                    <a:pt x="64287" y="875518"/>
                  </a:lnTo>
                  <a:lnTo>
                    <a:pt x="66916" y="862457"/>
                  </a:lnTo>
                  <a:lnTo>
                    <a:pt x="66916" y="33400"/>
                  </a:lnTo>
                  <a:lnTo>
                    <a:pt x="64287" y="20413"/>
                  </a:lnTo>
                  <a:lnTo>
                    <a:pt x="57119" y="9794"/>
                  </a:lnTo>
                  <a:lnTo>
                    <a:pt x="46486" y="2629"/>
                  </a:lnTo>
                  <a:lnTo>
                    <a:pt x="33464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481977" y="4847716"/>
            <a:ext cx="4738370" cy="1090930"/>
            <a:chOff x="481977" y="4847716"/>
            <a:chExt cx="4738370" cy="1090930"/>
          </a:xfrm>
        </p:grpSpPr>
        <p:sp>
          <p:nvSpPr>
            <p:cNvPr id="21" name="object 21"/>
            <p:cNvSpPr/>
            <p:nvPr/>
          </p:nvSpPr>
          <p:spPr>
            <a:xfrm>
              <a:off x="498716" y="4859146"/>
              <a:ext cx="4710430" cy="1068070"/>
            </a:xfrm>
            <a:custGeom>
              <a:avLst/>
              <a:gdLst/>
              <a:ahLst/>
              <a:cxnLst/>
              <a:rect l="l" t="t" r="r" b="b"/>
              <a:pathLst>
                <a:path w="4710430" h="1068070">
                  <a:moveTo>
                    <a:pt x="4629543" y="0"/>
                  </a:moveTo>
                  <a:lnTo>
                    <a:pt x="80289" y="0"/>
                  </a:lnTo>
                  <a:lnTo>
                    <a:pt x="49034" y="6308"/>
                  </a:lnTo>
                  <a:lnTo>
                    <a:pt x="23514" y="23510"/>
                  </a:lnTo>
                  <a:lnTo>
                    <a:pt x="6308" y="49023"/>
                  </a:lnTo>
                  <a:lnTo>
                    <a:pt x="0" y="80263"/>
                  </a:lnTo>
                  <a:lnTo>
                    <a:pt x="0" y="987678"/>
                  </a:lnTo>
                  <a:lnTo>
                    <a:pt x="6308" y="1018919"/>
                  </a:lnTo>
                  <a:lnTo>
                    <a:pt x="23514" y="1044432"/>
                  </a:lnTo>
                  <a:lnTo>
                    <a:pt x="49034" y="1061634"/>
                  </a:lnTo>
                  <a:lnTo>
                    <a:pt x="80289" y="1067942"/>
                  </a:lnTo>
                  <a:lnTo>
                    <a:pt x="4629543" y="1067942"/>
                  </a:lnTo>
                  <a:lnTo>
                    <a:pt x="4660857" y="1061634"/>
                  </a:lnTo>
                  <a:lnTo>
                    <a:pt x="4686407" y="1044432"/>
                  </a:lnTo>
                  <a:lnTo>
                    <a:pt x="4703624" y="1018919"/>
                  </a:lnTo>
                  <a:lnTo>
                    <a:pt x="4709934" y="987678"/>
                  </a:lnTo>
                  <a:lnTo>
                    <a:pt x="4709934" y="80263"/>
                  </a:lnTo>
                  <a:lnTo>
                    <a:pt x="4703624" y="49023"/>
                  </a:lnTo>
                  <a:lnTo>
                    <a:pt x="4686407" y="23510"/>
                  </a:lnTo>
                  <a:lnTo>
                    <a:pt x="4660857" y="6308"/>
                  </a:lnTo>
                  <a:lnTo>
                    <a:pt x="46295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98716" y="4859146"/>
              <a:ext cx="4710430" cy="1068070"/>
            </a:xfrm>
            <a:custGeom>
              <a:avLst/>
              <a:gdLst/>
              <a:ahLst/>
              <a:cxnLst/>
              <a:rect l="l" t="t" r="r" b="b"/>
              <a:pathLst>
                <a:path w="4710430" h="1068070">
                  <a:moveTo>
                    <a:pt x="0" y="80263"/>
                  </a:moveTo>
                  <a:lnTo>
                    <a:pt x="6308" y="49023"/>
                  </a:lnTo>
                  <a:lnTo>
                    <a:pt x="23514" y="23510"/>
                  </a:lnTo>
                  <a:lnTo>
                    <a:pt x="49034" y="6308"/>
                  </a:lnTo>
                  <a:lnTo>
                    <a:pt x="80289" y="0"/>
                  </a:lnTo>
                  <a:lnTo>
                    <a:pt x="4629543" y="0"/>
                  </a:lnTo>
                  <a:lnTo>
                    <a:pt x="4660857" y="6308"/>
                  </a:lnTo>
                  <a:lnTo>
                    <a:pt x="4686407" y="23510"/>
                  </a:lnTo>
                  <a:lnTo>
                    <a:pt x="4703624" y="49023"/>
                  </a:lnTo>
                  <a:lnTo>
                    <a:pt x="4709934" y="80263"/>
                  </a:lnTo>
                  <a:lnTo>
                    <a:pt x="4709934" y="987678"/>
                  </a:lnTo>
                  <a:lnTo>
                    <a:pt x="4703624" y="1018919"/>
                  </a:lnTo>
                  <a:lnTo>
                    <a:pt x="4686407" y="1044432"/>
                  </a:lnTo>
                  <a:lnTo>
                    <a:pt x="4660857" y="1061634"/>
                  </a:lnTo>
                  <a:lnTo>
                    <a:pt x="4629543" y="1067942"/>
                  </a:lnTo>
                  <a:lnTo>
                    <a:pt x="80289" y="1067942"/>
                  </a:lnTo>
                  <a:lnTo>
                    <a:pt x="49034" y="1061634"/>
                  </a:lnTo>
                  <a:lnTo>
                    <a:pt x="23514" y="1044432"/>
                  </a:lnTo>
                  <a:lnTo>
                    <a:pt x="6308" y="1018919"/>
                  </a:lnTo>
                  <a:lnTo>
                    <a:pt x="0" y="987678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81977" y="4859146"/>
              <a:ext cx="67310" cy="1068070"/>
            </a:xfrm>
            <a:custGeom>
              <a:avLst/>
              <a:gdLst/>
              <a:ahLst/>
              <a:cxnLst/>
              <a:rect l="l" t="t" r="r" b="b"/>
              <a:pathLst>
                <a:path w="67309" h="1068070">
                  <a:moveTo>
                    <a:pt x="33464" y="0"/>
                  </a:moveTo>
                  <a:lnTo>
                    <a:pt x="20440" y="2629"/>
                  </a:lnTo>
                  <a:lnTo>
                    <a:pt x="9802" y="9794"/>
                  </a:lnTo>
                  <a:lnTo>
                    <a:pt x="2630" y="20413"/>
                  </a:lnTo>
                  <a:lnTo>
                    <a:pt x="0" y="33400"/>
                  </a:lnTo>
                  <a:lnTo>
                    <a:pt x="0" y="1034541"/>
                  </a:lnTo>
                  <a:lnTo>
                    <a:pt x="2630" y="1047529"/>
                  </a:lnTo>
                  <a:lnTo>
                    <a:pt x="9802" y="1058148"/>
                  </a:lnTo>
                  <a:lnTo>
                    <a:pt x="20440" y="1065313"/>
                  </a:lnTo>
                  <a:lnTo>
                    <a:pt x="33464" y="1067942"/>
                  </a:lnTo>
                  <a:lnTo>
                    <a:pt x="46486" y="1065313"/>
                  </a:lnTo>
                  <a:lnTo>
                    <a:pt x="57119" y="1058148"/>
                  </a:lnTo>
                  <a:lnTo>
                    <a:pt x="64287" y="1047529"/>
                  </a:lnTo>
                  <a:lnTo>
                    <a:pt x="66916" y="1034541"/>
                  </a:lnTo>
                  <a:lnTo>
                    <a:pt x="66916" y="33400"/>
                  </a:lnTo>
                  <a:lnTo>
                    <a:pt x="64287" y="20413"/>
                  </a:lnTo>
                  <a:lnTo>
                    <a:pt x="57119" y="9794"/>
                  </a:lnTo>
                  <a:lnTo>
                    <a:pt x="46486" y="2629"/>
                  </a:lnTo>
                  <a:lnTo>
                    <a:pt x="33464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9539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19"/>
              </a:spcBef>
            </a:pPr>
            <a:r>
              <a:rPr spc="-10" dirty="0"/>
              <a:t>H</a:t>
            </a:r>
            <a:r>
              <a:rPr spc="-90" dirty="0"/>
              <a:t> </a:t>
            </a:r>
            <a:r>
              <a:rPr dirty="0"/>
              <a:t>ig</a:t>
            </a:r>
            <a:r>
              <a:rPr spc="-55" dirty="0"/>
              <a:t> </a:t>
            </a:r>
            <a:r>
              <a:rPr spc="60" dirty="0"/>
              <a:t>h-</a:t>
            </a:r>
            <a:r>
              <a:rPr spc="-125" dirty="0"/>
              <a:t> </a:t>
            </a:r>
            <a:r>
              <a:rPr spc="75" dirty="0"/>
              <a:t>Growth</a:t>
            </a:r>
            <a:r>
              <a:rPr spc="150" dirty="0"/>
              <a:t> </a:t>
            </a:r>
            <a:r>
              <a:rPr spc="75" dirty="0"/>
              <a:t>Reg</a:t>
            </a:r>
            <a:r>
              <a:rPr spc="-60" dirty="0"/>
              <a:t> </a:t>
            </a:r>
            <a:r>
              <a:rPr spc="75" dirty="0"/>
              <a:t>ional </a:t>
            </a:r>
            <a:r>
              <a:rPr spc="80" dirty="0"/>
              <a:t>Ecosystem</a:t>
            </a:r>
            <a:r>
              <a:rPr spc="-120" dirty="0"/>
              <a:t> </a:t>
            </a:r>
            <a:r>
              <a:rPr spc="-50" dirty="0"/>
              <a:t>s</a:t>
            </a:r>
          </a:p>
          <a:p>
            <a:pPr marL="12700" marR="5080" algn="just">
              <a:lnSpc>
                <a:spcPct val="97100"/>
              </a:lnSpc>
              <a:spcBef>
                <a:spcPts val="830"/>
              </a:spcBef>
            </a:pPr>
            <a:r>
              <a:rPr sz="1200" b="0" spc="50" dirty="0">
                <a:solidFill>
                  <a:srgbClr val="272424"/>
                </a:solidFill>
                <a:latin typeface="Calibri"/>
                <a:cs typeface="Calibri"/>
              </a:rPr>
              <a:t>Three</a:t>
            </a:r>
            <a:r>
              <a:rPr sz="1200" b="0" spc="7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25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200" b="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ions</a:t>
            </a:r>
            <a:r>
              <a:rPr sz="1200" b="0" spc="7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35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200" b="0" spc="7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experiencing</a:t>
            </a:r>
            <a:r>
              <a:rPr sz="1200" b="0" spc="8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35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200" b="0" spc="7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b="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ost</a:t>
            </a:r>
            <a:r>
              <a:rPr sz="1200" b="0" spc="7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0" dirty="0">
                <a:solidFill>
                  <a:srgbClr val="272424"/>
                </a:solidFill>
                <a:latin typeface="Calibri"/>
                <a:cs typeface="Calibri"/>
              </a:rPr>
              <a:t>dram</a:t>
            </a:r>
            <a:r>
              <a:rPr sz="1200" b="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35" dirty="0">
                <a:solidFill>
                  <a:srgbClr val="272424"/>
                </a:solidFill>
                <a:latin typeface="Calibri"/>
                <a:cs typeface="Calibri"/>
              </a:rPr>
              <a:t>atic</a:t>
            </a:r>
            <a:r>
              <a:rPr sz="1200" b="0" spc="7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200" b="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ecosystem</a:t>
            </a:r>
            <a:r>
              <a:rPr sz="1200" b="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70" dirty="0">
                <a:solidFill>
                  <a:srgbClr val="272424"/>
                </a:solidFill>
                <a:latin typeface="Calibri"/>
                <a:cs typeface="Calibri"/>
              </a:rPr>
              <a:t>developm</a:t>
            </a:r>
            <a:r>
              <a:rPr sz="1200" b="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45" dirty="0">
                <a:solidFill>
                  <a:srgbClr val="272424"/>
                </a:solidFill>
                <a:latin typeface="Calibri"/>
                <a:cs typeface="Calibri"/>
              </a:rPr>
              <a:t>ent,</a:t>
            </a:r>
            <a:r>
              <a:rPr sz="1200" b="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70" dirty="0">
                <a:solidFill>
                  <a:srgbClr val="272424"/>
                </a:solidFill>
                <a:latin typeface="Calibri"/>
                <a:cs typeface="Calibri"/>
              </a:rPr>
              <a:t>supported</a:t>
            </a:r>
            <a:r>
              <a:rPr sz="1200" b="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125" dirty="0">
                <a:solidFill>
                  <a:srgbClr val="272424"/>
                </a:solidFill>
                <a:latin typeface="Calibri"/>
                <a:cs typeface="Calibri"/>
              </a:rPr>
              <a:t>b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y</a:t>
            </a:r>
            <a:r>
              <a:rPr sz="1200" b="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b="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5" dirty="0">
                <a:solidFill>
                  <a:srgbClr val="272424"/>
                </a:solidFill>
                <a:latin typeface="Calibri"/>
                <a:cs typeface="Calibri"/>
              </a:rPr>
              <a:t>obile-</a:t>
            </a:r>
            <a:r>
              <a:rPr sz="1200" b="0" spc="-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30" dirty="0">
                <a:solidFill>
                  <a:srgbClr val="272424"/>
                </a:solidFill>
                <a:latin typeface="Calibri"/>
                <a:cs typeface="Calibri"/>
              </a:rPr>
              <a:t>first</a:t>
            </a:r>
            <a:r>
              <a:rPr sz="1200" b="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0" dirty="0">
                <a:solidFill>
                  <a:srgbClr val="272424"/>
                </a:solidFill>
                <a:latin typeface="Calibri"/>
                <a:cs typeface="Calibri"/>
              </a:rPr>
              <a:t>infrastructure,</a:t>
            </a:r>
            <a:r>
              <a:rPr sz="1200" b="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dem</a:t>
            </a:r>
            <a:r>
              <a:rPr sz="1200" b="0" spc="-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og</a:t>
            </a:r>
            <a:r>
              <a:rPr sz="1200" b="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raphic</a:t>
            </a:r>
            <a:r>
              <a:rPr sz="1200" b="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0" dirty="0">
                <a:solidFill>
                  <a:srgbClr val="272424"/>
                </a:solidFill>
                <a:latin typeface="Calibri"/>
                <a:cs typeface="Calibri"/>
              </a:rPr>
              <a:t>tailwinds,</a:t>
            </a:r>
            <a:r>
              <a:rPr sz="1200" b="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b="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10" dirty="0">
                <a:solidFill>
                  <a:srgbClr val="272424"/>
                </a:solidFill>
                <a:latin typeface="Calibri"/>
                <a:cs typeface="Calibri"/>
              </a:rPr>
              <a:t>im</a:t>
            </a:r>
            <a:r>
              <a:rPr sz="1200" b="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5" dirty="0">
                <a:solidFill>
                  <a:srgbClr val="272424"/>
                </a:solidFill>
                <a:latin typeface="Calibri"/>
                <a:cs typeface="Calibri"/>
              </a:rPr>
              <a:t>proving</a:t>
            </a:r>
            <a:r>
              <a:rPr sz="1200" b="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25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200" b="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0" dirty="0">
                <a:solidFill>
                  <a:srgbClr val="272424"/>
                </a:solidFill>
                <a:latin typeface="Calibri"/>
                <a:cs typeface="Calibri"/>
              </a:rPr>
              <a:t>ulatory</a:t>
            </a:r>
            <a:r>
              <a:rPr sz="1200" b="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25" dirty="0">
                <a:solidFill>
                  <a:srgbClr val="272424"/>
                </a:solidFill>
                <a:latin typeface="Calibri"/>
                <a:cs typeface="Calibri"/>
              </a:rPr>
              <a:t>fram</a:t>
            </a:r>
            <a:r>
              <a:rPr sz="1200" b="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eworks: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Calibri"/>
              <a:cs typeface="Calibri"/>
            </a:endParaRPr>
          </a:p>
          <a:p>
            <a:pPr marL="198120">
              <a:lnSpc>
                <a:spcPct val="100000"/>
              </a:lnSpc>
            </a:pPr>
            <a:r>
              <a:rPr spc="-10" dirty="0">
                <a:solidFill>
                  <a:srgbClr val="272424"/>
                </a:solidFill>
              </a:rPr>
              <a:t>Africa</a:t>
            </a:r>
          </a:p>
          <a:p>
            <a:pPr marL="198120" marR="140335" algn="just">
              <a:lnSpc>
                <a:spcPts val="1400"/>
              </a:lnSpc>
              <a:spcBef>
                <a:spcPts val="840"/>
              </a:spcBef>
            </a:pP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Fintech</a:t>
            </a:r>
            <a:r>
              <a:rPr sz="1200" b="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leads</a:t>
            </a:r>
            <a:r>
              <a:rPr sz="1200" b="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200" b="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$3B</a:t>
            </a:r>
            <a:r>
              <a:rPr sz="1200" b="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200" b="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200" b="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2022.</a:t>
            </a:r>
            <a:r>
              <a:rPr sz="1200" b="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Flutterwave</a:t>
            </a:r>
            <a:r>
              <a:rPr sz="1200" b="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($3B</a:t>
            </a:r>
            <a:r>
              <a:rPr sz="1200" b="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valuation),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Chipper</a:t>
            </a:r>
            <a:r>
              <a:rPr sz="1200" b="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Cash,</a:t>
            </a:r>
            <a:r>
              <a:rPr sz="1200" b="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b="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M-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Pesa</a:t>
            </a:r>
            <a:r>
              <a:rPr sz="1200" b="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successors</a:t>
            </a:r>
            <a:r>
              <a:rPr sz="1200" b="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dominate.</a:t>
            </a:r>
            <a:r>
              <a:rPr sz="1200" b="0" spc="11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Mobile</a:t>
            </a:r>
            <a:r>
              <a:rPr sz="1200" b="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money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infrastructure</a:t>
            </a:r>
            <a:r>
              <a:rPr sz="1200" b="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leapfrogs</a:t>
            </a:r>
            <a:r>
              <a:rPr sz="1200" b="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r>
              <a:rPr sz="1200" b="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banking.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10"/>
              </a:spcBef>
            </a:pPr>
            <a:endParaRPr sz="1200">
              <a:latin typeface="Calibri"/>
              <a:cs typeface="Calibri"/>
            </a:endParaRPr>
          </a:p>
          <a:p>
            <a:pPr marL="198120">
              <a:lnSpc>
                <a:spcPct val="100000"/>
              </a:lnSpc>
            </a:pPr>
            <a:r>
              <a:rPr spc="90" dirty="0">
                <a:solidFill>
                  <a:srgbClr val="272424"/>
                </a:solidFill>
              </a:rPr>
              <a:t>Southeast</a:t>
            </a:r>
            <a:r>
              <a:rPr spc="105" dirty="0">
                <a:solidFill>
                  <a:srgbClr val="272424"/>
                </a:solidFill>
              </a:rPr>
              <a:t> </a:t>
            </a:r>
            <a:r>
              <a:rPr spc="45" dirty="0">
                <a:solidFill>
                  <a:srgbClr val="272424"/>
                </a:solidFill>
              </a:rPr>
              <a:t>Asia</a:t>
            </a:r>
          </a:p>
          <a:p>
            <a:pPr marL="198120" marR="153035">
              <a:lnSpc>
                <a:spcPts val="1390"/>
              </a:lnSpc>
              <a:spcBef>
                <a:spcPts val="420"/>
              </a:spcBef>
            </a:pPr>
            <a:r>
              <a:rPr sz="1200" b="0" spc="65" dirty="0">
                <a:solidFill>
                  <a:srgbClr val="272424"/>
                </a:solidFill>
                <a:latin typeface="Calibri"/>
                <a:cs typeface="Calibri"/>
              </a:rPr>
              <a:t>Grab,</a:t>
            </a:r>
            <a:r>
              <a:rPr sz="1200" b="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Go</a:t>
            </a:r>
            <a:r>
              <a:rPr sz="1200" b="0" spc="-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b="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(Gojek+</a:t>
            </a:r>
            <a:r>
              <a:rPr sz="1200" b="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75" dirty="0">
                <a:solidFill>
                  <a:srgbClr val="272424"/>
                </a:solidFill>
                <a:latin typeface="Calibri"/>
                <a:cs typeface="Calibri"/>
              </a:rPr>
              <a:t>Tokopedia),</a:t>
            </a:r>
            <a:r>
              <a:rPr sz="1200" b="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b="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5" dirty="0">
                <a:solidFill>
                  <a:srgbClr val="272424"/>
                </a:solidFill>
                <a:latin typeface="Calibri"/>
                <a:cs typeface="Calibri"/>
              </a:rPr>
              <a:t>Sea</a:t>
            </a:r>
            <a:r>
              <a:rPr sz="1200" b="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70" dirty="0">
                <a:solidFill>
                  <a:srgbClr val="272424"/>
                </a:solidFill>
                <a:latin typeface="Calibri"/>
                <a:cs typeface="Calibri"/>
              </a:rPr>
              <a:t>Group</a:t>
            </a:r>
            <a:r>
              <a:rPr sz="1200" b="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5" dirty="0">
                <a:solidFill>
                  <a:srgbClr val="272424"/>
                </a:solidFill>
                <a:latin typeface="Calibri"/>
                <a:cs typeface="Calibri"/>
              </a:rPr>
              <a:t>dem</a:t>
            </a:r>
            <a:r>
              <a:rPr sz="1200" b="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45" dirty="0">
                <a:solidFill>
                  <a:srgbClr val="272424"/>
                </a:solidFill>
                <a:latin typeface="Calibri"/>
                <a:cs typeface="Calibri"/>
              </a:rPr>
              <a:t>onstrate </a:t>
            </a:r>
            <a:r>
              <a:rPr sz="1200" b="0" spc="65" dirty="0">
                <a:solidFill>
                  <a:srgbClr val="272424"/>
                </a:solidFill>
                <a:latin typeface="Calibri"/>
                <a:cs typeface="Calibri"/>
              </a:rPr>
              <a:t>super-</a:t>
            </a:r>
            <a:r>
              <a:rPr sz="1200" b="0" spc="-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5" dirty="0">
                <a:solidFill>
                  <a:srgbClr val="272424"/>
                </a:solidFill>
                <a:latin typeface="Calibri"/>
                <a:cs typeface="Calibri"/>
              </a:rPr>
              <a:t>app</a:t>
            </a:r>
            <a:r>
              <a:rPr sz="1200" b="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potential.</a:t>
            </a:r>
            <a:r>
              <a:rPr sz="1200" b="0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200" b="0" spc="-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ing</a:t>
            </a:r>
            <a:r>
              <a:rPr sz="1200" b="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5" dirty="0">
                <a:solidFill>
                  <a:srgbClr val="272424"/>
                </a:solidFill>
                <a:latin typeface="Calibri"/>
                <a:cs typeface="Calibri"/>
              </a:rPr>
              <a:t>apore</a:t>
            </a:r>
            <a:r>
              <a:rPr sz="1200" b="0" spc="3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200" b="0" spc="3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200" b="0" spc="3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200" b="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0" dirty="0">
                <a:solidFill>
                  <a:srgbClr val="272424"/>
                </a:solidFill>
                <a:latin typeface="Calibri"/>
                <a:cs typeface="Calibri"/>
              </a:rPr>
              <a:t>ion's</a:t>
            </a:r>
            <a:r>
              <a:rPr sz="1200" b="0" spc="3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200" b="0" spc="4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60" dirty="0">
                <a:solidFill>
                  <a:srgbClr val="272424"/>
                </a:solidFill>
                <a:latin typeface="Calibri"/>
                <a:cs typeface="Calibri"/>
              </a:rPr>
              <a:t>hub</a:t>
            </a:r>
            <a:r>
              <a:rPr sz="1200" b="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2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endParaRPr sz="1200">
              <a:latin typeface="Calibri"/>
              <a:cs typeface="Calibri"/>
            </a:endParaRPr>
          </a:p>
          <a:p>
            <a:pPr marL="198120">
              <a:lnSpc>
                <a:spcPts val="1370"/>
              </a:lnSpc>
            </a:pP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$8.5B</a:t>
            </a:r>
            <a:r>
              <a:rPr sz="1200" b="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50" dirty="0">
                <a:solidFill>
                  <a:srgbClr val="272424"/>
                </a:solidFill>
                <a:latin typeface="Calibri"/>
                <a:cs typeface="Calibri"/>
              </a:rPr>
              <a:t>invested</a:t>
            </a:r>
            <a:r>
              <a:rPr sz="1200" b="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200" b="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40" dirty="0">
                <a:solidFill>
                  <a:srgbClr val="272424"/>
                </a:solidFill>
                <a:latin typeface="Calibri"/>
                <a:cs typeface="Calibri"/>
              </a:rPr>
              <a:t>2022.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200">
              <a:latin typeface="Calibri"/>
              <a:cs typeface="Calibri"/>
            </a:endParaRPr>
          </a:p>
          <a:p>
            <a:pPr marL="198120" algn="just">
              <a:lnSpc>
                <a:spcPct val="100000"/>
              </a:lnSpc>
            </a:pPr>
            <a:r>
              <a:rPr dirty="0">
                <a:solidFill>
                  <a:srgbClr val="272424"/>
                </a:solidFill>
              </a:rPr>
              <a:t>MENA</a:t>
            </a:r>
            <a:r>
              <a:rPr spc="-20" dirty="0">
                <a:solidFill>
                  <a:srgbClr val="272424"/>
                </a:solidFill>
              </a:rPr>
              <a:t> </a:t>
            </a:r>
            <a:r>
              <a:rPr dirty="0">
                <a:solidFill>
                  <a:srgbClr val="272424"/>
                </a:solidFill>
              </a:rPr>
              <a:t>&amp;</a:t>
            </a:r>
            <a:r>
              <a:rPr spc="-10" dirty="0">
                <a:solidFill>
                  <a:srgbClr val="272424"/>
                </a:solidFill>
              </a:rPr>
              <a:t> </a:t>
            </a:r>
            <a:r>
              <a:rPr spc="-20" dirty="0">
                <a:solidFill>
                  <a:srgbClr val="272424"/>
                </a:solidFill>
              </a:rPr>
              <a:t>Gulf</a:t>
            </a:r>
          </a:p>
          <a:p>
            <a:pPr marL="198120" marR="140970" algn="just">
              <a:lnSpc>
                <a:spcPts val="1410"/>
              </a:lnSpc>
              <a:spcBef>
                <a:spcPts val="830"/>
              </a:spcBef>
            </a:pP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Saudi</a:t>
            </a:r>
            <a:r>
              <a:rPr sz="1200" b="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Vision</a:t>
            </a:r>
            <a:r>
              <a:rPr sz="1200" b="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2030</a:t>
            </a:r>
            <a:r>
              <a:rPr sz="1200" b="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b="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UAE's</a:t>
            </a:r>
            <a:r>
              <a:rPr sz="1200" b="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Hub71</a:t>
            </a:r>
            <a:r>
              <a:rPr sz="1200" b="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accelerate</a:t>
            </a:r>
            <a:r>
              <a:rPr sz="1200" b="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regional</a:t>
            </a:r>
            <a:r>
              <a:rPr sz="1200" b="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ecosystems.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Sovereign</a:t>
            </a:r>
            <a:r>
              <a:rPr sz="1200" b="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wealth</a:t>
            </a:r>
            <a:r>
              <a:rPr sz="1200" b="0" spc="3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funds</a:t>
            </a:r>
            <a:r>
              <a:rPr sz="1200" b="0" spc="3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(PIF,</a:t>
            </a:r>
            <a:r>
              <a:rPr sz="1200" b="0" spc="3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Mubadala)</a:t>
            </a:r>
            <a:r>
              <a:rPr sz="1200" b="0" spc="3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deploy</a:t>
            </a:r>
            <a:r>
              <a:rPr sz="1200" b="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billions</a:t>
            </a:r>
            <a:r>
              <a:rPr sz="1200" b="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into</a:t>
            </a:r>
            <a:r>
              <a:rPr sz="1200" b="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20" dirty="0">
                <a:solidFill>
                  <a:srgbClr val="272424"/>
                </a:solidFill>
                <a:latin typeface="Calibri"/>
                <a:cs typeface="Calibri"/>
              </a:rPr>
              <a:t>tech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ventures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200" b="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diversification</a:t>
            </a:r>
            <a:r>
              <a:rPr sz="1200" b="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0" spc="-10" dirty="0">
                <a:solidFill>
                  <a:srgbClr val="272424"/>
                </a:solidFill>
                <a:latin typeface="Calibri"/>
                <a:cs typeface="Calibri"/>
              </a:rPr>
              <a:t>strategy.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417820" y="1699260"/>
            <a:ext cx="4643755" cy="4337050"/>
          </a:xfrm>
          <a:custGeom>
            <a:avLst/>
            <a:gdLst/>
            <a:ahLst/>
            <a:cxnLst/>
            <a:rect l="l" t="t" r="r" b="b"/>
            <a:pathLst>
              <a:path w="4643755" h="4337050">
                <a:moveTo>
                  <a:pt x="4558283" y="0"/>
                </a:moveTo>
                <a:lnTo>
                  <a:pt x="85216" y="0"/>
                </a:lnTo>
                <a:lnTo>
                  <a:pt x="52024" y="6689"/>
                </a:lnTo>
                <a:lnTo>
                  <a:pt x="24939" y="24939"/>
                </a:lnTo>
                <a:lnTo>
                  <a:pt x="6689" y="52024"/>
                </a:lnTo>
                <a:lnTo>
                  <a:pt x="0" y="85216"/>
                </a:lnTo>
                <a:lnTo>
                  <a:pt x="0" y="4251198"/>
                </a:lnTo>
                <a:lnTo>
                  <a:pt x="6689" y="4284397"/>
                </a:lnTo>
                <a:lnTo>
                  <a:pt x="24939" y="4311508"/>
                </a:lnTo>
                <a:lnTo>
                  <a:pt x="52024" y="4329788"/>
                </a:lnTo>
                <a:lnTo>
                  <a:pt x="85216" y="4336491"/>
                </a:lnTo>
                <a:lnTo>
                  <a:pt x="4558283" y="4336491"/>
                </a:lnTo>
                <a:lnTo>
                  <a:pt x="4591496" y="4329788"/>
                </a:lnTo>
                <a:lnTo>
                  <a:pt x="4618624" y="4311508"/>
                </a:lnTo>
                <a:lnTo>
                  <a:pt x="4636918" y="4284397"/>
                </a:lnTo>
                <a:lnTo>
                  <a:pt x="4643628" y="4251198"/>
                </a:lnTo>
                <a:lnTo>
                  <a:pt x="4643628" y="85216"/>
                </a:lnTo>
                <a:lnTo>
                  <a:pt x="4636918" y="52024"/>
                </a:lnTo>
                <a:lnTo>
                  <a:pt x="4618624" y="24939"/>
                </a:lnTo>
                <a:lnTo>
                  <a:pt x="4591496" y="6689"/>
                </a:lnTo>
                <a:lnTo>
                  <a:pt x="4558283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485638" y="1970658"/>
            <a:ext cx="4470400" cy="2761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Cross-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Border</a:t>
            </a:r>
            <a:r>
              <a:rPr sz="18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Financing</a:t>
            </a:r>
            <a:r>
              <a:rPr sz="18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Considerations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95"/>
              </a:spcBef>
            </a:pPr>
            <a:endParaRPr sz="1800">
              <a:latin typeface="Calibri"/>
              <a:cs typeface="Calibri"/>
            </a:endParaRPr>
          </a:p>
          <a:p>
            <a:pPr marL="260985" marR="5080" indent="-248285" algn="just">
              <a:lnSpc>
                <a:spcPts val="1390"/>
              </a:lnSpc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Currency</a:t>
            </a:r>
            <a:r>
              <a:rPr sz="1400" b="1" spc="3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risk:</a:t>
            </a:r>
            <a:r>
              <a:rPr sz="1400" b="1" spc="3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USD-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denominated</a:t>
            </a:r>
            <a:r>
              <a:rPr sz="1400" spc="3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term</a:t>
            </a:r>
            <a:r>
              <a:rPr sz="1400" spc="3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sheets</a:t>
            </a:r>
            <a:r>
              <a:rPr sz="1400" spc="3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400" spc="3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local- 	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revenue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businesses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create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FX</a:t>
            </a:r>
            <a:r>
              <a:rPr sz="1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exposure</a:t>
            </a:r>
            <a:endParaRPr sz="1400">
              <a:latin typeface="Calibri"/>
              <a:cs typeface="Calibri"/>
            </a:endParaRPr>
          </a:p>
          <a:p>
            <a:pPr marL="260985" marR="5715" indent="-248285" algn="just">
              <a:lnSpc>
                <a:spcPct val="83200"/>
              </a:lnSpc>
              <a:spcBef>
                <a:spcPts val="1415"/>
              </a:spcBef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Regulatory</a:t>
            </a:r>
            <a:r>
              <a:rPr sz="1400" b="1" spc="44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arbitrage:</a:t>
            </a:r>
            <a:r>
              <a:rPr sz="1400" b="1" spc="45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Cayman</a:t>
            </a:r>
            <a:r>
              <a:rPr sz="1400" spc="44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Islands</a:t>
            </a:r>
            <a:r>
              <a:rPr sz="1400" spc="45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structures, 	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Singapore</a:t>
            </a:r>
            <a:r>
              <a:rPr sz="14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holdcos,</a:t>
            </a:r>
            <a:r>
              <a:rPr sz="1400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4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Delaware</a:t>
            </a:r>
            <a:r>
              <a:rPr sz="14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C-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corps</a:t>
            </a:r>
            <a:r>
              <a:rPr sz="1400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serve</a:t>
            </a:r>
            <a:r>
              <a:rPr sz="1400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different 	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investor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bases</a:t>
            </a:r>
            <a:endParaRPr sz="1400">
              <a:latin typeface="Calibri"/>
              <a:cs typeface="Calibri"/>
            </a:endParaRPr>
          </a:p>
          <a:p>
            <a:pPr marL="263525" indent="-250825">
              <a:lnSpc>
                <a:spcPts val="1540"/>
              </a:lnSpc>
              <a:spcBef>
                <a:spcPts val="1115"/>
              </a:spcBef>
              <a:buFont typeface="Calibri"/>
              <a:buChar char="•"/>
              <a:tabLst>
                <a:tab pos="263525" algn="l"/>
                <a:tab pos="818515" algn="l"/>
                <a:tab pos="1499870" algn="l"/>
                <a:tab pos="2246630" algn="l"/>
                <a:tab pos="2949575" algn="l"/>
                <a:tab pos="3658235" algn="l"/>
                <a:tab pos="3938904" algn="l"/>
              </a:tabLst>
            </a:pP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CFIUS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review: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National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security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scrutiny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foreign</a:t>
            </a:r>
            <a:endParaRPr sz="1400">
              <a:latin typeface="Calibri"/>
              <a:cs typeface="Calibri"/>
            </a:endParaRPr>
          </a:p>
          <a:p>
            <a:pPr marL="264160">
              <a:lnSpc>
                <a:spcPts val="1540"/>
              </a:lnSpc>
            </a:pP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investment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U.S.</a:t>
            </a:r>
            <a:r>
              <a:rPr sz="1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tech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startups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intensifying</a:t>
            </a:r>
            <a:endParaRPr sz="1400">
              <a:latin typeface="Calibri"/>
              <a:cs typeface="Calibri"/>
            </a:endParaRPr>
          </a:p>
          <a:p>
            <a:pPr marL="260985" marR="5715" indent="-248285" algn="just">
              <a:lnSpc>
                <a:spcPts val="1400"/>
              </a:lnSpc>
              <a:spcBef>
                <a:spcPts val="1400"/>
              </a:spcBef>
              <a:buFont typeface="Calibri"/>
              <a:buChar char="•"/>
              <a:tabLst>
                <a:tab pos="264160" algn="l"/>
              </a:tabLst>
            </a:pP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Dual-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class</a:t>
            </a:r>
            <a:r>
              <a:rPr sz="1400" b="1" spc="32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structures:</a:t>
            </a:r>
            <a:r>
              <a:rPr sz="1400" b="1" spc="315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Common</a:t>
            </a:r>
            <a:r>
              <a:rPr sz="1400" spc="32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400" spc="32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Asian</a:t>
            </a:r>
            <a:r>
              <a:rPr sz="1400" spc="32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markets, 	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increasingly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adopted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globally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protect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founder</a:t>
            </a:r>
            <a:r>
              <a:rPr sz="1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control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007200"/>
            <a:ext cx="10365105" cy="5955665"/>
            <a:chOff x="341566" y="1007200"/>
            <a:chExt cx="10365105" cy="5955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007200"/>
              <a:ext cx="3318255" cy="593186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019174"/>
              <a:ext cx="3143250" cy="5943600"/>
            </a:xfrm>
            <a:custGeom>
              <a:avLst/>
              <a:gdLst/>
              <a:ahLst/>
              <a:cxnLst/>
              <a:rect l="l" t="t" r="r" b="b"/>
              <a:pathLst>
                <a:path w="3143250" h="594360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721007"/>
                  </a:lnTo>
                  <a:lnTo>
                    <a:pt x="4523" y="5765867"/>
                  </a:lnTo>
                  <a:lnTo>
                    <a:pt x="17498" y="5807650"/>
                  </a:lnTo>
                  <a:lnTo>
                    <a:pt x="38027" y="5845461"/>
                  </a:lnTo>
                  <a:lnTo>
                    <a:pt x="65214" y="5878404"/>
                  </a:lnTo>
                  <a:lnTo>
                    <a:pt x="98164" y="5905584"/>
                  </a:lnTo>
                  <a:lnTo>
                    <a:pt x="135981" y="5926107"/>
                  </a:lnTo>
                  <a:lnTo>
                    <a:pt x="177768" y="5939077"/>
                  </a:lnTo>
                  <a:lnTo>
                    <a:pt x="222630" y="5943600"/>
                  </a:lnTo>
                  <a:lnTo>
                    <a:pt x="3143250" y="5943600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042428"/>
              <a:ext cx="9562973" cy="586600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247774"/>
              <a:ext cx="9793605" cy="5491480"/>
            </a:xfrm>
            <a:custGeom>
              <a:avLst/>
              <a:gdLst/>
              <a:ahLst/>
              <a:cxnLst/>
              <a:rect l="l" t="t" r="r" b="b"/>
              <a:pathLst>
                <a:path w="9793605" h="5491480">
                  <a:moveTo>
                    <a:pt x="9455848" y="0"/>
                  </a:moveTo>
                  <a:lnTo>
                    <a:pt x="337172" y="0"/>
                  </a:lnTo>
                  <a:lnTo>
                    <a:pt x="291418" y="3078"/>
                  </a:lnTo>
                  <a:lnTo>
                    <a:pt x="247536" y="12047"/>
                  </a:lnTo>
                  <a:lnTo>
                    <a:pt x="205927" y="26503"/>
                  </a:lnTo>
                  <a:lnTo>
                    <a:pt x="166992" y="46044"/>
                  </a:lnTo>
                  <a:lnTo>
                    <a:pt x="131134" y="70268"/>
                  </a:lnTo>
                  <a:lnTo>
                    <a:pt x="98753" y="98774"/>
                  </a:lnTo>
                  <a:lnTo>
                    <a:pt x="70252" y="131158"/>
                  </a:lnTo>
                  <a:lnTo>
                    <a:pt x="46032" y="167019"/>
                  </a:lnTo>
                  <a:lnTo>
                    <a:pt x="26495" y="205954"/>
                  </a:lnTo>
                  <a:lnTo>
                    <a:pt x="12043" y="247561"/>
                  </a:lnTo>
                  <a:lnTo>
                    <a:pt x="3077" y="291439"/>
                  </a:lnTo>
                  <a:lnTo>
                    <a:pt x="0" y="337185"/>
                  </a:lnTo>
                  <a:lnTo>
                    <a:pt x="0" y="5154218"/>
                  </a:lnTo>
                  <a:lnTo>
                    <a:pt x="3077" y="5199972"/>
                  </a:lnTo>
                  <a:lnTo>
                    <a:pt x="12043" y="5243854"/>
                  </a:lnTo>
                  <a:lnTo>
                    <a:pt x="26495" y="5285463"/>
                  </a:lnTo>
                  <a:lnTo>
                    <a:pt x="46032" y="5324398"/>
                  </a:lnTo>
                  <a:lnTo>
                    <a:pt x="70252" y="5360256"/>
                  </a:lnTo>
                  <a:lnTo>
                    <a:pt x="98753" y="5392637"/>
                  </a:lnTo>
                  <a:lnTo>
                    <a:pt x="131134" y="5421138"/>
                  </a:lnTo>
                  <a:lnTo>
                    <a:pt x="166992" y="5445358"/>
                  </a:lnTo>
                  <a:lnTo>
                    <a:pt x="205927" y="5464895"/>
                  </a:lnTo>
                  <a:lnTo>
                    <a:pt x="247536" y="5479347"/>
                  </a:lnTo>
                  <a:lnTo>
                    <a:pt x="291418" y="5488313"/>
                  </a:lnTo>
                  <a:lnTo>
                    <a:pt x="337172" y="5491391"/>
                  </a:lnTo>
                  <a:lnTo>
                    <a:pt x="9455848" y="5491391"/>
                  </a:lnTo>
                  <a:lnTo>
                    <a:pt x="9501594" y="5488313"/>
                  </a:lnTo>
                  <a:lnTo>
                    <a:pt x="9545471" y="5479347"/>
                  </a:lnTo>
                  <a:lnTo>
                    <a:pt x="9587079" y="5464895"/>
                  </a:lnTo>
                  <a:lnTo>
                    <a:pt x="9626014" y="5445358"/>
                  </a:lnTo>
                  <a:lnTo>
                    <a:pt x="9661875" y="5421138"/>
                  </a:lnTo>
                  <a:lnTo>
                    <a:pt x="9694259" y="5392637"/>
                  </a:lnTo>
                  <a:lnTo>
                    <a:pt x="9722764" y="5360256"/>
                  </a:lnTo>
                  <a:lnTo>
                    <a:pt x="9746988" y="5324398"/>
                  </a:lnTo>
                  <a:lnTo>
                    <a:pt x="9766530" y="5285463"/>
                  </a:lnTo>
                  <a:lnTo>
                    <a:pt x="9780986" y="5243854"/>
                  </a:lnTo>
                  <a:lnTo>
                    <a:pt x="9789954" y="5199972"/>
                  </a:lnTo>
                  <a:lnTo>
                    <a:pt x="9793033" y="5154218"/>
                  </a:lnTo>
                  <a:lnTo>
                    <a:pt x="9793033" y="337185"/>
                  </a:lnTo>
                  <a:lnTo>
                    <a:pt x="9789954" y="291439"/>
                  </a:lnTo>
                  <a:lnTo>
                    <a:pt x="9780986" y="247561"/>
                  </a:lnTo>
                  <a:lnTo>
                    <a:pt x="9766530" y="205954"/>
                  </a:lnTo>
                  <a:lnTo>
                    <a:pt x="9746988" y="167019"/>
                  </a:lnTo>
                  <a:lnTo>
                    <a:pt x="9722764" y="131158"/>
                  </a:lnTo>
                  <a:lnTo>
                    <a:pt x="9694259" y="98774"/>
                  </a:lnTo>
                  <a:lnTo>
                    <a:pt x="9661875" y="70268"/>
                  </a:lnTo>
                  <a:lnTo>
                    <a:pt x="9626014" y="46044"/>
                  </a:lnTo>
                  <a:lnTo>
                    <a:pt x="9587079" y="26503"/>
                  </a:lnTo>
                  <a:lnTo>
                    <a:pt x="9545471" y="12047"/>
                  </a:lnTo>
                  <a:lnTo>
                    <a:pt x="9501594" y="3078"/>
                  </a:lnTo>
                  <a:lnTo>
                    <a:pt x="94558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247774"/>
              <a:ext cx="9793605" cy="5491480"/>
            </a:xfrm>
            <a:custGeom>
              <a:avLst/>
              <a:gdLst/>
              <a:ahLst/>
              <a:cxnLst/>
              <a:rect l="l" t="t" r="r" b="b"/>
              <a:pathLst>
                <a:path w="9793605" h="5491480">
                  <a:moveTo>
                    <a:pt x="0" y="337185"/>
                  </a:moveTo>
                  <a:lnTo>
                    <a:pt x="3077" y="291439"/>
                  </a:lnTo>
                  <a:lnTo>
                    <a:pt x="12043" y="247561"/>
                  </a:lnTo>
                  <a:lnTo>
                    <a:pt x="26495" y="205954"/>
                  </a:lnTo>
                  <a:lnTo>
                    <a:pt x="46032" y="167019"/>
                  </a:lnTo>
                  <a:lnTo>
                    <a:pt x="70252" y="131158"/>
                  </a:lnTo>
                  <a:lnTo>
                    <a:pt x="98753" y="98774"/>
                  </a:lnTo>
                  <a:lnTo>
                    <a:pt x="131134" y="70268"/>
                  </a:lnTo>
                  <a:lnTo>
                    <a:pt x="166992" y="46044"/>
                  </a:lnTo>
                  <a:lnTo>
                    <a:pt x="205927" y="26503"/>
                  </a:lnTo>
                  <a:lnTo>
                    <a:pt x="247536" y="12047"/>
                  </a:lnTo>
                  <a:lnTo>
                    <a:pt x="291418" y="3078"/>
                  </a:lnTo>
                  <a:lnTo>
                    <a:pt x="337172" y="0"/>
                  </a:lnTo>
                  <a:lnTo>
                    <a:pt x="9455848" y="0"/>
                  </a:lnTo>
                  <a:lnTo>
                    <a:pt x="9501594" y="3078"/>
                  </a:lnTo>
                  <a:lnTo>
                    <a:pt x="9545471" y="12047"/>
                  </a:lnTo>
                  <a:lnTo>
                    <a:pt x="9587079" y="26503"/>
                  </a:lnTo>
                  <a:lnTo>
                    <a:pt x="9626014" y="46044"/>
                  </a:lnTo>
                  <a:lnTo>
                    <a:pt x="9661875" y="70268"/>
                  </a:lnTo>
                  <a:lnTo>
                    <a:pt x="9694259" y="98774"/>
                  </a:lnTo>
                  <a:lnTo>
                    <a:pt x="9722764" y="131158"/>
                  </a:lnTo>
                  <a:lnTo>
                    <a:pt x="9746988" y="167019"/>
                  </a:lnTo>
                  <a:lnTo>
                    <a:pt x="9766530" y="205954"/>
                  </a:lnTo>
                  <a:lnTo>
                    <a:pt x="9780986" y="247561"/>
                  </a:lnTo>
                  <a:lnTo>
                    <a:pt x="9789954" y="291439"/>
                  </a:lnTo>
                  <a:lnTo>
                    <a:pt x="9793033" y="337185"/>
                  </a:lnTo>
                  <a:lnTo>
                    <a:pt x="9793033" y="5154218"/>
                  </a:lnTo>
                  <a:lnTo>
                    <a:pt x="9789954" y="5199972"/>
                  </a:lnTo>
                  <a:lnTo>
                    <a:pt x="9780986" y="5243854"/>
                  </a:lnTo>
                  <a:lnTo>
                    <a:pt x="9766530" y="5285463"/>
                  </a:lnTo>
                  <a:lnTo>
                    <a:pt x="9746988" y="5324398"/>
                  </a:lnTo>
                  <a:lnTo>
                    <a:pt x="9722764" y="5360256"/>
                  </a:lnTo>
                  <a:lnTo>
                    <a:pt x="9694259" y="5392637"/>
                  </a:lnTo>
                  <a:lnTo>
                    <a:pt x="9661875" y="5421138"/>
                  </a:lnTo>
                  <a:lnTo>
                    <a:pt x="9626014" y="5445358"/>
                  </a:lnTo>
                  <a:lnTo>
                    <a:pt x="9587079" y="5464895"/>
                  </a:lnTo>
                  <a:lnTo>
                    <a:pt x="9545471" y="5479347"/>
                  </a:lnTo>
                  <a:lnTo>
                    <a:pt x="9501594" y="5488313"/>
                  </a:lnTo>
                  <a:lnTo>
                    <a:pt x="9455848" y="5491391"/>
                  </a:lnTo>
                  <a:lnTo>
                    <a:pt x="337172" y="5491391"/>
                  </a:lnTo>
                  <a:lnTo>
                    <a:pt x="291418" y="5488313"/>
                  </a:lnTo>
                  <a:lnTo>
                    <a:pt x="247536" y="5479347"/>
                  </a:lnTo>
                  <a:lnTo>
                    <a:pt x="205927" y="5464895"/>
                  </a:lnTo>
                  <a:lnTo>
                    <a:pt x="166992" y="5445358"/>
                  </a:lnTo>
                  <a:lnTo>
                    <a:pt x="131134" y="5421138"/>
                  </a:lnTo>
                  <a:lnTo>
                    <a:pt x="98753" y="5392637"/>
                  </a:lnTo>
                  <a:lnTo>
                    <a:pt x="70252" y="5360256"/>
                  </a:lnTo>
                  <a:lnTo>
                    <a:pt x="46032" y="5324398"/>
                  </a:lnTo>
                  <a:lnTo>
                    <a:pt x="26495" y="5285463"/>
                  </a:lnTo>
                  <a:lnTo>
                    <a:pt x="12043" y="5243854"/>
                  </a:lnTo>
                  <a:lnTo>
                    <a:pt x="3077" y="5199972"/>
                  </a:lnTo>
                  <a:lnTo>
                    <a:pt x="0" y="5154218"/>
                  </a:lnTo>
                  <a:lnTo>
                    <a:pt x="0" y="33718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8445" y="-25"/>
            <a:ext cx="10329545" cy="897890"/>
            <a:chOff x="158445" y="-25"/>
            <a:chExt cx="10329545" cy="897890"/>
          </a:xfrm>
        </p:grpSpPr>
        <p:sp>
          <p:nvSpPr>
            <p:cNvPr id="9" name="object 9"/>
            <p:cNvSpPr/>
            <p:nvPr/>
          </p:nvSpPr>
          <p:spPr>
            <a:xfrm>
              <a:off x="2105786" y="518034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445" y="-25"/>
              <a:ext cx="2024252" cy="897534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6664" rIns="0" bIns="0" rtlCol="0">
            <a:spAutoFit/>
          </a:bodyPr>
          <a:lstStyle/>
          <a:p>
            <a:pPr marL="1560830">
              <a:lnSpc>
                <a:spcPct val="100000"/>
              </a:lnSpc>
              <a:spcBef>
                <a:spcPts val="130"/>
              </a:spcBef>
            </a:pP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Global</a:t>
            </a:r>
            <a:r>
              <a:rPr sz="2200" i="0" spc="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VC</a:t>
            </a:r>
            <a:r>
              <a:rPr sz="2200" i="0" spc="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Investment</a:t>
            </a:r>
            <a:r>
              <a:rPr sz="2200" i="0" spc="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by</a:t>
            </a:r>
            <a:r>
              <a:rPr sz="2200" i="0" spc="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Region</a:t>
            </a:r>
            <a:r>
              <a:rPr sz="2200" i="0" spc="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spc="-10" dirty="0">
                <a:solidFill>
                  <a:srgbClr val="000000"/>
                </a:solidFill>
                <a:latin typeface="Calibri"/>
                <a:cs typeface="Calibri"/>
              </a:rPr>
              <a:t>(2023)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0050" y="1527555"/>
            <a:ext cx="9753600" cy="4348607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7821930" y="1931669"/>
            <a:ext cx="116839" cy="99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5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130</a:t>
            </a:r>
            <a:endParaRPr sz="450">
              <a:latin typeface="Microsoft JhengHei"/>
              <a:cs typeface="Microsoft JhengHe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95035" y="2568955"/>
            <a:ext cx="95885" cy="99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5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80</a:t>
            </a:r>
            <a:endParaRPr sz="450">
              <a:latin typeface="Microsoft JhengHei"/>
              <a:cs typeface="Microsoft JhengHe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28669" y="3200145"/>
            <a:ext cx="86360" cy="99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5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45</a:t>
            </a:r>
            <a:endParaRPr sz="450">
              <a:latin typeface="Microsoft JhengHei"/>
              <a:cs typeface="Microsoft JhengHe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13507" y="3837559"/>
            <a:ext cx="95885" cy="99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5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15</a:t>
            </a:r>
            <a:endParaRPr sz="450">
              <a:latin typeface="Microsoft JhengHei"/>
              <a:cs typeface="Microsoft JhengHe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72716" y="4468748"/>
            <a:ext cx="86360" cy="99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50" spc="-25" dirty="0">
                <a:latin typeface="Microsoft JhengHei"/>
                <a:cs typeface="Microsoft JhengHei"/>
              </a:rPr>
              <a:t>10</a:t>
            </a:r>
            <a:endParaRPr sz="45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991995" y="5106161"/>
            <a:ext cx="60960" cy="99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50" spc="-50" dirty="0">
                <a:latin typeface="Microsoft JhengHei"/>
                <a:cs typeface="Microsoft JhengHei"/>
              </a:rPr>
              <a:t>5</a:t>
            </a:r>
            <a:endParaRPr sz="450">
              <a:latin typeface="Microsoft JhengHei"/>
              <a:cs typeface="Microsoft JhengHe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58190" y="6091529"/>
            <a:ext cx="9209405" cy="40576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 marR="5080">
              <a:lnSpc>
                <a:spcPct val="77900"/>
              </a:lnSpc>
              <a:spcBef>
                <a:spcPts val="47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North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America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retains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dominance,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but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Asia-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Pacific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led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India, Southeast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Asia,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South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Korea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fastest-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growing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VC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destination.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Emerging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markets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attracting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valuations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mature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markets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remain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compressed.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074432"/>
            <a:ext cx="10365105" cy="5321935"/>
            <a:chOff x="341566" y="1074432"/>
            <a:chExt cx="10365105" cy="53219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097706"/>
              <a:ext cx="3318255" cy="529819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160652"/>
              <a:ext cx="3143250" cy="5208270"/>
            </a:xfrm>
            <a:custGeom>
              <a:avLst/>
              <a:gdLst/>
              <a:ahLst/>
              <a:cxnLst/>
              <a:rect l="l" t="t" r="r" b="b"/>
              <a:pathLst>
                <a:path w="3143250" h="520827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985181"/>
                  </a:lnTo>
                  <a:lnTo>
                    <a:pt x="4523" y="5030038"/>
                  </a:lnTo>
                  <a:lnTo>
                    <a:pt x="17498" y="5071818"/>
                  </a:lnTo>
                  <a:lnTo>
                    <a:pt x="38027" y="5109626"/>
                  </a:lnTo>
                  <a:lnTo>
                    <a:pt x="65214" y="5142568"/>
                  </a:lnTo>
                  <a:lnTo>
                    <a:pt x="98164" y="5169747"/>
                  </a:lnTo>
                  <a:lnTo>
                    <a:pt x="135981" y="5190269"/>
                  </a:lnTo>
                  <a:lnTo>
                    <a:pt x="177768" y="5203239"/>
                  </a:lnTo>
                  <a:lnTo>
                    <a:pt x="222630" y="5207762"/>
                  </a:lnTo>
                  <a:lnTo>
                    <a:pt x="3143250" y="5207762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074432"/>
              <a:ext cx="9825228" cy="532015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9799510" y="0"/>
                  </a:moveTo>
                  <a:lnTo>
                    <a:pt x="298272" y="0"/>
                  </a:lnTo>
                  <a:lnTo>
                    <a:pt x="249890" y="3902"/>
                  </a:lnTo>
                  <a:lnTo>
                    <a:pt x="203994" y="15200"/>
                  </a:lnTo>
                  <a:lnTo>
                    <a:pt x="161198" y="33281"/>
                  </a:lnTo>
                  <a:lnTo>
                    <a:pt x="122116" y="57534"/>
                  </a:lnTo>
                  <a:lnTo>
                    <a:pt x="87361" y="87344"/>
                  </a:lnTo>
                  <a:lnTo>
                    <a:pt x="57549" y="122099"/>
                  </a:lnTo>
                  <a:lnTo>
                    <a:pt x="33292" y="161188"/>
                  </a:lnTo>
                  <a:lnTo>
                    <a:pt x="15206" y="203996"/>
                  </a:lnTo>
                  <a:lnTo>
                    <a:pt x="3903" y="249912"/>
                  </a:lnTo>
                  <a:lnTo>
                    <a:pt x="0" y="298323"/>
                  </a:lnTo>
                  <a:lnTo>
                    <a:pt x="0" y="4559554"/>
                  </a:lnTo>
                  <a:lnTo>
                    <a:pt x="3903" y="4607921"/>
                  </a:lnTo>
                  <a:lnTo>
                    <a:pt x="15206" y="4653806"/>
                  </a:lnTo>
                  <a:lnTo>
                    <a:pt x="33292" y="4696594"/>
                  </a:lnTo>
                  <a:lnTo>
                    <a:pt x="57549" y="4735670"/>
                  </a:lnTo>
                  <a:lnTo>
                    <a:pt x="87361" y="4770420"/>
                  </a:lnTo>
                  <a:lnTo>
                    <a:pt x="122116" y="4800229"/>
                  </a:lnTo>
                  <a:lnTo>
                    <a:pt x="161198" y="4824484"/>
                  </a:lnTo>
                  <a:lnTo>
                    <a:pt x="203994" y="4842569"/>
                  </a:lnTo>
                  <a:lnTo>
                    <a:pt x="249890" y="4853871"/>
                  </a:lnTo>
                  <a:lnTo>
                    <a:pt x="298272" y="4857775"/>
                  </a:lnTo>
                  <a:lnTo>
                    <a:pt x="9799510" y="4857775"/>
                  </a:lnTo>
                  <a:lnTo>
                    <a:pt x="9847921" y="4853871"/>
                  </a:lnTo>
                  <a:lnTo>
                    <a:pt x="9893836" y="4842569"/>
                  </a:lnTo>
                  <a:lnTo>
                    <a:pt x="9936645" y="4824484"/>
                  </a:lnTo>
                  <a:lnTo>
                    <a:pt x="9975733" y="4800229"/>
                  </a:lnTo>
                  <a:lnTo>
                    <a:pt x="10010489" y="4770420"/>
                  </a:lnTo>
                  <a:lnTo>
                    <a:pt x="10040299" y="4735670"/>
                  </a:lnTo>
                  <a:lnTo>
                    <a:pt x="10064551" y="4696594"/>
                  </a:lnTo>
                  <a:lnTo>
                    <a:pt x="10082633" y="4653806"/>
                  </a:lnTo>
                  <a:lnTo>
                    <a:pt x="10093931" y="4607921"/>
                  </a:lnTo>
                  <a:lnTo>
                    <a:pt x="10097833" y="4559554"/>
                  </a:lnTo>
                  <a:lnTo>
                    <a:pt x="10097833" y="298323"/>
                  </a:lnTo>
                  <a:lnTo>
                    <a:pt x="10093931" y="249912"/>
                  </a:lnTo>
                  <a:lnTo>
                    <a:pt x="10082633" y="203996"/>
                  </a:lnTo>
                  <a:lnTo>
                    <a:pt x="10064551" y="161188"/>
                  </a:lnTo>
                  <a:lnTo>
                    <a:pt x="10040299" y="122099"/>
                  </a:lnTo>
                  <a:lnTo>
                    <a:pt x="10010489" y="87344"/>
                  </a:lnTo>
                  <a:lnTo>
                    <a:pt x="9975733" y="57534"/>
                  </a:lnTo>
                  <a:lnTo>
                    <a:pt x="9936645" y="33281"/>
                  </a:lnTo>
                  <a:lnTo>
                    <a:pt x="9893836" y="15200"/>
                  </a:lnTo>
                  <a:lnTo>
                    <a:pt x="9847921" y="3902"/>
                  </a:lnTo>
                  <a:lnTo>
                    <a:pt x="97995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0" y="298323"/>
                  </a:moveTo>
                  <a:lnTo>
                    <a:pt x="3903" y="249912"/>
                  </a:lnTo>
                  <a:lnTo>
                    <a:pt x="15206" y="203996"/>
                  </a:lnTo>
                  <a:lnTo>
                    <a:pt x="33292" y="161188"/>
                  </a:lnTo>
                  <a:lnTo>
                    <a:pt x="57549" y="122099"/>
                  </a:lnTo>
                  <a:lnTo>
                    <a:pt x="87361" y="87344"/>
                  </a:lnTo>
                  <a:lnTo>
                    <a:pt x="122116" y="57534"/>
                  </a:lnTo>
                  <a:lnTo>
                    <a:pt x="161198" y="33281"/>
                  </a:lnTo>
                  <a:lnTo>
                    <a:pt x="203994" y="15200"/>
                  </a:lnTo>
                  <a:lnTo>
                    <a:pt x="249890" y="3902"/>
                  </a:lnTo>
                  <a:lnTo>
                    <a:pt x="298272" y="0"/>
                  </a:lnTo>
                  <a:lnTo>
                    <a:pt x="9799510" y="0"/>
                  </a:lnTo>
                  <a:lnTo>
                    <a:pt x="9847921" y="3902"/>
                  </a:lnTo>
                  <a:lnTo>
                    <a:pt x="9893836" y="15200"/>
                  </a:lnTo>
                  <a:lnTo>
                    <a:pt x="9936645" y="33281"/>
                  </a:lnTo>
                  <a:lnTo>
                    <a:pt x="9975733" y="57534"/>
                  </a:lnTo>
                  <a:lnTo>
                    <a:pt x="10010489" y="87344"/>
                  </a:lnTo>
                  <a:lnTo>
                    <a:pt x="10040299" y="122099"/>
                  </a:lnTo>
                  <a:lnTo>
                    <a:pt x="10064551" y="161188"/>
                  </a:lnTo>
                  <a:lnTo>
                    <a:pt x="10082633" y="203996"/>
                  </a:lnTo>
                  <a:lnTo>
                    <a:pt x="10093931" y="249912"/>
                  </a:lnTo>
                  <a:lnTo>
                    <a:pt x="10097833" y="298323"/>
                  </a:lnTo>
                  <a:lnTo>
                    <a:pt x="10097833" y="4559554"/>
                  </a:lnTo>
                  <a:lnTo>
                    <a:pt x="10093931" y="4607921"/>
                  </a:lnTo>
                  <a:lnTo>
                    <a:pt x="10082633" y="4653806"/>
                  </a:lnTo>
                  <a:lnTo>
                    <a:pt x="10064551" y="4696594"/>
                  </a:lnTo>
                  <a:lnTo>
                    <a:pt x="10040299" y="4735670"/>
                  </a:lnTo>
                  <a:lnTo>
                    <a:pt x="10010489" y="4770420"/>
                  </a:lnTo>
                  <a:lnTo>
                    <a:pt x="9975733" y="4800229"/>
                  </a:lnTo>
                  <a:lnTo>
                    <a:pt x="9936645" y="4824484"/>
                  </a:lnTo>
                  <a:lnTo>
                    <a:pt x="9893836" y="4842569"/>
                  </a:lnTo>
                  <a:lnTo>
                    <a:pt x="9847921" y="4853871"/>
                  </a:lnTo>
                  <a:lnTo>
                    <a:pt x="9799510" y="4857775"/>
                  </a:lnTo>
                  <a:lnTo>
                    <a:pt x="298272" y="4857775"/>
                  </a:lnTo>
                  <a:lnTo>
                    <a:pt x="249890" y="4853871"/>
                  </a:lnTo>
                  <a:lnTo>
                    <a:pt x="203994" y="4842569"/>
                  </a:lnTo>
                  <a:lnTo>
                    <a:pt x="161198" y="4824484"/>
                  </a:lnTo>
                  <a:lnTo>
                    <a:pt x="122116" y="4800229"/>
                  </a:lnTo>
                  <a:lnTo>
                    <a:pt x="87361" y="4770420"/>
                  </a:lnTo>
                  <a:lnTo>
                    <a:pt x="57549" y="4735670"/>
                  </a:lnTo>
                  <a:lnTo>
                    <a:pt x="33292" y="4696594"/>
                  </a:lnTo>
                  <a:lnTo>
                    <a:pt x="15206" y="4653806"/>
                  </a:lnTo>
                  <a:lnTo>
                    <a:pt x="3903" y="4607921"/>
                  </a:lnTo>
                  <a:lnTo>
                    <a:pt x="0" y="4559554"/>
                  </a:lnTo>
                  <a:lnTo>
                    <a:pt x="0" y="29832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96595" y="1546301"/>
            <a:ext cx="6642734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-190" dirty="0">
                <a:solidFill>
                  <a:srgbClr val="000000"/>
                </a:solidFill>
                <a:latin typeface="Microsoft JhengHei"/>
                <a:cs typeface="Microsoft JhengHei"/>
              </a:rPr>
              <a:t>The</a:t>
            </a:r>
            <a:r>
              <a:rPr sz="2850" i="0" spc="-2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65" dirty="0">
                <a:solidFill>
                  <a:srgbClr val="000000"/>
                </a:solidFill>
                <a:latin typeface="Microsoft JhengHei"/>
                <a:cs typeface="Microsoft JhengHei"/>
              </a:rPr>
              <a:t>Rise</a:t>
            </a:r>
            <a:r>
              <a:rPr sz="2850" i="0" spc="-2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70" dirty="0">
                <a:solidFill>
                  <a:srgbClr val="000000"/>
                </a:solidFill>
                <a:latin typeface="Microsoft JhengHei"/>
                <a:cs typeface="Microsoft JhengHei"/>
              </a:rPr>
              <a:t>of</a:t>
            </a:r>
            <a:r>
              <a:rPr sz="2850" i="0" spc="-15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20" dirty="0">
                <a:solidFill>
                  <a:srgbClr val="000000"/>
                </a:solidFill>
                <a:latin typeface="Microsoft JhengHei"/>
                <a:cs typeface="Microsoft JhengHei"/>
              </a:rPr>
              <a:t>Corporate</a:t>
            </a:r>
            <a:r>
              <a:rPr sz="2850" i="0" spc="-2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80" dirty="0">
                <a:solidFill>
                  <a:srgbClr val="000000"/>
                </a:solidFill>
                <a:latin typeface="Microsoft JhengHei"/>
                <a:cs typeface="Microsoft JhengHei"/>
              </a:rPr>
              <a:t>Venture</a:t>
            </a:r>
            <a:r>
              <a:rPr sz="2850" i="0" spc="-254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95" dirty="0">
                <a:solidFill>
                  <a:srgbClr val="000000"/>
                </a:solidFill>
                <a:latin typeface="Microsoft JhengHei"/>
                <a:cs typeface="Microsoft JhengHei"/>
              </a:rPr>
              <a:t>Capital</a:t>
            </a:r>
            <a:r>
              <a:rPr sz="2850" i="0" spc="-9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70" dirty="0">
                <a:solidFill>
                  <a:srgbClr val="000000"/>
                </a:solidFill>
                <a:latin typeface="Microsoft JhengHei"/>
                <a:cs typeface="Microsoft JhengHei"/>
              </a:rPr>
              <a:t>(CVC)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7969" y="2648864"/>
            <a:ext cx="4827905" cy="2845435"/>
          </a:xfrm>
          <a:prstGeom prst="rect">
            <a:avLst/>
          </a:prstGeom>
        </p:spPr>
        <p:txBody>
          <a:bodyPr vert="horz" wrap="square" lIns="0" tIns="140970" rIns="0" bIns="0" rtlCol="0">
            <a:spAutoFit/>
          </a:bodyPr>
          <a:lstStyle/>
          <a:p>
            <a:pPr marL="112395" algn="just">
              <a:lnSpc>
                <a:spcPct val="100000"/>
              </a:lnSpc>
              <a:spcBef>
                <a:spcPts val="1110"/>
              </a:spcBef>
            </a:pPr>
            <a:r>
              <a:rPr sz="1600" b="1" dirty="0">
                <a:latin typeface="Microsoft JhengHei"/>
                <a:cs typeface="Microsoft JhengHei"/>
              </a:rPr>
              <a:t>What</a:t>
            </a:r>
            <a:r>
              <a:rPr sz="1600" b="1" spc="-20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Is</a:t>
            </a:r>
            <a:r>
              <a:rPr sz="1600" b="1" spc="-25" dirty="0">
                <a:latin typeface="Microsoft JhengHei"/>
                <a:cs typeface="Microsoft JhengHei"/>
              </a:rPr>
              <a:t> </a:t>
            </a:r>
            <a:r>
              <a:rPr sz="1600" b="1" spc="-20" dirty="0">
                <a:latin typeface="Microsoft JhengHei"/>
                <a:cs typeface="Microsoft JhengHei"/>
              </a:rPr>
              <a:t>CVC?</a:t>
            </a:r>
            <a:endParaRPr sz="1600">
              <a:latin typeface="Microsoft JhengHei"/>
              <a:cs typeface="Microsoft JhengHei"/>
            </a:endParaRPr>
          </a:p>
          <a:p>
            <a:pPr marL="112395" marR="13970" algn="just">
              <a:lnSpc>
                <a:spcPct val="93800"/>
              </a:lnSpc>
              <a:spcBef>
                <a:spcPts val="1130"/>
              </a:spcBef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Corporate</a:t>
            </a:r>
            <a:r>
              <a:rPr sz="1600" spc="409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600" spc="4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600" spc="4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involves</a:t>
            </a:r>
            <a:r>
              <a:rPr sz="1600" spc="409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established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companies</a:t>
            </a:r>
            <a:r>
              <a:rPr sz="1600" spc="3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investing</a:t>
            </a:r>
            <a:r>
              <a:rPr sz="1600" spc="3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600" spc="3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startups</a:t>
            </a:r>
            <a:r>
              <a:rPr sz="16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600" spc="3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not</a:t>
            </a:r>
            <a:r>
              <a:rPr sz="1600" spc="3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just</a:t>
            </a:r>
            <a:r>
              <a:rPr sz="1600" spc="3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for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financial</a:t>
            </a:r>
            <a:r>
              <a:rPr sz="1600" spc="24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return,</a:t>
            </a:r>
            <a:r>
              <a:rPr sz="16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but</a:t>
            </a:r>
            <a:r>
              <a:rPr sz="16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6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strategic</a:t>
            </a:r>
            <a:r>
              <a:rPr sz="16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access</a:t>
            </a:r>
            <a:r>
              <a:rPr sz="16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to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innovation,</a:t>
            </a:r>
            <a:r>
              <a:rPr sz="16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talent,</a:t>
            </a:r>
            <a:r>
              <a:rPr sz="16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emerging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markets.</a:t>
            </a:r>
            <a:endParaRPr sz="160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390"/>
              </a:spcBef>
            </a:pPr>
            <a:endParaRPr sz="1600">
              <a:latin typeface="Microsoft JhengHei"/>
              <a:cs typeface="Microsoft JhengHei"/>
            </a:endParaRPr>
          </a:p>
          <a:p>
            <a:pPr marL="62230">
              <a:lnSpc>
                <a:spcPct val="100000"/>
              </a:lnSpc>
            </a:pPr>
            <a:r>
              <a:rPr sz="1600" b="1" spc="-10" dirty="0">
                <a:latin typeface="Microsoft JhengHei"/>
                <a:cs typeface="Microsoft JhengHei"/>
              </a:rPr>
              <a:t>Scale</a:t>
            </a:r>
            <a:endParaRPr sz="1600">
              <a:latin typeface="Microsoft JhengHei"/>
              <a:cs typeface="Microsoft JhengHei"/>
            </a:endParaRPr>
          </a:p>
          <a:p>
            <a:pPr marL="12700" marR="5080" algn="just">
              <a:lnSpc>
                <a:spcPct val="94100"/>
              </a:lnSpc>
              <a:spcBef>
                <a:spcPts val="270"/>
              </a:spcBef>
            </a:pPr>
            <a:r>
              <a:rPr sz="1600" spc="-220" dirty="0">
                <a:solidFill>
                  <a:srgbClr val="272424"/>
                </a:solidFill>
                <a:latin typeface="Microsoft JhengHei"/>
                <a:cs typeface="Microsoft JhengHei"/>
              </a:rPr>
              <a:t>CVCs</a:t>
            </a:r>
            <a:r>
              <a:rPr sz="16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participated</a:t>
            </a:r>
            <a:r>
              <a:rPr sz="16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6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60" dirty="0">
                <a:solidFill>
                  <a:srgbClr val="272424"/>
                </a:solidFill>
                <a:latin typeface="Microsoft JhengHei"/>
                <a:cs typeface="Microsoft JhengHei"/>
              </a:rPr>
              <a:t>25%+of</a:t>
            </a:r>
            <a:r>
              <a:rPr sz="1600" b="1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all</a:t>
            </a:r>
            <a:r>
              <a:rPr sz="16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330" dirty="0">
                <a:solidFill>
                  <a:srgbClr val="272424"/>
                </a:solidFill>
                <a:latin typeface="Microsoft JhengHei"/>
                <a:cs typeface="Microsoft JhengHei"/>
              </a:rPr>
              <a:t>VC</a:t>
            </a:r>
            <a:r>
              <a:rPr sz="1600" b="1" spc="229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deals</a:t>
            </a:r>
            <a:r>
              <a:rPr sz="1600" b="1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globally</a:t>
            </a:r>
            <a:r>
              <a:rPr sz="16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6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2023. </a:t>
            </a:r>
            <a:r>
              <a:rPr sz="16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Major</a:t>
            </a:r>
            <a:r>
              <a:rPr sz="16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players</a:t>
            </a:r>
            <a:r>
              <a:rPr sz="16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include</a:t>
            </a:r>
            <a:r>
              <a:rPr sz="16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70" dirty="0">
                <a:solidFill>
                  <a:srgbClr val="272424"/>
                </a:solidFill>
                <a:latin typeface="Microsoft JhengHei"/>
                <a:cs typeface="Microsoft JhengHei"/>
              </a:rPr>
              <a:t>Google</a:t>
            </a:r>
            <a:r>
              <a:rPr sz="16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Ventures</a:t>
            </a:r>
            <a:r>
              <a:rPr sz="16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(GV),</a:t>
            </a:r>
            <a:r>
              <a:rPr sz="16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Intel</a:t>
            </a:r>
            <a:r>
              <a:rPr sz="16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Capital,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Salesforce</a:t>
            </a:r>
            <a:r>
              <a:rPr sz="16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Ventures,</a:t>
            </a:r>
            <a:r>
              <a:rPr sz="16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-1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SoftBank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Vision</a:t>
            </a:r>
            <a:r>
              <a:rPr sz="1600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Fund.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431154" y="2665983"/>
            <a:ext cx="4804410" cy="2966085"/>
          </a:xfrm>
          <a:custGeom>
            <a:avLst/>
            <a:gdLst/>
            <a:ahLst/>
            <a:cxnLst/>
            <a:rect l="l" t="t" r="r" b="b"/>
            <a:pathLst>
              <a:path w="4804409" h="2966085">
                <a:moveTo>
                  <a:pt x="4682998" y="0"/>
                </a:moveTo>
                <a:lnTo>
                  <a:pt x="121285" y="0"/>
                </a:lnTo>
                <a:lnTo>
                  <a:pt x="74098" y="9538"/>
                </a:lnTo>
                <a:lnTo>
                  <a:pt x="35544" y="35544"/>
                </a:lnTo>
                <a:lnTo>
                  <a:pt x="9538" y="74098"/>
                </a:lnTo>
                <a:lnTo>
                  <a:pt x="0" y="121285"/>
                </a:lnTo>
                <a:lnTo>
                  <a:pt x="0" y="2844800"/>
                </a:lnTo>
                <a:lnTo>
                  <a:pt x="9538" y="2891966"/>
                </a:lnTo>
                <a:lnTo>
                  <a:pt x="35544" y="2930477"/>
                </a:lnTo>
                <a:lnTo>
                  <a:pt x="74098" y="2956438"/>
                </a:lnTo>
                <a:lnTo>
                  <a:pt x="121285" y="2965958"/>
                </a:lnTo>
                <a:lnTo>
                  <a:pt x="4682998" y="2965958"/>
                </a:lnTo>
                <a:lnTo>
                  <a:pt x="4730164" y="2956438"/>
                </a:lnTo>
                <a:lnTo>
                  <a:pt x="4768675" y="2930477"/>
                </a:lnTo>
                <a:lnTo>
                  <a:pt x="4794636" y="2891966"/>
                </a:lnTo>
                <a:lnTo>
                  <a:pt x="4804156" y="2844800"/>
                </a:lnTo>
                <a:lnTo>
                  <a:pt x="4804156" y="121285"/>
                </a:lnTo>
                <a:lnTo>
                  <a:pt x="4794636" y="74098"/>
                </a:lnTo>
                <a:lnTo>
                  <a:pt x="4768675" y="35544"/>
                </a:lnTo>
                <a:lnTo>
                  <a:pt x="4730164" y="9538"/>
                </a:lnTo>
                <a:lnTo>
                  <a:pt x="4682998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564504" y="2592035"/>
            <a:ext cx="4602480" cy="3113405"/>
          </a:xfrm>
          <a:prstGeom prst="rect">
            <a:avLst/>
          </a:prstGeom>
        </p:spPr>
        <p:txBody>
          <a:bodyPr vert="horz" wrap="square" lIns="0" tIns="127635" rIns="0" bIns="0" rtlCol="0">
            <a:spAutoFit/>
          </a:bodyPr>
          <a:lstStyle/>
          <a:p>
            <a:pPr marR="58419" algn="ctr">
              <a:lnSpc>
                <a:spcPct val="100000"/>
              </a:lnSpc>
              <a:spcBef>
                <a:spcPts val="1005"/>
              </a:spcBef>
            </a:pPr>
            <a:r>
              <a:rPr sz="2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CVC</a:t>
            </a:r>
            <a:r>
              <a:rPr sz="2400" b="1" spc="-6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vs.</a:t>
            </a:r>
            <a:r>
              <a:rPr sz="24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Traditional</a:t>
            </a:r>
            <a:r>
              <a:rPr sz="2400" b="1" spc="-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2400" b="1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VC</a:t>
            </a:r>
            <a:endParaRPr sz="2400">
              <a:latin typeface="Microsoft JhengHei"/>
              <a:cs typeface="Microsoft JhengHei"/>
            </a:endParaRPr>
          </a:p>
          <a:p>
            <a:pPr marL="264160" marR="6350" indent="-251460">
              <a:lnSpc>
                <a:spcPts val="1800"/>
              </a:lnSpc>
              <a:spcBef>
                <a:spcPts val="760"/>
              </a:spcBef>
              <a:buFont typeface="Microsoft JhengHei"/>
              <a:buChar char="•"/>
              <a:tabLst>
                <a:tab pos="264160" algn="l"/>
                <a:tab pos="1290955" algn="l"/>
                <a:tab pos="2019300" algn="l"/>
                <a:tab pos="3350260" algn="l"/>
              </a:tabLst>
            </a:pPr>
            <a:r>
              <a:rPr sz="16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Strategic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16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value: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Distribution,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partnerships,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M&amp;A</a:t>
            </a:r>
            <a:r>
              <a:rPr sz="1600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pipeline</a:t>
            </a:r>
            <a:endParaRPr sz="1600">
              <a:latin typeface="Microsoft JhengHei"/>
              <a:cs typeface="Microsoft JhengHei"/>
            </a:endParaRPr>
          </a:p>
          <a:p>
            <a:pPr marL="264160" marR="6350" indent="-251460">
              <a:lnSpc>
                <a:spcPts val="1800"/>
              </a:lnSpc>
              <a:spcBef>
                <a:spcPts val="1805"/>
              </a:spcBef>
              <a:buFont typeface="Microsoft JhengHei"/>
              <a:buChar char="•"/>
              <a:tabLst>
                <a:tab pos="264160" algn="l"/>
              </a:tabLst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Patient</a:t>
            </a:r>
            <a:r>
              <a:rPr sz="1600" b="1" spc="4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capital:</a:t>
            </a:r>
            <a:r>
              <a:rPr sz="1600" b="1" spc="4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Longer</a:t>
            </a:r>
            <a:r>
              <a:rPr sz="1600" spc="43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time</a:t>
            </a:r>
            <a:r>
              <a:rPr sz="1600" spc="4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horizons</a:t>
            </a:r>
            <a:r>
              <a:rPr sz="1600" spc="4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than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fund-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driven</a:t>
            </a:r>
            <a:r>
              <a:rPr sz="16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 VCs</a:t>
            </a:r>
            <a:endParaRPr sz="1600">
              <a:latin typeface="Microsoft JhengHei"/>
              <a:cs typeface="Microsoft JhengHei"/>
            </a:endParaRPr>
          </a:p>
          <a:p>
            <a:pPr marL="264160" marR="5080" indent="-251460">
              <a:lnSpc>
                <a:spcPts val="1800"/>
              </a:lnSpc>
              <a:spcBef>
                <a:spcPts val="1800"/>
              </a:spcBef>
              <a:buFont typeface="Microsoft JhengHei"/>
              <a:buChar char="•"/>
              <a:tabLst>
                <a:tab pos="264160" algn="l"/>
                <a:tab pos="937260" algn="l"/>
                <a:tab pos="2007235" algn="l"/>
                <a:tab pos="3529965" algn="l"/>
                <a:tab pos="4089400" algn="l"/>
              </a:tabLst>
            </a:pPr>
            <a:r>
              <a:rPr sz="16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Risk: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Strategic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misalignment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16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can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	</a:t>
            </a:r>
            <a:r>
              <a:rPr sz="16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harm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startups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860"/>
              </a:lnSpc>
              <a:spcBef>
                <a:spcPts val="1639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Trend:</a:t>
            </a:r>
            <a:r>
              <a:rPr sz="1600" b="1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CVCs</a:t>
            </a:r>
            <a:r>
              <a:rPr sz="1600" spc="60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increasingly</a:t>
            </a:r>
            <a:r>
              <a:rPr sz="1600" spc="60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lead</a:t>
            </a:r>
            <a:r>
              <a:rPr sz="1600" spc="60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rounds,</a:t>
            </a:r>
            <a:r>
              <a:rPr sz="1600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16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not</a:t>
            </a:r>
            <a:endParaRPr sz="1600">
              <a:latin typeface="Microsoft JhengHei"/>
              <a:cs typeface="Microsoft JhengHei"/>
            </a:endParaRPr>
          </a:p>
          <a:p>
            <a:pPr marL="264160">
              <a:lnSpc>
                <a:spcPts val="1860"/>
              </a:lnSpc>
            </a:pP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just</a:t>
            </a:r>
            <a:r>
              <a:rPr sz="1600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follow</a:t>
            </a:r>
            <a:endParaRPr sz="1600">
              <a:latin typeface="Microsoft JhengHei"/>
              <a:cs typeface="Microsoft JhengHe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71450" y="215493"/>
            <a:ext cx="10287000" cy="945515"/>
            <a:chOff x="171450" y="215493"/>
            <a:chExt cx="10287000" cy="945515"/>
          </a:xfrm>
        </p:grpSpPr>
        <p:sp>
          <p:nvSpPr>
            <p:cNvPr id="13" name="object 13"/>
            <p:cNvSpPr/>
            <p:nvPr/>
          </p:nvSpPr>
          <p:spPr>
            <a:xfrm>
              <a:off x="2076450" y="459995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50" y="215493"/>
              <a:ext cx="2024252" cy="9451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101877"/>
            <a:ext cx="10365105" cy="5664835"/>
            <a:chOff x="341566" y="1101877"/>
            <a:chExt cx="10365105" cy="56648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126230"/>
              <a:ext cx="3318255" cy="563101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160653"/>
              <a:ext cx="3143250" cy="5599430"/>
            </a:xfrm>
            <a:custGeom>
              <a:avLst/>
              <a:gdLst/>
              <a:ahLst/>
              <a:cxnLst/>
              <a:rect l="l" t="t" r="r" b="b"/>
              <a:pathLst>
                <a:path w="3143250" h="559943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376735"/>
                  </a:lnTo>
                  <a:lnTo>
                    <a:pt x="4523" y="5421596"/>
                  </a:lnTo>
                  <a:lnTo>
                    <a:pt x="17498" y="5463379"/>
                  </a:lnTo>
                  <a:lnTo>
                    <a:pt x="38027" y="5501189"/>
                  </a:lnTo>
                  <a:lnTo>
                    <a:pt x="65214" y="5534132"/>
                  </a:lnTo>
                  <a:lnTo>
                    <a:pt x="98164" y="5561313"/>
                  </a:lnTo>
                  <a:lnTo>
                    <a:pt x="135981" y="5581836"/>
                  </a:lnTo>
                  <a:lnTo>
                    <a:pt x="177768" y="5594806"/>
                  </a:lnTo>
                  <a:lnTo>
                    <a:pt x="222630" y="5599328"/>
                  </a:lnTo>
                  <a:lnTo>
                    <a:pt x="3143250" y="5599328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101877"/>
              <a:ext cx="9825228" cy="566470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323975"/>
              <a:ext cx="10098405" cy="5257800"/>
            </a:xfrm>
            <a:custGeom>
              <a:avLst/>
              <a:gdLst/>
              <a:ahLst/>
              <a:cxnLst/>
              <a:rect l="l" t="t" r="r" b="b"/>
              <a:pathLst>
                <a:path w="10098405" h="5257800">
                  <a:moveTo>
                    <a:pt x="9774999" y="0"/>
                  </a:moveTo>
                  <a:lnTo>
                    <a:pt x="322821" y="0"/>
                  </a:lnTo>
                  <a:lnTo>
                    <a:pt x="275118" y="3500"/>
                  </a:lnTo>
                  <a:lnTo>
                    <a:pt x="229588" y="13667"/>
                  </a:lnTo>
                  <a:lnTo>
                    <a:pt x="186730" y="30003"/>
                  </a:lnTo>
                  <a:lnTo>
                    <a:pt x="147044" y="52007"/>
                  </a:lnTo>
                  <a:lnTo>
                    <a:pt x="111029" y="79181"/>
                  </a:lnTo>
                  <a:lnTo>
                    <a:pt x="79184" y="111026"/>
                  </a:lnTo>
                  <a:lnTo>
                    <a:pt x="52010" y="147042"/>
                  </a:lnTo>
                  <a:lnTo>
                    <a:pt x="30004" y="186730"/>
                  </a:lnTo>
                  <a:lnTo>
                    <a:pt x="13668" y="229591"/>
                  </a:lnTo>
                  <a:lnTo>
                    <a:pt x="3500" y="275125"/>
                  </a:lnTo>
                  <a:lnTo>
                    <a:pt x="0" y="322834"/>
                  </a:lnTo>
                  <a:lnTo>
                    <a:pt x="0" y="4934978"/>
                  </a:lnTo>
                  <a:lnTo>
                    <a:pt x="3500" y="4982681"/>
                  </a:lnTo>
                  <a:lnTo>
                    <a:pt x="13668" y="5028211"/>
                  </a:lnTo>
                  <a:lnTo>
                    <a:pt x="30004" y="5071069"/>
                  </a:lnTo>
                  <a:lnTo>
                    <a:pt x="52010" y="5110755"/>
                  </a:lnTo>
                  <a:lnTo>
                    <a:pt x="79184" y="5146770"/>
                  </a:lnTo>
                  <a:lnTo>
                    <a:pt x="111029" y="5178615"/>
                  </a:lnTo>
                  <a:lnTo>
                    <a:pt x="147044" y="5205789"/>
                  </a:lnTo>
                  <a:lnTo>
                    <a:pt x="186730" y="5227795"/>
                  </a:lnTo>
                  <a:lnTo>
                    <a:pt x="229588" y="5244131"/>
                  </a:lnTo>
                  <a:lnTo>
                    <a:pt x="275118" y="5254299"/>
                  </a:lnTo>
                  <a:lnTo>
                    <a:pt x="322821" y="5257800"/>
                  </a:lnTo>
                  <a:lnTo>
                    <a:pt x="9774999" y="5257800"/>
                  </a:lnTo>
                  <a:lnTo>
                    <a:pt x="9822708" y="5254299"/>
                  </a:lnTo>
                  <a:lnTo>
                    <a:pt x="9868242" y="5244131"/>
                  </a:lnTo>
                  <a:lnTo>
                    <a:pt x="9911103" y="5227795"/>
                  </a:lnTo>
                  <a:lnTo>
                    <a:pt x="9950791" y="5205789"/>
                  </a:lnTo>
                  <a:lnTo>
                    <a:pt x="9986807" y="5178615"/>
                  </a:lnTo>
                  <a:lnTo>
                    <a:pt x="10018651" y="5146770"/>
                  </a:lnTo>
                  <a:lnTo>
                    <a:pt x="10045825" y="5110755"/>
                  </a:lnTo>
                  <a:lnTo>
                    <a:pt x="10067830" y="5071069"/>
                  </a:lnTo>
                  <a:lnTo>
                    <a:pt x="10084165" y="5028211"/>
                  </a:lnTo>
                  <a:lnTo>
                    <a:pt x="10094333" y="4982681"/>
                  </a:lnTo>
                  <a:lnTo>
                    <a:pt x="10097833" y="4934978"/>
                  </a:lnTo>
                  <a:lnTo>
                    <a:pt x="10097833" y="322834"/>
                  </a:lnTo>
                  <a:lnTo>
                    <a:pt x="10094333" y="275125"/>
                  </a:lnTo>
                  <a:lnTo>
                    <a:pt x="10084165" y="229591"/>
                  </a:lnTo>
                  <a:lnTo>
                    <a:pt x="10067830" y="186730"/>
                  </a:lnTo>
                  <a:lnTo>
                    <a:pt x="10045825" y="147042"/>
                  </a:lnTo>
                  <a:lnTo>
                    <a:pt x="10018651" y="111026"/>
                  </a:lnTo>
                  <a:lnTo>
                    <a:pt x="9986807" y="79181"/>
                  </a:lnTo>
                  <a:lnTo>
                    <a:pt x="9950791" y="52007"/>
                  </a:lnTo>
                  <a:lnTo>
                    <a:pt x="9911103" y="30003"/>
                  </a:lnTo>
                  <a:lnTo>
                    <a:pt x="9868242" y="13667"/>
                  </a:lnTo>
                  <a:lnTo>
                    <a:pt x="9822708" y="3500"/>
                  </a:lnTo>
                  <a:lnTo>
                    <a:pt x="97749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323975"/>
              <a:ext cx="10098405" cy="5257800"/>
            </a:xfrm>
            <a:custGeom>
              <a:avLst/>
              <a:gdLst/>
              <a:ahLst/>
              <a:cxnLst/>
              <a:rect l="l" t="t" r="r" b="b"/>
              <a:pathLst>
                <a:path w="10098405" h="5257800">
                  <a:moveTo>
                    <a:pt x="0" y="322834"/>
                  </a:moveTo>
                  <a:lnTo>
                    <a:pt x="3500" y="275125"/>
                  </a:lnTo>
                  <a:lnTo>
                    <a:pt x="13668" y="229591"/>
                  </a:lnTo>
                  <a:lnTo>
                    <a:pt x="30004" y="186730"/>
                  </a:lnTo>
                  <a:lnTo>
                    <a:pt x="52010" y="147042"/>
                  </a:lnTo>
                  <a:lnTo>
                    <a:pt x="79184" y="111026"/>
                  </a:lnTo>
                  <a:lnTo>
                    <a:pt x="111029" y="79181"/>
                  </a:lnTo>
                  <a:lnTo>
                    <a:pt x="147044" y="52007"/>
                  </a:lnTo>
                  <a:lnTo>
                    <a:pt x="186730" y="30003"/>
                  </a:lnTo>
                  <a:lnTo>
                    <a:pt x="229588" y="13667"/>
                  </a:lnTo>
                  <a:lnTo>
                    <a:pt x="275118" y="3500"/>
                  </a:lnTo>
                  <a:lnTo>
                    <a:pt x="322821" y="0"/>
                  </a:lnTo>
                  <a:lnTo>
                    <a:pt x="9774999" y="0"/>
                  </a:lnTo>
                  <a:lnTo>
                    <a:pt x="9822708" y="3500"/>
                  </a:lnTo>
                  <a:lnTo>
                    <a:pt x="9868242" y="13667"/>
                  </a:lnTo>
                  <a:lnTo>
                    <a:pt x="9911103" y="30003"/>
                  </a:lnTo>
                  <a:lnTo>
                    <a:pt x="9950791" y="52007"/>
                  </a:lnTo>
                  <a:lnTo>
                    <a:pt x="9986807" y="79181"/>
                  </a:lnTo>
                  <a:lnTo>
                    <a:pt x="10018651" y="111026"/>
                  </a:lnTo>
                  <a:lnTo>
                    <a:pt x="10045825" y="147042"/>
                  </a:lnTo>
                  <a:lnTo>
                    <a:pt x="10067830" y="186730"/>
                  </a:lnTo>
                  <a:lnTo>
                    <a:pt x="10084165" y="229591"/>
                  </a:lnTo>
                  <a:lnTo>
                    <a:pt x="10094333" y="275125"/>
                  </a:lnTo>
                  <a:lnTo>
                    <a:pt x="10097833" y="322834"/>
                  </a:lnTo>
                  <a:lnTo>
                    <a:pt x="10097833" y="4934978"/>
                  </a:lnTo>
                  <a:lnTo>
                    <a:pt x="10094333" y="4982681"/>
                  </a:lnTo>
                  <a:lnTo>
                    <a:pt x="10084165" y="5028211"/>
                  </a:lnTo>
                  <a:lnTo>
                    <a:pt x="10067830" y="5071069"/>
                  </a:lnTo>
                  <a:lnTo>
                    <a:pt x="10045825" y="5110755"/>
                  </a:lnTo>
                  <a:lnTo>
                    <a:pt x="10018651" y="5146770"/>
                  </a:lnTo>
                  <a:lnTo>
                    <a:pt x="9986807" y="5178615"/>
                  </a:lnTo>
                  <a:lnTo>
                    <a:pt x="9950791" y="5205789"/>
                  </a:lnTo>
                  <a:lnTo>
                    <a:pt x="9911103" y="5227795"/>
                  </a:lnTo>
                  <a:lnTo>
                    <a:pt x="9868242" y="5244131"/>
                  </a:lnTo>
                  <a:lnTo>
                    <a:pt x="9822708" y="5254299"/>
                  </a:lnTo>
                  <a:lnTo>
                    <a:pt x="9774999" y="5257800"/>
                  </a:lnTo>
                  <a:lnTo>
                    <a:pt x="322821" y="5257800"/>
                  </a:lnTo>
                  <a:lnTo>
                    <a:pt x="275118" y="5254299"/>
                  </a:lnTo>
                  <a:lnTo>
                    <a:pt x="229588" y="5244131"/>
                  </a:lnTo>
                  <a:lnTo>
                    <a:pt x="186730" y="5227795"/>
                  </a:lnTo>
                  <a:lnTo>
                    <a:pt x="147044" y="5205789"/>
                  </a:lnTo>
                  <a:lnTo>
                    <a:pt x="111029" y="5178615"/>
                  </a:lnTo>
                  <a:lnTo>
                    <a:pt x="79184" y="5146770"/>
                  </a:lnTo>
                  <a:lnTo>
                    <a:pt x="52010" y="5110755"/>
                  </a:lnTo>
                  <a:lnTo>
                    <a:pt x="30004" y="5071069"/>
                  </a:lnTo>
                  <a:lnTo>
                    <a:pt x="13668" y="5028211"/>
                  </a:lnTo>
                  <a:lnTo>
                    <a:pt x="3500" y="4982681"/>
                  </a:lnTo>
                  <a:lnTo>
                    <a:pt x="0" y="4934978"/>
                  </a:lnTo>
                  <a:lnTo>
                    <a:pt x="0" y="32283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76450" y="459995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2098" y="114418"/>
            <a:ext cx="1687483" cy="741138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0753" rIns="0" bIns="0" rtlCol="0">
            <a:spAutoFit/>
          </a:bodyPr>
          <a:lstStyle/>
          <a:p>
            <a:pPr marL="1179830">
              <a:lnSpc>
                <a:spcPct val="100000"/>
              </a:lnSpc>
              <a:spcBef>
                <a:spcPts val="100"/>
              </a:spcBef>
            </a:pP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Accelerators,</a:t>
            </a:r>
            <a:r>
              <a:rPr sz="245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CVCs</a:t>
            </a:r>
            <a:r>
              <a:rPr sz="2450" i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450" i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Family</a:t>
            </a:r>
            <a:r>
              <a:rPr sz="2450" i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Offices</a:t>
            </a:r>
            <a:r>
              <a:rPr sz="2450" i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Compared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39888" y="1533397"/>
            <a:ext cx="7672705" cy="4282440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488695" y="5830011"/>
            <a:ext cx="9729470" cy="622300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 marR="5080" algn="just">
              <a:lnSpc>
                <a:spcPct val="89700"/>
              </a:lnSpc>
              <a:spcBef>
                <a:spcPts val="27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Strategic</a:t>
            </a:r>
            <a:r>
              <a:rPr sz="14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4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often</a:t>
            </a:r>
            <a:r>
              <a:rPr sz="14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sequence</a:t>
            </a:r>
            <a:r>
              <a:rPr sz="14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these</a:t>
            </a:r>
            <a:r>
              <a:rPr sz="14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players</a:t>
            </a:r>
            <a:r>
              <a:rPr sz="14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intentionally:</a:t>
            </a:r>
            <a:r>
              <a:rPr sz="14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accelerator</a:t>
            </a:r>
            <a:r>
              <a:rPr sz="14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credentialing</a:t>
            </a:r>
            <a:r>
              <a:rPr sz="14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→</a:t>
            </a:r>
            <a:r>
              <a:rPr sz="14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angel/seed</a:t>
            </a:r>
            <a:r>
              <a:rPr sz="14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round</a:t>
            </a:r>
            <a:r>
              <a:rPr sz="14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→</a:t>
            </a:r>
            <a:r>
              <a:rPr sz="1400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CVC</a:t>
            </a:r>
            <a:r>
              <a:rPr sz="14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strategic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partnership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→</a:t>
            </a:r>
            <a:r>
              <a:rPr sz="14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14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growth</a:t>
            </a:r>
            <a:r>
              <a:rPr sz="14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round.</a:t>
            </a:r>
            <a:r>
              <a:rPr sz="14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Each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stage</a:t>
            </a:r>
            <a:r>
              <a:rPr sz="14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builds</a:t>
            </a:r>
            <a:r>
              <a:rPr sz="14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proof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points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next</a:t>
            </a:r>
            <a:r>
              <a:rPr sz="14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requires</a:t>
            </a:r>
            <a:r>
              <a:rPr sz="14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while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diversifying</a:t>
            </a:r>
            <a:r>
              <a:rPr sz="14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support network.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074432"/>
            <a:ext cx="10365105" cy="5321935"/>
            <a:chOff x="341566" y="1074432"/>
            <a:chExt cx="10365105" cy="53219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097706"/>
              <a:ext cx="3318255" cy="529819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160652"/>
              <a:ext cx="3143250" cy="5208270"/>
            </a:xfrm>
            <a:custGeom>
              <a:avLst/>
              <a:gdLst/>
              <a:ahLst/>
              <a:cxnLst/>
              <a:rect l="l" t="t" r="r" b="b"/>
              <a:pathLst>
                <a:path w="3143250" h="520827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985181"/>
                  </a:lnTo>
                  <a:lnTo>
                    <a:pt x="4523" y="5030038"/>
                  </a:lnTo>
                  <a:lnTo>
                    <a:pt x="17498" y="5071818"/>
                  </a:lnTo>
                  <a:lnTo>
                    <a:pt x="38027" y="5109626"/>
                  </a:lnTo>
                  <a:lnTo>
                    <a:pt x="65214" y="5142568"/>
                  </a:lnTo>
                  <a:lnTo>
                    <a:pt x="98164" y="5169747"/>
                  </a:lnTo>
                  <a:lnTo>
                    <a:pt x="135981" y="5190269"/>
                  </a:lnTo>
                  <a:lnTo>
                    <a:pt x="177768" y="5203239"/>
                  </a:lnTo>
                  <a:lnTo>
                    <a:pt x="222630" y="5207762"/>
                  </a:lnTo>
                  <a:lnTo>
                    <a:pt x="3143250" y="5207762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074432"/>
              <a:ext cx="9825228" cy="532015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9799510" y="0"/>
                  </a:moveTo>
                  <a:lnTo>
                    <a:pt x="298272" y="0"/>
                  </a:lnTo>
                  <a:lnTo>
                    <a:pt x="249890" y="3902"/>
                  </a:lnTo>
                  <a:lnTo>
                    <a:pt x="203994" y="15200"/>
                  </a:lnTo>
                  <a:lnTo>
                    <a:pt x="161198" y="33281"/>
                  </a:lnTo>
                  <a:lnTo>
                    <a:pt x="122116" y="57534"/>
                  </a:lnTo>
                  <a:lnTo>
                    <a:pt x="87361" y="87344"/>
                  </a:lnTo>
                  <a:lnTo>
                    <a:pt x="57549" y="122099"/>
                  </a:lnTo>
                  <a:lnTo>
                    <a:pt x="33292" y="161188"/>
                  </a:lnTo>
                  <a:lnTo>
                    <a:pt x="15206" y="203996"/>
                  </a:lnTo>
                  <a:lnTo>
                    <a:pt x="3903" y="249912"/>
                  </a:lnTo>
                  <a:lnTo>
                    <a:pt x="0" y="298323"/>
                  </a:lnTo>
                  <a:lnTo>
                    <a:pt x="0" y="4559554"/>
                  </a:lnTo>
                  <a:lnTo>
                    <a:pt x="3903" y="4607921"/>
                  </a:lnTo>
                  <a:lnTo>
                    <a:pt x="15206" y="4653806"/>
                  </a:lnTo>
                  <a:lnTo>
                    <a:pt x="33292" y="4696594"/>
                  </a:lnTo>
                  <a:lnTo>
                    <a:pt x="57549" y="4735670"/>
                  </a:lnTo>
                  <a:lnTo>
                    <a:pt x="87361" y="4770420"/>
                  </a:lnTo>
                  <a:lnTo>
                    <a:pt x="122116" y="4800229"/>
                  </a:lnTo>
                  <a:lnTo>
                    <a:pt x="161198" y="4824484"/>
                  </a:lnTo>
                  <a:lnTo>
                    <a:pt x="203994" y="4842569"/>
                  </a:lnTo>
                  <a:lnTo>
                    <a:pt x="249890" y="4853871"/>
                  </a:lnTo>
                  <a:lnTo>
                    <a:pt x="298272" y="4857775"/>
                  </a:lnTo>
                  <a:lnTo>
                    <a:pt x="9799510" y="4857775"/>
                  </a:lnTo>
                  <a:lnTo>
                    <a:pt x="9847921" y="4853871"/>
                  </a:lnTo>
                  <a:lnTo>
                    <a:pt x="9893836" y="4842569"/>
                  </a:lnTo>
                  <a:lnTo>
                    <a:pt x="9936645" y="4824484"/>
                  </a:lnTo>
                  <a:lnTo>
                    <a:pt x="9975733" y="4800229"/>
                  </a:lnTo>
                  <a:lnTo>
                    <a:pt x="10010489" y="4770420"/>
                  </a:lnTo>
                  <a:lnTo>
                    <a:pt x="10040299" y="4735670"/>
                  </a:lnTo>
                  <a:lnTo>
                    <a:pt x="10064551" y="4696594"/>
                  </a:lnTo>
                  <a:lnTo>
                    <a:pt x="10082633" y="4653806"/>
                  </a:lnTo>
                  <a:lnTo>
                    <a:pt x="10093931" y="4607921"/>
                  </a:lnTo>
                  <a:lnTo>
                    <a:pt x="10097833" y="4559554"/>
                  </a:lnTo>
                  <a:lnTo>
                    <a:pt x="10097833" y="298323"/>
                  </a:lnTo>
                  <a:lnTo>
                    <a:pt x="10093931" y="249912"/>
                  </a:lnTo>
                  <a:lnTo>
                    <a:pt x="10082633" y="203996"/>
                  </a:lnTo>
                  <a:lnTo>
                    <a:pt x="10064551" y="161188"/>
                  </a:lnTo>
                  <a:lnTo>
                    <a:pt x="10040299" y="122099"/>
                  </a:lnTo>
                  <a:lnTo>
                    <a:pt x="10010489" y="87344"/>
                  </a:lnTo>
                  <a:lnTo>
                    <a:pt x="9975733" y="57534"/>
                  </a:lnTo>
                  <a:lnTo>
                    <a:pt x="9936645" y="33281"/>
                  </a:lnTo>
                  <a:lnTo>
                    <a:pt x="9893836" y="15200"/>
                  </a:lnTo>
                  <a:lnTo>
                    <a:pt x="9847921" y="3902"/>
                  </a:lnTo>
                  <a:lnTo>
                    <a:pt x="97995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0" y="298323"/>
                  </a:moveTo>
                  <a:lnTo>
                    <a:pt x="3903" y="249912"/>
                  </a:lnTo>
                  <a:lnTo>
                    <a:pt x="15206" y="203996"/>
                  </a:lnTo>
                  <a:lnTo>
                    <a:pt x="33292" y="161188"/>
                  </a:lnTo>
                  <a:lnTo>
                    <a:pt x="57549" y="122099"/>
                  </a:lnTo>
                  <a:lnTo>
                    <a:pt x="87361" y="87344"/>
                  </a:lnTo>
                  <a:lnTo>
                    <a:pt x="122116" y="57534"/>
                  </a:lnTo>
                  <a:lnTo>
                    <a:pt x="161198" y="33281"/>
                  </a:lnTo>
                  <a:lnTo>
                    <a:pt x="203994" y="15200"/>
                  </a:lnTo>
                  <a:lnTo>
                    <a:pt x="249890" y="3902"/>
                  </a:lnTo>
                  <a:lnTo>
                    <a:pt x="298272" y="0"/>
                  </a:lnTo>
                  <a:lnTo>
                    <a:pt x="9799510" y="0"/>
                  </a:lnTo>
                  <a:lnTo>
                    <a:pt x="9847921" y="3902"/>
                  </a:lnTo>
                  <a:lnTo>
                    <a:pt x="9893836" y="15200"/>
                  </a:lnTo>
                  <a:lnTo>
                    <a:pt x="9936645" y="33281"/>
                  </a:lnTo>
                  <a:lnTo>
                    <a:pt x="9975733" y="57534"/>
                  </a:lnTo>
                  <a:lnTo>
                    <a:pt x="10010489" y="87344"/>
                  </a:lnTo>
                  <a:lnTo>
                    <a:pt x="10040299" y="122099"/>
                  </a:lnTo>
                  <a:lnTo>
                    <a:pt x="10064551" y="161188"/>
                  </a:lnTo>
                  <a:lnTo>
                    <a:pt x="10082633" y="203996"/>
                  </a:lnTo>
                  <a:lnTo>
                    <a:pt x="10093931" y="249912"/>
                  </a:lnTo>
                  <a:lnTo>
                    <a:pt x="10097833" y="298323"/>
                  </a:lnTo>
                  <a:lnTo>
                    <a:pt x="10097833" y="4559554"/>
                  </a:lnTo>
                  <a:lnTo>
                    <a:pt x="10093931" y="4607921"/>
                  </a:lnTo>
                  <a:lnTo>
                    <a:pt x="10082633" y="4653806"/>
                  </a:lnTo>
                  <a:lnTo>
                    <a:pt x="10064551" y="4696594"/>
                  </a:lnTo>
                  <a:lnTo>
                    <a:pt x="10040299" y="4735670"/>
                  </a:lnTo>
                  <a:lnTo>
                    <a:pt x="10010489" y="4770420"/>
                  </a:lnTo>
                  <a:lnTo>
                    <a:pt x="9975733" y="4800229"/>
                  </a:lnTo>
                  <a:lnTo>
                    <a:pt x="9936645" y="4824484"/>
                  </a:lnTo>
                  <a:lnTo>
                    <a:pt x="9893836" y="4842569"/>
                  </a:lnTo>
                  <a:lnTo>
                    <a:pt x="9847921" y="4853871"/>
                  </a:lnTo>
                  <a:lnTo>
                    <a:pt x="9799510" y="4857775"/>
                  </a:lnTo>
                  <a:lnTo>
                    <a:pt x="298272" y="4857775"/>
                  </a:lnTo>
                  <a:lnTo>
                    <a:pt x="249890" y="4853871"/>
                  </a:lnTo>
                  <a:lnTo>
                    <a:pt x="203994" y="4842569"/>
                  </a:lnTo>
                  <a:lnTo>
                    <a:pt x="161198" y="4824484"/>
                  </a:lnTo>
                  <a:lnTo>
                    <a:pt x="122116" y="4800229"/>
                  </a:lnTo>
                  <a:lnTo>
                    <a:pt x="87361" y="4770420"/>
                  </a:lnTo>
                  <a:lnTo>
                    <a:pt x="57549" y="4735670"/>
                  </a:lnTo>
                  <a:lnTo>
                    <a:pt x="33292" y="4696594"/>
                  </a:lnTo>
                  <a:lnTo>
                    <a:pt x="15206" y="4653806"/>
                  </a:lnTo>
                  <a:lnTo>
                    <a:pt x="3903" y="4607921"/>
                  </a:lnTo>
                  <a:lnTo>
                    <a:pt x="0" y="4559554"/>
                  </a:lnTo>
                  <a:lnTo>
                    <a:pt x="0" y="29832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1450" y="215493"/>
            <a:ext cx="10287000" cy="945515"/>
            <a:chOff x="171450" y="215493"/>
            <a:chExt cx="10287000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459995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50" y="21549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037945" y="1598421"/>
            <a:ext cx="677672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Y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Combinator: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Accelerator</a:t>
            </a:r>
            <a:r>
              <a:rPr sz="2850" i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as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Asset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Class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76326" y="2398267"/>
            <a:ext cx="4804410" cy="3094990"/>
          </a:xfrm>
          <a:custGeom>
            <a:avLst/>
            <a:gdLst/>
            <a:ahLst/>
            <a:cxnLst/>
            <a:rect l="l" t="t" r="r" b="b"/>
            <a:pathLst>
              <a:path w="4804410" h="3094990">
                <a:moveTo>
                  <a:pt x="4699558" y="0"/>
                </a:moveTo>
                <a:lnTo>
                  <a:pt x="104571" y="0"/>
                </a:lnTo>
                <a:lnTo>
                  <a:pt x="63865" y="8225"/>
                </a:lnTo>
                <a:lnTo>
                  <a:pt x="30626" y="30654"/>
                </a:lnTo>
                <a:lnTo>
                  <a:pt x="8216" y="63918"/>
                </a:lnTo>
                <a:lnTo>
                  <a:pt x="0" y="104648"/>
                </a:lnTo>
                <a:lnTo>
                  <a:pt x="0" y="2990342"/>
                </a:lnTo>
                <a:lnTo>
                  <a:pt x="8216" y="3031071"/>
                </a:lnTo>
                <a:lnTo>
                  <a:pt x="30626" y="3064335"/>
                </a:lnTo>
                <a:lnTo>
                  <a:pt x="63865" y="3086764"/>
                </a:lnTo>
                <a:lnTo>
                  <a:pt x="104571" y="3094990"/>
                </a:lnTo>
                <a:lnTo>
                  <a:pt x="4699558" y="3094990"/>
                </a:lnTo>
                <a:lnTo>
                  <a:pt x="4740288" y="3086764"/>
                </a:lnTo>
                <a:lnTo>
                  <a:pt x="4773552" y="3064335"/>
                </a:lnTo>
                <a:lnTo>
                  <a:pt x="4795981" y="3031071"/>
                </a:lnTo>
                <a:lnTo>
                  <a:pt x="4804206" y="2990342"/>
                </a:lnTo>
                <a:lnTo>
                  <a:pt x="4804206" y="104648"/>
                </a:lnTo>
                <a:lnTo>
                  <a:pt x="4795981" y="63918"/>
                </a:lnTo>
                <a:lnTo>
                  <a:pt x="4773552" y="30654"/>
                </a:lnTo>
                <a:lnTo>
                  <a:pt x="4740288" y="8225"/>
                </a:lnTo>
                <a:lnTo>
                  <a:pt x="4699558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08787" y="2448509"/>
            <a:ext cx="4522470" cy="16967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2000" b="1" spc="85" dirty="0">
                <a:solidFill>
                  <a:srgbClr val="FFFFFF"/>
                </a:solidFill>
                <a:latin typeface="Calibri"/>
                <a:cs typeface="Calibri"/>
              </a:rPr>
              <a:t>YC</a:t>
            </a:r>
            <a:r>
              <a:rPr sz="2000" b="1" spc="-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FFFF"/>
                </a:solidFill>
                <a:latin typeface="Calibri"/>
                <a:cs typeface="Calibri"/>
              </a:rPr>
              <a:t>'s</a:t>
            </a:r>
            <a:r>
              <a:rPr sz="2000" b="1" spc="2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114" dirty="0">
                <a:solidFill>
                  <a:srgbClr val="FFFFFF"/>
                </a:solidFill>
                <a:latin typeface="Calibri"/>
                <a:cs typeface="Calibri"/>
              </a:rPr>
              <a:t>Financial</a:t>
            </a:r>
            <a:r>
              <a:rPr sz="2000" b="1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FFFF"/>
                </a:solidFill>
                <a:latin typeface="Calibri"/>
                <a:cs typeface="Calibri"/>
              </a:rPr>
              <a:t>Im</a:t>
            </a:r>
            <a:r>
              <a:rPr sz="2000" b="1" spc="-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110" dirty="0">
                <a:solidFill>
                  <a:srgbClr val="FFFFFF"/>
                </a:solidFill>
                <a:latin typeface="Calibri"/>
                <a:cs typeface="Calibri"/>
              </a:rPr>
              <a:t>pact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50"/>
              </a:spcBef>
            </a:pPr>
            <a:endParaRPr sz="2000">
              <a:latin typeface="Calibri"/>
              <a:cs typeface="Calibri"/>
            </a:endParaRPr>
          </a:p>
          <a:p>
            <a:pPr marL="12700" marR="5080" algn="just">
              <a:lnSpc>
                <a:spcPts val="1800"/>
              </a:lnSpc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1600" b="1" spc="3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600" b="1" spc="-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om</a:t>
            </a:r>
            <a:r>
              <a:rPr sz="1600" b="1" spc="-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binator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has</a:t>
            </a:r>
            <a:r>
              <a:rPr sz="1600" b="1" spc="2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funded</a:t>
            </a:r>
            <a:r>
              <a:rPr sz="1600" b="1" spc="3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5" dirty="0">
                <a:solidFill>
                  <a:srgbClr val="FFFFFF"/>
                </a:solidFill>
                <a:latin typeface="Calibri"/>
                <a:cs typeface="Calibri"/>
              </a:rPr>
              <a:t>over</a:t>
            </a:r>
            <a:r>
              <a:rPr sz="1600" b="1" spc="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r>
              <a:rPr sz="1600" b="1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Calibri"/>
                <a:cs typeface="Calibri"/>
              </a:rPr>
              <a:t>,000</a:t>
            </a:r>
            <a:r>
              <a:rPr sz="1600" b="1" spc="2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startups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since</a:t>
            </a:r>
            <a:r>
              <a:rPr sz="1600" b="1" spc="13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2005</a:t>
            </a:r>
            <a:r>
              <a:rPr sz="1600" b="1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600" b="1" spc="12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5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1600" b="1" spc="14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600" b="1" spc="13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com</a:t>
            </a:r>
            <a:r>
              <a:rPr sz="16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bined</a:t>
            </a:r>
            <a:r>
              <a:rPr sz="1600" b="1" spc="14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valuation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exceeding</a:t>
            </a:r>
            <a:r>
              <a:rPr sz="1600" b="1" spc="5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105" dirty="0">
                <a:solidFill>
                  <a:srgbClr val="FFFFFF"/>
                </a:solidFill>
                <a:latin typeface="Calibri"/>
                <a:cs typeface="Calibri"/>
              </a:rPr>
              <a:t>$600B.</a:t>
            </a:r>
            <a:r>
              <a:rPr sz="1600" b="1" spc="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35" dirty="0">
                <a:solidFill>
                  <a:srgbClr val="FFFFFF"/>
                </a:solidFill>
                <a:latin typeface="Calibri"/>
                <a:cs typeface="Calibri"/>
              </a:rPr>
              <a:t>Its</a:t>
            </a:r>
            <a:r>
              <a:rPr sz="1600" b="1" spc="3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standard</a:t>
            </a:r>
            <a:r>
              <a:rPr sz="1600" b="1" spc="45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deal</a:t>
            </a:r>
            <a:r>
              <a:rPr sz="1600" b="1" spc="3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600" b="1" spc="5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$500</a:t>
            </a:r>
            <a:r>
              <a:rPr sz="1600" b="1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1600" b="1" spc="13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7</a:t>
            </a:r>
            <a:r>
              <a:rPr sz="1600" b="1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%</a:t>
            </a:r>
            <a:r>
              <a:rPr sz="1600" b="1" spc="15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5" dirty="0">
                <a:solidFill>
                  <a:srgbClr val="FFFFFF"/>
                </a:solidFill>
                <a:latin typeface="Calibri"/>
                <a:cs typeface="Calibri"/>
              </a:rPr>
              <a:t>equity</a:t>
            </a:r>
            <a:r>
              <a:rPr sz="1600" b="1" spc="14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0" dirty="0">
                <a:solidFill>
                  <a:srgbClr val="FFFFFF"/>
                </a:solidFill>
                <a:latin typeface="Calibri"/>
                <a:cs typeface="Calibri"/>
              </a:rPr>
              <a:t>(post-</a:t>
            </a:r>
            <a:r>
              <a:rPr sz="16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2022</a:t>
            </a:r>
            <a:r>
              <a:rPr sz="1600" b="1" spc="14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95" dirty="0">
                <a:solidFill>
                  <a:srgbClr val="FFFFFF"/>
                </a:solidFill>
                <a:latin typeface="Calibri"/>
                <a:cs typeface="Calibri"/>
              </a:rPr>
              <a:t>standard)</a:t>
            </a:r>
            <a:r>
              <a:rPr sz="1600" b="1" spc="14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86204" y="4105147"/>
            <a:ext cx="32378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28015" algn="l"/>
                <a:tab pos="1074420" algn="l"/>
                <a:tab pos="1638935" algn="l"/>
                <a:tab pos="2376170" algn="l"/>
              </a:tabLst>
            </a:pP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one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4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3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-2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600" b="1" spc="-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60" dirty="0">
                <a:solidFill>
                  <a:srgbClr val="FFFFFF"/>
                </a:solidFill>
                <a:latin typeface="Calibri"/>
                <a:cs typeface="Calibri"/>
              </a:rPr>
              <a:t>ost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85" dirty="0">
                <a:solidFill>
                  <a:srgbClr val="FFFFFF"/>
                </a:solidFill>
                <a:latin typeface="Calibri"/>
                <a:cs typeface="Calibri"/>
              </a:rPr>
              <a:t>analyzed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64867" y="4333443"/>
            <a:ext cx="326009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35965" algn="l"/>
                <a:tab pos="1080770" algn="l"/>
                <a:tab pos="1997075" algn="l"/>
                <a:tab pos="2888615" algn="l"/>
              </a:tabLst>
            </a:pPr>
            <a:r>
              <a:rPr sz="1600" b="1" spc="55" dirty="0">
                <a:solidFill>
                  <a:srgbClr val="FFFFFF"/>
                </a:solidFill>
                <a:latin typeface="Calibri"/>
                <a:cs typeface="Calibri"/>
              </a:rPr>
              <a:t>term</a:t>
            </a:r>
            <a:r>
              <a:rPr sz="16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-25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venture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history.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Top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08787" y="4105147"/>
            <a:ext cx="1111250" cy="726440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5080">
              <a:lnSpc>
                <a:spcPct val="93800"/>
              </a:lnSpc>
              <a:spcBef>
                <a:spcPts val="215"/>
              </a:spcBef>
            </a:pP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represents investm</a:t>
            </a:r>
            <a:r>
              <a:rPr sz="1600" b="1" spc="-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50" dirty="0">
                <a:solidFill>
                  <a:srgbClr val="FFFFFF"/>
                </a:solidFill>
                <a:latin typeface="Calibri"/>
                <a:cs typeface="Calibri"/>
              </a:rPr>
              <a:t>ent </a:t>
            </a:r>
            <a:r>
              <a:rPr sz="1600" b="1" spc="85" dirty="0">
                <a:solidFill>
                  <a:srgbClr val="FFFFFF"/>
                </a:solidFill>
                <a:latin typeface="Calibri"/>
                <a:cs typeface="Calibri"/>
              </a:rPr>
              <a:t>com</a:t>
            </a:r>
            <a:r>
              <a:rPr sz="16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panies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87144" y="4562602"/>
            <a:ext cx="335787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41375" algn="l"/>
              </a:tabLst>
            </a:pP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include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600" b="1" spc="105" dirty="0">
                <a:solidFill>
                  <a:srgbClr val="FFFFFF"/>
                </a:solidFill>
                <a:latin typeface="Calibri"/>
                <a:cs typeface="Calibri"/>
              </a:rPr>
              <a:t>Airbnb,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600" b="1" spc="85" dirty="0">
                <a:solidFill>
                  <a:srgbClr val="FFFFFF"/>
                </a:solidFill>
                <a:latin typeface="Calibri"/>
                <a:cs typeface="Calibri"/>
              </a:rPr>
              <a:t>Stripe,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1600" b="1" spc="-20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600" b="1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100" dirty="0">
                <a:solidFill>
                  <a:srgbClr val="FFFFFF"/>
                </a:solidFill>
                <a:latin typeface="Calibri"/>
                <a:cs typeface="Calibri"/>
              </a:rPr>
              <a:t>ropbox,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08787" y="4791202"/>
            <a:ext cx="2503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600" b="1" spc="-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100" dirty="0">
                <a:solidFill>
                  <a:srgbClr val="FFFFFF"/>
                </a:solidFill>
                <a:latin typeface="Calibri"/>
                <a:cs typeface="Calibri"/>
              </a:rPr>
              <a:t>oinbase,</a:t>
            </a:r>
            <a:r>
              <a:rPr sz="1600" b="1" spc="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600" b="1" spc="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600" b="1" spc="-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80" dirty="0">
                <a:solidFill>
                  <a:srgbClr val="FFFFFF"/>
                </a:solidFill>
                <a:latin typeface="Calibri"/>
                <a:cs typeface="Calibri"/>
              </a:rPr>
              <a:t>oorD</a:t>
            </a:r>
            <a:r>
              <a:rPr sz="1600" b="1" spc="-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70" dirty="0">
                <a:solidFill>
                  <a:srgbClr val="FFFFFF"/>
                </a:solidFill>
                <a:latin typeface="Calibri"/>
                <a:cs typeface="Calibri"/>
              </a:rPr>
              <a:t>ash.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523738" y="2504897"/>
            <a:ext cx="4622800" cy="2689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latin typeface="Calibri"/>
                <a:cs typeface="Calibri"/>
              </a:rPr>
              <a:t>Why</a:t>
            </a:r>
            <a:r>
              <a:rPr sz="1600" b="1" spc="-5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YC</a:t>
            </a:r>
            <a:r>
              <a:rPr sz="1600" b="1" spc="-4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Changes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Startup's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Financing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Trajectory</a:t>
            </a:r>
            <a:endParaRPr sz="1600">
              <a:latin typeface="Calibri"/>
              <a:cs typeface="Calibri"/>
            </a:endParaRPr>
          </a:p>
          <a:p>
            <a:pPr marL="264160" marR="6985" indent="-251460">
              <a:lnSpc>
                <a:spcPct val="107100"/>
              </a:lnSpc>
              <a:spcBef>
                <a:spcPts val="1060"/>
              </a:spcBef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Signal</a:t>
            </a:r>
            <a:r>
              <a:rPr sz="1400" b="1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value:</a:t>
            </a:r>
            <a:r>
              <a:rPr sz="1400" b="1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YC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acceptance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triggers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inbound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investor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Demo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Day</a:t>
            </a:r>
            <a:endParaRPr sz="1400">
              <a:latin typeface="Calibri"/>
              <a:cs typeface="Calibri"/>
            </a:endParaRPr>
          </a:p>
          <a:p>
            <a:pPr marL="264160" marR="7620" indent="-251460">
              <a:lnSpc>
                <a:spcPct val="107100"/>
              </a:lnSpc>
              <a:buFont typeface="Calibri"/>
              <a:buChar char="•"/>
              <a:tabLst>
                <a:tab pos="264160" algn="l"/>
                <a:tab pos="826135" algn="l"/>
                <a:tab pos="2234565" algn="l"/>
                <a:tab pos="2616835" algn="l"/>
                <a:tab pos="3674745" algn="l"/>
                <a:tab pos="4118610" algn="l"/>
              </a:tabLst>
            </a:pPr>
            <a:r>
              <a:rPr sz="1400" b="1" spc="-20" dirty="0">
                <a:solidFill>
                  <a:srgbClr val="272424"/>
                </a:solidFill>
                <a:latin typeface="Calibri"/>
                <a:cs typeface="Calibri"/>
              </a:rPr>
              <a:t>SAFE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standardization: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YC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popularized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Simple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Agreement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Future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Equity,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now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industry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standard</a:t>
            </a:r>
            <a:endParaRPr sz="1400">
              <a:latin typeface="Calibri"/>
              <a:cs typeface="Calibri"/>
            </a:endParaRPr>
          </a:p>
          <a:p>
            <a:pPr marL="264160" marR="5080" indent="-251460">
              <a:lnSpc>
                <a:spcPct val="107100"/>
              </a:lnSpc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Network</a:t>
            </a:r>
            <a:r>
              <a:rPr sz="1400" b="1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effects:</a:t>
            </a:r>
            <a:r>
              <a:rPr sz="1400" b="1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Access</a:t>
            </a:r>
            <a:r>
              <a:rPr sz="14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YC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alumni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network</a:t>
            </a:r>
            <a:r>
              <a:rPr sz="14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worth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more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than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4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many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endParaRPr sz="1400">
              <a:latin typeface="Calibri"/>
              <a:cs typeface="Calibri"/>
            </a:endParaRPr>
          </a:p>
          <a:p>
            <a:pPr marL="263525" indent="-250825">
              <a:lnSpc>
                <a:spcPct val="100000"/>
              </a:lnSpc>
              <a:spcBef>
                <a:spcPts val="120"/>
              </a:spcBef>
              <a:buFont typeface="Calibri"/>
              <a:buChar char="•"/>
              <a:tabLst>
                <a:tab pos="263525" algn="l"/>
              </a:tabLst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Demo</a:t>
            </a:r>
            <a:r>
              <a:rPr sz="1400" b="1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Day</a:t>
            </a:r>
            <a:r>
              <a:rPr sz="1400" b="1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pricing:</a:t>
            </a:r>
            <a:r>
              <a:rPr sz="1400" b="1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Typical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post-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Demo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Day</a:t>
            </a:r>
            <a:r>
              <a:rPr sz="14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seed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endParaRPr sz="1400">
              <a:latin typeface="Calibri"/>
              <a:cs typeface="Calibri"/>
            </a:endParaRPr>
          </a:p>
          <a:p>
            <a:pPr marL="264160">
              <a:lnSpc>
                <a:spcPct val="100000"/>
              </a:lnSpc>
              <a:spcBef>
                <a:spcPts val="12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$1M–$3M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$8M–$15M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valuations</a:t>
            </a:r>
            <a:endParaRPr sz="1400">
              <a:latin typeface="Calibri"/>
              <a:cs typeface="Calibri"/>
            </a:endParaRPr>
          </a:p>
          <a:p>
            <a:pPr marL="264160" marR="5715" indent="-251460">
              <a:lnSpc>
                <a:spcPct val="107100"/>
              </a:lnSpc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Continuity</a:t>
            </a:r>
            <a:r>
              <a:rPr sz="1400" b="1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fund:</a:t>
            </a:r>
            <a:r>
              <a:rPr sz="1400" b="1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YC's</a:t>
            </a:r>
            <a:r>
              <a:rPr sz="14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own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follow-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fund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participates</a:t>
            </a:r>
            <a:r>
              <a:rPr sz="14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in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subsequent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273286"/>
            <a:ext cx="10117455" cy="5568950"/>
            <a:chOff x="341566" y="1273286"/>
            <a:chExt cx="10117455" cy="55689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0199" y="1273286"/>
              <a:ext cx="9416973" cy="556895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0616" y="1418462"/>
              <a:ext cx="9793605" cy="5316220"/>
            </a:xfrm>
            <a:custGeom>
              <a:avLst/>
              <a:gdLst/>
              <a:ahLst/>
              <a:cxnLst/>
              <a:rect l="l" t="t" r="r" b="b"/>
              <a:pathLst>
                <a:path w="9793605" h="5316220">
                  <a:moveTo>
                    <a:pt x="9466643" y="0"/>
                  </a:moveTo>
                  <a:lnTo>
                    <a:pt x="326390" y="0"/>
                  </a:lnTo>
                  <a:lnTo>
                    <a:pt x="278160" y="3537"/>
                  </a:lnTo>
                  <a:lnTo>
                    <a:pt x="232127" y="13812"/>
                  </a:lnTo>
                  <a:lnTo>
                    <a:pt x="188796" y="30322"/>
                  </a:lnTo>
                  <a:lnTo>
                    <a:pt x="148671" y="52563"/>
                  </a:lnTo>
                  <a:lnTo>
                    <a:pt x="112257" y="80030"/>
                  </a:lnTo>
                  <a:lnTo>
                    <a:pt x="80061" y="112221"/>
                  </a:lnTo>
                  <a:lnTo>
                    <a:pt x="52585" y="148631"/>
                  </a:lnTo>
                  <a:lnTo>
                    <a:pt x="30336" y="188757"/>
                  </a:lnTo>
                  <a:lnTo>
                    <a:pt x="13819" y="232095"/>
                  </a:lnTo>
                  <a:lnTo>
                    <a:pt x="3539" y="278140"/>
                  </a:lnTo>
                  <a:lnTo>
                    <a:pt x="0" y="326389"/>
                  </a:lnTo>
                  <a:lnTo>
                    <a:pt x="0" y="4989322"/>
                  </a:lnTo>
                  <a:lnTo>
                    <a:pt x="3539" y="5037554"/>
                  </a:lnTo>
                  <a:lnTo>
                    <a:pt x="13819" y="5083589"/>
                  </a:lnTo>
                  <a:lnTo>
                    <a:pt x="30336" y="5126921"/>
                  </a:lnTo>
                  <a:lnTo>
                    <a:pt x="52585" y="5167046"/>
                  </a:lnTo>
                  <a:lnTo>
                    <a:pt x="80061" y="5203459"/>
                  </a:lnTo>
                  <a:lnTo>
                    <a:pt x="112257" y="5235655"/>
                  </a:lnTo>
                  <a:lnTo>
                    <a:pt x="148671" y="5263129"/>
                  </a:lnTo>
                  <a:lnTo>
                    <a:pt x="188796" y="5285377"/>
                  </a:lnTo>
                  <a:lnTo>
                    <a:pt x="232127" y="5301893"/>
                  </a:lnTo>
                  <a:lnTo>
                    <a:pt x="278160" y="5312173"/>
                  </a:lnTo>
                  <a:lnTo>
                    <a:pt x="326390" y="5315712"/>
                  </a:lnTo>
                  <a:lnTo>
                    <a:pt x="9466643" y="5315712"/>
                  </a:lnTo>
                  <a:lnTo>
                    <a:pt x="9514864" y="5312173"/>
                  </a:lnTo>
                  <a:lnTo>
                    <a:pt x="9560892" y="5301893"/>
                  </a:lnTo>
                  <a:lnTo>
                    <a:pt x="9604220" y="5285377"/>
                  </a:lnTo>
                  <a:lnTo>
                    <a:pt x="9644345" y="5263129"/>
                  </a:lnTo>
                  <a:lnTo>
                    <a:pt x="9680760" y="5235655"/>
                  </a:lnTo>
                  <a:lnTo>
                    <a:pt x="9712959" y="5203459"/>
                  </a:lnTo>
                  <a:lnTo>
                    <a:pt x="9740438" y="5167046"/>
                  </a:lnTo>
                  <a:lnTo>
                    <a:pt x="9762690" y="5126921"/>
                  </a:lnTo>
                  <a:lnTo>
                    <a:pt x="9779210" y="5083589"/>
                  </a:lnTo>
                  <a:lnTo>
                    <a:pt x="9789493" y="5037554"/>
                  </a:lnTo>
                  <a:lnTo>
                    <a:pt x="9793033" y="4989322"/>
                  </a:lnTo>
                  <a:lnTo>
                    <a:pt x="9793033" y="326389"/>
                  </a:lnTo>
                  <a:lnTo>
                    <a:pt x="9789493" y="278140"/>
                  </a:lnTo>
                  <a:lnTo>
                    <a:pt x="9779210" y="232095"/>
                  </a:lnTo>
                  <a:lnTo>
                    <a:pt x="9762690" y="188757"/>
                  </a:lnTo>
                  <a:lnTo>
                    <a:pt x="9740438" y="148631"/>
                  </a:lnTo>
                  <a:lnTo>
                    <a:pt x="9712959" y="112221"/>
                  </a:lnTo>
                  <a:lnTo>
                    <a:pt x="9680760" y="80030"/>
                  </a:lnTo>
                  <a:lnTo>
                    <a:pt x="9644345" y="52563"/>
                  </a:lnTo>
                  <a:lnTo>
                    <a:pt x="9604220" y="30322"/>
                  </a:lnTo>
                  <a:lnTo>
                    <a:pt x="9560892" y="13812"/>
                  </a:lnTo>
                  <a:lnTo>
                    <a:pt x="9514864" y="3537"/>
                  </a:lnTo>
                  <a:lnTo>
                    <a:pt x="94666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60616" y="1418462"/>
              <a:ext cx="9793605" cy="5316220"/>
            </a:xfrm>
            <a:custGeom>
              <a:avLst/>
              <a:gdLst/>
              <a:ahLst/>
              <a:cxnLst/>
              <a:rect l="l" t="t" r="r" b="b"/>
              <a:pathLst>
                <a:path w="9793605" h="5316220">
                  <a:moveTo>
                    <a:pt x="0" y="326389"/>
                  </a:moveTo>
                  <a:lnTo>
                    <a:pt x="3539" y="278140"/>
                  </a:lnTo>
                  <a:lnTo>
                    <a:pt x="13819" y="232095"/>
                  </a:lnTo>
                  <a:lnTo>
                    <a:pt x="30336" y="188757"/>
                  </a:lnTo>
                  <a:lnTo>
                    <a:pt x="52585" y="148631"/>
                  </a:lnTo>
                  <a:lnTo>
                    <a:pt x="80061" y="112221"/>
                  </a:lnTo>
                  <a:lnTo>
                    <a:pt x="112257" y="80030"/>
                  </a:lnTo>
                  <a:lnTo>
                    <a:pt x="148671" y="52563"/>
                  </a:lnTo>
                  <a:lnTo>
                    <a:pt x="188796" y="30322"/>
                  </a:lnTo>
                  <a:lnTo>
                    <a:pt x="232127" y="13812"/>
                  </a:lnTo>
                  <a:lnTo>
                    <a:pt x="278160" y="3537"/>
                  </a:lnTo>
                  <a:lnTo>
                    <a:pt x="326390" y="0"/>
                  </a:lnTo>
                  <a:lnTo>
                    <a:pt x="9466643" y="0"/>
                  </a:lnTo>
                  <a:lnTo>
                    <a:pt x="9514864" y="3537"/>
                  </a:lnTo>
                  <a:lnTo>
                    <a:pt x="9560892" y="13812"/>
                  </a:lnTo>
                  <a:lnTo>
                    <a:pt x="9604220" y="30322"/>
                  </a:lnTo>
                  <a:lnTo>
                    <a:pt x="9644345" y="52563"/>
                  </a:lnTo>
                  <a:lnTo>
                    <a:pt x="9680760" y="80030"/>
                  </a:lnTo>
                  <a:lnTo>
                    <a:pt x="9712959" y="112221"/>
                  </a:lnTo>
                  <a:lnTo>
                    <a:pt x="9740438" y="148631"/>
                  </a:lnTo>
                  <a:lnTo>
                    <a:pt x="9762690" y="188757"/>
                  </a:lnTo>
                  <a:lnTo>
                    <a:pt x="9779210" y="232095"/>
                  </a:lnTo>
                  <a:lnTo>
                    <a:pt x="9789493" y="278140"/>
                  </a:lnTo>
                  <a:lnTo>
                    <a:pt x="9793033" y="326389"/>
                  </a:lnTo>
                  <a:lnTo>
                    <a:pt x="9793033" y="4989322"/>
                  </a:lnTo>
                  <a:lnTo>
                    <a:pt x="9789493" y="5037554"/>
                  </a:lnTo>
                  <a:lnTo>
                    <a:pt x="9779210" y="5083589"/>
                  </a:lnTo>
                  <a:lnTo>
                    <a:pt x="9762690" y="5126921"/>
                  </a:lnTo>
                  <a:lnTo>
                    <a:pt x="9740438" y="5167046"/>
                  </a:lnTo>
                  <a:lnTo>
                    <a:pt x="9712959" y="5203459"/>
                  </a:lnTo>
                  <a:lnTo>
                    <a:pt x="9680760" y="5235655"/>
                  </a:lnTo>
                  <a:lnTo>
                    <a:pt x="9644345" y="5263129"/>
                  </a:lnTo>
                  <a:lnTo>
                    <a:pt x="9604220" y="5285377"/>
                  </a:lnTo>
                  <a:lnTo>
                    <a:pt x="9560892" y="5301893"/>
                  </a:lnTo>
                  <a:lnTo>
                    <a:pt x="9514864" y="5312173"/>
                  </a:lnTo>
                  <a:lnTo>
                    <a:pt x="9466643" y="5315712"/>
                  </a:lnTo>
                  <a:lnTo>
                    <a:pt x="326390" y="5315712"/>
                  </a:lnTo>
                  <a:lnTo>
                    <a:pt x="278160" y="5312173"/>
                  </a:lnTo>
                  <a:lnTo>
                    <a:pt x="232127" y="5301893"/>
                  </a:lnTo>
                  <a:lnTo>
                    <a:pt x="188796" y="5285377"/>
                  </a:lnTo>
                  <a:lnTo>
                    <a:pt x="148671" y="5263129"/>
                  </a:lnTo>
                  <a:lnTo>
                    <a:pt x="112257" y="5235655"/>
                  </a:lnTo>
                  <a:lnTo>
                    <a:pt x="80061" y="5203459"/>
                  </a:lnTo>
                  <a:lnTo>
                    <a:pt x="52585" y="5167046"/>
                  </a:lnTo>
                  <a:lnTo>
                    <a:pt x="30336" y="5126921"/>
                  </a:lnTo>
                  <a:lnTo>
                    <a:pt x="13819" y="5083589"/>
                  </a:lnTo>
                  <a:lnTo>
                    <a:pt x="3539" y="5037554"/>
                  </a:lnTo>
                  <a:lnTo>
                    <a:pt x="0" y="4989322"/>
                  </a:lnTo>
                  <a:lnTo>
                    <a:pt x="0" y="326389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30668" y="1516976"/>
              <a:ext cx="2827781" cy="4886833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68248" y="2439415"/>
            <a:ext cx="530098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8.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Emerging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Models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80872" y="3605910"/>
            <a:ext cx="824230" cy="273050"/>
          </a:xfrm>
          <a:custGeom>
            <a:avLst/>
            <a:gdLst/>
            <a:ahLst/>
            <a:cxnLst/>
            <a:rect l="l" t="t" r="r" b="b"/>
            <a:pathLst>
              <a:path w="824230" h="273050">
                <a:moveTo>
                  <a:pt x="774979" y="0"/>
                </a:moveTo>
                <a:lnTo>
                  <a:pt x="48793" y="0"/>
                </a:lnTo>
                <a:lnTo>
                  <a:pt x="29800" y="3833"/>
                </a:lnTo>
                <a:lnTo>
                  <a:pt x="14290" y="14287"/>
                </a:lnTo>
                <a:lnTo>
                  <a:pt x="3834" y="29789"/>
                </a:lnTo>
                <a:lnTo>
                  <a:pt x="0" y="48767"/>
                </a:lnTo>
                <a:lnTo>
                  <a:pt x="0" y="224281"/>
                </a:lnTo>
                <a:lnTo>
                  <a:pt x="3834" y="243260"/>
                </a:lnTo>
                <a:lnTo>
                  <a:pt x="14290" y="258762"/>
                </a:lnTo>
                <a:lnTo>
                  <a:pt x="29800" y="269216"/>
                </a:lnTo>
                <a:lnTo>
                  <a:pt x="48793" y="273050"/>
                </a:lnTo>
                <a:lnTo>
                  <a:pt x="774979" y="273050"/>
                </a:lnTo>
                <a:lnTo>
                  <a:pt x="793957" y="269216"/>
                </a:lnTo>
                <a:lnTo>
                  <a:pt x="809459" y="258762"/>
                </a:lnTo>
                <a:lnTo>
                  <a:pt x="819913" y="243260"/>
                </a:lnTo>
                <a:lnTo>
                  <a:pt x="823747" y="224281"/>
                </a:lnTo>
                <a:lnTo>
                  <a:pt x="823747" y="48767"/>
                </a:lnTo>
                <a:lnTo>
                  <a:pt x="819913" y="29789"/>
                </a:lnTo>
                <a:lnTo>
                  <a:pt x="809459" y="14287"/>
                </a:lnTo>
                <a:lnTo>
                  <a:pt x="793957" y="3833"/>
                </a:lnTo>
                <a:lnTo>
                  <a:pt x="774979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68248" y="3978655"/>
            <a:ext cx="6858000" cy="212915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299085" marR="6350" indent="-287020" algn="just">
              <a:lnSpc>
                <a:spcPts val="1800"/>
              </a:lnSpc>
              <a:spcBef>
                <a:spcPts val="459"/>
              </a:spcBef>
              <a:buFont typeface="Arial MT"/>
              <a:buChar char="•"/>
              <a:tabLst>
                <a:tab pos="299085" algn="l"/>
              </a:tabLst>
            </a:pP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Beyond</a:t>
            </a:r>
            <a:r>
              <a:rPr sz="18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DeFi</a:t>
            </a:r>
            <a:r>
              <a:rPr sz="18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8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AI,</a:t>
            </a:r>
            <a:r>
              <a:rPr sz="18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8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new</a:t>
            </a:r>
            <a:r>
              <a:rPr sz="18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generation</a:t>
            </a:r>
            <a:r>
              <a:rPr sz="18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8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8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models</a:t>
            </a:r>
            <a:r>
              <a:rPr sz="18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is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emerging</a:t>
            </a:r>
            <a:r>
              <a:rPr sz="1800" spc="2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800" spc="2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each</a:t>
            </a:r>
            <a:r>
              <a:rPr sz="1800" spc="2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designed</a:t>
            </a:r>
            <a:r>
              <a:rPr sz="1800" spc="2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800" spc="2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address</a:t>
            </a:r>
            <a:r>
              <a:rPr sz="1800" spc="2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specific</a:t>
            </a:r>
            <a:r>
              <a:rPr sz="1800" spc="2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gaps</a:t>
            </a:r>
            <a:r>
              <a:rPr sz="1800" spc="2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800" spc="2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the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</a:t>
            </a:r>
            <a:r>
              <a:rPr sz="18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funding</a:t>
            </a:r>
            <a:r>
              <a:rPr sz="18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ecosystem</a:t>
            </a:r>
            <a:r>
              <a:rPr sz="18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8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8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entrepreneurs.</a:t>
            </a:r>
            <a:endParaRPr sz="1800">
              <a:latin typeface="Microsoft JhengHei"/>
              <a:cs typeface="Microsoft JhengHei"/>
            </a:endParaRPr>
          </a:p>
          <a:p>
            <a:pPr marL="299085" marR="5080" indent="-287020" algn="just">
              <a:lnSpc>
                <a:spcPct val="83400"/>
              </a:lnSpc>
              <a:spcBef>
                <a:spcPts val="1795"/>
              </a:spcBef>
              <a:buChar char="•"/>
              <a:tabLst>
                <a:tab pos="299085" algn="l"/>
              </a:tabLst>
            </a:pPr>
            <a:r>
              <a:rPr sz="1800" dirty="0">
                <a:latin typeface="Arial MT"/>
                <a:cs typeface="Arial MT"/>
              </a:rPr>
              <a:t>Mastery</a:t>
            </a:r>
            <a:r>
              <a:rPr sz="1800" spc="155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of</a:t>
            </a:r>
            <a:r>
              <a:rPr sz="1800" spc="180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venture</a:t>
            </a:r>
            <a:r>
              <a:rPr sz="1800" spc="170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financial</a:t>
            </a:r>
            <a:r>
              <a:rPr sz="1800" spc="175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modeling</a:t>
            </a:r>
            <a:r>
              <a:rPr sz="1800" spc="170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is</a:t>
            </a:r>
            <a:r>
              <a:rPr sz="1800" spc="180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a</a:t>
            </a:r>
            <a:r>
              <a:rPr sz="1800" spc="175" dirty="0">
                <a:latin typeface="Arial MT"/>
                <a:cs typeface="Arial MT"/>
              </a:rPr>
              <a:t>  </a:t>
            </a:r>
            <a:r>
              <a:rPr sz="1800" spc="-10" dirty="0">
                <a:latin typeface="Arial MT"/>
                <a:cs typeface="Arial MT"/>
              </a:rPr>
              <a:t>non-negotiable </a:t>
            </a:r>
            <a:r>
              <a:rPr sz="1800" dirty="0">
                <a:latin typeface="Arial MT"/>
                <a:cs typeface="Arial MT"/>
              </a:rPr>
              <a:t>competency</a:t>
            </a:r>
            <a:r>
              <a:rPr sz="1800" spc="235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245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entrepreneurial</a:t>
            </a:r>
            <a:r>
              <a:rPr sz="1800" spc="240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finance</a:t>
            </a:r>
            <a:r>
              <a:rPr sz="1800" spc="245" dirty="0">
                <a:latin typeface="Arial MT"/>
                <a:cs typeface="Arial MT"/>
              </a:rPr>
              <a:t>  </a:t>
            </a:r>
            <a:r>
              <a:rPr sz="1800" dirty="0">
                <a:latin typeface="Arial MT"/>
                <a:cs typeface="Arial MT"/>
              </a:rPr>
              <a:t>professionals.</a:t>
            </a:r>
            <a:r>
              <a:rPr sz="1800" spc="250" dirty="0">
                <a:latin typeface="Arial MT"/>
                <a:cs typeface="Arial MT"/>
              </a:rPr>
              <a:t>  </a:t>
            </a:r>
            <a:r>
              <a:rPr sz="1800" spc="-25" dirty="0">
                <a:latin typeface="Arial MT"/>
                <a:cs typeface="Arial MT"/>
              </a:rPr>
              <a:t>The </a:t>
            </a:r>
            <a:r>
              <a:rPr sz="1800" dirty="0">
                <a:latin typeface="Arial MT"/>
                <a:cs typeface="Arial MT"/>
              </a:rPr>
              <a:t>model</a:t>
            </a:r>
            <a:r>
              <a:rPr sz="1800" spc="40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is</a:t>
            </a:r>
            <a:r>
              <a:rPr sz="1800" spc="40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not</a:t>
            </a:r>
            <a:r>
              <a:rPr sz="1800" spc="4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merely</a:t>
            </a:r>
            <a:r>
              <a:rPr sz="1800" spc="39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a</a:t>
            </a:r>
            <a:r>
              <a:rPr sz="1800" spc="39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forecast</a:t>
            </a:r>
            <a:r>
              <a:rPr sz="1800" spc="409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tool</a:t>
            </a:r>
            <a:r>
              <a:rPr sz="1800" spc="40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—</a:t>
            </a:r>
            <a:r>
              <a:rPr sz="1800" spc="40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it</a:t>
            </a:r>
            <a:r>
              <a:rPr sz="1800" spc="409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is</a:t>
            </a:r>
            <a:r>
              <a:rPr sz="1800" spc="40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a</a:t>
            </a:r>
            <a:r>
              <a:rPr sz="1800" spc="4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communication </a:t>
            </a:r>
            <a:r>
              <a:rPr sz="1800" dirty="0">
                <a:latin typeface="Arial MT"/>
                <a:cs typeface="Arial MT"/>
              </a:rPr>
              <a:t>instrument</a:t>
            </a:r>
            <a:r>
              <a:rPr sz="1800" spc="2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that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signals</a:t>
            </a:r>
            <a:r>
              <a:rPr sz="1800" spc="20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founder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sophistication,</a:t>
            </a:r>
            <a:r>
              <a:rPr sz="1800" spc="2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reveals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strategic </a:t>
            </a:r>
            <a:r>
              <a:rPr sz="1800" dirty="0">
                <a:latin typeface="Arial MT"/>
                <a:cs typeface="Arial MT"/>
              </a:rPr>
              <a:t>assumptions,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and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drives</a:t>
            </a:r>
            <a:r>
              <a:rPr sz="1800" spc="-4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investment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decisions.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58445" y="605129"/>
            <a:ext cx="10547985" cy="6459220"/>
            <a:chOff x="158445" y="605129"/>
            <a:chExt cx="10547985" cy="645922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07580" y="984554"/>
              <a:ext cx="3398520" cy="607936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634478" y="1152270"/>
              <a:ext cx="3072130" cy="5780405"/>
            </a:xfrm>
            <a:custGeom>
              <a:avLst/>
              <a:gdLst/>
              <a:ahLst/>
              <a:cxnLst/>
              <a:rect l="l" t="t" r="r" b="b"/>
              <a:pathLst>
                <a:path w="3072129" h="5780405">
                  <a:moveTo>
                    <a:pt x="3071622" y="0"/>
                  </a:moveTo>
                  <a:lnTo>
                    <a:pt x="215265" y="0"/>
                  </a:lnTo>
                  <a:lnTo>
                    <a:pt x="165911" y="5686"/>
                  </a:lnTo>
                  <a:lnTo>
                    <a:pt x="120603" y="21882"/>
                  </a:lnTo>
                  <a:lnTo>
                    <a:pt x="80634" y="47296"/>
                  </a:lnTo>
                  <a:lnTo>
                    <a:pt x="47296" y="80634"/>
                  </a:lnTo>
                  <a:lnTo>
                    <a:pt x="21882" y="120603"/>
                  </a:lnTo>
                  <a:lnTo>
                    <a:pt x="5686" y="165911"/>
                  </a:lnTo>
                  <a:lnTo>
                    <a:pt x="0" y="215264"/>
                  </a:lnTo>
                  <a:lnTo>
                    <a:pt x="0" y="5564784"/>
                  </a:lnTo>
                  <a:lnTo>
                    <a:pt x="5686" y="5614131"/>
                  </a:lnTo>
                  <a:lnTo>
                    <a:pt x="21882" y="5659432"/>
                  </a:lnTo>
                  <a:lnTo>
                    <a:pt x="47296" y="5699394"/>
                  </a:lnTo>
                  <a:lnTo>
                    <a:pt x="80634" y="5732726"/>
                  </a:lnTo>
                  <a:lnTo>
                    <a:pt x="120603" y="5758134"/>
                  </a:lnTo>
                  <a:lnTo>
                    <a:pt x="165911" y="5774326"/>
                  </a:lnTo>
                  <a:lnTo>
                    <a:pt x="215265" y="5780011"/>
                  </a:lnTo>
                  <a:lnTo>
                    <a:pt x="3071622" y="5780011"/>
                  </a:lnTo>
                  <a:lnTo>
                    <a:pt x="3071622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05651" y="1418462"/>
              <a:ext cx="1523238" cy="219646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9369" y="1178039"/>
            <a:ext cx="10567035" cy="5937250"/>
            <a:chOff x="139369" y="1178039"/>
            <a:chExt cx="10567035" cy="59372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11554"/>
              <a:ext cx="3318255" cy="576503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335277"/>
              <a:ext cx="3143250" cy="5780405"/>
            </a:xfrm>
            <a:custGeom>
              <a:avLst/>
              <a:gdLst/>
              <a:ahLst/>
              <a:cxnLst/>
              <a:rect l="l" t="t" r="r" b="b"/>
              <a:pathLst>
                <a:path w="3143250" h="578040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557304"/>
                  </a:lnTo>
                  <a:lnTo>
                    <a:pt x="4523" y="5602164"/>
                  </a:lnTo>
                  <a:lnTo>
                    <a:pt x="17498" y="5643947"/>
                  </a:lnTo>
                  <a:lnTo>
                    <a:pt x="38027" y="5681758"/>
                  </a:lnTo>
                  <a:lnTo>
                    <a:pt x="65214" y="5714700"/>
                  </a:lnTo>
                  <a:lnTo>
                    <a:pt x="98164" y="5741881"/>
                  </a:lnTo>
                  <a:lnTo>
                    <a:pt x="135981" y="5762403"/>
                  </a:lnTo>
                  <a:lnTo>
                    <a:pt x="177768" y="5775373"/>
                  </a:lnTo>
                  <a:lnTo>
                    <a:pt x="222630" y="5779895"/>
                  </a:lnTo>
                  <a:lnTo>
                    <a:pt x="3143250" y="5779895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5844" y="1178039"/>
              <a:ext cx="9819259" cy="583831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8419" y="1385950"/>
              <a:ext cx="10090150" cy="5460365"/>
            </a:xfrm>
            <a:custGeom>
              <a:avLst/>
              <a:gdLst/>
              <a:ahLst/>
              <a:cxnLst/>
              <a:rect l="l" t="t" r="r" b="b"/>
              <a:pathLst>
                <a:path w="10090150" h="5460365">
                  <a:moveTo>
                    <a:pt x="9754565" y="0"/>
                  </a:moveTo>
                  <a:lnTo>
                    <a:pt x="335267" y="0"/>
                  </a:lnTo>
                  <a:lnTo>
                    <a:pt x="285723" y="3632"/>
                  </a:lnTo>
                  <a:lnTo>
                    <a:pt x="238436" y="14184"/>
                  </a:lnTo>
                  <a:lnTo>
                    <a:pt x="193925" y="31139"/>
                  </a:lnTo>
                  <a:lnTo>
                    <a:pt x="152709" y="53978"/>
                  </a:lnTo>
                  <a:lnTo>
                    <a:pt x="115306" y="82185"/>
                  </a:lnTo>
                  <a:lnTo>
                    <a:pt x="82234" y="115241"/>
                  </a:lnTo>
                  <a:lnTo>
                    <a:pt x="54012" y="152629"/>
                  </a:lnTo>
                  <a:lnTo>
                    <a:pt x="31160" y="193832"/>
                  </a:lnTo>
                  <a:lnTo>
                    <a:pt x="14194" y="238332"/>
                  </a:lnTo>
                  <a:lnTo>
                    <a:pt x="3635" y="285611"/>
                  </a:lnTo>
                  <a:lnTo>
                    <a:pt x="0" y="335152"/>
                  </a:lnTo>
                  <a:lnTo>
                    <a:pt x="0" y="5124843"/>
                  </a:lnTo>
                  <a:lnTo>
                    <a:pt x="3635" y="5174384"/>
                  </a:lnTo>
                  <a:lnTo>
                    <a:pt x="14194" y="5221668"/>
                  </a:lnTo>
                  <a:lnTo>
                    <a:pt x="31160" y="5266177"/>
                  </a:lnTo>
                  <a:lnTo>
                    <a:pt x="54012" y="5307392"/>
                  </a:lnTo>
                  <a:lnTo>
                    <a:pt x="82234" y="5344794"/>
                  </a:lnTo>
                  <a:lnTo>
                    <a:pt x="115306" y="5377865"/>
                  </a:lnTo>
                  <a:lnTo>
                    <a:pt x="152709" y="5406086"/>
                  </a:lnTo>
                  <a:lnTo>
                    <a:pt x="193925" y="5428938"/>
                  </a:lnTo>
                  <a:lnTo>
                    <a:pt x="238436" y="5445903"/>
                  </a:lnTo>
                  <a:lnTo>
                    <a:pt x="285723" y="5456463"/>
                  </a:lnTo>
                  <a:lnTo>
                    <a:pt x="335267" y="5460098"/>
                  </a:lnTo>
                  <a:lnTo>
                    <a:pt x="9754565" y="5460098"/>
                  </a:lnTo>
                  <a:lnTo>
                    <a:pt x="9804109" y="5456463"/>
                  </a:lnTo>
                  <a:lnTo>
                    <a:pt x="9851397" y="5445903"/>
                  </a:lnTo>
                  <a:lnTo>
                    <a:pt x="9895909" y="5428938"/>
                  </a:lnTo>
                  <a:lnTo>
                    <a:pt x="9937126" y="5406086"/>
                  </a:lnTo>
                  <a:lnTo>
                    <a:pt x="9974531" y="5377865"/>
                  </a:lnTo>
                  <a:lnTo>
                    <a:pt x="10007605" y="5344794"/>
                  </a:lnTo>
                  <a:lnTo>
                    <a:pt x="10035828" y="5307392"/>
                  </a:lnTo>
                  <a:lnTo>
                    <a:pt x="10058682" y="5266177"/>
                  </a:lnTo>
                  <a:lnTo>
                    <a:pt x="10075649" y="5221668"/>
                  </a:lnTo>
                  <a:lnTo>
                    <a:pt x="10086209" y="5174384"/>
                  </a:lnTo>
                  <a:lnTo>
                    <a:pt x="10089845" y="5124843"/>
                  </a:lnTo>
                  <a:lnTo>
                    <a:pt x="10089845" y="335152"/>
                  </a:lnTo>
                  <a:lnTo>
                    <a:pt x="10086209" y="285611"/>
                  </a:lnTo>
                  <a:lnTo>
                    <a:pt x="10075649" y="238332"/>
                  </a:lnTo>
                  <a:lnTo>
                    <a:pt x="10058682" y="193832"/>
                  </a:lnTo>
                  <a:lnTo>
                    <a:pt x="10035828" y="152629"/>
                  </a:lnTo>
                  <a:lnTo>
                    <a:pt x="10007605" y="115241"/>
                  </a:lnTo>
                  <a:lnTo>
                    <a:pt x="9974531" y="82185"/>
                  </a:lnTo>
                  <a:lnTo>
                    <a:pt x="9937126" y="53978"/>
                  </a:lnTo>
                  <a:lnTo>
                    <a:pt x="9895909" y="31139"/>
                  </a:lnTo>
                  <a:lnTo>
                    <a:pt x="9851397" y="14184"/>
                  </a:lnTo>
                  <a:lnTo>
                    <a:pt x="9804109" y="3632"/>
                  </a:lnTo>
                  <a:lnTo>
                    <a:pt x="97545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58419" y="1385950"/>
              <a:ext cx="10090150" cy="5460365"/>
            </a:xfrm>
            <a:custGeom>
              <a:avLst/>
              <a:gdLst/>
              <a:ahLst/>
              <a:cxnLst/>
              <a:rect l="l" t="t" r="r" b="b"/>
              <a:pathLst>
                <a:path w="10090150" h="5460365">
                  <a:moveTo>
                    <a:pt x="0" y="335152"/>
                  </a:moveTo>
                  <a:lnTo>
                    <a:pt x="3635" y="285611"/>
                  </a:lnTo>
                  <a:lnTo>
                    <a:pt x="14194" y="238332"/>
                  </a:lnTo>
                  <a:lnTo>
                    <a:pt x="31160" y="193832"/>
                  </a:lnTo>
                  <a:lnTo>
                    <a:pt x="54012" y="152629"/>
                  </a:lnTo>
                  <a:lnTo>
                    <a:pt x="82234" y="115241"/>
                  </a:lnTo>
                  <a:lnTo>
                    <a:pt x="115306" y="82185"/>
                  </a:lnTo>
                  <a:lnTo>
                    <a:pt x="152709" y="53978"/>
                  </a:lnTo>
                  <a:lnTo>
                    <a:pt x="193925" y="31139"/>
                  </a:lnTo>
                  <a:lnTo>
                    <a:pt x="238436" y="14184"/>
                  </a:lnTo>
                  <a:lnTo>
                    <a:pt x="285723" y="3632"/>
                  </a:lnTo>
                  <a:lnTo>
                    <a:pt x="335267" y="0"/>
                  </a:lnTo>
                  <a:lnTo>
                    <a:pt x="9754565" y="0"/>
                  </a:lnTo>
                  <a:lnTo>
                    <a:pt x="9804109" y="3632"/>
                  </a:lnTo>
                  <a:lnTo>
                    <a:pt x="9851397" y="14184"/>
                  </a:lnTo>
                  <a:lnTo>
                    <a:pt x="9895909" y="31139"/>
                  </a:lnTo>
                  <a:lnTo>
                    <a:pt x="9937126" y="53978"/>
                  </a:lnTo>
                  <a:lnTo>
                    <a:pt x="9974531" y="82185"/>
                  </a:lnTo>
                  <a:lnTo>
                    <a:pt x="10007605" y="115241"/>
                  </a:lnTo>
                  <a:lnTo>
                    <a:pt x="10035828" y="152629"/>
                  </a:lnTo>
                  <a:lnTo>
                    <a:pt x="10058682" y="193832"/>
                  </a:lnTo>
                  <a:lnTo>
                    <a:pt x="10075649" y="238332"/>
                  </a:lnTo>
                  <a:lnTo>
                    <a:pt x="10086209" y="285611"/>
                  </a:lnTo>
                  <a:lnTo>
                    <a:pt x="10089845" y="335152"/>
                  </a:lnTo>
                  <a:lnTo>
                    <a:pt x="10089845" y="5124843"/>
                  </a:lnTo>
                  <a:lnTo>
                    <a:pt x="10086209" y="5174384"/>
                  </a:lnTo>
                  <a:lnTo>
                    <a:pt x="10075649" y="5221668"/>
                  </a:lnTo>
                  <a:lnTo>
                    <a:pt x="10058682" y="5266177"/>
                  </a:lnTo>
                  <a:lnTo>
                    <a:pt x="10035828" y="5307392"/>
                  </a:lnTo>
                  <a:lnTo>
                    <a:pt x="10007605" y="5344794"/>
                  </a:lnTo>
                  <a:lnTo>
                    <a:pt x="9974531" y="5377865"/>
                  </a:lnTo>
                  <a:lnTo>
                    <a:pt x="9937126" y="5406086"/>
                  </a:lnTo>
                  <a:lnTo>
                    <a:pt x="9895909" y="5428938"/>
                  </a:lnTo>
                  <a:lnTo>
                    <a:pt x="9851397" y="5445903"/>
                  </a:lnTo>
                  <a:lnTo>
                    <a:pt x="9804109" y="5456463"/>
                  </a:lnTo>
                  <a:lnTo>
                    <a:pt x="9754565" y="5460098"/>
                  </a:lnTo>
                  <a:lnTo>
                    <a:pt x="335267" y="5460098"/>
                  </a:lnTo>
                  <a:lnTo>
                    <a:pt x="285723" y="5456463"/>
                  </a:lnTo>
                  <a:lnTo>
                    <a:pt x="238436" y="5445903"/>
                  </a:lnTo>
                  <a:lnTo>
                    <a:pt x="193925" y="5428938"/>
                  </a:lnTo>
                  <a:lnTo>
                    <a:pt x="152709" y="5406086"/>
                  </a:lnTo>
                  <a:lnTo>
                    <a:pt x="115306" y="5377865"/>
                  </a:lnTo>
                  <a:lnTo>
                    <a:pt x="82234" y="5344794"/>
                  </a:lnTo>
                  <a:lnTo>
                    <a:pt x="54012" y="5307392"/>
                  </a:lnTo>
                  <a:lnTo>
                    <a:pt x="31160" y="5266177"/>
                  </a:lnTo>
                  <a:lnTo>
                    <a:pt x="14194" y="5221668"/>
                  </a:lnTo>
                  <a:lnTo>
                    <a:pt x="3635" y="5174384"/>
                  </a:lnTo>
                  <a:lnTo>
                    <a:pt x="0" y="5124843"/>
                  </a:lnTo>
                  <a:lnTo>
                    <a:pt x="0" y="33515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6760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100"/>
              </a:spcBef>
            </a:pP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Emerging</a:t>
            </a:r>
            <a:r>
              <a:rPr sz="2450" i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Models</a:t>
            </a:r>
            <a:r>
              <a:rPr sz="2450" i="0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Reshaping</a:t>
            </a:r>
            <a:r>
              <a:rPr sz="2450" i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Startup</a:t>
            </a:r>
            <a:r>
              <a:rPr sz="2450" i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Finance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1319" y="1551558"/>
            <a:ext cx="9423781" cy="428244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488695" y="5884265"/>
            <a:ext cx="9373235" cy="4597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10"/>
              </a:lnSpc>
              <a:spcBef>
                <a:spcPts val="95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Each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model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addresses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specific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gap: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Rolling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Funds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democratize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access;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6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Studios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reduce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early-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710"/>
              </a:lnSpc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stage</a:t>
            </a:r>
            <a:r>
              <a:rPr sz="16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risk;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SPACs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accelerate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public</a:t>
            </a:r>
            <a:r>
              <a:rPr sz="16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entry;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Impact</a:t>
            </a:r>
            <a:r>
              <a:rPr sz="16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aligns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6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sustainability</a:t>
            </a:r>
            <a:r>
              <a:rPr sz="16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mandates.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3864" y="-38"/>
            <a:ext cx="10394950" cy="911225"/>
            <a:chOff x="63864" y="-38"/>
            <a:chExt cx="10394950" cy="911225"/>
          </a:xfrm>
        </p:grpSpPr>
        <p:sp>
          <p:nvSpPr>
            <p:cNvPr id="12" name="object 12"/>
            <p:cNvSpPr/>
            <p:nvPr/>
          </p:nvSpPr>
          <p:spPr>
            <a:xfrm>
              <a:off x="2076449" y="434722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864" y="-38"/>
              <a:ext cx="2024252" cy="91113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83616" y="1242800"/>
            <a:ext cx="10322560" cy="5947410"/>
            <a:chOff x="383616" y="1242800"/>
            <a:chExt cx="10322560" cy="5947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2740" y="1242800"/>
              <a:ext cx="3353359" cy="545891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29321" y="1291843"/>
              <a:ext cx="3176905" cy="5396865"/>
            </a:xfrm>
            <a:custGeom>
              <a:avLst/>
              <a:gdLst/>
              <a:ahLst/>
              <a:cxnLst/>
              <a:rect l="l" t="t" r="r" b="b"/>
              <a:pathLst>
                <a:path w="3176904" h="5396865">
                  <a:moveTo>
                    <a:pt x="3176778" y="0"/>
                  </a:moveTo>
                  <a:lnTo>
                    <a:pt x="222503" y="0"/>
                  </a:lnTo>
                  <a:lnTo>
                    <a:pt x="177647" y="4523"/>
                  </a:lnTo>
                  <a:lnTo>
                    <a:pt x="135874" y="17498"/>
                  </a:lnTo>
                  <a:lnTo>
                    <a:pt x="98077" y="38027"/>
                  </a:lnTo>
                  <a:lnTo>
                    <a:pt x="65150" y="65214"/>
                  </a:lnTo>
                  <a:lnTo>
                    <a:pt x="37986" y="98164"/>
                  </a:lnTo>
                  <a:lnTo>
                    <a:pt x="17478" y="135981"/>
                  </a:lnTo>
                  <a:lnTo>
                    <a:pt x="4518" y="177768"/>
                  </a:lnTo>
                  <a:lnTo>
                    <a:pt x="0" y="222630"/>
                  </a:lnTo>
                  <a:lnTo>
                    <a:pt x="0" y="5173980"/>
                  </a:lnTo>
                  <a:lnTo>
                    <a:pt x="4518" y="5218840"/>
                  </a:lnTo>
                  <a:lnTo>
                    <a:pt x="17478" y="5260623"/>
                  </a:lnTo>
                  <a:lnTo>
                    <a:pt x="37986" y="5298434"/>
                  </a:lnTo>
                  <a:lnTo>
                    <a:pt x="65150" y="5331377"/>
                  </a:lnTo>
                  <a:lnTo>
                    <a:pt x="98077" y="5358557"/>
                  </a:lnTo>
                  <a:lnTo>
                    <a:pt x="135874" y="5379080"/>
                  </a:lnTo>
                  <a:lnTo>
                    <a:pt x="177647" y="5392050"/>
                  </a:lnTo>
                  <a:lnTo>
                    <a:pt x="222503" y="5396572"/>
                  </a:lnTo>
                  <a:lnTo>
                    <a:pt x="3176778" y="5396572"/>
                  </a:lnTo>
                  <a:lnTo>
                    <a:pt x="317677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5111" y="1790672"/>
              <a:ext cx="9761220" cy="539940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02666" y="2033142"/>
              <a:ext cx="10022205" cy="4951095"/>
            </a:xfrm>
            <a:custGeom>
              <a:avLst/>
              <a:gdLst/>
              <a:ahLst/>
              <a:cxnLst/>
              <a:rect l="l" t="t" r="r" b="b"/>
              <a:pathLst>
                <a:path w="10022205" h="4951095">
                  <a:moveTo>
                    <a:pt x="9717709" y="0"/>
                  </a:moveTo>
                  <a:lnTo>
                    <a:pt x="303974" y="0"/>
                  </a:lnTo>
                  <a:lnTo>
                    <a:pt x="254668" y="3979"/>
                  </a:lnTo>
                  <a:lnTo>
                    <a:pt x="207894" y="15502"/>
                  </a:lnTo>
                  <a:lnTo>
                    <a:pt x="164280" y="33940"/>
                  </a:lnTo>
                  <a:lnTo>
                    <a:pt x="124450" y="58667"/>
                  </a:lnTo>
                  <a:lnTo>
                    <a:pt x="89031" y="89058"/>
                  </a:lnTo>
                  <a:lnTo>
                    <a:pt x="58649" y="124486"/>
                  </a:lnTo>
                  <a:lnTo>
                    <a:pt x="33928" y="164324"/>
                  </a:lnTo>
                  <a:lnTo>
                    <a:pt x="15496" y="207946"/>
                  </a:lnTo>
                  <a:lnTo>
                    <a:pt x="3978" y="254726"/>
                  </a:lnTo>
                  <a:lnTo>
                    <a:pt x="0" y="304038"/>
                  </a:lnTo>
                  <a:lnTo>
                    <a:pt x="0" y="4646777"/>
                  </a:lnTo>
                  <a:lnTo>
                    <a:pt x="3978" y="4696083"/>
                  </a:lnTo>
                  <a:lnTo>
                    <a:pt x="15496" y="4742856"/>
                  </a:lnTo>
                  <a:lnTo>
                    <a:pt x="33928" y="4786469"/>
                  </a:lnTo>
                  <a:lnTo>
                    <a:pt x="58649" y="4826296"/>
                  </a:lnTo>
                  <a:lnTo>
                    <a:pt x="89031" y="4861713"/>
                  </a:lnTo>
                  <a:lnTo>
                    <a:pt x="124450" y="4892094"/>
                  </a:lnTo>
                  <a:lnTo>
                    <a:pt x="164280" y="4916813"/>
                  </a:lnTo>
                  <a:lnTo>
                    <a:pt x="207894" y="4935243"/>
                  </a:lnTo>
                  <a:lnTo>
                    <a:pt x="254668" y="4946761"/>
                  </a:lnTo>
                  <a:lnTo>
                    <a:pt x="303974" y="4950739"/>
                  </a:lnTo>
                  <a:lnTo>
                    <a:pt x="9717709" y="4950739"/>
                  </a:lnTo>
                  <a:lnTo>
                    <a:pt x="9766986" y="4946761"/>
                  </a:lnTo>
                  <a:lnTo>
                    <a:pt x="9813739" y="4935243"/>
                  </a:lnTo>
                  <a:lnTo>
                    <a:pt x="9857339" y="4916813"/>
                  </a:lnTo>
                  <a:lnTo>
                    <a:pt x="9897161" y="4892094"/>
                  </a:lnTo>
                  <a:lnTo>
                    <a:pt x="9932577" y="4861713"/>
                  </a:lnTo>
                  <a:lnTo>
                    <a:pt x="9962961" y="4826296"/>
                  </a:lnTo>
                  <a:lnTo>
                    <a:pt x="9987683" y="4786469"/>
                  </a:lnTo>
                  <a:lnTo>
                    <a:pt x="10006119" y="4742856"/>
                  </a:lnTo>
                  <a:lnTo>
                    <a:pt x="10017641" y="4696083"/>
                  </a:lnTo>
                  <a:lnTo>
                    <a:pt x="10021620" y="4646777"/>
                  </a:lnTo>
                  <a:lnTo>
                    <a:pt x="10021620" y="304038"/>
                  </a:lnTo>
                  <a:lnTo>
                    <a:pt x="10017641" y="254726"/>
                  </a:lnTo>
                  <a:lnTo>
                    <a:pt x="10006119" y="207946"/>
                  </a:lnTo>
                  <a:lnTo>
                    <a:pt x="9987683" y="164324"/>
                  </a:lnTo>
                  <a:lnTo>
                    <a:pt x="9962961" y="124486"/>
                  </a:lnTo>
                  <a:lnTo>
                    <a:pt x="9932577" y="89058"/>
                  </a:lnTo>
                  <a:lnTo>
                    <a:pt x="9897161" y="58667"/>
                  </a:lnTo>
                  <a:lnTo>
                    <a:pt x="9857339" y="33940"/>
                  </a:lnTo>
                  <a:lnTo>
                    <a:pt x="9813739" y="15502"/>
                  </a:lnTo>
                  <a:lnTo>
                    <a:pt x="9766986" y="3979"/>
                  </a:lnTo>
                  <a:lnTo>
                    <a:pt x="97177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02666" y="2033142"/>
              <a:ext cx="10022205" cy="4951095"/>
            </a:xfrm>
            <a:custGeom>
              <a:avLst/>
              <a:gdLst/>
              <a:ahLst/>
              <a:cxnLst/>
              <a:rect l="l" t="t" r="r" b="b"/>
              <a:pathLst>
                <a:path w="10022205" h="4951095">
                  <a:moveTo>
                    <a:pt x="0" y="304038"/>
                  </a:moveTo>
                  <a:lnTo>
                    <a:pt x="3978" y="254726"/>
                  </a:lnTo>
                  <a:lnTo>
                    <a:pt x="15496" y="207946"/>
                  </a:lnTo>
                  <a:lnTo>
                    <a:pt x="33928" y="164324"/>
                  </a:lnTo>
                  <a:lnTo>
                    <a:pt x="58649" y="124486"/>
                  </a:lnTo>
                  <a:lnTo>
                    <a:pt x="89031" y="89058"/>
                  </a:lnTo>
                  <a:lnTo>
                    <a:pt x="124450" y="58667"/>
                  </a:lnTo>
                  <a:lnTo>
                    <a:pt x="164280" y="33940"/>
                  </a:lnTo>
                  <a:lnTo>
                    <a:pt x="207894" y="15502"/>
                  </a:lnTo>
                  <a:lnTo>
                    <a:pt x="254668" y="3979"/>
                  </a:lnTo>
                  <a:lnTo>
                    <a:pt x="303974" y="0"/>
                  </a:lnTo>
                  <a:lnTo>
                    <a:pt x="9717709" y="0"/>
                  </a:lnTo>
                  <a:lnTo>
                    <a:pt x="9766986" y="3979"/>
                  </a:lnTo>
                  <a:lnTo>
                    <a:pt x="9813739" y="15502"/>
                  </a:lnTo>
                  <a:lnTo>
                    <a:pt x="9857339" y="33940"/>
                  </a:lnTo>
                  <a:lnTo>
                    <a:pt x="9897161" y="58667"/>
                  </a:lnTo>
                  <a:lnTo>
                    <a:pt x="9932577" y="89058"/>
                  </a:lnTo>
                  <a:lnTo>
                    <a:pt x="9962961" y="124486"/>
                  </a:lnTo>
                  <a:lnTo>
                    <a:pt x="9987683" y="164324"/>
                  </a:lnTo>
                  <a:lnTo>
                    <a:pt x="10006119" y="207946"/>
                  </a:lnTo>
                  <a:lnTo>
                    <a:pt x="10017641" y="254726"/>
                  </a:lnTo>
                  <a:lnTo>
                    <a:pt x="10021620" y="304038"/>
                  </a:lnTo>
                  <a:lnTo>
                    <a:pt x="10021620" y="4646777"/>
                  </a:lnTo>
                  <a:lnTo>
                    <a:pt x="10017641" y="4696083"/>
                  </a:lnTo>
                  <a:lnTo>
                    <a:pt x="10006119" y="4742856"/>
                  </a:lnTo>
                  <a:lnTo>
                    <a:pt x="9987683" y="4786469"/>
                  </a:lnTo>
                  <a:lnTo>
                    <a:pt x="9962961" y="4826296"/>
                  </a:lnTo>
                  <a:lnTo>
                    <a:pt x="9932577" y="4861713"/>
                  </a:lnTo>
                  <a:lnTo>
                    <a:pt x="9897161" y="4892094"/>
                  </a:lnTo>
                  <a:lnTo>
                    <a:pt x="9857339" y="4916813"/>
                  </a:lnTo>
                  <a:lnTo>
                    <a:pt x="9813739" y="4935243"/>
                  </a:lnTo>
                  <a:lnTo>
                    <a:pt x="9766986" y="4946761"/>
                  </a:lnTo>
                  <a:lnTo>
                    <a:pt x="9717709" y="4950739"/>
                  </a:lnTo>
                  <a:lnTo>
                    <a:pt x="303974" y="4950739"/>
                  </a:lnTo>
                  <a:lnTo>
                    <a:pt x="254668" y="4946761"/>
                  </a:lnTo>
                  <a:lnTo>
                    <a:pt x="207894" y="4935243"/>
                  </a:lnTo>
                  <a:lnTo>
                    <a:pt x="164280" y="4916813"/>
                  </a:lnTo>
                  <a:lnTo>
                    <a:pt x="124450" y="4892094"/>
                  </a:lnTo>
                  <a:lnTo>
                    <a:pt x="89031" y="4861713"/>
                  </a:lnTo>
                  <a:lnTo>
                    <a:pt x="58649" y="4826296"/>
                  </a:lnTo>
                  <a:lnTo>
                    <a:pt x="33928" y="4786469"/>
                  </a:lnTo>
                  <a:lnTo>
                    <a:pt x="15496" y="4742856"/>
                  </a:lnTo>
                  <a:lnTo>
                    <a:pt x="3978" y="4696083"/>
                  </a:lnTo>
                  <a:lnTo>
                    <a:pt x="0" y="4646777"/>
                  </a:lnTo>
                  <a:lnTo>
                    <a:pt x="0" y="304038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95250" y="28613"/>
            <a:ext cx="10546080" cy="3267710"/>
            <a:chOff x="95250" y="28613"/>
            <a:chExt cx="10546080" cy="3267710"/>
          </a:xfrm>
        </p:grpSpPr>
        <p:sp>
          <p:nvSpPr>
            <p:cNvPr id="9" name="object 9"/>
            <p:cNvSpPr/>
            <p:nvPr/>
          </p:nvSpPr>
          <p:spPr>
            <a:xfrm>
              <a:off x="2000250" y="338583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250" y="28613"/>
              <a:ext cx="2024252" cy="90343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63689" y="501903"/>
              <a:ext cx="3477259" cy="2794380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225702" y="1001979"/>
            <a:ext cx="5414645" cy="89598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>
              <a:lnSpc>
                <a:spcPts val="3490"/>
              </a:lnSpc>
              <a:spcBef>
                <a:spcPts val="70"/>
              </a:spcBef>
            </a:pP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Direct</a:t>
            </a:r>
            <a:r>
              <a:rPr sz="280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Listings</a:t>
            </a:r>
            <a:r>
              <a:rPr sz="280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800" i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New</a:t>
            </a:r>
            <a:r>
              <a:rPr sz="2800" i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Exit</a:t>
            </a:r>
            <a:r>
              <a:rPr sz="2800" i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spc="-10" dirty="0">
                <a:solidFill>
                  <a:srgbClr val="000000"/>
                </a:solidFill>
                <a:latin typeface="Calibri"/>
                <a:cs typeface="Calibri"/>
              </a:rPr>
              <a:t>Pathways: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Tender</a:t>
            </a:r>
            <a:r>
              <a:rPr sz="280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Offers</a:t>
            </a:r>
            <a:r>
              <a:rPr sz="2800" i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800" i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Calibri"/>
                <a:cs typeface="Calibri"/>
              </a:rPr>
              <a:t>Secondary</a:t>
            </a:r>
            <a:r>
              <a:rPr sz="2800" i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0" spc="-10" dirty="0">
                <a:solidFill>
                  <a:srgbClr val="000000"/>
                </a:solidFill>
                <a:latin typeface="Calibri"/>
                <a:cs typeface="Calibri"/>
              </a:rPr>
              <a:t>Markets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30123" y="3340100"/>
            <a:ext cx="4707255" cy="1416050"/>
            <a:chOff x="530123" y="3340100"/>
            <a:chExt cx="4707255" cy="1416050"/>
          </a:xfrm>
        </p:grpSpPr>
        <p:sp>
          <p:nvSpPr>
            <p:cNvPr id="14" name="object 14"/>
            <p:cNvSpPr/>
            <p:nvPr/>
          </p:nvSpPr>
          <p:spPr>
            <a:xfrm>
              <a:off x="533933" y="3343910"/>
              <a:ext cx="4699635" cy="1408430"/>
            </a:xfrm>
            <a:custGeom>
              <a:avLst/>
              <a:gdLst/>
              <a:ahLst/>
              <a:cxnLst/>
              <a:rect l="l" t="t" r="r" b="b"/>
              <a:pathLst>
                <a:path w="4699635" h="1408429">
                  <a:moveTo>
                    <a:pt x="4651222" y="0"/>
                  </a:moveTo>
                  <a:lnTo>
                    <a:pt x="48323" y="0"/>
                  </a:lnTo>
                  <a:lnTo>
                    <a:pt x="29516" y="3810"/>
                  </a:lnTo>
                  <a:lnTo>
                    <a:pt x="14155" y="14192"/>
                  </a:lnTo>
                  <a:lnTo>
                    <a:pt x="3798" y="29575"/>
                  </a:lnTo>
                  <a:lnTo>
                    <a:pt x="0" y="48387"/>
                  </a:lnTo>
                  <a:lnTo>
                    <a:pt x="0" y="1359915"/>
                  </a:lnTo>
                  <a:lnTo>
                    <a:pt x="3798" y="1378727"/>
                  </a:lnTo>
                  <a:lnTo>
                    <a:pt x="14155" y="1394110"/>
                  </a:lnTo>
                  <a:lnTo>
                    <a:pt x="29516" y="1404492"/>
                  </a:lnTo>
                  <a:lnTo>
                    <a:pt x="48323" y="1408302"/>
                  </a:lnTo>
                  <a:lnTo>
                    <a:pt x="4651222" y="1408302"/>
                  </a:lnTo>
                  <a:lnTo>
                    <a:pt x="4670088" y="1404492"/>
                  </a:lnTo>
                  <a:lnTo>
                    <a:pt x="4685464" y="1394110"/>
                  </a:lnTo>
                  <a:lnTo>
                    <a:pt x="4695817" y="1378727"/>
                  </a:lnTo>
                  <a:lnTo>
                    <a:pt x="4699609" y="1359915"/>
                  </a:lnTo>
                  <a:lnTo>
                    <a:pt x="4699609" y="48387"/>
                  </a:lnTo>
                  <a:lnTo>
                    <a:pt x="4695817" y="29575"/>
                  </a:lnTo>
                  <a:lnTo>
                    <a:pt x="4685464" y="14192"/>
                  </a:lnTo>
                  <a:lnTo>
                    <a:pt x="4670088" y="3810"/>
                  </a:lnTo>
                  <a:lnTo>
                    <a:pt x="4651222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33933" y="3343910"/>
              <a:ext cx="4699635" cy="1408430"/>
            </a:xfrm>
            <a:custGeom>
              <a:avLst/>
              <a:gdLst/>
              <a:ahLst/>
              <a:cxnLst/>
              <a:rect l="l" t="t" r="r" b="b"/>
              <a:pathLst>
                <a:path w="4699635" h="1408429">
                  <a:moveTo>
                    <a:pt x="0" y="48387"/>
                  </a:moveTo>
                  <a:lnTo>
                    <a:pt x="3798" y="29575"/>
                  </a:lnTo>
                  <a:lnTo>
                    <a:pt x="14155" y="14192"/>
                  </a:lnTo>
                  <a:lnTo>
                    <a:pt x="29516" y="3810"/>
                  </a:lnTo>
                  <a:lnTo>
                    <a:pt x="48323" y="0"/>
                  </a:lnTo>
                  <a:lnTo>
                    <a:pt x="4651222" y="0"/>
                  </a:lnTo>
                  <a:lnTo>
                    <a:pt x="4670088" y="3810"/>
                  </a:lnTo>
                  <a:lnTo>
                    <a:pt x="4685464" y="14192"/>
                  </a:lnTo>
                  <a:lnTo>
                    <a:pt x="4695817" y="29575"/>
                  </a:lnTo>
                  <a:lnTo>
                    <a:pt x="4699609" y="48387"/>
                  </a:lnTo>
                  <a:lnTo>
                    <a:pt x="4699609" y="1359915"/>
                  </a:lnTo>
                  <a:lnTo>
                    <a:pt x="4695817" y="1378727"/>
                  </a:lnTo>
                  <a:lnTo>
                    <a:pt x="4685464" y="1394110"/>
                  </a:lnTo>
                  <a:lnTo>
                    <a:pt x="4670088" y="1404492"/>
                  </a:lnTo>
                  <a:lnTo>
                    <a:pt x="4651222" y="1408302"/>
                  </a:lnTo>
                  <a:lnTo>
                    <a:pt x="48323" y="1408302"/>
                  </a:lnTo>
                  <a:lnTo>
                    <a:pt x="29516" y="1404492"/>
                  </a:lnTo>
                  <a:lnTo>
                    <a:pt x="14155" y="1394110"/>
                  </a:lnTo>
                  <a:lnTo>
                    <a:pt x="3798" y="1378727"/>
                  </a:lnTo>
                  <a:lnTo>
                    <a:pt x="0" y="1359915"/>
                  </a:lnTo>
                  <a:lnTo>
                    <a:pt x="0" y="48387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39642" y="3386618"/>
            <a:ext cx="4688205" cy="1316990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81915" algn="just">
              <a:lnSpc>
                <a:spcPct val="100000"/>
              </a:lnSpc>
              <a:spcBef>
                <a:spcPts val="107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400" b="1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irect</a:t>
            </a:r>
            <a:r>
              <a:rPr sz="1400" b="1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Listing</a:t>
            </a:r>
            <a:r>
              <a:rPr sz="1400" b="1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5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endParaRPr sz="1400">
              <a:latin typeface="Calibri"/>
              <a:cs typeface="Calibri"/>
            </a:endParaRPr>
          </a:p>
          <a:p>
            <a:pPr marL="95885" marR="186055" algn="just">
              <a:lnSpc>
                <a:spcPct val="136400"/>
              </a:lnSpc>
              <a:spcBef>
                <a:spcPts val="30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Spotify</a:t>
            </a:r>
            <a:r>
              <a:rPr sz="11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(2018)</a:t>
            </a:r>
            <a:r>
              <a:rPr sz="11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Palantir</a:t>
            </a:r>
            <a:r>
              <a:rPr sz="11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(2020)</a:t>
            </a:r>
            <a:r>
              <a:rPr sz="1100" spc="3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pioneered</a:t>
            </a:r>
            <a:r>
              <a:rPr sz="1100" spc="3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direct</a:t>
            </a:r>
            <a:r>
              <a:rPr sz="1100" spc="3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listings</a:t>
            </a:r>
            <a:r>
              <a:rPr sz="1100" spc="3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—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allowing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existing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shareholders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sell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directly</a:t>
            </a:r>
            <a:r>
              <a:rPr sz="1100" spc="1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into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public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markets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without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new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share</a:t>
            </a:r>
            <a:r>
              <a:rPr sz="11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issuance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or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underwriter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lock-ups.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No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dilution,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but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also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no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raised.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425821" y="3406902"/>
            <a:ext cx="4707255" cy="1329690"/>
            <a:chOff x="5425821" y="3406902"/>
            <a:chExt cx="4707255" cy="1329690"/>
          </a:xfrm>
        </p:grpSpPr>
        <p:sp>
          <p:nvSpPr>
            <p:cNvPr id="18" name="object 18"/>
            <p:cNvSpPr/>
            <p:nvPr/>
          </p:nvSpPr>
          <p:spPr>
            <a:xfrm>
              <a:off x="5429631" y="3410712"/>
              <a:ext cx="4699635" cy="1322070"/>
            </a:xfrm>
            <a:custGeom>
              <a:avLst/>
              <a:gdLst/>
              <a:ahLst/>
              <a:cxnLst/>
              <a:rect l="l" t="t" r="r" b="b"/>
              <a:pathLst>
                <a:path w="4699634" h="1322070">
                  <a:moveTo>
                    <a:pt x="4654169" y="0"/>
                  </a:moveTo>
                  <a:lnTo>
                    <a:pt x="45339" y="0"/>
                  </a:lnTo>
                  <a:lnTo>
                    <a:pt x="27699" y="3565"/>
                  </a:lnTo>
                  <a:lnTo>
                    <a:pt x="13287" y="13287"/>
                  </a:lnTo>
                  <a:lnTo>
                    <a:pt x="3565" y="27699"/>
                  </a:lnTo>
                  <a:lnTo>
                    <a:pt x="0" y="45338"/>
                  </a:lnTo>
                  <a:lnTo>
                    <a:pt x="0" y="1276223"/>
                  </a:lnTo>
                  <a:lnTo>
                    <a:pt x="3565" y="1293862"/>
                  </a:lnTo>
                  <a:lnTo>
                    <a:pt x="13287" y="1308274"/>
                  </a:lnTo>
                  <a:lnTo>
                    <a:pt x="27699" y="1317996"/>
                  </a:lnTo>
                  <a:lnTo>
                    <a:pt x="45339" y="1321562"/>
                  </a:lnTo>
                  <a:lnTo>
                    <a:pt x="4654169" y="1321562"/>
                  </a:lnTo>
                  <a:lnTo>
                    <a:pt x="4671808" y="1317996"/>
                  </a:lnTo>
                  <a:lnTo>
                    <a:pt x="4686220" y="1308274"/>
                  </a:lnTo>
                  <a:lnTo>
                    <a:pt x="4695942" y="1293862"/>
                  </a:lnTo>
                  <a:lnTo>
                    <a:pt x="4699508" y="1276223"/>
                  </a:lnTo>
                  <a:lnTo>
                    <a:pt x="4699508" y="45338"/>
                  </a:lnTo>
                  <a:lnTo>
                    <a:pt x="4695942" y="27699"/>
                  </a:lnTo>
                  <a:lnTo>
                    <a:pt x="4686220" y="13287"/>
                  </a:lnTo>
                  <a:lnTo>
                    <a:pt x="4671808" y="3565"/>
                  </a:lnTo>
                  <a:lnTo>
                    <a:pt x="465416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29631" y="3410712"/>
              <a:ext cx="4699635" cy="1322070"/>
            </a:xfrm>
            <a:custGeom>
              <a:avLst/>
              <a:gdLst/>
              <a:ahLst/>
              <a:cxnLst/>
              <a:rect l="l" t="t" r="r" b="b"/>
              <a:pathLst>
                <a:path w="4699634" h="1322070">
                  <a:moveTo>
                    <a:pt x="0" y="45338"/>
                  </a:moveTo>
                  <a:lnTo>
                    <a:pt x="3565" y="27699"/>
                  </a:lnTo>
                  <a:lnTo>
                    <a:pt x="13287" y="13287"/>
                  </a:lnTo>
                  <a:lnTo>
                    <a:pt x="27699" y="3565"/>
                  </a:lnTo>
                  <a:lnTo>
                    <a:pt x="45339" y="0"/>
                  </a:lnTo>
                  <a:lnTo>
                    <a:pt x="4654169" y="0"/>
                  </a:lnTo>
                  <a:lnTo>
                    <a:pt x="4671808" y="3565"/>
                  </a:lnTo>
                  <a:lnTo>
                    <a:pt x="4686220" y="13287"/>
                  </a:lnTo>
                  <a:lnTo>
                    <a:pt x="4695942" y="27699"/>
                  </a:lnTo>
                  <a:lnTo>
                    <a:pt x="4699508" y="45338"/>
                  </a:lnTo>
                  <a:lnTo>
                    <a:pt x="4699508" y="1276223"/>
                  </a:lnTo>
                  <a:lnTo>
                    <a:pt x="4695942" y="1293862"/>
                  </a:lnTo>
                  <a:lnTo>
                    <a:pt x="4686220" y="1308274"/>
                  </a:lnTo>
                  <a:lnTo>
                    <a:pt x="4671808" y="1317996"/>
                  </a:lnTo>
                  <a:lnTo>
                    <a:pt x="4654169" y="1321562"/>
                  </a:lnTo>
                  <a:lnTo>
                    <a:pt x="45339" y="1321562"/>
                  </a:lnTo>
                  <a:lnTo>
                    <a:pt x="27699" y="1317996"/>
                  </a:lnTo>
                  <a:lnTo>
                    <a:pt x="13287" y="1308274"/>
                  </a:lnTo>
                  <a:lnTo>
                    <a:pt x="3565" y="1293862"/>
                  </a:lnTo>
                  <a:lnTo>
                    <a:pt x="0" y="1276223"/>
                  </a:lnTo>
                  <a:lnTo>
                    <a:pt x="0" y="45338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435224" y="3419598"/>
            <a:ext cx="4688840" cy="116713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92075" algn="just">
              <a:lnSpc>
                <a:spcPct val="100000"/>
              </a:lnSpc>
              <a:spcBef>
                <a:spcPts val="41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Tender</a:t>
            </a:r>
            <a:r>
              <a:rPr sz="1400" b="1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Offers</a:t>
            </a:r>
            <a:r>
              <a:rPr sz="1400" b="1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Secondary</a:t>
            </a:r>
            <a:r>
              <a:rPr sz="1400" b="1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Sales</a:t>
            </a:r>
            <a:endParaRPr sz="1400">
              <a:latin typeface="Calibri"/>
              <a:cs typeface="Calibri"/>
            </a:endParaRPr>
          </a:p>
          <a:p>
            <a:pPr marL="154940" algn="just">
              <a:lnSpc>
                <a:spcPct val="100000"/>
              </a:lnSpc>
              <a:spcBef>
                <a:spcPts val="265"/>
              </a:spcBef>
            </a:pP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Platforms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like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Carta,</a:t>
            </a:r>
            <a:r>
              <a:rPr sz="1100" b="1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Forge</a:t>
            </a:r>
            <a:r>
              <a:rPr sz="1100" b="1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Global,</a:t>
            </a:r>
            <a:r>
              <a:rPr sz="1100" b="1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EquityZen</a:t>
            </a:r>
            <a:r>
              <a:rPr sz="1100" b="1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enable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employees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endParaRPr sz="1100">
              <a:latin typeface="Microsoft JhengHei"/>
              <a:cs typeface="Microsoft JhengHei"/>
            </a:endParaRPr>
          </a:p>
          <a:p>
            <a:pPr marL="154940" marR="105410" algn="just">
              <a:lnSpc>
                <a:spcPct val="136400"/>
              </a:lnSpc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early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sell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pre-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IPO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shares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accredited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investors,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providing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liquidity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without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1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public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market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event.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Increasingly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common</a:t>
            </a:r>
            <a:r>
              <a:rPr sz="11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long-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gestation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deeptech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companies.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30123" y="4888102"/>
            <a:ext cx="4707255" cy="1553210"/>
            <a:chOff x="530123" y="4888102"/>
            <a:chExt cx="4707255" cy="1553210"/>
          </a:xfrm>
        </p:grpSpPr>
        <p:sp>
          <p:nvSpPr>
            <p:cNvPr id="22" name="object 22"/>
            <p:cNvSpPr/>
            <p:nvPr/>
          </p:nvSpPr>
          <p:spPr>
            <a:xfrm>
              <a:off x="533933" y="4891912"/>
              <a:ext cx="4699635" cy="1545590"/>
            </a:xfrm>
            <a:custGeom>
              <a:avLst/>
              <a:gdLst/>
              <a:ahLst/>
              <a:cxnLst/>
              <a:rect l="l" t="t" r="r" b="b"/>
              <a:pathLst>
                <a:path w="4699635" h="1545589">
                  <a:moveTo>
                    <a:pt x="4638649" y="0"/>
                  </a:moveTo>
                  <a:lnTo>
                    <a:pt x="60998" y="0"/>
                  </a:lnTo>
                  <a:lnTo>
                    <a:pt x="37252" y="4794"/>
                  </a:lnTo>
                  <a:lnTo>
                    <a:pt x="17864" y="17875"/>
                  </a:lnTo>
                  <a:lnTo>
                    <a:pt x="4792" y="37290"/>
                  </a:lnTo>
                  <a:lnTo>
                    <a:pt x="0" y="61087"/>
                  </a:lnTo>
                  <a:lnTo>
                    <a:pt x="0" y="1484071"/>
                  </a:lnTo>
                  <a:lnTo>
                    <a:pt x="4792" y="1507809"/>
                  </a:lnTo>
                  <a:lnTo>
                    <a:pt x="17864" y="1527194"/>
                  </a:lnTo>
                  <a:lnTo>
                    <a:pt x="37252" y="1540263"/>
                  </a:lnTo>
                  <a:lnTo>
                    <a:pt x="60998" y="1545056"/>
                  </a:lnTo>
                  <a:lnTo>
                    <a:pt x="4638649" y="1545056"/>
                  </a:lnTo>
                  <a:lnTo>
                    <a:pt x="4662372" y="1540263"/>
                  </a:lnTo>
                  <a:lnTo>
                    <a:pt x="4681750" y="1527194"/>
                  </a:lnTo>
                  <a:lnTo>
                    <a:pt x="4694817" y="1507809"/>
                  </a:lnTo>
                  <a:lnTo>
                    <a:pt x="4699609" y="1484071"/>
                  </a:lnTo>
                  <a:lnTo>
                    <a:pt x="4699609" y="61087"/>
                  </a:lnTo>
                  <a:lnTo>
                    <a:pt x="4694817" y="37290"/>
                  </a:lnTo>
                  <a:lnTo>
                    <a:pt x="4681750" y="17875"/>
                  </a:lnTo>
                  <a:lnTo>
                    <a:pt x="4662372" y="4794"/>
                  </a:lnTo>
                  <a:lnTo>
                    <a:pt x="463864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33933" y="4891912"/>
              <a:ext cx="4699635" cy="1545590"/>
            </a:xfrm>
            <a:custGeom>
              <a:avLst/>
              <a:gdLst/>
              <a:ahLst/>
              <a:cxnLst/>
              <a:rect l="l" t="t" r="r" b="b"/>
              <a:pathLst>
                <a:path w="4699635" h="1545589">
                  <a:moveTo>
                    <a:pt x="0" y="61087"/>
                  </a:moveTo>
                  <a:lnTo>
                    <a:pt x="4792" y="37290"/>
                  </a:lnTo>
                  <a:lnTo>
                    <a:pt x="17864" y="17875"/>
                  </a:lnTo>
                  <a:lnTo>
                    <a:pt x="37252" y="4794"/>
                  </a:lnTo>
                  <a:lnTo>
                    <a:pt x="60998" y="0"/>
                  </a:lnTo>
                  <a:lnTo>
                    <a:pt x="4638649" y="0"/>
                  </a:lnTo>
                  <a:lnTo>
                    <a:pt x="4662372" y="4794"/>
                  </a:lnTo>
                  <a:lnTo>
                    <a:pt x="4681750" y="17875"/>
                  </a:lnTo>
                  <a:lnTo>
                    <a:pt x="4694817" y="37290"/>
                  </a:lnTo>
                  <a:lnTo>
                    <a:pt x="4699609" y="61087"/>
                  </a:lnTo>
                  <a:lnTo>
                    <a:pt x="4699609" y="1484071"/>
                  </a:lnTo>
                  <a:lnTo>
                    <a:pt x="4694817" y="1507809"/>
                  </a:lnTo>
                  <a:lnTo>
                    <a:pt x="4681750" y="1527194"/>
                  </a:lnTo>
                  <a:lnTo>
                    <a:pt x="4662372" y="1540263"/>
                  </a:lnTo>
                  <a:lnTo>
                    <a:pt x="4638649" y="1545056"/>
                  </a:lnTo>
                  <a:lnTo>
                    <a:pt x="60998" y="1545056"/>
                  </a:lnTo>
                  <a:lnTo>
                    <a:pt x="37252" y="1540263"/>
                  </a:lnTo>
                  <a:lnTo>
                    <a:pt x="17864" y="1527194"/>
                  </a:lnTo>
                  <a:lnTo>
                    <a:pt x="4792" y="1507809"/>
                  </a:lnTo>
                  <a:lnTo>
                    <a:pt x="0" y="1484071"/>
                  </a:lnTo>
                  <a:lnTo>
                    <a:pt x="0" y="61087"/>
                  </a:lnTo>
                  <a:close/>
                </a:path>
              </a:pathLst>
            </a:custGeom>
            <a:ln w="761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89254" y="4965903"/>
            <a:ext cx="1725930" cy="2438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400" b="1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90" dirty="0">
                <a:solidFill>
                  <a:srgbClr val="272424"/>
                </a:solidFill>
                <a:latin typeface="Calibri"/>
                <a:cs typeface="Calibri"/>
              </a:rPr>
              <a:t>ontinuation</a:t>
            </a:r>
            <a:r>
              <a:rPr sz="1400" b="1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100" dirty="0">
                <a:solidFill>
                  <a:srgbClr val="272424"/>
                </a:solidFill>
                <a:latin typeface="Calibri"/>
                <a:cs typeface="Calibri"/>
              </a:rPr>
              <a:t>Funds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23417" y="5375605"/>
            <a:ext cx="4424045" cy="9398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36400"/>
              </a:lnSpc>
              <a:spcBef>
                <a:spcPts val="9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When</a:t>
            </a:r>
            <a:r>
              <a:rPr sz="11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GPs</a:t>
            </a:r>
            <a:r>
              <a:rPr sz="1100" spc="2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want</a:t>
            </a:r>
            <a:r>
              <a:rPr sz="1100" spc="2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hold</a:t>
            </a:r>
            <a:r>
              <a:rPr sz="11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portfolio</a:t>
            </a:r>
            <a:r>
              <a:rPr sz="1100" spc="2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winners</a:t>
            </a:r>
            <a:r>
              <a:rPr sz="11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longer</a:t>
            </a:r>
            <a:r>
              <a:rPr sz="1100" spc="2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than</a:t>
            </a:r>
            <a:r>
              <a:rPr sz="1100" spc="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fund</a:t>
            </a:r>
            <a:r>
              <a:rPr sz="1100" spc="2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life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allows,</a:t>
            </a:r>
            <a:r>
              <a:rPr sz="1100" spc="2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continuation</a:t>
            </a:r>
            <a:r>
              <a:rPr sz="1100" spc="2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funds</a:t>
            </a:r>
            <a:r>
              <a:rPr sz="1100" spc="2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allow</a:t>
            </a:r>
            <a:r>
              <a:rPr sz="1100" spc="2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existing</a:t>
            </a:r>
            <a:r>
              <a:rPr sz="1100" spc="2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LPs</a:t>
            </a:r>
            <a:r>
              <a:rPr sz="1100" spc="2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cash</a:t>
            </a:r>
            <a:r>
              <a:rPr sz="1100" spc="2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out</a:t>
            </a:r>
            <a:r>
              <a:rPr sz="11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while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new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rolls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in.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Used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extensively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post-2021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manage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vintage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fund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timing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mismatches.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435346" y="4899533"/>
            <a:ext cx="4707255" cy="1552575"/>
            <a:chOff x="5435346" y="4899533"/>
            <a:chExt cx="4707255" cy="1552575"/>
          </a:xfrm>
        </p:grpSpPr>
        <p:sp>
          <p:nvSpPr>
            <p:cNvPr id="27" name="object 27"/>
            <p:cNvSpPr/>
            <p:nvPr/>
          </p:nvSpPr>
          <p:spPr>
            <a:xfrm>
              <a:off x="5439156" y="4903343"/>
              <a:ext cx="4699635" cy="1544955"/>
            </a:xfrm>
            <a:custGeom>
              <a:avLst/>
              <a:gdLst/>
              <a:ahLst/>
              <a:cxnLst/>
              <a:rect l="l" t="t" r="r" b="b"/>
              <a:pathLst>
                <a:path w="4699634" h="1544954">
                  <a:moveTo>
                    <a:pt x="4638675" y="0"/>
                  </a:moveTo>
                  <a:lnTo>
                    <a:pt x="61087" y="0"/>
                  </a:lnTo>
                  <a:lnTo>
                    <a:pt x="37290" y="4792"/>
                  </a:lnTo>
                  <a:lnTo>
                    <a:pt x="17875" y="17859"/>
                  </a:lnTo>
                  <a:lnTo>
                    <a:pt x="4794" y="37236"/>
                  </a:lnTo>
                  <a:lnTo>
                    <a:pt x="0" y="60960"/>
                  </a:lnTo>
                  <a:lnTo>
                    <a:pt x="0" y="1483969"/>
                  </a:lnTo>
                  <a:lnTo>
                    <a:pt x="4794" y="1507707"/>
                  </a:lnTo>
                  <a:lnTo>
                    <a:pt x="17875" y="1527092"/>
                  </a:lnTo>
                  <a:lnTo>
                    <a:pt x="37290" y="1540162"/>
                  </a:lnTo>
                  <a:lnTo>
                    <a:pt x="61087" y="1544955"/>
                  </a:lnTo>
                  <a:lnTo>
                    <a:pt x="4638675" y="1544955"/>
                  </a:lnTo>
                  <a:lnTo>
                    <a:pt x="4662398" y="1540162"/>
                  </a:lnTo>
                  <a:lnTo>
                    <a:pt x="4681775" y="1527092"/>
                  </a:lnTo>
                  <a:lnTo>
                    <a:pt x="4694842" y="1507707"/>
                  </a:lnTo>
                  <a:lnTo>
                    <a:pt x="4699635" y="1483969"/>
                  </a:lnTo>
                  <a:lnTo>
                    <a:pt x="4699635" y="60960"/>
                  </a:lnTo>
                  <a:lnTo>
                    <a:pt x="4694842" y="37236"/>
                  </a:lnTo>
                  <a:lnTo>
                    <a:pt x="4681775" y="17859"/>
                  </a:lnTo>
                  <a:lnTo>
                    <a:pt x="4662398" y="4792"/>
                  </a:lnTo>
                  <a:lnTo>
                    <a:pt x="4638675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439156" y="4903343"/>
              <a:ext cx="4699635" cy="1544955"/>
            </a:xfrm>
            <a:custGeom>
              <a:avLst/>
              <a:gdLst/>
              <a:ahLst/>
              <a:cxnLst/>
              <a:rect l="l" t="t" r="r" b="b"/>
              <a:pathLst>
                <a:path w="4699634" h="1544954">
                  <a:moveTo>
                    <a:pt x="0" y="60960"/>
                  </a:moveTo>
                  <a:lnTo>
                    <a:pt x="4794" y="37236"/>
                  </a:lnTo>
                  <a:lnTo>
                    <a:pt x="17875" y="17859"/>
                  </a:lnTo>
                  <a:lnTo>
                    <a:pt x="37290" y="4792"/>
                  </a:lnTo>
                  <a:lnTo>
                    <a:pt x="61087" y="0"/>
                  </a:lnTo>
                  <a:lnTo>
                    <a:pt x="4638675" y="0"/>
                  </a:lnTo>
                  <a:lnTo>
                    <a:pt x="4662398" y="4792"/>
                  </a:lnTo>
                  <a:lnTo>
                    <a:pt x="4681775" y="17859"/>
                  </a:lnTo>
                  <a:lnTo>
                    <a:pt x="4694842" y="37236"/>
                  </a:lnTo>
                  <a:lnTo>
                    <a:pt x="4699635" y="60960"/>
                  </a:lnTo>
                  <a:lnTo>
                    <a:pt x="4699635" y="1483969"/>
                  </a:lnTo>
                  <a:lnTo>
                    <a:pt x="4694842" y="1507707"/>
                  </a:lnTo>
                  <a:lnTo>
                    <a:pt x="4681775" y="1527092"/>
                  </a:lnTo>
                  <a:lnTo>
                    <a:pt x="4662398" y="1540162"/>
                  </a:lnTo>
                  <a:lnTo>
                    <a:pt x="4638675" y="1544955"/>
                  </a:lnTo>
                  <a:lnTo>
                    <a:pt x="61087" y="1544955"/>
                  </a:lnTo>
                  <a:lnTo>
                    <a:pt x="37290" y="1540162"/>
                  </a:lnTo>
                  <a:lnTo>
                    <a:pt x="17875" y="1527092"/>
                  </a:lnTo>
                  <a:lnTo>
                    <a:pt x="4794" y="1507707"/>
                  </a:lnTo>
                  <a:lnTo>
                    <a:pt x="0" y="1483969"/>
                  </a:lnTo>
                  <a:lnTo>
                    <a:pt x="0" y="60960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5485257" y="5021326"/>
            <a:ext cx="4531995" cy="124968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Strategic</a:t>
            </a:r>
            <a:r>
              <a:rPr sz="1400" b="1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25" dirty="0">
                <a:solidFill>
                  <a:srgbClr val="272424"/>
                </a:solidFill>
                <a:latin typeface="Calibri"/>
                <a:cs typeface="Calibri"/>
              </a:rPr>
              <a:t>M&amp;A</a:t>
            </a:r>
            <a:endParaRPr sz="1400">
              <a:latin typeface="Calibri"/>
              <a:cs typeface="Calibri"/>
            </a:endParaRPr>
          </a:p>
          <a:p>
            <a:pPr marL="104775" marR="5080" algn="just">
              <a:lnSpc>
                <a:spcPct val="136400"/>
              </a:lnSpc>
              <a:spcBef>
                <a:spcPts val="725"/>
              </a:spcBef>
            </a:pP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Acquisition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by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strategic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buyer</a:t>
            </a:r>
            <a:r>
              <a:rPr sz="1100" spc="1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remains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most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common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exit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for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venture-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backed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companies.</a:t>
            </a:r>
            <a:r>
              <a:rPr sz="11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Increasingly,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Big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Tech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acqui-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hires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acqui-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mergers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involve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non-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terms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including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earnouts,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retention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equity,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-1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milestone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payments.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09091" y="2250160"/>
            <a:ext cx="63588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7100"/>
              </a:lnSpc>
              <a:spcBef>
                <a:spcPts val="100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exit</a:t>
            </a:r>
            <a:r>
              <a:rPr sz="1400" b="1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landscape</a:t>
            </a:r>
            <a:r>
              <a:rPr sz="1400" b="1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has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been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fundamentally</a:t>
            </a:r>
            <a:r>
              <a:rPr sz="14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transformed.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Beyond</a:t>
            </a:r>
            <a:r>
              <a:rPr sz="14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the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</a:t>
            </a:r>
            <a:r>
              <a:rPr sz="14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IPO,</a:t>
            </a:r>
            <a:r>
              <a:rPr sz="14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founders</a:t>
            </a:r>
            <a:r>
              <a:rPr sz="14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4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now</a:t>
            </a:r>
            <a:r>
              <a:rPr sz="14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navigate</a:t>
            </a:r>
            <a:r>
              <a:rPr sz="14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SPACs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,</a:t>
            </a:r>
            <a:r>
              <a:rPr sz="14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direct</a:t>
            </a:r>
            <a:r>
              <a:rPr sz="1400" b="1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listings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,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continuation</a:t>
            </a:r>
            <a:r>
              <a:rPr sz="1400" b="1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funds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,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secondary</a:t>
            </a:r>
            <a:r>
              <a:rPr sz="1400" b="1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markets</a:t>
            </a:r>
            <a:r>
              <a:rPr sz="1400" b="1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spc="24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each</a:t>
            </a:r>
            <a:r>
              <a:rPr sz="14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with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distinct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economics,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timelines,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strategic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implications.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480515"/>
            <a:ext cx="10365105" cy="5240020"/>
            <a:chOff x="341566" y="1480515"/>
            <a:chExt cx="10365105" cy="52400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5663" y="1480515"/>
              <a:ext cx="3350436" cy="523951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32115" y="1548891"/>
              <a:ext cx="3174365" cy="5139690"/>
            </a:xfrm>
            <a:custGeom>
              <a:avLst/>
              <a:gdLst/>
              <a:ahLst/>
              <a:cxnLst/>
              <a:rect l="l" t="t" r="r" b="b"/>
              <a:pathLst>
                <a:path w="3174365" h="5139690">
                  <a:moveTo>
                    <a:pt x="3173983" y="0"/>
                  </a:moveTo>
                  <a:lnTo>
                    <a:pt x="222503" y="0"/>
                  </a:lnTo>
                  <a:lnTo>
                    <a:pt x="177647" y="4523"/>
                  </a:lnTo>
                  <a:lnTo>
                    <a:pt x="135874" y="17498"/>
                  </a:lnTo>
                  <a:lnTo>
                    <a:pt x="98077" y="38027"/>
                  </a:lnTo>
                  <a:lnTo>
                    <a:pt x="65150" y="65214"/>
                  </a:lnTo>
                  <a:lnTo>
                    <a:pt x="37986" y="98164"/>
                  </a:lnTo>
                  <a:lnTo>
                    <a:pt x="17478" y="135981"/>
                  </a:lnTo>
                  <a:lnTo>
                    <a:pt x="4518" y="177768"/>
                  </a:lnTo>
                  <a:lnTo>
                    <a:pt x="0" y="222631"/>
                  </a:lnTo>
                  <a:lnTo>
                    <a:pt x="0" y="4916932"/>
                  </a:lnTo>
                  <a:lnTo>
                    <a:pt x="4518" y="4961792"/>
                  </a:lnTo>
                  <a:lnTo>
                    <a:pt x="17478" y="5003575"/>
                  </a:lnTo>
                  <a:lnTo>
                    <a:pt x="37986" y="5041386"/>
                  </a:lnTo>
                  <a:lnTo>
                    <a:pt x="65150" y="5074329"/>
                  </a:lnTo>
                  <a:lnTo>
                    <a:pt x="98077" y="5101509"/>
                  </a:lnTo>
                  <a:lnTo>
                    <a:pt x="135874" y="5122032"/>
                  </a:lnTo>
                  <a:lnTo>
                    <a:pt x="177647" y="5135002"/>
                  </a:lnTo>
                  <a:lnTo>
                    <a:pt x="222503" y="5139524"/>
                  </a:lnTo>
                  <a:lnTo>
                    <a:pt x="3173983" y="5139524"/>
                  </a:lnTo>
                  <a:lnTo>
                    <a:pt x="3173983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440" y="1481277"/>
              <a:ext cx="9761220" cy="52379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737740"/>
              <a:ext cx="10022205" cy="4761865"/>
            </a:xfrm>
            <a:custGeom>
              <a:avLst/>
              <a:gdLst/>
              <a:ahLst/>
              <a:cxnLst/>
              <a:rect l="l" t="t" r="r" b="b"/>
              <a:pathLst>
                <a:path w="10022205" h="4761865">
                  <a:moveTo>
                    <a:pt x="9729279" y="0"/>
                  </a:moveTo>
                  <a:lnTo>
                    <a:pt x="292392" y="0"/>
                  </a:lnTo>
                  <a:lnTo>
                    <a:pt x="244965" y="3824"/>
                  </a:lnTo>
                  <a:lnTo>
                    <a:pt x="199974" y="14896"/>
                  </a:lnTo>
                  <a:lnTo>
                    <a:pt x="158022" y="32616"/>
                  </a:lnTo>
                  <a:lnTo>
                    <a:pt x="119710" y="56383"/>
                  </a:lnTo>
                  <a:lnTo>
                    <a:pt x="85640" y="85598"/>
                  </a:lnTo>
                  <a:lnTo>
                    <a:pt x="56415" y="119658"/>
                  </a:lnTo>
                  <a:lnTo>
                    <a:pt x="32636" y="157964"/>
                  </a:lnTo>
                  <a:lnTo>
                    <a:pt x="14906" y="199916"/>
                  </a:lnTo>
                  <a:lnTo>
                    <a:pt x="3827" y="244912"/>
                  </a:lnTo>
                  <a:lnTo>
                    <a:pt x="0" y="292354"/>
                  </a:lnTo>
                  <a:lnTo>
                    <a:pt x="0" y="4469460"/>
                  </a:lnTo>
                  <a:lnTo>
                    <a:pt x="3827" y="4516886"/>
                  </a:lnTo>
                  <a:lnTo>
                    <a:pt x="14906" y="4561877"/>
                  </a:lnTo>
                  <a:lnTo>
                    <a:pt x="32636" y="4603829"/>
                  </a:lnTo>
                  <a:lnTo>
                    <a:pt x="56415" y="4642141"/>
                  </a:lnTo>
                  <a:lnTo>
                    <a:pt x="85640" y="4676211"/>
                  </a:lnTo>
                  <a:lnTo>
                    <a:pt x="119710" y="4705436"/>
                  </a:lnTo>
                  <a:lnTo>
                    <a:pt x="158022" y="4729215"/>
                  </a:lnTo>
                  <a:lnTo>
                    <a:pt x="199974" y="4746945"/>
                  </a:lnTo>
                  <a:lnTo>
                    <a:pt x="244965" y="4758025"/>
                  </a:lnTo>
                  <a:lnTo>
                    <a:pt x="292392" y="4761852"/>
                  </a:lnTo>
                  <a:lnTo>
                    <a:pt x="9729279" y="4761852"/>
                  </a:lnTo>
                  <a:lnTo>
                    <a:pt x="9776689" y="4758025"/>
                  </a:lnTo>
                  <a:lnTo>
                    <a:pt x="9821668" y="4746945"/>
                  </a:lnTo>
                  <a:lnTo>
                    <a:pt x="9863612" y="4729215"/>
                  </a:lnTo>
                  <a:lnTo>
                    <a:pt x="9901920" y="4705436"/>
                  </a:lnTo>
                  <a:lnTo>
                    <a:pt x="9935987" y="4676211"/>
                  </a:lnTo>
                  <a:lnTo>
                    <a:pt x="9965212" y="4642141"/>
                  </a:lnTo>
                  <a:lnTo>
                    <a:pt x="9988992" y="4603829"/>
                  </a:lnTo>
                  <a:lnTo>
                    <a:pt x="10006724" y="4561877"/>
                  </a:lnTo>
                  <a:lnTo>
                    <a:pt x="10017805" y="4516886"/>
                  </a:lnTo>
                  <a:lnTo>
                    <a:pt x="10021633" y="4469460"/>
                  </a:lnTo>
                  <a:lnTo>
                    <a:pt x="10021633" y="292354"/>
                  </a:lnTo>
                  <a:lnTo>
                    <a:pt x="10017805" y="244912"/>
                  </a:lnTo>
                  <a:lnTo>
                    <a:pt x="10006724" y="199916"/>
                  </a:lnTo>
                  <a:lnTo>
                    <a:pt x="9988992" y="157964"/>
                  </a:lnTo>
                  <a:lnTo>
                    <a:pt x="9965212" y="119658"/>
                  </a:lnTo>
                  <a:lnTo>
                    <a:pt x="9935987" y="85598"/>
                  </a:lnTo>
                  <a:lnTo>
                    <a:pt x="9901920" y="56383"/>
                  </a:lnTo>
                  <a:lnTo>
                    <a:pt x="9863612" y="32616"/>
                  </a:lnTo>
                  <a:lnTo>
                    <a:pt x="9821668" y="14896"/>
                  </a:lnTo>
                  <a:lnTo>
                    <a:pt x="9776689" y="3824"/>
                  </a:lnTo>
                  <a:lnTo>
                    <a:pt x="97292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737740"/>
              <a:ext cx="10022205" cy="4761865"/>
            </a:xfrm>
            <a:custGeom>
              <a:avLst/>
              <a:gdLst/>
              <a:ahLst/>
              <a:cxnLst/>
              <a:rect l="l" t="t" r="r" b="b"/>
              <a:pathLst>
                <a:path w="10022205" h="4761865">
                  <a:moveTo>
                    <a:pt x="0" y="292354"/>
                  </a:moveTo>
                  <a:lnTo>
                    <a:pt x="3827" y="244912"/>
                  </a:lnTo>
                  <a:lnTo>
                    <a:pt x="14906" y="199916"/>
                  </a:lnTo>
                  <a:lnTo>
                    <a:pt x="32636" y="157964"/>
                  </a:lnTo>
                  <a:lnTo>
                    <a:pt x="56415" y="119658"/>
                  </a:lnTo>
                  <a:lnTo>
                    <a:pt x="85640" y="85598"/>
                  </a:lnTo>
                  <a:lnTo>
                    <a:pt x="119710" y="56383"/>
                  </a:lnTo>
                  <a:lnTo>
                    <a:pt x="158022" y="32616"/>
                  </a:lnTo>
                  <a:lnTo>
                    <a:pt x="199974" y="14896"/>
                  </a:lnTo>
                  <a:lnTo>
                    <a:pt x="244965" y="3824"/>
                  </a:lnTo>
                  <a:lnTo>
                    <a:pt x="292392" y="0"/>
                  </a:lnTo>
                  <a:lnTo>
                    <a:pt x="9729279" y="0"/>
                  </a:lnTo>
                  <a:lnTo>
                    <a:pt x="9776689" y="3824"/>
                  </a:lnTo>
                  <a:lnTo>
                    <a:pt x="9821668" y="14896"/>
                  </a:lnTo>
                  <a:lnTo>
                    <a:pt x="9863612" y="32616"/>
                  </a:lnTo>
                  <a:lnTo>
                    <a:pt x="9901920" y="56383"/>
                  </a:lnTo>
                  <a:lnTo>
                    <a:pt x="9935987" y="85598"/>
                  </a:lnTo>
                  <a:lnTo>
                    <a:pt x="9965212" y="119658"/>
                  </a:lnTo>
                  <a:lnTo>
                    <a:pt x="9988992" y="157964"/>
                  </a:lnTo>
                  <a:lnTo>
                    <a:pt x="10006724" y="199916"/>
                  </a:lnTo>
                  <a:lnTo>
                    <a:pt x="10017805" y="244912"/>
                  </a:lnTo>
                  <a:lnTo>
                    <a:pt x="10021633" y="292354"/>
                  </a:lnTo>
                  <a:lnTo>
                    <a:pt x="10021633" y="4469460"/>
                  </a:lnTo>
                  <a:lnTo>
                    <a:pt x="10017805" y="4516886"/>
                  </a:lnTo>
                  <a:lnTo>
                    <a:pt x="10006724" y="4561877"/>
                  </a:lnTo>
                  <a:lnTo>
                    <a:pt x="9988992" y="4603829"/>
                  </a:lnTo>
                  <a:lnTo>
                    <a:pt x="9965212" y="4642141"/>
                  </a:lnTo>
                  <a:lnTo>
                    <a:pt x="9935987" y="4676211"/>
                  </a:lnTo>
                  <a:lnTo>
                    <a:pt x="9901920" y="4705436"/>
                  </a:lnTo>
                  <a:lnTo>
                    <a:pt x="9863612" y="4729215"/>
                  </a:lnTo>
                  <a:lnTo>
                    <a:pt x="9821668" y="4746945"/>
                  </a:lnTo>
                  <a:lnTo>
                    <a:pt x="9776689" y="4758025"/>
                  </a:lnTo>
                  <a:lnTo>
                    <a:pt x="9729279" y="4761852"/>
                  </a:lnTo>
                  <a:lnTo>
                    <a:pt x="292392" y="4761852"/>
                  </a:lnTo>
                  <a:lnTo>
                    <a:pt x="244965" y="4758025"/>
                  </a:lnTo>
                  <a:lnTo>
                    <a:pt x="199974" y="4746945"/>
                  </a:lnTo>
                  <a:lnTo>
                    <a:pt x="158022" y="4729215"/>
                  </a:lnTo>
                  <a:lnTo>
                    <a:pt x="119710" y="4705436"/>
                  </a:lnTo>
                  <a:lnTo>
                    <a:pt x="85640" y="4676211"/>
                  </a:lnTo>
                  <a:lnTo>
                    <a:pt x="56415" y="4642141"/>
                  </a:lnTo>
                  <a:lnTo>
                    <a:pt x="32636" y="4603829"/>
                  </a:lnTo>
                  <a:lnTo>
                    <a:pt x="14906" y="4561877"/>
                  </a:lnTo>
                  <a:lnTo>
                    <a:pt x="3827" y="4516886"/>
                  </a:lnTo>
                  <a:lnTo>
                    <a:pt x="0" y="4469460"/>
                  </a:lnTo>
                  <a:lnTo>
                    <a:pt x="0" y="29235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38048" y="885190"/>
            <a:ext cx="621157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SPACs:</a:t>
            </a:r>
            <a:r>
              <a:rPr sz="2850" i="0" spc="-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Fast</a:t>
            </a:r>
            <a:r>
              <a:rPr sz="2850" i="0" spc="-3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Track</a:t>
            </a:r>
            <a:r>
              <a:rPr sz="2850" i="0" spc="-4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to</a:t>
            </a:r>
            <a:r>
              <a:rPr sz="2850" i="0" spc="-3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Public</a:t>
            </a:r>
            <a:r>
              <a:rPr sz="2850" i="0" spc="-3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Markets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8248" y="1779384"/>
            <a:ext cx="5115560" cy="1501775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40"/>
              </a:spcBef>
            </a:pPr>
            <a:r>
              <a:rPr sz="1800" b="1" dirty="0">
                <a:latin typeface="Microsoft JhengHei"/>
                <a:cs typeface="Microsoft JhengHei"/>
              </a:rPr>
              <a:t>How</a:t>
            </a:r>
            <a:r>
              <a:rPr sz="1800" b="1" spc="-35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SPACs</a:t>
            </a:r>
            <a:r>
              <a:rPr sz="1800" b="1" spc="-30" dirty="0">
                <a:latin typeface="Microsoft JhengHei"/>
                <a:cs typeface="Microsoft JhengHei"/>
              </a:rPr>
              <a:t> </a:t>
            </a:r>
            <a:r>
              <a:rPr sz="1800" b="1" spc="-20" dirty="0">
                <a:latin typeface="Microsoft JhengHei"/>
                <a:cs typeface="Microsoft JhengHei"/>
              </a:rPr>
              <a:t>Work</a:t>
            </a:r>
            <a:endParaRPr sz="1800">
              <a:latin typeface="Microsoft JhengHei"/>
              <a:cs typeface="Microsoft JhengHei"/>
            </a:endParaRPr>
          </a:p>
          <a:p>
            <a:pPr marL="12700" marR="5080" algn="just">
              <a:lnSpc>
                <a:spcPts val="1800"/>
              </a:lnSpc>
              <a:spcBef>
                <a:spcPts val="1165"/>
              </a:spcBef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600" spc="24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Special</a:t>
            </a:r>
            <a:r>
              <a:rPr sz="1600" b="1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Purpose</a:t>
            </a:r>
            <a:r>
              <a:rPr sz="1600" b="1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Acquisition</a:t>
            </a:r>
            <a:r>
              <a:rPr sz="1600" b="1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Company</a:t>
            </a:r>
            <a:r>
              <a:rPr sz="1600" b="1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raises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via</a:t>
            </a:r>
            <a:r>
              <a:rPr sz="16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IPO</a:t>
            </a:r>
            <a:r>
              <a:rPr sz="16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6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"blank check"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shell</a:t>
            </a:r>
            <a:r>
              <a:rPr sz="16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company,</a:t>
            </a:r>
            <a:r>
              <a:rPr sz="16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then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merges</a:t>
            </a:r>
            <a:r>
              <a:rPr sz="16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with</a:t>
            </a:r>
            <a:r>
              <a:rPr sz="16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6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private</a:t>
            </a:r>
            <a:r>
              <a:rPr sz="16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target</a:t>
            </a:r>
            <a:r>
              <a:rPr sz="16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6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taking</a:t>
            </a:r>
            <a:r>
              <a:rPr sz="16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it</a:t>
            </a:r>
            <a:r>
              <a:rPr sz="16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public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without</a:t>
            </a:r>
            <a:r>
              <a:rPr sz="16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6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</a:t>
            </a:r>
            <a:r>
              <a:rPr sz="16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IPO</a:t>
            </a:r>
            <a:r>
              <a:rPr sz="16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process.</a:t>
            </a:r>
            <a:endParaRPr sz="1600">
              <a:latin typeface="Microsoft JhengHei"/>
              <a:cs typeface="Microsoft JhengHe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33995" y="3442334"/>
            <a:ext cx="4490085" cy="2665095"/>
            <a:chOff x="1033995" y="3442334"/>
            <a:chExt cx="4490085" cy="2665095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3995" y="3442334"/>
              <a:ext cx="4490084" cy="2664828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348135" y="3873143"/>
              <a:ext cx="379730" cy="380365"/>
            </a:xfrm>
            <a:custGeom>
              <a:avLst/>
              <a:gdLst/>
              <a:ahLst/>
              <a:cxnLst/>
              <a:rect l="l" t="t" r="r" b="b"/>
              <a:pathLst>
                <a:path w="379729" h="380364">
                  <a:moveTo>
                    <a:pt x="347617" y="0"/>
                  </a:moveTo>
                  <a:lnTo>
                    <a:pt x="94804" y="0"/>
                  </a:lnTo>
                  <a:lnTo>
                    <a:pt x="63203" y="23749"/>
                  </a:lnTo>
                  <a:lnTo>
                    <a:pt x="63203" y="59372"/>
                  </a:lnTo>
                  <a:lnTo>
                    <a:pt x="94804" y="83121"/>
                  </a:lnTo>
                  <a:lnTo>
                    <a:pt x="347617" y="83122"/>
                  </a:lnTo>
                  <a:lnTo>
                    <a:pt x="359929" y="81258"/>
                  </a:lnTo>
                  <a:lnTo>
                    <a:pt x="369973" y="76173"/>
                  </a:lnTo>
                  <a:lnTo>
                    <a:pt x="376739" y="68625"/>
                  </a:lnTo>
                  <a:lnTo>
                    <a:pt x="379219" y="59373"/>
                  </a:lnTo>
                  <a:lnTo>
                    <a:pt x="94804" y="59372"/>
                  </a:lnTo>
                  <a:lnTo>
                    <a:pt x="94804" y="23749"/>
                  </a:lnTo>
                  <a:lnTo>
                    <a:pt x="379219" y="23749"/>
                  </a:lnTo>
                  <a:lnTo>
                    <a:pt x="376739" y="14496"/>
                  </a:lnTo>
                  <a:lnTo>
                    <a:pt x="369973" y="6948"/>
                  </a:lnTo>
                  <a:lnTo>
                    <a:pt x="359929" y="1863"/>
                  </a:lnTo>
                  <a:lnTo>
                    <a:pt x="347617" y="0"/>
                  </a:lnTo>
                  <a:close/>
                </a:path>
                <a:path w="379729" h="380364">
                  <a:moveTo>
                    <a:pt x="379219" y="23749"/>
                  </a:moveTo>
                  <a:lnTo>
                    <a:pt x="347617" y="23749"/>
                  </a:lnTo>
                  <a:lnTo>
                    <a:pt x="347617" y="59373"/>
                  </a:lnTo>
                  <a:lnTo>
                    <a:pt x="379219" y="59373"/>
                  </a:lnTo>
                  <a:lnTo>
                    <a:pt x="379219" y="23749"/>
                  </a:lnTo>
                  <a:close/>
                </a:path>
                <a:path w="379729" h="380364">
                  <a:moveTo>
                    <a:pt x="126406" y="106871"/>
                  </a:moveTo>
                  <a:lnTo>
                    <a:pt x="94804" y="106871"/>
                  </a:lnTo>
                  <a:lnTo>
                    <a:pt x="94804" y="185243"/>
                  </a:lnTo>
                  <a:lnTo>
                    <a:pt x="89570" y="192664"/>
                  </a:lnTo>
                  <a:lnTo>
                    <a:pt x="55006" y="209957"/>
                  </a:lnTo>
                  <a:lnTo>
                    <a:pt x="14615" y="243372"/>
                  </a:lnTo>
                  <a:lnTo>
                    <a:pt x="0" y="287215"/>
                  </a:lnTo>
                  <a:lnTo>
                    <a:pt x="19" y="288848"/>
                  </a:lnTo>
                  <a:lnTo>
                    <a:pt x="33427" y="350936"/>
                  </a:lnTo>
                  <a:lnTo>
                    <a:pt x="74075" y="372820"/>
                  </a:lnTo>
                  <a:lnTo>
                    <a:pt x="121271" y="379986"/>
                  </a:lnTo>
                  <a:lnTo>
                    <a:pt x="139070" y="378995"/>
                  </a:lnTo>
                  <a:lnTo>
                    <a:pt x="156415" y="376071"/>
                  </a:lnTo>
                  <a:lnTo>
                    <a:pt x="173001" y="371281"/>
                  </a:lnTo>
                  <a:lnTo>
                    <a:pt x="188523" y="364697"/>
                  </a:lnTo>
                  <a:lnTo>
                    <a:pt x="205410" y="356236"/>
                  </a:lnTo>
                  <a:lnTo>
                    <a:pt x="121271" y="356236"/>
                  </a:lnTo>
                  <a:lnTo>
                    <a:pt x="86387" y="350936"/>
                  </a:lnTo>
                  <a:lnTo>
                    <a:pt x="57882" y="336486"/>
                  </a:lnTo>
                  <a:lnTo>
                    <a:pt x="38654" y="315064"/>
                  </a:lnTo>
                  <a:lnTo>
                    <a:pt x="31601" y="288848"/>
                  </a:lnTo>
                  <a:lnTo>
                    <a:pt x="31601" y="287215"/>
                  </a:lnTo>
                  <a:lnTo>
                    <a:pt x="34406" y="270298"/>
                  </a:lnTo>
                  <a:lnTo>
                    <a:pt x="42489" y="254625"/>
                  </a:lnTo>
                  <a:lnTo>
                    <a:pt x="55349" y="240887"/>
                  </a:lnTo>
                  <a:lnTo>
                    <a:pt x="72486" y="229772"/>
                  </a:lnTo>
                  <a:lnTo>
                    <a:pt x="98261" y="216859"/>
                  </a:lnTo>
                  <a:lnTo>
                    <a:pt x="110074" y="209185"/>
                  </a:lnTo>
                  <a:lnTo>
                    <a:pt x="118925" y="199724"/>
                  </a:lnTo>
                  <a:lnTo>
                    <a:pt x="124480" y="188941"/>
                  </a:lnTo>
                  <a:lnTo>
                    <a:pt x="126406" y="177302"/>
                  </a:lnTo>
                  <a:lnTo>
                    <a:pt x="126406" y="106871"/>
                  </a:lnTo>
                  <a:close/>
                </a:path>
                <a:path w="379729" h="380364">
                  <a:moveTo>
                    <a:pt x="347617" y="106871"/>
                  </a:moveTo>
                  <a:lnTo>
                    <a:pt x="316016" y="106871"/>
                  </a:lnTo>
                  <a:lnTo>
                    <a:pt x="316016" y="234151"/>
                  </a:lnTo>
                  <a:lnTo>
                    <a:pt x="313135" y="251609"/>
                  </a:lnTo>
                  <a:lnTo>
                    <a:pt x="273847" y="293450"/>
                  </a:lnTo>
                  <a:lnTo>
                    <a:pt x="171043" y="344881"/>
                  </a:lnTo>
                  <a:lnTo>
                    <a:pt x="121271" y="356236"/>
                  </a:lnTo>
                  <a:lnTo>
                    <a:pt x="205410" y="356236"/>
                  </a:lnTo>
                  <a:lnTo>
                    <a:pt x="291327" y="313191"/>
                  </a:lnTo>
                  <a:lnTo>
                    <a:pt x="332656" y="278987"/>
                  </a:lnTo>
                  <a:lnTo>
                    <a:pt x="347617" y="234151"/>
                  </a:lnTo>
                  <a:lnTo>
                    <a:pt x="347617" y="106871"/>
                  </a:lnTo>
                  <a:close/>
                </a:path>
              </a:pathLst>
            </a:custGeom>
            <a:solidFill>
              <a:srgbClr val="272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173728" y="5244541"/>
            <a:ext cx="780415" cy="2330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3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De-</a:t>
            </a:r>
            <a:r>
              <a:rPr sz="13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SPAC</a:t>
            </a:r>
            <a:endParaRPr sz="1350">
              <a:latin typeface="Microsoft JhengHei"/>
              <a:cs typeface="Microsoft JhengHe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541637" y="1842769"/>
            <a:ext cx="8804275" cy="4206240"/>
            <a:chOff x="1541637" y="1842769"/>
            <a:chExt cx="8804275" cy="4206240"/>
          </a:xfrm>
        </p:grpSpPr>
        <p:sp>
          <p:nvSpPr>
            <p:cNvPr id="15" name="object 15"/>
            <p:cNvSpPr/>
            <p:nvPr/>
          </p:nvSpPr>
          <p:spPr>
            <a:xfrm>
              <a:off x="1541627" y="3921277"/>
              <a:ext cx="1787525" cy="288290"/>
            </a:xfrm>
            <a:custGeom>
              <a:avLst/>
              <a:gdLst/>
              <a:ahLst/>
              <a:cxnLst/>
              <a:rect l="l" t="t" r="r" b="b"/>
              <a:pathLst>
                <a:path w="1787525" h="288289">
                  <a:moveTo>
                    <a:pt x="253504" y="142506"/>
                  </a:moveTo>
                  <a:lnTo>
                    <a:pt x="248526" y="114769"/>
                  </a:lnTo>
                  <a:lnTo>
                    <a:pt x="236677" y="95008"/>
                  </a:lnTo>
                  <a:lnTo>
                    <a:pt x="234950" y="92125"/>
                  </a:lnTo>
                  <a:lnTo>
                    <a:pt x="232384" y="90182"/>
                  </a:lnTo>
                  <a:lnTo>
                    <a:pt x="232384" y="142506"/>
                  </a:lnTo>
                  <a:lnTo>
                    <a:pt x="229069" y="160985"/>
                  </a:lnTo>
                  <a:lnTo>
                    <a:pt x="220014" y="176085"/>
                  </a:lnTo>
                  <a:lnTo>
                    <a:pt x="206578" y="186270"/>
                  </a:lnTo>
                  <a:lnTo>
                    <a:pt x="190131" y="190004"/>
                  </a:lnTo>
                  <a:lnTo>
                    <a:pt x="173685" y="186270"/>
                  </a:lnTo>
                  <a:lnTo>
                    <a:pt x="160261" y="176085"/>
                  </a:lnTo>
                  <a:lnTo>
                    <a:pt x="151206" y="160985"/>
                  </a:lnTo>
                  <a:lnTo>
                    <a:pt x="147878" y="142506"/>
                  </a:lnTo>
                  <a:lnTo>
                    <a:pt x="151206" y="124015"/>
                  </a:lnTo>
                  <a:lnTo>
                    <a:pt x="160261" y="108915"/>
                  </a:lnTo>
                  <a:lnTo>
                    <a:pt x="173685" y="98729"/>
                  </a:lnTo>
                  <a:lnTo>
                    <a:pt x="190131" y="95008"/>
                  </a:lnTo>
                  <a:lnTo>
                    <a:pt x="206578" y="98729"/>
                  </a:lnTo>
                  <a:lnTo>
                    <a:pt x="220014" y="108915"/>
                  </a:lnTo>
                  <a:lnTo>
                    <a:pt x="229069" y="124015"/>
                  </a:lnTo>
                  <a:lnTo>
                    <a:pt x="232384" y="142506"/>
                  </a:lnTo>
                  <a:lnTo>
                    <a:pt x="232384" y="90182"/>
                  </a:lnTo>
                  <a:lnTo>
                    <a:pt x="214807" y="76847"/>
                  </a:lnTo>
                  <a:lnTo>
                    <a:pt x="190131" y="71247"/>
                  </a:lnTo>
                  <a:lnTo>
                    <a:pt x="165468" y="76847"/>
                  </a:lnTo>
                  <a:lnTo>
                    <a:pt x="145326" y="92125"/>
                  </a:lnTo>
                  <a:lnTo>
                    <a:pt x="131737" y="114769"/>
                  </a:lnTo>
                  <a:lnTo>
                    <a:pt x="126758" y="142506"/>
                  </a:lnTo>
                  <a:lnTo>
                    <a:pt x="131737" y="170230"/>
                  </a:lnTo>
                  <a:lnTo>
                    <a:pt x="145326" y="192874"/>
                  </a:lnTo>
                  <a:lnTo>
                    <a:pt x="165468" y="208153"/>
                  </a:lnTo>
                  <a:lnTo>
                    <a:pt x="190131" y="213753"/>
                  </a:lnTo>
                  <a:lnTo>
                    <a:pt x="214807" y="208153"/>
                  </a:lnTo>
                  <a:lnTo>
                    <a:pt x="234950" y="192874"/>
                  </a:lnTo>
                  <a:lnTo>
                    <a:pt x="236677" y="190004"/>
                  </a:lnTo>
                  <a:lnTo>
                    <a:pt x="248526" y="170230"/>
                  </a:lnTo>
                  <a:lnTo>
                    <a:pt x="253504" y="142506"/>
                  </a:lnTo>
                  <a:close/>
                </a:path>
                <a:path w="1787525" h="288289">
                  <a:moveTo>
                    <a:pt x="380263" y="47498"/>
                  </a:moveTo>
                  <a:lnTo>
                    <a:pt x="376936" y="29032"/>
                  </a:lnTo>
                  <a:lnTo>
                    <a:pt x="373773" y="23749"/>
                  </a:lnTo>
                  <a:lnTo>
                    <a:pt x="367880" y="13931"/>
                  </a:lnTo>
                  <a:lnTo>
                    <a:pt x="359143" y="7315"/>
                  </a:lnTo>
                  <a:lnTo>
                    <a:pt x="359143" y="47498"/>
                  </a:lnTo>
                  <a:lnTo>
                    <a:pt x="359143" y="71259"/>
                  </a:lnTo>
                  <a:lnTo>
                    <a:pt x="359143" y="95008"/>
                  </a:lnTo>
                  <a:lnTo>
                    <a:pt x="359143" y="190004"/>
                  </a:lnTo>
                  <a:lnTo>
                    <a:pt x="359143" y="213753"/>
                  </a:lnTo>
                  <a:lnTo>
                    <a:pt x="359143" y="237502"/>
                  </a:lnTo>
                  <a:lnTo>
                    <a:pt x="357479" y="246748"/>
                  </a:lnTo>
                  <a:lnTo>
                    <a:pt x="352958" y="254292"/>
                  </a:lnTo>
                  <a:lnTo>
                    <a:pt x="346240" y="259384"/>
                  </a:lnTo>
                  <a:lnTo>
                    <a:pt x="338010" y="261251"/>
                  </a:lnTo>
                  <a:lnTo>
                    <a:pt x="316890" y="261251"/>
                  </a:lnTo>
                  <a:lnTo>
                    <a:pt x="320205" y="242773"/>
                  </a:lnTo>
                  <a:lnTo>
                    <a:pt x="329272" y="227672"/>
                  </a:lnTo>
                  <a:lnTo>
                    <a:pt x="342709" y="217487"/>
                  </a:lnTo>
                  <a:lnTo>
                    <a:pt x="359143" y="213753"/>
                  </a:lnTo>
                  <a:lnTo>
                    <a:pt x="359143" y="190004"/>
                  </a:lnTo>
                  <a:lnTo>
                    <a:pt x="334479" y="195605"/>
                  </a:lnTo>
                  <a:lnTo>
                    <a:pt x="314325" y="210870"/>
                  </a:lnTo>
                  <a:lnTo>
                    <a:pt x="300748" y="233514"/>
                  </a:lnTo>
                  <a:lnTo>
                    <a:pt x="295757" y="261251"/>
                  </a:lnTo>
                  <a:lnTo>
                    <a:pt x="84505" y="261251"/>
                  </a:lnTo>
                  <a:lnTo>
                    <a:pt x="79527" y="233514"/>
                  </a:lnTo>
                  <a:lnTo>
                    <a:pt x="67665" y="213753"/>
                  </a:lnTo>
                  <a:lnTo>
                    <a:pt x="65938" y="210870"/>
                  </a:lnTo>
                  <a:lnTo>
                    <a:pt x="63385" y="208940"/>
                  </a:lnTo>
                  <a:lnTo>
                    <a:pt x="63385" y="261251"/>
                  </a:lnTo>
                  <a:lnTo>
                    <a:pt x="42252" y="261251"/>
                  </a:lnTo>
                  <a:lnTo>
                    <a:pt x="34023" y="259384"/>
                  </a:lnTo>
                  <a:lnTo>
                    <a:pt x="27305" y="254292"/>
                  </a:lnTo>
                  <a:lnTo>
                    <a:pt x="22783" y="246748"/>
                  </a:lnTo>
                  <a:lnTo>
                    <a:pt x="21132" y="237502"/>
                  </a:lnTo>
                  <a:lnTo>
                    <a:pt x="21132" y="213753"/>
                  </a:lnTo>
                  <a:lnTo>
                    <a:pt x="37566" y="217487"/>
                  </a:lnTo>
                  <a:lnTo>
                    <a:pt x="50990" y="227672"/>
                  </a:lnTo>
                  <a:lnTo>
                    <a:pt x="60058" y="242773"/>
                  </a:lnTo>
                  <a:lnTo>
                    <a:pt x="63385" y="261251"/>
                  </a:lnTo>
                  <a:lnTo>
                    <a:pt x="63385" y="208940"/>
                  </a:lnTo>
                  <a:lnTo>
                    <a:pt x="45796" y="195605"/>
                  </a:lnTo>
                  <a:lnTo>
                    <a:pt x="21132" y="190004"/>
                  </a:lnTo>
                  <a:lnTo>
                    <a:pt x="21132" y="94996"/>
                  </a:lnTo>
                  <a:lnTo>
                    <a:pt x="45796" y="89395"/>
                  </a:lnTo>
                  <a:lnTo>
                    <a:pt x="65938" y="74129"/>
                  </a:lnTo>
                  <a:lnTo>
                    <a:pt x="67665" y="71247"/>
                  </a:lnTo>
                  <a:lnTo>
                    <a:pt x="79527" y="51485"/>
                  </a:lnTo>
                  <a:lnTo>
                    <a:pt x="84505" y="23749"/>
                  </a:lnTo>
                  <a:lnTo>
                    <a:pt x="295757" y="23749"/>
                  </a:lnTo>
                  <a:lnTo>
                    <a:pt x="300748" y="51485"/>
                  </a:lnTo>
                  <a:lnTo>
                    <a:pt x="314325" y="74129"/>
                  </a:lnTo>
                  <a:lnTo>
                    <a:pt x="334479" y="89395"/>
                  </a:lnTo>
                  <a:lnTo>
                    <a:pt x="359143" y="95008"/>
                  </a:lnTo>
                  <a:lnTo>
                    <a:pt x="359143" y="71259"/>
                  </a:lnTo>
                  <a:lnTo>
                    <a:pt x="342709" y="67513"/>
                  </a:lnTo>
                  <a:lnTo>
                    <a:pt x="329272" y="57327"/>
                  </a:lnTo>
                  <a:lnTo>
                    <a:pt x="320205" y="42227"/>
                  </a:lnTo>
                  <a:lnTo>
                    <a:pt x="316890" y="23749"/>
                  </a:lnTo>
                  <a:lnTo>
                    <a:pt x="338010" y="23749"/>
                  </a:lnTo>
                  <a:lnTo>
                    <a:pt x="346240" y="25615"/>
                  </a:lnTo>
                  <a:lnTo>
                    <a:pt x="352958" y="30708"/>
                  </a:lnTo>
                  <a:lnTo>
                    <a:pt x="357479" y="38252"/>
                  </a:lnTo>
                  <a:lnTo>
                    <a:pt x="359143" y="47498"/>
                  </a:lnTo>
                  <a:lnTo>
                    <a:pt x="359143" y="7315"/>
                  </a:lnTo>
                  <a:lnTo>
                    <a:pt x="354444" y="3746"/>
                  </a:lnTo>
                  <a:lnTo>
                    <a:pt x="338010" y="0"/>
                  </a:lnTo>
                  <a:lnTo>
                    <a:pt x="63385" y="0"/>
                  </a:lnTo>
                  <a:lnTo>
                    <a:pt x="63385" y="23749"/>
                  </a:lnTo>
                  <a:lnTo>
                    <a:pt x="60058" y="42227"/>
                  </a:lnTo>
                  <a:lnTo>
                    <a:pt x="50990" y="57327"/>
                  </a:lnTo>
                  <a:lnTo>
                    <a:pt x="37566" y="67513"/>
                  </a:lnTo>
                  <a:lnTo>
                    <a:pt x="21132" y="71247"/>
                  </a:lnTo>
                  <a:lnTo>
                    <a:pt x="21132" y="47498"/>
                  </a:lnTo>
                  <a:lnTo>
                    <a:pt x="22783" y="38252"/>
                  </a:lnTo>
                  <a:lnTo>
                    <a:pt x="27305" y="30708"/>
                  </a:lnTo>
                  <a:lnTo>
                    <a:pt x="34023" y="25615"/>
                  </a:lnTo>
                  <a:lnTo>
                    <a:pt x="42252" y="23749"/>
                  </a:lnTo>
                  <a:lnTo>
                    <a:pt x="63385" y="23749"/>
                  </a:lnTo>
                  <a:lnTo>
                    <a:pt x="63385" y="0"/>
                  </a:lnTo>
                  <a:lnTo>
                    <a:pt x="42252" y="0"/>
                  </a:lnTo>
                  <a:lnTo>
                    <a:pt x="25819" y="3746"/>
                  </a:lnTo>
                  <a:lnTo>
                    <a:pt x="12395" y="13931"/>
                  </a:lnTo>
                  <a:lnTo>
                    <a:pt x="3327" y="29032"/>
                  </a:lnTo>
                  <a:lnTo>
                    <a:pt x="0" y="47498"/>
                  </a:lnTo>
                  <a:lnTo>
                    <a:pt x="0" y="237502"/>
                  </a:lnTo>
                  <a:lnTo>
                    <a:pt x="3327" y="255968"/>
                  </a:lnTo>
                  <a:lnTo>
                    <a:pt x="12395" y="271068"/>
                  </a:lnTo>
                  <a:lnTo>
                    <a:pt x="25819" y="281254"/>
                  </a:lnTo>
                  <a:lnTo>
                    <a:pt x="42252" y="285000"/>
                  </a:lnTo>
                  <a:lnTo>
                    <a:pt x="338010" y="285000"/>
                  </a:lnTo>
                  <a:lnTo>
                    <a:pt x="373773" y="261251"/>
                  </a:lnTo>
                  <a:lnTo>
                    <a:pt x="380263" y="237502"/>
                  </a:lnTo>
                  <a:lnTo>
                    <a:pt x="380263" y="213753"/>
                  </a:lnTo>
                  <a:lnTo>
                    <a:pt x="380263" y="71259"/>
                  </a:lnTo>
                  <a:lnTo>
                    <a:pt x="380263" y="47498"/>
                  </a:lnTo>
                  <a:close/>
                </a:path>
                <a:path w="1787525" h="288289">
                  <a:moveTo>
                    <a:pt x="1568589" y="0"/>
                  </a:moveTo>
                  <a:lnTo>
                    <a:pt x="1563420" y="0"/>
                  </a:lnTo>
                  <a:lnTo>
                    <a:pt x="1547876" y="1714"/>
                  </a:lnTo>
                  <a:lnTo>
                    <a:pt x="1548282" y="1714"/>
                  </a:lnTo>
                  <a:lnTo>
                    <a:pt x="1534109" y="6477"/>
                  </a:lnTo>
                  <a:lnTo>
                    <a:pt x="1520634" y="14312"/>
                  </a:lnTo>
                  <a:lnTo>
                    <a:pt x="1508353" y="25044"/>
                  </a:lnTo>
                  <a:lnTo>
                    <a:pt x="1492148" y="42087"/>
                  </a:lnTo>
                  <a:lnTo>
                    <a:pt x="1492148" y="71107"/>
                  </a:lnTo>
                  <a:lnTo>
                    <a:pt x="1493748" y="70739"/>
                  </a:lnTo>
                  <a:lnTo>
                    <a:pt x="1495298" y="69837"/>
                  </a:lnTo>
                  <a:lnTo>
                    <a:pt x="1496542" y="68503"/>
                  </a:lnTo>
                  <a:lnTo>
                    <a:pt x="1520621" y="43268"/>
                  </a:lnTo>
                  <a:lnTo>
                    <a:pt x="1526794" y="37515"/>
                  </a:lnTo>
                  <a:lnTo>
                    <a:pt x="1533410" y="32727"/>
                  </a:lnTo>
                  <a:lnTo>
                    <a:pt x="1540395" y="28917"/>
                  </a:lnTo>
                  <a:lnTo>
                    <a:pt x="1547672" y="26123"/>
                  </a:lnTo>
                  <a:lnTo>
                    <a:pt x="1568589" y="0"/>
                  </a:lnTo>
                  <a:close/>
                </a:path>
                <a:path w="1787525" h="288289">
                  <a:moveTo>
                    <a:pt x="1787004" y="71259"/>
                  </a:moveTo>
                  <a:lnTo>
                    <a:pt x="1785505" y="62001"/>
                  </a:lnTo>
                  <a:lnTo>
                    <a:pt x="1781429" y="54457"/>
                  </a:lnTo>
                  <a:lnTo>
                    <a:pt x="1775383" y="49364"/>
                  </a:lnTo>
                  <a:lnTo>
                    <a:pt x="1767979" y="47498"/>
                  </a:lnTo>
                  <a:lnTo>
                    <a:pt x="1767979" y="71259"/>
                  </a:lnTo>
                  <a:lnTo>
                    <a:pt x="1767979" y="232156"/>
                  </a:lnTo>
                  <a:lnTo>
                    <a:pt x="1763699" y="237502"/>
                  </a:lnTo>
                  <a:lnTo>
                    <a:pt x="1743722" y="237502"/>
                  </a:lnTo>
                  <a:lnTo>
                    <a:pt x="1739442" y="232156"/>
                  </a:lnTo>
                  <a:lnTo>
                    <a:pt x="1739442" y="212928"/>
                  </a:lnTo>
                  <a:lnTo>
                    <a:pt x="1739442" y="189103"/>
                  </a:lnTo>
                  <a:lnTo>
                    <a:pt x="1739442" y="71259"/>
                  </a:lnTo>
                  <a:lnTo>
                    <a:pt x="1767979" y="71259"/>
                  </a:lnTo>
                  <a:lnTo>
                    <a:pt x="1767979" y="47498"/>
                  </a:lnTo>
                  <a:lnTo>
                    <a:pt x="1720418" y="47498"/>
                  </a:lnTo>
                  <a:lnTo>
                    <a:pt x="1720418" y="189103"/>
                  </a:lnTo>
                  <a:lnTo>
                    <a:pt x="1687779" y="189103"/>
                  </a:lnTo>
                  <a:lnTo>
                    <a:pt x="1685937" y="182651"/>
                  </a:lnTo>
                  <a:lnTo>
                    <a:pt x="1682965" y="176491"/>
                  </a:lnTo>
                  <a:lnTo>
                    <a:pt x="1640878" y="123952"/>
                  </a:lnTo>
                  <a:lnTo>
                    <a:pt x="1627974" y="107835"/>
                  </a:lnTo>
                  <a:lnTo>
                    <a:pt x="1636598" y="97751"/>
                  </a:lnTo>
                  <a:lnTo>
                    <a:pt x="1636839" y="90258"/>
                  </a:lnTo>
                  <a:lnTo>
                    <a:pt x="1629702" y="80606"/>
                  </a:lnTo>
                  <a:lnTo>
                    <a:pt x="1623695" y="80302"/>
                  </a:lnTo>
                  <a:lnTo>
                    <a:pt x="1574596" y="136855"/>
                  </a:lnTo>
                  <a:lnTo>
                    <a:pt x="1568043" y="141973"/>
                  </a:lnTo>
                  <a:lnTo>
                    <a:pt x="1560677" y="143738"/>
                  </a:lnTo>
                  <a:lnTo>
                    <a:pt x="1553286" y="142138"/>
                  </a:lnTo>
                  <a:lnTo>
                    <a:pt x="1546656" y="137160"/>
                  </a:lnTo>
                  <a:lnTo>
                    <a:pt x="1541475" y="128358"/>
                  </a:lnTo>
                  <a:lnTo>
                    <a:pt x="1539748" y="118554"/>
                  </a:lnTo>
                  <a:lnTo>
                    <a:pt x="1539659" y="118122"/>
                  </a:lnTo>
                  <a:lnTo>
                    <a:pt x="1593316" y="43268"/>
                  </a:lnTo>
                  <a:lnTo>
                    <a:pt x="1611350" y="28917"/>
                  </a:lnTo>
                  <a:lnTo>
                    <a:pt x="1611198" y="28917"/>
                  </a:lnTo>
                  <a:lnTo>
                    <a:pt x="1621866" y="25044"/>
                  </a:lnTo>
                  <a:lnTo>
                    <a:pt x="1632673" y="23749"/>
                  </a:lnTo>
                  <a:lnTo>
                    <a:pt x="1642668" y="24853"/>
                  </a:lnTo>
                  <a:lnTo>
                    <a:pt x="1652282" y="28079"/>
                  </a:lnTo>
                  <a:lnTo>
                    <a:pt x="1661287" y="33337"/>
                  </a:lnTo>
                  <a:lnTo>
                    <a:pt x="1669478" y="40525"/>
                  </a:lnTo>
                  <a:lnTo>
                    <a:pt x="1697596" y="70065"/>
                  </a:lnTo>
                  <a:lnTo>
                    <a:pt x="1699577" y="71107"/>
                  </a:lnTo>
                  <a:lnTo>
                    <a:pt x="1700072" y="71107"/>
                  </a:lnTo>
                  <a:lnTo>
                    <a:pt x="1701330" y="71247"/>
                  </a:lnTo>
                  <a:lnTo>
                    <a:pt x="1701330" y="42900"/>
                  </a:lnTo>
                  <a:lnTo>
                    <a:pt x="1670786" y="12750"/>
                  </a:lnTo>
                  <a:lnTo>
                    <a:pt x="1632673" y="0"/>
                  </a:lnTo>
                  <a:lnTo>
                    <a:pt x="1618259" y="1714"/>
                  </a:lnTo>
                  <a:lnTo>
                    <a:pt x="1580299" y="25984"/>
                  </a:lnTo>
                  <a:lnTo>
                    <a:pt x="1533105" y="81648"/>
                  </a:lnTo>
                  <a:lnTo>
                    <a:pt x="1520685" y="118122"/>
                  </a:lnTo>
                  <a:lnTo>
                    <a:pt x="1520621" y="118554"/>
                  </a:lnTo>
                  <a:lnTo>
                    <a:pt x="1524088" y="138163"/>
                  </a:lnTo>
                  <a:lnTo>
                    <a:pt x="1533994" y="154965"/>
                  </a:lnTo>
                  <a:lnTo>
                    <a:pt x="1546707" y="164477"/>
                  </a:lnTo>
                  <a:lnTo>
                    <a:pt x="1560855" y="167525"/>
                  </a:lnTo>
                  <a:lnTo>
                    <a:pt x="1574952" y="164147"/>
                  </a:lnTo>
                  <a:lnTo>
                    <a:pt x="1587500" y="154381"/>
                  </a:lnTo>
                  <a:lnTo>
                    <a:pt x="1596745" y="143738"/>
                  </a:lnTo>
                  <a:lnTo>
                    <a:pt x="1613954" y="123952"/>
                  </a:lnTo>
                  <a:lnTo>
                    <a:pt x="1665376" y="188137"/>
                  </a:lnTo>
                  <a:lnTo>
                    <a:pt x="1669656" y="196329"/>
                  </a:lnTo>
                  <a:lnTo>
                    <a:pt x="1670926" y="205625"/>
                  </a:lnTo>
                  <a:lnTo>
                    <a:pt x="1669211" y="214795"/>
                  </a:lnTo>
                  <a:lnTo>
                    <a:pt x="1664538" y="222656"/>
                  </a:lnTo>
                  <a:lnTo>
                    <a:pt x="1659216" y="226834"/>
                  </a:lnTo>
                  <a:lnTo>
                    <a:pt x="1653286" y="228587"/>
                  </a:lnTo>
                  <a:lnTo>
                    <a:pt x="1647253" y="227926"/>
                  </a:lnTo>
                  <a:lnTo>
                    <a:pt x="1641589" y="224878"/>
                  </a:lnTo>
                  <a:lnTo>
                    <a:pt x="1638617" y="222427"/>
                  </a:lnTo>
                  <a:lnTo>
                    <a:pt x="1634705" y="222427"/>
                  </a:lnTo>
                  <a:lnTo>
                    <a:pt x="1628635" y="226656"/>
                  </a:lnTo>
                  <a:lnTo>
                    <a:pt x="1626793" y="230886"/>
                  </a:lnTo>
                  <a:lnTo>
                    <a:pt x="1626844" y="232156"/>
                  </a:lnTo>
                  <a:lnTo>
                    <a:pt x="1626933" y="234378"/>
                  </a:lnTo>
                  <a:lnTo>
                    <a:pt x="1627047" y="237502"/>
                  </a:lnTo>
                  <a:lnTo>
                    <a:pt x="1627136" y="239483"/>
                  </a:lnTo>
                  <a:lnTo>
                    <a:pt x="1627212" y="241350"/>
                  </a:lnTo>
                  <a:lnTo>
                    <a:pt x="1625600" y="247446"/>
                  </a:lnTo>
                  <a:lnTo>
                    <a:pt x="1622120" y="252374"/>
                  </a:lnTo>
                  <a:lnTo>
                    <a:pt x="1615808" y="258216"/>
                  </a:lnTo>
                  <a:lnTo>
                    <a:pt x="1608391" y="260375"/>
                  </a:lnTo>
                  <a:lnTo>
                    <a:pt x="1600885" y="258775"/>
                  </a:lnTo>
                  <a:lnTo>
                    <a:pt x="1594269" y="253377"/>
                  </a:lnTo>
                  <a:lnTo>
                    <a:pt x="1587322" y="244690"/>
                  </a:lnTo>
                  <a:lnTo>
                    <a:pt x="1584286" y="243433"/>
                  </a:lnTo>
                  <a:lnTo>
                    <a:pt x="1577975" y="244690"/>
                  </a:lnTo>
                  <a:lnTo>
                    <a:pt x="1578254" y="244690"/>
                  </a:lnTo>
                  <a:lnTo>
                    <a:pt x="1575727" y="246926"/>
                  </a:lnTo>
                  <a:lnTo>
                    <a:pt x="1555394" y="264096"/>
                  </a:lnTo>
                  <a:lnTo>
                    <a:pt x="1547914" y="262077"/>
                  </a:lnTo>
                  <a:lnTo>
                    <a:pt x="1541360" y="256565"/>
                  </a:lnTo>
                  <a:lnTo>
                    <a:pt x="1507185" y="213969"/>
                  </a:lnTo>
                  <a:lnTo>
                    <a:pt x="1500644" y="205803"/>
                  </a:lnTo>
                  <a:lnTo>
                    <a:pt x="1494688" y="199618"/>
                  </a:lnTo>
                  <a:lnTo>
                    <a:pt x="1487995" y="194906"/>
                  </a:lnTo>
                  <a:lnTo>
                    <a:pt x="1480756" y="191770"/>
                  </a:lnTo>
                  <a:lnTo>
                    <a:pt x="1473123" y="190296"/>
                  </a:lnTo>
                  <a:lnTo>
                    <a:pt x="1473123" y="71247"/>
                  </a:lnTo>
                  <a:lnTo>
                    <a:pt x="1473123" y="47498"/>
                  </a:lnTo>
                  <a:lnTo>
                    <a:pt x="1454099" y="47498"/>
                  </a:lnTo>
                  <a:lnTo>
                    <a:pt x="1454099" y="71247"/>
                  </a:lnTo>
                  <a:lnTo>
                    <a:pt x="1454099" y="232156"/>
                  </a:lnTo>
                  <a:lnTo>
                    <a:pt x="1449819" y="237502"/>
                  </a:lnTo>
                  <a:lnTo>
                    <a:pt x="1429842" y="237502"/>
                  </a:lnTo>
                  <a:lnTo>
                    <a:pt x="1425562" y="232156"/>
                  </a:lnTo>
                  <a:lnTo>
                    <a:pt x="1425562" y="71247"/>
                  </a:lnTo>
                  <a:lnTo>
                    <a:pt x="1454099" y="71247"/>
                  </a:lnTo>
                  <a:lnTo>
                    <a:pt x="1454099" y="47498"/>
                  </a:lnTo>
                  <a:lnTo>
                    <a:pt x="1425562" y="47498"/>
                  </a:lnTo>
                  <a:lnTo>
                    <a:pt x="1418158" y="49364"/>
                  </a:lnTo>
                  <a:lnTo>
                    <a:pt x="1412113" y="54457"/>
                  </a:lnTo>
                  <a:lnTo>
                    <a:pt x="1408036" y="62001"/>
                  </a:lnTo>
                  <a:lnTo>
                    <a:pt x="1406766" y="69837"/>
                  </a:lnTo>
                  <a:lnTo>
                    <a:pt x="1406740" y="70065"/>
                  </a:lnTo>
                  <a:lnTo>
                    <a:pt x="1406626" y="70739"/>
                  </a:lnTo>
                  <a:lnTo>
                    <a:pt x="1406537" y="225628"/>
                  </a:lnTo>
                  <a:lnTo>
                    <a:pt x="1435074" y="261251"/>
                  </a:lnTo>
                  <a:lnTo>
                    <a:pt x="1444586" y="261251"/>
                  </a:lnTo>
                  <a:lnTo>
                    <a:pt x="1473123" y="225628"/>
                  </a:lnTo>
                  <a:lnTo>
                    <a:pt x="1473123" y="213969"/>
                  </a:lnTo>
                  <a:lnTo>
                    <a:pt x="1479029" y="214795"/>
                  </a:lnTo>
                  <a:lnTo>
                    <a:pt x="1478559" y="214795"/>
                  </a:lnTo>
                  <a:lnTo>
                    <a:pt x="1483347" y="217678"/>
                  </a:lnTo>
                  <a:lnTo>
                    <a:pt x="1527810" y="273189"/>
                  </a:lnTo>
                  <a:lnTo>
                    <a:pt x="1540548" y="283921"/>
                  </a:lnTo>
                  <a:lnTo>
                    <a:pt x="1540802" y="283921"/>
                  </a:lnTo>
                  <a:lnTo>
                    <a:pt x="1554810" y="287718"/>
                  </a:lnTo>
                  <a:lnTo>
                    <a:pt x="1569339" y="284835"/>
                  </a:lnTo>
                  <a:lnTo>
                    <a:pt x="1582381" y="275120"/>
                  </a:lnTo>
                  <a:lnTo>
                    <a:pt x="1583334" y="274091"/>
                  </a:lnTo>
                  <a:lnTo>
                    <a:pt x="1583753" y="273494"/>
                  </a:lnTo>
                  <a:lnTo>
                    <a:pt x="1596631" y="282016"/>
                  </a:lnTo>
                  <a:lnTo>
                    <a:pt x="1636306" y="268071"/>
                  </a:lnTo>
                  <a:lnTo>
                    <a:pt x="1642364" y="257530"/>
                  </a:lnTo>
                  <a:lnTo>
                    <a:pt x="1642427" y="257390"/>
                  </a:lnTo>
                  <a:lnTo>
                    <a:pt x="1644027" y="251371"/>
                  </a:lnTo>
                  <a:lnTo>
                    <a:pt x="1652701" y="252374"/>
                  </a:lnTo>
                  <a:lnTo>
                    <a:pt x="1658543" y="251371"/>
                  </a:lnTo>
                  <a:lnTo>
                    <a:pt x="1684769" y="228587"/>
                  </a:lnTo>
                  <a:lnTo>
                    <a:pt x="1685124" y="227926"/>
                  </a:lnTo>
                  <a:lnTo>
                    <a:pt x="1685251" y="227685"/>
                  </a:lnTo>
                  <a:lnTo>
                    <a:pt x="1687817" y="220484"/>
                  </a:lnTo>
                  <a:lnTo>
                    <a:pt x="1689392" y="212928"/>
                  </a:lnTo>
                  <a:lnTo>
                    <a:pt x="1720418" y="212928"/>
                  </a:lnTo>
                  <a:lnTo>
                    <a:pt x="1720418" y="225628"/>
                  </a:lnTo>
                  <a:lnTo>
                    <a:pt x="1722666" y="239483"/>
                  </a:lnTo>
                  <a:lnTo>
                    <a:pt x="1726958" y="247446"/>
                  </a:lnTo>
                  <a:lnTo>
                    <a:pt x="1728876" y="250888"/>
                  </a:lnTo>
                  <a:lnTo>
                    <a:pt x="1737842" y="258445"/>
                  </a:lnTo>
                  <a:lnTo>
                    <a:pt x="1748955" y="261251"/>
                  </a:lnTo>
                  <a:lnTo>
                    <a:pt x="1758467" y="261251"/>
                  </a:lnTo>
                  <a:lnTo>
                    <a:pt x="1785073" y="237502"/>
                  </a:lnTo>
                  <a:lnTo>
                    <a:pt x="1787004" y="225628"/>
                  </a:lnTo>
                  <a:lnTo>
                    <a:pt x="1787004" y="71259"/>
                  </a:lnTo>
                  <a:close/>
                </a:path>
              </a:pathLst>
            </a:custGeom>
            <a:solidFill>
              <a:srgbClr val="272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926073" y="1842769"/>
              <a:ext cx="4419600" cy="4206240"/>
            </a:xfrm>
            <a:custGeom>
              <a:avLst/>
              <a:gdLst/>
              <a:ahLst/>
              <a:cxnLst/>
              <a:rect l="l" t="t" r="r" b="b"/>
              <a:pathLst>
                <a:path w="4419600" h="4206240">
                  <a:moveTo>
                    <a:pt x="4314825" y="0"/>
                  </a:moveTo>
                  <a:lnTo>
                    <a:pt x="104521" y="0"/>
                  </a:lnTo>
                  <a:lnTo>
                    <a:pt x="63865" y="8223"/>
                  </a:lnTo>
                  <a:lnTo>
                    <a:pt x="30638" y="30638"/>
                  </a:lnTo>
                  <a:lnTo>
                    <a:pt x="8223" y="63865"/>
                  </a:lnTo>
                  <a:lnTo>
                    <a:pt x="0" y="104520"/>
                  </a:lnTo>
                  <a:lnTo>
                    <a:pt x="0" y="4101465"/>
                  </a:lnTo>
                  <a:lnTo>
                    <a:pt x="8223" y="4142127"/>
                  </a:lnTo>
                  <a:lnTo>
                    <a:pt x="30638" y="4175344"/>
                  </a:lnTo>
                  <a:lnTo>
                    <a:pt x="63865" y="4197744"/>
                  </a:lnTo>
                  <a:lnTo>
                    <a:pt x="104521" y="4205960"/>
                  </a:lnTo>
                  <a:lnTo>
                    <a:pt x="4314825" y="4205960"/>
                  </a:lnTo>
                  <a:lnTo>
                    <a:pt x="4355534" y="4197744"/>
                  </a:lnTo>
                  <a:lnTo>
                    <a:pt x="4388754" y="4175344"/>
                  </a:lnTo>
                  <a:lnTo>
                    <a:pt x="4411140" y="4142127"/>
                  </a:lnTo>
                  <a:lnTo>
                    <a:pt x="4419346" y="4101465"/>
                  </a:lnTo>
                  <a:lnTo>
                    <a:pt x="4419346" y="104520"/>
                  </a:lnTo>
                  <a:lnTo>
                    <a:pt x="4411140" y="63865"/>
                  </a:lnTo>
                  <a:lnTo>
                    <a:pt x="4388754" y="30638"/>
                  </a:lnTo>
                  <a:lnTo>
                    <a:pt x="4355534" y="8223"/>
                  </a:lnTo>
                  <a:lnTo>
                    <a:pt x="4314825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833877" y="5137530"/>
            <a:ext cx="676275" cy="448945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58419" marR="5080" indent="-45720">
              <a:lnSpc>
                <a:spcPct val="105200"/>
              </a:lnSpc>
              <a:spcBef>
                <a:spcPts val="20"/>
              </a:spcBef>
            </a:pPr>
            <a:r>
              <a:rPr sz="1350" b="1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Target</a:t>
            </a:r>
            <a:r>
              <a:rPr sz="13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35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&amp; </a:t>
            </a:r>
            <a:r>
              <a:rPr sz="135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Merger</a:t>
            </a:r>
            <a:endParaRPr sz="135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84553" y="5244541"/>
            <a:ext cx="710565" cy="2330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35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SPAC</a:t>
            </a:r>
            <a:r>
              <a:rPr sz="1350" b="1" spc="-1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35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IPO</a:t>
            </a:r>
            <a:endParaRPr sz="1350">
              <a:latin typeface="Microsoft JhengHei"/>
              <a:cs typeface="Microsoft JhengHe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007989" y="1779384"/>
            <a:ext cx="4156075" cy="3027045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63500">
              <a:lnSpc>
                <a:spcPct val="100000"/>
              </a:lnSpc>
              <a:spcBef>
                <a:spcPts val="1240"/>
              </a:spcBef>
            </a:pPr>
            <a:r>
              <a:rPr sz="1800" b="1" dirty="0">
                <a:solidFill>
                  <a:srgbClr val="FFFFFF"/>
                </a:solidFill>
                <a:latin typeface="Microsoft JhengHei"/>
                <a:cs typeface="Microsoft JhengHei"/>
              </a:rPr>
              <a:t>SPAC</a:t>
            </a:r>
            <a:r>
              <a:rPr sz="1800" b="1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b="1" dirty="0">
                <a:solidFill>
                  <a:srgbClr val="FFFFFF"/>
                </a:solidFill>
                <a:latin typeface="Microsoft JhengHei"/>
                <a:cs typeface="Microsoft JhengHei"/>
              </a:rPr>
              <a:t>Boom</a:t>
            </a:r>
            <a:r>
              <a:rPr sz="1800" b="1" spc="-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b="1" dirty="0">
                <a:solidFill>
                  <a:srgbClr val="FFFFFF"/>
                </a:solidFill>
                <a:latin typeface="Microsoft JhengHei"/>
                <a:cs typeface="Microsoft JhengHei"/>
              </a:rPr>
              <a:t>&amp;</a:t>
            </a:r>
            <a:r>
              <a:rPr sz="1800" b="1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Bust</a:t>
            </a:r>
            <a:endParaRPr sz="1800">
              <a:latin typeface="Microsoft JhengHei"/>
              <a:cs typeface="Microsoft JhengHei"/>
            </a:endParaRPr>
          </a:p>
          <a:p>
            <a:pPr marL="63500">
              <a:lnSpc>
                <a:spcPts val="1860"/>
              </a:lnSpc>
              <a:spcBef>
                <a:spcPts val="1005"/>
              </a:spcBef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2020–2021:</a:t>
            </a:r>
            <a:r>
              <a:rPr sz="1600" b="1" spc="1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860</a:t>
            </a:r>
            <a:r>
              <a:rPr sz="1600" spc="1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SPACs</a:t>
            </a:r>
            <a:r>
              <a:rPr sz="1600" spc="1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raised</a:t>
            </a:r>
            <a:r>
              <a:rPr sz="1600" spc="1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$162B</a:t>
            </a:r>
            <a:r>
              <a:rPr sz="1600" spc="1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—</a:t>
            </a:r>
            <a:r>
              <a:rPr sz="1600" spc="1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a</a:t>
            </a:r>
            <a:endParaRPr sz="1600">
              <a:latin typeface="Microsoft JhengHei"/>
              <a:cs typeface="Microsoft JhengHei"/>
            </a:endParaRPr>
          </a:p>
          <a:p>
            <a:pPr marL="63500" marR="66675">
              <a:lnSpc>
                <a:spcPts val="1800"/>
              </a:lnSpc>
              <a:spcBef>
                <a:spcPts val="100"/>
              </a:spcBef>
            </a:pP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historic</a:t>
            </a:r>
            <a:r>
              <a:rPr sz="1600" spc="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frenzy</a:t>
            </a:r>
            <a:r>
              <a:rPr sz="1600" spc="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driven</a:t>
            </a:r>
            <a:r>
              <a:rPr sz="1600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by</a:t>
            </a:r>
            <a:r>
              <a:rPr sz="1600" spc="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low</a:t>
            </a:r>
            <a:r>
              <a:rPr sz="1600" spc="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interest</a:t>
            </a:r>
            <a:r>
              <a:rPr sz="1600" spc="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rates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and</a:t>
            </a:r>
            <a:r>
              <a:rPr sz="1600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retail</a:t>
            </a:r>
            <a:r>
              <a:rPr sz="1600" spc="-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investor</a:t>
            </a:r>
            <a:r>
              <a:rPr sz="1600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enthusiasm.</a:t>
            </a:r>
            <a:endParaRPr sz="1600">
              <a:latin typeface="Microsoft JhengHei"/>
              <a:cs typeface="Microsoft JhengHei"/>
            </a:endParaRPr>
          </a:p>
          <a:p>
            <a:pPr marL="12700" marR="5080">
              <a:lnSpc>
                <a:spcPct val="94100"/>
              </a:lnSpc>
              <a:spcBef>
                <a:spcPts val="2185"/>
              </a:spcBef>
            </a:pPr>
            <a:r>
              <a:rPr sz="1600" b="1" spc="-130" dirty="0">
                <a:solidFill>
                  <a:srgbClr val="FFFFFF"/>
                </a:solidFill>
                <a:latin typeface="Microsoft JhengHei"/>
                <a:cs typeface="Microsoft JhengHei"/>
              </a:rPr>
              <a:t>2022–2023:</a:t>
            </a:r>
            <a:r>
              <a:rPr sz="1600" b="1" spc="1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10" dirty="0">
                <a:solidFill>
                  <a:srgbClr val="FFFFFF"/>
                </a:solidFill>
                <a:latin typeface="Microsoft JhengHei"/>
                <a:cs typeface="Microsoft JhengHei"/>
              </a:rPr>
              <a:t>Sharp</a:t>
            </a:r>
            <a:r>
              <a:rPr sz="1600" spc="-17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FFFFFF"/>
                </a:solidFill>
                <a:latin typeface="Microsoft JhengHei"/>
                <a:cs typeface="Microsoft JhengHei"/>
              </a:rPr>
              <a:t>decline.</a:t>
            </a:r>
            <a:r>
              <a:rPr sz="1600" spc="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FFFFFF"/>
                </a:solidFill>
                <a:latin typeface="Microsoft JhengHei"/>
                <a:cs typeface="Microsoft JhengHei"/>
              </a:rPr>
              <a:t>SEC</a:t>
            </a:r>
            <a:r>
              <a:rPr sz="1600" spc="-2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FFFFFF"/>
                </a:solidFill>
                <a:latin typeface="Microsoft JhengHei"/>
                <a:cs typeface="Microsoft JhengHei"/>
              </a:rPr>
              <a:t>increased</a:t>
            </a:r>
            <a:r>
              <a:rPr sz="1600" spc="-18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70" dirty="0">
                <a:solidFill>
                  <a:srgbClr val="FFFFFF"/>
                </a:solidFill>
                <a:latin typeface="Microsoft JhengHei"/>
                <a:cs typeface="Microsoft JhengHei"/>
              </a:rPr>
              <a:t>scrutiny. </a:t>
            </a:r>
            <a:r>
              <a:rPr sz="1600" spc="-120" dirty="0">
                <a:solidFill>
                  <a:srgbClr val="FFFFFF"/>
                </a:solidFill>
                <a:latin typeface="Microsoft JhengHei"/>
                <a:cs typeface="Microsoft JhengHei"/>
              </a:rPr>
              <a:t>Many</a:t>
            </a:r>
            <a:r>
              <a:rPr sz="1600" spc="-10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95" dirty="0">
                <a:solidFill>
                  <a:srgbClr val="FFFFFF"/>
                </a:solidFill>
                <a:latin typeface="Microsoft JhengHei"/>
                <a:cs typeface="Microsoft JhengHei"/>
              </a:rPr>
              <a:t>SPAC-</a:t>
            </a:r>
            <a:r>
              <a:rPr sz="1600" spc="-140" dirty="0">
                <a:solidFill>
                  <a:srgbClr val="FFFFFF"/>
                </a:solidFill>
                <a:latin typeface="Microsoft JhengHei"/>
                <a:cs typeface="Microsoft JhengHei"/>
              </a:rPr>
              <a:t>merged </a:t>
            </a:r>
            <a:r>
              <a:rPr sz="1600" spc="-135" dirty="0">
                <a:solidFill>
                  <a:srgbClr val="FFFFFF"/>
                </a:solidFill>
                <a:latin typeface="Microsoft JhengHei"/>
                <a:cs typeface="Microsoft JhengHei"/>
              </a:rPr>
              <a:t>companies</a:t>
            </a:r>
            <a:r>
              <a:rPr sz="1600" spc="-7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45" dirty="0">
                <a:solidFill>
                  <a:srgbClr val="FFFFFF"/>
                </a:solidFill>
                <a:latin typeface="Microsoft JhengHei"/>
                <a:cs typeface="Microsoft JhengHei"/>
              </a:rPr>
              <a:t>underperformed </a:t>
            </a:r>
            <a:r>
              <a:rPr sz="1600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significantly.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ts val="1860"/>
              </a:lnSpc>
              <a:spcBef>
                <a:spcPts val="2445"/>
              </a:spcBef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Lesson:</a:t>
            </a:r>
            <a:r>
              <a:rPr sz="1600" b="1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SPACs</a:t>
            </a:r>
            <a:r>
              <a:rPr sz="1600" spc="-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are</a:t>
            </a:r>
            <a:r>
              <a:rPr sz="1600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a</a:t>
            </a:r>
            <a:r>
              <a:rPr sz="1600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tool,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not</a:t>
            </a:r>
            <a:r>
              <a:rPr sz="1600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a</a:t>
            </a:r>
            <a:r>
              <a:rPr sz="1600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shortcut.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ts val="1860"/>
              </a:lnSpc>
            </a:pP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Fundamentals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 still</a:t>
            </a:r>
            <a:r>
              <a:rPr sz="16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JhengHei"/>
                <a:cs typeface="Microsoft JhengHei"/>
              </a:rPr>
              <a:t>matter</a:t>
            </a:r>
            <a:r>
              <a:rPr sz="16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 post-merger.</a:t>
            </a:r>
            <a:endParaRPr sz="1600">
              <a:latin typeface="Microsoft JhengHei"/>
              <a:cs typeface="Microsoft JhengHe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95250" y="28549"/>
            <a:ext cx="10287000" cy="945515"/>
            <a:chOff x="95250" y="28549"/>
            <a:chExt cx="10287000" cy="945515"/>
          </a:xfrm>
        </p:grpSpPr>
        <p:sp>
          <p:nvSpPr>
            <p:cNvPr id="21" name="object 21"/>
            <p:cNvSpPr/>
            <p:nvPr/>
          </p:nvSpPr>
          <p:spPr>
            <a:xfrm>
              <a:off x="2000250" y="455423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50" y="28549"/>
              <a:ext cx="2024252" cy="9451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480515"/>
            <a:ext cx="10365105" cy="5240020"/>
            <a:chOff x="341566" y="1480515"/>
            <a:chExt cx="10365105" cy="52400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5663" y="1480515"/>
              <a:ext cx="3350436" cy="523951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32115" y="1548891"/>
              <a:ext cx="3174365" cy="5139690"/>
            </a:xfrm>
            <a:custGeom>
              <a:avLst/>
              <a:gdLst/>
              <a:ahLst/>
              <a:cxnLst/>
              <a:rect l="l" t="t" r="r" b="b"/>
              <a:pathLst>
                <a:path w="3174365" h="5139690">
                  <a:moveTo>
                    <a:pt x="3173983" y="0"/>
                  </a:moveTo>
                  <a:lnTo>
                    <a:pt x="222503" y="0"/>
                  </a:lnTo>
                  <a:lnTo>
                    <a:pt x="177647" y="4523"/>
                  </a:lnTo>
                  <a:lnTo>
                    <a:pt x="135874" y="17498"/>
                  </a:lnTo>
                  <a:lnTo>
                    <a:pt x="98077" y="38027"/>
                  </a:lnTo>
                  <a:lnTo>
                    <a:pt x="65150" y="65214"/>
                  </a:lnTo>
                  <a:lnTo>
                    <a:pt x="37986" y="98164"/>
                  </a:lnTo>
                  <a:lnTo>
                    <a:pt x="17478" y="135981"/>
                  </a:lnTo>
                  <a:lnTo>
                    <a:pt x="4518" y="177768"/>
                  </a:lnTo>
                  <a:lnTo>
                    <a:pt x="0" y="222631"/>
                  </a:lnTo>
                  <a:lnTo>
                    <a:pt x="0" y="4916932"/>
                  </a:lnTo>
                  <a:lnTo>
                    <a:pt x="4518" y="4961792"/>
                  </a:lnTo>
                  <a:lnTo>
                    <a:pt x="17478" y="5003575"/>
                  </a:lnTo>
                  <a:lnTo>
                    <a:pt x="37986" y="5041386"/>
                  </a:lnTo>
                  <a:lnTo>
                    <a:pt x="65150" y="5074329"/>
                  </a:lnTo>
                  <a:lnTo>
                    <a:pt x="98077" y="5101509"/>
                  </a:lnTo>
                  <a:lnTo>
                    <a:pt x="135874" y="5122032"/>
                  </a:lnTo>
                  <a:lnTo>
                    <a:pt x="177647" y="5135002"/>
                  </a:lnTo>
                  <a:lnTo>
                    <a:pt x="222503" y="5139524"/>
                  </a:lnTo>
                  <a:lnTo>
                    <a:pt x="3173983" y="5139524"/>
                  </a:lnTo>
                  <a:lnTo>
                    <a:pt x="3173983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440" y="1481277"/>
              <a:ext cx="9761220" cy="52379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737740"/>
              <a:ext cx="10022205" cy="4761865"/>
            </a:xfrm>
            <a:custGeom>
              <a:avLst/>
              <a:gdLst/>
              <a:ahLst/>
              <a:cxnLst/>
              <a:rect l="l" t="t" r="r" b="b"/>
              <a:pathLst>
                <a:path w="10022205" h="4761865">
                  <a:moveTo>
                    <a:pt x="9729279" y="0"/>
                  </a:moveTo>
                  <a:lnTo>
                    <a:pt x="292392" y="0"/>
                  </a:lnTo>
                  <a:lnTo>
                    <a:pt x="244965" y="3824"/>
                  </a:lnTo>
                  <a:lnTo>
                    <a:pt x="199974" y="14896"/>
                  </a:lnTo>
                  <a:lnTo>
                    <a:pt x="158022" y="32616"/>
                  </a:lnTo>
                  <a:lnTo>
                    <a:pt x="119710" y="56383"/>
                  </a:lnTo>
                  <a:lnTo>
                    <a:pt x="85640" y="85598"/>
                  </a:lnTo>
                  <a:lnTo>
                    <a:pt x="56415" y="119658"/>
                  </a:lnTo>
                  <a:lnTo>
                    <a:pt x="32636" y="157964"/>
                  </a:lnTo>
                  <a:lnTo>
                    <a:pt x="14906" y="199916"/>
                  </a:lnTo>
                  <a:lnTo>
                    <a:pt x="3827" y="244912"/>
                  </a:lnTo>
                  <a:lnTo>
                    <a:pt x="0" y="292354"/>
                  </a:lnTo>
                  <a:lnTo>
                    <a:pt x="0" y="4469460"/>
                  </a:lnTo>
                  <a:lnTo>
                    <a:pt x="3827" y="4516886"/>
                  </a:lnTo>
                  <a:lnTo>
                    <a:pt x="14906" y="4561877"/>
                  </a:lnTo>
                  <a:lnTo>
                    <a:pt x="32636" y="4603829"/>
                  </a:lnTo>
                  <a:lnTo>
                    <a:pt x="56415" y="4642141"/>
                  </a:lnTo>
                  <a:lnTo>
                    <a:pt x="85640" y="4676211"/>
                  </a:lnTo>
                  <a:lnTo>
                    <a:pt x="119710" y="4705436"/>
                  </a:lnTo>
                  <a:lnTo>
                    <a:pt x="158022" y="4729215"/>
                  </a:lnTo>
                  <a:lnTo>
                    <a:pt x="199974" y="4746945"/>
                  </a:lnTo>
                  <a:lnTo>
                    <a:pt x="244965" y="4758025"/>
                  </a:lnTo>
                  <a:lnTo>
                    <a:pt x="292392" y="4761852"/>
                  </a:lnTo>
                  <a:lnTo>
                    <a:pt x="9729279" y="4761852"/>
                  </a:lnTo>
                  <a:lnTo>
                    <a:pt x="9776689" y="4758025"/>
                  </a:lnTo>
                  <a:lnTo>
                    <a:pt x="9821668" y="4746945"/>
                  </a:lnTo>
                  <a:lnTo>
                    <a:pt x="9863612" y="4729215"/>
                  </a:lnTo>
                  <a:lnTo>
                    <a:pt x="9901920" y="4705436"/>
                  </a:lnTo>
                  <a:lnTo>
                    <a:pt x="9935987" y="4676211"/>
                  </a:lnTo>
                  <a:lnTo>
                    <a:pt x="9965212" y="4642141"/>
                  </a:lnTo>
                  <a:lnTo>
                    <a:pt x="9988992" y="4603829"/>
                  </a:lnTo>
                  <a:lnTo>
                    <a:pt x="10006724" y="4561877"/>
                  </a:lnTo>
                  <a:lnTo>
                    <a:pt x="10017805" y="4516886"/>
                  </a:lnTo>
                  <a:lnTo>
                    <a:pt x="10021633" y="4469460"/>
                  </a:lnTo>
                  <a:lnTo>
                    <a:pt x="10021633" y="292354"/>
                  </a:lnTo>
                  <a:lnTo>
                    <a:pt x="10017805" y="244912"/>
                  </a:lnTo>
                  <a:lnTo>
                    <a:pt x="10006724" y="199916"/>
                  </a:lnTo>
                  <a:lnTo>
                    <a:pt x="9988992" y="157964"/>
                  </a:lnTo>
                  <a:lnTo>
                    <a:pt x="9965212" y="119658"/>
                  </a:lnTo>
                  <a:lnTo>
                    <a:pt x="9935987" y="85598"/>
                  </a:lnTo>
                  <a:lnTo>
                    <a:pt x="9901920" y="56383"/>
                  </a:lnTo>
                  <a:lnTo>
                    <a:pt x="9863612" y="32616"/>
                  </a:lnTo>
                  <a:lnTo>
                    <a:pt x="9821668" y="14896"/>
                  </a:lnTo>
                  <a:lnTo>
                    <a:pt x="9776689" y="3824"/>
                  </a:lnTo>
                  <a:lnTo>
                    <a:pt x="97292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737740"/>
              <a:ext cx="10022205" cy="4761865"/>
            </a:xfrm>
            <a:custGeom>
              <a:avLst/>
              <a:gdLst/>
              <a:ahLst/>
              <a:cxnLst/>
              <a:rect l="l" t="t" r="r" b="b"/>
              <a:pathLst>
                <a:path w="10022205" h="4761865">
                  <a:moveTo>
                    <a:pt x="0" y="292354"/>
                  </a:moveTo>
                  <a:lnTo>
                    <a:pt x="3827" y="244912"/>
                  </a:lnTo>
                  <a:lnTo>
                    <a:pt x="14906" y="199916"/>
                  </a:lnTo>
                  <a:lnTo>
                    <a:pt x="32636" y="157964"/>
                  </a:lnTo>
                  <a:lnTo>
                    <a:pt x="56415" y="119658"/>
                  </a:lnTo>
                  <a:lnTo>
                    <a:pt x="85640" y="85598"/>
                  </a:lnTo>
                  <a:lnTo>
                    <a:pt x="119710" y="56383"/>
                  </a:lnTo>
                  <a:lnTo>
                    <a:pt x="158022" y="32616"/>
                  </a:lnTo>
                  <a:lnTo>
                    <a:pt x="199974" y="14896"/>
                  </a:lnTo>
                  <a:lnTo>
                    <a:pt x="244965" y="3824"/>
                  </a:lnTo>
                  <a:lnTo>
                    <a:pt x="292392" y="0"/>
                  </a:lnTo>
                  <a:lnTo>
                    <a:pt x="9729279" y="0"/>
                  </a:lnTo>
                  <a:lnTo>
                    <a:pt x="9776689" y="3824"/>
                  </a:lnTo>
                  <a:lnTo>
                    <a:pt x="9821668" y="14896"/>
                  </a:lnTo>
                  <a:lnTo>
                    <a:pt x="9863612" y="32616"/>
                  </a:lnTo>
                  <a:lnTo>
                    <a:pt x="9901920" y="56383"/>
                  </a:lnTo>
                  <a:lnTo>
                    <a:pt x="9935987" y="85598"/>
                  </a:lnTo>
                  <a:lnTo>
                    <a:pt x="9965212" y="119658"/>
                  </a:lnTo>
                  <a:lnTo>
                    <a:pt x="9988992" y="157964"/>
                  </a:lnTo>
                  <a:lnTo>
                    <a:pt x="10006724" y="199916"/>
                  </a:lnTo>
                  <a:lnTo>
                    <a:pt x="10017805" y="244912"/>
                  </a:lnTo>
                  <a:lnTo>
                    <a:pt x="10021633" y="292354"/>
                  </a:lnTo>
                  <a:lnTo>
                    <a:pt x="10021633" y="4469460"/>
                  </a:lnTo>
                  <a:lnTo>
                    <a:pt x="10017805" y="4516886"/>
                  </a:lnTo>
                  <a:lnTo>
                    <a:pt x="10006724" y="4561877"/>
                  </a:lnTo>
                  <a:lnTo>
                    <a:pt x="9988992" y="4603829"/>
                  </a:lnTo>
                  <a:lnTo>
                    <a:pt x="9965212" y="4642141"/>
                  </a:lnTo>
                  <a:lnTo>
                    <a:pt x="9935987" y="4676211"/>
                  </a:lnTo>
                  <a:lnTo>
                    <a:pt x="9901920" y="4705436"/>
                  </a:lnTo>
                  <a:lnTo>
                    <a:pt x="9863612" y="4729215"/>
                  </a:lnTo>
                  <a:lnTo>
                    <a:pt x="9821668" y="4746945"/>
                  </a:lnTo>
                  <a:lnTo>
                    <a:pt x="9776689" y="4758025"/>
                  </a:lnTo>
                  <a:lnTo>
                    <a:pt x="9729279" y="4761852"/>
                  </a:lnTo>
                  <a:lnTo>
                    <a:pt x="292392" y="4761852"/>
                  </a:lnTo>
                  <a:lnTo>
                    <a:pt x="244965" y="4758025"/>
                  </a:lnTo>
                  <a:lnTo>
                    <a:pt x="199974" y="4746945"/>
                  </a:lnTo>
                  <a:lnTo>
                    <a:pt x="158022" y="4729215"/>
                  </a:lnTo>
                  <a:lnTo>
                    <a:pt x="119710" y="4705436"/>
                  </a:lnTo>
                  <a:lnTo>
                    <a:pt x="85640" y="4676211"/>
                  </a:lnTo>
                  <a:lnTo>
                    <a:pt x="56415" y="4642141"/>
                  </a:lnTo>
                  <a:lnTo>
                    <a:pt x="32636" y="4603829"/>
                  </a:lnTo>
                  <a:lnTo>
                    <a:pt x="14906" y="4561877"/>
                  </a:lnTo>
                  <a:lnTo>
                    <a:pt x="3827" y="4516886"/>
                  </a:lnTo>
                  <a:lnTo>
                    <a:pt x="0" y="4469460"/>
                  </a:lnTo>
                  <a:lnTo>
                    <a:pt x="0" y="29235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95250" y="28549"/>
            <a:ext cx="10287000" cy="945515"/>
            <a:chOff x="95250" y="28549"/>
            <a:chExt cx="10287000" cy="945515"/>
          </a:xfrm>
        </p:grpSpPr>
        <p:sp>
          <p:nvSpPr>
            <p:cNvPr id="9" name="object 9"/>
            <p:cNvSpPr/>
            <p:nvPr/>
          </p:nvSpPr>
          <p:spPr>
            <a:xfrm>
              <a:off x="2000250" y="455423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250" y="28549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68248" y="991869"/>
            <a:ext cx="5521325" cy="3930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SPACs:</a:t>
            </a:r>
            <a:r>
              <a:rPr sz="240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Structure,</a:t>
            </a:r>
            <a:r>
              <a:rPr sz="2400" i="0" spc="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Mechanics</a:t>
            </a:r>
            <a:r>
              <a:rPr sz="2400" i="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400" i="0" spc="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dirty="0">
                <a:solidFill>
                  <a:srgbClr val="000000"/>
                </a:solidFill>
                <a:latin typeface="Calibri"/>
                <a:cs typeface="Calibri"/>
              </a:rPr>
              <a:t>Strategic</a:t>
            </a:r>
            <a:r>
              <a:rPr sz="2400" i="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i="0" spc="-25" dirty="0">
                <a:solidFill>
                  <a:srgbClr val="000000"/>
                </a:solidFill>
                <a:latin typeface="Calibri"/>
                <a:cs typeface="Calibri"/>
              </a:rPr>
              <a:t>Fit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61795" y="1619630"/>
            <a:ext cx="7382509" cy="3910203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2605785" y="4307104"/>
            <a:ext cx="1937385" cy="735330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689610">
              <a:lnSpc>
                <a:spcPct val="100000"/>
              </a:lnSpc>
              <a:spcBef>
                <a:spcPts val="805"/>
              </a:spcBef>
            </a:pPr>
            <a:r>
              <a:rPr sz="1400" b="1" dirty="0">
                <a:latin typeface="Calibri"/>
                <a:cs typeface="Calibri"/>
              </a:rPr>
              <a:t>SPAC</a:t>
            </a:r>
            <a:r>
              <a:rPr sz="1400" b="1" spc="30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Formation</a:t>
            </a:r>
            <a:endParaRPr sz="1400">
              <a:latin typeface="Calibri"/>
              <a:cs typeface="Calibri"/>
            </a:endParaRPr>
          </a:p>
          <a:p>
            <a:pPr marL="12700" marR="5080" indent="13335">
              <a:lnSpc>
                <a:spcPts val="1310"/>
              </a:lnSpc>
              <a:spcBef>
                <a:spcPts val="620"/>
              </a:spcBef>
            </a:pP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Blank-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check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company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raises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IPO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places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funds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1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trust.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52041" y="1820092"/>
            <a:ext cx="1957705" cy="912494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911860">
              <a:lnSpc>
                <a:spcPct val="100000"/>
              </a:lnSpc>
              <a:spcBef>
                <a:spcPts val="865"/>
              </a:spcBef>
            </a:pPr>
            <a:r>
              <a:rPr sz="1400" b="1" dirty="0">
                <a:latin typeface="Calibri"/>
                <a:cs typeface="Calibri"/>
              </a:rPr>
              <a:t>Target</a:t>
            </a:r>
            <a:r>
              <a:rPr sz="1400" b="1" spc="6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Search</a:t>
            </a:r>
            <a:endParaRPr sz="1400">
              <a:latin typeface="Calibri"/>
              <a:cs typeface="Calibri"/>
            </a:endParaRPr>
          </a:p>
          <a:p>
            <a:pPr marL="12700" marR="6985" indent="248285" algn="r">
              <a:lnSpc>
                <a:spcPts val="1300"/>
              </a:lnSpc>
              <a:spcBef>
                <a:spcPts val="67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Management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identifies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a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merger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candidate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within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18–</a:t>
            </a:r>
            <a:endParaRPr sz="1100">
              <a:latin typeface="Microsoft JhengHei"/>
              <a:cs typeface="Microsoft JhengHei"/>
            </a:endParaRPr>
          </a:p>
          <a:p>
            <a:pPr marR="8255" algn="r">
              <a:lnSpc>
                <a:spcPts val="1250"/>
              </a:lnSpc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24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months.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09157" y="1820092"/>
            <a:ext cx="1931670" cy="74803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400" b="1" dirty="0">
                <a:latin typeface="Calibri"/>
                <a:cs typeface="Calibri"/>
              </a:rPr>
              <a:t>D</a:t>
            </a:r>
            <a:r>
              <a:rPr sz="1400" b="1" spc="-110" dirty="0">
                <a:latin typeface="Calibri"/>
                <a:cs typeface="Calibri"/>
              </a:rPr>
              <a:t> </a:t>
            </a:r>
            <a:r>
              <a:rPr sz="1400" b="1" spc="55" dirty="0">
                <a:latin typeface="Calibri"/>
                <a:cs typeface="Calibri"/>
              </a:rPr>
              <a:t>e-</a:t>
            </a:r>
            <a:r>
              <a:rPr sz="1400" b="1" spc="-125" dirty="0">
                <a:latin typeface="Calibri"/>
                <a:cs typeface="Calibri"/>
              </a:rPr>
              <a:t> </a:t>
            </a:r>
            <a:r>
              <a:rPr sz="1400" b="1" spc="120" dirty="0">
                <a:latin typeface="Calibri"/>
                <a:cs typeface="Calibri"/>
              </a:rPr>
              <a:t>SPAC</a:t>
            </a:r>
            <a:r>
              <a:rPr sz="1400" b="1" spc="245" dirty="0">
                <a:latin typeface="Calibri"/>
                <a:cs typeface="Calibri"/>
              </a:rPr>
              <a:t> </a:t>
            </a:r>
            <a:r>
              <a:rPr sz="1400" b="1" spc="85" dirty="0">
                <a:latin typeface="Calibri"/>
                <a:cs typeface="Calibri"/>
              </a:rPr>
              <a:t>Merg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spc="30" dirty="0">
                <a:latin typeface="Calibri"/>
                <a:cs typeface="Calibri"/>
              </a:rPr>
              <a:t>er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ts val="1300"/>
              </a:lnSpc>
              <a:spcBef>
                <a:spcPts val="67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Target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merges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with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SPAC,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becomes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public;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PIPE</a:t>
            </a:r>
            <a:r>
              <a:rPr sz="11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closes.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98640" y="4307679"/>
            <a:ext cx="1891664" cy="734695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1400" b="1" dirty="0">
                <a:latin typeface="Calibri"/>
                <a:cs typeface="Calibri"/>
              </a:rPr>
              <a:t>Post-Merger</a:t>
            </a:r>
            <a:r>
              <a:rPr sz="1400" b="1" spc="100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Trading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ts val="1310"/>
              </a:lnSpc>
              <a:spcBef>
                <a:spcPts val="620"/>
              </a:spcBef>
            </a:pPr>
            <a:r>
              <a:rPr sz="11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Combined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company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trades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publicly;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founders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retain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equity.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8248" y="5594984"/>
            <a:ext cx="9573260" cy="59499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5080" algn="just">
              <a:lnSpc>
                <a:spcPct val="83200"/>
              </a:lnSpc>
              <a:spcBef>
                <a:spcPts val="385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SPACs</a:t>
            </a:r>
            <a:r>
              <a:rPr sz="1400" spc="2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surged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59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2019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4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613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4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2021</a:t>
            </a:r>
            <a:r>
              <a:rPr sz="14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before</a:t>
            </a:r>
            <a:r>
              <a:rPr sz="14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regulatory</a:t>
            </a:r>
            <a:r>
              <a:rPr sz="1400" spc="2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scrutiny</a:t>
            </a:r>
            <a:r>
              <a:rPr sz="14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2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poor</a:t>
            </a:r>
            <a:r>
              <a:rPr sz="1400" spc="2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post-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merger</a:t>
            </a:r>
            <a:r>
              <a:rPr sz="14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performance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cooled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enthusiasm.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key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advantage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remains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speed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SPAC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merger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can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complete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3–6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months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versus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12–18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IPO.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However,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founder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dilution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warrants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founder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shares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requires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careful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negotiation.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074432"/>
            <a:ext cx="10365105" cy="5321935"/>
            <a:chOff x="341566" y="1074432"/>
            <a:chExt cx="10365105" cy="53219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097706"/>
              <a:ext cx="3318255" cy="529819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160652"/>
              <a:ext cx="3143250" cy="5208270"/>
            </a:xfrm>
            <a:custGeom>
              <a:avLst/>
              <a:gdLst/>
              <a:ahLst/>
              <a:cxnLst/>
              <a:rect l="l" t="t" r="r" b="b"/>
              <a:pathLst>
                <a:path w="3143250" h="520827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985181"/>
                  </a:lnTo>
                  <a:lnTo>
                    <a:pt x="4523" y="5030038"/>
                  </a:lnTo>
                  <a:lnTo>
                    <a:pt x="17498" y="5071818"/>
                  </a:lnTo>
                  <a:lnTo>
                    <a:pt x="38027" y="5109626"/>
                  </a:lnTo>
                  <a:lnTo>
                    <a:pt x="65214" y="5142568"/>
                  </a:lnTo>
                  <a:lnTo>
                    <a:pt x="98164" y="5169747"/>
                  </a:lnTo>
                  <a:lnTo>
                    <a:pt x="135981" y="5190269"/>
                  </a:lnTo>
                  <a:lnTo>
                    <a:pt x="177768" y="5203239"/>
                  </a:lnTo>
                  <a:lnTo>
                    <a:pt x="222630" y="5207762"/>
                  </a:lnTo>
                  <a:lnTo>
                    <a:pt x="3143250" y="5207762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074432"/>
              <a:ext cx="9825228" cy="532015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9799510" y="0"/>
                  </a:moveTo>
                  <a:lnTo>
                    <a:pt x="298272" y="0"/>
                  </a:lnTo>
                  <a:lnTo>
                    <a:pt x="249890" y="3902"/>
                  </a:lnTo>
                  <a:lnTo>
                    <a:pt x="203994" y="15200"/>
                  </a:lnTo>
                  <a:lnTo>
                    <a:pt x="161198" y="33281"/>
                  </a:lnTo>
                  <a:lnTo>
                    <a:pt x="122116" y="57534"/>
                  </a:lnTo>
                  <a:lnTo>
                    <a:pt x="87361" y="87344"/>
                  </a:lnTo>
                  <a:lnTo>
                    <a:pt x="57549" y="122099"/>
                  </a:lnTo>
                  <a:lnTo>
                    <a:pt x="33292" y="161188"/>
                  </a:lnTo>
                  <a:lnTo>
                    <a:pt x="15206" y="203996"/>
                  </a:lnTo>
                  <a:lnTo>
                    <a:pt x="3903" y="249912"/>
                  </a:lnTo>
                  <a:lnTo>
                    <a:pt x="0" y="298323"/>
                  </a:lnTo>
                  <a:lnTo>
                    <a:pt x="0" y="4559554"/>
                  </a:lnTo>
                  <a:lnTo>
                    <a:pt x="3903" y="4607921"/>
                  </a:lnTo>
                  <a:lnTo>
                    <a:pt x="15206" y="4653806"/>
                  </a:lnTo>
                  <a:lnTo>
                    <a:pt x="33292" y="4696594"/>
                  </a:lnTo>
                  <a:lnTo>
                    <a:pt x="57549" y="4735670"/>
                  </a:lnTo>
                  <a:lnTo>
                    <a:pt x="87361" y="4770420"/>
                  </a:lnTo>
                  <a:lnTo>
                    <a:pt x="122116" y="4800229"/>
                  </a:lnTo>
                  <a:lnTo>
                    <a:pt x="161198" y="4824484"/>
                  </a:lnTo>
                  <a:lnTo>
                    <a:pt x="203994" y="4842569"/>
                  </a:lnTo>
                  <a:lnTo>
                    <a:pt x="249890" y="4853871"/>
                  </a:lnTo>
                  <a:lnTo>
                    <a:pt x="298272" y="4857775"/>
                  </a:lnTo>
                  <a:lnTo>
                    <a:pt x="9799510" y="4857775"/>
                  </a:lnTo>
                  <a:lnTo>
                    <a:pt x="9847921" y="4853871"/>
                  </a:lnTo>
                  <a:lnTo>
                    <a:pt x="9893836" y="4842569"/>
                  </a:lnTo>
                  <a:lnTo>
                    <a:pt x="9936645" y="4824484"/>
                  </a:lnTo>
                  <a:lnTo>
                    <a:pt x="9975733" y="4800229"/>
                  </a:lnTo>
                  <a:lnTo>
                    <a:pt x="10010489" y="4770420"/>
                  </a:lnTo>
                  <a:lnTo>
                    <a:pt x="10040299" y="4735670"/>
                  </a:lnTo>
                  <a:lnTo>
                    <a:pt x="10064551" y="4696594"/>
                  </a:lnTo>
                  <a:lnTo>
                    <a:pt x="10082633" y="4653806"/>
                  </a:lnTo>
                  <a:lnTo>
                    <a:pt x="10093931" y="4607921"/>
                  </a:lnTo>
                  <a:lnTo>
                    <a:pt x="10097833" y="4559554"/>
                  </a:lnTo>
                  <a:lnTo>
                    <a:pt x="10097833" y="298323"/>
                  </a:lnTo>
                  <a:lnTo>
                    <a:pt x="10093931" y="249912"/>
                  </a:lnTo>
                  <a:lnTo>
                    <a:pt x="10082633" y="203996"/>
                  </a:lnTo>
                  <a:lnTo>
                    <a:pt x="10064551" y="161188"/>
                  </a:lnTo>
                  <a:lnTo>
                    <a:pt x="10040299" y="122099"/>
                  </a:lnTo>
                  <a:lnTo>
                    <a:pt x="10010489" y="87344"/>
                  </a:lnTo>
                  <a:lnTo>
                    <a:pt x="9975733" y="57534"/>
                  </a:lnTo>
                  <a:lnTo>
                    <a:pt x="9936645" y="33281"/>
                  </a:lnTo>
                  <a:lnTo>
                    <a:pt x="9893836" y="15200"/>
                  </a:lnTo>
                  <a:lnTo>
                    <a:pt x="9847921" y="3902"/>
                  </a:lnTo>
                  <a:lnTo>
                    <a:pt x="97995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0" y="298323"/>
                  </a:moveTo>
                  <a:lnTo>
                    <a:pt x="3903" y="249912"/>
                  </a:lnTo>
                  <a:lnTo>
                    <a:pt x="15206" y="203996"/>
                  </a:lnTo>
                  <a:lnTo>
                    <a:pt x="33292" y="161188"/>
                  </a:lnTo>
                  <a:lnTo>
                    <a:pt x="57549" y="122099"/>
                  </a:lnTo>
                  <a:lnTo>
                    <a:pt x="87361" y="87344"/>
                  </a:lnTo>
                  <a:lnTo>
                    <a:pt x="122116" y="57534"/>
                  </a:lnTo>
                  <a:lnTo>
                    <a:pt x="161198" y="33281"/>
                  </a:lnTo>
                  <a:lnTo>
                    <a:pt x="203994" y="15200"/>
                  </a:lnTo>
                  <a:lnTo>
                    <a:pt x="249890" y="3902"/>
                  </a:lnTo>
                  <a:lnTo>
                    <a:pt x="298272" y="0"/>
                  </a:lnTo>
                  <a:lnTo>
                    <a:pt x="9799510" y="0"/>
                  </a:lnTo>
                  <a:lnTo>
                    <a:pt x="9847921" y="3902"/>
                  </a:lnTo>
                  <a:lnTo>
                    <a:pt x="9893836" y="15200"/>
                  </a:lnTo>
                  <a:lnTo>
                    <a:pt x="9936645" y="33281"/>
                  </a:lnTo>
                  <a:lnTo>
                    <a:pt x="9975733" y="57534"/>
                  </a:lnTo>
                  <a:lnTo>
                    <a:pt x="10010489" y="87344"/>
                  </a:lnTo>
                  <a:lnTo>
                    <a:pt x="10040299" y="122099"/>
                  </a:lnTo>
                  <a:lnTo>
                    <a:pt x="10064551" y="161188"/>
                  </a:lnTo>
                  <a:lnTo>
                    <a:pt x="10082633" y="203996"/>
                  </a:lnTo>
                  <a:lnTo>
                    <a:pt x="10093931" y="249912"/>
                  </a:lnTo>
                  <a:lnTo>
                    <a:pt x="10097833" y="298323"/>
                  </a:lnTo>
                  <a:lnTo>
                    <a:pt x="10097833" y="4559554"/>
                  </a:lnTo>
                  <a:lnTo>
                    <a:pt x="10093931" y="4607921"/>
                  </a:lnTo>
                  <a:lnTo>
                    <a:pt x="10082633" y="4653806"/>
                  </a:lnTo>
                  <a:lnTo>
                    <a:pt x="10064551" y="4696594"/>
                  </a:lnTo>
                  <a:lnTo>
                    <a:pt x="10040299" y="4735670"/>
                  </a:lnTo>
                  <a:lnTo>
                    <a:pt x="10010489" y="4770420"/>
                  </a:lnTo>
                  <a:lnTo>
                    <a:pt x="9975733" y="4800229"/>
                  </a:lnTo>
                  <a:lnTo>
                    <a:pt x="9936645" y="4824484"/>
                  </a:lnTo>
                  <a:lnTo>
                    <a:pt x="9893836" y="4842569"/>
                  </a:lnTo>
                  <a:lnTo>
                    <a:pt x="9847921" y="4853871"/>
                  </a:lnTo>
                  <a:lnTo>
                    <a:pt x="9799510" y="4857775"/>
                  </a:lnTo>
                  <a:lnTo>
                    <a:pt x="298272" y="4857775"/>
                  </a:lnTo>
                  <a:lnTo>
                    <a:pt x="249890" y="4853871"/>
                  </a:lnTo>
                  <a:lnTo>
                    <a:pt x="203994" y="4842569"/>
                  </a:lnTo>
                  <a:lnTo>
                    <a:pt x="161198" y="4824484"/>
                  </a:lnTo>
                  <a:lnTo>
                    <a:pt x="122116" y="4800229"/>
                  </a:lnTo>
                  <a:lnTo>
                    <a:pt x="87361" y="4770420"/>
                  </a:lnTo>
                  <a:lnTo>
                    <a:pt x="57549" y="4735670"/>
                  </a:lnTo>
                  <a:lnTo>
                    <a:pt x="33292" y="4696594"/>
                  </a:lnTo>
                  <a:lnTo>
                    <a:pt x="15206" y="4653806"/>
                  </a:lnTo>
                  <a:lnTo>
                    <a:pt x="3903" y="4607921"/>
                  </a:lnTo>
                  <a:lnTo>
                    <a:pt x="0" y="4559554"/>
                  </a:lnTo>
                  <a:lnTo>
                    <a:pt x="0" y="29832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1450" y="215493"/>
            <a:ext cx="10287000" cy="945515"/>
            <a:chOff x="171450" y="215493"/>
            <a:chExt cx="10287000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459995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50" y="215493"/>
              <a:ext cx="2024252" cy="945159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91248" y="1413268"/>
            <a:ext cx="4014724" cy="4646028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68248" y="2317191"/>
            <a:ext cx="4224020" cy="904875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30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Impact</a:t>
            </a:r>
            <a:r>
              <a:rPr sz="2850" i="0" spc="-3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Investing,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ESG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50" dirty="0">
                <a:solidFill>
                  <a:srgbClr val="000000"/>
                </a:solidFill>
                <a:latin typeface="Microsoft JhengHei"/>
                <a:cs typeface="Microsoft JhengHei"/>
              </a:rPr>
              <a:t>&amp;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Climate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Finance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80872" y="3489705"/>
            <a:ext cx="817880" cy="273050"/>
          </a:xfrm>
          <a:custGeom>
            <a:avLst/>
            <a:gdLst/>
            <a:ahLst/>
            <a:cxnLst/>
            <a:rect l="l" t="t" r="r" b="b"/>
            <a:pathLst>
              <a:path w="817880" h="273050">
                <a:moveTo>
                  <a:pt x="768883" y="0"/>
                </a:moveTo>
                <a:lnTo>
                  <a:pt x="48793" y="0"/>
                </a:lnTo>
                <a:lnTo>
                  <a:pt x="29800" y="3833"/>
                </a:lnTo>
                <a:lnTo>
                  <a:pt x="14290" y="14287"/>
                </a:lnTo>
                <a:lnTo>
                  <a:pt x="3834" y="29789"/>
                </a:lnTo>
                <a:lnTo>
                  <a:pt x="0" y="48767"/>
                </a:lnTo>
                <a:lnTo>
                  <a:pt x="0" y="224154"/>
                </a:lnTo>
                <a:lnTo>
                  <a:pt x="3834" y="243206"/>
                </a:lnTo>
                <a:lnTo>
                  <a:pt x="14290" y="258746"/>
                </a:lnTo>
                <a:lnTo>
                  <a:pt x="29800" y="269214"/>
                </a:lnTo>
                <a:lnTo>
                  <a:pt x="48793" y="273050"/>
                </a:lnTo>
                <a:lnTo>
                  <a:pt x="768883" y="273050"/>
                </a:lnTo>
                <a:lnTo>
                  <a:pt x="787861" y="269214"/>
                </a:lnTo>
                <a:lnTo>
                  <a:pt x="803363" y="258746"/>
                </a:lnTo>
                <a:lnTo>
                  <a:pt x="813817" y="243206"/>
                </a:lnTo>
                <a:lnTo>
                  <a:pt x="817651" y="224154"/>
                </a:lnTo>
                <a:lnTo>
                  <a:pt x="817651" y="48767"/>
                </a:lnTo>
                <a:lnTo>
                  <a:pt x="813817" y="29789"/>
                </a:lnTo>
                <a:lnTo>
                  <a:pt x="803363" y="14287"/>
                </a:lnTo>
                <a:lnTo>
                  <a:pt x="787861" y="3833"/>
                </a:lnTo>
                <a:lnTo>
                  <a:pt x="768883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71167" y="3484117"/>
            <a:ext cx="994410" cy="284480"/>
          </a:xfrm>
          <a:custGeom>
            <a:avLst/>
            <a:gdLst/>
            <a:ahLst/>
            <a:cxnLst/>
            <a:rect l="l" t="t" r="r" b="b"/>
            <a:pathLst>
              <a:path w="994410" h="284479">
                <a:moveTo>
                  <a:pt x="0" y="48768"/>
                </a:moveTo>
                <a:lnTo>
                  <a:pt x="3833" y="29789"/>
                </a:lnTo>
                <a:lnTo>
                  <a:pt x="14287" y="14287"/>
                </a:lnTo>
                <a:lnTo>
                  <a:pt x="29789" y="3833"/>
                </a:lnTo>
                <a:lnTo>
                  <a:pt x="48768" y="0"/>
                </a:lnTo>
                <a:lnTo>
                  <a:pt x="945388" y="0"/>
                </a:lnTo>
                <a:lnTo>
                  <a:pt x="964366" y="3833"/>
                </a:lnTo>
                <a:lnTo>
                  <a:pt x="979868" y="14287"/>
                </a:lnTo>
                <a:lnTo>
                  <a:pt x="990322" y="29789"/>
                </a:lnTo>
                <a:lnTo>
                  <a:pt x="994156" y="48768"/>
                </a:lnTo>
                <a:lnTo>
                  <a:pt x="994156" y="235331"/>
                </a:lnTo>
                <a:lnTo>
                  <a:pt x="990322" y="254329"/>
                </a:lnTo>
                <a:lnTo>
                  <a:pt x="979868" y="269875"/>
                </a:lnTo>
                <a:lnTo>
                  <a:pt x="964366" y="280372"/>
                </a:lnTo>
                <a:lnTo>
                  <a:pt x="945388" y="284226"/>
                </a:lnTo>
                <a:lnTo>
                  <a:pt x="48768" y="284226"/>
                </a:lnTo>
                <a:lnTo>
                  <a:pt x="29789" y="280372"/>
                </a:lnTo>
                <a:lnTo>
                  <a:pt x="14287" y="269875"/>
                </a:lnTo>
                <a:lnTo>
                  <a:pt x="3833" y="254329"/>
                </a:lnTo>
                <a:lnTo>
                  <a:pt x="0" y="235331"/>
                </a:lnTo>
                <a:lnTo>
                  <a:pt x="0" y="48768"/>
                </a:lnTo>
                <a:close/>
              </a:path>
            </a:pathLst>
          </a:custGeom>
          <a:ln w="7620">
            <a:solidFill>
              <a:srgbClr val="4850B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551177" y="3548634"/>
            <a:ext cx="715645" cy="1644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00" dirty="0">
                <a:solidFill>
                  <a:srgbClr val="4850BB"/>
                </a:solidFill>
                <a:latin typeface="Calibri"/>
                <a:cs typeface="Calibri"/>
              </a:rPr>
              <a:t>IMPACT</a:t>
            </a:r>
            <a:r>
              <a:rPr sz="900" spc="30" dirty="0">
                <a:solidFill>
                  <a:srgbClr val="4850BB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850BB"/>
                </a:solidFill>
                <a:latin typeface="Calibri"/>
                <a:cs typeface="Calibri"/>
              </a:rPr>
              <a:t>&amp;</a:t>
            </a:r>
            <a:r>
              <a:rPr sz="900" spc="10" dirty="0">
                <a:solidFill>
                  <a:srgbClr val="4850BB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850BB"/>
                </a:solidFill>
                <a:latin typeface="Calibri"/>
                <a:cs typeface="Calibri"/>
              </a:rPr>
              <a:t>ESG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8248" y="3899128"/>
            <a:ext cx="5555615" cy="1168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6545" marR="5080" indent="-284480" algn="just">
              <a:lnSpc>
                <a:spcPct val="1071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Impact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investing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has</a:t>
            </a:r>
            <a:r>
              <a:rPr sz="14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evolved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niche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philanthropic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vehicle</a:t>
            </a:r>
            <a:r>
              <a:rPr sz="14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a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mainstream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asset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class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commanding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over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$1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trillion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AUM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globally.</a:t>
            </a:r>
            <a:endParaRPr sz="1400">
              <a:latin typeface="Calibri"/>
              <a:cs typeface="Calibri"/>
            </a:endParaRPr>
          </a:p>
          <a:p>
            <a:pPr marL="296545" marR="6350" indent="-284480" algn="just">
              <a:lnSpc>
                <a:spcPct val="107100"/>
              </a:lnSpc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4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entrepreneurial</a:t>
            </a:r>
            <a:r>
              <a:rPr sz="14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finance,</a:t>
            </a:r>
            <a:r>
              <a:rPr sz="14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this</a:t>
            </a:r>
            <a:r>
              <a:rPr sz="14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represents</a:t>
            </a:r>
            <a:r>
              <a:rPr sz="14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both</a:t>
            </a:r>
            <a:r>
              <a:rPr sz="14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source</a:t>
            </a:r>
            <a:r>
              <a:rPr sz="14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a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dimension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ESG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performance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increasingly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influences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appetite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exit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multiples.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1385315"/>
            <a:ext cx="10401300" cy="5049520"/>
            <a:chOff x="304800" y="1385315"/>
            <a:chExt cx="10401300" cy="50495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437224"/>
              <a:ext cx="3318255" cy="492695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530603"/>
              <a:ext cx="3143250" cy="4777105"/>
            </a:xfrm>
            <a:custGeom>
              <a:avLst/>
              <a:gdLst/>
              <a:ahLst/>
              <a:cxnLst/>
              <a:rect l="l" t="t" r="r" b="b"/>
              <a:pathLst>
                <a:path w="3143250" h="477710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554258"/>
                  </a:lnTo>
                  <a:lnTo>
                    <a:pt x="4523" y="4599118"/>
                  </a:lnTo>
                  <a:lnTo>
                    <a:pt x="17498" y="4640901"/>
                  </a:lnTo>
                  <a:lnTo>
                    <a:pt x="38027" y="4678712"/>
                  </a:lnTo>
                  <a:lnTo>
                    <a:pt x="65214" y="4711655"/>
                  </a:lnTo>
                  <a:lnTo>
                    <a:pt x="98164" y="4738835"/>
                  </a:lnTo>
                  <a:lnTo>
                    <a:pt x="135981" y="4759358"/>
                  </a:lnTo>
                  <a:lnTo>
                    <a:pt x="177768" y="4772328"/>
                  </a:lnTo>
                  <a:lnTo>
                    <a:pt x="222630" y="4776851"/>
                  </a:lnTo>
                  <a:lnTo>
                    <a:pt x="3143250" y="4776851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9768" y="1385315"/>
              <a:ext cx="9677400" cy="504926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23850" y="1657222"/>
              <a:ext cx="9925685" cy="4542790"/>
            </a:xfrm>
            <a:custGeom>
              <a:avLst/>
              <a:gdLst/>
              <a:ahLst/>
              <a:cxnLst/>
              <a:rect l="l" t="t" r="r" b="b"/>
              <a:pathLst>
                <a:path w="9925685" h="4542790">
                  <a:moveTo>
                    <a:pt x="9646793" y="0"/>
                  </a:moveTo>
                  <a:lnTo>
                    <a:pt x="278892" y="0"/>
                  </a:lnTo>
                  <a:lnTo>
                    <a:pt x="233654" y="3649"/>
                  </a:lnTo>
                  <a:lnTo>
                    <a:pt x="190741" y="14215"/>
                  </a:lnTo>
                  <a:lnTo>
                    <a:pt x="150726" y="31125"/>
                  </a:lnTo>
                  <a:lnTo>
                    <a:pt x="114182" y="53803"/>
                  </a:lnTo>
                  <a:lnTo>
                    <a:pt x="81686" y="81676"/>
                  </a:lnTo>
                  <a:lnTo>
                    <a:pt x="53810" y="114171"/>
                  </a:lnTo>
                  <a:lnTo>
                    <a:pt x="31129" y="150714"/>
                  </a:lnTo>
                  <a:lnTo>
                    <a:pt x="14218" y="190731"/>
                  </a:lnTo>
                  <a:lnTo>
                    <a:pt x="3650" y="233648"/>
                  </a:lnTo>
                  <a:lnTo>
                    <a:pt x="0" y="278891"/>
                  </a:lnTo>
                  <a:lnTo>
                    <a:pt x="0" y="4263517"/>
                  </a:lnTo>
                  <a:lnTo>
                    <a:pt x="3650" y="4308740"/>
                  </a:lnTo>
                  <a:lnTo>
                    <a:pt x="14218" y="4351642"/>
                  </a:lnTo>
                  <a:lnTo>
                    <a:pt x="31129" y="4391649"/>
                  </a:lnTo>
                  <a:lnTo>
                    <a:pt x="53810" y="4428186"/>
                  </a:lnTo>
                  <a:lnTo>
                    <a:pt x="81686" y="4460678"/>
                  </a:lnTo>
                  <a:lnTo>
                    <a:pt x="114182" y="4488550"/>
                  </a:lnTo>
                  <a:lnTo>
                    <a:pt x="150726" y="4511229"/>
                  </a:lnTo>
                  <a:lnTo>
                    <a:pt x="190741" y="4528140"/>
                  </a:lnTo>
                  <a:lnTo>
                    <a:pt x="233654" y="4538707"/>
                  </a:lnTo>
                  <a:lnTo>
                    <a:pt x="278892" y="4542358"/>
                  </a:lnTo>
                  <a:lnTo>
                    <a:pt x="9646793" y="4542358"/>
                  </a:lnTo>
                  <a:lnTo>
                    <a:pt x="9692036" y="4538707"/>
                  </a:lnTo>
                  <a:lnTo>
                    <a:pt x="9734953" y="4528140"/>
                  </a:lnTo>
                  <a:lnTo>
                    <a:pt x="9774970" y="4511229"/>
                  </a:lnTo>
                  <a:lnTo>
                    <a:pt x="9811513" y="4488550"/>
                  </a:lnTo>
                  <a:lnTo>
                    <a:pt x="9844008" y="4460678"/>
                  </a:lnTo>
                  <a:lnTo>
                    <a:pt x="9871881" y="4428186"/>
                  </a:lnTo>
                  <a:lnTo>
                    <a:pt x="9894559" y="4391649"/>
                  </a:lnTo>
                  <a:lnTo>
                    <a:pt x="9911469" y="4351642"/>
                  </a:lnTo>
                  <a:lnTo>
                    <a:pt x="9922035" y="4308740"/>
                  </a:lnTo>
                  <a:lnTo>
                    <a:pt x="9925685" y="4263517"/>
                  </a:lnTo>
                  <a:lnTo>
                    <a:pt x="9925685" y="278891"/>
                  </a:lnTo>
                  <a:lnTo>
                    <a:pt x="9922035" y="233648"/>
                  </a:lnTo>
                  <a:lnTo>
                    <a:pt x="9911469" y="190731"/>
                  </a:lnTo>
                  <a:lnTo>
                    <a:pt x="9894559" y="150714"/>
                  </a:lnTo>
                  <a:lnTo>
                    <a:pt x="9871881" y="114171"/>
                  </a:lnTo>
                  <a:lnTo>
                    <a:pt x="9844008" y="81676"/>
                  </a:lnTo>
                  <a:lnTo>
                    <a:pt x="9811513" y="53803"/>
                  </a:lnTo>
                  <a:lnTo>
                    <a:pt x="9774970" y="31125"/>
                  </a:lnTo>
                  <a:lnTo>
                    <a:pt x="9734953" y="14215"/>
                  </a:lnTo>
                  <a:lnTo>
                    <a:pt x="9692036" y="3649"/>
                  </a:lnTo>
                  <a:lnTo>
                    <a:pt x="96467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3850" y="1657222"/>
              <a:ext cx="9925685" cy="4542790"/>
            </a:xfrm>
            <a:custGeom>
              <a:avLst/>
              <a:gdLst/>
              <a:ahLst/>
              <a:cxnLst/>
              <a:rect l="l" t="t" r="r" b="b"/>
              <a:pathLst>
                <a:path w="9925685" h="4542790">
                  <a:moveTo>
                    <a:pt x="0" y="278891"/>
                  </a:moveTo>
                  <a:lnTo>
                    <a:pt x="3650" y="233648"/>
                  </a:lnTo>
                  <a:lnTo>
                    <a:pt x="14218" y="190731"/>
                  </a:lnTo>
                  <a:lnTo>
                    <a:pt x="31129" y="150714"/>
                  </a:lnTo>
                  <a:lnTo>
                    <a:pt x="53810" y="114171"/>
                  </a:lnTo>
                  <a:lnTo>
                    <a:pt x="81686" y="81676"/>
                  </a:lnTo>
                  <a:lnTo>
                    <a:pt x="114182" y="53803"/>
                  </a:lnTo>
                  <a:lnTo>
                    <a:pt x="150726" y="31125"/>
                  </a:lnTo>
                  <a:lnTo>
                    <a:pt x="190741" y="14215"/>
                  </a:lnTo>
                  <a:lnTo>
                    <a:pt x="233654" y="3649"/>
                  </a:lnTo>
                  <a:lnTo>
                    <a:pt x="278892" y="0"/>
                  </a:lnTo>
                  <a:lnTo>
                    <a:pt x="9646793" y="0"/>
                  </a:lnTo>
                  <a:lnTo>
                    <a:pt x="9692036" y="3649"/>
                  </a:lnTo>
                  <a:lnTo>
                    <a:pt x="9734953" y="14215"/>
                  </a:lnTo>
                  <a:lnTo>
                    <a:pt x="9774970" y="31125"/>
                  </a:lnTo>
                  <a:lnTo>
                    <a:pt x="9811513" y="53803"/>
                  </a:lnTo>
                  <a:lnTo>
                    <a:pt x="9844008" y="81676"/>
                  </a:lnTo>
                  <a:lnTo>
                    <a:pt x="9871881" y="114171"/>
                  </a:lnTo>
                  <a:lnTo>
                    <a:pt x="9894559" y="150714"/>
                  </a:lnTo>
                  <a:lnTo>
                    <a:pt x="9911469" y="190731"/>
                  </a:lnTo>
                  <a:lnTo>
                    <a:pt x="9922035" y="233648"/>
                  </a:lnTo>
                  <a:lnTo>
                    <a:pt x="9925685" y="278891"/>
                  </a:lnTo>
                  <a:lnTo>
                    <a:pt x="9925685" y="4263517"/>
                  </a:lnTo>
                  <a:lnTo>
                    <a:pt x="9922035" y="4308740"/>
                  </a:lnTo>
                  <a:lnTo>
                    <a:pt x="9911469" y="4351642"/>
                  </a:lnTo>
                  <a:lnTo>
                    <a:pt x="9894559" y="4391649"/>
                  </a:lnTo>
                  <a:lnTo>
                    <a:pt x="9871881" y="4428186"/>
                  </a:lnTo>
                  <a:lnTo>
                    <a:pt x="9844008" y="4460678"/>
                  </a:lnTo>
                  <a:lnTo>
                    <a:pt x="9811513" y="4488550"/>
                  </a:lnTo>
                  <a:lnTo>
                    <a:pt x="9774970" y="4511229"/>
                  </a:lnTo>
                  <a:lnTo>
                    <a:pt x="9734953" y="4528140"/>
                  </a:lnTo>
                  <a:lnTo>
                    <a:pt x="9692036" y="4538707"/>
                  </a:lnTo>
                  <a:lnTo>
                    <a:pt x="9646793" y="4542358"/>
                  </a:lnTo>
                  <a:lnTo>
                    <a:pt x="278892" y="4542358"/>
                  </a:lnTo>
                  <a:lnTo>
                    <a:pt x="233654" y="4538707"/>
                  </a:lnTo>
                  <a:lnTo>
                    <a:pt x="190741" y="4528140"/>
                  </a:lnTo>
                  <a:lnTo>
                    <a:pt x="150726" y="4511229"/>
                  </a:lnTo>
                  <a:lnTo>
                    <a:pt x="114182" y="4488550"/>
                  </a:lnTo>
                  <a:lnTo>
                    <a:pt x="81686" y="4460678"/>
                  </a:lnTo>
                  <a:lnTo>
                    <a:pt x="53810" y="4428186"/>
                  </a:lnTo>
                  <a:lnTo>
                    <a:pt x="31129" y="4391649"/>
                  </a:lnTo>
                  <a:lnTo>
                    <a:pt x="14218" y="4351642"/>
                  </a:lnTo>
                  <a:lnTo>
                    <a:pt x="3650" y="4308740"/>
                  </a:lnTo>
                  <a:lnTo>
                    <a:pt x="0" y="4263517"/>
                  </a:lnTo>
                  <a:lnTo>
                    <a:pt x="0" y="27889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6005" y="1705038"/>
              <a:ext cx="3719703" cy="442912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76351" rIns="0" bIns="0" rtlCol="0">
            <a:spAutoFit/>
          </a:bodyPr>
          <a:lstStyle/>
          <a:p>
            <a:pPr marL="41783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Impact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Finance &amp;</a:t>
            </a:r>
            <a:r>
              <a:rPr sz="2850" i="0" spc="-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ESG-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Aligned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Capital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58410" y="2075129"/>
            <a:ext cx="5570220" cy="1414145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5080" algn="just">
              <a:lnSpc>
                <a:spcPct val="93900"/>
              </a:lnSpc>
              <a:spcBef>
                <a:spcPts val="215"/>
              </a:spcBef>
            </a:pPr>
            <a:r>
              <a:rPr sz="16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Impact</a:t>
            </a:r>
            <a:r>
              <a:rPr sz="1600" spc="43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investing</a:t>
            </a:r>
            <a:r>
              <a:rPr sz="1600" spc="20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600" spc="2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deploying</a:t>
            </a:r>
            <a:r>
              <a:rPr sz="1600" spc="2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600" spc="4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t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o</a:t>
            </a:r>
            <a:r>
              <a:rPr sz="1600" spc="3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generate</a:t>
            </a:r>
            <a:r>
              <a:rPr sz="1600" spc="3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measurable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social</a:t>
            </a:r>
            <a:r>
              <a:rPr sz="1600" spc="1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or</a:t>
            </a:r>
            <a:r>
              <a:rPr sz="16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environmental</a:t>
            </a:r>
            <a:r>
              <a:rPr sz="16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benefit</a:t>
            </a:r>
            <a:r>
              <a:rPr sz="16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alongside</a:t>
            </a:r>
            <a:r>
              <a:rPr sz="16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financial</a:t>
            </a:r>
            <a:r>
              <a:rPr sz="1600" spc="1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return</a:t>
            </a:r>
            <a:r>
              <a:rPr sz="16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6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has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grown</a:t>
            </a:r>
            <a:r>
              <a:rPr sz="1600" spc="3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600" spc="3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over</a:t>
            </a:r>
            <a:r>
              <a:rPr sz="1600" spc="4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$1.16</a:t>
            </a:r>
            <a:r>
              <a:rPr sz="1600" b="1" spc="3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trillion</a:t>
            </a:r>
            <a:r>
              <a:rPr sz="1600" b="1" spc="3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30" dirty="0">
                <a:solidFill>
                  <a:srgbClr val="272424"/>
                </a:solidFill>
                <a:latin typeface="Microsoft JhengHei"/>
                <a:cs typeface="Microsoft JhengHei"/>
              </a:rPr>
              <a:t>AUM</a:t>
            </a:r>
            <a:r>
              <a:rPr sz="1600" b="1" spc="3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globally</a:t>
            </a:r>
            <a:r>
              <a:rPr sz="1600" b="1" spc="409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(GIIN,</a:t>
            </a:r>
            <a:r>
              <a:rPr sz="1600" spc="5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2022).</a:t>
            </a:r>
            <a:r>
              <a:rPr sz="1600" spc="5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entrepreneurs</a:t>
            </a:r>
            <a:r>
              <a:rPr sz="16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building</a:t>
            </a:r>
            <a:r>
              <a:rPr sz="1600" spc="-1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6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climate</a:t>
            </a:r>
            <a:r>
              <a:rPr sz="16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tech,</a:t>
            </a:r>
            <a:r>
              <a:rPr sz="16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health</a:t>
            </a:r>
            <a:r>
              <a:rPr sz="16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equity,</a:t>
            </a:r>
            <a:r>
              <a:rPr sz="1600" spc="1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or</a:t>
            </a:r>
            <a:r>
              <a:rPr sz="16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financial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inclusion,</a:t>
            </a:r>
            <a:r>
              <a:rPr sz="16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impact</a:t>
            </a:r>
            <a:r>
              <a:rPr sz="16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i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increasingly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accessible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strategically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valuable.</a:t>
            </a:r>
            <a:endParaRPr sz="1600">
              <a:latin typeface="Microsoft JhengHei"/>
              <a:cs typeface="Microsoft JhengHe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578984" y="3807714"/>
            <a:ext cx="1774825" cy="2055495"/>
            <a:chOff x="4578984" y="3807714"/>
            <a:chExt cx="1774825" cy="2055495"/>
          </a:xfrm>
        </p:grpSpPr>
        <p:sp>
          <p:nvSpPr>
            <p:cNvPr id="12" name="object 12"/>
            <p:cNvSpPr/>
            <p:nvPr/>
          </p:nvSpPr>
          <p:spPr>
            <a:xfrm>
              <a:off x="4595621" y="3819144"/>
              <a:ext cx="1746885" cy="2032635"/>
            </a:xfrm>
            <a:custGeom>
              <a:avLst/>
              <a:gdLst/>
              <a:ahLst/>
              <a:cxnLst/>
              <a:rect l="l" t="t" r="r" b="b"/>
              <a:pathLst>
                <a:path w="1746885" h="2032635">
                  <a:moveTo>
                    <a:pt x="1666113" y="0"/>
                  </a:moveTo>
                  <a:lnTo>
                    <a:pt x="80390" y="0"/>
                  </a:lnTo>
                  <a:lnTo>
                    <a:pt x="49077" y="6308"/>
                  </a:lnTo>
                  <a:lnTo>
                    <a:pt x="23526" y="23510"/>
                  </a:lnTo>
                  <a:lnTo>
                    <a:pt x="6310" y="49023"/>
                  </a:lnTo>
                  <a:lnTo>
                    <a:pt x="0" y="80263"/>
                  </a:lnTo>
                  <a:lnTo>
                    <a:pt x="0" y="1951735"/>
                  </a:lnTo>
                  <a:lnTo>
                    <a:pt x="6310" y="1982995"/>
                  </a:lnTo>
                  <a:lnTo>
                    <a:pt x="23526" y="2008552"/>
                  </a:lnTo>
                  <a:lnTo>
                    <a:pt x="49077" y="2025798"/>
                  </a:lnTo>
                  <a:lnTo>
                    <a:pt x="80390" y="2032127"/>
                  </a:lnTo>
                  <a:lnTo>
                    <a:pt x="1666113" y="2032127"/>
                  </a:lnTo>
                  <a:lnTo>
                    <a:pt x="1697353" y="2025798"/>
                  </a:lnTo>
                  <a:lnTo>
                    <a:pt x="1722866" y="2008552"/>
                  </a:lnTo>
                  <a:lnTo>
                    <a:pt x="1740068" y="1982995"/>
                  </a:lnTo>
                  <a:lnTo>
                    <a:pt x="1746377" y="1951735"/>
                  </a:lnTo>
                  <a:lnTo>
                    <a:pt x="1746377" y="80263"/>
                  </a:lnTo>
                  <a:lnTo>
                    <a:pt x="1740068" y="49023"/>
                  </a:lnTo>
                  <a:lnTo>
                    <a:pt x="1722866" y="23510"/>
                  </a:lnTo>
                  <a:lnTo>
                    <a:pt x="1697353" y="6308"/>
                  </a:lnTo>
                  <a:lnTo>
                    <a:pt x="16661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595621" y="3819144"/>
              <a:ext cx="1746885" cy="2032635"/>
            </a:xfrm>
            <a:custGeom>
              <a:avLst/>
              <a:gdLst/>
              <a:ahLst/>
              <a:cxnLst/>
              <a:rect l="l" t="t" r="r" b="b"/>
              <a:pathLst>
                <a:path w="1746885" h="2032635">
                  <a:moveTo>
                    <a:pt x="0" y="80263"/>
                  </a:moveTo>
                  <a:lnTo>
                    <a:pt x="6310" y="49023"/>
                  </a:lnTo>
                  <a:lnTo>
                    <a:pt x="23526" y="23510"/>
                  </a:lnTo>
                  <a:lnTo>
                    <a:pt x="49077" y="6308"/>
                  </a:lnTo>
                  <a:lnTo>
                    <a:pt x="80390" y="0"/>
                  </a:lnTo>
                  <a:lnTo>
                    <a:pt x="1666113" y="0"/>
                  </a:lnTo>
                  <a:lnTo>
                    <a:pt x="1697353" y="6308"/>
                  </a:lnTo>
                  <a:lnTo>
                    <a:pt x="1722866" y="23510"/>
                  </a:lnTo>
                  <a:lnTo>
                    <a:pt x="1740068" y="49023"/>
                  </a:lnTo>
                  <a:lnTo>
                    <a:pt x="1746377" y="80263"/>
                  </a:lnTo>
                  <a:lnTo>
                    <a:pt x="1746377" y="1951735"/>
                  </a:lnTo>
                  <a:lnTo>
                    <a:pt x="1740068" y="1982995"/>
                  </a:lnTo>
                  <a:lnTo>
                    <a:pt x="1722866" y="2008552"/>
                  </a:lnTo>
                  <a:lnTo>
                    <a:pt x="1697353" y="2025798"/>
                  </a:lnTo>
                  <a:lnTo>
                    <a:pt x="1666113" y="2032127"/>
                  </a:lnTo>
                  <a:lnTo>
                    <a:pt x="80390" y="2032127"/>
                  </a:lnTo>
                  <a:lnTo>
                    <a:pt x="49077" y="2025798"/>
                  </a:lnTo>
                  <a:lnTo>
                    <a:pt x="23526" y="2008552"/>
                  </a:lnTo>
                  <a:lnTo>
                    <a:pt x="6310" y="1982995"/>
                  </a:lnTo>
                  <a:lnTo>
                    <a:pt x="0" y="1951735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578984" y="3819144"/>
              <a:ext cx="67310" cy="2032635"/>
            </a:xfrm>
            <a:custGeom>
              <a:avLst/>
              <a:gdLst/>
              <a:ahLst/>
              <a:cxnLst/>
              <a:rect l="l" t="t" r="r" b="b"/>
              <a:pathLst>
                <a:path w="67310" h="2032635">
                  <a:moveTo>
                    <a:pt x="33400" y="0"/>
                  </a:moveTo>
                  <a:lnTo>
                    <a:pt x="20413" y="2631"/>
                  </a:lnTo>
                  <a:lnTo>
                    <a:pt x="9794" y="9810"/>
                  </a:lnTo>
                  <a:lnTo>
                    <a:pt x="2629" y="20466"/>
                  </a:lnTo>
                  <a:lnTo>
                    <a:pt x="0" y="33527"/>
                  </a:lnTo>
                  <a:lnTo>
                    <a:pt x="0" y="1998598"/>
                  </a:lnTo>
                  <a:lnTo>
                    <a:pt x="2629" y="2011660"/>
                  </a:lnTo>
                  <a:lnTo>
                    <a:pt x="9794" y="2022316"/>
                  </a:lnTo>
                  <a:lnTo>
                    <a:pt x="20413" y="2029495"/>
                  </a:lnTo>
                  <a:lnTo>
                    <a:pt x="33400" y="2032127"/>
                  </a:lnTo>
                  <a:lnTo>
                    <a:pt x="46442" y="2029495"/>
                  </a:lnTo>
                  <a:lnTo>
                    <a:pt x="57054" y="2022316"/>
                  </a:lnTo>
                  <a:lnTo>
                    <a:pt x="64190" y="2011660"/>
                  </a:lnTo>
                  <a:lnTo>
                    <a:pt x="66801" y="1998598"/>
                  </a:lnTo>
                  <a:lnTo>
                    <a:pt x="66801" y="33527"/>
                  </a:lnTo>
                  <a:lnTo>
                    <a:pt x="64190" y="20466"/>
                  </a:lnTo>
                  <a:lnTo>
                    <a:pt x="57054" y="9810"/>
                  </a:lnTo>
                  <a:lnTo>
                    <a:pt x="46442" y="2631"/>
                  </a:lnTo>
                  <a:lnTo>
                    <a:pt x="33400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795520" y="3960113"/>
            <a:ext cx="1236980" cy="14643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Climate</a:t>
            </a:r>
            <a:r>
              <a:rPr sz="1400" b="1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Tech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5"/>
              </a:spcBef>
            </a:pP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$70B+invested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in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2023.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Breakthrough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Energy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Ventures,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Lowercarbon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Capital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leading.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470396" y="3807714"/>
            <a:ext cx="1774825" cy="2055495"/>
            <a:chOff x="6470396" y="3807714"/>
            <a:chExt cx="1774825" cy="2055495"/>
          </a:xfrm>
        </p:grpSpPr>
        <p:sp>
          <p:nvSpPr>
            <p:cNvPr id="17" name="object 17"/>
            <p:cNvSpPr/>
            <p:nvPr/>
          </p:nvSpPr>
          <p:spPr>
            <a:xfrm>
              <a:off x="6487160" y="3819144"/>
              <a:ext cx="1746885" cy="2032635"/>
            </a:xfrm>
            <a:custGeom>
              <a:avLst/>
              <a:gdLst/>
              <a:ahLst/>
              <a:cxnLst/>
              <a:rect l="l" t="t" r="r" b="b"/>
              <a:pathLst>
                <a:path w="1746884" h="2032635">
                  <a:moveTo>
                    <a:pt x="1666113" y="0"/>
                  </a:moveTo>
                  <a:lnTo>
                    <a:pt x="80263" y="0"/>
                  </a:lnTo>
                  <a:lnTo>
                    <a:pt x="49023" y="6308"/>
                  </a:lnTo>
                  <a:lnTo>
                    <a:pt x="23510" y="23510"/>
                  </a:lnTo>
                  <a:lnTo>
                    <a:pt x="6308" y="49023"/>
                  </a:lnTo>
                  <a:lnTo>
                    <a:pt x="0" y="80263"/>
                  </a:lnTo>
                  <a:lnTo>
                    <a:pt x="0" y="1951735"/>
                  </a:lnTo>
                  <a:lnTo>
                    <a:pt x="6308" y="1982995"/>
                  </a:lnTo>
                  <a:lnTo>
                    <a:pt x="23510" y="2008552"/>
                  </a:lnTo>
                  <a:lnTo>
                    <a:pt x="49023" y="2025798"/>
                  </a:lnTo>
                  <a:lnTo>
                    <a:pt x="80263" y="2032127"/>
                  </a:lnTo>
                  <a:lnTo>
                    <a:pt x="1666113" y="2032127"/>
                  </a:lnTo>
                  <a:lnTo>
                    <a:pt x="1697353" y="2025798"/>
                  </a:lnTo>
                  <a:lnTo>
                    <a:pt x="1722866" y="2008552"/>
                  </a:lnTo>
                  <a:lnTo>
                    <a:pt x="1740068" y="1982995"/>
                  </a:lnTo>
                  <a:lnTo>
                    <a:pt x="1746376" y="1951735"/>
                  </a:lnTo>
                  <a:lnTo>
                    <a:pt x="1746376" y="80263"/>
                  </a:lnTo>
                  <a:lnTo>
                    <a:pt x="1740068" y="49023"/>
                  </a:lnTo>
                  <a:lnTo>
                    <a:pt x="1722866" y="23510"/>
                  </a:lnTo>
                  <a:lnTo>
                    <a:pt x="1697353" y="6308"/>
                  </a:lnTo>
                  <a:lnTo>
                    <a:pt x="16661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487160" y="3819144"/>
              <a:ext cx="1746885" cy="2032635"/>
            </a:xfrm>
            <a:custGeom>
              <a:avLst/>
              <a:gdLst/>
              <a:ahLst/>
              <a:cxnLst/>
              <a:rect l="l" t="t" r="r" b="b"/>
              <a:pathLst>
                <a:path w="1746884" h="2032635">
                  <a:moveTo>
                    <a:pt x="0" y="80263"/>
                  </a:moveTo>
                  <a:lnTo>
                    <a:pt x="6308" y="49023"/>
                  </a:lnTo>
                  <a:lnTo>
                    <a:pt x="23510" y="23510"/>
                  </a:lnTo>
                  <a:lnTo>
                    <a:pt x="49023" y="6308"/>
                  </a:lnTo>
                  <a:lnTo>
                    <a:pt x="80263" y="0"/>
                  </a:lnTo>
                  <a:lnTo>
                    <a:pt x="1666113" y="0"/>
                  </a:lnTo>
                  <a:lnTo>
                    <a:pt x="1697353" y="6308"/>
                  </a:lnTo>
                  <a:lnTo>
                    <a:pt x="1722866" y="23510"/>
                  </a:lnTo>
                  <a:lnTo>
                    <a:pt x="1740068" y="49023"/>
                  </a:lnTo>
                  <a:lnTo>
                    <a:pt x="1746376" y="80263"/>
                  </a:lnTo>
                  <a:lnTo>
                    <a:pt x="1746376" y="1951735"/>
                  </a:lnTo>
                  <a:lnTo>
                    <a:pt x="1740068" y="1982995"/>
                  </a:lnTo>
                  <a:lnTo>
                    <a:pt x="1722866" y="2008552"/>
                  </a:lnTo>
                  <a:lnTo>
                    <a:pt x="1697353" y="2025798"/>
                  </a:lnTo>
                  <a:lnTo>
                    <a:pt x="1666113" y="2032127"/>
                  </a:lnTo>
                  <a:lnTo>
                    <a:pt x="80263" y="2032127"/>
                  </a:lnTo>
                  <a:lnTo>
                    <a:pt x="49023" y="2025798"/>
                  </a:lnTo>
                  <a:lnTo>
                    <a:pt x="23510" y="2008552"/>
                  </a:lnTo>
                  <a:lnTo>
                    <a:pt x="6308" y="1982995"/>
                  </a:lnTo>
                  <a:lnTo>
                    <a:pt x="0" y="1951735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470396" y="3819144"/>
              <a:ext cx="67310" cy="2032635"/>
            </a:xfrm>
            <a:custGeom>
              <a:avLst/>
              <a:gdLst/>
              <a:ahLst/>
              <a:cxnLst/>
              <a:rect l="l" t="t" r="r" b="b"/>
              <a:pathLst>
                <a:path w="67309" h="2032635">
                  <a:moveTo>
                    <a:pt x="33527" y="0"/>
                  </a:moveTo>
                  <a:lnTo>
                    <a:pt x="20466" y="2631"/>
                  </a:lnTo>
                  <a:lnTo>
                    <a:pt x="9810" y="9810"/>
                  </a:lnTo>
                  <a:lnTo>
                    <a:pt x="2631" y="20466"/>
                  </a:lnTo>
                  <a:lnTo>
                    <a:pt x="0" y="33527"/>
                  </a:lnTo>
                  <a:lnTo>
                    <a:pt x="0" y="1998598"/>
                  </a:lnTo>
                  <a:lnTo>
                    <a:pt x="2631" y="2011660"/>
                  </a:lnTo>
                  <a:lnTo>
                    <a:pt x="9810" y="2022316"/>
                  </a:lnTo>
                  <a:lnTo>
                    <a:pt x="20466" y="2029495"/>
                  </a:lnTo>
                  <a:lnTo>
                    <a:pt x="33527" y="2032127"/>
                  </a:lnTo>
                  <a:lnTo>
                    <a:pt x="46515" y="2029495"/>
                  </a:lnTo>
                  <a:lnTo>
                    <a:pt x="57134" y="2022316"/>
                  </a:lnTo>
                  <a:lnTo>
                    <a:pt x="64299" y="2011660"/>
                  </a:lnTo>
                  <a:lnTo>
                    <a:pt x="66928" y="1998598"/>
                  </a:lnTo>
                  <a:lnTo>
                    <a:pt x="66928" y="33527"/>
                  </a:lnTo>
                  <a:lnTo>
                    <a:pt x="64299" y="20466"/>
                  </a:lnTo>
                  <a:lnTo>
                    <a:pt x="57134" y="9810"/>
                  </a:lnTo>
                  <a:lnTo>
                    <a:pt x="46515" y="2631"/>
                  </a:lnTo>
                  <a:lnTo>
                    <a:pt x="33527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687439" y="3949141"/>
            <a:ext cx="1231265" cy="1702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18795">
              <a:lnSpc>
                <a:spcPct val="107100"/>
              </a:lnSpc>
              <a:spcBef>
                <a:spcPts val="95"/>
              </a:spcBef>
            </a:pPr>
            <a:r>
              <a:rPr sz="140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Financial </a:t>
            </a:r>
            <a:r>
              <a:rPr sz="14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Inclusion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0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Fintech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100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the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unbanked.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Accion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Lab,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Omidyar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Network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active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362060" y="3807714"/>
            <a:ext cx="1774825" cy="2055495"/>
            <a:chOff x="8362060" y="3807714"/>
            <a:chExt cx="1774825" cy="2055495"/>
          </a:xfrm>
        </p:grpSpPr>
        <p:sp>
          <p:nvSpPr>
            <p:cNvPr id="22" name="object 22"/>
            <p:cNvSpPr/>
            <p:nvPr/>
          </p:nvSpPr>
          <p:spPr>
            <a:xfrm>
              <a:off x="8378824" y="3819144"/>
              <a:ext cx="1746885" cy="2032635"/>
            </a:xfrm>
            <a:custGeom>
              <a:avLst/>
              <a:gdLst/>
              <a:ahLst/>
              <a:cxnLst/>
              <a:rect l="l" t="t" r="r" b="b"/>
              <a:pathLst>
                <a:path w="1746884" h="2032635">
                  <a:moveTo>
                    <a:pt x="1665985" y="0"/>
                  </a:moveTo>
                  <a:lnTo>
                    <a:pt x="80264" y="0"/>
                  </a:lnTo>
                  <a:lnTo>
                    <a:pt x="49023" y="6308"/>
                  </a:lnTo>
                  <a:lnTo>
                    <a:pt x="23510" y="23510"/>
                  </a:lnTo>
                  <a:lnTo>
                    <a:pt x="6308" y="49023"/>
                  </a:lnTo>
                  <a:lnTo>
                    <a:pt x="0" y="80263"/>
                  </a:lnTo>
                  <a:lnTo>
                    <a:pt x="0" y="1951735"/>
                  </a:lnTo>
                  <a:lnTo>
                    <a:pt x="6308" y="1982995"/>
                  </a:lnTo>
                  <a:lnTo>
                    <a:pt x="23510" y="2008552"/>
                  </a:lnTo>
                  <a:lnTo>
                    <a:pt x="49023" y="2025798"/>
                  </a:lnTo>
                  <a:lnTo>
                    <a:pt x="80264" y="2032127"/>
                  </a:lnTo>
                  <a:lnTo>
                    <a:pt x="1665985" y="2032127"/>
                  </a:lnTo>
                  <a:lnTo>
                    <a:pt x="1697245" y="2025798"/>
                  </a:lnTo>
                  <a:lnTo>
                    <a:pt x="1722802" y="2008552"/>
                  </a:lnTo>
                  <a:lnTo>
                    <a:pt x="1740048" y="1982995"/>
                  </a:lnTo>
                  <a:lnTo>
                    <a:pt x="1746377" y="1951735"/>
                  </a:lnTo>
                  <a:lnTo>
                    <a:pt x="1746377" y="80263"/>
                  </a:lnTo>
                  <a:lnTo>
                    <a:pt x="1740048" y="49023"/>
                  </a:lnTo>
                  <a:lnTo>
                    <a:pt x="1722802" y="23510"/>
                  </a:lnTo>
                  <a:lnTo>
                    <a:pt x="1697245" y="6308"/>
                  </a:lnTo>
                  <a:lnTo>
                    <a:pt x="16659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378824" y="3819144"/>
              <a:ext cx="1746885" cy="2032635"/>
            </a:xfrm>
            <a:custGeom>
              <a:avLst/>
              <a:gdLst/>
              <a:ahLst/>
              <a:cxnLst/>
              <a:rect l="l" t="t" r="r" b="b"/>
              <a:pathLst>
                <a:path w="1746884" h="2032635">
                  <a:moveTo>
                    <a:pt x="0" y="80263"/>
                  </a:moveTo>
                  <a:lnTo>
                    <a:pt x="6308" y="49023"/>
                  </a:lnTo>
                  <a:lnTo>
                    <a:pt x="23510" y="23510"/>
                  </a:lnTo>
                  <a:lnTo>
                    <a:pt x="49023" y="6308"/>
                  </a:lnTo>
                  <a:lnTo>
                    <a:pt x="80264" y="0"/>
                  </a:lnTo>
                  <a:lnTo>
                    <a:pt x="1665985" y="0"/>
                  </a:lnTo>
                  <a:lnTo>
                    <a:pt x="1697245" y="6308"/>
                  </a:lnTo>
                  <a:lnTo>
                    <a:pt x="1722802" y="23510"/>
                  </a:lnTo>
                  <a:lnTo>
                    <a:pt x="1740048" y="49023"/>
                  </a:lnTo>
                  <a:lnTo>
                    <a:pt x="1746377" y="80263"/>
                  </a:lnTo>
                  <a:lnTo>
                    <a:pt x="1746377" y="1951735"/>
                  </a:lnTo>
                  <a:lnTo>
                    <a:pt x="1740048" y="1982995"/>
                  </a:lnTo>
                  <a:lnTo>
                    <a:pt x="1722802" y="2008552"/>
                  </a:lnTo>
                  <a:lnTo>
                    <a:pt x="1697245" y="2025798"/>
                  </a:lnTo>
                  <a:lnTo>
                    <a:pt x="1665985" y="2032127"/>
                  </a:lnTo>
                  <a:lnTo>
                    <a:pt x="80264" y="2032127"/>
                  </a:lnTo>
                  <a:lnTo>
                    <a:pt x="49023" y="2025798"/>
                  </a:lnTo>
                  <a:lnTo>
                    <a:pt x="23510" y="2008552"/>
                  </a:lnTo>
                  <a:lnTo>
                    <a:pt x="6308" y="1982995"/>
                  </a:lnTo>
                  <a:lnTo>
                    <a:pt x="0" y="1951735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362060" y="3819144"/>
              <a:ext cx="67310" cy="2032635"/>
            </a:xfrm>
            <a:custGeom>
              <a:avLst/>
              <a:gdLst/>
              <a:ahLst/>
              <a:cxnLst/>
              <a:rect l="l" t="t" r="r" b="b"/>
              <a:pathLst>
                <a:path w="67309" h="2032635">
                  <a:moveTo>
                    <a:pt x="33400" y="0"/>
                  </a:moveTo>
                  <a:lnTo>
                    <a:pt x="20413" y="2631"/>
                  </a:lnTo>
                  <a:lnTo>
                    <a:pt x="9794" y="9810"/>
                  </a:lnTo>
                  <a:lnTo>
                    <a:pt x="2629" y="20466"/>
                  </a:lnTo>
                  <a:lnTo>
                    <a:pt x="0" y="33527"/>
                  </a:lnTo>
                  <a:lnTo>
                    <a:pt x="0" y="1998598"/>
                  </a:lnTo>
                  <a:lnTo>
                    <a:pt x="2629" y="2011660"/>
                  </a:lnTo>
                  <a:lnTo>
                    <a:pt x="9794" y="2022316"/>
                  </a:lnTo>
                  <a:lnTo>
                    <a:pt x="20413" y="2029495"/>
                  </a:lnTo>
                  <a:lnTo>
                    <a:pt x="33400" y="2032127"/>
                  </a:lnTo>
                  <a:lnTo>
                    <a:pt x="46462" y="2029495"/>
                  </a:lnTo>
                  <a:lnTo>
                    <a:pt x="57118" y="2022316"/>
                  </a:lnTo>
                  <a:lnTo>
                    <a:pt x="64297" y="2011660"/>
                  </a:lnTo>
                  <a:lnTo>
                    <a:pt x="66929" y="1998598"/>
                  </a:lnTo>
                  <a:lnTo>
                    <a:pt x="66929" y="33527"/>
                  </a:lnTo>
                  <a:lnTo>
                    <a:pt x="64297" y="20466"/>
                  </a:lnTo>
                  <a:lnTo>
                    <a:pt x="57118" y="9810"/>
                  </a:lnTo>
                  <a:lnTo>
                    <a:pt x="46462" y="2631"/>
                  </a:lnTo>
                  <a:lnTo>
                    <a:pt x="33400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8579357" y="3960113"/>
            <a:ext cx="1235075" cy="16929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Health</a:t>
            </a:r>
            <a:r>
              <a:rPr sz="140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615"/>
              </a:spcBef>
            </a:pP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Addressing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healthcare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access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gaps.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Social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determinants</a:t>
            </a:r>
            <a:r>
              <a:rPr sz="11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of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health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as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</a:t>
            </a:r>
            <a:r>
              <a:rPr sz="1100" spc="1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thesis.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067560" y="450724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object 2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4191" y="62075"/>
            <a:ext cx="1691042" cy="736935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074432"/>
            <a:ext cx="10365105" cy="5321935"/>
            <a:chOff x="341566" y="1074432"/>
            <a:chExt cx="10365105" cy="53219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097706"/>
              <a:ext cx="3318255" cy="529819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160652"/>
              <a:ext cx="3143250" cy="5208270"/>
            </a:xfrm>
            <a:custGeom>
              <a:avLst/>
              <a:gdLst/>
              <a:ahLst/>
              <a:cxnLst/>
              <a:rect l="l" t="t" r="r" b="b"/>
              <a:pathLst>
                <a:path w="3143250" h="520827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985181"/>
                  </a:lnTo>
                  <a:lnTo>
                    <a:pt x="4523" y="5030038"/>
                  </a:lnTo>
                  <a:lnTo>
                    <a:pt x="17498" y="5071818"/>
                  </a:lnTo>
                  <a:lnTo>
                    <a:pt x="38027" y="5109626"/>
                  </a:lnTo>
                  <a:lnTo>
                    <a:pt x="65214" y="5142568"/>
                  </a:lnTo>
                  <a:lnTo>
                    <a:pt x="98164" y="5169747"/>
                  </a:lnTo>
                  <a:lnTo>
                    <a:pt x="135981" y="5190269"/>
                  </a:lnTo>
                  <a:lnTo>
                    <a:pt x="177768" y="5203239"/>
                  </a:lnTo>
                  <a:lnTo>
                    <a:pt x="222630" y="5207762"/>
                  </a:lnTo>
                  <a:lnTo>
                    <a:pt x="3143250" y="5207762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536" y="1074432"/>
              <a:ext cx="9825228" cy="532015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9799510" y="0"/>
                  </a:moveTo>
                  <a:lnTo>
                    <a:pt x="298272" y="0"/>
                  </a:lnTo>
                  <a:lnTo>
                    <a:pt x="249890" y="3902"/>
                  </a:lnTo>
                  <a:lnTo>
                    <a:pt x="203994" y="15200"/>
                  </a:lnTo>
                  <a:lnTo>
                    <a:pt x="161198" y="33281"/>
                  </a:lnTo>
                  <a:lnTo>
                    <a:pt x="122116" y="57534"/>
                  </a:lnTo>
                  <a:lnTo>
                    <a:pt x="87361" y="87344"/>
                  </a:lnTo>
                  <a:lnTo>
                    <a:pt x="57549" y="122099"/>
                  </a:lnTo>
                  <a:lnTo>
                    <a:pt x="33292" y="161188"/>
                  </a:lnTo>
                  <a:lnTo>
                    <a:pt x="15206" y="203996"/>
                  </a:lnTo>
                  <a:lnTo>
                    <a:pt x="3903" y="249912"/>
                  </a:lnTo>
                  <a:lnTo>
                    <a:pt x="0" y="298323"/>
                  </a:lnTo>
                  <a:lnTo>
                    <a:pt x="0" y="4559554"/>
                  </a:lnTo>
                  <a:lnTo>
                    <a:pt x="3903" y="4607921"/>
                  </a:lnTo>
                  <a:lnTo>
                    <a:pt x="15206" y="4653806"/>
                  </a:lnTo>
                  <a:lnTo>
                    <a:pt x="33292" y="4696594"/>
                  </a:lnTo>
                  <a:lnTo>
                    <a:pt x="57549" y="4735670"/>
                  </a:lnTo>
                  <a:lnTo>
                    <a:pt x="87361" y="4770420"/>
                  </a:lnTo>
                  <a:lnTo>
                    <a:pt x="122116" y="4800229"/>
                  </a:lnTo>
                  <a:lnTo>
                    <a:pt x="161198" y="4824484"/>
                  </a:lnTo>
                  <a:lnTo>
                    <a:pt x="203994" y="4842569"/>
                  </a:lnTo>
                  <a:lnTo>
                    <a:pt x="249890" y="4853871"/>
                  </a:lnTo>
                  <a:lnTo>
                    <a:pt x="298272" y="4857775"/>
                  </a:lnTo>
                  <a:lnTo>
                    <a:pt x="9799510" y="4857775"/>
                  </a:lnTo>
                  <a:lnTo>
                    <a:pt x="9847921" y="4853871"/>
                  </a:lnTo>
                  <a:lnTo>
                    <a:pt x="9893836" y="4842569"/>
                  </a:lnTo>
                  <a:lnTo>
                    <a:pt x="9936645" y="4824484"/>
                  </a:lnTo>
                  <a:lnTo>
                    <a:pt x="9975733" y="4800229"/>
                  </a:lnTo>
                  <a:lnTo>
                    <a:pt x="10010489" y="4770420"/>
                  </a:lnTo>
                  <a:lnTo>
                    <a:pt x="10040299" y="4735670"/>
                  </a:lnTo>
                  <a:lnTo>
                    <a:pt x="10064551" y="4696594"/>
                  </a:lnTo>
                  <a:lnTo>
                    <a:pt x="10082633" y="4653806"/>
                  </a:lnTo>
                  <a:lnTo>
                    <a:pt x="10093931" y="4607921"/>
                  </a:lnTo>
                  <a:lnTo>
                    <a:pt x="10097833" y="4559554"/>
                  </a:lnTo>
                  <a:lnTo>
                    <a:pt x="10097833" y="298323"/>
                  </a:lnTo>
                  <a:lnTo>
                    <a:pt x="10093931" y="249912"/>
                  </a:lnTo>
                  <a:lnTo>
                    <a:pt x="10082633" y="203996"/>
                  </a:lnTo>
                  <a:lnTo>
                    <a:pt x="10064551" y="161188"/>
                  </a:lnTo>
                  <a:lnTo>
                    <a:pt x="10040299" y="122099"/>
                  </a:lnTo>
                  <a:lnTo>
                    <a:pt x="10010489" y="87344"/>
                  </a:lnTo>
                  <a:lnTo>
                    <a:pt x="9975733" y="57534"/>
                  </a:lnTo>
                  <a:lnTo>
                    <a:pt x="9936645" y="33281"/>
                  </a:lnTo>
                  <a:lnTo>
                    <a:pt x="9893836" y="15200"/>
                  </a:lnTo>
                  <a:lnTo>
                    <a:pt x="9847921" y="3902"/>
                  </a:lnTo>
                  <a:lnTo>
                    <a:pt x="97995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323974"/>
              <a:ext cx="10098405" cy="4858385"/>
            </a:xfrm>
            <a:custGeom>
              <a:avLst/>
              <a:gdLst/>
              <a:ahLst/>
              <a:cxnLst/>
              <a:rect l="l" t="t" r="r" b="b"/>
              <a:pathLst>
                <a:path w="10098405" h="4858385">
                  <a:moveTo>
                    <a:pt x="0" y="298323"/>
                  </a:moveTo>
                  <a:lnTo>
                    <a:pt x="3903" y="249912"/>
                  </a:lnTo>
                  <a:lnTo>
                    <a:pt x="15206" y="203996"/>
                  </a:lnTo>
                  <a:lnTo>
                    <a:pt x="33292" y="161188"/>
                  </a:lnTo>
                  <a:lnTo>
                    <a:pt x="57549" y="122099"/>
                  </a:lnTo>
                  <a:lnTo>
                    <a:pt x="87361" y="87344"/>
                  </a:lnTo>
                  <a:lnTo>
                    <a:pt x="122116" y="57534"/>
                  </a:lnTo>
                  <a:lnTo>
                    <a:pt x="161198" y="33281"/>
                  </a:lnTo>
                  <a:lnTo>
                    <a:pt x="203994" y="15200"/>
                  </a:lnTo>
                  <a:lnTo>
                    <a:pt x="249890" y="3902"/>
                  </a:lnTo>
                  <a:lnTo>
                    <a:pt x="298272" y="0"/>
                  </a:lnTo>
                  <a:lnTo>
                    <a:pt x="9799510" y="0"/>
                  </a:lnTo>
                  <a:lnTo>
                    <a:pt x="9847921" y="3902"/>
                  </a:lnTo>
                  <a:lnTo>
                    <a:pt x="9893836" y="15200"/>
                  </a:lnTo>
                  <a:lnTo>
                    <a:pt x="9936645" y="33281"/>
                  </a:lnTo>
                  <a:lnTo>
                    <a:pt x="9975733" y="57534"/>
                  </a:lnTo>
                  <a:lnTo>
                    <a:pt x="10010489" y="87344"/>
                  </a:lnTo>
                  <a:lnTo>
                    <a:pt x="10040299" y="122099"/>
                  </a:lnTo>
                  <a:lnTo>
                    <a:pt x="10064551" y="161188"/>
                  </a:lnTo>
                  <a:lnTo>
                    <a:pt x="10082633" y="203996"/>
                  </a:lnTo>
                  <a:lnTo>
                    <a:pt x="10093931" y="249912"/>
                  </a:lnTo>
                  <a:lnTo>
                    <a:pt x="10097833" y="298323"/>
                  </a:lnTo>
                  <a:lnTo>
                    <a:pt x="10097833" y="4559554"/>
                  </a:lnTo>
                  <a:lnTo>
                    <a:pt x="10093931" y="4607921"/>
                  </a:lnTo>
                  <a:lnTo>
                    <a:pt x="10082633" y="4653806"/>
                  </a:lnTo>
                  <a:lnTo>
                    <a:pt x="10064551" y="4696594"/>
                  </a:lnTo>
                  <a:lnTo>
                    <a:pt x="10040299" y="4735670"/>
                  </a:lnTo>
                  <a:lnTo>
                    <a:pt x="10010489" y="4770420"/>
                  </a:lnTo>
                  <a:lnTo>
                    <a:pt x="9975733" y="4800229"/>
                  </a:lnTo>
                  <a:lnTo>
                    <a:pt x="9936645" y="4824484"/>
                  </a:lnTo>
                  <a:lnTo>
                    <a:pt x="9893836" y="4842569"/>
                  </a:lnTo>
                  <a:lnTo>
                    <a:pt x="9847921" y="4853871"/>
                  </a:lnTo>
                  <a:lnTo>
                    <a:pt x="9799510" y="4857775"/>
                  </a:lnTo>
                  <a:lnTo>
                    <a:pt x="298272" y="4857775"/>
                  </a:lnTo>
                  <a:lnTo>
                    <a:pt x="249890" y="4853871"/>
                  </a:lnTo>
                  <a:lnTo>
                    <a:pt x="203994" y="4842569"/>
                  </a:lnTo>
                  <a:lnTo>
                    <a:pt x="161198" y="4824484"/>
                  </a:lnTo>
                  <a:lnTo>
                    <a:pt x="122116" y="4800229"/>
                  </a:lnTo>
                  <a:lnTo>
                    <a:pt x="87361" y="4770420"/>
                  </a:lnTo>
                  <a:lnTo>
                    <a:pt x="57549" y="4735670"/>
                  </a:lnTo>
                  <a:lnTo>
                    <a:pt x="33292" y="4696594"/>
                  </a:lnTo>
                  <a:lnTo>
                    <a:pt x="15206" y="4653806"/>
                  </a:lnTo>
                  <a:lnTo>
                    <a:pt x="3903" y="4607921"/>
                  </a:lnTo>
                  <a:lnTo>
                    <a:pt x="0" y="4559554"/>
                  </a:lnTo>
                  <a:lnTo>
                    <a:pt x="0" y="29832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1450" y="215493"/>
            <a:ext cx="10287000" cy="945515"/>
            <a:chOff x="171450" y="215493"/>
            <a:chExt cx="10287000" cy="945515"/>
          </a:xfrm>
        </p:grpSpPr>
        <p:sp>
          <p:nvSpPr>
            <p:cNvPr id="9" name="object 9"/>
            <p:cNvSpPr/>
            <p:nvPr/>
          </p:nvSpPr>
          <p:spPr>
            <a:xfrm>
              <a:off x="2076450" y="459995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50" y="215493"/>
              <a:ext cx="2024252" cy="94515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68248" y="1877390"/>
            <a:ext cx="5293360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17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850" i="0" spc="2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Im</a:t>
            </a:r>
            <a:r>
              <a:rPr sz="2850" i="0" spc="-2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75" dirty="0">
                <a:solidFill>
                  <a:srgbClr val="000000"/>
                </a:solidFill>
                <a:latin typeface="Calibri"/>
                <a:cs typeface="Calibri"/>
              </a:rPr>
              <a:t>pact</a:t>
            </a:r>
            <a:r>
              <a:rPr sz="2850" i="0" spc="2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70" dirty="0">
                <a:solidFill>
                  <a:srgbClr val="000000"/>
                </a:solidFill>
                <a:latin typeface="Calibri"/>
                <a:cs typeface="Calibri"/>
              </a:rPr>
              <a:t>Finance</a:t>
            </a:r>
            <a:r>
              <a:rPr sz="2850" i="0" spc="2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65" dirty="0">
                <a:solidFill>
                  <a:srgbClr val="000000"/>
                </a:solidFill>
                <a:latin typeface="Calibri"/>
                <a:cs typeface="Calibri"/>
              </a:rPr>
              <a:t>Ecosystem</a:t>
            </a:r>
            <a:endParaRPr sz="285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9911" y="2670867"/>
            <a:ext cx="225107" cy="340534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1112926" y="2937459"/>
            <a:ext cx="2541905" cy="18548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36400"/>
              </a:lnSpc>
              <a:spcBef>
                <a:spcPts val="90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Green</a:t>
            </a:r>
            <a:r>
              <a:rPr sz="1100" spc="3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bond</a:t>
            </a:r>
            <a:r>
              <a:rPr sz="11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markets</a:t>
            </a:r>
            <a:r>
              <a:rPr sz="11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exceeded</a:t>
            </a:r>
            <a:r>
              <a:rPr sz="1100" spc="3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$500B</a:t>
            </a:r>
            <a:r>
              <a:rPr sz="1100" spc="3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in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annual</a:t>
            </a:r>
            <a:r>
              <a:rPr sz="1100" spc="16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issuance</a:t>
            </a:r>
            <a:r>
              <a:rPr sz="1100" spc="16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100" spc="16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2023.</a:t>
            </a:r>
            <a:r>
              <a:rPr sz="1100" spc="15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Climate</a:t>
            </a:r>
            <a:r>
              <a:rPr sz="1100" spc="16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tech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100" spc="48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100" spc="4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$196B</a:t>
            </a:r>
            <a:r>
              <a:rPr sz="1100" spc="48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globally</a:t>
            </a:r>
            <a:r>
              <a:rPr sz="1100" spc="4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100" spc="48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2022,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energy</a:t>
            </a:r>
            <a:r>
              <a:rPr sz="1100" spc="14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transition,</a:t>
            </a:r>
            <a:r>
              <a:rPr sz="1100" spc="15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carbon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capture,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sustainable</a:t>
            </a:r>
            <a:r>
              <a:rPr sz="11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agriculture</a:t>
            </a:r>
            <a:r>
              <a:rPr sz="11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leading</a:t>
            </a:r>
            <a:r>
              <a:rPr sz="11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sector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investment.</a:t>
            </a:r>
            <a:r>
              <a:rPr sz="1100" spc="17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First</a:t>
            </a:r>
            <a:r>
              <a:rPr sz="1100" spc="16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Movers</a:t>
            </a:r>
            <a:r>
              <a:rPr sz="1100" spc="17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Coalition</a:t>
            </a:r>
            <a:r>
              <a:rPr sz="1100" spc="16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Breakthrough</a:t>
            </a:r>
            <a:r>
              <a:rPr sz="1100" spc="28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Energy</a:t>
            </a:r>
            <a:r>
              <a:rPr sz="1100" spc="2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Ventures</a:t>
            </a:r>
            <a:r>
              <a:rPr sz="1100" spc="2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anchor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11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commitment.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30329" y="2703746"/>
            <a:ext cx="347951" cy="282171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1112926" y="2641853"/>
            <a:ext cx="562927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254375" algn="l"/>
              </a:tabLst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Green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Bonds</a:t>
            </a:r>
            <a:r>
              <a:rPr sz="1400" b="1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400" b="1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Climate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272424"/>
                </a:solidFill>
                <a:latin typeface="Calibri"/>
                <a:cs typeface="Calibri"/>
              </a:rPr>
              <a:t>Tech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400" b="1" spc="100" dirty="0">
                <a:solidFill>
                  <a:srgbClr val="272424"/>
                </a:solidFill>
                <a:latin typeface="Calibri"/>
                <a:cs typeface="Calibri"/>
              </a:rPr>
              <a:t>Blended</a:t>
            </a:r>
            <a:r>
              <a:rPr sz="1400" b="1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95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400" b="1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80" dirty="0">
                <a:solidFill>
                  <a:srgbClr val="272424"/>
                </a:solidFill>
                <a:latin typeface="Calibri"/>
                <a:cs typeface="Calibri"/>
              </a:rPr>
              <a:t>Structures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55084" y="2937459"/>
            <a:ext cx="919480" cy="93980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575"/>
              </a:spcBef>
            </a:pP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Blended</a:t>
            </a:r>
            <a:endParaRPr sz="1100">
              <a:latin typeface="Calibri"/>
              <a:cs typeface="Calibri"/>
            </a:endParaRPr>
          </a:p>
          <a:p>
            <a:pPr marL="12700" marR="5080" algn="just">
              <a:lnSpc>
                <a:spcPct val="136400"/>
              </a:lnSpc>
            </a:pP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concessional developm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ent 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ercial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316982" y="2937459"/>
            <a:ext cx="892810" cy="93980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endParaRPr sz="1100">
              <a:latin typeface="Calibri"/>
              <a:cs typeface="Calibri"/>
            </a:endParaRPr>
          </a:p>
          <a:p>
            <a:pPr marL="342900" marR="5080" indent="-82550">
              <a:lnSpc>
                <a:spcPct val="136400"/>
              </a:lnSpc>
            </a:pP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capital finance)</a:t>
            </a:r>
            <a:endParaRPr sz="1100">
              <a:latin typeface="Calibri"/>
              <a:cs typeface="Calibri"/>
            </a:endParaRPr>
          </a:p>
          <a:p>
            <a:pPr marL="62865">
              <a:lnSpc>
                <a:spcPct val="100000"/>
              </a:lnSpc>
              <a:spcBef>
                <a:spcPts val="475"/>
              </a:spcBef>
              <a:tabLst>
                <a:tab pos="734695" algn="l"/>
              </a:tabLst>
            </a:pP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13094" y="2937459"/>
            <a:ext cx="681990" cy="9398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58750" marR="5080" indent="-146685" algn="r">
              <a:lnSpc>
                <a:spcPct val="136400"/>
              </a:lnSpc>
              <a:spcBef>
                <a:spcPts val="90"/>
              </a:spcBef>
            </a:pP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1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bines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(g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rants,</a:t>
            </a:r>
            <a:endParaRPr sz="1100">
              <a:latin typeface="Calibri"/>
              <a:cs typeface="Calibri"/>
            </a:endParaRPr>
          </a:p>
          <a:p>
            <a:pPr marL="201295" marR="17780" indent="177800" algn="r">
              <a:lnSpc>
                <a:spcPct val="136400"/>
              </a:lnSpc>
            </a:pP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with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de-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risk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355084" y="3908247"/>
            <a:ext cx="2529205" cy="1981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investment</a:t>
            </a:r>
            <a:r>
              <a:rPr sz="11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1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emerg</a:t>
            </a:r>
            <a:r>
              <a:rPr sz="11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ing</a:t>
            </a:r>
            <a:r>
              <a:rPr sz="11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markets.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309361" y="4080713"/>
            <a:ext cx="1579880" cy="4826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47625" marR="5080" indent="-35560">
              <a:lnSpc>
                <a:spcPct val="136400"/>
              </a:lnSpc>
              <a:spcBef>
                <a:spcPts val="90"/>
              </a:spcBef>
              <a:tabLst>
                <a:tab pos="548640" algn="l"/>
                <a:tab pos="817244" algn="l"/>
                <a:tab pos="1040765" algn="l"/>
              </a:tabLst>
            </a:pP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Private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		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Investm</a:t>
            </a:r>
            <a:r>
              <a:rPr sz="11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ent (now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	D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FC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Calibri"/>
                <a:cs typeface="Calibri"/>
              </a:rPr>
              <a:t>)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deploys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355084" y="4080713"/>
            <a:ext cx="835660" cy="71120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1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verseas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1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orporation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  <a:tabLst>
                <a:tab pos="698500" algn="l"/>
              </a:tabLst>
            </a:pP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$60B+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02326" y="4594605"/>
            <a:ext cx="1480820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810895" algn="l"/>
              </a:tabLst>
            </a:pP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blended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structures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355084" y="4766513"/>
            <a:ext cx="2531110" cy="4826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36400"/>
              </a:lnSpc>
              <a:spcBef>
                <a:spcPts val="90"/>
              </a:spcBef>
              <a:tabLst>
                <a:tab pos="742315" algn="l"/>
              </a:tabLst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targ</a:t>
            </a:r>
            <a:r>
              <a:rPr sz="11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35" dirty="0">
                <a:solidFill>
                  <a:srgbClr val="272424"/>
                </a:solidFill>
                <a:latin typeface="Calibri"/>
                <a:cs typeface="Calibri"/>
              </a:rPr>
              <a:t>eting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SD</a:t>
            </a:r>
            <a:r>
              <a:rPr sz="11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G-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alig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ned</a:t>
            </a:r>
            <a:r>
              <a:rPr sz="1100" spc="2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ventures</a:t>
            </a:r>
            <a:r>
              <a:rPr sz="1100" spc="26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in 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developing</a:t>
            </a:r>
            <a:r>
              <a:rPr sz="11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90" dirty="0">
                <a:solidFill>
                  <a:srgbClr val="272424"/>
                </a:solidFill>
                <a:latin typeface="Calibri"/>
                <a:cs typeface="Calibri"/>
              </a:rPr>
              <a:t>econom</a:t>
            </a:r>
            <a:r>
              <a:rPr sz="11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30" dirty="0">
                <a:solidFill>
                  <a:srgbClr val="272424"/>
                </a:solidFill>
                <a:latin typeface="Calibri"/>
                <a:cs typeface="Calibri"/>
              </a:rPr>
              <a:t>ies.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7072424" y="2694153"/>
            <a:ext cx="340995" cy="309245"/>
            <a:chOff x="7072424" y="2694153"/>
            <a:chExt cx="340995" cy="309245"/>
          </a:xfrm>
        </p:grpSpPr>
        <p:sp>
          <p:nvSpPr>
            <p:cNvPr id="25" name="object 25"/>
            <p:cNvSpPr/>
            <p:nvPr/>
          </p:nvSpPr>
          <p:spPr>
            <a:xfrm>
              <a:off x="7079843" y="2694153"/>
              <a:ext cx="333375" cy="301625"/>
            </a:xfrm>
            <a:custGeom>
              <a:avLst/>
              <a:gdLst/>
              <a:ahLst/>
              <a:cxnLst/>
              <a:rect l="l" t="t" r="r" b="b"/>
              <a:pathLst>
                <a:path w="333375" h="301625">
                  <a:moveTo>
                    <a:pt x="0" y="0"/>
                  </a:moveTo>
                  <a:lnTo>
                    <a:pt x="18" y="301342"/>
                  </a:lnTo>
                </a:path>
                <a:path w="333375" h="301625">
                  <a:moveTo>
                    <a:pt x="18" y="301342"/>
                  </a:moveTo>
                  <a:lnTo>
                    <a:pt x="333026" y="301336"/>
                  </a:lnTo>
                </a:path>
              </a:pathLst>
            </a:custGeom>
            <a:ln w="14836">
              <a:solidFill>
                <a:srgbClr val="4850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1617" y="2719762"/>
              <a:ext cx="293823" cy="221342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7597520" y="2641853"/>
            <a:ext cx="1967230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ESG</a:t>
            </a:r>
            <a:r>
              <a:rPr sz="1400" b="1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Integration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25" dirty="0">
                <a:solidFill>
                  <a:srgbClr val="272424"/>
                </a:solidFill>
                <a:latin typeface="Calibri"/>
                <a:cs typeface="Calibri"/>
              </a:rPr>
              <a:t>Due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Diligence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597520" y="3164534"/>
            <a:ext cx="2540000" cy="9398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36400"/>
              </a:lnSpc>
              <a:spcBef>
                <a:spcPts val="90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Top-tier</a:t>
            </a:r>
            <a:r>
              <a:rPr sz="11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funds</a:t>
            </a:r>
            <a:r>
              <a:rPr sz="11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now</a:t>
            </a:r>
            <a:r>
              <a:rPr sz="11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apply</a:t>
            </a:r>
            <a:r>
              <a:rPr sz="11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ESG</a:t>
            </a:r>
            <a:r>
              <a:rPr sz="11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screens</a:t>
            </a:r>
            <a:r>
              <a:rPr sz="11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at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investment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committee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stage.</a:t>
            </a:r>
            <a:r>
              <a:rPr sz="11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Frameworks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including</a:t>
            </a:r>
            <a:r>
              <a:rPr sz="1100" spc="3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IRIS+,</a:t>
            </a:r>
            <a:r>
              <a:rPr sz="1100" spc="3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SASB</a:t>
            </a:r>
            <a:r>
              <a:rPr sz="1100" spc="3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standards,</a:t>
            </a:r>
            <a:r>
              <a:rPr sz="1100" spc="3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3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the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EU</a:t>
            </a:r>
            <a:r>
              <a:rPr sz="1100" spc="3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SFDR</a:t>
            </a:r>
            <a:r>
              <a:rPr sz="1100" spc="3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(Sustainable</a:t>
            </a:r>
            <a:r>
              <a:rPr sz="1100" spc="40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100" spc="3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Disclosure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597520" y="4078935"/>
            <a:ext cx="2540000" cy="7118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36400"/>
              </a:lnSpc>
              <a:spcBef>
                <a:spcPts val="90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Regulation)</a:t>
            </a:r>
            <a:r>
              <a:rPr sz="1100" spc="295" dirty="0">
                <a:solidFill>
                  <a:srgbClr val="272424"/>
                </a:solidFill>
                <a:latin typeface="Calibri"/>
                <a:cs typeface="Calibri"/>
              </a:rPr>
              <a:t> 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100" spc="305" dirty="0">
                <a:solidFill>
                  <a:srgbClr val="272424"/>
                </a:solidFill>
                <a:latin typeface="Calibri"/>
                <a:cs typeface="Calibri"/>
              </a:rPr>
              <a:t> 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becoming</a:t>
            </a:r>
            <a:r>
              <a:rPr sz="1100" spc="300" dirty="0">
                <a:solidFill>
                  <a:srgbClr val="272424"/>
                </a:solidFill>
                <a:latin typeface="Calibri"/>
                <a:cs typeface="Calibri"/>
              </a:rPr>
              <a:t>  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baseline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requirements</a:t>
            </a:r>
            <a:r>
              <a:rPr sz="1100" spc="2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100" spc="2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LP</a:t>
            </a:r>
            <a:r>
              <a:rPr sz="1100" spc="2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reporting</a:t>
            </a:r>
            <a:r>
              <a:rPr sz="1100" spc="2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across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11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funds.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322781"/>
            <a:ext cx="10365105" cy="5389245"/>
            <a:chOff x="341566" y="1322781"/>
            <a:chExt cx="10365105" cy="53892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5663" y="1386428"/>
              <a:ext cx="3350436" cy="532552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32115" y="1445894"/>
              <a:ext cx="3174365" cy="5242560"/>
            </a:xfrm>
            <a:custGeom>
              <a:avLst/>
              <a:gdLst/>
              <a:ahLst/>
              <a:cxnLst/>
              <a:rect l="l" t="t" r="r" b="b"/>
              <a:pathLst>
                <a:path w="3174365" h="5242559">
                  <a:moveTo>
                    <a:pt x="3173983" y="0"/>
                  </a:moveTo>
                  <a:lnTo>
                    <a:pt x="222503" y="0"/>
                  </a:lnTo>
                  <a:lnTo>
                    <a:pt x="177647" y="4523"/>
                  </a:lnTo>
                  <a:lnTo>
                    <a:pt x="135874" y="17498"/>
                  </a:lnTo>
                  <a:lnTo>
                    <a:pt x="98077" y="38027"/>
                  </a:lnTo>
                  <a:lnTo>
                    <a:pt x="65150" y="65214"/>
                  </a:lnTo>
                  <a:lnTo>
                    <a:pt x="37986" y="98164"/>
                  </a:lnTo>
                  <a:lnTo>
                    <a:pt x="17478" y="135981"/>
                  </a:lnTo>
                  <a:lnTo>
                    <a:pt x="4518" y="177768"/>
                  </a:lnTo>
                  <a:lnTo>
                    <a:pt x="0" y="222630"/>
                  </a:lnTo>
                  <a:lnTo>
                    <a:pt x="0" y="5019929"/>
                  </a:lnTo>
                  <a:lnTo>
                    <a:pt x="4518" y="5064789"/>
                  </a:lnTo>
                  <a:lnTo>
                    <a:pt x="17478" y="5106572"/>
                  </a:lnTo>
                  <a:lnTo>
                    <a:pt x="37986" y="5144383"/>
                  </a:lnTo>
                  <a:lnTo>
                    <a:pt x="65150" y="5177326"/>
                  </a:lnTo>
                  <a:lnTo>
                    <a:pt x="98077" y="5204506"/>
                  </a:lnTo>
                  <a:lnTo>
                    <a:pt x="135874" y="5225029"/>
                  </a:lnTo>
                  <a:lnTo>
                    <a:pt x="177647" y="5237999"/>
                  </a:lnTo>
                  <a:lnTo>
                    <a:pt x="222503" y="5242521"/>
                  </a:lnTo>
                  <a:lnTo>
                    <a:pt x="3173983" y="5242521"/>
                  </a:lnTo>
                  <a:lnTo>
                    <a:pt x="3173983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440" y="1322781"/>
              <a:ext cx="9761220" cy="538429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566798"/>
              <a:ext cx="10022205" cy="4933315"/>
            </a:xfrm>
            <a:custGeom>
              <a:avLst/>
              <a:gdLst/>
              <a:ahLst/>
              <a:cxnLst/>
              <a:rect l="l" t="t" r="r" b="b"/>
              <a:pathLst>
                <a:path w="10022205" h="4933315">
                  <a:moveTo>
                    <a:pt x="9718738" y="0"/>
                  </a:moveTo>
                  <a:lnTo>
                    <a:pt x="302882" y="0"/>
                  </a:lnTo>
                  <a:lnTo>
                    <a:pt x="253754" y="3965"/>
                  </a:lnTo>
                  <a:lnTo>
                    <a:pt x="207150" y="15444"/>
                  </a:lnTo>
                  <a:lnTo>
                    <a:pt x="163692" y="33813"/>
                  </a:lnTo>
                  <a:lnTo>
                    <a:pt x="124006" y="58448"/>
                  </a:lnTo>
                  <a:lnTo>
                    <a:pt x="88714" y="88725"/>
                  </a:lnTo>
                  <a:lnTo>
                    <a:pt x="58440" y="124020"/>
                  </a:lnTo>
                  <a:lnTo>
                    <a:pt x="33808" y="163708"/>
                  </a:lnTo>
                  <a:lnTo>
                    <a:pt x="15441" y="207166"/>
                  </a:lnTo>
                  <a:lnTo>
                    <a:pt x="3964" y="253770"/>
                  </a:lnTo>
                  <a:lnTo>
                    <a:pt x="0" y="302895"/>
                  </a:lnTo>
                  <a:lnTo>
                    <a:pt x="0" y="4629924"/>
                  </a:lnTo>
                  <a:lnTo>
                    <a:pt x="3964" y="4679052"/>
                  </a:lnTo>
                  <a:lnTo>
                    <a:pt x="15441" y="4725655"/>
                  </a:lnTo>
                  <a:lnTo>
                    <a:pt x="33808" y="4769111"/>
                  </a:lnTo>
                  <a:lnTo>
                    <a:pt x="58440" y="4808796"/>
                  </a:lnTo>
                  <a:lnTo>
                    <a:pt x="88714" y="4844086"/>
                  </a:lnTo>
                  <a:lnTo>
                    <a:pt x="124006" y="4874358"/>
                  </a:lnTo>
                  <a:lnTo>
                    <a:pt x="163692" y="4898988"/>
                  </a:lnTo>
                  <a:lnTo>
                    <a:pt x="207150" y="4917353"/>
                  </a:lnTo>
                  <a:lnTo>
                    <a:pt x="253754" y="4928830"/>
                  </a:lnTo>
                  <a:lnTo>
                    <a:pt x="302882" y="4932794"/>
                  </a:lnTo>
                  <a:lnTo>
                    <a:pt x="9718738" y="4932794"/>
                  </a:lnTo>
                  <a:lnTo>
                    <a:pt x="9767863" y="4928830"/>
                  </a:lnTo>
                  <a:lnTo>
                    <a:pt x="9814467" y="4917353"/>
                  </a:lnTo>
                  <a:lnTo>
                    <a:pt x="9857925" y="4898988"/>
                  </a:lnTo>
                  <a:lnTo>
                    <a:pt x="9897613" y="4874358"/>
                  </a:lnTo>
                  <a:lnTo>
                    <a:pt x="9932908" y="4844086"/>
                  </a:lnTo>
                  <a:lnTo>
                    <a:pt x="9963185" y="4808796"/>
                  </a:lnTo>
                  <a:lnTo>
                    <a:pt x="9987820" y="4769111"/>
                  </a:lnTo>
                  <a:lnTo>
                    <a:pt x="10006189" y="4725655"/>
                  </a:lnTo>
                  <a:lnTo>
                    <a:pt x="10017668" y="4679052"/>
                  </a:lnTo>
                  <a:lnTo>
                    <a:pt x="10021633" y="4629924"/>
                  </a:lnTo>
                  <a:lnTo>
                    <a:pt x="10021633" y="302895"/>
                  </a:lnTo>
                  <a:lnTo>
                    <a:pt x="10017668" y="253770"/>
                  </a:lnTo>
                  <a:lnTo>
                    <a:pt x="10006189" y="207166"/>
                  </a:lnTo>
                  <a:lnTo>
                    <a:pt x="9987820" y="163708"/>
                  </a:lnTo>
                  <a:lnTo>
                    <a:pt x="9963185" y="124020"/>
                  </a:lnTo>
                  <a:lnTo>
                    <a:pt x="9932908" y="88725"/>
                  </a:lnTo>
                  <a:lnTo>
                    <a:pt x="9897613" y="58448"/>
                  </a:lnTo>
                  <a:lnTo>
                    <a:pt x="9857925" y="33813"/>
                  </a:lnTo>
                  <a:lnTo>
                    <a:pt x="9814467" y="15444"/>
                  </a:lnTo>
                  <a:lnTo>
                    <a:pt x="9767863" y="3965"/>
                  </a:lnTo>
                  <a:lnTo>
                    <a:pt x="97187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566798"/>
              <a:ext cx="10022205" cy="4933315"/>
            </a:xfrm>
            <a:custGeom>
              <a:avLst/>
              <a:gdLst/>
              <a:ahLst/>
              <a:cxnLst/>
              <a:rect l="l" t="t" r="r" b="b"/>
              <a:pathLst>
                <a:path w="10022205" h="4933315">
                  <a:moveTo>
                    <a:pt x="0" y="302895"/>
                  </a:moveTo>
                  <a:lnTo>
                    <a:pt x="3964" y="253770"/>
                  </a:lnTo>
                  <a:lnTo>
                    <a:pt x="15441" y="207166"/>
                  </a:lnTo>
                  <a:lnTo>
                    <a:pt x="33808" y="163708"/>
                  </a:lnTo>
                  <a:lnTo>
                    <a:pt x="58440" y="124020"/>
                  </a:lnTo>
                  <a:lnTo>
                    <a:pt x="88714" y="88725"/>
                  </a:lnTo>
                  <a:lnTo>
                    <a:pt x="124006" y="58448"/>
                  </a:lnTo>
                  <a:lnTo>
                    <a:pt x="163692" y="33813"/>
                  </a:lnTo>
                  <a:lnTo>
                    <a:pt x="207150" y="15444"/>
                  </a:lnTo>
                  <a:lnTo>
                    <a:pt x="253754" y="3965"/>
                  </a:lnTo>
                  <a:lnTo>
                    <a:pt x="302882" y="0"/>
                  </a:lnTo>
                  <a:lnTo>
                    <a:pt x="9718738" y="0"/>
                  </a:lnTo>
                  <a:lnTo>
                    <a:pt x="9767863" y="3965"/>
                  </a:lnTo>
                  <a:lnTo>
                    <a:pt x="9814467" y="15444"/>
                  </a:lnTo>
                  <a:lnTo>
                    <a:pt x="9857925" y="33813"/>
                  </a:lnTo>
                  <a:lnTo>
                    <a:pt x="9897613" y="58448"/>
                  </a:lnTo>
                  <a:lnTo>
                    <a:pt x="9932908" y="88725"/>
                  </a:lnTo>
                  <a:lnTo>
                    <a:pt x="9963185" y="124020"/>
                  </a:lnTo>
                  <a:lnTo>
                    <a:pt x="9987820" y="163708"/>
                  </a:lnTo>
                  <a:lnTo>
                    <a:pt x="10006189" y="207166"/>
                  </a:lnTo>
                  <a:lnTo>
                    <a:pt x="10017668" y="253770"/>
                  </a:lnTo>
                  <a:lnTo>
                    <a:pt x="10021633" y="302895"/>
                  </a:lnTo>
                  <a:lnTo>
                    <a:pt x="10021633" y="4629924"/>
                  </a:lnTo>
                  <a:lnTo>
                    <a:pt x="10017668" y="4679052"/>
                  </a:lnTo>
                  <a:lnTo>
                    <a:pt x="10006189" y="4725655"/>
                  </a:lnTo>
                  <a:lnTo>
                    <a:pt x="9987820" y="4769111"/>
                  </a:lnTo>
                  <a:lnTo>
                    <a:pt x="9963185" y="4808796"/>
                  </a:lnTo>
                  <a:lnTo>
                    <a:pt x="9932908" y="4844086"/>
                  </a:lnTo>
                  <a:lnTo>
                    <a:pt x="9897613" y="4874358"/>
                  </a:lnTo>
                  <a:lnTo>
                    <a:pt x="9857925" y="4898988"/>
                  </a:lnTo>
                  <a:lnTo>
                    <a:pt x="9814467" y="4917353"/>
                  </a:lnTo>
                  <a:lnTo>
                    <a:pt x="9767863" y="4928830"/>
                  </a:lnTo>
                  <a:lnTo>
                    <a:pt x="9718738" y="4932794"/>
                  </a:lnTo>
                  <a:lnTo>
                    <a:pt x="302882" y="4932794"/>
                  </a:lnTo>
                  <a:lnTo>
                    <a:pt x="253754" y="4928830"/>
                  </a:lnTo>
                  <a:lnTo>
                    <a:pt x="207150" y="4917353"/>
                  </a:lnTo>
                  <a:lnTo>
                    <a:pt x="163692" y="4898988"/>
                  </a:lnTo>
                  <a:lnTo>
                    <a:pt x="124006" y="4874358"/>
                  </a:lnTo>
                  <a:lnTo>
                    <a:pt x="88714" y="4844086"/>
                  </a:lnTo>
                  <a:lnTo>
                    <a:pt x="58440" y="4808796"/>
                  </a:lnTo>
                  <a:lnTo>
                    <a:pt x="33808" y="4769111"/>
                  </a:lnTo>
                  <a:lnTo>
                    <a:pt x="15441" y="4725655"/>
                  </a:lnTo>
                  <a:lnTo>
                    <a:pt x="3964" y="4679052"/>
                  </a:lnTo>
                  <a:lnTo>
                    <a:pt x="0" y="4629924"/>
                  </a:lnTo>
                  <a:lnTo>
                    <a:pt x="0" y="302895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3421" y="-25"/>
            <a:ext cx="10339070" cy="927735"/>
            <a:chOff x="43421" y="-25"/>
            <a:chExt cx="10339070" cy="927735"/>
          </a:xfrm>
        </p:grpSpPr>
        <p:sp>
          <p:nvSpPr>
            <p:cNvPr id="9" name="object 9"/>
            <p:cNvSpPr/>
            <p:nvPr/>
          </p:nvSpPr>
          <p:spPr>
            <a:xfrm>
              <a:off x="2000249" y="455423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421" y="-25"/>
              <a:ext cx="2024252" cy="92737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68248" y="1525651"/>
            <a:ext cx="8342630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17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850" i="0" spc="2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65" dirty="0">
                <a:solidFill>
                  <a:srgbClr val="000000"/>
                </a:solidFill>
                <a:latin typeface="Calibri"/>
                <a:cs typeface="Calibri"/>
              </a:rPr>
              <a:t>Venture</a:t>
            </a:r>
            <a:r>
              <a:rPr sz="2850" i="0" spc="2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60" dirty="0">
                <a:solidFill>
                  <a:srgbClr val="000000"/>
                </a:solidFill>
                <a:latin typeface="Calibri"/>
                <a:cs typeface="Calibri"/>
              </a:rPr>
              <a:t>Financial</a:t>
            </a:r>
            <a:r>
              <a:rPr sz="2850" i="0" spc="1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95" dirty="0">
                <a:solidFill>
                  <a:srgbClr val="000000"/>
                </a:solidFill>
                <a:latin typeface="Calibri"/>
                <a:cs typeface="Calibri"/>
              </a:rPr>
              <a:t>Model:</a:t>
            </a:r>
            <a:r>
              <a:rPr sz="2850" i="0" spc="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25" dirty="0">
                <a:solidFill>
                  <a:srgbClr val="000000"/>
                </a:solidFill>
                <a:latin typeface="Calibri"/>
                <a:cs typeface="Calibri"/>
              </a:rPr>
              <a:t>C</a:t>
            </a:r>
            <a:r>
              <a:rPr sz="2850" i="0" spc="-2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25" dirty="0">
                <a:solidFill>
                  <a:srgbClr val="000000"/>
                </a:solidFill>
                <a:latin typeface="Calibri"/>
                <a:cs typeface="Calibri"/>
              </a:rPr>
              <a:t>ore</a:t>
            </a:r>
            <a:r>
              <a:rPr sz="2850" i="0" spc="2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25" dirty="0">
                <a:solidFill>
                  <a:srgbClr val="000000"/>
                </a:solidFill>
                <a:latin typeface="Calibri"/>
                <a:cs typeface="Calibri"/>
              </a:rPr>
              <a:t>C</a:t>
            </a:r>
            <a:r>
              <a:rPr sz="2850" i="0" spc="-2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35" dirty="0">
                <a:solidFill>
                  <a:srgbClr val="000000"/>
                </a:solidFill>
                <a:latin typeface="Calibri"/>
                <a:cs typeface="Calibri"/>
              </a:rPr>
              <a:t>om</a:t>
            </a:r>
            <a:r>
              <a:rPr sz="2850" i="0" spc="-2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185" dirty="0">
                <a:solidFill>
                  <a:srgbClr val="000000"/>
                </a:solidFill>
                <a:latin typeface="Calibri"/>
                <a:cs typeface="Calibri"/>
              </a:rPr>
              <a:t>ponents</a:t>
            </a:r>
            <a:endParaRPr sz="285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77062" y="2307208"/>
            <a:ext cx="334645" cy="334645"/>
            <a:chOff x="577062" y="2307208"/>
            <a:chExt cx="334645" cy="334645"/>
          </a:xfrm>
        </p:grpSpPr>
        <p:sp>
          <p:nvSpPr>
            <p:cNvPr id="13" name="object 13"/>
            <p:cNvSpPr/>
            <p:nvPr/>
          </p:nvSpPr>
          <p:spPr>
            <a:xfrm>
              <a:off x="580872" y="2311018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265722" y="0"/>
                  </a:moveTo>
                  <a:lnTo>
                    <a:pt x="60998" y="0"/>
                  </a:lnTo>
                  <a:lnTo>
                    <a:pt x="37252" y="4792"/>
                  </a:lnTo>
                  <a:lnTo>
                    <a:pt x="17864" y="17859"/>
                  </a:lnTo>
                  <a:lnTo>
                    <a:pt x="4792" y="37236"/>
                  </a:lnTo>
                  <a:lnTo>
                    <a:pt x="0" y="60959"/>
                  </a:lnTo>
                  <a:lnTo>
                    <a:pt x="0" y="265683"/>
                  </a:lnTo>
                  <a:lnTo>
                    <a:pt x="4792" y="289427"/>
                  </a:lnTo>
                  <a:lnTo>
                    <a:pt x="17864" y="308848"/>
                  </a:lnTo>
                  <a:lnTo>
                    <a:pt x="37252" y="321958"/>
                  </a:lnTo>
                  <a:lnTo>
                    <a:pt x="60998" y="326770"/>
                  </a:lnTo>
                  <a:lnTo>
                    <a:pt x="265722" y="326770"/>
                  </a:lnTo>
                  <a:lnTo>
                    <a:pt x="289467" y="321958"/>
                  </a:lnTo>
                  <a:lnTo>
                    <a:pt x="308856" y="308848"/>
                  </a:lnTo>
                  <a:lnTo>
                    <a:pt x="321927" y="289427"/>
                  </a:lnTo>
                  <a:lnTo>
                    <a:pt x="326720" y="265683"/>
                  </a:lnTo>
                  <a:lnTo>
                    <a:pt x="326720" y="60959"/>
                  </a:lnTo>
                  <a:lnTo>
                    <a:pt x="321927" y="37236"/>
                  </a:lnTo>
                  <a:lnTo>
                    <a:pt x="308856" y="17859"/>
                  </a:lnTo>
                  <a:lnTo>
                    <a:pt x="289467" y="4792"/>
                  </a:lnTo>
                  <a:lnTo>
                    <a:pt x="265722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0872" y="2311018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0" y="60959"/>
                  </a:moveTo>
                  <a:lnTo>
                    <a:pt x="4792" y="37236"/>
                  </a:lnTo>
                  <a:lnTo>
                    <a:pt x="17864" y="17859"/>
                  </a:lnTo>
                  <a:lnTo>
                    <a:pt x="37252" y="4792"/>
                  </a:lnTo>
                  <a:lnTo>
                    <a:pt x="60998" y="0"/>
                  </a:lnTo>
                  <a:lnTo>
                    <a:pt x="265722" y="0"/>
                  </a:lnTo>
                  <a:lnTo>
                    <a:pt x="289467" y="4792"/>
                  </a:lnTo>
                  <a:lnTo>
                    <a:pt x="308856" y="17859"/>
                  </a:lnTo>
                  <a:lnTo>
                    <a:pt x="321927" y="37236"/>
                  </a:lnTo>
                  <a:lnTo>
                    <a:pt x="326720" y="60959"/>
                  </a:lnTo>
                  <a:lnTo>
                    <a:pt x="326720" y="265683"/>
                  </a:lnTo>
                  <a:lnTo>
                    <a:pt x="321927" y="289427"/>
                  </a:lnTo>
                  <a:lnTo>
                    <a:pt x="308856" y="308848"/>
                  </a:lnTo>
                  <a:lnTo>
                    <a:pt x="289467" y="321958"/>
                  </a:lnTo>
                  <a:lnTo>
                    <a:pt x="265722" y="326770"/>
                  </a:lnTo>
                  <a:lnTo>
                    <a:pt x="60998" y="326770"/>
                  </a:lnTo>
                  <a:lnTo>
                    <a:pt x="37252" y="321958"/>
                  </a:lnTo>
                  <a:lnTo>
                    <a:pt x="17864" y="308848"/>
                  </a:lnTo>
                  <a:lnTo>
                    <a:pt x="4792" y="289427"/>
                  </a:lnTo>
                  <a:lnTo>
                    <a:pt x="0" y="265683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040079" y="2339162"/>
            <a:ext cx="4243070" cy="12363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30"/>
              </a:spcBef>
            </a:pPr>
            <a:r>
              <a:rPr sz="1400" b="1" spc="105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400" b="1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Architecture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36400"/>
              </a:lnSpc>
              <a:spcBef>
                <a:spcPts val="610"/>
              </a:spcBef>
            </a:pPr>
            <a:r>
              <a:rPr sz="11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Bottom-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up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drivers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(unit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economics,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conversion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rates,</a:t>
            </a:r>
            <a:r>
              <a:rPr sz="11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pricing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tiers)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are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preferred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over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top-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down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market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share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projections.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SaaS: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Monthly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New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ARR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=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New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Logos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×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ACV.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Model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cohorts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separately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to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capture 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churn-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adjusted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accurately.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439917" y="2307208"/>
            <a:ext cx="334645" cy="334645"/>
            <a:chOff x="5439917" y="2307208"/>
            <a:chExt cx="334645" cy="334645"/>
          </a:xfrm>
        </p:grpSpPr>
        <p:sp>
          <p:nvSpPr>
            <p:cNvPr id="17" name="object 17"/>
            <p:cNvSpPr/>
            <p:nvPr/>
          </p:nvSpPr>
          <p:spPr>
            <a:xfrm>
              <a:off x="5443727" y="2311018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265684" y="0"/>
                  </a:moveTo>
                  <a:lnTo>
                    <a:pt x="60960" y="0"/>
                  </a:lnTo>
                  <a:lnTo>
                    <a:pt x="37236" y="4792"/>
                  </a:lnTo>
                  <a:lnTo>
                    <a:pt x="17859" y="17859"/>
                  </a:lnTo>
                  <a:lnTo>
                    <a:pt x="4792" y="37236"/>
                  </a:lnTo>
                  <a:lnTo>
                    <a:pt x="0" y="60959"/>
                  </a:lnTo>
                  <a:lnTo>
                    <a:pt x="0" y="265683"/>
                  </a:lnTo>
                  <a:lnTo>
                    <a:pt x="4792" y="289427"/>
                  </a:lnTo>
                  <a:lnTo>
                    <a:pt x="17859" y="308848"/>
                  </a:lnTo>
                  <a:lnTo>
                    <a:pt x="37236" y="321958"/>
                  </a:lnTo>
                  <a:lnTo>
                    <a:pt x="60960" y="326770"/>
                  </a:lnTo>
                  <a:lnTo>
                    <a:pt x="265684" y="326770"/>
                  </a:lnTo>
                  <a:lnTo>
                    <a:pt x="289480" y="321958"/>
                  </a:lnTo>
                  <a:lnTo>
                    <a:pt x="308895" y="308848"/>
                  </a:lnTo>
                  <a:lnTo>
                    <a:pt x="321976" y="289427"/>
                  </a:lnTo>
                  <a:lnTo>
                    <a:pt x="326771" y="265683"/>
                  </a:lnTo>
                  <a:lnTo>
                    <a:pt x="326771" y="60959"/>
                  </a:lnTo>
                  <a:lnTo>
                    <a:pt x="321976" y="37236"/>
                  </a:lnTo>
                  <a:lnTo>
                    <a:pt x="308895" y="17859"/>
                  </a:lnTo>
                  <a:lnTo>
                    <a:pt x="289480" y="4792"/>
                  </a:lnTo>
                  <a:lnTo>
                    <a:pt x="265684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443727" y="2311018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0" y="60959"/>
                  </a:moveTo>
                  <a:lnTo>
                    <a:pt x="4792" y="37236"/>
                  </a:lnTo>
                  <a:lnTo>
                    <a:pt x="17859" y="17859"/>
                  </a:lnTo>
                  <a:lnTo>
                    <a:pt x="37236" y="4792"/>
                  </a:lnTo>
                  <a:lnTo>
                    <a:pt x="60960" y="0"/>
                  </a:lnTo>
                  <a:lnTo>
                    <a:pt x="265684" y="0"/>
                  </a:lnTo>
                  <a:lnTo>
                    <a:pt x="289480" y="4792"/>
                  </a:lnTo>
                  <a:lnTo>
                    <a:pt x="308895" y="17859"/>
                  </a:lnTo>
                  <a:lnTo>
                    <a:pt x="321976" y="37236"/>
                  </a:lnTo>
                  <a:lnTo>
                    <a:pt x="326771" y="60959"/>
                  </a:lnTo>
                  <a:lnTo>
                    <a:pt x="326771" y="265683"/>
                  </a:lnTo>
                  <a:lnTo>
                    <a:pt x="321976" y="289427"/>
                  </a:lnTo>
                  <a:lnTo>
                    <a:pt x="308895" y="308848"/>
                  </a:lnTo>
                  <a:lnTo>
                    <a:pt x="289480" y="321958"/>
                  </a:lnTo>
                  <a:lnTo>
                    <a:pt x="265684" y="326770"/>
                  </a:lnTo>
                  <a:lnTo>
                    <a:pt x="60960" y="326770"/>
                  </a:lnTo>
                  <a:lnTo>
                    <a:pt x="37236" y="321958"/>
                  </a:lnTo>
                  <a:lnTo>
                    <a:pt x="17859" y="308848"/>
                  </a:lnTo>
                  <a:lnTo>
                    <a:pt x="4792" y="289427"/>
                  </a:lnTo>
                  <a:lnTo>
                    <a:pt x="0" y="265683"/>
                  </a:lnTo>
                  <a:lnTo>
                    <a:pt x="0" y="60959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668527" y="2280285"/>
            <a:ext cx="4997450" cy="2819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4876165" algn="l"/>
              </a:tabLst>
            </a:pPr>
            <a:r>
              <a:rPr sz="1650" b="1" spc="-50" dirty="0">
                <a:solidFill>
                  <a:srgbClr val="272424"/>
                </a:solidFill>
                <a:latin typeface="Calibri"/>
                <a:cs typeface="Calibri"/>
              </a:rPr>
              <a:t>1</a:t>
            </a:r>
            <a:r>
              <a:rPr sz="1650" b="1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50" b="1" spc="-50" dirty="0">
                <a:solidFill>
                  <a:srgbClr val="272424"/>
                </a:solidFill>
                <a:latin typeface="Calibri"/>
                <a:cs typeface="Calibri"/>
              </a:rPr>
              <a:t>2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903721" y="2339162"/>
            <a:ext cx="4234180" cy="12363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3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Cash</a:t>
            </a:r>
            <a:r>
              <a:rPr sz="1400" b="1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Runway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400" b="1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Burn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272424"/>
                </a:solidFill>
                <a:latin typeface="Calibri"/>
                <a:cs typeface="Calibri"/>
              </a:rPr>
              <a:t>Rate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36400"/>
              </a:lnSpc>
              <a:spcBef>
                <a:spcPts val="610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Gross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burn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(total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cash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out)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vs.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net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burn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(burn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minus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revenue).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Runway</a:t>
            </a:r>
            <a:r>
              <a:rPr sz="1100" spc="2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=</a:t>
            </a:r>
            <a:r>
              <a:rPr sz="11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Cash</a:t>
            </a:r>
            <a:r>
              <a:rPr sz="11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Balance</a:t>
            </a:r>
            <a:r>
              <a:rPr sz="11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÷</a:t>
            </a:r>
            <a:r>
              <a:rPr sz="1100" spc="25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Net</a:t>
            </a:r>
            <a:r>
              <a:rPr sz="1100" spc="2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Monthly</a:t>
            </a:r>
            <a:r>
              <a:rPr sz="1100" spc="2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Burn.</a:t>
            </a:r>
            <a:r>
              <a:rPr sz="1100" spc="2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Target:</a:t>
            </a:r>
            <a:r>
              <a:rPr sz="1100" spc="2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18–24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months</a:t>
            </a:r>
            <a:r>
              <a:rPr sz="1100" spc="1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runway</a:t>
            </a:r>
            <a:r>
              <a:rPr sz="1100" spc="1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post-raise.</a:t>
            </a:r>
            <a:r>
              <a:rPr sz="1100" spc="1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Sensitivity</a:t>
            </a:r>
            <a:r>
              <a:rPr sz="1100" spc="20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analysis</a:t>
            </a:r>
            <a:r>
              <a:rPr sz="1100" spc="1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on</a:t>
            </a:r>
            <a:r>
              <a:rPr sz="1100" spc="1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burn</a:t>
            </a:r>
            <a:r>
              <a:rPr sz="1100" spc="1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rate</a:t>
            </a:r>
            <a:r>
              <a:rPr sz="1100" spc="1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is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critical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presentations.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77062" y="4123435"/>
            <a:ext cx="334645" cy="334645"/>
            <a:chOff x="577062" y="4123435"/>
            <a:chExt cx="334645" cy="334645"/>
          </a:xfrm>
        </p:grpSpPr>
        <p:sp>
          <p:nvSpPr>
            <p:cNvPr id="22" name="object 22"/>
            <p:cNvSpPr/>
            <p:nvPr/>
          </p:nvSpPr>
          <p:spPr>
            <a:xfrm>
              <a:off x="580872" y="4127245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265722" y="0"/>
                  </a:moveTo>
                  <a:lnTo>
                    <a:pt x="60998" y="0"/>
                  </a:lnTo>
                  <a:lnTo>
                    <a:pt x="37252" y="4792"/>
                  </a:lnTo>
                  <a:lnTo>
                    <a:pt x="17864" y="17859"/>
                  </a:lnTo>
                  <a:lnTo>
                    <a:pt x="4792" y="37236"/>
                  </a:lnTo>
                  <a:lnTo>
                    <a:pt x="0" y="60960"/>
                  </a:lnTo>
                  <a:lnTo>
                    <a:pt x="0" y="265684"/>
                  </a:lnTo>
                  <a:lnTo>
                    <a:pt x="4792" y="289480"/>
                  </a:lnTo>
                  <a:lnTo>
                    <a:pt x="17864" y="308895"/>
                  </a:lnTo>
                  <a:lnTo>
                    <a:pt x="37252" y="321976"/>
                  </a:lnTo>
                  <a:lnTo>
                    <a:pt x="60998" y="326771"/>
                  </a:lnTo>
                  <a:lnTo>
                    <a:pt x="265722" y="326771"/>
                  </a:lnTo>
                  <a:lnTo>
                    <a:pt x="289467" y="321976"/>
                  </a:lnTo>
                  <a:lnTo>
                    <a:pt x="308856" y="308895"/>
                  </a:lnTo>
                  <a:lnTo>
                    <a:pt x="321927" y="289480"/>
                  </a:lnTo>
                  <a:lnTo>
                    <a:pt x="326720" y="265684"/>
                  </a:lnTo>
                  <a:lnTo>
                    <a:pt x="326720" y="60960"/>
                  </a:lnTo>
                  <a:lnTo>
                    <a:pt x="321927" y="37236"/>
                  </a:lnTo>
                  <a:lnTo>
                    <a:pt x="308856" y="17859"/>
                  </a:lnTo>
                  <a:lnTo>
                    <a:pt x="289467" y="4792"/>
                  </a:lnTo>
                  <a:lnTo>
                    <a:pt x="265722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80872" y="4127245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0" y="60960"/>
                  </a:moveTo>
                  <a:lnTo>
                    <a:pt x="4792" y="37236"/>
                  </a:lnTo>
                  <a:lnTo>
                    <a:pt x="17864" y="17859"/>
                  </a:lnTo>
                  <a:lnTo>
                    <a:pt x="37252" y="4792"/>
                  </a:lnTo>
                  <a:lnTo>
                    <a:pt x="60998" y="0"/>
                  </a:lnTo>
                  <a:lnTo>
                    <a:pt x="265722" y="0"/>
                  </a:lnTo>
                  <a:lnTo>
                    <a:pt x="289467" y="4792"/>
                  </a:lnTo>
                  <a:lnTo>
                    <a:pt x="308856" y="17859"/>
                  </a:lnTo>
                  <a:lnTo>
                    <a:pt x="321927" y="37236"/>
                  </a:lnTo>
                  <a:lnTo>
                    <a:pt x="326720" y="60960"/>
                  </a:lnTo>
                  <a:lnTo>
                    <a:pt x="326720" y="265684"/>
                  </a:lnTo>
                  <a:lnTo>
                    <a:pt x="321927" y="289480"/>
                  </a:lnTo>
                  <a:lnTo>
                    <a:pt x="308856" y="308895"/>
                  </a:lnTo>
                  <a:lnTo>
                    <a:pt x="289467" y="321976"/>
                  </a:lnTo>
                  <a:lnTo>
                    <a:pt x="265722" y="326771"/>
                  </a:lnTo>
                  <a:lnTo>
                    <a:pt x="60998" y="326771"/>
                  </a:lnTo>
                  <a:lnTo>
                    <a:pt x="37252" y="321976"/>
                  </a:lnTo>
                  <a:lnTo>
                    <a:pt x="17864" y="308895"/>
                  </a:lnTo>
                  <a:lnTo>
                    <a:pt x="4792" y="289480"/>
                  </a:lnTo>
                  <a:lnTo>
                    <a:pt x="0" y="265684"/>
                  </a:lnTo>
                  <a:lnTo>
                    <a:pt x="0" y="60960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68527" y="4096892"/>
            <a:ext cx="133985" cy="2819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650" b="1" spc="-50" dirty="0">
                <a:solidFill>
                  <a:srgbClr val="272424"/>
                </a:solidFill>
                <a:latin typeface="Calibri"/>
                <a:cs typeface="Calibri"/>
              </a:rPr>
              <a:t>3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40079" y="4156075"/>
            <a:ext cx="4244975" cy="1235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5"/>
              </a:spcBef>
            </a:pPr>
            <a:r>
              <a:rPr sz="1400" b="1" spc="85" dirty="0">
                <a:solidFill>
                  <a:srgbClr val="272424"/>
                </a:solidFill>
                <a:latin typeface="Calibri"/>
                <a:cs typeface="Calibri"/>
              </a:rPr>
              <a:t>Unit</a:t>
            </a:r>
            <a:r>
              <a:rPr sz="1400" b="1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114" dirty="0">
                <a:solidFill>
                  <a:srgbClr val="272424"/>
                </a:solidFill>
                <a:latin typeface="Calibri"/>
                <a:cs typeface="Calibri"/>
              </a:rPr>
              <a:t>Econom</a:t>
            </a:r>
            <a:r>
              <a:rPr sz="1400" b="1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65" dirty="0">
                <a:solidFill>
                  <a:srgbClr val="272424"/>
                </a:solidFill>
                <a:latin typeface="Calibri"/>
                <a:cs typeface="Calibri"/>
              </a:rPr>
              <a:t>ics:</a:t>
            </a:r>
            <a:r>
              <a:rPr sz="14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400" b="1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90" dirty="0">
                <a:solidFill>
                  <a:srgbClr val="272424"/>
                </a:solidFill>
                <a:latin typeface="Calibri"/>
                <a:cs typeface="Calibri"/>
              </a:rPr>
              <a:t>AC</a:t>
            </a:r>
            <a:r>
              <a:rPr sz="1400" b="1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400" b="1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LTV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36400"/>
              </a:lnSpc>
              <a:spcBef>
                <a:spcPts val="615"/>
              </a:spcBef>
            </a:pP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Customer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Acquisition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Cost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(CAC)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Lifetime</a:t>
            </a:r>
            <a:r>
              <a:rPr sz="11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Value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(LTV)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are</a:t>
            </a:r>
            <a:r>
              <a:rPr sz="11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the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bedrock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metrics.</a:t>
            </a:r>
            <a:r>
              <a:rPr sz="11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LTV/CAC</a:t>
            </a:r>
            <a:r>
              <a:rPr sz="1100" spc="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ratio</a:t>
            </a:r>
            <a:r>
              <a:rPr sz="11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95" dirty="0">
                <a:solidFill>
                  <a:srgbClr val="272424"/>
                </a:solidFill>
                <a:latin typeface="Cambria Math"/>
                <a:cs typeface="Cambria Math"/>
              </a:rPr>
              <a:t>≥</a:t>
            </a:r>
            <a:r>
              <a:rPr sz="11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3x</a:t>
            </a:r>
            <a:r>
              <a:rPr sz="1100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100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VC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benchmark;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CAC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payback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period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under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12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months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signals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efficiency.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These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metrics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determine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whether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creates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or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destroys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value.</a:t>
            </a:r>
            <a:endParaRPr sz="1100">
              <a:latin typeface="Microsoft JhengHei"/>
              <a:cs typeface="Microsoft JhengHe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439917" y="4123435"/>
            <a:ext cx="334645" cy="334645"/>
            <a:chOff x="5439917" y="4123435"/>
            <a:chExt cx="334645" cy="334645"/>
          </a:xfrm>
        </p:grpSpPr>
        <p:sp>
          <p:nvSpPr>
            <p:cNvPr id="27" name="object 27"/>
            <p:cNvSpPr/>
            <p:nvPr/>
          </p:nvSpPr>
          <p:spPr>
            <a:xfrm>
              <a:off x="5443727" y="4127245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265684" y="0"/>
                  </a:moveTo>
                  <a:lnTo>
                    <a:pt x="60960" y="0"/>
                  </a:lnTo>
                  <a:lnTo>
                    <a:pt x="37236" y="4792"/>
                  </a:lnTo>
                  <a:lnTo>
                    <a:pt x="17859" y="17859"/>
                  </a:lnTo>
                  <a:lnTo>
                    <a:pt x="4792" y="37236"/>
                  </a:lnTo>
                  <a:lnTo>
                    <a:pt x="0" y="60960"/>
                  </a:lnTo>
                  <a:lnTo>
                    <a:pt x="0" y="265684"/>
                  </a:lnTo>
                  <a:lnTo>
                    <a:pt x="4792" y="289480"/>
                  </a:lnTo>
                  <a:lnTo>
                    <a:pt x="17859" y="308895"/>
                  </a:lnTo>
                  <a:lnTo>
                    <a:pt x="37236" y="321976"/>
                  </a:lnTo>
                  <a:lnTo>
                    <a:pt x="60960" y="326771"/>
                  </a:lnTo>
                  <a:lnTo>
                    <a:pt x="265684" y="326771"/>
                  </a:lnTo>
                  <a:lnTo>
                    <a:pt x="289480" y="321976"/>
                  </a:lnTo>
                  <a:lnTo>
                    <a:pt x="308895" y="308895"/>
                  </a:lnTo>
                  <a:lnTo>
                    <a:pt x="321976" y="289480"/>
                  </a:lnTo>
                  <a:lnTo>
                    <a:pt x="326771" y="265684"/>
                  </a:lnTo>
                  <a:lnTo>
                    <a:pt x="326771" y="60960"/>
                  </a:lnTo>
                  <a:lnTo>
                    <a:pt x="321976" y="37236"/>
                  </a:lnTo>
                  <a:lnTo>
                    <a:pt x="308895" y="17859"/>
                  </a:lnTo>
                  <a:lnTo>
                    <a:pt x="289480" y="4792"/>
                  </a:lnTo>
                  <a:lnTo>
                    <a:pt x="265684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443727" y="4127245"/>
              <a:ext cx="327025" cy="327025"/>
            </a:xfrm>
            <a:custGeom>
              <a:avLst/>
              <a:gdLst/>
              <a:ahLst/>
              <a:cxnLst/>
              <a:rect l="l" t="t" r="r" b="b"/>
              <a:pathLst>
                <a:path w="327025" h="327025">
                  <a:moveTo>
                    <a:pt x="0" y="60960"/>
                  </a:moveTo>
                  <a:lnTo>
                    <a:pt x="4792" y="37236"/>
                  </a:lnTo>
                  <a:lnTo>
                    <a:pt x="17859" y="17859"/>
                  </a:lnTo>
                  <a:lnTo>
                    <a:pt x="37236" y="4792"/>
                  </a:lnTo>
                  <a:lnTo>
                    <a:pt x="60960" y="0"/>
                  </a:lnTo>
                  <a:lnTo>
                    <a:pt x="265684" y="0"/>
                  </a:lnTo>
                  <a:lnTo>
                    <a:pt x="289480" y="4792"/>
                  </a:lnTo>
                  <a:lnTo>
                    <a:pt x="308895" y="17859"/>
                  </a:lnTo>
                  <a:lnTo>
                    <a:pt x="321976" y="37236"/>
                  </a:lnTo>
                  <a:lnTo>
                    <a:pt x="326771" y="60960"/>
                  </a:lnTo>
                  <a:lnTo>
                    <a:pt x="326771" y="265684"/>
                  </a:lnTo>
                  <a:lnTo>
                    <a:pt x="321976" y="289480"/>
                  </a:lnTo>
                  <a:lnTo>
                    <a:pt x="308895" y="308895"/>
                  </a:lnTo>
                  <a:lnTo>
                    <a:pt x="289480" y="321976"/>
                  </a:lnTo>
                  <a:lnTo>
                    <a:pt x="265684" y="326771"/>
                  </a:lnTo>
                  <a:lnTo>
                    <a:pt x="60960" y="326771"/>
                  </a:lnTo>
                  <a:lnTo>
                    <a:pt x="37236" y="321976"/>
                  </a:lnTo>
                  <a:lnTo>
                    <a:pt x="17859" y="308895"/>
                  </a:lnTo>
                  <a:lnTo>
                    <a:pt x="4792" y="289480"/>
                  </a:lnTo>
                  <a:lnTo>
                    <a:pt x="0" y="265684"/>
                  </a:lnTo>
                  <a:lnTo>
                    <a:pt x="0" y="60960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5532246" y="4096892"/>
            <a:ext cx="133985" cy="2819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650" b="1" spc="-50" dirty="0">
                <a:solidFill>
                  <a:srgbClr val="272424"/>
                </a:solidFill>
                <a:latin typeface="Calibri"/>
                <a:cs typeface="Calibri"/>
              </a:rPr>
              <a:t>4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903721" y="4156075"/>
            <a:ext cx="4234815" cy="1464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Scenario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Sensitivity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Analysis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36400"/>
              </a:lnSpc>
              <a:spcBef>
                <a:spcPts val="61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Professional</a:t>
            </a:r>
            <a:r>
              <a:rPr sz="1100" spc="3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models</a:t>
            </a:r>
            <a:r>
              <a:rPr sz="1100" spc="3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include</a:t>
            </a:r>
            <a:r>
              <a:rPr sz="1100" spc="3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Base,</a:t>
            </a:r>
            <a:r>
              <a:rPr sz="11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Bull,</a:t>
            </a:r>
            <a:r>
              <a:rPr sz="1100" spc="3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100" spc="3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Bear</a:t>
            </a:r>
            <a:r>
              <a:rPr sz="11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cases</a:t>
            </a:r>
            <a:r>
              <a:rPr sz="11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with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key</a:t>
            </a:r>
            <a:r>
              <a:rPr sz="1100" spc="3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variable</a:t>
            </a:r>
            <a:r>
              <a:rPr sz="1100" spc="3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sensitivities.</a:t>
            </a:r>
            <a:r>
              <a:rPr sz="11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1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assess</a:t>
            </a:r>
            <a:r>
              <a:rPr sz="1100" spc="3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how</a:t>
            </a:r>
            <a:r>
              <a:rPr sz="1100" spc="3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100" spc="3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business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performs</a:t>
            </a:r>
            <a:r>
              <a:rPr sz="1100" spc="2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under</a:t>
            </a:r>
            <a:r>
              <a:rPr sz="1100" spc="2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stress</a:t>
            </a:r>
            <a:r>
              <a:rPr sz="1100" spc="2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100" spc="2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churn</a:t>
            </a:r>
            <a:r>
              <a:rPr sz="1100" spc="2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increases,</a:t>
            </a:r>
            <a:r>
              <a:rPr sz="1100" spc="2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sales</a:t>
            </a:r>
            <a:r>
              <a:rPr sz="1100" spc="2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cycle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elongation,</a:t>
            </a:r>
            <a:r>
              <a:rPr sz="11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gross</a:t>
            </a:r>
            <a:r>
              <a:rPr sz="11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margin</a:t>
            </a:r>
            <a:r>
              <a:rPr sz="1100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compression.</a:t>
            </a:r>
            <a:r>
              <a:rPr sz="11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Founders</a:t>
            </a:r>
            <a:r>
              <a:rPr sz="1100" spc="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who</a:t>
            </a:r>
            <a:r>
              <a:rPr sz="11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present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this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signal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analytical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maturity.</a:t>
            </a:r>
            <a:endParaRPr sz="11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1315250"/>
            <a:ext cx="10401300" cy="5114290"/>
            <a:chOff x="304800" y="1315250"/>
            <a:chExt cx="10401300" cy="51142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357995"/>
              <a:ext cx="3318255" cy="500007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445894"/>
              <a:ext cx="3143250" cy="4861560"/>
            </a:xfrm>
            <a:custGeom>
              <a:avLst/>
              <a:gdLst/>
              <a:ahLst/>
              <a:cxnLst/>
              <a:rect l="l" t="t" r="r" b="b"/>
              <a:pathLst>
                <a:path w="3143250" h="486156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638967"/>
                  </a:lnTo>
                  <a:lnTo>
                    <a:pt x="4523" y="4683827"/>
                  </a:lnTo>
                  <a:lnTo>
                    <a:pt x="17498" y="4725610"/>
                  </a:lnTo>
                  <a:lnTo>
                    <a:pt x="38027" y="4763421"/>
                  </a:lnTo>
                  <a:lnTo>
                    <a:pt x="65214" y="4796364"/>
                  </a:lnTo>
                  <a:lnTo>
                    <a:pt x="98164" y="4823544"/>
                  </a:lnTo>
                  <a:lnTo>
                    <a:pt x="135981" y="4844067"/>
                  </a:lnTo>
                  <a:lnTo>
                    <a:pt x="177768" y="4857037"/>
                  </a:lnTo>
                  <a:lnTo>
                    <a:pt x="222630" y="4861559"/>
                  </a:lnTo>
                  <a:lnTo>
                    <a:pt x="3143250" y="4861559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9768" y="1315250"/>
              <a:ext cx="9677400" cy="511428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23850" y="1580514"/>
              <a:ext cx="9925685" cy="4619625"/>
            </a:xfrm>
            <a:custGeom>
              <a:avLst/>
              <a:gdLst/>
              <a:ahLst/>
              <a:cxnLst/>
              <a:rect l="l" t="t" r="r" b="b"/>
              <a:pathLst>
                <a:path w="9925685" h="4619625">
                  <a:moveTo>
                    <a:pt x="9642094" y="0"/>
                  </a:moveTo>
                  <a:lnTo>
                    <a:pt x="283603" y="0"/>
                  </a:lnTo>
                  <a:lnTo>
                    <a:pt x="237601" y="3712"/>
                  </a:lnTo>
                  <a:lnTo>
                    <a:pt x="193963" y="14460"/>
                  </a:lnTo>
                  <a:lnTo>
                    <a:pt x="153271" y="31659"/>
                  </a:lnTo>
                  <a:lnTo>
                    <a:pt x="116111" y="54725"/>
                  </a:lnTo>
                  <a:lnTo>
                    <a:pt x="83065" y="83073"/>
                  </a:lnTo>
                  <a:lnTo>
                    <a:pt x="54719" y="116119"/>
                  </a:lnTo>
                  <a:lnTo>
                    <a:pt x="31655" y="153278"/>
                  </a:lnTo>
                  <a:lnTo>
                    <a:pt x="14458" y="193966"/>
                  </a:lnTo>
                  <a:lnTo>
                    <a:pt x="3711" y="237598"/>
                  </a:lnTo>
                  <a:lnTo>
                    <a:pt x="0" y="283591"/>
                  </a:lnTo>
                  <a:lnTo>
                    <a:pt x="0" y="4335526"/>
                  </a:lnTo>
                  <a:lnTo>
                    <a:pt x="3711" y="4381510"/>
                  </a:lnTo>
                  <a:lnTo>
                    <a:pt x="14458" y="4425135"/>
                  </a:lnTo>
                  <a:lnTo>
                    <a:pt x="31655" y="4465816"/>
                  </a:lnTo>
                  <a:lnTo>
                    <a:pt x="54719" y="4502968"/>
                  </a:lnTo>
                  <a:lnTo>
                    <a:pt x="83065" y="4536008"/>
                  </a:lnTo>
                  <a:lnTo>
                    <a:pt x="116111" y="4564350"/>
                  </a:lnTo>
                  <a:lnTo>
                    <a:pt x="153271" y="4587412"/>
                  </a:lnTo>
                  <a:lnTo>
                    <a:pt x="193963" y="4604608"/>
                  </a:lnTo>
                  <a:lnTo>
                    <a:pt x="237601" y="4615354"/>
                  </a:lnTo>
                  <a:lnTo>
                    <a:pt x="283603" y="4619066"/>
                  </a:lnTo>
                  <a:lnTo>
                    <a:pt x="9642094" y="4619066"/>
                  </a:lnTo>
                  <a:lnTo>
                    <a:pt x="9688086" y="4615354"/>
                  </a:lnTo>
                  <a:lnTo>
                    <a:pt x="9731718" y="4604608"/>
                  </a:lnTo>
                  <a:lnTo>
                    <a:pt x="9772406" y="4587412"/>
                  </a:lnTo>
                  <a:lnTo>
                    <a:pt x="9809565" y="4564350"/>
                  </a:lnTo>
                  <a:lnTo>
                    <a:pt x="9842611" y="4536008"/>
                  </a:lnTo>
                  <a:lnTo>
                    <a:pt x="9870959" y="4502968"/>
                  </a:lnTo>
                  <a:lnTo>
                    <a:pt x="9894025" y="4465816"/>
                  </a:lnTo>
                  <a:lnTo>
                    <a:pt x="9911224" y="4425135"/>
                  </a:lnTo>
                  <a:lnTo>
                    <a:pt x="9921972" y="4381510"/>
                  </a:lnTo>
                  <a:lnTo>
                    <a:pt x="9925685" y="4335526"/>
                  </a:lnTo>
                  <a:lnTo>
                    <a:pt x="9925685" y="283591"/>
                  </a:lnTo>
                  <a:lnTo>
                    <a:pt x="9921972" y="237598"/>
                  </a:lnTo>
                  <a:lnTo>
                    <a:pt x="9911224" y="193966"/>
                  </a:lnTo>
                  <a:lnTo>
                    <a:pt x="9894025" y="153278"/>
                  </a:lnTo>
                  <a:lnTo>
                    <a:pt x="9870959" y="116119"/>
                  </a:lnTo>
                  <a:lnTo>
                    <a:pt x="9842611" y="83073"/>
                  </a:lnTo>
                  <a:lnTo>
                    <a:pt x="9809565" y="54725"/>
                  </a:lnTo>
                  <a:lnTo>
                    <a:pt x="9772406" y="31659"/>
                  </a:lnTo>
                  <a:lnTo>
                    <a:pt x="9731718" y="14460"/>
                  </a:lnTo>
                  <a:lnTo>
                    <a:pt x="9688086" y="3712"/>
                  </a:lnTo>
                  <a:lnTo>
                    <a:pt x="96420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3850" y="1580514"/>
              <a:ext cx="9925685" cy="4619625"/>
            </a:xfrm>
            <a:custGeom>
              <a:avLst/>
              <a:gdLst/>
              <a:ahLst/>
              <a:cxnLst/>
              <a:rect l="l" t="t" r="r" b="b"/>
              <a:pathLst>
                <a:path w="9925685" h="4619625">
                  <a:moveTo>
                    <a:pt x="0" y="283591"/>
                  </a:moveTo>
                  <a:lnTo>
                    <a:pt x="3711" y="237598"/>
                  </a:lnTo>
                  <a:lnTo>
                    <a:pt x="14458" y="193966"/>
                  </a:lnTo>
                  <a:lnTo>
                    <a:pt x="31655" y="153278"/>
                  </a:lnTo>
                  <a:lnTo>
                    <a:pt x="54719" y="116119"/>
                  </a:lnTo>
                  <a:lnTo>
                    <a:pt x="83065" y="83073"/>
                  </a:lnTo>
                  <a:lnTo>
                    <a:pt x="116111" y="54725"/>
                  </a:lnTo>
                  <a:lnTo>
                    <a:pt x="153271" y="31659"/>
                  </a:lnTo>
                  <a:lnTo>
                    <a:pt x="193963" y="14460"/>
                  </a:lnTo>
                  <a:lnTo>
                    <a:pt x="237601" y="3712"/>
                  </a:lnTo>
                  <a:lnTo>
                    <a:pt x="283603" y="0"/>
                  </a:lnTo>
                  <a:lnTo>
                    <a:pt x="9642094" y="0"/>
                  </a:lnTo>
                  <a:lnTo>
                    <a:pt x="9688086" y="3712"/>
                  </a:lnTo>
                  <a:lnTo>
                    <a:pt x="9731718" y="14460"/>
                  </a:lnTo>
                  <a:lnTo>
                    <a:pt x="9772406" y="31659"/>
                  </a:lnTo>
                  <a:lnTo>
                    <a:pt x="9809565" y="54725"/>
                  </a:lnTo>
                  <a:lnTo>
                    <a:pt x="9842611" y="83073"/>
                  </a:lnTo>
                  <a:lnTo>
                    <a:pt x="9870959" y="116119"/>
                  </a:lnTo>
                  <a:lnTo>
                    <a:pt x="9894025" y="153278"/>
                  </a:lnTo>
                  <a:lnTo>
                    <a:pt x="9911224" y="193966"/>
                  </a:lnTo>
                  <a:lnTo>
                    <a:pt x="9921972" y="237598"/>
                  </a:lnTo>
                  <a:lnTo>
                    <a:pt x="9925685" y="283591"/>
                  </a:lnTo>
                  <a:lnTo>
                    <a:pt x="9925685" y="4335526"/>
                  </a:lnTo>
                  <a:lnTo>
                    <a:pt x="9921972" y="4381510"/>
                  </a:lnTo>
                  <a:lnTo>
                    <a:pt x="9911224" y="4425135"/>
                  </a:lnTo>
                  <a:lnTo>
                    <a:pt x="9894025" y="4465816"/>
                  </a:lnTo>
                  <a:lnTo>
                    <a:pt x="9870959" y="4502968"/>
                  </a:lnTo>
                  <a:lnTo>
                    <a:pt x="9842611" y="4536008"/>
                  </a:lnTo>
                  <a:lnTo>
                    <a:pt x="9809565" y="4564350"/>
                  </a:lnTo>
                  <a:lnTo>
                    <a:pt x="9772406" y="4587412"/>
                  </a:lnTo>
                  <a:lnTo>
                    <a:pt x="9731718" y="4604608"/>
                  </a:lnTo>
                  <a:lnTo>
                    <a:pt x="9688086" y="4615354"/>
                  </a:lnTo>
                  <a:lnTo>
                    <a:pt x="9642094" y="4619066"/>
                  </a:lnTo>
                  <a:lnTo>
                    <a:pt x="283603" y="4619066"/>
                  </a:lnTo>
                  <a:lnTo>
                    <a:pt x="237601" y="4615354"/>
                  </a:lnTo>
                  <a:lnTo>
                    <a:pt x="193963" y="4604608"/>
                  </a:lnTo>
                  <a:lnTo>
                    <a:pt x="153271" y="4587412"/>
                  </a:lnTo>
                  <a:lnTo>
                    <a:pt x="116111" y="4564350"/>
                  </a:lnTo>
                  <a:lnTo>
                    <a:pt x="83065" y="4536008"/>
                  </a:lnTo>
                  <a:lnTo>
                    <a:pt x="54719" y="4502968"/>
                  </a:lnTo>
                  <a:lnTo>
                    <a:pt x="31655" y="4465816"/>
                  </a:lnTo>
                  <a:lnTo>
                    <a:pt x="14458" y="4425135"/>
                  </a:lnTo>
                  <a:lnTo>
                    <a:pt x="3711" y="4381510"/>
                  </a:lnTo>
                  <a:lnTo>
                    <a:pt x="0" y="4335526"/>
                  </a:lnTo>
                  <a:lnTo>
                    <a:pt x="0" y="28359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67560" y="450724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4191" y="62075"/>
            <a:ext cx="1691042" cy="736935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68248" y="1539366"/>
            <a:ext cx="593153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Key</a:t>
            </a:r>
            <a:r>
              <a:rPr sz="285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SaaS</a:t>
            </a:r>
            <a:r>
              <a:rPr sz="2850" i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&amp;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Platform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Metrics</a:t>
            </a:r>
            <a:r>
              <a:rPr sz="2850" i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Reference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7555" y="2280030"/>
            <a:ext cx="4554855" cy="33381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R="11430" algn="ctr">
              <a:lnSpc>
                <a:spcPct val="100000"/>
              </a:lnSpc>
              <a:spcBef>
                <a:spcPts val="114"/>
              </a:spcBef>
            </a:pPr>
            <a:r>
              <a:rPr sz="3750" b="1" spc="305" dirty="0">
                <a:solidFill>
                  <a:srgbClr val="272424"/>
                </a:solidFill>
                <a:latin typeface="Calibri"/>
                <a:cs typeface="Calibri"/>
              </a:rPr>
              <a:t>3x</a:t>
            </a:r>
            <a:endParaRPr sz="3750">
              <a:latin typeface="Calibri"/>
              <a:cs typeface="Calibri"/>
            </a:endParaRPr>
          </a:p>
          <a:p>
            <a:pPr marR="46990" algn="ctr">
              <a:lnSpc>
                <a:spcPct val="100000"/>
              </a:lnSpc>
              <a:spcBef>
                <a:spcPts val="1470"/>
              </a:spcBef>
            </a:pPr>
            <a:r>
              <a:rPr sz="1400" b="1" spc="80" dirty="0">
                <a:solidFill>
                  <a:srgbClr val="272424"/>
                </a:solidFill>
                <a:latin typeface="Calibri"/>
                <a:cs typeface="Calibri"/>
              </a:rPr>
              <a:t>Minim</a:t>
            </a:r>
            <a:r>
              <a:rPr sz="1400" b="1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75" dirty="0">
                <a:solidFill>
                  <a:srgbClr val="272424"/>
                </a:solidFill>
                <a:latin typeface="Calibri"/>
                <a:cs typeface="Calibri"/>
              </a:rPr>
              <a:t>um</a:t>
            </a:r>
            <a:r>
              <a:rPr sz="1400" b="1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95" dirty="0">
                <a:solidFill>
                  <a:srgbClr val="272424"/>
                </a:solidFill>
                <a:latin typeface="Calibri"/>
                <a:cs typeface="Calibri"/>
              </a:rPr>
              <a:t>LTV/C</a:t>
            </a:r>
            <a:r>
              <a:rPr sz="1400" b="1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55" dirty="0">
                <a:solidFill>
                  <a:srgbClr val="272424"/>
                </a:solidFill>
                <a:latin typeface="Calibri"/>
                <a:cs typeface="Calibri"/>
              </a:rPr>
              <a:t>AC</a:t>
            </a:r>
            <a:endParaRPr sz="1400">
              <a:latin typeface="Calibri"/>
              <a:cs typeface="Calibri"/>
            </a:endParaRPr>
          </a:p>
          <a:p>
            <a:pPr marL="16510" marR="16510" algn="ctr">
              <a:lnSpc>
                <a:spcPct val="136400"/>
              </a:lnSpc>
              <a:spcBef>
                <a:spcPts val="615"/>
              </a:spcBef>
            </a:pP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benchmark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customer</a:t>
            </a:r>
            <a:r>
              <a:rPr sz="1100" spc="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unit</a:t>
            </a:r>
            <a:r>
              <a:rPr sz="1100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economics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viability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subscription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businesses.</a:t>
            </a:r>
            <a:endParaRPr sz="110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1100">
              <a:latin typeface="Microsoft JhengHei"/>
              <a:cs typeface="Microsoft JhengHei"/>
            </a:endParaRPr>
          </a:p>
          <a:p>
            <a:pPr marR="59055" algn="ctr">
              <a:lnSpc>
                <a:spcPct val="100000"/>
              </a:lnSpc>
            </a:pPr>
            <a:r>
              <a:rPr sz="3750" b="1" spc="225" dirty="0">
                <a:solidFill>
                  <a:srgbClr val="272424"/>
                </a:solidFill>
                <a:latin typeface="Calibri"/>
                <a:cs typeface="Calibri"/>
              </a:rPr>
              <a:t>110% </a:t>
            </a:r>
            <a:endParaRPr sz="3750">
              <a:latin typeface="Calibri"/>
              <a:cs typeface="Calibri"/>
            </a:endParaRPr>
          </a:p>
          <a:p>
            <a:pPr marR="35560" algn="ctr">
              <a:lnSpc>
                <a:spcPct val="100000"/>
              </a:lnSpc>
              <a:spcBef>
                <a:spcPts val="1470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400" b="1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55" dirty="0">
                <a:solidFill>
                  <a:srgbClr val="272424"/>
                </a:solidFill>
                <a:latin typeface="Calibri"/>
                <a:cs typeface="Calibri"/>
              </a:rPr>
              <a:t>et</a:t>
            </a:r>
            <a:r>
              <a:rPr sz="1400" b="1" spc="105" dirty="0">
                <a:solidFill>
                  <a:srgbClr val="272424"/>
                </a:solidFill>
                <a:latin typeface="Calibri"/>
                <a:cs typeface="Calibri"/>
              </a:rPr>
              <a:t> Revenue</a:t>
            </a:r>
            <a:r>
              <a:rPr sz="1400" b="1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80" dirty="0">
                <a:solidFill>
                  <a:srgbClr val="272424"/>
                </a:solidFill>
                <a:latin typeface="Calibri"/>
                <a:cs typeface="Calibri"/>
              </a:rPr>
              <a:t>Retention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90"/>
              </a:spcBef>
            </a:pPr>
            <a:r>
              <a:rPr sz="11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NRR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above</a:t>
            </a:r>
            <a:r>
              <a:rPr sz="11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100%</a:t>
            </a:r>
            <a:r>
              <a:rPr sz="1100" spc="-1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means</a:t>
            </a:r>
            <a:r>
              <a:rPr sz="11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existingcustomers </a:t>
            </a:r>
            <a:r>
              <a:rPr sz="11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expand</a:t>
            </a:r>
            <a:r>
              <a:rPr sz="1100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faster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than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they</a:t>
            </a:r>
            <a:r>
              <a:rPr sz="11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churn</a:t>
            </a:r>
            <a:r>
              <a:rPr sz="11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endParaRPr sz="1100">
              <a:latin typeface="Microsoft JhengHei"/>
              <a:cs typeface="Microsoft JhengHei"/>
            </a:endParaRPr>
          </a:p>
          <a:p>
            <a:pPr marR="21590" algn="ctr">
              <a:lnSpc>
                <a:spcPct val="100000"/>
              </a:lnSpc>
              <a:spcBef>
                <a:spcPts val="480"/>
              </a:spcBef>
            </a:pP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the </a:t>
            </a:r>
            <a:r>
              <a:rPr sz="1100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gold</a:t>
            </a:r>
            <a:r>
              <a:rPr sz="1100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standard</a:t>
            </a:r>
            <a:r>
              <a:rPr sz="1100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1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SaaS.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26100" y="2269363"/>
            <a:ext cx="4318000" cy="334899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4"/>
              </a:spcBef>
            </a:pPr>
            <a:r>
              <a:rPr sz="3750" b="1" spc="-10" dirty="0">
                <a:solidFill>
                  <a:srgbClr val="272424"/>
                </a:solidFill>
                <a:latin typeface="Calibri"/>
                <a:cs typeface="Calibri"/>
              </a:rPr>
              <a:t>&lt;12mo</a:t>
            </a:r>
            <a:endParaRPr sz="375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155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CAC</a:t>
            </a:r>
            <a:r>
              <a:rPr sz="1400" b="1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Payback</a:t>
            </a:r>
            <a:r>
              <a:rPr sz="1400" b="1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Calibri"/>
                <a:cs typeface="Calibri"/>
              </a:rPr>
              <a:t>Target</a:t>
            </a:r>
            <a:endParaRPr sz="1400">
              <a:latin typeface="Calibri"/>
              <a:cs typeface="Calibri"/>
            </a:endParaRPr>
          </a:p>
          <a:p>
            <a:pPr marL="12700" marR="5080" algn="ctr">
              <a:lnSpc>
                <a:spcPct val="136400"/>
              </a:lnSpc>
              <a:spcBef>
                <a:spcPts val="61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Best-in-class</a:t>
            </a:r>
            <a:r>
              <a:rPr sz="1100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SaaS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companies</a:t>
            </a:r>
            <a:r>
              <a:rPr sz="11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recover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customer</a:t>
            </a:r>
            <a:r>
              <a:rPr sz="1100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acquisition</a:t>
            </a:r>
            <a:r>
              <a:rPr sz="11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cost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within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12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months.</a:t>
            </a:r>
            <a:endParaRPr sz="110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305"/>
              </a:spcBef>
            </a:pPr>
            <a:endParaRPr sz="1100">
              <a:latin typeface="Microsoft JhengHei"/>
              <a:cs typeface="Microsoft JhengHei"/>
            </a:endParaRPr>
          </a:p>
          <a:p>
            <a:pPr marR="73025" algn="ctr">
              <a:lnSpc>
                <a:spcPct val="100000"/>
              </a:lnSpc>
              <a:spcBef>
                <a:spcPts val="5"/>
              </a:spcBef>
            </a:pPr>
            <a:r>
              <a:rPr sz="3750" b="1" spc="195" dirty="0">
                <a:solidFill>
                  <a:srgbClr val="272424"/>
                </a:solidFill>
                <a:latin typeface="Calibri"/>
                <a:cs typeface="Calibri"/>
              </a:rPr>
              <a:t>40%</a:t>
            </a:r>
            <a:endParaRPr sz="375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465"/>
              </a:spcBef>
            </a:pP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Rule</a:t>
            </a:r>
            <a:r>
              <a:rPr sz="1400" b="1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b="1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b="1" spc="-25" dirty="0">
                <a:solidFill>
                  <a:srgbClr val="272424"/>
                </a:solidFill>
                <a:latin typeface="Calibri"/>
                <a:cs typeface="Calibri"/>
              </a:rPr>
              <a:t>40</a:t>
            </a:r>
            <a:endParaRPr sz="1400">
              <a:latin typeface="Calibri"/>
              <a:cs typeface="Calibri"/>
            </a:endParaRPr>
          </a:p>
          <a:p>
            <a:pPr marL="64135" marR="57150" algn="ctr">
              <a:lnSpc>
                <a:spcPct val="136400"/>
              </a:lnSpc>
              <a:spcBef>
                <a:spcPts val="615"/>
              </a:spcBef>
            </a:pP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Revenue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%</a:t>
            </a:r>
            <a:r>
              <a:rPr sz="1100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+</a:t>
            </a:r>
            <a:r>
              <a:rPr sz="1100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profit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margin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%</a:t>
            </a:r>
            <a:r>
              <a:rPr sz="11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Cambria Math"/>
                <a:cs typeface="Cambria Math"/>
              </a:rPr>
              <a:t>≥</a:t>
            </a:r>
            <a:r>
              <a:rPr sz="1100" spc="80" dirty="0">
                <a:solidFill>
                  <a:srgbClr val="272424"/>
                </a:solidFill>
                <a:latin typeface="Cambria Math"/>
                <a:cs typeface="Cambria Math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40%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defines</a:t>
            </a:r>
            <a:r>
              <a:rPr sz="1100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100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healthy,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fundable</a:t>
            </a:r>
            <a:r>
              <a:rPr sz="11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SaaS</a:t>
            </a:r>
            <a:r>
              <a:rPr sz="11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business</a:t>
            </a:r>
            <a:r>
              <a:rPr sz="11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1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scale.</a:t>
            </a:r>
            <a:endParaRPr sz="11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1385315"/>
            <a:ext cx="10401300" cy="5049520"/>
            <a:chOff x="304800" y="1385315"/>
            <a:chExt cx="10401300" cy="50495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437224"/>
              <a:ext cx="3318255" cy="492695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530603"/>
              <a:ext cx="3143250" cy="4777105"/>
            </a:xfrm>
            <a:custGeom>
              <a:avLst/>
              <a:gdLst/>
              <a:ahLst/>
              <a:cxnLst/>
              <a:rect l="l" t="t" r="r" b="b"/>
              <a:pathLst>
                <a:path w="3143250" h="4777105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554258"/>
                  </a:lnTo>
                  <a:lnTo>
                    <a:pt x="4523" y="4599118"/>
                  </a:lnTo>
                  <a:lnTo>
                    <a:pt x="17498" y="4640901"/>
                  </a:lnTo>
                  <a:lnTo>
                    <a:pt x="38027" y="4678712"/>
                  </a:lnTo>
                  <a:lnTo>
                    <a:pt x="65214" y="4711655"/>
                  </a:lnTo>
                  <a:lnTo>
                    <a:pt x="98164" y="4738835"/>
                  </a:lnTo>
                  <a:lnTo>
                    <a:pt x="135981" y="4759358"/>
                  </a:lnTo>
                  <a:lnTo>
                    <a:pt x="177768" y="4772328"/>
                  </a:lnTo>
                  <a:lnTo>
                    <a:pt x="222630" y="4776851"/>
                  </a:lnTo>
                  <a:lnTo>
                    <a:pt x="3143250" y="4776851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9768" y="1385315"/>
              <a:ext cx="9677400" cy="504926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23850" y="1657222"/>
              <a:ext cx="9925685" cy="4542790"/>
            </a:xfrm>
            <a:custGeom>
              <a:avLst/>
              <a:gdLst/>
              <a:ahLst/>
              <a:cxnLst/>
              <a:rect l="l" t="t" r="r" b="b"/>
              <a:pathLst>
                <a:path w="9925685" h="4542790">
                  <a:moveTo>
                    <a:pt x="9646793" y="0"/>
                  </a:moveTo>
                  <a:lnTo>
                    <a:pt x="278892" y="0"/>
                  </a:lnTo>
                  <a:lnTo>
                    <a:pt x="233654" y="3649"/>
                  </a:lnTo>
                  <a:lnTo>
                    <a:pt x="190741" y="14215"/>
                  </a:lnTo>
                  <a:lnTo>
                    <a:pt x="150726" y="31125"/>
                  </a:lnTo>
                  <a:lnTo>
                    <a:pt x="114182" y="53803"/>
                  </a:lnTo>
                  <a:lnTo>
                    <a:pt x="81686" y="81676"/>
                  </a:lnTo>
                  <a:lnTo>
                    <a:pt x="53810" y="114171"/>
                  </a:lnTo>
                  <a:lnTo>
                    <a:pt x="31129" y="150714"/>
                  </a:lnTo>
                  <a:lnTo>
                    <a:pt x="14218" y="190731"/>
                  </a:lnTo>
                  <a:lnTo>
                    <a:pt x="3650" y="233648"/>
                  </a:lnTo>
                  <a:lnTo>
                    <a:pt x="0" y="278891"/>
                  </a:lnTo>
                  <a:lnTo>
                    <a:pt x="0" y="4263517"/>
                  </a:lnTo>
                  <a:lnTo>
                    <a:pt x="3650" y="4308740"/>
                  </a:lnTo>
                  <a:lnTo>
                    <a:pt x="14218" y="4351642"/>
                  </a:lnTo>
                  <a:lnTo>
                    <a:pt x="31129" y="4391649"/>
                  </a:lnTo>
                  <a:lnTo>
                    <a:pt x="53810" y="4428186"/>
                  </a:lnTo>
                  <a:lnTo>
                    <a:pt x="81686" y="4460678"/>
                  </a:lnTo>
                  <a:lnTo>
                    <a:pt x="114182" y="4488550"/>
                  </a:lnTo>
                  <a:lnTo>
                    <a:pt x="150726" y="4511229"/>
                  </a:lnTo>
                  <a:lnTo>
                    <a:pt x="190741" y="4528140"/>
                  </a:lnTo>
                  <a:lnTo>
                    <a:pt x="233654" y="4538707"/>
                  </a:lnTo>
                  <a:lnTo>
                    <a:pt x="278892" y="4542358"/>
                  </a:lnTo>
                  <a:lnTo>
                    <a:pt x="9646793" y="4542358"/>
                  </a:lnTo>
                  <a:lnTo>
                    <a:pt x="9692036" y="4538707"/>
                  </a:lnTo>
                  <a:lnTo>
                    <a:pt x="9734953" y="4528140"/>
                  </a:lnTo>
                  <a:lnTo>
                    <a:pt x="9774970" y="4511229"/>
                  </a:lnTo>
                  <a:lnTo>
                    <a:pt x="9811513" y="4488550"/>
                  </a:lnTo>
                  <a:lnTo>
                    <a:pt x="9844008" y="4460678"/>
                  </a:lnTo>
                  <a:lnTo>
                    <a:pt x="9871881" y="4428186"/>
                  </a:lnTo>
                  <a:lnTo>
                    <a:pt x="9894559" y="4391649"/>
                  </a:lnTo>
                  <a:lnTo>
                    <a:pt x="9911469" y="4351642"/>
                  </a:lnTo>
                  <a:lnTo>
                    <a:pt x="9922035" y="4308740"/>
                  </a:lnTo>
                  <a:lnTo>
                    <a:pt x="9925685" y="4263517"/>
                  </a:lnTo>
                  <a:lnTo>
                    <a:pt x="9925685" y="278891"/>
                  </a:lnTo>
                  <a:lnTo>
                    <a:pt x="9922035" y="233648"/>
                  </a:lnTo>
                  <a:lnTo>
                    <a:pt x="9911469" y="190731"/>
                  </a:lnTo>
                  <a:lnTo>
                    <a:pt x="9894559" y="150714"/>
                  </a:lnTo>
                  <a:lnTo>
                    <a:pt x="9871881" y="114171"/>
                  </a:lnTo>
                  <a:lnTo>
                    <a:pt x="9844008" y="81676"/>
                  </a:lnTo>
                  <a:lnTo>
                    <a:pt x="9811513" y="53803"/>
                  </a:lnTo>
                  <a:lnTo>
                    <a:pt x="9774970" y="31125"/>
                  </a:lnTo>
                  <a:lnTo>
                    <a:pt x="9734953" y="14215"/>
                  </a:lnTo>
                  <a:lnTo>
                    <a:pt x="9692036" y="3649"/>
                  </a:lnTo>
                  <a:lnTo>
                    <a:pt x="96467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3850" y="1657222"/>
              <a:ext cx="9925685" cy="4542790"/>
            </a:xfrm>
            <a:custGeom>
              <a:avLst/>
              <a:gdLst/>
              <a:ahLst/>
              <a:cxnLst/>
              <a:rect l="l" t="t" r="r" b="b"/>
              <a:pathLst>
                <a:path w="9925685" h="4542790">
                  <a:moveTo>
                    <a:pt x="0" y="278891"/>
                  </a:moveTo>
                  <a:lnTo>
                    <a:pt x="3650" y="233648"/>
                  </a:lnTo>
                  <a:lnTo>
                    <a:pt x="14218" y="190731"/>
                  </a:lnTo>
                  <a:lnTo>
                    <a:pt x="31129" y="150714"/>
                  </a:lnTo>
                  <a:lnTo>
                    <a:pt x="53810" y="114171"/>
                  </a:lnTo>
                  <a:lnTo>
                    <a:pt x="81686" y="81676"/>
                  </a:lnTo>
                  <a:lnTo>
                    <a:pt x="114182" y="53803"/>
                  </a:lnTo>
                  <a:lnTo>
                    <a:pt x="150726" y="31125"/>
                  </a:lnTo>
                  <a:lnTo>
                    <a:pt x="190741" y="14215"/>
                  </a:lnTo>
                  <a:lnTo>
                    <a:pt x="233654" y="3649"/>
                  </a:lnTo>
                  <a:lnTo>
                    <a:pt x="278892" y="0"/>
                  </a:lnTo>
                  <a:lnTo>
                    <a:pt x="9646793" y="0"/>
                  </a:lnTo>
                  <a:lnTo>
                    <a:pt x="9692036" y="3649"/>
                  </a:lnTo>
                  <a:lnTo>
                    <a:pt x="9734953" y="14215"/>
                  </a:lnTo>
                  <a:lnTo>
                    <a:pt x="9774970" y="31125"/>
                  </a:lnTo>
                  <a:lnTo>
                    <a:pt x="9811513" y="53803"/>
                  </a:lnTo>
                  <a:lnTo>
                    <a:pt x="9844008" y="81676"/>
                  </a:lnTo>
                  <a:lnTo>
                    <a:pt x="9871881" y="114171"/>
                  </a:lnTo>
                  <a:lnTo>
                    <a:pt x="9894559" y="150714"/>
                  </a:lnTo>
                  <a:lnTo>
                    <a:pt x="9911469" y="190731"/>
                  </a:lnTo>
                  <a:lnTo>
                    <a:pt x="9922035" y="233648"/>
                  </a:lnTo>
                  <a:lnTo>
                    <a:pt x="9925685" y="278891"/>
                  </a:lnTo>
                  <a:lnTo>
                    <a:pt x="9925685" y="4263517"/>
                  </a:lnTo>
                  <a:lnTo>
                    <a:pt x="9922035" y="4308740"/>
                  </a:lnTo>
                  <a:lnTo>
                    <a:pt x="9911469" y="4351642"/>
                  </a:lnTo>
                  <a:lnTo>
                    <a:pt x="9894559" y="4391649"/>
                  </a:lnTo>
                  <a:lnTo>
                    <a:pt x="9871881" y="4428186"/>
                  </a:lnTo>
                  <a:lnTo>
                    <a:pt x="9844008" y="4460678"/>
                  </a:lnTo>
                  <a:lnTo>
                    <a:pt x="9811513" y="4488550"/>
                  </a:lnTo>
                  <a:lnTo>
                    <a:pt x="9774970" y="4511229"/>
                  </a:lnTo>
                  <a:lnTo>
                    <a:pt x="9734953" y="4528140"/>
                  </a:lnTo>
                  <a:lnTo>
                    <a:pt x="9692036" y="4538707"/>
                  </a:lnTo>
                  <a:lnTo>
                    <a:pt x="9646793" y="4542358"/>
                  </a:lnTo>
                  <a:lnTo>
                    <a:pt x="278892" y="4542358"/>
                  </a:lnTo>
                  <a:lnTo>
                    <a:pt x="233654" y="4538707"/>
                  </a:lnTo>
                  <a:lnTo>
                    <a:pt x="190741" y="4528140"/>
                  </a:lnTo>
                  <a:lnTo>
                    <a:pt x="150726" y="4511229"/>
                  </a:lnTo>
                  <a:lnTo>
                    <a:pt x="114182" y="4488550"/>
                  </a:lnTo>
                  <a:lnTo>
                    <a:pt x="81686" y="4460678"/>
                  </a:lnTo>
                  <a:lnTo>
                    <a:pt x="53810" y="4428186"/>
                  </a:lnTo>
                  <a:lnTo>
                    <a:pt x="31129" y="4391649"/>
                  </a:lnTo>
                  <a:lnTo>
                    <a:pt x="14218" y="4351642"/>
                  </a:lnTo>
                  <a:lnTo>
                    <a:pt x="3650" y="4308740"/>
                  </a:lnTo>
                  <a:lnTo>
                    <a:pt x="0" y="4263517"/>
                  </a:lnTo>
                  <a:lnTo>
                    <a:pt x="0" y="27889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67560" y="450724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4191" y="62075"/>
            <a:ext cx="1691042" cy="736935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912367" y="1731390"/>
            <a:ext cx="662241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spc="-185" dirty="0">
                <a:solidFill>
                  <a:srgbClr val="000000"/>
                </a:solidFill>
                <a:latin typeface="Microsoft JhengHei"/>
                <a:cs typeface="Microsoft JhengHei"/>
              </a:rPr>
              <a:t>The</a:t>
            </a:r>
            <a:r>
              <a:rPr sz="2850" i="0" spc="-17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10" dirty="0">
                <a:solidFill>
                  <a:srgbClr val="000000"/>
                </a:solidFill>
                <a:latin typeface="Microsoft JhengHei"/>
                <a:cs typeface="Microsoft JhengHei"/>
              </a:rPr>
              <a:t>E</a:t>
            </a:r>
            <a:r>
              <a:rPr sz="2850" i="0" spc="-200" dirty="0">
                <a:solidFill>
                  <a:srgbClr val="000000"/>
                </a:solidFill>
                <a:latin typeface="Microsoft JhengHei"/>
                <a:cs typeface="Microsoft JhengHei"/>
              </a:rPr>
              <a:t>v</a:t>
            </a:r>
            <a:r>
              <a:rPr sz="2850" i="0" spc="-315" dirty="0">
                <a:solidFill>
                  <a:srgbClr val="000000"/>
                </a:solidFill>
                <a:latin typeface="Microsoft JhengHei"/>
                <a:cs typeface="Microsoft JhengHei"/>
              </a:rPr>
              <a:t>o</a:t>
            </a:r>
            <a:r>
              <a:rPr sz="2850" i="0" spc="-105" dirty="0">
                <a:solidFill>
                  <a:srgbClr val="000000"/>
                </a:solidFill>
                <a:latin typeface="Microsoft JhengHei"/>
                <a:cs typeface="Microsoft JhengHei"/>
              </a:rPr>
              <a:t>l</a:t>
            </a:r>
            <a:r>
              <a:rPr sz="2850" i="0" spc="-200" dirty="0">
                <a:solidFill>
                  <a:srgbClr val="000000"/>
                </a:solidFill>
                <a:latin typeface="Microsoft JhengHei"/>
                <a:cs typeface="Microsoft JhengHei"/>
              </a:rPr>
              <a:t>v</a:t>
            </a:r>
            <a:r>
              <a:rPr sz="2850" i="0" spc="-105" dirty="0">
                <a:solidFill>
                  <a:srgbClr val="000000"/>
                </a:solidFill>
                <a:latin typeface="Microsoft JhengHei"/>
                <a:cs typeface="Microsoft JhengHei"/>
              </a:rPr>
              <a:t>i</a:t>
            </a:r>
            <a:r>
              <a:rPr sz="2850" i="0" spc="-265" dirty="0">
                <a:solidFill>
                  <a:srgbClr val="000000"/>
                </a:solidFill>
                <a:latin typeface="Microsoft JhengHei"/>
                <a:cs typeface="Microsoft JhengHei"/>
              </a:rPr>
              <a:t>n</a:t>
            </a:r>
            <a:r>
              <a:rPr sz="2850" i="0" spc="135" dirty="0">
                <a:solidFill>
                  <a:srgbClr val="000000"/>
                </a:solidFill>
                <a:latin typeface="Microsoft JhengHei"/>
                <a:cs typeface="Microsoft JhengHei"/>
              </a:rPr>
              <a:t>g</a:t>
            </a:r>
            <a:r>
              <a:rPr sz="2850" i="0" spc="-130" dirty="0">
                <a:solidFill>
                  <a:srgbClr val="000000"/>
                </a:solidFill>
                <a:latin typeface="Microsoft JhengHei"/>
                <a:cs typeface="Microsoft JhengHei"/>
              </a:rPr>
              <a:t>I</a:t>
            </a:r>
            <a:r>
              <a:rPr sz="2850" i="0" spc="-265" dirty="0">
                <a:solidFill>
                  <a:srgbClr val="000000"/>
                </a:solidFill>
                <a:latin typeface="Microsoft JhengHei"/>
                <a:cs typeface="Microsoft JhengHei"/>
              </a:rPr>
              <a:t>n</a:t>
            </a:r>
            <a:r>
              <a:rPr sz="2850" i="0" spc="-200" dirty="0">
                <a:solidFill>
                  <a:srgbClr val="000000"/>
                </a:solidFill>
                <a:latin typeface="Microsoft JhengHei"/>
                <a:cs typeface="Microsoft JhengHei"/>
              </a:rPr>
              <a:t>v</a:t>
            </a:r>
            <a:r>
              <a:rPr sz="2850" i="0" spc="-204" dirty="0">
                <a:solidFill>
                  <a:srgbClr val="000000"/>
                </a:solidFill>
                <a:latin typeface="Microsoft JhengHei"/>
                <a:cs typeface="Microsoft JhengHei"/>
              </a:rPr>
              <a:t>e</a:t>
            </a:r>
            <a:r>
              <a:rPr sz="2850" i="0" spc="-225" dirty="0">
                <a:solidFill>
                  <a:srgbClr val="000000"/>
                </a:solidFill>
                <a:latin typeface="Microsoft JhengHei"/>
                <a:cs typeface="Microsoft JhengHei"/>
              </a:rPr>
              <a:t>s</a:t>
            </a:r>
            <a:r>
              <a:rPr sz="2850" i="0" spc="-114" dirty="0">
                <a:solidFill>
                  <a:srgbClr val="000000"/>
                </a:solidFill>
                <a:latin typeface="Microsoft JhengHei"/>
                <a:cs typeface="Microsoft JhengHei"/>
              </a:rPr>
              <a:t>t</a:t>
            </a:r>
            <a:r>
              <a:rPr sz="2850" i="0" spc="-315" dirty="0">
                <a:solidFill>
                  <a:srgbClr val="000000"/>
                </a:solidFill>
                <a:latin typeface="Microsoft JhengHei"/>
                <a:cs typeface="Microsoft JhengHei"/>
              </a:rPr>
              <a:t>o</a:t>
            </a:r>
            <a:r>
              <a:rPr sz="2850" i="0" spc="-125" dirty="0">
                <a:solidFill>
                  <a:srgbClr val="000000"/>
                </a:solidFill>
                <a:latin typeface="Microsoft JhengHei"/>
                <a:cs typeface="Microsoft JhengHei"/>
              </a:rPr>
              <a:t>r</a:t>
            </a:r>
            <a:r>
              <a:rPr sz="2850" i="0" spc="-375" dirty="0">
                <a:solidFill>
                  <a:srgbClr val="000000"/>
                </a:solidFill>
                <a:latin typeface="Microsoft JhengHei"/>
                <a:cs typeface="Microsoft JhengHei"/>
              </a:rPr>
              <a:t>-</a:t>
            </a:r>
            <a:r>
              <a:rPr sz="2850" i="0" spc="-235" dirty="0">
                <a:solidFill>
                  <a:srgbClr val="000000"/>
                </a:solidFill>
                <a:latin typeface="Microsoft JhengHei"/>
                <a:cs typeface="Microsoft JhengHei"/>
              </a:rPr>
              <a:t>Founder</a:t>
            </a:r>
            <a:r>
              <a:rPr sz="2850" i="0" spc="-9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55" dirty="0">
                <a:solidFill>
                  <a:srgbClr val="000000"/>
                </a:solidFill>
                <a:latin typeface="Microsoft JhengHei"/>
                <a:cs typeface="Microsoft JhengHei"/>
              </a:rPr>
              <a:t>Relationship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8248" y="2411729"/>
            <a:ext cx="4686935" cy="32404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876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latin typeface="Microsoft JhengHei"/>
                <a:cs typeface="Microsoft JhengHei"/>
              </a:rPr>
              <a:t>From</a:t>
            </a:r>
            <a:r>
              <a:rPr sz="1600" b="1" spc="-30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Capital</a:t>
            </a:r>
            <a:r>
              <a:rPr sz="1600" b="1" spc="-45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Provider</a:t>
            </a:r>
            <a:r>
              <a:rPr sz="1600" b="1" spc="-35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to</a:t>
            </a:r>
            <a:r>
              <a:rPr sz="1600" b="1" spc="-50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Value</a:t>
            </a:r>
            <a:r>
              <a:rPr sz="1600" b="1" spc="-60" dirty="0">
                <a:latin typeface="Microsoft JhengHei"/>
                <a:cs typeface="Microsoft JhengHei"/>
              </a:rPr>
              <a:t> </a:t>
            </a:r>
            <a:r>
              <a:rPr sz="1600" b="1" spc="-10" dirty="0">
                <a:latin typeface="Microsoft JhengHei"/>
                <a:cs typeface="Microsoft JhengHei"/>
              </a:rPr>
              <a:t>Partner</a:t>
            </a:r>
            <a:endParaRPr sz="1600">
              <a:latin typeface="Microsoft JhengHei"/>
              <a:cs typeface="Microsoft JhengHei"/>
            </a:endParaRPr>
          </a:p>
          <a:p>
            <a:pPr marL="296545" marR="5080" indent="-284480" algn="just">
              <a:lnSpc>
                <a:spcPct val="107100"/>
              </a:lnSpc>
              <a:spcBef>
                <a:spcPts val="1795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best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VCs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have</a:t>
            </a:r>
            <a:r>
              <a:rPr sz="14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evolved</a:t>
            </a:r>
            <a:r>
              <a:rPr sz="14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beyond</a:t>
            </a:r>
            <a:r>
              <a:rPr sz="14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deployment</a:t>
            </a:r>
            <a:r>
              <a:rPr sz="14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into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active</a:t>
            </a:r>
            <a:r>
              <a:rPr sz="1400" spc="19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operational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partners.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Modern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VCs</a:t>
            </a:r>
            <a:r>
              <a:rPr sz="1400" spc="19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differentiate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through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portfolio</a:t>
            </a:r>
            <a:r>
              <a:rPr sz="14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support</a:t>
            </a:r>
            <a:r>
              <a:rPr sz="14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networks,</a:t>
            </a:r>
            <a:r>
              <a:rPr sz="14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operational</a:t>
            </a:r>
            <a:r>
              <a:rPr sz="14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expertise,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talent</a:t>
            </a:r>
            <a:r>
              <a:rPr sz="14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acquisition</a:t>
            </a:r>
            <a:r>
              <a:rPr sz="14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support,</a:t>
            </a:r>
            <a:r>
              <a:rPr sz="14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customer</a:t>
            </a:r>
            <a:r>
              <a:rPr sz="14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introductions</a:t>
            </a:r>
            <a:r>
              <a:rPr sz="14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—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creating</a:t>
            </a:r>
            <a:r>
              <a:rPr sz="14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"franchise</a:t>
            </a:r>
            <a:r>
              <a:rPr sz="14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value"</a:t>
            </a:r>
            <a:r>
              <a:rPr sz="14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4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justifies</a:t>
            </a:r>
            <a:r>
              <a:rPr sz="14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higher</a:t>
            </a:r>
            <a:r>
              <a:rPr sz="1400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ownership 	demands.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Clr>
                <a:srgbClr val="272424"/>
              </a:buClr>
              <a:buFont typeface="Arial MT"/>
              <a:buChar char="•"/>
            </a:pPr>
            <a:endParaRPr sz="1400">
              <a:latin typeface="Calibri"/>
              <a:cs typeface="Calibri"/>
            </a:endParaRPr>
          </a:p>
          <a:p>
            <a:pPr marL="296545" marR="5080" indent="-284480" algn="just">
              <a:lnSpc>
                <a:spcPct val="107100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27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rise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founder-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friendly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terms</a:t>
            </a:r>
            <a:r>
              <a:rPr sz="1400" spc="2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(no</a:t>
            </a:r>
            <a:r>
              <a:rPr sz="1400" spc="2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participating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preferred,</a:t>
            </a:r>
            <a:r>
              <a:rPr sz="14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1x</a:t>
            </a:r>
            <a:r>
              <a:rPr sz="1400" spc="1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non-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participating</a:t>
            </a:r>
            <a:r>
              <a:rPr sz="14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liquidation</a:t>
            </a:r>
            <a:r>
              <a:rPr sz="14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preferences, 	founder-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controlled</a:t>
            </a:r>
            <a:r>
              <a:rPr sz="14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dual-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class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structures)</a:t>
            </a:r>
            <a:r>
              <a:rPr sz="14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reflects</a:t>
            </a:r>
            <a:r>
              <a:rPr sz="14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decade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power</a:t>
            </a:r>
            <a:r>
              <a:rPr sz="14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shifting</a:t>
            </a:r>
            <a:r>
              <a:rPr sz="14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toward</a:t>
            </a:r>
            <a:r>
              <a:rPr sz="14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elite</a:t>
            </a:r>
            <a:r>
              <a:rPr sz="14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4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who</a:t>
            </a:r>
            <a:r>
              <a:rPr sz="14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can</a:t>
            </a:r>
            <a:r>
              <a:rPr sz="14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choose 	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their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investors.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431154" y="2398267"/>
            <a:ext cx="4874895" cy="3322320"/>
          </a:xfrm>
          <a:custGeom>
            <a:avLst/>
            <a:gdLst/>
            <a:ahLst/>
            <a:cxnLst/>
            <a:rect l="l" t="t" r="r" b="b"/>
            <a:pathLst>
              <a:path w="4874895" h="3322320">
                <a:moveTo>
                  <a:pt x="4762627" y="0"/>
                </a:moveTo>
                <a:lnTo>
                  <a:pt x="112268" y="0"/>
                </a:lnTo>
                <a:lnTo>
                  <a:pt x="68580" y="8826"/>
                </a:lnTo>
                <a:lnTo>
                  <a:pt x="32893" y="32893"/>
                </a:lnTo>
                <a:lnTo>
                  <a:pt x="8826" y="68580"/>
                </a:lnTo>
                <a:lnTo>
                  <a:pt x="0" y="112268"/>
                </a:lnTo>
                <a:lnTo>
                  <a:pt x="0" y="3209544"/>
                </a:lnTo>
                <a:lnTo>
                  <a:pt x="8826" y="3253232"/>
                </a:lnTo>
                <a:lnTo>
                  <a:pt x="32893" y="3288919"/>
                </a:lnTo>
                <a:lnTo>
                  <a:pt x="68580" y="3312985"/>
                </a:lnTo>
                <a:lnTo>
                  <a:pt x="112268" y="3321812"/>
                </a:lnTo>
                <a:lnTo>
                  <a:pt x="4762627" y="3321812"/>
                </a:lnTo>
                <a:lnTo>
                  <a:pt x="4806314" y="3312985"/>
                </a:lnTo>
                <a:lnTo>
                  <a:pt x="4842002" y="3288919"/>
                </a:lnTo>
                <a:lnTo>
                  <a:pt x="4866068" y="3253232"/>
                </a:lnTo>
                <a:lnTo>
                  <a:pt x="4874895" y="3209544"/>
                </a:lnTo>
                <a:lnTo>
                  <a:pt x="4874895" y="112268"/>
                </a:lnTo>
                <a:lnTo>
                  <a:pt x="4866068" y="68580"/>
                </a:lnTo>
                <a:lnTo>
                  <a:pt x="4842002" y="32893"/>
                </a:lnTo>
                <a:lnTo>
                  <a:pt x="4806315" y="8826"/>
                </a:lnTo>
                <a:lnTo>
                  <a:pt x="476262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564504" y="2509469"/>
            <a:ext cx="4540250" cy="26854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Governance</a:t>
            </a:r>
            <a:r>
              <a:rPr sz="16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&amp;</a:t>
            </a:r>
            <a:r>
              <a:rPr sz="1600" b="1" spc="-6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Control</a:t>
            </a:r>
            <a:r>
              <a:rPr sz="1600" b="1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Architecture</a:t>
            </a:r>
            <a:endParaRPr sz="1600">
              <a:latin typeface="Microsoft JhengHei"/>
              <a:cs typeface="Microsoft JhengHei"/>
            </a:endParaRPr>
          </a:p>
          <a:p>
            <a:pPr marL="264160" marR="5080" indent="-251460">
              <a:lnSpc>
                <a:spcPct val="107100"/>
              </a:lnSpc>
              <a:spcBef>
                <a:spcPts val="1025"/>
              </a:spcBef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Board</a:t>
            </a:r>
            <a:r>
              <a:rPr sz="1400" b="1" spc="45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composition:</a:t>
            </a:r>
            <a:r>
              <a:rPr sz="1400" b="1" spc="4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Founders</a:t>
            </a:r>
            <a:r>
              <a:rPr sz="1400" spc="4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should</a:t>
            </a:r>
            <a:r>
              <a:rPr sz="1400" spc="45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maintain</a:t>
            </a:r>
            <a:r>
              <a:rPr sz="1400" spc="4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control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until Series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later</a:t>
            </a:r>
            <a:endParaRPr sz="1400">
              <a:latin typeface="Calibri"/>
              <a:cs typeface="Calibri"/>
            </a:endParaRPr>
          </a:p>
          <a:p>
            <a:pPr marL="264160" marR="5715" indent="-251460">
              <a:lnSpc>
                <a:spcPct val="107100"/>
              </a:lnSpc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Protective</a:t>
            </a:r>
            <a:r>
              <a:rPr sz="1400" b="1" spc="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provisions:</a:t>
            </a:r>
            <a:r>
              <a:rPr sz="1400" b="1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Investor</a:t>
            </a:r>
            <a:r>
              <a:rPr sz="1400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veto</a:t>
            </a:r>
            <a:r>
              <a:rPr sz="1400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rights</a:t>
            </a:r>
            <a:r>
              <a:rPr sz="1400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1400" spc="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liquidation,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new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issuance,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debt</a:t>
            </a:r>
            <a:endParaRPr sz="1400">
              <a:latin typeface="Calibri"/>
              <a:cs typeface="Calibri"/>
            </a:endParaRPr>
          </a:p>
          <a:p>
            <a:pPr marL="264160" marR="6985" indent="-251460">
              <a:lnSpc>
                <a:spcPct val="107100"/>
              </a:lnSpc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1400" b="1" spc="3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rights:</a:t>
            </a:r>
            <a:r>
              <a:rPr sz="1400" b="1" spc="3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Monthly</a:t>
            </a:r>
            <a:r>
              <a:rPr sz="1400" spc="3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financials,</a:t>
            </a:r>
            <a:r>
              <a:rPr sz="1400" spc="3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quarterly</a:t>
            </a:r>
            <a:r>
              <a:rPr sz="1400" spc="3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board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meetings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1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standard</a:t>
            </a:r>
            <a:endParaRPr sz="1400">
              <a:latin typeface="Calibri"/>
              <a:cs typeface="Calibri"/>
            </a:endParaRPr>
          </a:p>
          <a:p>
            <a:pPr marL="264160" marR="6350" indent="-251460">
              <a:lnSpc>
                <a:spcPts val="1800"/>
              </a:lnSpc>
              <a:spcBef>
                <a:spcPts val="80"/>
              </a:spcBef>
              <a:buFont typeface="Calibri"/>
              <a:buChar char="•"/>
              <a:tabLst>
                <a:tab pos="264160" algn="l"/>
                <a:tab pos="1297305" algn="l"/>
                <a:tab pos="1990725" algn="l"/>
                <a:tab pos="2833370" algn="l"/>
                <a:tab pos="3313429" algn="l"/>
                <a:tab pos="3910965" algn="l"/>
              </a:tabLst>
            </a:pP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Drag-along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rights: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Majority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force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minority shareholders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approve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M&amp;A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exits</a:t>
            </a:r>
            <a:endParaRPr sz="1400">
              <a:latin typeface="Calibri"/>
              <a:cs typeface="Calibri"/>
            </a:endParaRPr>
          </a:p>
          <a:p>
            <a:pPr marL="264160" marR="6985" indent="-251460">
              <a:lnSpc>
                <a:spcPts val="1800"/>
              </a:lnSpc>
              <a:spcBef>
                <a:spcPts val="5"/>
              </a:spcBef>
              <a:buFont typeface="Calibri"/>
              <a:buChar char="•"/>
              <a:tabLst>
                <a:tab pos="264160" algn="l"/>
              </a:tabLst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Right</a:t>
            </a:r>
            <a:r>
              <a:rPr sz="140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400" b="1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first</a:t>
            </a:r>
            <a:r>
              <a:rPr sz="1400" b="1" spc="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refusal:</a:t>
            </a:r>
            <a:r>
              <a:rPr sz="1400" b="1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Investors</a:t>
            </a:r>
            <a:r>
              <a:rPr sz="1400" spc="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1400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match</a:t>
            </a:r>
            <a:r>
              <a:rPr sz="1400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any</a:t>
            </a:r>
            <a:r>
              <a:rPr sz="1400" spc="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secondary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share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sale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offer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461554"/>
            <a:ext cx="10365105" cy="5389245"/>
            <a:chOff x="341566" y="1461554"/>
            <a:chExt cx="10365105" cy="53892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37606" y="1490101"/>
              <a:ext cx="3268493" cy="534408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611363" y="1550289"/>
              <a:ext cx="3094990" cy="5260340"/>
            </a:xfrm>
            <a:custGeom>
              <a:avLst/>
              <a:gdLst/>
              <a:ahLst/>
              <a:cxnLst/>
              <a:rect l="l" t="t" r="r" b="b"/>
              <a:pathLst>
                <a:path w="3094990" h="5260340">
                  <a:moveTo>
                    <a:pt x="3094735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037493"/>
                  </a:lnTo>
                  <a:lnTo>
                    <a:pt x="4523" y="5082353"/>
                  </a:lnTo>
                  <a:lnTo>
                    <a:pt x="17498" y="5124136"/>
                  </a:lnTo>
                  <a:lnTo>
                    <a:pt x="38027" y="5161947"/>
                  </a:lnTo>
                  <a:lnTo>
                    <a:pt x="65214" y="5194890"/>
                  </a:lnTo>
                  <a:lnTo>
                    <a:pt x="98164" y="5222070"/>
                  </a:lnTo>
                  <a:lnTo>
                    <a:pt x="135981" y="5242593"/>
                  </a:lnTo>
                  <a:lnTo>
                    <a:pt x="177768" y="5255563"/>
                  </a:lnTo>
                  <a:lnTo>
                    <a:pt x="222630" y="5260086"/>
                  </a:lnTo>
                  <a:lnTo>
                    <a:pt x="3094735" y="5260086"/>
                  </a:lnTo>
                  <a:lnTo>
                    <a:pt x="3094735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461554"/>
              <a:ext cx="9562973" cy="538873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704975"/>
              <a:ext cx="9793605" cy="4937760"/>
            </a:xfrm>
            <a:custGeom>
              <a:avLst/>
              <a:gdLst/>
              <a:ahLst/>
              <a:cxnLst/>
              <a:rect l="l" t="t" r="r" b="b"/>
              <a:pathLst>
                <a:path w="9793605" h="4937759">
                  <a:moveTo>
                    <a:pt x="9489884" y="0"/>
                  </a:moveTo>
                  <a:lnTo>
                    <a:pt x="303187" y="0"/>
                  </a:lnTo>
                  <a:lnTo>
                    <a:pt x="254007" y="3968"/>
                  </a:lnTo>
                  <a:lnTo>
                    <a:pt x="207355" y="15458"/>
                  </a:lnTo>
                  <a:lnTo>
                    <a:pt x="163853" y="33844"/>
                  </a:lnTo>
                  <a:lnTo>
                    <a:pt x="124127" y="58501"/>
                  </a:lnTo>
                  <a:lnTo>
                    <a:pt x="88799" y="88804"/>
                  </a:lnTo>
                  <a:lnTo>
                    <a:pt x="58496" y="124129"/>
                  </a:lnTo>
                  <a:lnTo>
                    <a:pt x="33840" y="163851"/>
                  </a:lnTo>
                  <a:lnTo>
                    <a:pt x="15456" y="207345"/>
                  </a:lnTo>
                  <a:lnTo>
                    <a:pt x="3968" y="253986"/>
                  </a:lnTo>
                  <a:lnTo>
                    <a:pt x="0" y="303149"/>
                  </a:lnTo>
                  <a:lnTo>
                    <a:pt x="0" y="4634585"/>
                  </a:lnTo>
                  <a:lnTo>
                    <a:pt x="3968" y="4683761"/>
                  </a:lnTo>
                  <a:lnTo>
                    <a:pt x="15456" y="4730411"/>
                  </a:lnTo>
                  <a:lnTo>
                    <a:pt x="33840" y="4773910"/>
                  </a:lnTo>
                  <a:lnTo>
                    <a:pt x="58496" y="4813635"/>
                  </a:lnTo>
                  <a:lnTo>
                    <a:pt x="88799" y="4848961"/>
                  </a:lnTo>
                  <a:lnTo>
                    <a:pt x="124127" y="4879264"/>
                  </a:lnTo>
                  <a:lnTo>
                    <a:pt x="163853" y="4903919"/>
                  </a:lnTo>
                  <a:lnTo>
                    <a:pt x="207355" y="4922303"/>
                  </a:lnTo>
                  <a:lnTo>
                    <a:pt x="254007" y="4933791"/>
                  </a:lnTo>
                  <a:lnTo>
                    <a:pt x="303187" y="4937760"/>
                  </a:lnTo>
                  <a:lnTo>
                    <a:pt x="9489884" y="4937760"/>
                  </a:lnTo>
                  <a:lnTo>
                    <a:pt x="9539047" y="4933791"/>
                  </a:lnTo>
                  <a:lnTo>
                    <a:pt x="9585688" y="4922303"/>
                  </a:lnTo>
                  <a:lnTo>
                    <a:pt x="9629181" y="4903919"/>
                  </a:lnTo>
                  <a:lnTo>
                    <a:pt x="9668903" y="4879264"/>
                  </a:lnTo>
                  <a:lnTo>
                    <a:pt x="9704228" y="4848961"/>
                  </a:lnTo>
                  <a:lnTo>
                    <a:pt x="9734532" y="4813635"/>
                  </a:lnTo>
                  <a:lnTo>
                    <a:pt x="9759189" y="4773910"/>
                  </a:lnTo>
                  <a:lnTo>
                    <a:pt x="9777575" y="4730411"/>
                  </a:lnTo>
                  <a:lnTo>
                    <a:pt x="9789064" y="4683761"/>
                  </a:lnTo>
                  <a:lnTo>
                    <a:pt x="9793033" y="4634585"/>
                  </a:lnTo>
                  <a:lnTo>
                    <a:pt x="9793033" y="303149"/>
                  </a:lnTo>
                  <a:lnTo>
                    <a:pt x="9789064" y="253986"/>
                  </a:lnTo>
                  <a:lnTo>
                    <a:pt x="9777575" y="207345"/>
                  </a:lnTo>
                  <a:lnTo>
                    <a:pt x="9759189" y="163851"/>
                  </a:lnTo>
                  <a:lnTo>
                    <a:pt x="9734532" y="124129"/>
                  </a:lnTo>
                  <a:lnTo>
                    <a:pt x="9704228" y="88804"/>
                  </a:lnTo>
                  <a:lnTo>
                    <a:pt x="9668903" y="58501"/>
                  </a:lnTo>
                  <a:lnTo>
                    <a:pt x="9629181" y="33844"/>
                  </a:lnTo>
                  <a:lnTo>
                    <a:pt x="9585688" y="15458"/>
                  </a:lnTo>
                  <a:lnTo>
                    <a:pt x="9539047" y="3968"/>
                  </a:lnTo>
                  <a:lnTo>
                    <a:pt x="94898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704975"/>
              <a:ext cx="9793605" cy="4937760"/>
            </a:xfrm>
            <a:custGeom>
              <a:avLst/>
              <a:gdLst/>
              <a:ahLst/>
              <a:cxnLst/>
              <a:rect l="l" t="t" r="r" b="b"/>
              <a:pathLst>
                <a:path w="9793605" h="4937759">
                  <a:moveTo>
                    <a:pt x="0" y="303149"/>
                  </a:moveTo>
                  <a:lnTo>
                    <a:pt x="3968" y="253986"/>
                  </a:lnTo>
                  <a:lnTo>
                    <a:pt x="15456" y="207345"/>
                  </a:lnTo>
                  <a:lnTo>
                    <a:pt x="33840" y="163851"/>
                  </a:lnTo>
                  <a:lnTo>
                    <a:pt x="58496" y="124129"/>
                  </a:lnTo>
                  <a:lnTo>
                    <a:pt x="88799" y="88804"/>
                  </a:lnTo>
                  <a:lnTo>
                    <a:pt x="124127" y="58501"/>
                  </a:lnTo>
                  <a:lnTo>
                    <a:pt x="163853" y="33844"/>
                  </a:lnTo>
                  <a:lnTo>
                    <a:pt x="207355" y="15458"/>
                  </a:lnTo>
                  <a:lnTo>
                    <a:pt x="254007" y="3968"/>
                  </a:lnTo>
                  <a:lnTo>
                    <a:pt x="303187" y="0"/>
                  </a:lnTo>
                  <a:lnTo>
                    <a:pt x="9489884" y="0"/>
                  </a:lnTo>
                  <a:lnTo>
                    <a:pt x="9539047" y="3968"/>
                  </a:lnTo>
                  <a:lnTo>
                    <a:pt x="9585688" y="15458"/>
                  </a:lnTo>
                  <a:lnTo>
                    <a:pt x="9629181" y="33844"/>
                  </a:lnTo>
                  <a:lnTo>
                    <a:pt x="9668903" y="58501"/>
                  </a:lnTo>
                  <a:lnTo>
                    <a:pt x="9704228" y="88804"/>
                  </a:lnTo>
                  <a:lnTo>
                    <a:pt x="9734532" y="124129"/>
                  </a:lnTo>
                  <a:lnTo>
                    <a:pt x="9759189" y="163851"/>
                  </a:lnTo>
                  <a:lnTo>
                    <a:pt x="9777575" y="207345"/>
                  </a:lnTo>
                  <a:lnTo>
                    <a:pt x="9789064" y="253986"/>
                  </a:lnTo>
                  <a:lnTo>
                    <a:pt x="9793033" y="303149"/>
                  </a:lnTo>
                  <a:lnTo>
                    <a:pt x="9793033" y="4634585"/>
                  </a:lnTo>
                  <a:lnTo>
                    <a:pt x="9789064" y="4683761"/>
                  </a:lnTo>
                  <a:lnTo>
                    <a:pt x="9777575" y="4730411"/>
                  </a:lnTo>
                  <a:lnTo>
                    <a:pt x="9759189" y="4773910"/>
                  </a:lnTo>
                  <a:lnTo>
                    <a:pt x="9734532" y="4813635"/>
                  </a:lnTo>
                  <a:lnTo>
                    <a:pt x="9704228" y="4848961"/>
                  </a:lnTo>
                  <a:lnTo>
                    <a:pt x="9668903" y="4879264"/>
                  </a:lnTo>
                  <a:lnTo>
                    <a:pt x="9629181" y="4903919"/>
                  </a:lnTo>
                  <a:lnTo>
                    <a:pt x="9585688" y="4922303"/>
                  </a:lnTo>
                  <a:lnTo>
                    <a:pt x="9539047" y="4933791"/>
                  </a:lnTo>
                  <a:lnTo>
                    <a:pt x="9489884" y="4937760"/>
                  </a:lnTo>
                  <a:lnTo>
                    <a:pt x="303187" y="4937760"/>
                  </a:lnTo>
                  <a:lnTo>
                    <a:pt x="254007" y="4933791"/>
                  </a:lnTo>
                  <a:lnTo>
                    <a:pt x="207355" y="4922303"/>
                  </a:lnTo>
                  <a:lnTo>
                    <a:pt x="163853" y="4903919"/>
                  </a:lnTo>
                  <a:lnTo>
                    <a:pt x="124127" y="4879264"/>
                  </a:lnTo>
                  <a:lnTo>
                    <a:pt x="88799" y="4848961"/>
                  </a:lnTo>
                  <a:lnTo>
                    <a:pt x="58496" y="4813635"/>
                  </a:lnTo>
                  <a:lnTo>
                    <a:pt x="33840" y="4773910"/>
                  </a:lnTo>
                  <a:lnTo>
                    <a:pt x="15456" y="4730411"/>
                  </a:lnTo>
                  <a:lnTo>
                    <a:pt x="3968" y="4683761"/>
                  </a:lnTo>
                  <a:lnTo>
                    <a:pt x="0" y="4634585"/>
                  </a:lnTo>
                  <a:lnTo>
                    <a:pt x="0" y="303149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2450" y="2028190"/>
              <a:ext cx="3810000" cy="402018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560570" y="2169667"/>
            <a:ext cx="4577080" cy="90424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3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9.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Startup</a:t>
            </a:r>
            <a:r>
              <a:rPr sz="2850" i="0" spc="-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Valuation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in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the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Modern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Era</a:t>
            </a:r>
            <a:endParaRPr sz="2850">
              <a:latin typeface="Microsoft JhengHei"/>
              <a:cs typeface="Microsoft JhengHe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58445" y="605129"/>
            <a:ext cx="10300335" cy="2978785"/>
            <a:chOff x="158445" y="605129"/>
            <a:chExt cx="10300335" cy="2978785"/>
          </a:xfrm>
        </p:grpSpPr>
        <p:sp>
          <p:nvSpPr>
            <p:cNvPr id="11" name="object 11"/>
            <p:cNvSpPr/>
            <p:nvPr/>
          </p:nvSpPr>
          <p:spPr>
            <a:xfrm>
              <a:off x="4595622" y="3310763"/>
              <a:ext cx="824230" cy="273050"/>
            </a:xfrm>
            <a:custGeom>
              <a:avLst/>
              <a:gdLst/>
              <a:ahLst/>
              <a:cxnLst/>
              <a:rect l="l" t="t" r="r" b="b"/>
              <a:pathLst>
                <a:path w="824229" h="273050">
                  <a:moveTo>
                    <a:pt x="775207" y="0"/>
                  </a:moveTo>
                  <a:lnTo>
                    <a:pt x="48894" y="0"/>
                  </a:lnTo>
                  <a:lnTo>
                    <a:pt x="29843" y="3835"/>
                  </a:lnTo>
                  <a:lnTo>
                    <a:pt x="14303" y="14303"/>
                  </a:lnTo>
                  <a:lnTo>
                    <a:pt x="3835" y="29843"/>
                  </a:lnTo>
                  <a:lnTo>
                    <a:pt x="0" y="48895"/>
                  </a:lnTo>
                  <a:lnTo>
                    <a:pt x="0" y="224282"/>
                  </a:lnTo>
                  <a:lnTo>
                    <a:pt x="3835" y="243260"/>
                  </a:lnTo>
                  <a:lnTo>
                    <a:pt x="14303" y="258762"/>
                  </a:lnTo>
                  <a:lnTo>
                    <a:pt x="29843" y="269216"/>
                  </a:lnTo>
                  <a:lnTo>
                    <a:pt x="48894" y="273050"/>
                  </a:lnTo>
                  <a:lnTo>
                    <a:pt x="775207" y="273050"/>
                  </a:lnTo>
                  <a:lnTo>
                    <a:pt x="794186" y="269216"/>
                  </a:lnTo>
                  <a:lnTo>
                    <a:pt x="809688" y="258762"/>
                  </a:lnTo>
                  <a:lnTo>
                    <a:pt x="820142" y="243260"/>
                  </a:lnTo>
                  <a:lnTo>
                    <a:pt x="823976" y="224282"/>
                  </a:lnTo>
                  <a:lnTo>
                    <a:pt x="823976" y="48895"/>
                  </a:lnTo>
                  <a:lnTo>
                    <a:pt x="820142" y="29843"/>
                  </a:lnTo>
                  <a:lnTo>
                    <a:pt x="809688" y="14303"/>
                  </a:lnTo>
                  <a:lnTo>
                    <a:pt x="794186" y="3835"/>
                  </a:lnTo>
                  <a:lnTo>
                    <a:pt x="775207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4542282" y="3743071"/>
            <a:ext cx="5432425" cy="255651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715" algn="just">
              <a:lnSpc>
                <a:spcPts val="1800"/>
              </a:lnSpc>
              <a:spcBef>
                <a:spcPts val="254"/>
              </a:spcBef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</a:t>
            </a:r>
            <a:r>
              <a:rPr sz="16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6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both</a:t>
            </a:r>
            <a:r>
              <a:rPr sz="16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art</a:t>
            </a:r>
            <a:r>
              <a:rPr sz="16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science</a:t>
            </a:r>
            <a:r>
              <a:rPr sz="16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600" spc="11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114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spc="10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tools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available</a:t>
            </a:r>
            <a:r>
              <a:rPr sz="16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6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entrepreneurs</a:t>
            </a:r>
            <a:r>
              <a:rPr sz="16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600" spc="9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6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have</a:t>
            </a:r>
            <a:r>
              <a:rPr sz="1600" spc="1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never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been</a:t>
            </a:r>
            <a:r>
              <a:rPr sz="16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more</a:t>
            </a:r>
            <a:r>
              <a:rPr sz="16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sophisticated.</a:t>
            </a:r>
            <a:endParaRPr sz="1600">
              <a:latin typeface="Microsoft JhengHei"/>
              <a:cs typeface="Microsoft JhengHei"/>
            </a:endParaRPr>
          </a:p>
          <a:p>
            <a:pPr marL="12700" marR="6985" algn="just">
              <a:lnSpc>
                <a:spcPts val="1800"/>
              </a:lnSpc>
              <a:spcBef>
                <a:spcPts val="1800"/>
              </a:spcBef>
            </a:pP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Understanding</a:t>
            </a:r>
            <a:r>
              <a:rPr sz="1600" spc="3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modern</a:t>
            </a:r>
            <a:r>
              <a:rPr sz="1600" spc="3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</a:t>
            </a:r>
            <a:r>
              <a:rPr sz="1600" spc="3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methods</a:t>
            </a:r>
            <a:r>
              <a:rPr sz="1600" spc="3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600" spc="3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essential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600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negotiating</a:t>
            </a:r>
            <a:r>
              <a:rPr sz="16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funding</a:t>
            </a:r>
            <a:r>
              <a:rPr sz="16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dirty="0">
                <a:solidFill>
                  <a:srgbClr val="272424"/>
                </a:solidFill>
                <a:latin typeface="Microsoft JhengHei"/>
                <a:cs typeface="Microsoft JhengHei"/>
              </a:rPr>
              <a:t>rounds</a:t>
            </a:r>
            <a:r>
              <a:rPr sz="16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effectively.</a:t>
            </a:r>
            <a:endParaRPr sz="1600">
              <a:latin typeface="Microsoft JhengHei"/>
              <a:cs typeface="Microsoft JhengHei"/>
            </a:endParaRPr>
          </a:p>
          <a:p>
            <a:pPr marL="12700" marR="5080" algn="just">
              <a:lnSpc>
                <a:spcPts val="1800"/>
              </a:lnSpc>
              <a:spcBef>
                <a:spcPts val="1815"/>
              </a:spcBef>
            </a:pPr>
            <a:r>
              <a:rPr sz="1600" dirty="0">
                <a:latin typeface="Arial MT"/>
                <a:cs typeface="Arial MT"/>
              </a:rPr>
              <a:t>From</a:t>
            </a:r>
            <a:r>
              <a:rPr sz="1600" spc="145" dirty="0">
                <a:latin typeface="Arial MT"/>
                <a:cs typeface="Arial MT"/>
              </a:rPr>
              <a:t>  </a:t>
            </a:r>
            <a:r>
              <a:rPr sz="1600" dirty="0">
                <a:latin typeface="Arial MT"/>
                <a:cs typeface="Arial MT"/>
              </a:rPr>
              <a:t>Berkus</a:t>
            </a:r>
            <a:r>
              <a:rPr sz="1600" spc="145" dirty="0">
                <a:latin typeface="Arial MT"/>
                <a:cs typeface="Arial MT"/>
              </a:rPr>
              <a:t>  </a:t>
            </a:r>
            <a:r>
              <a:rPr sz="1600" dirty="0">
                <a:latin typeface="Arial MT"/>
                <a:cs typeface="Arial MT"/>
              </a:rPr>
              <a:t>and</a:t>
            </a:r>
            <a:r>
              <a:rPr sz="1600" spc="140" dirty="0">
                <a:latin typeface="Arial MT"/>
                <a:cs typeface="Arial MT"/>
              </a:rPr>
              <a:t>  </a:t>
            </a:r>
            <a:r>
              <a:rPr sz="1600" dirty="0">
                <a:latin typeface="Arial MT"/>
                <a:cs typeface="Arial MT"/>
              </a:rPr>
              <a:t>Scorecard</a:t>
            </a:r>
            <a:r>
              <a:rPr sz="1600" spc="150" dirty="0">
                <a:latin typeface="Arial MT"/>
                <a:cs typeface="Arial MT"/>
              </a:rPr>
              <a:t>  </a:t>
            </a:r>
            <a:r>
              <a:rPr sz="1600" dirty="0">
                <a:latin typeface="Arial MT"/>
                <a:cs typeface="Arial MT"/>
              </a:rPr>
              <a:t>methods</a:t>
            </a:r>
            <a:r>
              <a:rPr sz="1600" spc="150" dirty="0">
                <a:latin typeface="Arial MT"/>
                <a:cs typeface="Arial MT"/>
              </a:rPr>
              <a:t>  </a:t>
            </a:r>
            <a:r>
              <a:rPr sz="1600" dirty="0">
                <a:latin typeface="Arial MT"/>
                <a:cs typeface="Arial MT"/>
              </a:rPr>
              <a:t>for</a:t>
            </a:r>
            <a:r>
              <a:rPr sz="1600" spc="140" dirty="0">
                <a:latin typeface="Arial MT"/>
                <a:cs typeface="Arial MT"/>
              </a:rPr>
              <a:t>  </a:t>
            </a:r>
            <a:r>
              <a:rPr sz="1600" spc="-10" dirty="0">
                <a:latin typeface="Arial MT"/>
                <a:cs typeface="Arial MT"/>
              </a:rPr>
              <a:t>pre-revenue </a:t>
            </a:r>
            <a:r>
              <a:rPr sz="1600" dirty="0">
                <a:latin typeface="Arial MT"/>
                <a:cs typeface="Arial MT"/>
              </a:rPr>
              <a:t>companies</a:t>
            </a:r>
            <a:r>
              <a:rPr sz="1600" spc="37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to</a:t>
            </a:r>
            <a:r>
              <a:rPr sz="1600" spc="37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network</a:t>
            </a:r>
            <a:r>
              <a:rPr sz="1600" spc="38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value</a:t>
            </a:r>
            <a:r>
              <a:rPr sz="1600" spc="36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models</a:t>
            </a:r>
            <a:r>
              <a:rPr sz="1600" spc="38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for</a:t>
            </a:r>
            <a:r>
              <a:rPr sz="1600" spc="38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Web3</a:t>
            </a:r>
            <a:r>
              <a:rPr sz="1600" spc="375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protocols, </a:t>
            </a:r>
            <a:r>
              <a:rPr sz="1600" dirty="0">
                <a:latin typeface="Arial MT"/>
                <a:cs typeface="Arial MT"/>
              </a:rPr>
              <a:t>modern</a:t>
            </a:r>
            <a:r>
              <a:rPr sz="1600" spc="46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entrepreneurial</a:t>
            </a:r>
            <a:r>
              <a:rPr sz="1600" spc="47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finance</a:t>
            </a:r>
            <a:r>
              <a:rPr sz="1600" spc="44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demands</a:t>
            </a:r>
            <a:r>
              <a:rPr sz="1600" spc="46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fluency</a:t>
            </a:r>
            <a:r>
              <a:rPr sz="1600" spc="450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across </a:t>
            </a:r>
            <a:r>
              <a:rPr sz="1600" dirty="0">
                <a:latin typeface="Arial MT"/>
                <a:cs typeface="Arial MT"/>
              </a:rPr>
              <a:t>multiple</a:t>
            </a:r>
            <a:r>
              <a:rPr sz="1600" spc="-4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valuation</a:t>
            </a:r>
            <a:r>
              <a:rPr sz="1600" spc="-45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frameworks.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461554"/>
            <a:ext cx="10365105" cy="5389245"/>
            <a:chOff x="341566" y="1461554"/>
            <a:chExt cx="10365105" cy="53892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37606" y="1490101"/>
              <a:ext cx="3268493" cy="534408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611363" y="1550289"/>
              <a:ext cx="3094990" cy="5260340"/>
            </a:xfrm>
            <a:custGeom>
              <a:avLst/>
              <a:gdLst/>
              <a:ahLst/>
              <a:cxnLst/>
              <a:rect l="l" t="t" r="r" b="b"/>
              <a:pathLst>
                <a:path w="3094990" h="5260340">
                  <a:moveTo>
                    <a:pt x="3094735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037493"/>
                  </a:lnTo>
                  <a:lnTo>
                    <a:pt x="4523" y="5082353"/>
                  </a:lnTo>
                  <a:lnTo>
                    <a:pt x="17498" y="5124136"/>
                  </a:lnTo>
                  <a:lnTo>
                    <a:pt x="38027" y="5161947"/>
                  </a:lnTo>
                  <a:lnTo>
                    <a:pt x="65214" y="5194890"/>
                  </a:lnTo>
                  <a:lnTo>
                    <a:pt x="98164" y="5222070"/>
                  </a:lnTo>
                  <a:lnTo>
                    <a:pt x="135981" y="5242593"/>
                  </a:lnTo>
                  <a:lnTo>
                    <a:pt x="177768" y="5255563"/>
                  </a:lnTo>
                  <a:lnTo>
                    <a:pt x="222630" y="5260086"/>
                  </a:lnTo>
                  <a:lnTo>
                    <a:pt x="3094735" y="5260086"/>
                  </a:lnTo>
                  <a:lnTo>
                    <a:pt x="3094735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461554"/>
              <a:ext cx="9562973" cy="538873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704975"/>
              <a:ext cx="9793605" cy="4937760"/>
            </a:xfrm>
            <a:custGeom>
              <a:avLst/>
              <a:gdLst/>
              <a:ahLst/>
              <a:cxnLst/>
              <a:rect l="l" t="t" r="r" b="b"/>
              <a:pathLst>
                <a:path w="9793605" h="4937759">
                  <a:moveTo>
                    <a:pt x="9489884" y="0"/>
                  </a:moveTo>
                  <a:lnTo>
                    <a:pt x="303187" y="0"/>
                  </a:lnTo>
                  <a:lnTo>
                    <a:pt x="254007" y="3968"/>
                  </a:lnTo>
                  <a:lnTo>
                    <a:pt x="207355" y="15458"/>
                  </a:lnTo>
                  <a:lnTo>
                    <a:pt x="163853" y="33844"/>
                  </a:lnTo>
                  <a:lnTo>
                    <a:pt x="124127" y="58501"/>
                  </a:lnTo>
                  <a:lnTo>
                    <a:pt x="88799" y="88804"/>
                  </a:lnTo>
                  <a:lnTo>
                    <a:pt x="58496" y="124129"/>
                  </a:lnTo>
                  <a:lnTo>
                    <a:pt x="33840" y="163851"/>
                  </a:lnTo>
                  <a:lnTo>
                    <a:pt x="15456" y="207345"/>
                  </a:lnTo>
                  <a:lnTo>
                    <a:pt x="3968" y="253986"/>
                  </a:lnTo>
                  <a:lnTo>
                    <a:pt x="0" y="303149"/>
                  </a:lnTo>
                  <a:lnTo>
                    <a:pt x="0" y="4634585"/>
                  </a:lnTo>
                  <a:lnTo>
                    <a:pt x="3968" y="4683761"/>
                  </a:lnTo>
                  <a:lnTo>
                    <a:pt x="15456" y="4730411"/>
                  </a:lnTo>
                  <a:lnTo>
                    <a:pt x="33840" y="4773910"/>
                  </a:lnTo>
                  <a:lnTo>
                    <a:pt x="58496" y="4813635"/>
                  </a:lnTo>
                  <a:lnTo>
                    <a:pt x="88799" y="4848961"/>
                  </a:lnTo>
                  <a:lnTo>
                    <a:pt x="124127" y="4879264"/>
                  </a:lnTo>
                  <a:lnTo>
                    <a:pt x="163853" y="4903919"/>
                  </a:lnTo>
                  <a:lnTo>
                    <a:pt x="207355" y="4922303"/>
                  </a:lnTo>
                  <a:lnTo>
                    <a:pt x="254007" y="4933791"/>
                  </a:lnTo>
                  <a:lnTo>
                    <a:pt x="303187" y="4937760"/>
                  </a:lnTo>
                  <a:lnTo>
                    <a:pt x="9489884" y="4937760"/>
                  </a:lnTo>
                  <a:lnTo>
                    <a:pt x="9539047" y="4933791"/>
                  </a:lnTo>
                  <a:lnTo>
                    <a:pt x="9585688" y="4922303"/>
                  </a:lnTo>
                  <a:lnTo>
                    <a:pt x="9629181" y="4903919"/>
                  </a:lnTo>
                  <a:lnTo>
                    <a:pt x="9668903" y="4879264"/>
                  </a:lnTo>
                  <a:lnTo>
                    <a:pt x="9704228" y="4848961"/>
                  </a:lnTo>
                  <a:lnTo>
                    <a:pt x="9734532" y="4813635"/>
                  </a:lnTo>
                  <a:lnTo>
                    <a:pt x="9759189" y="4773910"/>
                  </a:lnTo>
                  <a:lnTo>
                    <a:pt x="9777575" y="4730411"/>
                  </a:lnTo>
                  <a:lnTo>
                    <a:pt x="9789064" y="4683761"/>
                  </a:lnTo>
                  <a:lnTo>
                    <a:pt x="9793033" y="4634585"/>
                  </a:lnTo>
                  <a:lnTo>
                    <a:pt x="9793033" y="303149"/>
                  </a:lnTo>
                  <a:lnTo>
                    <a:pt x="9789064" y="253986"/>
                  </a:lnTo>
                  <a:lnTo>
                    <a:pt x="9777575" y="207345"/>
                  </a:lnTo>
                  <a:lnTo>
                    <a:pt x="9759189" y="163851"/>
                  </a:lnTo>
                  <a:lnTo>
                    <a:pt x="9734532" y="124129"/>
                  </a:lnTo>
                  <a:lnTo>
                    <a:pt x="9704228" y="88804"/>
                  </a:lnTo>
                  <a:lnTo>
                    <a:pt x="9668903" y="58501"/>
                  </a:lnTo>
                  <a:lnTo>
                    <a:pt x="9629181" y="33844"/>
                  </a:lnTo>
                  <a:lnTo>
                    <a:pt x="9585688" y="15458"/>
                  </a:lnTo>
                  <a:lnTo>
                    <a:pt x="9539047" y="3968"/>
                  </a:lnTo>
                  <a:lnTo>
                    <a:pt x="94898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704975"/>
              <a:ext cx="9793605" cy="4937760"/>
            </a:xfrm>
            <a:custGeom>
              <a:avLst/>
              <a:gdLst/>
              <a:ahLst/>
              <a:cxnLst/>
              <a:rect l="l" t="t" r="r" b="b"/>
              <a:pathLst>
                <a:path w="9793605" h="4937759">
                  <a:moveTo>
                    <a:pt x="0" y="303149"/>
                  </a:moveTo>
                  <a:lnTo>
                    <a:pt x="3968" y="253986"/>
                  </a:lnTo>
                  <a:lnTo>
                    <a:pt x="15456" y="207345"/>
                  </a:lnTo>
                  <a:lnTo>
                    <a:pt x="33840" y="163851"/>
                  </a:lnTo>
                  <a:lnTo>
                    <a:pt x="58496" y="124129"/>
                  </a:lnTo>
                  <a:lnTo>
                    <a:pt x="88799" y="88804"/>
                  </a:lnTo>
                  <a:lnTo>
                    <a:pt x="124127" y="58501"/>
                  </a:lnTo>
                  <a:lnTo>
                    <a:pt x="163853" y="33844"/>
                  </a:lnTo>
                  <a:lnTo>
                    <a:pt x="207355" y="15458"/>
                  </a:lnTo>
                  <a:lnTo>
                    <a:pt x="254007" y="3968"/>
                  </a:lnTo>
                  <a:lnTo>
                    <a:pt x="303187" y="0"/>
                  </a:lnTo>
                  <a:lnTo>
                    <a:pt x="9489884" y="0"/>
                  </a:lnTo>
                  <a:lnTo>
                    <a:pt x="9539047" y="3968"/>
                  </a:lnTo>
                  <a:lnTo>
                    <a:pt x="9585688" y="15458"/>
                  </a:lnTo>
                  <a:lnTo>
                    <a:pt x="9629181" y="33844"/>
                  </a:lnTo>
                  <a:lnTo>
                    <a:pt x="9668903" y="58501"/>
                  </a:lnTo>
                  <a:lnTo>
                    <a:pt x="9704228" y="88804"/>
                  </a:lnTo>
                  <a:lnTo>
                    <a:pt x="9734532" y="124129"/>
                  </a:lnTo>
                  <a:lnTo>
                    <a:pt x="9759189" y="163851"/>
                  </a:lnTo>
                  <a:lnTo>
                    <a:pt x="9777575" y="207345"/>
                  </a:lnTo>
                  <a:lnTo>
                    <a:pt x="9789064" y="253986"/>
                  </a:lnTo>
                  <a:lnTo>
                    <a:pt x="9793033" y="303149"/>
                  </a:lnTo>
                  <a:lnTo>
                    <a:pt x="9793033" y="4634585"/>
                  </a:lnTo>
                  <a:lnTo>
                    <a:pt x="9789064" y="4683761"/>
                  </a:lnTo>
                  <a:lnTo>
                    <a:pt x="9777575" y="4730411"/>
                  </a:lnTo>
                  <a:lnTo>
                    <a:pt x="9759189" y="4773910"/>
                  </a:lnTo>
                  <a:lnTo>
                    <a:pt x="9734532" y="4813635"/>
                  </a:lnTo>
                  <a:lnTo>
                    <a:pt x="9704228" y="4848961"/>
                  </a:lnTo>
                  <a:lnTo>
                    <a:pt x="9668903" y="4879264"/>
                  </a:lnTo>
                  <a:lnTo>
                    <a:pt x="9629181" y="4903919"/>
                  </a:lnTo>
                  <a:lnTo>
                    <a:pt x="9585688" y="4922303"/>
                  </a:lnTo>
                  <a:lnTo>
                    <a:pt x="9539047" y="4933791"/>
                  </a:lnTo>
                  <a:lnTo>
                    <a:pt x="9489884" y="4937760"/>
                  </a:lnTo>
                  <a:lnTo>
                    <a:pt x="303187" y="4937760"/>
                  </a:lnTo>
                  <a:lnTo>
                    <a:pt x="254007" y="4933791"/>
                  </a:lnTo>
                  <a:lnTo>
                    <a:pt x="207355" y="4922303"/>
                  </a:lnTo>
                  <a:lnTo>
                    <a:pt x="163853" y="4903919"/>
                  </a:lnTo>
                  <a:lnTo>
                    <a:pt x="124127" y="4879264"/>
                  </a:lnTo>
                  <a:lnTo>
                    <a:pt x="88799" y="4848961"/>
                  </a:lnTo>
                  <a:lnTo>
                    <a:pt x="58496" y="4813635"/>
                  </a:lnTo>
                  <a:lnTo>
                    <a:pt x="33840" y="4773910"/>
                  </a:lnTo>
                  <a:lnTo>
                    <a:pt x="15456" y="4730411"/>
                  </a:lnTo>
                  <a:lnTo>
                    <a:pt x="3968" y="4683761"/>
                  </a:lnTo>
                  <a:lnTo>
                    <a:pt x="0" y="4634585"/>
                  </a:lnTo>
                  <a:lnTo>
                    <a:pt x="0" y="303149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152650" y="449708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03224" rIns="0" bIns="0" rtlCol="0">
            <a:spAutoFit/>
          </a:bodyPr>
          <a:lstStyle/>
          <a:p>
            <a:pPr marL="737870">
              <a:lnSpc>
                <a:spcPct val="100000"/>
              </a:lnSpc>
              <a:spcBef>
                <a:spcPts val="100"/>
              </a:spcBef>
            </a:pP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Valuation</a:t>
            </a:r>
            <a:r>
              <a:rPr sz="2450" i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Frameworks</a:t>
            </a:r>
            <a:r>
              <a:rPr sz="24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Across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 Stages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3206" y="1955291"/>
            <a:ext cx="8823706" cy="362927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88695" y="5644641"/>
            <a:ext cx="9371965" cy="622300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 marR="5080" algn="just">
              <a:lnSpc>
                <a:spcPct val="89700"/>
              </a:lnSpc>
              <a:spcBef>
                <a:spcPts val="27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No</a:t>
            </a:r>
            <a:r>
              <a:rPr sz="14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single</a:t>
            </a:r>
            <a:r>
              <a:rPr sz="14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method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dominates.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Sophisticated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investors</a:t>
            </a:r>
            <a:r>
              <a:rPr sz="14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triangulate</a:t>
            </a:r>
            <a:r>
              <a:rPr sz="14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across</a:t>
            </a:r>
            <a:r>
              <a:rPr sz="14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2–3</a:t>
            </a:r>
            <a:r>
              <a:rPr sz="14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approaches,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using</a:t>
            </a:r>
            <a:r>
              <a:rPr sz="14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range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frame</a:t>
            </a:r>
            <a:r>
              <a:rPr sz="14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negotiation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rather</a:t>
            </a:r>
            <a:r>
              <a:rPr sz="14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than</a:t>
            </a:r>
            <a:r>
              <a:rPr sz="14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assert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4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single</a:t>
            </a:r>
            <a:r>
              <a:rPr sz="14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precise</a:t>
            </a:r>
            <a:r>
              <a:rPr sz="14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number.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choice</a:t>
            </a:r>
            <a:r>
              <a:rPr sz="14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method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signals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investor's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philosophy</a:t>
            </a:r>
            <a:r>
              <a:rPr sz="14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much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4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startup's value.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6299" y="74921"/>
            <a:ext cx="1687937" cy="741138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5724" y="972299"/>
            <a:ext cx="10370820" cy="6142990"/>
            <a:chOff x="335724" y="972299"/>
            <a:chExt cx="10370820" cy="61429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3" y="1019155"/>
              <a:ext cx="3318255" cy="605563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50" y="1019174"/>
              <a:ext cx="3143250" cy="6096000"/>
            </a:xfrm>
            <a:custGeom>
              <a:avLst/>
              <a:gdLst/>
              <a:ahLst/>
              <a:cxnLst/>
              <a:rect l="l" t="t" r="r" b="b"/>
              <a:pathLst>
                <a:path w="3143250" h="609600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873407"/>
                  </a:lnTo>
                  <a:lnTo>
                    <a:pt x="4523" y="5918267"/>
                  </a:lnTo>
                  <a:lnTo>
                    <a:pt x="17498" y="5960050"/>
                  </a:lnTo>
                  <a:lnTo>
                    <a:pt x="38027" y="5997861"/>
                  </a:lnTo>
                  <a:lnTo>
                    <a:pt x="65214" y="6030803"/>
                  </a:lnTo>
                  <a:lnTo>
                    <a:pt x="98164" y="6057984"/>
                  </a:lnTo>
                  <a:lnTo>
                    <a:pt x="135981" y="6078506"/>
                  </a:lnTo>
                  <a:lnTo>
                    <a:pt x="177768" y="6091476"/>
                  </a:lnTo>
                  <a:lnTo>
                    <a:pt x="222630" y="6095998"/>
                  </a:lnTo>
                  <a:lnTo>
                    <a:pt x="3143250" y="6095998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1103" y="972299"/>
              <a:ext cx="9564497" cy="608850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4774" y="1159001"/>
              <a:ext cx="9793605" cy="5752465"/>
            </a:xfrm>
            <a:custGeom>
              <a:avLst/>
              <a:gdLst/>
              <a:ahLst/>
              <a:cxnLst/>
              <a:rect l="l" t="t" r="r" b="b"/>
              <a:pathLst>
                <a:path w="9793605" h="5752465">
                  <a:moveTo>
                    <a:pt x="9439846" y="0"/>
                  </a:moveTo>
                  <a:lnTo>
                    <a:pt x="353174" y="0"/>
                  </a:lnTo>
                  <a:lnTo>
                    <a:pt x="305249" y="3223"/>
                  </a:lnTo>
                  <a:lnTo>
                    <a:pt x="259284" y="12615"/>
                  </a:lnTo>
                  <a:lnTo>
                    <a:pt x="215700" y="27753"/>
                  </a:lnTo>
                  <a:lnTo>
                    <a:pt x="174917" y="48217"/>
                  </a:lnTo>
                  <a:lnTo>
                    <a:pt x="137357" y="73587"/>
                  </a:lnTo>
                  <a:lnTo>
                    <a:pt x="103439" y="103441"/>
                  </a:lnTo>
                  <a:lnTo>
                    <a:pt x="73586" y="137359"/>
                  </a:lnTo>
                  <a:lnTo>
                    <a:pt x="48217" y="174921"/>
                  </a:lnTo>
                  <a:lnTo>
                    <a:pt x="27753" y="215705"/>
                  </a:lnTo>
                  <a:lnTo>
                    <a:pt x="12615" y="259291"/>
                  </a:lnTo>
                  <a:lnTo>
                    <a:pt x="3223" y="305259"/>
                  </a:lnTo>
                  <a:lnTo>
                    <a:pt x="0" y="353187"/>
                  </a:lnTo>
                  <a:lnTo>
                    <a:pt x="0" y="5398833"/>
                  </a:lnTo>
                  <a:lnTo>
                    <a:pt x="3223" y="5446755"/>
                  </a:lnTo>
                  <a:lnTo>
                    <a:pt x="12615" y="5492719"/>
                  </a:lnTo>
                  <a:lnTo>
                    <a:pt x="27753" y="5536302"/>
                  </a:lnTo>
                  <a:lnTo>
                    <a:pt x="48217" y="5577084"/>
                  </a:lnTo>
                  <a:lnTo>
                    <a:pt x="73586" y="5614645"/>
                  </a:lnTo>
                  <a:lnTo>
                    <a:pt x="103439" y="5648563"/>
                  </a:lnTo>
                  <a:lnTo>
                    <a:pt x="137357" y="5678417"/>
                  </a:lnTo>
                  <a:lnTo>
                    <a:pt x="174917" y="5703787"/>
                  </a:lnTo>
                  <a:lnTo>
                    <a:pt x="215700" y="5724252"/>
                  </a:lnTo>
                  <a:lnTo>
                    <a:pt x="259284" y="5739391"/>
                  </a:lnTo>
                  <a:lnTo>
                    <a:pt x="305249" y="5748783"/>
                  </a:lnTo>
                  <a:lnTo>
                    <a:pt x="353174" y="5752007"/>
                  </a:lnTo>
                  <a:lnTo>
                    <a:pt x="9439846" y="5752007"/>
                  </a:lnTo>
                  <a:lnTo>
                    <a:pt x="9487774" y="5748783"/>
                  </a:lnTo>
                  <a:lnTo>
                    <a:pt x="9533741" y="5739391"/>
                  </a:lnTo>
                  <a:lnTo>
                    <a:pt x="9577327" y="5724252"/>
                  </a:lnTo>
                  <a:lnTo>
                    <a:pt x="9618112" y="5703787"/>
                  </a:lnTo>
                  <a:lnTo>
                    <a:pt x="9655673" y="5678417"/>
                  </a:lnTo>
                  <a:lnTo>
                    <a:pt x="9689592" y="5648563"/>
                  </a:lnTo>
                  <a:lnTo>
                    <a:pt x="9719446" y="5614645"/>
                  </a:lnTo>
                  <a:lnTo>
                    <a:pt x="9744815" y="5577084"/>
                  </a:lnTo>
                  <a:lnTo>
                    <a:pt x="9765280" y="5536302"/>
                  </a:lnTo>
                  <a:lnTo>
                    <a:pt x="9780418" y="5492719"/>
                  </a:lnTo>
                  <a:lnTo>
                    <a:pt x="9789809" y="5446755"/>
                  </a:lnTo>
                  <a:lnTo>
                    <a:pt x="9793033" y="5398833"/>
                  </a:lnTo>
                  <a:lnTo>
                    <a:pt x="9793033" y="353187"/>
                  </a:lnTo>
                  <a:lnTo>
                    <a:pt x="9789809" y="305259"/>
                  </a:lnTo>
                  <a:lnTo>
                    <a:pt x="9780418" y="259291"/>
                  </a:lnTo>
                  <a:lnTo>
                    <a:pt x="9765280" y="215705"/>
                  </a:lnTo>
                  <a:lnTo>
                    <a:pt x="9744815" y="174921"/>
                  </a:lnTo>
                  <a:lnTo>
                    <a:pt x="9719446" y="137359"/>
                  </a:lnTo>
                  <a:lnTo>
                    <a:pt x="9689592" y="103441"/>
                  </a:lnTo>
                  <a:lnTo>
                    <a:pt x="9655673" y="73587"/>
                  </a:lnTo>
                  <a:lnTo>
                    <a:pt x="9618112" y="48217"/>
                  </a:lnTo>
                  <a:lnTo>
                    <a:pt x="9577327" y="27753"/>
                  </a:lnTo>
                  <a:lnTo>
                    <a:pt x="9533741" y="12615"/>
                  </a:lnTo>
                  <a:lnTo>
                    <a:pt x="9487774" y="3223"/>
                  </a:lnTo>
                  <a:lnTo>
                    <a:pt x="943984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54774" y="1159001"/>
              <a:ext cx="9793605" cy="5752465"/>
            </a:xfrm>
            <a:custGeom>
              <a:avLst/>
              <a:gdLst/>
              <a:ahLst/>
              <a:cxnLst/>
              <a:rect l="l" t="t" r="r" b="b"/>
              <a:pathLst>
                <a:path w="9793605" h="5752465">
                  <a:moveTo>
                    <a:pt x="0" y="353187"/>
                  </a:moveTo>
                  <a:lnTo>
                    <a:pt x="3223" y="305259"/>
                  </a:lnTo>
                  <a:lnTo>
                    <a:pt x="12615" y="259291"/>
                  </a:lnTo>
                  <a:lnTo>
                    <a:pt x="27753" y="215705"/>
                  </a:lnTo>
                  <a:lnTo>
                    <a:pt x="48217" y="174921"/>
                  </a:lnTo>
                  <a:lnTo>
                    <a:pt x="73586" y="137359"/>
                  </a:lnTo>
                  <a:lnTo>
                    <a:pt x="103439" y="103441"/>
                  </a:lnTo>
                  <a:lnTo>
                    <a:pt x="137357" y="73587"/>
                  </a:lnTo>
                  <a:lnTo>
                    <a:pt x="174917" y="48217"/>
                  </a:lnTo>
                  <a:lnTo>
                    <a:pt x="215700" y="27753"/>
                  </a:lnTo>
                  <a:lnTo>
                    <a:pt x="259284" y="12615"/>
                  </a:lnTo>
                  <a:lnTo>
                    <a:pt x="305249" y="3223"/>
                  </a:lnTo>
                  <a:lnTo>
                    <a:pt x="353174" y="0"/>
                  </a:lnTo>
                  <a:lnTo>
                    <a:pt x="9439846" y="0"/>
                  </a:lnTo>
                  <a:lnTo>
                    <a:pt x="9487774" y="3223"/>
                  </a:lnTo>
                  <a:lnTo>
                    <a:pt x="9533741" y="12615"/>
                  </a:lnTo>
                  <a:lnTo>
                    <a:pt x="9577327" y="27753"/>
                  </a:lnTo>
                  <a:lnTo>
                    <a:pt x="9618112" y="48217"/>
                  </a:lnTo>
                  <a:lnTo>
                    <a:pt x="9655673" y="73587"/>
                  </a:lnTo>
                  <a:lnTo>
                    <a:pt x="9689592" y="103441"/>
                  </a:lnTo>
                  <a:lnTo>
                    <a:pt x="9719446" y="137359"/>
                  </a:lnTo>
                  <a:lnTo>
                    <a:pt x="9744815" y="174921"/>
                  </a:lnTo>
                  <a:lnTo>
                    <a:pt x="9765280" y="215705"/>
                  </a:lnTo>
                  <a:lnTo>
                    <a:pt x="9780418" y="259291"/>
                  </a:lnTo>
                  <a:lnTo>
                    <a:pt x="9789809" y="305259"/>
                  </a:lnTo>
                  <a:lnTo>
                    <a:pt x="9793033" y="353187"/>
                  </a:lnTo>
                  <a:lnTo>
                    <a:pt x="9793033" y="5398833"/>
                  </a:lnTo>
                  <a:lnTo>
                    <a:pt x="9789809" y="5446755"/>
                  </a:lnTo>
                  <a:lnTo>
                    <a:pt x="9780418" y="5492719"/>
                  </a:lnTo>
                  <a:lnTo>
                    <a:pt x="9765280" y="5536302"/>
                  </a:lnTo>
                  <a:lnTo>
                    <a:pt x="9744815" y="5577084"/>
                  </a:lnTo>
                  <a:lnTo>
                    <a:pt x="9719446" y="5614645"/>
                  </a:lnTo>
                  <a:lnTo>
                    <a:pt x="9689592" y="5648563"/>
                  </a:lnTo>
                  <a:lnTo>
                    <a:pt x="9655673" y="5678417"/>
                  </a:lnTo>
                  <a:lnTo>
                    <a:pt x="9618112" y="5703787"/>
                  </a:lnTo>
                  <a:lnTo>
                    <a:pt x="9577327" y="5724252"/>
                  </a:lnTo>
                  <a:lnTo>
                    <a:pt x="9533741" y="5739391"/>
                  </a:lnTo>
                  <a:lnTo>
                    <a:pt x="9487774" y="5748783"/>
                  </a:lnTo>
                  <a:lnTo>
                    <a:pt x="9439846" y="5752007"/>
                  </a:lnTo>
                  <a:lnTo>
                    <a:pt x="353174" y="5752007"/>
                  </a:lnTo>
                  <a:lnTo>
                    <a:pt x="305249" y="5748783"/>
                  </a:lnTo>
                  <a:lnTo>
                    <a:pt x="259284" y="5739391"/>
                  </a:lnTo>
                  <a:lnTo>
                    <a:pt x="215700" y="5724252"/>
                  </a:lnTo>
                  <a:lnTo>
                    <a:pt x="174917" y="5703787"/>
                  </a:lnTo>
                  <a:lnTo>
                    <a:pt x="137357" y="5678417"/>
                  </a:lnTo>
                  <a:lnTo>
                    <a:pt x="103439" y="5648563"/>
                  </a:lnTo>
                  <a:lnTo>
                    <a:pt x="73586" y="5614645"/>
                  </a:lnTo>
                  <a:lnTo>
                    <a:pt x="48217" y="5577084"/>
                  </a:lnTo>
                  <a:lnTo>
                    <a:pt x="27753" y="5536302"/>
                  </a:lnTo>
                  <a:lnTo>
                    <a:pt x="12615" y="5492719"/>
                  </a:lnTo>
                  <a:lnTo>
                    <a:pt x="3223" y="5446755"/>
                  </a:lnTo>
                  <a:lnTo>
                    <a:pt x="0" y="5398833"/>
                  </a:lnTo>
                  <a:lnTo>
                    <a:pt x="0" y="35318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43683" y="308992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8724" rIns="0" bIns="0" rtlCol="0">
            <a:spAutoFit/>
          </a:bodyPr>
          <a:lstStyle/>
          <a:p>
            <a:pPr marL="494030">
              <a:lnSpc>
                <a:spcPct val="100000"/>
              </a:lnSpc>
              <a:spcBef>
                <a:spcPts val="95"/>
              </a:spcBef>
            </a:pP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Modern</a:t>
            </a:r>
            <a:r>
              <a:rPr sz="2450" i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Valuation</a:t>
            </a:r>
            <a:r>
              <a:rPr sz="2450" i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0000"/>
                </a:solidFill>
                <a:latin typeface="Calibri"/>
                <a:cs typeface="Calibri"/>
              </a:rPr>
              <a:t>Methods</a:t>
            </a:r>
            <a:r>
              <a:rPr sz="2450" i="0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0000"/>
                </a:solidFill>
                <a:latin typeface="Calibri"/>
                <a:cs typeface="Calibri"/>
              </a:rPr>
              <a:t>Compared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8304" y="1497711"/>
            <a:ext cx="9201023" cy="428244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88695" y="5908649"/>
            <a:ext cx="9527540" cy="813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6385">
              <a:lnSpc>
                <a:spcPts val="1590"/>
              </a:lnSpc>
              <a:spcBef>
                <a:spcPts val="105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No</a:t>
            </a:r>
            <a:r>
              <a:rPr sz="14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single</a:t>
            </a:r>
            <a:r>
              <a:rPr sz="14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method</a:t>
            </a:r>
            <a:r>
              <a:rPr sz="14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4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definitive.</a:t>
            </a:r>
            <a:r>
              <a:rPr sz="14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Sophisticated</a:t>
            </a:r>
            <a:r>
              <a:rPr sz="14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investors</a:t>
            </a:r>
            <a:r>
              <a:rPr sz="14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triangulate</a:t>
            </a:r>
            <a:r>
              <a:rPr sz="14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across</a:t>
            </a:r>
            <a:r>
              <a:rPr sz="14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multiple</a:t>
            </a:r>
            <a:r>
              <a:rPr sz="14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approaches,</a:t>
            </a:r>
            <a:r>
              <a:rPr sz="14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weighting</a:t>
            </a:r>
            <a:r>
              <a:rPr sz="14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each</a:t>
            </a:r>
            <a:r>
              <a:rPr sz="14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based</a:t>
            </a:r>
            <a:r>
              <a:rPr sz="14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4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endParaRPr sz="1400">
              <a:latin typeface="Calibri"/>
              <a:cs typeface="Calibri"/>
            </a:endParaRPr>
          </a:p>
          <a:p>
            <a:pPr marL="299085">
              <a:lnSpc>
                <a:spcPts val="1590"/>
              </a:lnSpc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startup's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stage,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sector,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availability.</a:t>
            </a:r>
            <a:endParaRPr sz="1400">
              <a:latin typeface="Calibri"/>
              <a:cs typeface="Calibri"/>
            </a:endParaRPr>
          </a:p>
          <a:p>
            <a:pPr marL="338455" indent="-325755">
              <a:lnSpc>
                <a:spcPct val="100000"/>
              </a:lnSpc>
              <a:spcBef>
                <a:spcPts val="1330"/>
              </a:spcBef>
              <a:buFont typeface="Arial MT"/>
              <a:buChar char="•"/>
              <a:tabLst>
                <a:tab pos="338455" algn="l"/>
              </a:tabLst>
            </a:pP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Pre-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companies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rely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4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qualitative</a:t>
            </a:r>
            <a:r>
              <a:rPr sz="14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methods;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growth-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stage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companies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shift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multiples.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059" y="12"/>
            <a:ext cx="2024252" cy="863714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4579" y="1130782"/>
            <a:ext cx="10492105" cy="5698490"/>
            <a:chOff x="214579" y="1130782"/>
            <a:chExt cx="10492105" cy="56984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92225" y="1157286"/>
              <a:ext cx="3313874" cy="566816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7167" y="1190116"/>
              <a:ext cx="3139440" cy="5639435"/>
            </a:xfrm>
            <a:custGeom>
              <a:avLst/>
              <a:gdLst/>
              <a:ahLst/>
              <a:cxnLst/>
              <a:rect l="l" t="t" r="r" b="b"/>
              <a:pathLst>
                <a:path w="3139440" h="5639434">
                  <a:moveTo>
                    <a:pt x="3138931" y="0"/>
                  </a:moveTo>
                  <a:lnTo>
                    <a:pt x="222503" y="0"/>
                  </a:lnTo>
                  <a:lnTo>
                    <a:pt x="177683" y="4523"/>
                  </a:lnTo>
                  <a:lnTo>
                    <a:pt x="135927" y="17498"/>
                  </a:lnTo>
                  <a:lnTo>
                    <a:pt x="98133" y="38027"/>
                  </a:lnTo>
                  <a:lnTo>
                    <a:pt x="65198" y="65214"/>
                  </a:lnTo>
                  <a:lnTo>
                    <a:pt x="38020" y="98164"/>
                  </a:lnTo>
                  <a:lnTo>
                    <a:pt x="17496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416245"/>
                  </a:lnTo>
                  <a:lnTo>
                    <a:pt x="4523" y="5461105"/>
                  </a:lnTo>
                  <a:lnTo>
                    <a:pt x="17496" y="5502888"/>
                  </a:lnTo>
                  <a:lnTo>
                    <a:pt x="38020" y="5540699"/>
                  </a:lnTo>
                  <a:lnTo>
                    <a:pt x="65198" y="5573642"/>
                  </a:lnTo>
                  <a:lnTo>
                    <a:pt x="98133" y="5600823"/>
                  </a:lnTo>
                  <a:lnTo>
                    <a:pt x="135927" y="5621345"/>
                  </a:lnTo>
                  <a:lnTo>
                    <a:pt x="177683" y="5634315"/>
                  </a:lnTo>
                  <a:lnTo>
                    <a:pt x="222503" y="5638838"/>
                  </a:lnTo>
                  <a:lnTo>
                    <a:pt x="3138931" y="5638838"/>
                  </a:lnTo>
                  <a:lnTo>
                    <a:pt x="3138931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328" y="1130782"/>
              <a:ext cx="9660763" cy="569201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33629" y="1349247"/>
              <a:ext cx="9906635" cy="5292090"/>
            </a:xfrm>
            <a:custGeom>
              <a:avLst/>
              <a:gdLst/>
              <a:ahLst/>
              <a:cxnLst/>
              <a:rect l="l" t="t" r="r" b="b"/>
              <a:pathLst>
                <a:path w="9906635" h="5292090">
                  <a:moveTo>
                    <a:pt x="9581057" y="0"/>
                  </a:moveTo>
                  <a:lnTo>
                    <a:pt x="324904" y="0"/>
                  </a:lnTo>
                  <a:lnTo>
                    <a:pt x="276892" y="3521"/>
                  </a:lnTo>
                  <a:lnTo>
                    <a:pt x="231067" y="13751"/>
                  </a:lnTo>
                  <a:lnTo>
                    <a:pt x="187933" y="30188"/>
                  </a:lnTo>
                  <a:lnTo>
                    <a:pt x="147990" y="52329"/>
                  </a:lnTo>
                  <a:lnTo>
                    <a:pt x="111743" y="79673"/>
                  </a:lnTo>
                  <a:lnTo>
                    <a:pt x="79693" y="111716"/>
                  </a:lnTo>
                  <a:lnTo>
                    <a:pt x="52344" y="147958"/>
                  </a:lnTo>
                  <a:lnTo>
                    <a:pt x="30197" y="187896"/>
                  </a:lnTo>
                  <a:lnTo>
                    <a:pt x="13756" y="231028"/>
                  </a:lnTo>
                  <a:lnTo>
                    <a:pt x="3522" y="276852"/>
                  </a:lnTo>
                  <a:lnTo>
                    <a:pt x="0" y="324865"/>
                  </a:lnTo>
                  <a:lnTo>
                    <a:pt x="0" y="4966614"/>
                  </a:lnTo>
                  <a:lnTo>
                    <a:pt x="3522" y="5014626"/>
                  </a:lnTo>
                  <a:lnTo>
                    <a:pt x="13756" y="5060450"/>
                  </a:lnTo>
                  <a:lnTo>
                    <a:pt x="30197" y="5103585"/>
                  </a:lnTo>
                  <a:lnTo>
                    <a:pt x="52344" y="5143527"/>
                  </a:lnTo>
                  <a:lnTo>
                    <a:pt x="79693" y="5179774"/>
                  </a:lnTo>
                  <a:lnTo>
                    <a:pt x="111743" y="5211824"/>
                  </a:lnTo>
                  <a:lnTo>
                    <a:pt x="147990" y="5239174"/>
                  </a:lnTo>
                  <a:lnTo>
                    <a:pt x="187933" y="5261320"/>
                  </a:lnTo>
                  <a:lnTo>
                    <a:pt x="231067" y="5277762"/>
                  </a:lnTo>
                  <a:lnTo>
                    <a:pt x="276892" y="5287995"/>
                  </a:lnTo>
                  <a:lnTo>
                    <a:pt x="324904" y="5291518"/>
                  </a:lnTo>
                  <a:lnTo>
                    <a:pt x="9581057" y="5291518"/>
                  </a:lnTo>
                  <a:lnTo>
                    <a:pt x="9629074" y="5287995"/>
                  </a:lnTo>
                  <a:lnTo>
                    <a:pt x="9674906" y="5277762"/>
                  </a:lnTo>
                  <a:lnTo>
                    <a:pt x="9718050" y="5261320"/>
                  </a:lnTo>
                  <a:lnTo>
                    <a:pt x="9758003" y="5239174"/>
                  </a:lnTo>
                  <a:lnTo>
                    <a:pt x="9794261" y="5211824"/>
                  </a:lnTo>
                  <a:lnTo>
                    <a:pt x="9826322" y="5179774"/>
                  </a:lnTo>
                  <a:lnTo>
                    <a:pt x="9853682" y="5143527"/>
                  </a:lnTo>
                  <a:lnTo>
                    <a:pt x="9875839" y="5103585"/>
                  </a:lnTo>
                  <a:lnTo>
                    <a:pt x="9892287" y="5060450"/>
                  </a:lnTo>
                  <a:lnTo>
                    <a:pt x="9902526" y="5014626"/>
                  </a:lnTo>
                  <a:lnTo>
                    <a:pt x="9906050" y="4966614"/>
                  </a:lnTo>
                  <a:lnTo>
                    <a:pt x="9906050" y="324865"/>
                  </a:lnTo>
                  <a:lnTo>
                    <a:pt x="9902526" y="276852"/>
                  </a:lnTo>
                  <a:lnTo>
                    <a:pt x="9892287" y="231028"/>
                  </a:lnTo>
                  <a:lnTo>
                    <a:pt x="9875839" y="187896"/>
                  </a:lnTo>
                  <a:lnTo>
                    <a:pt x="9853682" y="147958"/>
                  </a:lnTo>
                  <a:lnTo>
                    <a:pt x="9826322" y="111716"/>
                  </a:lnTo>
                  <a:lnTo>
                    <a:pt x="9794261" y="79673"/>
                  </a:lnTo>
                  <a:lnTo>
                    <a:pt x="9758003" y="52329"/>
                  </a:lnTo>
                  <a:lnTo>
                    <a:pt x="9718050" y="30188"/>
                  </a:lnTo>
                  <a:lnTo>
                    <a:pt x="9674906" y="13751"/>
                  </a:lnTo>
                  <a:lnTo>
                    <a:pt x="9629074" y="3521"/>
                  </a:lnTo>
                  <a:lnTo>
                    <a:pt x="95810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33629" y="1349247"/>
              <a:ext cx="9906635" cy="5292090"/>
            </a:xfrm>
            <a:custGeom>
              <a:avLst/>
              <a:gdLst/>
              <a:ahLst/>
              <a:cxnLst/>
              <a:rect l="l" t="t" r="r" b="b"/>
              <a:pathLst>
                <a:path w="9906635" h="5292090">
                  <a:moveTo>
                    <a:pt x="0" y="324865"/>
                  </a:moveTo>
                  <a:lnTo>
                    <a:pt x="3522" y="276852"/>
                  </a:lnTo>
                  <a:lnTo>
                    <a:pt x="13756" y="231028"/>
                  </a:lnTo>
                  <a:lnTo>
                    <a:pt x="30197" y="187896"/>
                  </a:lnTo>
                  <a:lnTo>
                    <a:pt x="52344" y="147958"/>
                  </a:lnTo>
                  <a:lnTo>
                    <a:pt x="79693" y="111716"/>
                  </a:lnTo>
                  <a:lnTo>
                    <a:pt x="111743" y="79673"/>
                  </a:lnTo>
                  <a:lnTo>
                    <a:pt x="147990" y="52329"/>
                  </a:lnTo>
                  <a:lnTo>
                    <a:pt x="187933" y="30188"/>
                  </a:lnTo>
                  <a:lnTo>
                    <a:pt x="231067" y="13751"/>
                  </a:lnTo>
                  <a:lnTo>
                    <a:pt x="276892" y="3521"/>
                  </a:lnTo>
                  <a:lnTo>
                    <a:pt x="324904" y="0"/>
                  </a:lnTo>
                  <a:lnTo>
                    <a:pt x="9581057" y="0"/>
                  </a:lnTo>
                  <a:lnTo>
                    <a:pt x="9629074" y="3521"/>
                  </a:lnTo>
                  <a:lnTo>
                    <a:pt x="9674906" y="13751"/>
                  </a:lnTo>
                  <a:lnTo>
                    <a:pt x="9718050" y="30188"/>
                  </a:lnTo>
                  <a:lnTo>
                    <a:pt x="9758003" y="52329"/>
                  </a:lnTo>
                  <a:lnTo>
                    <a:pt x="9794261" y="79673"/>
                  </a:lnTo>
                  <a:lnTo>
                    <a:pt x="9826322" y="111716"/>
                  </a:lnTo>
                  <a:lnTo>
                    <a:pt x="9853682" y="147958"/>
                  </a:lnTo>
                  <a:lnTo>
                    <a:pt x="9875839" y="187896"/>
                  </a:lnTo>
                  <a:lnTo>
                    <a:pt x="9892287" y="231028"/>
                  </a:lnTo>
                  <a:lnTo>
                    <a:pt x="9902526" y="276852"/>
                  </a:lnTo>
                  <a:lnTo>
                    <a:pt x="9906050" y="324865"/>
                  </a:lnTo>
                  <a:lnTo>
                    <a:pt x="9906050" y="4966614"/>
                  </a:lnTo>
                  <a:lnTo>
                    <a:pt x="9902526" y="5014626"/>
                  </a:lnTo>
                  <a:lnTo>
                    <a:pt x="9892287" y="5060450"/>
                  </a:lnTo>
                  <a:lnTo>
                    <a:pt x="9875839" y="5103585"/>
                  </a:lnTo>
                  <a:lnTo>
                    <a:pt x="9853682" y="5143527"/>
                  </a:lnTo>
                  <a:lnTo>
                    <a:pt x="9826322" y="5179774"/>
                  </a:lnTo>
                  <a:lnTo>
                    <a:pt x="9794261" y="5211824"/>
                  </a:lnTo>
                  <a:lnTo>
                    <a:pt x="9758003" y="5239174"/>
                  </a:lnTo>
                  <a:lnTo>
                    <a:pt x="9718050" y="5261320"/>
                  </a:lnTo>
                  <a:lnTo>
                    <a:pt x="9674906" y="5277762"/>
                  </a:lnTo>
                  <a:lnTo>
                    <a:pt x="9629074" y="5287995"/>
                  </a:lnTo>
                  <a:lnTo>
                    <a:pt x="9581057" y="5291518"/>
                  </a:lnTo>
                  <a:lnTo>
                    <a:pt x="324904" y="5291518"/>
                  </a:lnTo>
                  <a:lnTo>
                    <a:pt x="276892" y="5287995"/>
                  </a:lnTo>
                  <a:lnTo>
                    <a:pt x="231067" y="5277762"/>
                  </a:lnTo>
                  <a:lnTo>
                    <a:pt x="187933" y="5261320"/>
                  </a:lnTo>
                  <a:lnTo>
                    <a:pt x="147990" y="5239174"/>
                  </a:lnTo>
                  <a:lnTo>
                    <a:pt x="111743" y="5211824"/>
                  </a:lnTo>
                  <a:lnTo>
                    <a:pt x="79693" y="5179774"/>
                  </a:lnTo>
                  <a:lnTo>
                    <a:pt x="52344" y="5143527"/>
                  </a:lnTo>
                  <a:lnTo>
                    <a:pt x="30197" y="5103585"/>
                  </a:lnTo>
                  <a:lnTo>
                    <a:pt x="13756" y="5060450"/>
                  </a:lnTo>
                  <a:lnTo>
                    <a:pt x="3522" y="5014626"/>
                  </a:lnTo>
                  <a:lnTo>
                    <a:pt x="0" y="4966614"/>
                  </a:lnTo>
                  <a:lnTo>
                    <a:pt x="0" y="324865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1890" y="12"/>
            <a:ext cx="10327640" cy="816610"/>
            <a:chOff x="71890" y="12"/>
            <a:chExt cx="10327640" cy="816610"/>
          </a:xfrm>
        </p:grpSpPr>
        <p:sp>
          <p:nvSpPr>
            <p:cNvPr id="9" name="object 9"/>
            <p:cNvSpPr/>
            <p:nvPr/>
          </p:nvSpPr>
          <p:spPr>
            <a:xfrm>
              <a:off x="2017521" y="403988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890" y="12"/>
              <a:ext cx="2024252" cy="816343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358011" y="736472"/>
            <a:ext cx="5370830" cy="3657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200" i="0" spc="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ARR</a:t>
            </a:r>
            <a:r>
              <a:rPr sz="2200" i="0" spc="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Multiple:</a:t>
            </a:r>
            <a:r>
              <a:rPr sz="2200" i="0" spc="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SaaS</a:t>
            </a:r>
            <a:r>
              <a:rPr sz="2200" i="0" spc="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dirty="0">
                <a:solidFill>
                  <a:srgbClr val="000000"/>
                </a:solidFill>
                <a:latin typeface="Calibri"/>
                <a:cs typeface="Calibri"/>
              </a:rPr>
              <a:t>Valuation</a:t>
            </a:r>
            <a:r>
              <a:rPr sz="2200" i="0" spc="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i="0" spc="-10" dirty="0">
                <a:solidFill>
                  <a:srgbClr val="000000"/>
                </a:solidFill>
                <a:latin typeface="Calibri"/>
                <a:cs typeface="Calibri"/>
              </a:rPr>
              <a:t>Benchmark</a:t>
            </a:r>
            <a:endParaRPr sz="22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16546" y="1483233"/>
            <a:ext cx="1657350" cy="284480"/>
            <a:chOff x="616546" y="1483233"/>
            <a:chExt cx="1657350" cy="284480"/>
          </a:xfrm>
        </p:grpSpPr>
        <p:sp>
          <p:nvSpPr>
            <p:cNvPr id="13" name="object 13"/>
            <p:cNvSpPr/>
            <p:nvPr/>
          </p:nvSpPr>
          <p:spPr>
            <a:xfrm>
              <a:off x="620356" y="1487043"/>
              <a:ext cx="1649730" cy="276860"/>
            </a:xfrm>
            <a:custGeom>
              <a:avLst/>
              <a:gdLst/>
              <a:ahLst/>
              <a:cxnLst/>
              <a:rect l="l" t="t" r="r" b="b"/>
              <a:pathLst>
                <a:path w="1649730" h="276860">
                  <a:moveTo>
                    <a:pt x="1530261" y="0"/>
                  </a:moveTo>
                  <a:lnTo>
                    <a:pt x="119164" y="0"/>
                  </a:lnTo>
                  <a:lnTo>
                    <a:pt x="72780" y="9362"/>
                  </a:lnTo>
                  <a:lnTo>
                    <a:pt x="34902" y="34893"/>
                  </a:lnTo>
                  <a:lnTo>
                    <a:pt x="9364" y="72759"/>
                  </a:lnTo>
                  <a:lnTo>
                    <a:pt x="0" y="119126"/>
                  </a:lnTo>
                  <a:lnTo>
                    <a:pt x="0" y="157353"/>
                  </a:lnTo>
                  <a:lnTo>
                    <a:pt x="9364" y="203719"/>
                  </a:lnTo>
                  <a:lnTo>
                    <a:pt x="34902" y="241585"/>
                  </a:lnTo>
                  <a:lnTo>
                    <a:pt x="72780" y="267116"/>
                  </a:lnTo>
                  <a:lnTo>
                    <a:pt x="119164" y="276479"/>
                  </a:lnTo>
                  <a:lnTo>
                    <a:pt x="1530261" y="276479"/>
                  </a:lnTo>
                  <a:lnTo>
                    <a:pt x="1576647" y="267116"/>
                  </a:lnTo>
                  <a:lnTo>
                    <a:pt x="1614557" y="241585"/>
                  </a:lnTo>
                  <a:lnTo>
                    <a:pt x="1640131" y="203719"/>
                  </a:lnTo>
                  <a:lnTo>
                    <a:pt x="1649514" y="157353"/>
                  </a:lnTo>
                  <a:lnTo>
                    <a:pt x="1649514" y="119126"/>
                  </a:lnTo>
                  <a:lnTo>
                    <a:pt x="1640131" y="72759"/>
                  </a:lnTo>
                  <a:lnTo>
                    <a:pt x="1614557" y="34893"/>
                  </a:lnTo>
                  <a:lnTo>
                    <a:pt x="1576647" y="9362"/>
                  </a:lnTo>
                  <a:lnTo>
                    <a:pt x="1530261" y="0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20356" y="1487043"/>
              <a:ext cx="1649730" cy="276860"/>
            </a:xfrm>
            <a:custGeom>
              <a:avLst/>
              <a:gdLst/>
              <a:ahLst/>
              <a:cxnLst/>
              <a:rect l="l" t="t" r="r" b="b"/>
              <a:pathLst>
                <a:path w="1649730" h="276860">
                  <a:moveTo>
                    <a:pt x="0" y="119126"/>
                  </a:moveTo>
                  <a:lnTo>
                    <a:pt x="9364" y="72759"/>
                  </a:lnTo>
                  <a:lnTo>
                    <a:pt x="34902" y="34893"/>
                  </a:lnTo>
                  <a:lnTo>
                    <a:pt x="72780" y="9362"/>
                  </a:lnTo>
                  <a:lnTo>
                    <a:pt x="119164" y="0"/>
                  </a:lnTo>
                  <a:lnTo>
                    <a:pt x="1530261" y="0"/>
                  </a:lnTo>
                  <a:lnTo>
                    <a:pt x="1576647" y="9362"/>
                  </a:lnTo>
                  <a:lnTo>
                    <a:pt x="1614557" y="34893"/>
                  </a:lnTo>
                  <a:lnTo>
                    <a:pt x="1640131" y="72759"/>
                  </a:lnTo>
                  <a:lnTo>
                    <a:pt x="1649514" y="119126"/>
                  </a:lnTo>
                  <a:lnTo>
                    <a:pt x="1649514" y="157353"/>
                  </a:lnTo>
                  <a:lnTo>
                    <a:pt x="1640131" y="203719"/>
                  </a:lnTo>
                  <a:lnTo>
                    <a:pt x="1614557" y="241585"/>
                  </a:lnTo>
                  <a:lnTo>
                    <a:pt x="1576647" y="267116"/>
                  </a:lnTo>
                  <a:lnTo>
                    <a:pt x="1530261" y="276479"/>
                  </a:lnTo>
                  <a:lnTo>
                    <a:pt x="119164" y="276479"/>
                  </a:lnTo>
                  <a:lnTo>
                    <a:pt x="72780" y="267116"/>
                  </a:lnTo>
                  <a:lnTo>
                    <a:pt x="34902" y="241585"/>
                  </a:lnTo>
                  <a:lnTo>
                    <a:pt x="9364" y="203719"/>
                  </a:lnTo>
                  <a:lnTo>
                    <a:pt x="0" y="157353"/>
                  </a:lnTo>
                  <a:lnTo>
                    <a:pt x="0" y="119126"/>
                  </a:lnTo>
                  <a:close/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5528" y="1594465"/>
              <a:ext cx="120796" cy="120796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794105" y="1504568"/>
            <a:ext cx="13271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Median</a:t>
            </a:r>
            <a:r>
              <a:rPr sz="100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0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ARR</a:t>
            </a:r>
            <a:r>
              <a:rPr sz="100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00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Multiple</a:t>
            </a:r>
            <a:r>
              <a:rPr sz="10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0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(x)</a:t>
            </a:r>
            <a:endParaRPr sz="1000">
              <a:latin typeface="Microsoft JhengHei"/>
              <a:cs typeface="Microsoft JhengHe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312670" y="1477517"/>
            <a:ext cx="2522220" cy="254635"/>
            <a:chOff x="2312670" y="1477517"/>
            <a:chExt cx="2522220" cy="254635"/>
          </a:xfrm>
        </p:grpSpPr>
        <p:sp>
          <p:nvSpPr>
            <p:cNvPr id="18" name="object 18"/>
            <p:cNvSpPr/>
            <p:nvPr/>
          </p:nvSpPr>
          <p:spPr>
            <a:xfrm>
              <a:off x="2316480" y="1481327"/>
              <a:ext cx="2514600" cy="247015"/>
            </a:xfrm>
            <a:custGeom>
              <a:avLst/>
              <a:gdLst/>
              <a:ahLst/>
              <a:cxnLst/>
              <a:rect l="l" t="t" r="r" b="b"/>
              <a:pathLst>
                <a:path w="2514600" h="247014">
                  <a:moveTo>
                    <a:pt x="2408300" y="0"/>
                  </a:moveTo>
                  <a:lnTo>
                    <a:pt x="106299" y="0"/>
                  </a:lnTo>
                  <a:lnTo>
                    <a:pt x="64883" y="8358"/>
                  </a:lnTo>
                  <a:lnTo>
                    <a:pt x="31099" y="31146"/>
                  </a:lnTo>
                  <a:lnTo>
                    <a:pt x="8340" y="64936"/>
                  </a:lnTo>
                  <a:lnTo>
                    <a:pt x="0" y="106299"/>
                  </a:lnTo>
                  <a:lnTo>
                    <a:pt x="0" y="140462"/>
                  </a:lnTo>
                  <a:lnTo>
                    <a:pt x="8340" y="181804"/>
                  </a:lnTo>
                  <a:lnTo>
                    <a:pt x="31099" y="215550"/>
                  </a:lnTo>
                  <a:lnTo>
                    <a:pt x="64883" y="238295"/>
                  </a:lnTo>
                  <a:lnTo>
                    <a:pt x="106299" y="246634"/>
                  </a:lnTo>
                  <a:lnTo>
                    <a:pt x="2408300" y="246634"/>
                  </a:lnTo>
                  <a:lnTo>
                    <a:pt x="2449663" y="238295"/>
                  </a:lnTo>
                  <a:lnTo>
                    <a:pt x="2483453" y="215550"/>
                  </a:lnTo>
                  <a:lnTo>
                    <a:pt x="2506241" y="181804"/>
                  </a:lnTo>
                  <a:lnTo>
                    <a:pt x="2514599" y="140462"/>
                  </a:lnTo>
                  <a:lnTo>
                    <a:pt x="2514599" y="106299"/>
                  </a:lnTo>
                  <a:lnTo>
                    <a:pt x="2506241" y="64936"/>
                  </a:lnTo>
                  <a:lnTo>
                    <a:pt x="2483453" y="31146"/>
                  </a:lnTo>
                  <a:lnTo>
                    <a:pt x="2449663" y="8358"/>
                  </a:lnTo>
                  <a:lnTo>
                    <a:pt x="2408300" y="0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316480" y="1481327"/>
              <a:ext cx="2514600" cy="247015"/>
            </a:xfrm>
            <a:custGeom>
              <a:avLst/>
              <a:gdLst/>
              <a:ahLst/>
              <a:cxnLst/>
              <a:rect l="l" t="t" r="r" b="b"/>
              <a:pathLst>
                <a:path w="2514600" h="247014">
                  <a:moveTo>
                    <a:pt x="0" y="106299"/>
                  </a:moveTo>
                  <a:lnTo>
                    <a:pt x="8340" y="64936"/>
                  </a:lnTo>
                  <a:lnTo>
                    <a:pt x="31099" y="31146"/>
                  </a:lnTo>
                  <a:lnTo>
                    <a:pt x="64883" y="8358"/>
                  </a:lnTo>
                  <a:lnTo>
                    <a:pt x="106299" y="0"/>
                  </a:lnTo>
                  <a:lnTo>
                    <a:pt x="2408300" y="0"/>
                  </a:lnTo>
                  <a:lnTo>
                    <a:pt x="2449663" y="8358"/>
                  </a:lnTo>
                  <a:lnTo>
                    <a:pt x="2483453" y="31146"/>
                  </a:lnTo>
                  <a:lnTo>
                    <a:pt x="2506241" y="64936"/>
                  </a:lnTo>
                  <a:lnTo>
                    <a:pt x="2514599" y="106299"/>
                  </a:lnTo>
                  <a:lnTo>
                    <a:pt x="2514599" y="140462"/>
                  </a:lnTo>
                  <a:lnTo>
                    <a:pt x="2506241" y="181804"/>
                  </a:lnTo>
                  <a:lnTo>
                    <a:pt x="2483453" y="215550"/>
                  </a:lnTo>
                  <a:lnTo>
                    <a:pt x="2449663" y="238295"/>
                  </a:lnTo>
                  <a:lnTo>
                    <a:pt x="2408300" y="246634"/>
                  </a:lnTo>
                  <a:lnTo>
                    <a:pt x="106299" y="246634"/>
                  </a:lnTo>
                  <a:lnTo>
                    <a:pt x="64883" y="238295"/>
                  </a:lnTo>
                  <a:lnTo>
                    <a:pt x="31099" y="215550"/>
                  </a:lnTo>
                  <a:lnTo>
                    <a:pt x="8340" y="181804"/>
                  </a:lnTo>
                  <a:lnTo>
                    <a:pt x="0" y="140462"/>
                  </a:lnTo>
                  <a:lnTo>
                    <a:pt x="0" y="106299"/>
                  </a:lnTo>
                  <a:close/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5535" y="1594465"/>
              <a:ext cx="120796" cy="120796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2524125" y="1504568"/>
            <a:ext cx="18173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Top</a:t>
            </a:r>
            <a:r>
              <a:rPr sz="10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000" b="1" dirty="0">
                <a:solidFill>
                  <a:srgbClr val="272424"/>
                </a:solidFill>
                <a:latin typeface="Microsoft JhengHei"/>
                <a:cs typeface="Microsoft JhengHei"/>
              </a:rPr>
              <a:t>Quartile</a:t>
            </a:r>
            <a:r>
              <a:rPr sz="10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0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ARR</a:t>
            </a:r>
            <a:r>
              <a:rPr sz="10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0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Multiple</a:t>
            </a:r>
            <a:r>
              <a:rPr sz="10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(x)</a:t>
            </a:r>
            <a:endParaRPr sz="1000">
              <a:latin typeface="Microsoft JhengHei"/>
              <a:cs typeface="Microsoft JhengHei"/>
            </a:endParaRPr>
          </a:p>
        </p:txBody>
      </p:sp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25526" y="1786127"/>
            <a:ext cx="8027924" cy="4026535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1093724" y="4719573"/>
            <a:ext cx="990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8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23822" y="4103623"/>
            <a:ext cx="20827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15</a:t>
            </a:r>
            <a:endParaRPr sz="1200">
              <a:latin typeface="Microsoft JhengHei"/>
              <a:cs typeface="Microsoft JhengHe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90597" y="4382515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70" dirty="0">
                <a:solidFill>
                  <a:srgbClr val="FFFFFF"/>
                </a:solidFill>
                <a:latin typeface="Microsoft JhengHei"/>
                <a:cs typeface="Microsoft JhengHei"/>
              </a:rPr>
              <a:t>12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078607" y="3539109"/>
            <a:ext cx="1752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22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000627" y="3730498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70" dirty="0">
                <a:solidFill>
                  <a:srgbClr val="FFFFFF"/>
                </a:solidFill>
                <a:latin typeface="Microsoft JhengHei"/>
                <a:cs typeface="Microsoft JhengHei"/>
              </a:rPr>
              <a:t>20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547361" y="2021585"/>
            <a:ext cx="1752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40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551678" y="4719573"/>
            <a:ext cx="1009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8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149466" y="4045077"/>
            <a:ext cx="1752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16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085838" y="4834254"/>
            <a:ext cx="1009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6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684389" y="4320362"/>
            <a:ext cx="1752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12</a:t>
            </a:r>
            <a:endParaRPr sz="1000">
              <a:latin typeface="Microsoft JhengHei"/>
              <a:cs typeface="Microsoft JhengHe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92963" y="5868415"/>
            <a:ext cx="9591675" cy="568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ts val="149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SaaS</a:t>
            </a:r>
            <a:r>
              <a:rPr sz="1400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valuations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peaked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dramatically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2021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before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contracting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sharply.</a:t>
            </a:r>
            <a:endParaRPr sz="1400">
              <a:latin typeface="Microsoft JhengHei"/>
              <a:cs typeface="Microsoft JhengHei"/>
            </a:endParaRPr>
          </a:p>
          <a:p>
            <a:pPr marL="299085" marR="5080" indent="-287020">
              <a:lnSpc>
                <a:spcPct val="77100"/>
              </a:lnSpc>
              <a:spcBef>
                <a:spcPts val="195"/>
              </a:spcBef>
              <a:buFont typeface="Arial MT"/>
              <a:buChar char="•"/>
              <a:tabLst>
                <a:tab pos="299085" algn="l"/>
              </a:tabLst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4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normalization</a:t>
            </a:r>
            <a:r>
              <a:rPr sz="14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4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ARR</a:t>
            </a:r>
            <a:r>
              <a:rPr sz="14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multiples</a:t>
            </a:r>
            <a:r>
              <a:rPr sz="1400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reflects</a:t>
            </a:r>
            <a:r>
              <a:rPr sz="14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rising</a:t>
            </a:r>
            <a:r>
              <a:rPr sz="14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interest</a:t>
            </a:r>
            <a:r>
              <a:rPr sz="14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rates</a:t>
            </a:r>
            <a:r>
              <a:rPr sz="14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400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return</a:t>
            </a:r>
            <a:r>
              <a:rPr sz="1400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4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fundamentals-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based</a:t>
            </a:r>
            <a:r>
              <a:rPr sz="1400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investing. High-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companies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still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command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premium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multiples,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but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bar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"high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growth"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has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risen.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2633" y="1051148"/>
            <a:ext cx="10414000" cy="5360670"/>
            <a:chOff x="292633" y="1051148"/>
            <a:chExt cx="10414000" cy="53606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69707" y="1051148"/>
              <a:ext cx="3236392" cy="532552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645145" y="1111376"/>
              <a:ext cx="3061335" cy="5241925"/>
            </a:xfrm>
            <a:custGeom>
              <a:avLst/>
              <a:gdLst/>
              <a:ahLst/>
              <a:cxnLst/>
              <a:rect l="l" t="t" r="r" b="b"/>
              <a:pathLst>
                <a:path w="3061334" h="5241925">
                  <a:moveTo>
                    <a:pt x="3060954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019217"/>
                  </a:lnTo>
                  <a:lnTo>
                    <a:pt x="4523" y="5064074"/>
                  </a:lnTo>
                  <a:lnTo>
                    <a:pt x="17498" y="5105854"/>
                  </a:lnTo>
                  <a:lnTo>
                    <a:pt x="38027" y="5143662"/>
                  </a:lnTo>
                  <a:lnTo>
                    <a:pt x="65214" y="5176604"/>
                  </a:lnTo>
                  <a:lnTo>
                    <a:pt x="98164" y="5203783"/>
                  </a:lnTo>
                  <a:lnTo>
                    <a:pt x="135981" y="5224305"/>
                  </a:lnTo>
                  <a:lnTo>
                    <a:pt x="177768" y="5237275"/>
                  </a:lnTo>
                  <a:lnTo>
                    <a:pt x="222630" y="5241798"/>
                  </a:lnTo>
                  <a:lnTo>
                    <a:pt x="3060954" y="5241798"/>
                  </a:lnTo>
                  <a:lnTo>
                    <a:pt x="3060954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6052" y="1071359"/>
              <a:ext cx="9660763" cy="534035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11683" y="1319021"/>
              <a:ext cx="9906000" cy="4881880"/>
            </a:xfrm>
            <a:custGeom>
              <a:avLst/>
              <a:gdLst/>
              <a:ahLst/>
              <a:cxnLst/>
              <a:rect l="l" t="t" r="r" b="b"/>
              <a:pathLst>
                <a:path w="9906000" h="4881880">
                  <a:moveTo>
                    <a:pt x="9606254" y="0"/>
                  </a:moveTo>
                  <a:lnTo>
                    <a:pt x="299758" y="0"/>
                  </a:lnTo>
                  <a:lnTo>
                    <a:pt x="251134" y="3920"/>
                  </a:lnTo>
                  <a:lnTo>
                    <a:pt x="205009" y="15272"/>
                  </a:lnTo>
                  <a:lnTo>
                    <a:pt x="161999" y="33439"/>
                  </a:lnTo>
                  <a:lnTo>
                    <a:pt x="122722" y="57806"/>
                  </a:lnTo>
                  <a:lnTo>
                    <a:pt x="87795" y="87756"/>
                  </a:lnTo>
                  <a:lnTo>
                    <a:pt x="57834" y="122675"/>
                  </a:lnTo>
                  <a:lnTo>
                    <a:pt x="33457" y="161947"/>
                  </a:lnTo>
                  <a:lnTo>
                    <a:pt x="15281" y="204955"/>
                  </a:lnTo>
                  <a:lnTo>
                    <a:pt x="3923" y="251085"/>
                  </a:lnTo>
                  <a:lnTo>
                    <a:pt x="0" y="299719"/>
                  </a:lnTo>
                  <a:lnTo>
                    <a:pt x="0" y="4582033"/>
                  </a:lnTo>
                  <a:lnTo>
                    <a:pt x="3923" y="4630646"/>
                  </a:lnTo>
                  <a:lnTo>
                    <a:pt x="15281" y="4676763"/>
                  </a:lnTo>
                  <a:lnTo>
                    <a:pt x="33457" y="4719766"/>
                  </a:lnTo>
                  <a:lnTo>
                    <a:pt x="57834" y="4759038"/>
                  </a:lnTo>
                  <a:lnTo>
                    <a:pt x="87795" y="4793962"/>
                  </a:lnTo>
                  <a:lnTo>
                    <a:pt x="122722" y="4823921"/>
                  </a:lnTo>
                  <a:lnTo>
                    <a:pt x="161999" y="4848296"/>
                  </a:lnTo>
                  <a:lnTo>
                    <a:pt x="205009" y="4866471"/>
                  </a:lnTo>
                  <a:lnTo>
                    <a:pt x="251134" y="4877829"/>
                  </a:lnTo>
                  <a:lnTo>
                    <a:pt x="299758" y="4881753"/>
                  </a:lnTo>
                  <a:lnTo>
                    <a:pt x="9606254" y="4881753"/>
                  </a:lnTo>
                  <a:lnTo>
                    <a:pt x="9654889" y="4877829"/>
                  </a:lnTo>
                  <a:lnTo>
                    <a:pt x="9701018" y="4866471"/>
                  </a:lnTo>
                  <a:lnTo>
                    <a:pt x="9744027" y="4848296"/>
                  </a:lnTo>
                  <a:lnTo>
                    <a:pt x="9783298" y="4823921"/>
                  </a:lnTo>
                  <a:lnTo>
                    <a:pt x="9818217" y="4793962"/>
                  </a:lnTo>
                  <a:lnTo>
                    <a:pt x="9848168" y="4759038"/>
                  </a:lnTo>
                  <a:lnTo>
                    <a:pt x="9872534" y="4719766"/>
                  </a:lnTo>
                  <a:lnTo>
                    <a:pt x="9890702" y="4676763"/>
                  </a:lnTo>
                  <a:lnTo>
                    <a:pt x="9902053" y="4630646"/>
                  </a:lnTo>
                  <a:lnTo>
                    <a:pt x="9905974" y="4582033"/>
                  </a:lnTo>
                  <a:lnTo>
                    <a:pt x="9905974" y="299719"/>
                  </a:lnTo>
                  <a:lnTo>
                    <a:pt x="9902053" y="251085"/>
                  </a:lnTo>
                  <a:lnTo>
                    <a:pt x="9890702" y="204955"/>
                  </a:lnTo>
                  <a:lnTo>
                    <a:pt x="9872534" y="161947"/>
                  </a:lnTo>
                  <a:lnTo>
                    <a:pt x="9848168" y="122675"/>
                  </a:lnTo>
                  <a:lnTo>
                    <a:pt x="9818217" y="87756"/>
                  </a:lnTo>
                  <a:lnTo>
                    <a:pt x="9783298" y="57806"/>
                  </a:lnTo>
                  <a:lnTo>
                    <a:pt x="9744027" y="33439"/>
                  </a:lnTo>
                  <a:lnTo>
                    <a:pt x="9701018" y="15272"/>
                  </a:lnTo>
                  <a:lnTo>
                    <a:pt x="9654889" y="3920"/>
                  </a:lnTo>
                  <a:lnTo>
                    <a:pt x="96062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11683" y="1319021"/>
              <a:ext cx="9906000" cy="4881880"/>
            </a:xfrm>
            <a:custGeom>
              <a:avLst/>
              <a:gdLst/>
              <a:ahLst/>
              <a:cxnLst/>
              <a:rect l="l" t="t" r="r" b="b"/>
              <a:pathLst>
                <a:path w="9906000" h="4881880">
                  <a:moveTo>
                    <a:pt x="0" y="299719"/>
                  </a:moveTo>
                  <a:lnTo>
                    <a:pt x="3923" y="251085"/>
                  </a:lnTo>
                  <a:lnTo>
                    <a:pt x="15281" y="204955"/>
                  </a:lnTo>
                  <a:lnTo>
                    <a:pt x="33457" y="161947"/>
                  </a:lnTo>
                  <a:lnTo>
                    <a:pt x="57834" y="122675"/>
                  </a:lnTo>
                  <a:lnTo>
                    <a:pt x="87795" y="87756"/>
                  </a:lnTo>
                  <a:lnTo>
                    <a:pt x="122722" y="57806"/>
                  </a:lnTo>
                  <a:lnTo>
                    <a:pt x="161999" y="33439"/>
                  </a:lnTo>
                  <a:lnTo>
                    <a:pt x="205009" y="15272"/>
                  </a:lnTo>
                  <a:lnTo>
                    <a:pt x="251134" y="3920"/>
                  </a:lnTo>
                  <a:lnTo>
                    <a:pt x="299758" y="0"/>
                  </a:lnTo>
                  <a:lnTo>
                    <a:pt x="9606254" y="0"/>
                  </a:lnTo>
                  <a:lnTo>
                    <a:pt x="9654889" y="3920"/>
                  </a:lnTo>
                  <a:lnTo>
                    <a:pt x="9701018" y="15272"/>
                  </a:lnTo>
                  <a:lnTo>
                    <a:pt x="9744027" y="33439"/>
                  </a:lnTo>
                  <a:lnTo>
                    <a:pt x="9783298" y="57806"/>
                  </a:lnTo>
                  <a:lnTo>
                    <a:pt x="9818217" y="87756"/>
                  </a:lnTo>
                  <a:lnTo>
                    <a:pt x="9848168" y="122675"/>
                  </a:lnTo>
                  <a:lnTo>
                    <a:pt x="9872534" y="161947"/>
                  </a:lnTo>
                  <a:lnTo>
                    <a:pt x="9890702" y="204955"/>
                  </a:lnTo>
                  <a:lnTo>
                    <a:pt x="9902053" y="251085"/>
                  </a:lnTo>
                  <a:lnTo>
                    <a:pt x="9905974" y="299719"/>
                  </a:lnTo>
                  <a:lnTo>
                    <a:pt x="9905974" y="4582033"/>
                  </a:lnTo>
                  <a:lnTo>
                    <a:pt x="9902053" y="4630646"/>
                  </a:lnTo>
                  <a:lnTo>
                    <a:pt x="9890702" y="4676763"/>
                  </a:lnTo>
                  <a:lnTo>
                    <a:pt x="9872534" y="4719766"/>
                  </a:lnTo>
                  <a:lnTo>
                    <a:pt x="9848168" y="4759038"/>
                  </a:lnTo>
                  <a:lnTo>
                    <a:pt x="9818217" y="4793962"/>
                  </a:lnTo>
                  <a:lnTo>
                    <a:pt x="9783298" y="4823921"/>
                  </a:lnTo>
                  <a:lnTo>
                    <a:pt x="9744027" y="4848296"/>
                  </a:lnTo>
                  <a:lnTo>
                    <a:pt x="9701018" y="4866471"/>
                  </a:lnTo>
                  <a:lnTo>
                    <a:pt x="9654889" y="4877829"/>
                  </a:lnTo>
                  <a:lnTo>
                    <a:pt x="9606254" y="4881753"/>
                  </a:lnTo>
                  <a:lnTo>
                    <a:pt x="299758" y="4881753"/>
                  </a:lnTo>
                  <a:lnTo>
                    <a:pt x="251134" y="4877829"/>
                  </a:lnTo>
                  <a:lnTo>
                    <a:pt x="205009" y="4866471"/>
                  </a:lnTo>
                  <a:lnTo>
                    <a:pt x="161999" y="4848296"/>
                  </a:lnTo>
                  <a:lnTo>
                    <a:pt x="122722" y="4823921"/>
                  </a:lnTo>
                  <a:lnTo>
                    <a:pt x="87795" y="4793962"/>
                  </a:lnTo>
                  <a:lnTo>
                    <a:pt x="57834" y="4759038"/>
                  </a:lnTo>
                  <a:lnTo>
                    <a:pt x="33457" y="4719766"/>
                  </a:lnTo>
                  <a:lnTo>
                    <a:pt x="15281" y="4676763"/>
                  </a:lnTo>
                  <a:lnTo>
                    <a:pt x="3923" y="4630646"/>
                  </a:lnTo>
                  <a:lnTo>
                    <a:pt x="0" y="4582033"/>
                  </a:lnTo>
                  <a:lnTo>
                    <a:pt x="0" y="299719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49948" y="-38"/>
            <a:ext cx="10328275" cy="919480"/>
            <a:chOff x="149948" y="-38"/>
            <a:chExt cx="10328275" cy="919480"/>
          </a:xfrm>
        </p:grpSpPr>
        <p:sp>
          <p:nvSpPr>
            <p:cNvPr id="9" name="object 9"/>
            <p:cNvSpPr/>
            <p:nvPr/>
          </p:nvSpPr>
          <p:spPr>
            <a:xfrm>
              <a:off x="2095627" y="532893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9948" y="-38"/>
              <a:ext cx="2024252" cy="919391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29081" rIns="0" bIns="0" rtlCol="0">
            <a:spAutoFit/>
          </a:bodyPr>
          <a:lstStyle/>
          <a:p>
            <a:pPr marL="29337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Cap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Table Architecture</a:t>
            </a:r>
            <a:r>
              <a:rPr sz="2850" i="0" spc="-3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Dilution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Dynamics</a:t>
            </a:r>
            <a:endParaRPr sz="285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9156" y="2086483"/>
            <a:ext cx="4831715" cy="37198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Microsoft JhengHei"/>
                <a:cs typeface="Microsoft JhengHei"/>
              </a:rPr>
              <a:t>Understanding</a:t>
            </a:r>
            <a:r>
              <a:rPr sz="1800" b="1" spc="-30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Cap</a:t>
            </a:r>
            <a:r>
              <a:rPr sz="1800" b="1" spc="-15" dirty="0">
                <a:latin typeface="Microsoft JhengHei"/>
                <a:cs typeface="Microsoft JhengHei"/>
              </a:rPr>
              <a:t> </a:t>
            </a:r>
            <a:r>
              <a:rPr sz="1800" b="1" dirty="0">
                <a:latin typeface="Microsoft JhengHei"/>
                <a:cs typeface="Microsoft JhengHei"/>
              </a:rPr>
              <a:t>Table</a:t>
            </a:r>
            <a:r>
              <a:rPr sz="1800" b="1" spc="-20" dirty="0">
                <a:latin typeface="Microsoft JhengHei"/>
                <a:cs typeface="Microsoft JhengHei"/>
              </a:rPr>
              <a:t> </a:t>
            </a:r>
            <a:r>
              <a:rPr sz="1800" b="1" spc="-10" dirty="0">
                <a:latin typeface="Microsoft JhengHei"/>
                <a:cs typeface="Microsoft JhengHei"/>
              </a:rPr>
              <a:t>Evolution</a:t>
            </a:r>
            <a:endParaRPr sz="1800">
              <a:latin typeface="Microsoft JhengHei"/>
              <a:cs typeface="Microsoft JhengHei"/>
            </a:endParaRPr>
          </a:p>
          <a:p>
            <a:pPr marL="12700" marR="5080" algn="just">
              <a:lnSpc>
                <a:spcPct val="107100"/>
              </a:lnSpc>
              <a:spcBef>
                <a:spcPts val="1720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</a:t>
            </a:r>
            <a:r>
              <a:rPr sz="14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capitalization</a:t>
            </a:r>
            <a:r>
              <a:rPr sz="1400" b="1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table</a:t>
            </a:r>
            <a:r>
              <a:rPr sz="1400" b="1" spc="1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records</a:t>
            </a:r>
            <a:r>
              <a:rPr sz="14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every</a:t>
            </a:r>
            <a:r>
              <a:rPr sz="1400" spc="1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400" spc="1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holder's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stake.</a:t>
            </a:r>
            <a:r>
              <a:rPr sz="14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4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ventures</a:t>
            </a:r>
            <a:r>
              <a:rPr sz="14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raise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successive</a:t>
            </a:r>
            <a:r>
              <a:rPr sz="1400" spc="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rounds,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early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holders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experience</a:t>
            </a:r>
            <a:r>
              <a:rPr sz="1400" spc="29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dilution</a:t>
            </a:r>
            <a:r>
              <a:rPr sz="1400" spc="3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400" spc="3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their</a:t>
            </a:r>
            <a:r>
              <a:rPr sz="1400" spc="3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percentage</a:t>
            </a:r>
            <a:r>
              <a:rPr sz="1400" spc="30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ownership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4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absolute</a:t>
            </a:r>
            <a:r>
              <a:rPr sz="1400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value</a:t>
            </a:r>
            <a:r>
              <a:rPr sz="14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may increase. Managing this dynamic</a:t>
            </a:r>
            <a:r>
              <a:rPr sz="1400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is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founder</a:t>
            </a:r>
            <a:r>
              <a:rPr sz="1400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wealth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preservation.</a:t>
            </a:r>
            <a:endParaRPr sz="1400">
              <a:latin typeface="Microsoft JhengHei"/>
              <a:cs typeface="Microsoft JhengHei"/>
            </a:endParaRPr>
          </a:p>
          <a:p>
            <a:pPr marL="263525" marR="5715" indent="-251460">
              <a:lnSpc>
                <a:spcPct val="107100"/>
              </a:lnSpc>
              <a:spcBef>
                <a:spcPts val="1800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Option</a:t>
            </a:r>
            <a:r>
              <a:rPr sz="1400" b="1" spc="12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Pool</a:t>
            </a:r>
            <a:r>
              <a:rPr sz="1400" b="1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Shuffle:</a:t>
            </a:r>
            <a:r>
              <a:rPr sz="1400" b="1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400" spc="12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require</a:t>
            </a:r>
            <a:r>
              <a:rPr sz="1400" spc="13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pre-money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pools,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diluting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founders</a:t>
            </a:r>
            <a:r>
              <a:rPr sz="1400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before</a:t>
            </a:r>
            <a:r>
              <a:rPr sz="1400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new</a:t>
            </a:r>
            <a:r>
              <a:rPr sz="1400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endParaRPr sz="1400">
              <a:latin typeface="Microsoft JhengHei"/>
              <a:cs typeface="Microsoft JhengHei"/>
            </a:endParaRPr>
          </a:p>
          <a:p>
            <a:pPr marL="263525" marR="5080" indent="-251460">
              <a:lnSpc>
                <a:spcPct val="107100"/>
              </a:lnSpc>
              <a:spcBef>
                <a:spcPts val="5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Anti-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dilution</a:t>
            </a:r>
            <a:r>
              <a:rPr sz="1400" b="1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provisions:</a:t>
            </a:r>
            <a:r>
              <a:rPr sz="1400" b="1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Full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ratchet</a:t>
            </a:r>
            <a:r>
              <a:rPr sz="1400" spc="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vs.</a:t>
            </a:r>
            <a:r>
              <a:rPr sz="1400" spc="1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broad-based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weighted</a:t>
            </a:r>
            <a:r>
              <a:rPr sz="1400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average</a:t>
            </a:r>
            <a:endParaRPr sz="1400">
              <a:latin typeface="Microsoft JhengHei"/>
              <a:cs typeface="Microsoft JhengHei"/>
            </a:endParaRPr>
          </a:p>
          <a:p>
            <a:pPr marL="263525" indent="-250825">
              <a:lnSpc>
                <a:spcPct val="100000"/>
              </a:lnSpc>
              <a:spcBef>
                <a:spcPts val="120"/>
              </a:spcBef>
              <a:buFont typeface="Microsoft JhengHei"/>
              <a:buChar char="•"/>
              <a:tabLst>
                <a:tab pos="263525" algn="l"/>
              </a:tabLst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Pro-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rata</a:t>
            </a:r>
            <a:r>
              <a:rPr sz="1400" b="1" spc="3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rights:</a:t>
            </a:r>
            <a:r>
              <a:rPr sz="1400" b="1" spc="3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Allow</a:t>
            </a:r>
            <a:r>
              <a:rPr sz="1400" spc="3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existing</a:t>
            </a:r>
            <a:r>
              <a:rPr sz="1400" spc="3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investors</a:t>
            </a:r>
            <a:r>
              <a:rPr sz="1400" spc="3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400" spc="3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maintain</a:t>
            </a:r>
            <a:endParaRPr sz="1400">
              <a:latin typeface="Microsoft JhengHei"/>
              <a:cs typeface="Microsoft JhengHei"/>
            </a:endParaRPr>
          </a:p>
          <a:p>
            <a:pPr marL="263525">
              <a:lnSpc>
                <a:spcPct val="100000"/>
              </a:lnSpc>
              <a:spcBef>
                <a:spcPts val="120"/>
              </a:spcBef>
            </a:pP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percentage</a:t>
            </a:r>
            <a:r>
              <a:rPr sz="1400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future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rounds</a:t>
            </a:r>
            <a:endParaRPr sz="1400">
              <a:latin typeface="Microsoft JhengHei"/>
              <a:cs typeface="Microsoft JhengHei"/>
            </a:endParaRPr>
          </a:p>
          <a:p>
            <a:pPr marL="263525" marR="5715" indent="-251460">
              <a:lnSpc>
                <a:spcPct val="107100"/>
              </a:lnSpc>
              <a:buFont typeface="Microsoft JhengHei"/>
              <a:buChar char="•"/>
              <a:tabLst>
                <a:tab pos="263525" algn="l"/>
              </a:tabLst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SAFEs</a:t>
            </a:r>
            <a:r>
              <a:rPr sz="1400" b="1" spc="4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vs.</a:t>
            </a:r>
            <a:r>
              <a:rPr sz="1400" b="1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convertible</a:t>
            </a:r>
            <a:r>
              <a:rPr sz="1400" b="1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notes:</a:t>
            </a:r>
            <a:r>
              <a:rPr sz="1400" b="1" spc="75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Debt-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like</a:t>
            </a:r>
            <a:r>
              <a:rPr sz="1400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instruments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at</a:t>
            </a:r>
            <a:r>
              <a:rPr sz="14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future</a:t>
            </a:r>
            <a:r>
              <a:rPr sz="1400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272424"/>
                </a:solidFill>
                <a:latin typeface="Microsoft JhengHei"/>
                <a:cs typeface="Microsoft JhengHei"/>
              </a:rPr>
              <a:t>priced</a:t>
            </a:r>
            <a:r>
              <a:rPr sz="1400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rounds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353050" y="2010536"/>
            <a:ext cx="4648200" cy="3872229"/>
          </a:xfrm>
          <a:custGeom>
            <a:avLst/>
            <a:gdLst/>
            <a:ahLst/>
            <a:cxnLst/>
            <a:rect l="l" t="t" r="r" b="b"/>
            <a:pathLst>
              <a:path w="4648200" h="3872229">
                <a:moveTo>
                  <a:pt x="4543679" y="0"/>
                </a:moveTo>
                <a:lnTo>
                  <a:pt x="104521" y="0"/>
                </a:lnTo>
                <a:lnTo>
                  <a:pt x="63865" y="8225"/>
                </a:lnTo>
                <a:lnTo>
                  <a:pt x="30638" y="30654"/>
                </a:lnTo>
                <a:lnTo>
                  <a:pt x="8223" y="63918"/>
                </a:lnTo>
                <a:lnTo>
                  <a:pt x="0" y="104648"/>
                </a:lnTo>
                <a:lnTo>
                  <a:pt x="0" y="3767328"/>
                </a:lnTo>
                <a:lnTo>
                  <a:pt x="8223" y="3808057"/>
                </a:lnTo>
                <a:lnTo>
                  <a:pt x="30638" y="3841321"/>
                </a:lnTo>
                <a:lnTo>
                  <a:pt x="63865" y="3863750"/>
                </a:lnTo>
                <a:lnTo>
                  <a:pt x="104521" y="3871976"/>
                </a:lnTo>
                <a:lnTo>
                  <a:pt x="4543679" y="3871976"/>
                </a:lnTo>
                <a:lnTo>
                  <a:pt x="4584334" y="3863750"/>
                </a:lnTo>
                <a:lnTo>
                  <a:pt x="4617561" y="3841321"/>
                </a:lnTo>
                <a:lnTo>
                  <a:pt x="4639976" y="3808057"/>
                </a:lnTo>
                <a:lnTo>
                  <a:pt x="4648200" y="3767328"/>
                </a:lnTo>
                <a:lnTo>
                  <a:pt x="4648200" y="104648"/>
                </a:lnTo>
                <a:lnTo>
                  <a:pt x="4639976" y="63918"/>
                </a:lnTo>
                <a:lnTo>
                  <a:pt x="4617561" y="30654"/>
                </a:lnTo>
                <a:lnTo>
                  <a:pt x="4584334" y="8225"/>
                </a:lnTo>
                <a:lnTo>
                  <a:pt x="4543679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564504" y="2121535"/>
            <a:ext cx="3996690" cy="31419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Founder</a:t>
            </a:r>
            <a:r>
              <a:rPr sz="1600" b="1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Dilution:</a:t>
            </a:r>
            <a:r>
              <a:rPr sz="16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A</a:t>
            </a:r>
            <a:r>
              <a:rPr sz="1600" b="1" spc="-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Realistic</a:t>
            </a:r>
            <a:r>
              <a:rPr sz="1600" b="1" spc="-6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Path</a:t>
            </a:r>
            <a:endParaRPr sz="1600">
              <a:latin typeface="Microsoft JhengHei"/>
              <a:cs typeface="Microsoft JhengHei"/>
            </a:endParaRPr>
          </a:p>
          <a:p>
            <a:pPr marL="12700" marR="5080" algn="just">
              <a:lnSpc>
                <a:spcPct val="107100"/>
              </a:lnSpc>
              <a:spcBef>
                <a:spcPts val="1020"/>
              </a:spcBef>
            </a:pP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</a:t>
            </a:r>
            <a:r>
              <a:rPr sz="1400" spc="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typical</a:t>
            </a:r>
            <a:r>
              <a:rPr sz="1400" spc="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venture-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backed</a:t>
            </a:r>
            <a:r>
              <a:rPr sz="1400" spc="2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founder</a:t>
            </a:r>
            <a:r>
              <a:rPr sz="1400" spc="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may</a:t>
            </a:r>
            <a:r>
              <a:rPr sz="1400" spc="2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own</a:t>
            </a:r>
            <a:r>
              <a:rPr sz="1400" spc="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60–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70%</a:t>
            </a:r>
            <a:r>
              <a:rPr sz="1400" spc="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at incorporation</a:t>
            </a:r>
            <a:r>
              <a:rPr sz="1400" spc="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and</a:t>
            </a:r>
            <a:r>
              <a:rPr sz="1400" spc="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arrive at IPO</a:t>
            </a:r>
            <a:r>
              <a:rPr sz="1400" spc="1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with</a:t>
            </a:r>
            <a:r>
              <a:rPr sz="1400" spc="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12–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18%</a:t>
            </a:r>
            <a:r>
              <a:rPr sz="1400" spc="20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after</a:t>
            </a:r>
            <a:r>
              <a:rPr sz="1400" spc="20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multiple</a:t>
            </a:r>
            <a:r>
              <a:rPr sz="1400" spc="20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rounds,</a:t>
            </a:r>
            <a:r>
              <a:rPr sz="1400" spc="20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option</a:t>
            </a:r>
            <a:r>
              <a:rPr sz="1400" spc="2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grants,</a:t>
            </a:r>
            <a:r>
              <a:rPr sz="1400" spc="204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Microsoft JhengHei"/>
                <a:cs typeface="Microsoft JhengHei"/>
              </a:rPr>
              <a:t>and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ESOP</a:t>
            </a:r>
            <a:r>
              <a:rPr sz="1400" spc="1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expansion.</a:t>
            </a:r>
            <a:r>
              <a:rPr sz="1400" spc="1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Understanding</a:t>
            </a:r>
            <a:r>
              <a:rPr sz="1400" spc="1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this</a:t>
            </a:r>
            <a:r>
              <a:rPr sz="1400" spc="15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trajectory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is</a:t>
            </a:r>
            <a:r>
              <a:rPr sz="1400" spc="40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essential</a:t>
            </a:r>
            <a:r>
              <a:rPr sz="1400" spc="409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for</a:t>
            </a:r>
            <a:r>
              <a:rPr sz="1400" spc="4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financial</a:t>
            </a:r>
            <a:r>
              <a:rPr sz="1400" spc="409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planning</a:t>
            </a:r>
            <a:r>
              <a:rPr sz="1400" spc="40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and</a:t>
            </a:r>
            <a:r>
              <a:rPr sz="1400" spc="41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equity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negotiation</a:t>
            </a:r>
            <a:r>
              <a:rPr sz="1400" spc="-2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at</a:t>
            </a:r>
            <a:r>
              <a:rPr sz="1400" spc="-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each</a:t>
            </a:r>
            <a:r>
              <a:rPr sz="1400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stage.</a:t>
            </a:r>
            <a:endParaRPr sz="1400">
              <a:latin typeface="Microsoft JhengHei"/>
              <a:cs typeface="Microsoft JhengHei"/>
            </a:endParaRPr>
          </a:p>
          <a:p>
            <a:pPr marL="12700" marR="6350" algn="just">
              <a:lnSpc>
                <a:spcPct val="107100"/>
              </a:lnSpc>
              <a:spcBef>
                <a:spcPts val="1800"/>
              </a:spcBef>
            </a:pPr>
            <a:r>
              <a:rPr sz="1400" b="1" dirty="0">
                <a:solidFill>
                  <a:srgbClr val="FFFFFF"/>
                </a:solidFill>
                <a:latin typeface="Microsoft JhengHei"/>
                <a:cs typeface="Microsoft JhengHei"/>
              </a:rPr>
              <a:t>Benchmark:</a:t>
            </a:r>
            <a:r>
              <a:rPr sz="1400" b="1" spc="325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Airbnb</a:t>
            </a:r>
            <a:r>
              <a:rPr sz="1400" spc="330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co-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founders</a:t>
            </a:r>
            <a:r>
              <a:rPr sz="1400" spc="325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owned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approximately</a:t>
            </a:r>
            <a:r>
              <a:rPr sz="1400" spc="2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13.5%</a:t>
            </a:r>
            <a:r>
              <a:rPr sz="1400" spc="24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combined</a:t>
            </a:r>
            <a:r>
              <a:rPr sz="1400" spc="2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at</a:t>
            </a:r>
            <a:r>
              <a:rPr sz="1400" spc="2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IPO</a:t>
            </a:r>
            <a:r>
              <a:rPr sz="1400" spc="2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—</a:t>
            </a:r>
            <a:r>
              <a:rPr sz="1400" spc="23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still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representing</a:t>
            </a:r>
            <a:r>
              <a:rPr sz="1400" spc="22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billions</a:t>
            </a:r>
            <a:r>
              <a:rPr sz="1400" spc="2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in</a:t>
            </a:r>
            <a:r>
              <a:rPr sz="1400" spc="2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value,</a:t>
            </a:r>
            <a:r>
              <a:rPr sz="1400" spc="2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but</a:t>
            </a:r>
            <a:r>
              <a:rPr sz="1400" spc="229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the</a:t>
            </a:r>
            <a:r>
              <a:rPr sz="1400" spc="22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dilution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journey</a:t>
            </a:r>
            <a:r>
              <a:rPr sz="1400" spc="225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is</a:t>
            </a:r>
            <a:r>
              <a:rPr sz="1400" spc="229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real</a:t>
            </a:r>
            <a:r>
              <a:rPr sz="1400" spc="229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and</a:t>
            </a:r>
            <a:r>
              <a:rPr sz="1400" spc="229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dirty="0">
                <a:solidFill>
                  <a:srgbClr val="FFFFFF"/>
                </a:solidFill>
                <a:latin typeface="Microsoft JhengHei"/>
                <a:cs typeface="Microsoft JhengHei"/>
              </a:rPr>
              <a:t>requires</a:t>
            </a:r>
            <a:r>
              <a:rPr sz="1400" spc="229" dirty="0">
                <a:solidFill>
                  <a:srgbClr val="FFFFFF"/>
                </a:solidFill>
                <a:latin typeface="Microsoft JhengHei"/>
                <a:cs typeface="Microsoft JhengHei"/>
              </a:rPr>
              <a:t>   </a:t>
            </a:r>
            <a:r>
              <a:rPr sz="1400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proactive management.</a:t>
            </a:r>
            <a:endParaRPr sz="14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4579" y="1130782"/>
            <a:ext cx="10492105" cy="5698490"/>
            <a:chOff x="214579" y="1130782"/>
            <a:chExt cx="10492105" cy="56984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92225" y="1157286"/>
              <a:ext cx="3313874" cy="566816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7167" y="1190116"/>
              <a:ext cx="3139440" cy="5639435"/>
            </a:xfrm>
            <a:custGeom>
              <a:avLst/>
              <a:gdLst/>
              <a:ahLst/>
              <a:cxnLst/>
              <a:rect l="l" t="t" r="r" b="b"/>
              <a:pathLst>
                <a:path w="3139440" h="5639434">
                  <a:moveTo>
                    <a:pt x="3138931" y="0"/>
                  </a:moveTo>
                  <a:lnTo>
                    <a:pt x="222503" y="0"/>
                  </a:lnTo>
                  <a:lnTo>
                    <a:pt x="177683" y="4523"/>
                  </a:lnTo>
                  <a:lnTo>
                    <a:pt x="135927" y="17498"/>
                  </a:lnTo>
                  <a:lnTo>
                    <a:pt x="98133" y="38027"/>
                  </a:lnTo>
                  <a:lnTo>
                    <a:pt x="65198" y="65214"/>
                  </a:lnTo>
                  <a:lnTo>
                    <a:pt x="38020" y="98164"/>
                  </a:lnTo>
                  <a:lnTo>
                    <a:pt x="17496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416245"/>
                  </a:lnTo>
                  <a:lnTo>
                    <a:pt x="4523" y="5461105"/>
                  </a:lnTo>
                  <a:lnTo>
                    <a:pt x="17496" y="5502888"/>
                  </a:lnTo>
                  <a:lnTo>
                    <a:pt x="38020" y="5540699"/>
                  </a:lnTo>
                  <a:lnTo>
                    <a:pt x="65198" y="5573642"/>
                  </a:lnTo>
                  <a:lnTo>
                    <a:pt x="98133" y="5600823"/>
                  </a:lnTo>
                  <a:lnTo>
                    <a:pt x="135927" y="5621345"/>
                  </a:lnTo>
                  <a:lnTo>
                    <a:pt x="177683" y="5634315"/>
                  </a:lnTo>
                  <a:lnTo>
                    <a:pt x="222503" y="5638838"/>
                  </a:lnTo>
                  <a:lnTo>
                    <a:pt x="3138931" y="5638838"/>
                  </a:lnTo>
                  <a:lnTo>
                    <a:pt x="3138931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328" y="1130782"/>
              <a:ext cx="9660763" cy="569201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33629" y="1349247"/>
              <a:ext cx="9906635" cy="5292090"/>
            </a:xfrm>
            <a:custGeom>
              <a:avLst/>
              <a:gdLst/>
              <a:ahLst/>
              <a:cxnLst/>
              <a:rect l="l" t="t" r="r" b="b"/>
              <a:pathLst>
                <a:path w="9906635" h="5292090">
                  <a:moveTo>
                    <a:pt x="9581057" y="0"/>
                  </a:moveTo>
                  <a:lnTo>
                    <a:pt x="324904" y="0"/>
                  </a:lnTo>
                  <a:lnTo>
                    <a:pt x="276892" y="3521"/>
                  </a:lnTo>
                  <a:lnTo>
                    <a:pt x="231067" y="13751"/>
                  </a:lnTo>
                  <a:lnTo>
                    <a:pt x="187933" y="30188"/>
                  </a:lnTo>
                  <a:lnTo>
                    <a:pt x="147990" y="52329"/>
                  </a:lnTo>
                  <a:lnTo>
                    <a:pt x="111743" y="79673"/>
                  </a:lnTo>
                  <a:lnTo>
                    <a:pt x="79693" y="111716"/>
                  </a:lnTo>
                  <a:lnTo>
                    <a:pt x="52344" y="147958"/>
                  </a:lnTo>
                  <a:lnTo>
                    <a:pt x="30197" y="187896"/>
                  </a:lnTo>
                  <a:lnTo>
                    <a:pt x="13756" y="231028"/>
                  </a:lnTo>
                  <a:lnTo>
                    <a:pt x="3522" y="276852"/>
                  </a:lnTo>
                  <a:lnTo>
                    <a:pt x="0" y="324865"/>
                  </a:lnTo>
                  <a:lnTo>
                    <a:pt x="0" y="4966614"/>
                  </a:lnTo>
                  <a:lnTo>
                    <a:pt x="3522" y="5014626"/>
                  </a:lnTo>
                  <a:lnTo>
                    <a:pt x="13756" y="5060450"/>
                  </a:lnTo>
                  <a:lnTo>
                    <a:pt x="30197" y="5103585"/>
                  </a:lnTo>
                  <a:lnTo>
                    <a:pt x="52344" y="5143527"/>
                  </a:lnTo>
                  <a:lnTo>
                    <a:pt x="79693" y="5179774"/>
                  </a:lnTo>
                  <a:lnTo>
                    <a:pt x="111743" y="5211824"/>
                  </a:lnTo>
                  <a:lnTo>
                    <a:pt x="147990" y="5239174"/>
                  </a:lnTo>
                  <a:lnTo>
                    <a:pt x="187933" y="5261320"/>
                  </a:lnTo>
                  <a:lnTo>
                    <a:pt x="231067" y="5277762"/>
                  </a:lnTo>
                  <a:lnTo>
                    <a:pt x="276892" y="5287995"/>
                  </a:lnTo>
                  <a:lnTo>
                    <a:pt x="324904" y="5291518"/>
                  </a:lnTo>
                  <a:lnTo>
                    <a:pt x="9581057" y="5291518"/>
                  </a:lnTo>
                  <a:lnTo>
                    <a:pt x="9629074" y="5287995"/>
                  </a:lnTo>
                  <a:lnTo>
                    <a:pt x="9674906" y="5277762"/>
                  </a:lnTo>
                  <a:lnTo>
                    <a:pt x="9718050" y="5261320"/>
                  </a:lnTo>
                  <a:lnTo>
                    <a:pt x="9758003" y="5239174"/>
                  </a:lnTo>
                  <a:lnTo>
                    <a:pt x="9794261" y="5211824"/>
                  </a:lnTo>
                  <a:lnTo>
                    <a:pt x="9826322" y="5179774"/>
                  </a:lnTo>
                  <a:lnTo>
                    <a:pt x="9853682" y="5143527"/>
                  </a:lnTo>
                  <a:lnTo>
                    <a:pt x="9875839" y="5103585"/>
                  </a:lnTo>
                  <a:lnTo>
                    <a:pt x="9892287" y="5060450"/>
                  </a:lnTo>
                  <a:lnTo>
                    <a:pt x="9902526" y="5014626"/>
                  </a:lnTo>
                  <a:lnTo>
                    <a:pt x="9906050" y="4966614"/>
                  </a:lnTo>
                  <a:lnTo>
                    <a:pt x="9906050" y="324865"/>
                  </a:lnTo>
                  <a:lnTo>
                    <a:pt x="9902526" y="276852"/>
                  </a:lnTo>
                  <a:lnTo>
                    <a:pt x="9892287" y="231028"/>
                  </a:lnTo>
                  <a:lnTo>
                    <a:pt x="9875839" y="187896"/>
                  </a:lnTo>
                  <a:lnTo>
                    <a:pt x="9853682" y="147958"/>
                  </a:lnTo>
                  <a:lnTo>
                    <a:pt x="9826322" y="111716"/>
                  </a:lnTo>
                  <a:lnTo>
                    <a:pt x="9794261" y="79673"/>
                  </a:lnTo>
                  <a:lnTo>
                    <a:pt x="9758003" y="52329"/>
                  </a:lnTo>
                  <a:lnTo>
                    <a:pt x="9718050" y="30188"/>
                  </a:lnTo>
                  <a:lnTo>
                    <a:pt x="9674906" y="13751"/>
                  </a:lnTo>
                  <a:lnTo>
                    <a:pt x="9629074" y="3521"/>
                  </a:lnTo>
                  <a:lnTo>
                    <a:pt x="95810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33629" y="1349247"/>
              <a:ext cx="9906635" cy="5292090"/>
            </a:xfrm>
            <a:custGeom>
              <a:avLst/>
              <a:gdLst/>
              <a:ahLst/>
              <a:cxnLst/>
              <a:rect l="l" t="t" r="r" b="b"/>
              <a:pathLst>
                <a:path w="9906635" h="5292090">
                  <a:moveTo>
                    <a:pt x="0" y="324865"/>
                  </a:moveTo>
                  <a:lnTo>
                    <a:pt x="3522" y="276852"/>
                  </a:lnTo>
                  <a:lnTo>
                    <a:pt x="13756" y="231028"/>
                  </a:lnTo>
                  <a:lnTo>
                    <a:pt x="30197" y="187896"/>
                  </a:lnTo>
                  <a:lnTo>
                    <a:pt x="52344" y="147958"/>
                  </a:lnTo>
                  <a:lnTo>
                    <a:pt x="79693" y="111716"/>
                  </a:lnTo>
                  <a:lnTo>
                    <a:pt x="111743" y="79673"/>
                  </a:lnTo>
                  <a:lnTo>
                    <a:pt x="147990" y="52329"/>
                  </a:lnTo>
                  <a:lnTo>
                    <a:pt x="187933" y="30188"/>
                  </a:lnTo>
                  <a:lnTo>
                    <a:pt x="231067" y="13751"/>
                  </a:lnTo>
                  <a:lnTo>
                    <a:pt x="276892" y="3521"/>
                  </a:lnTo>
                  <a:lnTo>
                    <a:pt x="324904" y="0"/>
                  </a:lnTo>
                  <a:lnTo>
                    <a:pt x="9581057" y="0"/>
                  </a:lnTo>
                  <a:lnTo>
                    <a:pt x="9629074" y="3521"/>
                  </a:lnTo>
                  <a:lnTo>
                    <a:pt x="9674906" y="13751"/>
                  </a:lnTo>
                  <a:lnTo>
                    <a:pt x="9718050" y="30188"/>
                  </a:lnTo>
                  <a:lnTo>
                    <a:pt x="9758003" y="52329"/>
                  </a:lnTo>
                  <a:lnTo>
                    <a:pt x="9794261" y="79673"/>
                  </a:lnTo>
                  <a:lnTo>
                    <a:pt x="9826322" y="111716"/>
                  </a:lnTo>
                  <a:lnTo>
                    <a:pt x="9853682" y="147958"/>
                  </a:lnTo>
                  <a:lnTo>
                    <a:pt x="9875839" y="187896"/>
                  </a:lnTo>
                  <a:lnTo>
                    <a:pt x="9892287" y="231028"/>
                  </a:lnTo>
                  <a:lnTo>
                    <a:pt x="9902526" y="276852"/>
                  </a:lnTo>
                  <a:lnTo>
                    <a:pt x="9906050" y="324865"/>
                  </a:lnTo>
                  <a:lnTo>
                    <a:pt x="9906050" y="4966614"/>
                  </a:lnTo>
                  <a:lnTo>
                    <a:pt x="9902526" y="5014626"/>
                  </a:lnTo>
                  <a:lnTo>
                    <a:pt x="9892287" y="5060450"/>
                  </a:lnTo>
                  <a:lnTo>
                    <a:pt x="9875839" y="5103585"/>
                  </a:lnTo>
                  <a:lnTo>
                    <a:pt x="9853682" y="5143527"/>
                  </a:lnTo>
                  <a:lnTo>
                    <a:pt x="9826322" y="5179774"/>
                  </a:lnTo>
                  <a:lnTo>
                    <a:pt x="9794261" y="5211824"/>
                  </a:lnTo>
                  <a:lnTo>
                    <a:pt x="9758003" y="5239174"/>
                  </a:lnTo>
                  <a:lnTo>
                    <a:pt x="9718050" y="5261320"/>
                  </a:lnTo>
                  <a:lnTo>
                    <a:pt x="9674906" y="5277762"/>
                  </a:lnTo>
                  <a:lnTo>
                    <a:pt x="9629074" y="5287995"/>
                  </a:lnTo>
                  <a:lnTo>
                    <a:pt x="9581057" y="5291518"/>
                  </a:lnTo>
                  <a:lnTo>
                    <a:pt x="324904" y="5291518"/>
                  </a:lnTo>
                  <a:lnTo>
                    <a:pt x="276892" y="5287995"/>
                  </a:lnTo>
                  <a:lnTo>
                    <a:pt x="231067" y="5277762"/>
                  </a:lnTo>
                  <a:lnTo>
                    <a:pt x="187933" y="5261320"/>
                  </a:lnTo>
                  <a:lnTo>
                    <a:pt x="147990" y="5239174"/>
                  </a:lnTo>
                  <a:lnTo>
                    <a:pt x="111743" y="5211824"/>
                  </a:lnTo>
                  <a:lnTo>
                    <a:pt x="79693" y="5179774"/>
                  </a:lnTo>
                  <a:lnTo>
                    <a:pt x="52344" y="5143527"/>
                  </a:lnTo>
                  <a:lnTo>
                    <a:pt x="30197" y="5103585"/>
                  </a:lnTo>
                  <a:lnTo>
                    <a:pt x="13756" y="5060450"/>
                  </a:lnTo>
                  <a:lnTo>
                    <a:pt x="3522" y="5014626"/>
                  </a:lnTo>
                  <a:lnTo>
                    <a:pt x="0" y="4966614"/>
                  </a:lnTo>
                  <a:lnTo>
                    <a:pt x="0" y="324865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1890" y="12"/>
            <a:ext cx="10327640" cy="816610"/>
            <a:chOff x="71890" y="12"/>
            <a:chExt cx="10327640" cy="816610"/>
          </a:xfrm>
        </p:grpSpPr>
        <p:sp>
          <p:nvSpPr>
            <p:cNvPr id="9" name="object 9"/>
            <p:cNvSpPr/>
            <p:nvPr/>
          </p:nvSpPr>
          <p:spPr>
            <a:xfrm>
              <a:off x="2017521" y="403988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890" y="12"/>
              <a:ext cx="2024252" cy="816343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91248" y="1349171"/>
            <a:ext cx="4014724" cy="5271897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77392" y="859993"/>
            <a:ext cx="5470525" cy="39370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400" i="0" spc="-175" dirty="0">
                <a:solidFill>
                  <a:srgbClr val="000000"/>
                </a:solidFill>
                <a:latin typeface="Microsoft JhengHei"/>
                <a:cs typeface="Microsoft JhengHei"/>
              </a:rPr>
              <a:t>Case</a:t>
            </a:r>
            <a:r>
              <a:rPr sz="2400" i="0" spc="-19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00" i="0" spc="-175" dirty="0">
                <a:solidFill>
                  <a:srgbClr val="000000"/>
                </a:solidFill>
                <a:latin typeface="Microsoft JhengHei"/>
                <a:cs typeface="Microsoft JhengHei"/>
              </a:rPr>
              <a:t>Study:</a:t>
            </a:r>
            <a:r>
              <a:rPr sz="2400" i="0" spc="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00" i="0" spc="-140" dirty="0">
                <a:solidFill>
                  <a:srgbClr val="000000"/>
                </a:solidFill>
                <a:latin typeface="Microsoft JhengHei"/>
                <a:cs typeface="Microsoft JhengHei"/>
              </a:rPr>
              <a:t>Stripe's</a:t>
            </a:r>
            <a:r>
              <a:rPr sz="2400" i="0" spc="-18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00" i="0" spc="-16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</a:t>
            </a:r>
            <a:r>
              <a:rPr sz="2400" i="0" spc="-4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400" i="0" spc="-120" dirty="0">
                <a:solidFill>
                  <a:srgbClr val="000000"/>
                </a:solidFill>
                <a:latin typeface="Microsoft JhengHei"/>
                <a:cs typeface="Microsoft JhengHei"/>
              </a:rPr>
              <a:t>Architecture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78256" y="2115855"/>
            <a:ext cx="5535295" cy="17145"/>
          </a:xfrm>
          <a:custGeom>
            <a:avLst/>
            <a:gdLst/>
            <a:ahLst/>
            <a:cxnLst/>
            <a:rect l="l" t="t" r="r" b="b"/>
            <a:pathLst>
              <a:path w="5535295" h="17144">
                <a:moveTo>
                  <a:pt x="5534787" y="0"/>
                </a:moveTo>
                <a:lnTo>
                  <a:pt x="0" y="0"/>
                </a:lnTo>
                <a:lnTo>
                  <a:pt x="0" y="16728"/>
                </a:lnTo>
                <a:lnTo>
                  <a:pt x="5534787" y="16728"/>
                </a:lnTo>
                <a:lnTo>
                  <a:pt x="553478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8256" y="3215929"/>
            <a:ext cx="5535295" cy="17145"/>
          </a:xfrm>
          <a:custGeom>
            <a:avLst/>
            <a:gdLst/>
            <a:ahLst/>
            <a:cxnLst/>
            <a:rect l="l" t="t" r="r" b="b"/>
            <a:pathLst>
              <a:path w="5535295" h="17144">
                <a:moveTo>
                  <a:pt x="5534787" y="0"/>
                </a:moveTo>
                <a:lnTo>
                  <a:pt x="0" y="0"/>
                </a:lnTo>
                <a:lnTo>
                  <a:pt x="0" y="16728"/>
                </a:lnTo>
                <a:lnTo>
                  <a:pt x="5534787" y="16728"/>
                </a:lnTo>
                <a:lnTo>
                  <a:pt x="553478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8256" y="4316003"/>
            <a:ext cx="5535295" cy="17145"/>
          </a:xfrm>
          <a:custGeom>
            <a:avLst/>
            <a:gdLst/>
            <a:ahLst/>
            <a:cxnLst/>
            <a:rect l="l" t="t" r="r" b="b"/>
            <a:pathLst>
              <a:path w="5535295" h="17145">
                <a:moveTo>
                  <a:pt x="5534787" y="0"/>
                </a:moveTo>
                <a:lnTo>
                  <a:pt x="0" y="0"/>
                </a:lnTo>
                <a:lnTo>
                  <a:pt x="0" y="16728"/>
                </a:lnTo>
                <a:lnTo>
                  <a:pt x="5534787" y="16728"/>
                </a:lnTo>
                <a:lnTo>
                  <a:pt x="553478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8256" y="5416077"/>
            <a:ext cx="5535295" cy="17145"/>
          </a:xfrm>
          <a:custGeom>
            <a:avLst/>
            <a:gdLst/>
            <a:ahLst/>
            <a:cxnLst/>
            <a:rect l="l" t="t" r="r" b="b"/>
            <a:pathLst>
              <a:path w="5535295" h="17145">
                <a:moveTo>
                  <a:pt x="5534787" y="0"/>
                </a:moveTo>
                <a:lnTo>
                  <a:pt x="0" y="0"/>
                </a:lnTo>
                <a:lnTo>
                  <a:pt x="0" y="16728"/>
                </a:lnTo>
                <a:lnTo>
                  <a:pt x="5534787" y="16728"/>
                </a:lnTo>
                <a:lnTo>
                  <a:pt x="553478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65505" y="1897760"/>
            <a:ext cx="5877560" cy="4229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01</a:t>
            </a:r>
            <a:endParaRPr sz="1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2010</a:t>
            </a:r>
            <a:r>
              <a:rPr sz="12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200" b="1" spc="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Y</a:t>
            </a:r>
            <a:r>
              <a:rPr sz="12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Combinator</a:t>
            </a:r>
            <a:r>
              <a:rPr sz="12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($20K)</a:t>
            </a:r>
            <a:endParaRPr sz="1200">
              <a:latin typeface="Microsoft JhengHei"/>
              <a:cs typeface="Microsoft JhengHei"/>
            </a:endParaRPr>
          </a:p>
          <a:p>
            <a:pPr marL="12700" marR="535305">
              <a:lnSpc>
                <a:spcPts val="1390"/>
              </a:lnSpc>
              <a:spcBef>
                <a:spcPts val="650"/>
              </a:spcBef>
            </a:pP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Patrick</a:t>
            </a:r>
            <a:r>
              <a:rPr sz="12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John</a:t>
            </a:r>
            <a:r>
              <a:rPr sz="12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2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ollison</a:t>
            </a:r>
            <a:r>
              <a:rPr sz="12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join</a:t>
            </a:r>
            <a:r>
              <a:rPr sz="12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YC</a:t>
            </a:r>
            <a:r>
              <a:rPr sz="12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200" spc="-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10</a:t>
            </a:r>
            <a:r>
              <a:rPr sz="12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batch.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Early</a:t>
            </a:r>
            <a:r>
              <a:rPr sz="12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2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200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272424"/>
                </a:solidFill>
                <a:latin typeface="Calibri"/>
                <a:cs typeface="Calibri"/>
              </a:rPr>
              <a:t>PayPal</a:t>
            </a:r>
            <a:r>
              <a:rPr sz="12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afia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ang</a:t>
            </a:r>
            <a:r>
              <a:rPr sz="12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els</a:t>
            </a:r>
            <a:r>
              <a:rPr sz="12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including</a:t>
            </a:r>
            <a:r>
              <a:rPr sz="1200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Peter</a:t>
            </a:r>
            <a:r>
              <a:rPr sz="12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Thiel.</a:t>
            </a:r>
            <a:r>
              <a:rPr sz="12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Valuation: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~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$1M.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02</a:t>
            </a:r>
            <a:endParaRPr sz="1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1200" b="1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2011–2016 </a:t>
            </a:r>
            <a:r>
              <a:rPr sz="120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20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VC</a:t>
            </a:r>
            <a:r>
              <a:rPr sz="1200" b="1" spc="-1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Acceleration</a:t>
            </a:r>
            <a:endParaRPr sz="1200">
              <a:latin typeface="Microsoft JhengHei"/>
              <a:cs typeface="Microsoft JhengHei"/>
            </a:endParaRPr>
          </a:p>
          <a:p>
            <a:pPr marL="12700" marR="5080">
              <a:lnSpc>
                <a:spcPts val="1420"/>
              </a:lnSpc>
              <a:spcBef>
                <a:spcPts val="580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through</a:t>
            </a:r>
            <a:r>
              <a:rPr sz="12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$280M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Sequoia,</a:t>
            </a:r>
            <a:r>
              <a:rPr sz="12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Andreessen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Horowitz,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Thrive</a:t>
            </a:r>
            <a:r>
              <a:rPr sz="12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Capital.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Strategic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2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Visa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American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Express signal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financial</a:t>
            </a:r>
            <a:r>
              <a:rPr sz="12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industry</a:t>
            </a:r>
            <a:r>
              <a:rPr sz="12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validation.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03</a:t>
            </a:r>
            <a:endParaRPr sz="1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200" b="1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2019–2021</a:t>
            </a:r>
            <a:r>
              <a:rPr sz="12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20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Unicorn</a:t>
            </a:r>
            <a:r>
              <a:rPr sz="12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to</a:t>
            </a:r>
            <a:r>
              <a:rPr sz="120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Decacorn</a:t>
            </a:r>
            <a:endParaRPr sz="1200">
              <a:latin typeface="Microsoft JhengHei"/>
              <a:cs typeface="Microsoft JhengHei"/>
            </a:endParaRPr>
          </a:p>
          <a:p>
            <a:pPr marL="12700">
              <a:lnSpc>
                <a:spcPts val="1415"/>
              </a:lnSpc>
              <a:spcBef>
                <a:spcPts val="565"/>
              </a:spcBef>
            </a:pP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2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2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2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$36B</a:t>
            </a:r>
            <a:r>
              <a:rPr sz="12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2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(2019),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 followed</a:t>
            </a:r>
            <a:r>
              <a:rPr sz="12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2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85" dirty="0">
                <a:solidFill>
                  <a:srgbClr val="272424"/>
                </a:solidFill>
                <a:latin typeface="Calibri"/>
                <a:cs typeface="Calibri"/>
              </a:rPr>
              <a:t>pandem</a:t>
            </a:r>
            <a:r>
              <a:rPr sz="12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ic-</a:t>
            </a:r>
            <a:r>
              <a:rPr sz="12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era</a:t>
            </a:r>
            <a:r>
              <a:rPr sz="12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e-</a:t>
            </a:r>
            <a:r>
              <a:rPr sz="12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2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erce</a:t>
            </a:r>
            <a:r>
              <a:rPr sz="12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surg</a:t>
            </a:r>
            <a:r>
              <a:rPr sz="12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e.</a:t>
            </a:r>
            <a:endParaRPr sz="1200">
              <a:latin typeface="Calibri"/>
              <a:cs typeface="Calibri"/>
            </a:endParaRPr>
          </a:p>
          <a:p>
            <a:pPr marL="12700" marR="346710">
              <a:lnSpc>
                <a:spcPts val="1400"/>
              </a:lnSpc>
              <a:spcBef>
                <a:spcPts val="55"/>
              </a:spcBef>
            </a:pP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March</a:t>
            </a:r>
            <a:r>
              <a:rPr sz="12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2021</a:t>
            </a:r>
            <a:r>
              <a:rPr sz="12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Series</a:t>
            </a:r>
            <a:r>
              <a:rPr sz="12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H</a:t>
            </a:r>
            <a:r>
              <a:rPr sz="12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raises</a:t>
            </a:r>
            <a:r>
              <a:rPr sz="12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$600M</a:t>
            </a:r>
            <a:r>
              <a:rPr sz="12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2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$95B</a:t>
            </a:r>
            <a:r>
              <a:rPr sz="12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2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larg</a:t>
            </a:r>
            <a:r>
              <a:rPr sz="12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est</a:t>
            </a:r>
            <a:r>
              <a:rPr sz="12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private</a:t>
            </a:r>
            <a:r>
              <a:rPr sz="12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fintech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2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lobally.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04</a:t>
            </a:r>
            <a:endParaRPr sz="1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2023</a:t>
            </a:r>
            <a:r>
              <a:rPr sz="120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—</a:t>
            </a:r>
            <a:r>
              <a:rPr sz="12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Down</a:t>
            </a:r>
            <a:r>
              <a:rPr sz="12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Round</a:t>
            </a:r>
            <a:r>
              <a:rPr sz="12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Microsoft JhengHei"/>
                <a:cs typeface="Microsoft JhengHei"/>
              </a:rPr>
              <a:t>&amp;</a:t>
            </a:r>
            <a:r>
              <a:rPr sz="12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Discipline</a:t>
            </a:r>
            <a:endParaRPr sz="1200">
              <a:latin typeface="Microsoft JhengHei"/>
              <a:cs typeface="Microsoft JhengHei"/>
            </a:endParaRPr>
          </a:p>
          <a:p>
            <a:pPr marL="12700" marR="57150">
              <a:lnSpc>
                <a:spcPts val="1420"/>
              </a:lnSpc>
              <a:spcBef>
                <a:spcPts val="575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2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reset to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$50B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March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2023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tender</a:t>
            </a:r>
            <a:r>
              <a:rPr sz="12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offer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2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rate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environment</a:t>
            </a:r>
            <a:r>
              <a:rPr sz="12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shifted.</a:t>
            </a:r>
            <a:r>
              <a:rPr sz="12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Stripe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delays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IPO,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prioritizes</a:t>
            </a:r>
            <a:r>
              <a:rPr sz="12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profitability</a:t>
            </a:r>
            <a:r>
              <a:rPr sz="12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masterclass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private</a:t>
            </a:r>
            <a:r>
              <a:rPr sz="12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discipline.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7334" y="1690865"/>
            <a:ext cx="10389235" cy="4706620"/>
            <a:chOff x="317334" y="1690865"/>
            <a:chExt cx="10389235" cy="47066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5827" y="1690865"/>
              <a:ext cx="9418474" cy="470621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36384" y="1906269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9528213" y="0"/>
                  </a:moveTo>
                  <a:lnTo>
                    <a:pt x="264756" y="0"/>
                  </a:lnTo>
                  <a:lnTo>
                    <a:pt x="217164" y="4264"/>
                  </a:lnTo>
                  <a:lnTo>
                    <a:pt x="172371" y="16559"/>
                  </a:lnTo>
                  <a:lnTo>
                    <a:pt x="131126" y="36138"/>
                  </a:lnTo>
                  <a:lnTo>
                    <a:pt x="94174" y="62256"/>
                  </a:lnTo>
                  <a:lnTo>
                    <a:pt x="62265" y="94165"/>
                  </a:lnTo>
                  <a:lnTo>
                    <a:pt x="36145" y="131120"/>
                  </a:lnTo>
                  <a:lnTo>
                    <a:pt x="16563" y="172374"/>
                  </a:lnTo>
                  <a:lnTo>
                    <a:pt x="4265" y="217181"/>
                  </a:lnTo>
                  <a:lnTo>
                    <a:pt x="0" y="264794"/>
                  </a:lnTo>
                  <a:lnTo>
                    <a:pt x="0" y="4047185"/>
                  </a:lnTo>
                  <a:lnTo>
                    <a:pt x="4265" y="4094773"/>
                  </a:lnTo>
                  <a:lnTo>
                    <a:pt x="16563" y="4139565"/>
                  </a:lnTo>
                  <a:lnTo>
                    <a:pt x="36145" y="4180810"/>
                  </a:lnTo>
                  <a:lnTo>
                    <a:pt x="62265" y="4217762"/>
                  </a:lnTo>
                  <a:lnTo>
                    <a:pt x="94174" y="4249672"/>
                  </a:lnTo>
                  <a:lnTo>
                    <a:pt x="131126" y="4275793"/>
                  </a:lnTo>
                  <a:lnTo>
                    <a:pt x="172371" y="4295377"/>
                  </a:lnTo>
                  <a:lnTo>
                    <a:pt x="217164" y="4307676"/>
                  </a:lnTo>
                  <a:lnTo>
                    <a:pt x="264756" y="4311942"/>
                  </a:lnTo>
                  <a:lnTo>
                    <a:pt x="9528213" y="4311942"/>
                  </a:lnTo>
                  <a:lnTo>
                    <a:pt x="9575826" y="4307676"/>
                  </a:lnTo>
                  <a:lnTo>
                    <a:pt x="9620633" y="4295377"/>
                  </a:lnTo>
                  <a:lnTo>
                    <a:pt x="9661887" y="4275793"/>
                  </a:lnTo>
                  <a:lnTo>
                    <a:pt x="9698842" y="4249672"/>
                  </a:lnTo>
                  <a:lnTo>
                    <a:pt x="9730751" y="4217762"/>
                  </a:lnTo>
                  <a:lnTo>
                    <a:pt x="9756869" y="4180810"/>
                  </a:lnTo>
                  <a:lnTo>
                    <a:pt x="9776448" y="4139565"/>
                  </a:lnTo>
                  <a:lnTo>
                    <a:pt x="9788743" y="4094773"/>
                  </a:lnTo>
                  <a:lnTo>
                    <a:pt x="9793008" y="4047185"/>
                  </a:lnTo>
                  <a:lnTo>
                    <a:pt x="9793008" y="264794"/>
                  </a:lnTo>
                  <a:lnTo>
                    <a:pt x="9788743" y="217181"/>
                  </a:lnTo>
                  <a:lnTo>
                    <a:pt x="9776448" y="172374"/>
                  </a:lnTo>
                  <a:lnTo>
                    <a:pt x="9756869" y="131120"/>
                  </a:lnTo>
                  <a:lnTo>
                    <a:pt x="9730751" y="94165"/>
                  </a:lnTo>
                  <a:lnTo>
                    <a:pt x="9698842" y="62256"/>
                  </a:lnTo>
                  <a:lnTo>
                    <a:pt x="9661887" y="36138"/>
                  </a:lnTo>
                  <a:lnTo>
                    <a:pt x="9620633" y="16559"/>
                  </a:lnTo>
                  <a:lnTo>
                    <a:pt x="9575826" y="4264"/>
                  </a:lnTo>
                  <a:lnTo>
                    <a:pt x="95282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36384" y="1906269"/>
              <a:ext cx="9793605" cy="4312285"/>
            </a:xfrm>
            <a:custGeom>
              <a:avLst/>
              <a:gdLst/>
              <a:ahLst/>
              <a:cxnLst/>
              <a:rect l="l" t="t" r="r" b="b"/>
              <a:pathLst>
                <a:path w="9793605" h="4312285">
                  <a:moveTo>
                    <a:pt x="0" y="264794"/>
                  </a:moveTo>
                  <a:lnTo>
                    <a:pt x="4265" y="217181"/>
                  </a:lnTo>
                  <a:lnTo>
                    <a:pt x="16563" y="172374"/>
                  </a:lnTo>
                  <a:lnTo>
                    <a:pt x="36145" y="131120"/>
                  </a:lnTo>
                  <a:lnTo>
                    <a:pt x="62265" y="94165"/>
                  </a:lnTo>
                  <a:lnTo>
                    <a:pt x="94174" y="62256"/>
                  </a:lnTo>
                  <a:lnTo>
                    <a:pt x="131126" y="36138"/>
                  </a:lnTo>
                  <a:lnTo>
                    <a:pt x="172371" y="16559"/>
                  </a:lnTo>
                  <a:lnTo>
                    <a:pt x="217164" y="4264"/>
                  </a:lnTo>
                  <a:lnTo>
                    <a:pt x="264756" y="0"/>
                  </a:lnTo>
                  <a:lnTo>
                    <a:pt x="9528213" y="0"/>
                  </a:lnTo>
                  <a:lnTo>
                    <a:pt x="9575826" y="4264"/>
                  </a:lnTo>
                  <a:lnTo>
                    <a:pt x="9620633" y="16559"/>
                  </a:lnTo>
                  <a:lnTo>
                    <a:pt x="9661887" y="36138"/>
                  </a:lnTo>
                  <a:lnTo>
                    <a:pt x="9698842" y="62256"/>
                  </a:lnTo>
                  <a:lnTo>
                    <a:pt x="9730751" y="94165"/>
                  </a:lnTo>
                  <a:lnTo>
                    <a:pt x="9756869" y="131120"/>
                  </a:lnTo>
                  <a:lnTo>
                    <a:pt x="9776448" y="172374"/>
                  </a:lnTo>
                  <a:lnTo>
                    <a:pt x="9788743" y="217181"/>
                  </a:lnTo>
                  <a:lnTo>
                    <a:pt x="9793008" y="264794"/>
                  </a:lnTo>
                  <a:lnTo>
                    <a:pt x="9793008" y="4047185"/>
                  </a:lnTo>
                  <a:lnTo>
                    <a:pt x="9788743" y="4094773"/>
                  </a:lnTo>
                  <a:lnTo>
                    <a:pt x="9776448" y="4139565"/>
                  </a:lnTo>
                  <a:lnTo>
                    <a:pt x="9756869" y="4180810"/>
                  </a:lnTo>
                  <a:lnTo>
                    <a:pt x="9730751" y="4217762"/>
                  </a:lnTo>
                  <a:lnTo>
                    <a:pt x="9698842" y="4249672"/>
                  </a:lnTo>
                  <a:lnTo>
                    <a:pt x="9661887" y="4275793"/>
                  </a:lnTo>
                  <a:lnTo>
                    <a:pt x="9620633" y="4295377"/>
                  </a:lnTo>
                  <a:lnTo>
                    <a:pt x="9575826" y="4307676"/>
                  </a:lnTo>
                  <a:lnTo>
                    <a:pt x="9528213" y="4311942"/>
                  </a:lnTo>
                  <a:lnTo>
                    <a:pt x="264756" y="4311942"/>
                  </a:lnTo>
                  <a:lnTo>
                    <a:pt x="217164" y="4307676"/>
                  </a:lnTo>
                  <a:lnTo>
                    <a:pt x="172371" y="4295377"/>
                  </a:lnTo>
                  <a:lnTo>
                    <a:pt x="131126" y="4275793"/>
                  </a:lnTo>
                  <a:lnTo>
                    <a:pt x="94174" y="4249672"/>
                  </a:lnTo>
                  <a:lnTo>
                    <a:pt x="62265" y="4217762"/>
                  </a:lnTo>
                  <a:lnTo>
                    <a:pt x="36145" y="4180810"/>
                  </a:lnTo>
                  <a:lnTo>
                    <a:pt x="16563" y="4139565"/>
                  </a:lnTo>
                  <a:lnTo>
                    <a:pt x="4265" y="4094773"/>
                  </a:lnTo>
                  <a:lnTo>
                    <a:pt x="0" y="4047185"/>
                  </a:lnTo>
                  <a:lnTo>
                    <a:pt x="0" y="26479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91450" y="2162174"/>
              <a:ext cx="2914650" cy="3886200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68248" y="2212594"/>
            <a:ext cx="5236210" cy="90424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3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10.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The</a:t>
            </a:r>
            <a:r>
              <a:rPr sz="2850" i="0" spc="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Future</a:t>
            </a:r>
            <a:r>
              <a:rPr sz="285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— What's</a:t>
            </a:r>
            <a:r>
              <a:rPr sz="28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Next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in</a:t>
            </a:r>
            <a:r>
              <a:rPr sz="2850" i="0" spc="-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Entrepreneurial</a:t>
            </a:r>
            <a:r>
              <a:rPr sz="2850" i="0" spc="-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Finance</a:t>
            </a:r>
            <a:endParaRPr sz="2850">
              <a:latin typeface="Microsoft JhengHei"/>
              <a:cs typeface="Microsoft JhengHe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58445" y="605129"/>
            <a:ext cx="10547985" cy="6030595"/>
            <a:chOff x="158445" y="605129"/>
            <a:chExt cx="10547985" cy="6030595"/>
          </a:xfrm>
        </p:grpSpPr>
        <p:sp>
          <p:nvSpPr>
            <p:cNvPr id="9" name="object 9"/>
            <p:cNvSpPr/>
            <p:nvPr/>
          </p:nvSpPr>
          <p:spPr>
            <a:xfrm>
              <a:off x="580872" y="3832732"/>
              <a:ext cx="872490" cy="273050"/>
            </a:xfrm>
            <a:custGeom>
              <a:avLst/>
              <a:gdLst/>
              <a:ahLst/>
              <a:cxnLst/>
              <a:rect l="l" t="t" r="r" b="b"/>
              <a:pathLst>
                <a:path w="872490" h="273050">
                  <a:moveTo>
                    <a:pt x="823620" y="0"/>
                  </a:moveTo>
                  <a:lnTo>
                    <a:pt x="48806" y="0"/>
                  </a:lnTo>
                  <a:lnTo>
                    <a:pt x="29805" y="3833"/>
                  </a:lnTo>
                  <a:lnTo>
                    <a:pt x="14292" y="14287"/>
                  </a:lnTo>
                  <a:lnTo>
                    <a:pt x="3834" y="29789"/>
                  </a:lnTo>
                  <a:lnTo>
                    <a:pt x="0" y="48767"/>
                  </a:lnTo>
                  <a:lnTo>
                    <a:pt x="0" y="224281"/>
                  </a:lnTo>
                  <a:lnTo>
                    <a:pt x="3834" y="243260"/>
                  </a:lnTo>
                  <a:lnTo>
                    <a:pt x="14292" y="258762"/>
                  </a:lnTo>
                  <a:lnTo>
                    <a:pt x="29805" y="269216"/>
                  </a:lnTo>
                  <a:lnTo>
                    <a:pt x="48806" y="273049"/>
                  </a:lnTo>
                  <a:lnTo>
                    <a:pt x="823620" y="273049"/>
                  </a:lnTo>
                  <a:lnTo>
                    <a:pt x="842598" y="269216"/>
                  </a:lnTo>
                  <a:lnTo>
                    <a:pt x="858100" y="258762"/>
                  </a:lnTo>
                  <a:lnTo>
                    <a:pt x="868554" y="243260"/>
                  </a:lnTo>
                  <a:lnTo>
                    <a:pt x="872388" y="224281"/>
                  </a:lnTo>
                  <a:lnTo>
                    <a:pt x="872388" y="48767"/>
                  </a:lnTo>
                  <a:lnTo>
                    <a:pt x="868554" y="29789"/>
                  </a:lnTo>
                  <a:lnTo>
                    <a:pt x="858100" y="14287"/>
                  </a:lnTo>
                  <a:lnTo>
                    <a:pt x="842598" y="3833"/>
                  </a:lnTo>
                  <a:lnTo>
                    <a:pt x="82362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43571" y="1463052"/>
              <a:ext cx="3462528" cy="517232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562849" y="1704974"/>
              <a:ext cx="3143250" cy="4724400"/>
            </a:xfrm>
            <a:custGeom>
              <a:avLst/>
              <a:gdLst/>
              <a:ahLst/>
              <a:cxnLst/>
              <a:rect l="l" t="t" r="r" b="b"/>
              <a:pathLst>
                <a:path w="3143250" h="472440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501807"/>
                  </a:lnTo>
                  <a:lnTo>
                    <a:pt x="4523" y="4546667"/>
                  </a:lnTo>
                  <a:lnTo>
                    <a:pt x="17498" y="4588450"/>
                  </a:lnTo>
                  <a:lnTo>
                    <a:pt x="38027" y="4626261"/>
                  </a:lnTo>
                  <a:lnTo>
                    <a:pt x="65214" y="4659204"/>
                  </a:lnTo>
                  <a:lnTo>
                    <a:pt x="98164" y="4686384"/>
                  </a:lnTo>
                  <a:lnTo>
                    <a:pt x="135981" y="4706907"/>
                  </a:lnTo>
                  <a:lnTo>
                    <a:pt x="177768" y="4719877"/>
                  </a:lnTo>
                  <a:lnTo>
                    <a:pt x="222630" y="4724400"/>
                  </a:lnTo>
                  <a:lnTo>
                    <a:pt x="3143250" y="4724400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076450" y="103822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19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445" y="605129"/>
              <a:ext cx="2024252" cy="945159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568248" y="4200905"/>
            <a:ext cx="6174740" cy="144335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299085" marR="5080" indent="-287020" algn="just">
              <a:lnSpc>
                <a:spcPct val="83400"/>
              </a:lnSpc>
              <a:spcBef>
                <a:spcPts val="455"/>
              </a:spcBef>
              <a:buFont typeface="Arial MT"/>
              <a:buChar char="•"/>
              <a:tabLst>
                <a:tab pos="299085" algn="l"/>
              </a:tabLst>
            </a:pP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8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convergence</a:t>
            </a:r>
            <a:r>
              <a:rPr sz="18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8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AI,</a:t>
            </a:r>
            <a:r>
              <a:rPr sz="18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blockchain,</a:t>
            </a:r>
            <a:r>
              <a:rPr sz="18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regulatory</a:t>
            </a:r>
            <a:r>
              <a:rPr sz="18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evolution,</a:t>
            </a:r>
            <a:r>
              <a:rPr sz="18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-25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global</a:t>
            </a:r>
            <a:r>
              <a:rPr sz="18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8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flows</a:t>
            </a:r>
            <a:r>
              <a:rPr sz="18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8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creating</a:t>
            </a:r>
            <a:r>
              <a:rPr sz="18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8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fundamentally</a:t>
            </a:r>
            <a:r>
              <a:rPr sz="18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new</a:t>
            </a:r>
            <a:r>
              <a:rPr sz="18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272424"/>
                </a:solidFill>
                <a:latin typeface="Calibri"/>
                <a:cs typeface="Calibri"/>
              </a:rPr>
              <a:t>financing landscape.</a:t>
            </a:r>
            <a:endParaRPr sz="1800">
              <a:latin typeface="Calibri"/>
              <a:cs typeface="Calibri"/>
            </a:endParaRPr>
          </a:p>
          <a:p>
            <a:pPr marL="299085" marR="6350" indent="-287020" algn="just">
              <a:lnSpc>
                <a:spcPts val="1800"/>
              </a:lnSpc>
              <a:spcBef>
                <a:spcPts val="1800"/>
              </a:spcBef>
              <a:buFont typeface="Arial MT"/>
              <a:buChar char="•"/>
              <a:tabLst>
                <a:tab pos="299085" algn="l"/>
              </a:tabLst>
            </a:pP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8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entrepreneurs</a:t>
            </a:r>
            <a:r>
              <a:rPr sz="18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who</a:t>
            </a:r>
            <a:r>
              <a:rPr sz="18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thrive</a:t>
            </a:r>
            <a:r>
              <a:rPr sz="18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will</a:t>
            </a:r>
            <a:r>
              <a:rPr sz="18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be</a:t>
            </a:r>
            <a:r>
              <a:rPr sz="18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those</a:t>
            </a:r>
            <a:r>
              <a:rPr sz="18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who</a:t>
            </a:r>
            <a:r>
              <a:rPr sz="18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272424"/>
                </a:solidFill>
                <a:latin typeface="Calibri"/>
                <a:cs typeface="Calibri"/>
              </a:rPr>
              <a:t>understand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8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leverage</a:t>
            </a:r>
            <a:r>
              <a:rPr sz="18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these</a:t>
            </a:r>
            <a:r>
              <a:rPr sz="18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72424"/>
                </a:solidFill>
                <a:latin typeface="Calibri"/>
                <a:cs typeface="Calibri"/>
              </a:rPr>
              <a:t>forces</a:t>
            </a:r>
            <a:r>
              <a:rPr sz="18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272424"/>
                </a:solidFill>
                <a:latin typeface="Calibri"/>
                <a:cs typeface="Calibri"/>
              </a:rPr>
              <a:t>strategically.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184882"/>
            <a:ext cx="10365105" cy="5854700"/>
            <a:chOff x="341566" y="1184882"/>
            <a:chExt cx="10365105" cy="5854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06830" y="1184882"/>
              <a:ext cx="3299269" cy="582168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82408" y="1204975"/>
              <a:ext cx="3124200" cy="5817870"/>
            </a:xfrm>
            <a:custGeom>
              <a:avLst/>
              <a:gdLst/>
              <a:ahLst/>
              <a:cxnLst/>
              <a:rect l="l" t="t" r="r" b="b"/>
              <a:pathLst>
                <a:path w="3124200" h="5817870">
                  <a:moveTo>
                    <a:pt x="3123692" y="0"/>
                  </a:moveTo>
                  <a:lnTo>
                    <a:pt x="222503" y="0"/>
                  </a:lnTo>
                  <a:lnTo>
                    <a:pt x="177647" y="4523"/>
                  </a:lnTo>
                  <a:lnTo>
                    <a:pt x="135874" y="17498"/>
                  </a:lnTo>
                  <a:lnTo>
                    <a:pt x="98077" y="38027"/>
                  </a:lnTo>
                  <a:lnTo>
                    <a:pt x="65150" y="65214"/>
                  </a:lnTo>
                  <a:lnTo>
                    <a:pt x="37986" y="98164"/>
                  </a:lnTo>
                  <a:lnTo>
                    <a:pt x="17478" y="135981"/>
                  </a:lnTo>
                  <a:lnTo>
                    <a:pt x="4518" y="177768"/>
                  </a:lnTo>
                  <a:lnTo>
                    <a:pt x="0" y="222631"/>
                  </a:lnTo>
                  <a:lnTo>
                    <a:pt x="0" y="5594680"/>
                  </a:lnTo>
                  <a:lnTo>
                    <a:pt x="4518" y="5639540"/>
                  </a:lnTo>
                  <a:lnTo>
                    <a:pt x="17478" y="5681323"/>
                  </a:lnTo>
                  <a:lnTo>
                    <a:pt x="37986" y="5719134"/>
                  </a:lnTo>
                  <a:lnTo>
                    <a:pt x="65150" y="5752077"/>
                  </a:lnTo>
                  <a:lnTo>
                    <a:pt x="98077" y="5779258"/>
                  </a:lnTo>
                  <a:lnTo>
                    <a:pt x="135874" y="5799780"/>
                  </a:lnTo>
                  <a:lnTo>
                    <a:pt x="177647" y="5812750"/>
                  </a:lnTo>
                  <a:lnTo>
                    <a:pt x="222503" y="5817273"/>
                  </a:lnTo>
                  <a:lnTo>
                    <a:pt x="3123692" y="5817273"/>
                  </a:lnTo>
                  <a:lnTo>
                    <a:pt x="3123692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3108" y="1196289"/>
              <a:ext cx="9892411" cy="584288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403476"/>
              <a:ext cx="10174605" cy="5466715"/>
            </a:xfrm>
            <a:custGeom>
              <a:avLst/>
              <a:gdLst/>
              <a:ahLst/>
              <a:cxnLst/>
              <a:rect l="l" t="t" r="r" b="b"/>
              <a:pathLst>
                <a:path w="10174605" h="5466715">
                  <a:moveTo>
                    <a:pt x="9838372" y="0"/>
                  </a:moveTo>
                  <a:lnTo>
                    <a:pt x="335635" y="0"/>
                  </a:lnTo>
                  <a:lnTo>
                    <a:pt x="286037" y="3638"/>
                  </a:lnTo>
                  <a:lnTo>
                    <a:pt x="238698" y="14208"/>
                  </a:lnTo>
                  <a:lnTo>
                    <a:pt x="194138" y="31190"/>
                  </a:lnTo>
                  <a:lnTo>
                    <a:pt x="152877" y="54067"/>
                  </a:lnTo>
                  <a:lnTo>
                    <a:pt x="115432" y="82318"/>
                  </a:lnTo>
                  <a:lnTo>
                    <a:pt x="82324" y="115426"/>
                  </a:lnTo>
                  <a:lnTo>
                    <a:pt x="54072" y="152872"/>
                  </a:lnTo>
                  <a:lnTo>
                    <a:pt x="31194" y="194137"/>
                  </a:lnTo>
                  <a:lnTo>
                    <a:pt x="14210" y="238703"/>
                  </a:lnTo>
                  <a:lnTo>
                    <a:pt x="3639" y="286050"/>
                  </a:lnTo>
                  <a:lnTo>
                    <a:pt x="0" y="335661"/>
                  </a:lnTo>
                  <a:lnTo>
                    <a:pt x="0" y="5130622"/>
                  </a:lnTo>
                  <a:lnTo>
                    <a:pt x="3639" y="5180220"/>
                  </a:lnTo>
                  <a:lnTo>
                    <a:pt x="14210" y="5227559"/>
                  </a:lnTo>
                  <a:lnTo>
                    <a:pt x="31194" y="5272118"/>
                  </a:lnTo>
                  <a:lnTo>
                    <a:pt x="54072" y="5313380"/>
                  </a:lnTo>
                  <a:lnTo>
                    <a:pt x="82324" y="5350824"/>
                  </a:lnTo>
                  <a:lnTo>
                    <a:pt x="115432" y="5383932"/>
                  </a:lnTo>
                  <a:lnTo>
                    <a:pt x="152877" y="5412185"/>
                  </a:lnTo>
                  <a:lnTo>
                    <a:pt x="194138" y="5435063"/>
                  </a:lnTo>
                  <a:lnTo>
                    <a:pt x="238698" y="5452047"/>
                  </a:lnTo>
                  <a:lnTo>
                    <a:pt x="286037" y="5462618"/>
                  </a:lnTo>
                  <a:lnTo>
                    <a:pt x="335635" y="5466257"/>
                  </a:lnTo>
                  <a:lnTo>
                    <a:pt x="9838372" y="5466257"/>
                  </a:lnTo>
                  <a:lnTo>
                    <a:pt x="9887982" y="5462618"/>
                  </a:lnTo>
                  <a:lnTo>
                    <a:pt x="9935330" y="5452047"/>
                  </a:lnTo>
                  <a:lnTo>
                    <a:pt x="9979895" y="5435063"/>
                  </a:lnTo>
                  <a:lnTo>
                    <a:pt x="10021160" y="5412185"/>
                  </a:lnTo>
                  <a:lnTo>
                    <a:pt x="10058606" y="5383932"/>
                  </a:lnTo>
                  <a:lnTo>
                    <a:pt x="10091714" y="5350824"/>
                  </a:lnTo>
                  <a:lnTo>
                    <a:pt x="10119966" y="5313380"/>
                  </a:lnTo>
                  <a:lnTo>
                    <a:pt x="10142842" y="5272118"/>
                  </a:lnTo>
                  <a:lnTo>
                    <a:pt x="10159825" y="5227559"/>
                  </a:lnTo>
                  <a:lnTo>
                    <a:pt x="10170394" y="5180220"/>
                  </a:lnTo>
                  <a:lnTo>
                    <a:pt x="10174033" y="5130622"/>
                  </a:lnTo>
                  <a:lnTo>
                    <a:pt x="10174033" y="335661"/>
                  </a:lnTo>
                  <a:lnTo>
                    <a:pt x="10170394" y="286050"/>
                  </a:lnTo>
                  <a:lnTo>
                    <a:pt x="10159825" y="238703"/>
                  </a:lnTo>
                  <a:lnTo>
                    <a:pt x="10142842" y="194137"/>
                  </a:lnTo>
                  <a:lnTo>
                    <a:pt x="10119966" y="152872"/>
                  </a:lnTo>
                  <a:lnTo>
                    <a:pt x="10091714" y="115426"/>
                  </a:lnTo>
                  <a:lnTo>
                    <a:pt x="10058606" y="82318"/>
                  </a:lnTo>
                  <a:lnTo>
                    <a:pt x="10021160" y="54067"/>
                  </a:lnTo>
                  <a:lnTo>
                    <a:pt x="9979895" y="31190"/>
                  </a:lnTo>
                  <a:lnTo>
                    <a:pt x="9935330" y="14208"/>
                  </a:lnTo>
                  <a:lnTo>
                    <a:pt x="9887982" y="3638"/>
                  </a:lnTo>
                  <a:lnTo>
                    <a:pt x="98383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403476"/>
              <a:ext cx="10174605" cy="5466715"/>
            </a:xfrm>
            <a:custGeom>
              <a:avLst/>
              <a:gdLst/>
              <a:ahLst/>
              <a:cxnLst/>
              <a:rect l="l" t="t" r="r" b="b"/>
              <a:pathLst>
                <a:path w="10174605" h="5466715">
                  <a:moveTo>
                    <a:pt x="0" y="335661"/>
                  </a:moveTo>
                  <a:lnTo>
                    <a:pt x="3639" y="286050"/>
                  </a:lnTo>
                  <a:lnTo>
                    <a:pt x="14210" y="238703"/>
                  </a:lnTo>
                  <a:lnTo>
                    <a:pt x="31194" y="194137"/>
                  </a:lnTo>
                  <a:lnTo>
                    <a:pt x="54072" y="152872"/>
                  </a:lnTo>
                  <a:lnTo>
                    <a:pt x="82324" y="115426"/>
                  </a:lnTo>
                  <a:lnTo>
                    <a:pt x="115432" y="82318"/>
                  </a:lnTo>
                  <a:lnTo>
                    <a:pt x="152877" y="54067"/>
                  </a:lnTo>
                  <a:lnTo>
                    <a:pt x="194138" y="31190"/>
                  </a:lnTo>
                  <a:lnTo>
                    <a:pt x="238698" y="14208"/>
                  </a:lnTo>
                  <a:lnTo>
                    <a:pt x="286037" y="3638"/>
                  </a:lnTo>
                  <a:lnTo>
                    <a:pt x="335635" y="0"/>
                  </a:lnTo>
                  <a:lnTo>
                    <a:pt x="9838372" y="0"/>
                  </a:lnTo>
                  <a:lnTo>
                    <a:pt x="9887982" y="3638"/>
                  </a:lnTo>
                  <a:lnTo>
                    <a:pt x="9935330" y="14208"/>
                  </a:lnTo>
                  <a:lnTo>
                    <a:pt x="9979895" y="31190"/>
                  </a:lnTo>
                  <a:lnTo>
                    <a:pt x="10021160" y="54067"/>
                  </a:lnTo>
                  <a:lnTo>
                    <a:pt x="10058606" y="82318"/>
                  </a:lnTo>
                  <a:lnTo>
                    <a:pt x="10091714" y="115426"/>
                  </a:lnTo>
                  <a:lnTo>
                    <a:pt x="10119966" y="152872"/>
                  </a:lnTo>
                  <a:lnTo>
                    <a:pt x="10142842" y="194137"/>
                  </a:lnTo>
                  <a:lnTo>
                    <a:pt x="10159825" y="238703"/>
                  </a:lnTo>
                  <a:lnTo>
                    <a:pt x="10170394" y="286050"/>
                  </a:lnTo>
                  <a:lnTo>
                    <a:pt x="10174033" y="335661"/>
                  </a:lnTo>
                  <a:lnTo>
                    <a:pt x="10174033" y="5130622"/>
                  </a:lnTo>
                  <a:lnTo>
                    <a:pt x="10170394" y="5180220"/>
                  </a:lnTo>
                  <a:lnTo>
                    <a:pt x="10159825" y="5227559"/>
                  </a:lnTo>
                  <a:lnTo>
                    <a:pt x="10142842" y="5272118"/>
                  </a:lnTo>
                  <a:lnTo>
                    <a:pt x="10119966" y="5313380"/>
                  </a:lnTo>
                  <a:lnTo>
                    <a:pt x="10091714" y="5350824"/>
                  </a:lnTo>
                  <a:lnTo>
                    <a:pt x="10058606" y="5383932"/>
                  </a:lnTo>
                  <a:lnTo>
                    <a:pt x="10021160" y="5412185"/>
                  </a:lnTo>
                  <a:lnTo>
                    <a:pt x="9979895" y="5435063"/>
                  </a:lnTo>
                  <a:lnTo>
                    <a:pt x="9935330" y="5452047"/>
                  </a:lnTo>
                  <a:lnTo>
                    <a:pt x="9887982" y="5462618"/>
                  </a:lnTo>
                  <a:lnTo>
                    <a:pt x="9838372" y="5466257"/>
                  </a:lnTo>
                  <a:lnTo>
                    <a:pt x="335635" y="5466257"/>
                  </a:lnTo>
                  <a:lnTo>
                    <a:pt x="286037" y="5462618"/>
                  </a:lnTo>
                  <a:lnTo>
                    <a:pt x="238698" y="5452047"/>
                  </a:lnTo>
                  <a:lnTo>
                    <a:pt x="194138" y="5435063"/>
                  </a:lnTo>
                  <a:lnTo>
                    <a:pt x="152877" y="5412185"/>
                  </a:lnTo>
                  <a:lnTo>
                    <a:pt x="115432" y="5383932"/>
                  </a:lnTo>
                  <a:lnTo>
                    <a:pt x="82324" y="5350824"/>
                  </a:lnTo>
                  <a:lnTo>
                    <a:pt x="54072" y="5313380"/>
                  </a:lnTo>
                  <a:lnTo>
                    <a:pt x="31194" y="5272118"/>
                  </a:lnTo>
                  <a:lnTo>
                    <a:pt x="14210" y="5227559"/>
                  </a:lnTo>
                  <a:lnTo>
                    <a:pt x="3639" y="5180220"/>
                  </a:lnTo>
                  <a:lnTo>
                    <a:pt x="0" y="5130622"/>
                  </a:lnTo>
                  <a:lnTo>
                    <a:pt x="0" y="33566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043302" y="465710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9820" y="0"/>
            <a:ext cx="1691042" cy="738210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018743" y="806958"/>
            <a:ext cx="6842125" cy="371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250" i="0" spc="-95" dirty="0">
                <a:solidFill>
                  <a:srgbClr val="000000"/>
                </a:solidFill>
                <a:latin typeface="Microsoft JhengHei"/>
                <a:cs typeface="Microsoft JhengHei"/>
              </a:rPr>
              <a:t>10</a:t>
            </a:r>
            <a:r>
              <a:rPr sz="2250" i="0" spc="-23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250" i="0" spc="-160" dirty="0">
                <a:solidFill>
                  <a:srgbClr val="000000"/>
                </a:solidFill>
                <a:latin typeface="Microsoft JhengHei"/>
                <a:cs typeface="Microsoft JhengHei"/>
              </a:rPr>
              <a:t>Trends</a:t>
            </a:r>
            <a:r>
              <a:rPr sz="2250" i="0" spc="-18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250" i="0" spc="-125" dirty="0">
                <a:solidFill>
                  <a:srgbClr val="000000"/>
                </a:solidFill>
                <a:latin typeface="Microsoft JhengHei"/>
                <a:cs typeface="Microsoft JhengHei"/>
              </a:rPr>
              <a:t>Definingthe</a:t>
            </a:r>
            <a:r>
              <a:rPr sz="2250" i="0" spc="-17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250" i="0" spc="-135" dirty="0">
                <a:solidFill>
                  <a:srgbClr val="000000"/>
                </a:solidFill>
                <a:latin typeface="Microsoft JhengHei"/>
                <a:cs typeface="Microsoft JhengHei"/>
              </a:rPr>
              <a:t>Future</a:t>
            </a:r>
            <a:r>
              <a:rPr sz="2250" i="0" spc="-18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250" i="0" spc="-125" dirty="0">
                <a:solidFill>
                  <a:srgbClr val="000000"/>
                </a:solidFill>
                <a:latin typeface="Microsoft JhengHei"/>
                <a:cs typeface="Microsoft JhengHei"/>
              </a:rPr>
              <a:t>of</a:t>
            </a:r>
            <a:r>
              <a:rPr sz="2250" i="0" spc="-13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250" i="0" spc="-145" dirty="0">
                <a:solidFill>
                  <a:srgbClr val="000000"/>
                </a:solidFill>
                <a:latin typeface="Microsoft JhengHei"/>
                <a:cs typeface="Microsoft JhengHei"/>
              </a:rPr>
              <a:t>Entrepreneurial</a:t>
            </a:r>
            <a:r>
              <a:rPr sz="22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250" i="0" spc="-85" dirty="0">
                <a:solidFill>
                  <a:srgbClr val="000000"/>
                </a:solidFill>
                <a:latin typeface="Microsoft JhengHei"/>
                <a:cs typeface="Microsoft JhengHei"/>
              </a:rPr>
              <a:t>Finance</a:t>
            </a:r>
            <a:endParaRPr sz="2250">
              <a:latin typeface="Microsoft JhengHei"/>
              <a:cs typeface="Microsoft JhengHe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8248" y="1682623"/>
            <a:ext cx="16891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60" dirty="0">
                <a:solidFill>
                  <a:srgbClr val="FF0000"/>
                </a:solidFill>
                <a:latin typeface="Microsoft JhengHei"/>
                <a:cs typeface="Microsoft JhengHei"/>
              </a:rPr>
              <a:t>01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80872" y="1886239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4">
                <a:moveTo>
                  <a:pt x="4725797" y="0"/>
                </a:moveTo>
                <a:lnTo>
                  <a:pt x="0" y="0"/>
                </a:lnTo>
                <a:lnTo>
                  <a:pt x="0" y="16728"/>
                </a:lnTo>
                <a:lnTo>
                  <a:pt x="4725797" y="16728"/>
                </a:lnTo>
                <a:lnTo>
                  <a:pt x="472579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387466" y="1685670"/>
            <a:ext cx="19304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02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399532" y="1886239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4">
                <a:moveTo>
                  <a:pt x="4725796" y="0"/>
                </a:moveTo>
                <a:lnTo>
                  <a:pt x="0" y="0"/>
                </a:lnTo>
                <a:lnTo>
                  <a:pt x="0" y="16728"/>
                </a:lnTo>
                <a:lnTo>
                  <a:pt x="4725796" y="16728"/>
                </a:lnTo>
                <a:lnTo>
                  <a:pt x="4725796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0872" y="2742854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4">
                <a:moveTo>
                  <a:pt x="4725797" y="0"/>
                </a:moveTo>
                <a:lnTo>
                  <a:pt x="0" y="0"/>
                </a:lnTo>
                <a:lnTo>
                  <a:pt x="0" y="16728"/>
                </a:lnTo>
                <a:lnTo>
                  <a:pt x="4725797" y="16728"/>
                </a:lnTo>
                <a:lnTo>
                  <a:pt x="472579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68248" y="2753613"/>
            <a:ext cx="26866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5" dirty="0">
                <a:solidFill>
                  <a:srgbClr val="272424"/>
                </a:solidFill>
                <a:latin typeface="Microsoft JhengHei"/>
                <a:cs typeface="Microsoft JhengHei"/>
              </a:rPr>
              <a:t>Embedded</a:t>
            </a:r>
            <a:r>
              <a:rPr sz="1600" b="1" spc="-1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Finance</a:t>
            </a:r>
            <a:r>
              <a:rPr sz="1600" b="1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6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Startups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8248" y="1843699"/>
            <a:ext cx="9537700" cy="892810"/>
          </a:xfrm>
          <a:prstGeom prst="rect">
            <a:avLst/>
          </a:prstGeom>
        </p:spPr>
        <p:txBody>
          <a:bodyPr vert="horz" wrap="square" lIns="0" tIns="654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  <a:tabLst>
                <a:tab pos="4831715" algn="l"/>
              </a:tabLst>
            </a:pP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AI-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Native</a:t>
            </a:r>
            <a:r>
              <a:rPr sz="160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Investment</a:t>
            </a:r>
            <a:r>
              <a:rPr sz="16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Platforms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600" b="1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Real-</a:t>
            </a:r>
            <a:r>
              <a:rPr sz="1600" b="1" spc="-110" dirty="0">
                <a:solidFill>
                  <a:srgbClr val="272424"/>
                </a:solidFill>
                <a:latin typeface="Microsoft JhengHei"/>
                <a:cs typeface="Microsoft JhengHei"/>
              </a:rPr>
              <a:t>World</a:t>
            </a:r>
            <a:r>
              <a:rPr sz="1600" b="1" spc="-2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Asset</a:t>
            </a:r>
            <a:r>
              <a:rPr sz="16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Tokenization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Fully</a:t>
            </a:r>
            <a:r>
              <a:rPr sz="12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autom</a:t>
            </a:r>
            <a:r>
              <a:rPr sz="12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ated</a:t>
            </a:r>
            <a:r>
              <a:rPr sz="12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deal</a:t>
            </a:r>
            <a:r>
              <a:rPr sz="12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Calibri"/>
                <a:cs typeface="Calibri"/>
              </a:rPr>
              <a:t>sourcing</a:t>
            </a:r>
            <a:r>
              <a:rPr sz="12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,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dilig</a:t>
            </a:r>
            <a:r>
              <a:rPr sz="12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ence,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portfolio</a:t>
            </a:r>
            <a:r>
              <a:rPr sz="12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onitoring</a:t>
            </a:r>
            <a:r>
              <a:rPr sz="12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7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200" spc="-285" dirty="0">
                <a:solidFill>
                  <a:srgbClr val="272424"/>
                </a:solidFill>
                <a:latin typeface="Calibri"/>
                <a:cs typeface="Calibri"/>
              </a:rPr>
              <a:t>$</a:t>
            </a:r>
            <a:r>
              <a:rPr sz="1200" spc="-145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200" spc="-165" dirty="0">
                <a:solidFill>
                  <a:srgbClr val="272424"/>
                </a:solidFill>
                <a:latin typeface="Calibri"/>
                <a:cs typeface="Calibri"/>
              </a:rPr>
              <a:t>1</a:t>
            </a:r>
            <a:r>
              <a:rPr sz="1200" spc="-335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200" spc="-229" dirty="0">
                <a:solidFill>
                  <a:srgbClr val="272424"/>
                </a:solidFill>
                <a:latin typeface="Calibri"/>
                <a:cs typeface="Calibri"/>
              </a:rPr>
              <a:t>6</a:t>
            </a:r>
            <a:r>
              <a:rPr sz="1200" spc="-315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200" spc="-215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200" spc="-39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200" spc="-16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200" spc="25" dirty="0">
                <a:solidFill>
                  <a:srgbClr val="272424"/>
                </a:solidFill>
                <a:latin typeface="Calibri"/>
                <a:cs typeface="Calibri"/>
              </a:rPr>
              <a:t>l</a:t>
            </a:r>
            <a:r>
              <a:rPr sz="1200" spc="-505" dirty="0">
                <a:solidFill>
                  <a:srgbClr val="272424"/>
                </a:solidFill>
                <a:latin typeface="Calibri"/>
                <a:cs typeface="Calibri"/>
              </a:rPr>
              <a:t>e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200" spc="-355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.</a:t>
            </a:r>
            <a:r>
              <a:rPr sz="12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assets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projected to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be</a:t>
            </a:r>
            <a:r>
              <a:rPr sz="12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tokenized</a:t>
            </a:r>
            <a:r>
              <a:rPr sz="12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on-chain</a:t>
            </a:r>
            <a:r>
              <a:rPr sz="12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2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2030</a:t>
            </a:r>
            <a:r>
              <a:rPr sz="12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(BCG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estimate).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20"/>
              </a:spcBef>
              <a:tabLst>
                <a:tab pos="4831715" algn="l"/>
              </a:tabLst>
            </a:pP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03</a:t>
            </a:r>
            <a:r>
              <a:rPr sz="11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04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399532" y="2742854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4">
                <a:moveTo>
                  <a:pt x="4725796" y="0"/>
                </a:moveTo>
                <a:lnTo>
                  <a:pt x="0" y="0"/>
                </a:lnTo>
                <a:lnTo>
                  <a:pt x="0" y="16728"/>
                </a:lnTo>
                <a:lnTo>
                  <a:pt x="4725796" y="16728"/>
                </a:lnTo>
                <a:lnTo>
                  <a:pt x="4725796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387466" y="2781045"/>
            <a:ext cx="246761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Regulatory</a:t>
            </a:r>
            <a:r>
              <a:rPr sz="14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Clarity on</a:t>
            </a:r>
            <a:r>
              <a:rPr sz="1400" b="1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Crypto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80872" y="3599469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5">
                <a:moveTo>
                  <a:pt x="4725797" y="0"/>
                </a:moveTo>
                <a:lnTo>
                  <a:pt x="0" y="0"/>
                </a:lnTo>
                <a:lnTo>
                  <a:pt x="0" y="16728"/>
                </a:lnTo>
                <a:lnTo>
                  <a:pt x="4725797" y="16728"/>
                </a:lnTo>
                <a:lnTo>
                  <a:pt x="472579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68248" y="3531824"/>
            <a:ext cx="4765675" cy="560705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sz="1600" b="1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Decentralized</a:t>
            </a:r>
            <a:r>
              <a:rPr sz="1600" b="1" spc="-1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Credit</a:t>
            </a:r>
            <a:r>
              <a:rPr sz="16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Markets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1050" spc="80" dirty="0">
                <a:solidFill>
                  <a:srgbClr val="272424"/>
                </a:solidFill>
                <a:latin typeface="Calibri"/>
                <a:cs typeface="Calibri"/>
              </a:rPr>
              <a:t>On-</a:t>
            </a:r>
            <a:r>
              <a:rPr sz="105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chain</a:t>
            </a:r>
            <a:r>
              <a:rPr sz="105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credit</a:t>
            </a:r>
            <a:r>
              <a:rPr sz="105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5" dirty="0">
                <a:solidFill>
                  <a:srgbClr val="272424"/>
                </a:solidFill>
                <a:latin typeface="Calibri"/>
                <a:cs typeface="Calibri"/>
              </a:rPr>
              <a:t>scoring</a:t>
            </a:r>
            <a:r>
              <a:rPr sz="105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5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5" dirty="0">
                <a:solidFill>
                  <a:srgbClr val="272424"/>
                </a:solidFill>
                <a:latin typeface="Calibri"/>
                <a:cs typeface="Calibri"/>
              </a:rPr>
              <a:t>undercollateralized</a:t>
            </a:r>
            <a:r>
              <a:rPr sz="105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5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eFi</a:t>
            </a:r>
            <a:r>
              <a:rPr sz="105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5" dirty="0">
                <a:solidFill>
                  <a:srgbClr val="272424"/>
                </a:solidFill>
                <a:latin typeface="Calibri"/>
                <a:cs typeface="Calibri"/>
              </a:rPr>
              <a:t>lending</a:t>
            </a:r>
            <a:r>
              <a:rPr sz="105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05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50" spc="50" dirty="0">
                <a:solidFill>
                  <a:srgbClr val="272424"/>
                </a:solidFill>
                <a:latin typeface="Calibri"/>
                <a:cs typeface="Calibri"/>
              </a:rPr>
              <a:t>businesses.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68248" y="3052063"/>
            <a:ext cx="9478645" cy="5410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Banking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,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lending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,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insurance</a:t>
            </a:r>
            <a:r>
              <a:rPr sz="11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natively</a:t>
            </a:r>
            <a:r>
              <a:rPr sz="11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integ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rated</a:t>
            </a:r>
            <a:r>
              <a:rPr sz="11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into</a:t>
            </a:r>
            <a:r>
              <a:rPr sz="11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startup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operating</a:t>
            </a:r>
            <a:r>
              <a:rPr sz="11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5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100" spc="-445" dirty="0">
                <a:solidFill>
                  <a:srgbClr val="272424"/>
                </a:solidFill>
                <a:latin typeface="Calibri"/>
                <a:cs typeface="Calibri"/>
              </a:rPr>
              <a:t>p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E</a:t>
            </a:r>
            <a:r>
              <a:rPr sz="1100" spc="-250" dirty="0">
                <a:solidFill>
                  <a:srgbClr val="272424"/>
                </a:solidFill>
                <a:latin typeface="Calibri"/>
                <a:cs typeface="Calibri"/>
              </a:rPr>
              <a:t>l</a:t>
            </a:r>
            <a:r>
              <a:rPr sz="1100" spc="-31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100" spc="-245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25" dirty="0">
                <a:solidFill>
                  <a:srgbClr val="272424"/>
                </a:solidFill>
                <a:latin typeface="Calibri"/>
                <a:cs typeface="Calibri"/>
              </a:rPr>
              <a:t>,</a:t>
            </a:r>
            <a:r>
              <a:rPr sz="1100" spc="-170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100" spc="-765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25" dirty="0">
                <a:solidFill>
                  <a:srgbClr val="272424"/>
                </a:solidFill>
                <a:latin typeface="Calibri"/>
                <a:cs typeface="Calibri"/>
              </a:rPr>
              <a:t>f</a:t>
            </a:r>
            <a:r>
              <a:rPr sz="1100" spc="-200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100" spc="-545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100" spc="15" dirty="0">
                <a:solidFill>
                  <a:srgbClr val="272424"/>
                </a:solidFill>
                <a:latin typeface="Calibri"/>
                <a:cs typeface="Calibri"/>
              </a:rPr>
              <a:t>r</a:t>
            </a:r>
            <a:r>
              <a:rPr sz="1100" spc="-76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10" dirty="0">
                <a:solidFill>
                  <a:srgbClr val="272424"/>
                </a:solidFill>
                <a:latin typeface="Calibri"/>
                <a:cs typeface="Calibri"/>
              </a:rPr>
              <a:t>(sE.U),</a:t>
            </a:r>
            <a:r>
              <a:rPr sz="11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global</a:t>
            </a:r>
            <a:r>
              <a:rPr sz="11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frameworks</a:t>
            </a:r>
            <a:r>
              <a:rPr sz="11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will</a:t>
            </a:r>
            <a:r>
              <a:rPr sz="11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unlock</a:t>
            </a:r>
            <a:r>
              <a:rPr sz="11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DeFi</a:t>
            </a:r>
            <a:r>
              <a:rPr sz="11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participation.</a:t>
            </a:r>
            <a:endParaRPr sz="1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4831715" algn="l"/>
              </a:tabLst>
            </a:pP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05</a:t>
            </a:r>
            <a:r>
              <a:rPr sz="11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06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399532" y="3599469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5">
                <a:moveTo>
                  <a:pt x="4725796" y="0"/>
                </a:moveTo>
                <a:lnTo>
                  <a:pt x="0" y="0"/>
                </a:lnTo>
                <a:lnTo>
                  <a:pt x="0" y="16728"/>
                </a:lnTo>
                <a:lnTo>
                  <a:pt x="4725796" y="16728"/>
                </a:lnTo>
                <a:lnTo>
                  <a:pt x="4725796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387466" y="3592713"/>
            <a:ext cx="4376420" cy="50609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Climate</a:t>
            </a:r>
            <a:r>
              <a:rPr sz="140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Finance</a:t>
            </a:r>
            <a:r>
              <a:rPr sz="14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Acceleration</a:t>
            </a:r>
            <a:endParaRPr sz="1400">
              <a:latin typeface="Microsoft JhengHei"/>
              <a:cs typeface="Microsoft JhengHei"/>
            </a:endParaRPr>
          </a:p>
          <a:p>
            <a:pPr marL="45720">
              <a:lnSpc>
                <a:spcPct val="100000"/>
              </a:lnSpc>
              <a:spcBef>
                <a:spcPts val="305"/>
              </a:spcBef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Carbon</a:t>
            </a:r>
            <a:r>
              <a:rPr sz="12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markets,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green</a:t>
            </a:r>
            <a:r>
              <a:rPr sz="12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bonds,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blended</a:t>
            </a:r>
            <a:r>
              <a:rPr sz="12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scaling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trillions.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68248" y="4252976"/>
            <a:ext cx="16891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60" dirty="0">
                <a:solidFill>
                  <a:srgbClr val="FF0000"/>
                </a:solidFill>
                <a:latin typeface="Microsoft JhengHei"/>
                <a:cs typeface="Microsoft JhengHei"/>
              </a:rPr>
              <a:t>07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80872" y="4456084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5">
                <a:moveTo>
                  <a:pt x="4725797" y="0"/>
                </a:moveTo>
                <a:lnTo>
                  <a:pt x="0" y="0"/>
                </a:lnTo>
                <a:lnTo>
                  <a:pt x="0" y="16728"/>
                </a:lnTo>
                <a:lnTo>
                  <a:pt x="4725797" y="16728"/>
                </a:lnTo>
                <a:lnTo>
                  <a:pt x="472579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68248" y="4467225"/>
            <a:ext cx="24638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Global</a:t>
            </a:r>
            <a:r>
              <a:rPr sz="16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Retail </a:t>
            </a:r>
            <a:r>
              <a:rPr sz="160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Investor</a:t>
            </a:r>
            <a:r>
              <a:rPr sz="16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Access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387466" y="4256023"/>
            <a:ext cx="19304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08</a:t>
            </a:r>
            <a:endParaRPr sz="1100">
              <a:latin typeface="Microsoft JhengHei"/>
              <a:cs typeface="Microsoft JhengHe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399532" y="4456084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5">
                <a:moveTo>
                  <a:pt x="4725796" y="0"/>
                </a:moveTo>
                <a:lnTo>
                  <a:pt x="0" y="0"/>
                </a:lnTo>
                <a:lnTo>
                  <a:pt x="0" y="16728"/>
                </a:lnTo>
                <a:lnTo>
                  <a:pt x="4725796" y="16728"/>
                </a:lnTo>
                <a:lnTo>
                  <a:pt x="4725796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5387466" y="4494657"/>
            <a:ext cx="258826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Founder-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Friendly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Instruments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80872" y="5312826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5">
                <a:moveTo>
                  <a:pt x="4725797" y="0"/>
                </a:moveTo>
                <a:lnTo>
                  <a:pt x="0" y="0"/>
                </a:lnTo>
                <a:lnTo>
                  <a:pt x="0" y="16728"/>
                </a:lnTo>
                <a:lnTo>
                  <a:pt x="4725797" y="16728"/>
                </a:lnTo>
                <a:lnTo>
                  <a:pt x="4725797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399532" y="5312826"/>
            <a:ext cx="4726305" cy="17145"/>
          </a:xfrm>
          <a:custGeom>
            <a:avLst/>
            <a:gdLst/>
            <a:ahLst/>
            <a:cxnLst/>
            <a:rect l="l" t="t" r="r" b="b"/>
            <a:pathLst>
              <a:path w="4726305" h="17145">
                <a:moveTo>
                  <a:pt x="4725796" y="0"/>
                </a:moveTo>
                <a:lnTo>
                  <a:pt x="0" y="0"/>
                </a:lnTo>
                <a:lnTo>
                  <a:pt x="0" y="16728"/>
                </a:lnTo>
                <a:lnTo>
                  <a:pt x="4725796" y="16728"/>
                </a:lnTo>
                <a:lnTo>
                  <a:pt x="4725796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68248" y="4765675"/>
            <a:ext cx="9474835" cy="1212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F,</a:t>
            </a:r>
            <a:r>
              <a:rPr sz="11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tokenization,</a:t>
            </a:r>
            <a:r>
              <a:rPr sz="11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cross-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border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platforms</a:t>
            </a:r>
            <a:r>
              <a:rPr sz="11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1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truly</a:t>
            </a:r>
            <a:r>
              <a:rPr sz="11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1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lobal</a:t>
            </a:r>
            <a:r>
              <a:rPr sz="11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-375" dirty="0">
                <a:solidFill>
                  <a:srgbClr val="272424"/>
                </a:solidFill>
                <a:latin typeface="Calibri"/>
                <a:cs typeface="Calibri"/>
              </a:rPr>
              <a:t>p</a:t>
            </a:r>
            <a:r>
              <a:rPr sz="1575" spc="-7" baseline="2645" dirty="0">
                <a:solidFill>
                  <a:srgbClr val="272424"/>
                </a:solidFill>
                <a:latin typeface="Calibri"/>
                <a:cs typeface="Calibri"/>
              </a:rPr>
              <a:t>E</a:t>
            </a:r>
            <a:r>
              <a:rPr sz="1575" spc="-367" baseline="2645" dirty="0">
                <a:solidFill>
                  <a:srgbClr val="272424"/>
                </a:solidFill>
                <a:latin typeface="Calibri"/>
                <a:cs typeface="Calibri"/>
              </a:rPr>
              <a:t>v</a:t>
            </a:r>
            <a:r>
              <a:rPr sz="1100" spc="-135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575" spc="-615" baseline="2645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100" spc="-14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575" spc="-75" baseline="2645" dirty="0">
                <a:solidFill>
                  <a:srgbClr val="272424"/>
                </a:solidFill>
                <a:latin typeface="Calibri"/>
                <a:cs typeface="Calibri"/>
              </a:rPr>
              <a:t>l</a:t>
            </a:r>
            <a:r>
              <a:rPr sz="1100" spc="-545" dirty="0">
                <a:solidFill>
                  <a:srgbClr val="272424"/>
                </a:solidFill>
                <a:latin typeface="Calibri"/>
                <a:cs typeface="Calibri"/>
              </a:rPr>
              <a:t>b</a:t>
            </a:r>
            <a:r>
              <a:rPr sz="1575" spc="-22" baseline="2645" dirty="0">
                <a:solidFill>
                  <a:srgbClr val="272424"/>
                </a:solidFill>
                <a:latin typeface="Calibri"/>
                <a:cs typeface="Calibri"/>
              </a:rPr>
              <a:t>u</a:t>
            </a:r>
            <a:r>
              <a:rPr sz="1575" spc="-382" baseline="2645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l</a:t>
            </a:r>
            <a:r>
              <a:rPr sz="1575" spc="-307" baseline="2645" dirty="0">
                <a:solidFill>
                  <a:srgbClr val="272424"/>
                </a:solidFill>
                <a:latin typeface="Calibri"/>
                <a:cs typeface="Calibri"/>
              </a:rPr>
              <a:t>i</a:t>
            </a:r>
            <a:r>
              <a:rPr sz="1100" spc="-360" dirty="0">
                <a:solidFill>
                  <a:srgbClr val="272424"/>
                </a:solidFill>
                <a:latin typeface="Calibri"/>
                <a:cs typeface="Calibri"/>
              </a:rPr>
              <a:t>e</a:t>
            </a:r>
            <a:r>
              <a:rPr sz="1575" spc="-209" baseline="2645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100" spc="-315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575" spc="-277" baseline="2645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.</a:t>
            </a:r>
            <a:r>
              <a:rPr sz="1100" spc="-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575" baseline="2645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575" spc="22" baseline="26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575" baseline="2645" dirty="0">
                <a:solidFill>
                  <a:srgbClr val="272424"/>
                </a:solidFill>
                <a:latin typeface="Calibri"/>
                <a:cs typeface="Calibri"/>
              </a:rPr>
              <a:t>SAFEs,</a:t>
            </a:r>
            <a:r>
              <a:rPr sz="1575" spc="37" baseline="26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575" baseline="2645" dirty="0">
                <a:solidFill>
                  <a:srgbClr val="272424"/>
                </a:solidFill>
                <a:latin typeface="Calibri"/>
                <a:cs typeface="Calibri"/>
              </a:rPr>
              <a:t>rolling funds,</a:t>
            </a:r>
            <a:r>
              <a:rPr sz="1575" spc="7" baseline="26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575" baseline="2645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575" spc="-15" baseline="2645" dirty="0">
                <a:solidFill>
                  <a:srgbClr val="272424"/>
                </a:solidFill>
                <a:latin typeface="Calibri"/>
                <a:cs typeface="Calibri"/>
              </a:rPr>
              <a:t>non-</a:t>
            </a:r>
            <a:r>
              <a:rPr sz="1575" baseline="2645" dirty="0">
                <a:solidFill>
                  <a:srgbClr val="272424"/>
                </a:solidFill>
                <a:latin typeface="Calibri"/>
                <a:cs typeface="Calibri"/>
              </a:rPr>
              <a:t>dilutive</a:t>
            </a:r>
            <a:r>
              <a:rPr sz="1575" spc="-7" baseline="26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575" baseline="2645" dirty="0">
                <a:solidFill>
                  <a:srgbClr val="272424"/>
                </a:solidFill>
                <a:latin typeface="Calibri"/>
                <a:cs typeface="Calibri"/>
              </a:rPr>
              <a:t>structures</a:t>
            </a:r>
            <a:r>
              <a:rPr sz="1575" spc="15" baseline="26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575" baseline="2645" dirty="0">
                <a:solidFill>
                  <a:srgbClr val="272424"/>
                </a:solidFill>
                <a:latin typeface="Calibri"/>
                <a:cs typeface="Calibri"/>
              </a:rPr>
              <a:t>favoring</a:t>
            </a:r>
            <a:r>
              <a:rPr sz="1575" spc="-22" baseline="26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575" spc="-15" baseline="2645" dirty="0">
                <a:solidFill>
                  <a:srgbClr val="272424"/>
                </a:solidFill>
                <a:latin typeface="Calibri"/>
                <a:cs typeface="Calibri"/>
              </a:rPr>
              <a:t>founders.</a:t>
            </a:r>
            <a:endParaRPr sz="1575" baseline="2645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4831715" algn="l"/>
              </a:tabLst>
            </a:pP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09</a:t>
            </a:r>
            <a:r>
              <a:rPr sz="11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1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10</a:t>
            </a:r>
            <a:endParaRPr sz="11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4831715" algn="l"/>
              </a:tabLst>
            </a:pPr>
            <a:r>
              <a:rPr sz="1600" b="1" spc="-130" dirty="0">
                <a:solidFill>
                  <a:srgbClr val="272424"/>
                </a:solidFill>
                <a:latin typeface="Microsoft JhengHei"/>
                <a:cs typeface="Microsoft JhengHei"/>
              </a:rPr>
              <a:t>Sovereign</a:t>
            </a:r>
            <a:r>
              <a:rPr sz="1600" b="1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Wealth</a:t>
            </a:r>
            <a:r>
              <a:rPr sz="1600" b="1" spc="-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Fund</a:t>
            </a:r>
            <a:r>
              <a:rPr sz="1600" b="1" spc="-1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Participation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	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Quantum</a:t>
            </a:r>
            <a:r>
              <a:rPr sz="14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Computing</a:t>
            </a:r>
            <a:r>
              <a:rPr sz="14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 Finance</a:t>
            </a:r>
            <a:endParaRPr sz="1400">
              <a:latin typeface="Microsoft JhengHei"/>
              <a:cs typeface="Microsoft JhengHei"/>
            </a:endParaRPr>
          </a:p>
          <a:p>
            <a:pPr marL="12700">
              <a:lnSpc>
                <a:spcPts val="1295"/>
              </a:lnSpc>
              <a:spcBef>
                <a:spcPts val="409"/>
              </a:spcBef>
            </a:pP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SWFs</a:t>
            </a:r>
            <a:r>
              <a:rPr sz="11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1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UAE,</a:t>
            </a:r>
            <a:r>
              <a:rPr sz="11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1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ing</a:t>
            </a:r>
            <a:r>
              <a:rPr sz="11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apore,</a:t>
            </a:r>
            <a:r>
              <a:rPr sz="11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Saudi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Arabia</a:t>
            </a:r>
            <a:r>
              <a:rPr sz="11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increasing</a:t>
            </a:r>
            <a:r>
              <a:rPr sz="11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ly</a:t>
            </a:r>
            <a:r>
              <a:rPr sz="11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leading</a:t>
            </a:r>
            <a:r>
              <a:rPr sz="1100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1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rowth</a:t>
            </a:r>
            <a:r>
              <a:rPr sz="11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spc="-1019" baseline="2525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100" spc="15" dirty="0">
                <a:solidFill>
                  <a:srgbClr val="272424"/>
                </a:solidFill>
                <a:latin typeface="Calibri"/>
                <a:cs typeface="Calibri"/>
              </a:rPr>
              <a:t>r</a:t>
            </a:r>
            <a:r>
              <a:rPr sz="1100" spc="-330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650" spc="-195" baseline="2525" dirty="0">
                <a:solidFill>
                  <a:srgbClr val="272424"/>
                </a:solidFill>
                <a:latin typeface="Calibri"/>
                <a:cs typeface="Calibri"/>
              </a:rPr>
              <a:t>e</a:t>
            </a:r>
            <a:r>
              <a:rPr sz="1100" spc="-470" dirty="0">
                <a:solidFill>
                  <a:srgbClr val="272424"/>
                </a:solidFill>
                <a:latin typeface="Calibri"/>
                <a:cs typeface="Calibri"/>
              </a:rPr>
              <a:t>u</a:t>
            </a:r>
            <a:r>
              <a:rPr sz="1650" spc="-7" baseline="2525" dirty="0">
                <a:solidFill>
                  <a:srgbClr val="272424"/>
                </a:solidFill>
                <a:latin typeface="Calibri"/>
                <a:cs typeface="Calibri"/>
              </a:rPr>
              <a:t>x</a:t>
            </a:r>
            <a:r>
              <a:rPr sz="1650" spc="-450" baseline="2525" dirty="0">
                <a:solidFill>
                  <a:srgbClr val="272424"/>
                </a:solidFill>
                <a:latin typeface="Calibri"/>
                <a:cs typeface="Calibri"/>
              </a:rPr>
              <a:t>t</a:t>
            </a:r>
            <a:r>
              <a:rPr sz="1100" spc="-29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650" spc="-15" baseline="2525" dirty="0">
                <a:solidFill>
                  <a:srgbClr val="272424"/>
                </a:solidFill>
                <a:latin typeface="Calibri"/>
                <a:cs typeface="Calibri"/>
              </a:rPr>
              <a:t>-</a:t>
            </a:r>
            <a:r>
              <a:rPr sz="1650" spc="-367" baseline="2525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100" spc="-245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650" spc="-367" baseline="2525" dirty="0">
                <a:solidFill>
                  <a:srgbClr val="272424"/>
                </a:solidFill>
                <a:latin typeface="Calibri"/>
                <a:cs typeface="Calibri"/>
              </a:rPr>
              <a:t>e</a:t>
            </a:r>
            <a:r>
              <a:rPr sz="1100" spc="-245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650" spc="-367" baseline="2525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100" spc="-245" dirty="0">
                <a:solidFill>
                  <a:srgbClr val="272424"/>
                </a:solidFill>
                <a:latin typeface="Calibri"/>
                <a:cs typeface="Calibri"/>
              </a:rPr>
              <a:t>.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spc="-15" baseline="2525" dirty="0">
                <a:solidFill>
                  <a:srgbClr val="272424"/>
                </a:solidFill>
                <a:latin typeface="Calibri"/>
                <a:cs typeface="Calibri"/>
              </a:rPr>
              <a:t>eration</a:t>
            </a:r>
            <a:r>
              <a:rPr sz="1650" spc="-22" baseline="25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baseline="2525" dirty="0">
                <a:solidFill>
                  <a:srgbClr val="272424"/>
                </a:solidFill>
                <a:latin typeface="Calibri"/>
                <a:cs typeface="Calibri"/>
              </a:rPr>
              <a:t>risk</a:t>
            </a:r>
            <a:r>
              <a:rPr sz="1650" spc="30" baseline="25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baseline="2525" dirty="0">
                <a:solidFill>
                  <a:srgbClr val="272424"/>
                </a:solidFill>
                <a:latin typeface="Calibri"/>
                <a:cs typeface="Calibri"/>
              </a:rPr>
              <a:t>modeling</a:t>
            </a:r>
            <a:r>
              <a:rPr sz="1650" spc="-22" baseline="25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baseline="252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50" spc="15" baseline="25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baseline="2525" dirty="0">
                <a:solidFill>
                  <a:srgbClr val="272424"/>
                </a:solidFill>
                <a:latin typeface="Calibri"/>
                <a:cs typeface="Calibri"/>
              </a:rPr>
              <a:t>portfolio</a:t>
            </a:r>
            <a:r>
              <a:rPr sz="1650" spc="-15" baseline="25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baseline="2525" dirty="0">
                <a:solidFill>
                  <a:srgbClr val="272424"/>
                </a:solidFill>
                <a:latin typeface="Calibri"/>
                <a:cs typeface="Calibri"/>
              </a:rPr>
              <a:t>optimization</a:t>
            </a:r>
            <a:r>
              <a:rPr sz="1650" spc="-22" baseline="25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baseline="2525" dirty="0">
                <a:solidFill>
                  <a:srgbClr val="272424"/>
                </a:solidFill>
                <a:latin typeface="Calibri"/>
                <a:cs typeface="Calibri"/>
              </a:rPr>
              <a:t>emerging from</a:t>
            </a:r>
            <a:r>
              <a:rPr sz="1650" spc="15" baseline="25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50" spc="-15" baseline="2525" dirty="0">
                <a:solidFill>
                  <a:srgbClr val="272424"/>
                </a:solidFill>
                <a:latin typeface="Calibri"/>
                <a:cs typeface="Calibri"/>
              </a:rPr>
              <a:t>research</a:t>
            </a:r>
            <a:endParaRPr sz="1650" baseline="2525">
              <a:latin typeface="Calibri"/>
              <a:cs typeface="Calibri"/>
            </a:endParaRPr>
          </a:p>
          <a:p>
            <a:pPr marL="451484" algn="ctr">
              <a:lnSpc>
                <a:spcPts val="1295"/>
              </a:lnSpc>
            </a:pP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labs.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114031"/>
            <a:ext cx="10365105" cy="5724525"/>
            <a:chOff x="341566" y="1114031"/>
            <a:chExt cx="10365105" cy="57245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7844" y="1189889"/>
              <a:ext cx="3318255" cy="561954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2849" y="1226438"/>
              <a:ext cx="3143250" cy="5584190"/>
            </a:xfrm>
            <a:custGeom>
              <a:avLst/>
              <a:gdLst/>
              <a:ahLst/>
              <a:cxnLst/>
              <a:rect l="l" t="t" r="r" b="b"/>
              <a:pathLst>
                <a:path w="3143250" h="5584190">
                  <a:moveTo>
                    <a:pt x="3143250" y="0"/>
                  </a:moveTo>
                  <a:lnTo>
                    <a:pt x="222630" y="0"/>
                  </a:lnTo>
                  <a:lnTo>
                    <a:pt x="177768" y="4518"/>
                  </a:lnTo>
                  <a:lnTo>
                    <a:pt x="135981" y="17478"/>
                  </a:lnTo>
                  <a:lnTo>
                    <a:pt x="98164" y="37986"/>
                  </a:lnTo>
                  <a:lnTo>
                    <a:pt x="65214" y="65150"/>
                  </a:lnTo>
                  <a:lnTo>
                    <a:pt x="38027" y="98077"/>
                  </a:lnTo>
                  <a:lnTo>
                    <a:pt x="17498" y="135874"/>
                  </a:lnTo>
                  <a:lnTo>
                    <a:pt x="4523" y="177647"/>
                  </a:lnTo>
                  <a:lnTo>
                    <a:pt x="0" y="222503"/>
                  </a:lnTo>
                  <a:lnTo>
                    <a:pt x="0" y="5361343"/>
                  </a:lnTo>
                  <a:lnTo>
                    <a:pt x="4523" y="5406203"/>
                  </a:lnTo>
                  <a:lnTo>
                    <a:pt x="17498" y="5447986"/>
                  </a:lnTo>
                  <a:lnTo>
                    <a:pt x="38027" y="5485797"/>
                  </a:lnTo>
                  <a:lnTo>
                    <a:pt x="65214" y="5518740"/>
                  </a:lnTo>
                  <a:lnTo>
                    <a:pt x="98164" y="5545920"/>
                  </a:lnTo>
                  <a:lnTo>
                    <a:pt x="135981" y="5566443"/>
                  </a:lnTo>
                  <a:lnTo>
                    <a:pt x="177768" y="5579413"/>
                  </a:lnTo>
                  <a:lnTo>
                    <a:pt x="222630" y="5583936"/>
                  </a:lnTo>
                  <a:lnTo>
                    <a:pt x="3143250" y="5583936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440" y="1114031"/>
              <a:ext cx="9761220" cy="57242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0616" y="1331213"/>
              <a:ext cx="10022205" cy="5327015"/>
            </a:xfrm>
            <a:custGeom>
              <a:avLst/>
              <a:gdLst/>
              <a:ahLst/>
              <a:cxnLst/>
              <a:rect l="l" t="t" r="r" b="b"/>
              <a:pathLst>
                <a:path w="10022205" h="5327015">
                  <a:moveTo>
                    <a:pt x="9694608" y="0"/>
                  </a:moveTo>
                  <a:lnTo>
                    <a:pt x="327063" y="0"/>
                  </a:lnTo>
                  <a:lnTo>
                    <a:pt x="278732" y="3546"/>
                  </a:lnTo>
                  <a:lnTo>
                    <a:pt x="232602" y="13848"/>
                  </a:lnTo>
                  <a:lnTo>
                    <a:pt x="189181" y="30399"/>
                  </a:lnTo>
                  <a:lnTo>
                    <a:pt x="148973" y="52696"/>
                  </a:lnTo>
                  <a:lnTo>
                    <a:pt x="112485" y="80231"/>
                  </a:lnTo>
                  <a:lnTo>
                    <a:pt x="80223" y="112500"/>
                  </a:lnTo>
                  <a:lnTo>
                    <a:pt x="52691" y="148996"/>
                  </a:lnTo>
                  <a:lnTo>
                    <a:pt x="30398" y="189215"/>
                  </a:lnTo>
                  <a:lnTo>
                    <a:pt x="13847" y="232651"/>
                  </a:lnTo>
                  <a:lnTo>
                    <a:pt x="3546" y="278798"/>
                  </a:lnTo>
                  <a:lnTo>
                    <a:pt x="0" y="327151"/>
                  </a:lnTo>
                  <a:lnTo>
                    <a:pt x="0" y="4999697"/>
                  </a:lnTo>
                  <a:lnTo>
                    <a:pt x="3546" y="5048028"/>
                  </a:lnTo>
                  <a:lnTo>
                    <a:pt x="13847" y="5094158"/>
                  </a:lnTo>
                  <a:lnTo>
                    <a:pt x="30398" y="5137579"/>
                  </a:lnTo>
                  <a:lnTo>
                    <a:pt x="52691" y="5177787"/>
                  </a:lnTo>
                  <a:lnTo>
                    <a:pt x="80223" y="5214275"/>
                  </a:lnTo>
                  <a:lnTo>
                    <a:pt x="112485" y="5246537"/>
                  </a:lnTo>
                  <a:lnTo>
                    <a:pt x="148973" y="5274069"/>
                  </a:lnTo>
                  <a:lnTo>
                    <a:pt x="189181" y="5296362"/>
                  </a:lnTo>
                  <a:lnTo>
                    <a:pt x="232602" y="5312913"/>
                  </a:lnTo>
                  <a:lnTo>
                    <a:pt x="278732" y="5323214"/>
                  </a:lnTo>
                  <a:lnTo>
                    <a:pt x="327063" y="5326761"/>
                  </a:lnTo>
                  <a:lnTo>
                    <a:pt x="9694608" y="5326761"/>
                  </a:lnTo>
                  <a:lnTo>
                    <a:pt x="9742930" y="5323214"/>
                  </a:lnTo>
                  <a:lnTo>
                    <a:pt x="9789051" y="5312913"/>
                  </a:lnTo>
                  <a:lnTo>
                    <a:pt x="9832466" y="5296362"/>
                  </a:lnTo>
                  <a:lnTo>
                    <a:pt x="9872669" y="5274069"/>
                  </a:lnTo>
                  <a:lnTo>
                    <a:pt x="9909154" y="5246537"/>
                  </a:lnTo>
                  <a:lnTo>
                    <a:pt x="9941414" y="5214275"/>
                  </a:lnTo>
                  <a:lnTo>
                    <a:pt x="9968943" y="5177787"/>
                  </a:lnTo>
                  <a:lnTo>
                    <a:pt x="9991236" y="5137579"/>
                  </a:lnTo>
                  <a:lnTo>
                    <a:pt x="10007786" y="5094158"/>
                  </a:lnTo>
                  <a:lnTo>
                    <a:pt x="10018087" y="5048028"/>
                  </a:lnTo>
                  <a:lnTo>
                    <a:pt x="10021633" y="4999697"/>
                  </a:lnTo>
                  <a:lnTo>
                    <a:pt x="10021633" y="327151"/>
                  </a:lnTo>
                  <a:lnTo>
                    <a:pt x="10018087" y="278798"/>
                  </a:lnTo>
                  <a:lnTo>
                    <a:pt x="10007786" y="232651"/>
                  </a:lnTo>
                  <a:lnTo>
                    <a:pt x="9991236" y="189215"/>
                  </a:lnTo>
                  <a:lnTo>
                    <a:pt x="9968943" y="148996"/>
                  </a:lnTo>
                  <a:lnTo>
                    <a:pt x="9941414" y="112500"/>
                  </a:lnTo>
                  <a:lnTo>
                    <a:pt x="9909154" y="80231"/>
                  </a:lnTo>
                  <a:lnTo>
                    <a:pt x="9872669" y="52696"/>
                  </a:lnTo>
                  <a:lnTo>
                    <a:pt x="9832466" y="30399"/>
                  </a:lnTo>
                  <a:lnTo>
                    <a:pt x="9789051" y="13848"/>
                  </a:lnTo>
                  <a:lnTo>
                    <a:pt x="9742930" y="3546"/>
                  </a:lnTo>
                  <a:lnTo>
                    <a:pt x="96946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616" y="1331213"/>
              <a:ext cx="10022205" cy="5327015"/>
            </a:xfrm>
            <a:custGeom>
              <a:avLst/>
              <a:gdLst/>
              <a:ahLst/>
              <a:cxnLst/>
              <a:rect l="l" t="t" r="r" b="b"/>
              <a:pathLst>
                <a:path w="10022205" h="5327015">
                  <a:moveTo>
                    <a:pt x="0" y="327151"/>
                  </a:moveTo>
                  <a:lnTo>
                    <a:pt x="3546" y="278798"/>
                  </a:lnTo>
                  <a:lnTo>
                    <a:pt x="13847" y="232651"/>
                  </a:lnTo>
                  <a:lnTo>
                    <a:pt x="30398" y="189215"/>
                  </a:lnTo>
                  <a:lnTo>
                    <a:pt x="52691" y="148996"/>
                  </a:lnTo>
                  <a:lnTo>
                    <a:pt x="80223" y="112500"/>
                  </a:lnTo>
                  <a:lnTo>
                    <a:pt x="112485" y="80231"/>
                  </a:lnTo>
                  <a:lnTo>
                    <a:pt x="148973" y="52696"/>
                  </a:lnTo>
                  <a:lnTo>
                    <a:pt x="189181" y="30399"/>
                  </a:lnTo>
                  <a:lnTo>
                    <a:pt x="232602" y="13848"/>
                  </a:lnTo>
                  <a:lnTo>
                    <a:pt x="278732" y="3546"/>
                  </a:lnTo>
                  <a:lnTo>
                    <a:pt x="327063" y="0"/>
                  </a:lnTo>
                  <a:lnTo>
                    <a:pt x="9694608" y="0"/>
                  </a:lnTo>
                  <a:lnTo>
                    <a:pt x="9742930" y="3546"/>
                  </a:lnTo>
                  <a:lnTo>
                    <a:pt x="9789051" y="13848"/>
                  </a:lnTo>
                  <a:lnTo>
                    <a:pt x="9832466" y="30399"/>
                  </a:lnTo>
                  <a:lnTo>
                    <a:pt x="9872669" y="52696"/>
                  </a:lnTo>
                  <a:lnTo>
                    <a:pt x="9909154" y="80231"/>
                  </a:lnTo>
                  <a:lnTo>
                    <a:pt x="9941414" y="112500"/>
                  </a:lnTo>
                  <a:lnTo>
                    <a:pt x="9968943" y="148996"/>
                  </a:lnTo>
                  <a:lnTo>
                    <a:pt x="9991236" y="189215"/>
                  </a:lnTo>
                  <a:lnTo>
                    <a:pt x="10007786" y="232651"/>
                  </a:lnTo>
                  <a:lnTo>
                    <a:pt x="10018087" y="278798"/>
                  </a:lnTo>
                  <a:lnTo>
                    <a:pt x="10021633" y="327151"/>
                  </a:lnTo>
                  <a:lnTo>
                    <a:pt x="10021633" y="4999697"/>
                  </a:lnTo>
                  <a:lnTo>
                    <a:pt x="10018087" y="5048028"/>
                  </a:lnTo>
                  <a:lnTo>
                    <a:pt x="10007786" y="5094158"/>
                  </a:lnTo>
                  <a:lnTo>
                    <a:pt x="9991236" y="5137579"/>
                  </a:lnTo>
                  <a:lnTo>
                    <a:pt x="9968943" y="5177787"/>
                  </a:lnTo>
                  <a:lnTo>
                    <a:pt x="9941414" y="5214275"/>
                  </a:lnTo>
                  <a:lnTo>
                    <a:pt x="9909154" y="5246537"/>
                  </a:lnTo>
                  <a:lnTo>
                    <a:pt x="9872669" y="5274069"/>
                  </a:lnTo>
                  <a:lnTo>
                    <a:pt x="9832466" y="5296362"/>
                  </a:lnTo>
                  <a:lnTo>
                    <a:pt x="9789051" y="5312913"/>
                  </a:lnTo>
                  <a:lnTo>
                    <a:pt x="9742930" y="5323214"/>
                  </a:lnTo>
                  <a:lnTo>
                    <a:pt x="9694608" y="5326761"/>
                  </a:lnTo>
                  <a:lnTo>
                    <a:pt x="327063" y="5326761"/>
                  </a:lnTo>
                  <a:lnTo>
                    <a:pt x="278732" y="5323214"/>
                  </a:lnTo>
                  <a:lnTo>
                    <a:pt x="232602" y="5312913"/>
                  </a:lnTo>
                  <a:lnTo>
                    <a:pt x="189181" y="5296362"/>
                  </a:lnTo>
                  <a:lnTo>
                    <a:pt x="148973" y="5274069"/>
                  </a:lnTo>
                  <a:lnTo>
                    <a:pt x="112485" y="5246537"/>
                  </a:lnTo>
                  <a:lnTo>
                    <a:pt x="80223" y="5214275"/>
                  </a:lnTo>
                  <a:lnTo>
                    <a:pt x="52691" y="5177787"/>
                  </a:lnTo>
                  <a:lnTo>
                    <a:pt x="30398" y="5137579"/>
                  </a:lnTo>
                  <a:lnTo>
                    <a:pt x="13847" y="5094158"/>
                  </a:lnTo>
                  <a:lnTo>
                    <a:pt x="3546" y="5048028"/>
                  </a:lnTo>
                  <a:lnTo>
                    <a:pt x="0" y="4999697"/>
                  </a:lnTo>
                  <a:lnTo>
                    <a:pt x="0" y="327151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80163" y="-25"/>
            <a:ext cx="10397490" cy="897890"/>
            <a:chOff x="80163" y="-25"/>
            <a:chExt cx="10397490" cy="897890"/>
          </a:xfrm>
        </p:grpSpPr>
        <p:sp>
          <p:nvSpPr>
            <p:cNvPr id="9" name="object 9"/>
            <p:cNvSpPr/>
            <p:nvPr/>
          </p:nvSpPr>
          <p:spPr>
            <a:xfrm>
              <a:off x="2095499" y="466980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163" y="-25"/>
              <a:ext cx="2024252" cy="897534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871598" y="777366"/>
            <a:ext cx="6492875" cy="4152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Building</a:t>
            </a:r>
            <a:r>
              <a:rPr sz="2550" i="0" spc="-2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Your</a:t>
            </a:r>
            <a:r>
              <a:rPr sz="2550" i="0" spc="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Venture</a:t>
            </a:r>
            <a:r>
              <a:rPr sz="2550" i="0" spc="-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dirty="0">
                <a:solidFill>
                  <a:srgbClr val="000000"/>
                </a:solidFill>
                <a:latin typeface="Microsoft JhengHei"/>
                <a:cs typeface="Microsoft JhengHei"/>
              </a:rPr>
              <a:t>Financing</a:t>
            </a:r>
            <a:r>
              <a:rPr sz="2550" i="0" spc="1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5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Strategy</a:t>
            </a:r>
            <a:endParaRPr sz="255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8248" y="1416811"/>
            <a:ext cx="9569450" cy="4597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10"/>
              </a:lnSpc>
              <a:spcBef>
                <a:spcPts val="95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strategy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not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single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decision</a:t>
            </a:r>
            <a:r>
              <a:rPr sz="16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dynamic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roadmap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evolves</a:t>
            </a:r>
            <a:r>
              <a:rPr sz="16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your</a:t>
            </a:r>
            <a:r>
              <a:rPr sz="16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venture.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best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710"/>
              </a:lnSpc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think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several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ahead,</a:t>
            </a:r>
            <a:r>
              <a:rPr sz="16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optimizing</a:t>
            </a:r>
            <a:r>
              <a:rPr sz="16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6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dilution,</a:t>
            </a:r>
            <a:r>
              <a:rPr sz="16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control, and</a:t>
            </a:r>
            <a:r>
              <a:rPr sz="16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strategic</a:t>
            </a:r>
            <a:r>
              <a:rPr sz="16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value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6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every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stage.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77062" y="2225294"/>
            <a:ext cx="962660" cy="742315"/>
            <a:chOff x="577062" y="2225294"/>
            <a:chExt cx="962660" cy="742315"/>
          </a:xfrm>
        </p:grpSpPr>
        <p:sp>
          <p:nvSpPr>
            <p:cNvPr id="14" name="object 14"/>
            <p:cNvSpPr/>
            <p:nvPr/>
          </p:nvSpPr>
          <p:spPr>
            <a:xfrm>
              <a:off x="580872" y="2229104"/>
              <a:ext cx="955040" cy="734695"/>
            </a:xfrm>
            <a:custGeom>
              <a:avLst/>
              <a:gdLst/>
              <a:ahLst/>
              <a:cxnLst/>
              <a:rect l="l" t="t" r="r" b="b"/>
              <a:pathLst>
                <a:path w="955040" h="734694">
                  <a:moveTo>
                    <a:pt x="899439" y="0"/>
                  </a:moveTo>
                  <a:lnTo>
                    <a:pt x="54902" y="0"/>
                  </a:lnTo>
                  <a:lnTo>
                    <a:pt x="33529" y="4321"/>
                  </a:lnTo>
                  <a:lnTo>
                    <a:pt x="16078" y="16097"/>
                  </a:lnTo>
                  <a:lnTo>
                    <a:pt x="4313" y="33539"/>
                  </a:lnTo>
                  <a:lnTo>
                    <a:pt x="0" y="54863"/>
                  </a:lnTo>
                  <a:lnTo>
                    <a:pt x="0" y="679831"/>
                  </a:lnTo>
                  <a:lnTo>
                    <a:pt x="4313" y="701208"/>
                  </a:lnTo>
                  <a:lnTo>
                    <a:pt x="16078" y="718645"/>
                  </a:lnTo>
                  <a:lnTo>
                    <a:pt x="33529" y="730390"/>
                  </a:lnTo>
                  <a:lnTo>
                    <a:pt x="54902" y="734695"/>
                  </a:lnTo>
                  <a:lnTo>
                    <a:pt x="899439" y="734695"/>
                  </a:lnTo>
                  <a:lnTo>
                    <a:pt x="920836" y="730390"/>
                  </a:lnTo>
                  <a:lnTo>
                    <a:pt x="938317" y="718645"/>
                  </a:lnTo>
                  <a:lnTo>
                    <a:pt x="950106" y="701208"/>
                  </a:lnTo>
                  <a:lnTo>
                    <a:pt x="954430" y="679831"/>
                  </a:lnTo>
                  <a:lnTo>
                    <a:pt x="954430" y="54863"/>
                  </a:lnTo>
                  <a:lnTo>
                    <a:pt x="950106" y="33539"/>
                  </a:lnTo>
                  <a:lnTo>
                    <a:pt x="938317" y="16097"/>
                  </a:lnTo>
                  <a:lnTo>
                    <a:pt x="920836" y="4321"/>
                  </a:lnTo>
                  <a:lnTo>
                    <a:pt x="89943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80872" y="2229104"/>
              <a:ext cx="955040" cy="734695"/>
            </a:xfrm>
            <a:custGeom>
              <a:avLst/>
              <a:gdLst/>
              <a:ahLst/>
              <a:cxnLst/>
              <a:rect l="l" t="t" r="r" b="b"/>
              <a:pathLst>
                <a:path w="955040" h="734694">
                  <a:moveTo>
                    <a:pt x="0" y="54863"/>
                  </a:moveTo>
                  <a:lnTo>
                    <a:pt x="4313" y="33539"/>
                  </a:lnTo>
                  <a:lnTo>
                    <a:pt x="16078" y="16097"/>
                  </a:lnTo>
                  <a:lnTo>
                    <a:pt x="33529" y="4321"/>
                  </a:lnTo>
                  <a:lnTo>
                    <a:pt x="54902" y="0"/>
                  </a:lnTo>
                  <a:lnTo>
                    <a:pt x="899439" y="0"/>
                  </a:lnTo>
                  <a:lnTo>
                    <a:pt x="920836" y="4321"/>
                  </a:lnTo>
                  <a:lnTo>
                    <a:pt x="938317" y="16097"/>
                  </a:lnTo>
                  <a:lnTo>
                    <a:pt x="950106" y="33539"/>
                  </a:lnTo>
                  <a:lnTo>
                    <a:pt x="954430" y="54863"/>
                  </a:lnTo>
                  <a:lnTo>
                    <a:pt x="954430" y="679831"/>
                  </a:lnTo>
                  <a:lnTo>
                    <a:pt x="950106" y="701208"/>
                  </a:lnTo>
                  <a:lnTo>
                    <a:pt x="938317" y="718645"/>
                  </a:lnTo>
                  <a:lnTo>
                    <a:pt x="920836" y="730390"/>
                  </a:lnTo>
                  <a:lnTo>
                    <a:pt x="899439" y="734695"/>
                  </a:lnTo>
                  <a:lnTo>
                    <a:pt x="54902" y="734695"/>
                  </a:lnTo>
                  <a:lnTo>
                    <a:pt x="33529" y="730390"/>
                  </a:lnTo>
                  <a:lnTo>
                    <a:pt x="16078" y="718645"/>
                  </a:lnTo>
                  <a:lnTo>
                    <a:pt x="4313" y="701208"/>
                  </a:lnTo>
                  <a:lnTo>
                    <a:pt x="0" y="679831"/>
                  </a:lnTo>
                  <a:lnTo>
                    <a:pt x="0" y="5486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5408" y="2508451"/>
              <a:ext cx="125349" cy="176113"/>
            </a:xfrm>
            <a:prstGeom prst="rect">
              <a:avLst/>
            </a:prstGeom>
          </p:spPr>
        </p:pic>
      </p:grpSp>
      <p:sp>
        <p:nvSpPr>
          <p:cNvPr id="17" name="object 17"/>
          <p:cNvSpPr/>
          <p:nvPr/>
        </p:nvSpPr>
        <p:spPr>
          <a:xfrm>
            <a:off x="1600580" y="2956813"/>
            <a:ext cx="8459470" cy="8890"/>
          </a:xfrm>
          <a:custGeom>
            <a:avLst/>
            <a:gdLst/>
            <a:ahLst/>
            <a:cxnLst/>
            <a:rect l="l" t="t" r="r" b="b"/>
            <a:pathLst>
              <a:path w="8459470" h="8889">
                <a:moveTo>
                  <a:pt x="8457438" y="0"/>
                </a:moveTo>
                <a:lnTo>
                  <a:pt x="1905" y="0"/>
                </a:lnTo>
                <a:lnTo>
                  <a:pt x="0" y="1905"/>
                </a:lnTo>
                <a:lnTo>
                  <a:pt x="0" y="4190"/>
                </a:lnTo>
                <a:lnTo>
                  <a:pt x="0" y="6603"/>
                </a:lnTo>
                <a:lnTo>
                  <a:pt x="1905" y="8382"/>
                </a:lnTo>
                <a:lnTo>
                  <a:pt x="8457438" y="8382"/>
                </a:lnTo>
                <a:lnTo>
                  <a:pt x="8459343" y="6603"/>
                </a:lnTo>
                <a:lnTo>
                  <a:pt x="8459343" y="1905"/>
                </a:lnTo>
                <a:lnTo>
                  <a:pt x="8457438" y="0"/>
                </a:lnTo>
                <a:close/>
              </a:path>
            </a:pathLst>
          </a:custGeom>
          <a:solidFill>
            <a:srgbClr val="C0C1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8" name="object 18"/>
          <p:cNvGrpSpPr/>
          <p:nvPr/>
        </p:nvGrpSpPr>
        <p:grpSpPr>
          <a:xfrm>
            <a:off x="577062" y="3025394"/>
            <a:ext cx="1917064" cy="742315"/>
            <a:chOff x="577062" y="3025394"/>
            <a:chExt cx="1917064" cy="742315"/>
          </a:xfrm>
        </p:grpSpPr>
        <p:sp>
          <p:nvSpPr>
            <p:cNvPr id="19" name="object 19"/>
            <p:cNvSpPr/>
            <p:nvPr/>
          </p:nvSpPr>
          <p:spPr>
            <a:xfrm>
              <a:off x="580872" y="3029204"/>
              <a:ext cx="1909445" cy="734695"/>
            </a:xfrm>
            <a:custGeom>
              <a:avLst/>
              <a:gdLst/>
              <a:ahLst/>
              <a:cxnLst/>
              <a:rect l="l" t="t" r="r" b="b"/>
              <a:pathLst>
                <a:path w="1909445" h="734695">
                  <a:moveTo>
                    <a:pt x="1853971" y="0"/>
                  </a:moveTo>
                  <a:lnTo>
                    <a:pt x="54902" y="0"/>
                  </a:lnTo>
                  <a:lnTo>
                    <a:pt x="33529" y="4304"/>
                  </a:lnTo>
                  <a:lnTo>
                    <a:pt x="16078" y="16049"/>
                  </a:lnTo>
                  <a:lnTo>
                    <a:pt x="4313" y="33486"/>
                  </a:lnTo>
                  <a:lnTo>
                    <a:pt x="0" y="54863"/>
                  </a:lnTo>
                  <a:lnTo>
                    <a:pt x="0" y="679831"/>
                  </a:lnTo>
                  <a:lnTo>
                    <a:pt x="4313" y="701208"/>
                  </a:lnTo>
                  <a:lnTo>
                    <a:pt x="16078" y="718645"/>
                  </a:lnTo>
                  <a:lnTo>
                    <a:pt x="33529" y="730390"/>
                  </a:lnTo>
                  <a:lnTo>
                    <a:pt x="54902" y="734695"/>
                  </a:lnTo>
                  <a:lnTo>
                    <a:pt x="1853971" y="734695"/>
                  </a:lnTo>
                  <a:lnTo>
                    <a:pt x="1875349" y="730390"/>
                  </a:lnTo>
                  <a:lnTo>
                    <a:pt x="1892785" y="718645"/>
                  </a:lnTo>
                  <a:lnTo>
                    <a:pt x="1904531" y="701208"/>
                  </a:lnTo>
                  <a:lnTo>
                    <a:pt x="1908835" y="679831"/>
                  </a:lnTo>
                  <a:lnTo>
                    <a:pt x="1908835" y="54863"/>
                  </a:lnTo>
                  <a:lnTo>
                    <a:pt x="1904531" y="33486"/>
                  </a:lnTo>
                  <a:lnTo>
                    <a:pt x="1892785" y="16049"/>
                  </a:lnTo>
                  <a:lnTo>
                    <a:pt x="1875349" y="4304"/>
                  </a:lnTo>
                  <a:lnTo>
                    <a:pt x="1853971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80872" y="3029204"/>
              <a:ext cx="1909445" cy="734695"/>
            </a:xfrm>
            <a:custGeom>
              <a:avLst/>
              <a:gdLst/>
              <a:ahLst/>
              <a:cxnLst/>
              <a:rect l="l" t="t" r="r" b="b"/>
              <a:pathLst>
                <a:path w="1909445" h="734695">
                  <a:moveTo>
                    <a:pt x="0" y="54863"/>
                  </a:moveTo>
                  <a:lnTo>
                    <a:pt x="4313" y="33486"/>
                  </a:lnTo>
                  <a:lnTo>
                    <a:pt x="16078" y="16049"/>
                  </a:lnTo>
                  <a:lnTo>
                    <a:pt x="33529" y="4304"/>
                  </a:lnTo>
                  <a:lnTo>
                    <a:pt x="54902" y="0"/>
                  </a:lnTo>
                  <a:lnTo>
                    <a:pt x="1853971" y="0"/>
                  </a:lnTo>
                  <a:lnTo>
                    <a:pt x="1875349" y="4304"/>
                  </a:lnTo>
                  <a:lnTo>
                    <a:pt x="1892785" y="16049"/>
                  </a:lnTo>
                  <a:lnTo>
                    <a:pt x="1904531" y="33486"/>
                  </a:lnTo>
                  <a:lnTo>
                    <a:pt x="1908835" y="54863"/>
                  </a:lnTo>
                  <a:lnTo>
                    <a:pt x="1908835" y="679831"/>
                  </a:lnTo>
                  <a:lnTo>
                    <a:pt x="1904531" y="701208"/>
                  </a:lnTo>
                  <a:lnTo>
                    <a:pt x="1892785" y="718645"/>
                  </a:lnTo>
                  <a:lnTo>
                    <a:pt x="1875349" y="730390"/>
                  </a:lnTo>
                  <a:lnTo>
                    <a:pt x="1853971" y="734695"/>
                  </a:lnTo>
                  <a:lnTo>
                    <a:pt x="54902" y="734695"/>
                  </a:lnTo>
                  <a:lnTo>
                    <a:pt x="33529" y="730390"/>
                  </a:lnTo>
                  <a:lnTo>
                    <a:pt x="16078" y="718645"/>
                  </a:lnTo>
                  <a:lnTo>
                    <a:pt x="4313" y="701208"/>
                  </a:lnTo>
                  <a:lnTo>
                    <a:pt x="0" y="679831"/>
                  </a:lnTo>
                  <a:lnTo>
                    <a:pt x="0" y="5486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47905" y="3308552"/>
              <a:ext cx="174976" cy="176085"/>
            </a:xfrm>
            <a:prstGeom prst="rect">
              <a:avLst/>
            </a:prstGeom>
          </p:spPr>
        </p:pic>
      </p:grpSp>
      <p:sp>
        <p:nvSpPr>
          <p:cNvPr id="22" name="object 22"/>
          <p:cNvSpPr/>
          <p:nvPr/>
        </p:nvSpPr>
        <p:spPr>
          <a:xfrm>
            <a:off x="2555113" y="3756914"/>
            <a:ext cx="7505065" cy="8890"/>
          </a:xfrm>
          <a:custGeom>
            <a:avLst/>
            <a:gdLst/>
            <a:ahLst/>
            <a:cxnLst/>
            <a:rect l="l" t="t" r="r" b="b"/>
            <a:pathLst>
              <a:path w="7505065" h="8889">
                <a:moveTo>
                  <a:pt x="7502906" y="0"/>
                </a:moveTo>
                <a:lnTo>
                  <a:pt x="1778" y="0"/>
                </a:lnTo>
                <a:lnTo>
                  <a:pt x="0" y="1905"/>
                </a:lnTo>
                <a:lnTo>
                  <a:pt x="0" y="4190"/>
                </a:lnTo>
                <a:lnTo>
                  <a:pt x="0" y="6476"/>
                </a:lnTo>
                <a:lnTo>
                  <a:pt x="1778" y="8382"/>
                </a:lnTo>
                <a:lnTo>
                  <a:pt x="7502906" y="8382"/>
                </a:lnTo>
                <a:lnTo>
                  <a:pt x="7504811" y="6476"/>
                </a:lnTo>
                <a:lnTo>
                  <a:pt x="7504811" y="1905"/>
                </a:lnTo>
                <a:lnTo>
                  <a:pt x="7502906" y="0"/>
                </a:lnTo>
                <a:close/>
              </a:path>
            </a:pathLst>
          </a:custGeom>
          <a:solidFill>
            <a:srgbClr val="C0C1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object 23"/>
          <p:cNvGrpSpPr/>
          <p:nvPr/>
        </p:nvGrpSpPr>
        <p:grpSpPr>
          <a:xfrm>
            <a:off x="577062" y="3825494"/>
            <a:ext cx="2871470" cy="742315"/>
            <a:chOff x="577062" y="3825494"/>
            <a:chExt cx="2871470" cy="742315"/>
          </a:xfrm>
        </p:grpSpPr>
        <p:sp>
          <p:nvSpPr>
            <p:cNvPr id="24" name="object 24"/>
            <p:cNvSpPr/>
            <p:nvPr/>
          </p:nvSpPr>
          <p:spPr>
            <a:xfrm>
              <a:off x="580872" y="3829304"/>
              <a:ext cx="2863850" cy="734695"/>
            </a:xfrm>
            <a:custGeom>
              <a:avLst/>
              <a:gdLst/>
              <a:ahLst/>
              <a:cxnLst/>
              <a:rect l="l" t="t" r="r" b="b"/>
              <a:pathLst>
                <a:path w="2863850" h="734695">
                  <a:moveTo>
                    <a:pt x="2808376" y="0"/>
                  </a:moveTo>
                  <a:lnTo>
                    <a:pt x="54902" y="0"/>
                  </a:lnTo>
                  <a:lnTo>
                    <a:pt x="33529" y="4304"/>
                  </a:lnTo>
                  <a:lnTo>
                    <a:pt x="16078" y="16049"/>
                  </a:lnTo>
                  <a:lnTo>
                    <a:pt x="4313" y="33486"/>
                  </a:lnTo>
                  <a:lnTo>
                    <a:pt x="0" y="54863"/>
                  </a:lnTo>
                  <a:lnTo>
                    <a:pt x="0" y="679831"/>
                  </a:lnTo>
                  <a:lnTo>
                    <a:pt x="4313" y="701208"/>
                  </a:lnTo>
                  <a:lnTo>
                    <a:pt x="16078" y="718645"/>
                  </a:lnTo>
                  <a:lnTo>
                    <a:pt x="33529" y="730390"/>
                  </a:lnTo>
                  <a:lnTo>
                    <a:pt x="54902" y="734695"/>
                  </a:lnTo>
                  <a:lnTo>
                    <a:pt x="2808376" y="734695"/>
                  </a:lnTo>
                  <a:lnTo>
                    <a:pt x="2829700" y="730390"/>
                  </a:lnTo>
                  <a:lnTo>
                    <a:pt x="2847143" y="718645"/>
                  </a:lnTo>
                  <a:lnTo>
                    <a:pt x="2858918" y="701208"/>
                  </a:lnTo>
                  <a:lnTo>
                    <a:pt x="2863240" y="679831"/>
                  </a:lnTo>
                  <a:lnTo>
                    <a:pt x="2863240" y="54863"/>
                  </a:lnTo>
                  <a:lnTo>
                    <a:pt x="2858918" y="33486"/>
                  </a:lnTo>
                  <a:lnTo>
                    <a:pt x="2847143" y="16049"/>
                  </a:lnTo>
                  <a:lnTo>
                    <a:pt x="2829700" y="4304"/>
                  </a:lnTo>
                  <a:lnTo>
                    <a:pt x="2808376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80872" y="3829304"/>
              <a:ext cx="2863850" cy="734695"/>
            </a:xfrm>
            <a:custGeom>
              <a:avLst/>
              <a:gdLst/>
              <a:ahLst/>
              <a:cxnLst/>
              <a:rect l="l" t="t" r="r" b="b"/>
              <a:pathLst>
                <a:path w="2863850" h="734695">
                  <a:moveTo>
                    <a:pt x="0" y="54863"/>
                  </a:moveTo>
                  <a:lnTo>
                    <a:pt x="4313" y="33486"/>
                  </a:lnTo>
                  <a:lnTo>
                    <a:pt x="16078" y="16049"/>
                  </a:lnTo>
                  <a:lnTo>
                    <a:pt x="33529" y="4304"/>
                  </a:lnTo>
                  <a:lnTo>
                    <a:pt x="54902" y="0"/>
                  </a:lnTo>
                  <a:lnTo>
                    <a:pt x="2808376" y="0"/>
                  </a:lnTo>
                  <a:lnTo>
                    <a:pt x="2829700" y="4304"/>
                  </a:lnTo>
                  <a:lnTo>
                    <a:pt x="2847143" y="16049"/>
                  </a:lnTo>
                  <a:lnTo>
                    <a:pt x="2858918" y="33486"/>
                  </a:lnTo>
                  <a:lnTo>
                    <a:pt x="2863240" y="54863"/>
                  </a:lnTo>
                  <a:lnTo>
                    <a:pt x="2863240" y="679831"/>
                  </a:lnTo>
                  <a:lnTo>
                    <a:pt x="2858918" y="701208"/>
                  </a:lnTo>
                  <a:lnTo>
                    <a:pt x="2847143" y="718645"/>
                  </a:lnTo>
                  <a:lnTo>
                    <a:pt x="2829700" y="730390"/>
                  </a:lnTo>
                  <a:lnTo>
                    <a:pt x="2808376" y="734695"/>
                  </a:lnTo>
                  <a:lnTo>
                    <a:pt x="54902" y="734695"/>
                  </a:lnTo>
                  <a:lnTo>
                    <a:pt x="33529" y="730390"/>
                  </a:lnTo>
                  <a:lnTo>
                    <a:pt x="16078" y="718645"/>
                  </a:lnTo>
                  <a:lnTo>
                    <a:pt x="4313" y="701208"/>
                  </a:lnTo>
                  <a:lnTo>
                    <a:pt x="0" y="679831"/>
                  </a:lnTo>
                  <a:lnTo>
                    <a:pt x="0" y="54863"/>
                  </a:lnTo>
                  <a:close/>
                </a:path>
              </a:pathLst>
            </a:custGeom>
            <a:ln w="761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64418" y="4108652"/>
              <a:ext cx="96225" cy="176085"/>
            </a:xfrm>
            <a:prstGeom prst="rect">
              <a:avLst/>
            </a:prstGeom>
          </p:spPr>
        </p:pic>
      </p:grpSp>
      <p:sp>
        <p:nvSpPr>
          <p:cNvPr id="27" name="object 27"/>
          <p:cNvSpPr/>
          <p:nvPr/>
        </p:nvSpPr>
        <p:spPr>
          <a:xfrm>
            <a:off x="3509390" y="4557014"/>
            <a:ext cx="6550659" cy="8890"/>
          </a:xfrm>
          <a:custGeom>
            <a:avLst/>
            <a:gdLst/>
            <a:ahLst/>
            <a:cxnLst/>
            <a:rect l="l" t="t" r="r" b="b"/>
            <a:pathLst>
              <a:path w="6550659" h="8889">
                <a:moveTo>
                  <a:pt x="6548628" y="0"/>
                </a:moveTo>
                <a:lnTo>
                  <a:pt x="1905" y="0"/>
                </a:lnTo>
                <a:lnTo>
                  <a:pt x="0" y="1905"/>
                </a:lnTo>
                <a:lnTo>
                  <a:pt x="0" y="4191"/>
                </a:lnTo>
                <a:lnTo>
                  <a:pt x="0" y="6477"/>
                </a:lnTo>
                <a:lnTo>
                  <a:pt x="1905" y="8381"/>
                </a:lnTo>
                <a:lnTo>
                  <a:pt x="6548628" y="8381"/>
                </a:lnTo>
                <a:lnTo>
                  <a:pt x="6550533" y="6477"/>
                </a:lnTo>
                <a:lnTo>
                  <a:pt x="6550533" y="1905"/>
                </a:lnTo>
                <a:lnTo>
                  <a:pt x="6548628" y="0"/>
                </a:lnTo>
                <a:close/>
              </a:path>
            </a:pathLst>
          </a:custGeom>
          <a:solidFill>
            <a:srgbClr val="C0C1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8" name="object 28"/>
          <p:cNvGrpSpPr/>
          <p:nvPr/>
        </p:nvGrpSpPr>
        <p:grpSpPr>
          <a:xfrm>
            <a:off x="577062" y="4625594"/>
            <a:ext cx="3825875" cy="742315"/>
            <a:chOff x="577062" y="4625594"/>
            <a:chExt cx="3825875" cy="742315"/>
          </a:xfrm>
        </p:grpSpPr>
        <p:sp>
          <p:nvSpPr>
            <p:cNvPr id="29" name="object 29"/>
            <p:cNvSpPr/>
            <p:nvPr/>
          </p:nvSpPr>
          <p:spPr>
            <a:xfrm>
              <a:off x="580872" y="4629404"/>
              <a:ext cx="3818254" cy="734695"/>
            </a:xfrm>
            <a:custGeom>
              <a:avLst/>
              <a:gdLst/>
              <a:ahLst/>
              <a:cxnLst/>
              <a:rect l="l" t="t" r="r" b="b"/>
              <a:pathLst>
                <a:path w="3818254" h="734695">
                  <a:moveTo>
                    <a:pt x="3762781" y="0"/>
                  </a:moveTo>
                  <a:lnTo>
                    <a:pt x="54902" y="0"/>
                  </a:lnTo>
                  <a:lnTo>
                    <a:pt x="33529" y="4304"/>
                  </a:lnTo>
                  <a:lnTo>
                    <a:pt x="16078" y="16049"/>
                  </a:lnTo>
                  <a:lnTo>
                    <a:pt x="4313" y="33486"/>
                  </a:lnTo>
                  <a:lnTo>
                    <a:pt x="0" y="54863"/>
                  </a:lnTo>
                  <a:lnTo>
                    <a:pt x="0" y="679830"/>
                  </a:lnTo>
                  <a:lnTo>
                    <a:pt x="4313" y="701155"/>
                  </a:lnTo>
                  <a:lnTo>
                    <a:pt x="16078" y="718597"/>
                  </a:lnTo>
                  <a:lnTo>
                    <a:pt x="33529" y="730373"/>
                  </a:lnTo>
                  <a:lnTo>
                    <a:pt x="54902" y="734694"/>
                  </a:lnTo>
                  <a:lnTo>
                    <a:pt x="3762781" y="734694"/>
                  </a:lnTo>
                  <a:lnTo>
                    <a:pt x="3784159" y="730373"/>
                  </a:lnTo>
                  <a:lnTo>
                    <a:pt x="3801595" y="718597"/>
                  </a:lnTo>
                  <a:lnTo>
                    <a:pt x="3813341" y="701155"/>
                  </a:lnTo>
                  <a:lnTo>
                    <a:pt x="3817645" y="679830"/>
                  </a:lnTo>
                  <a:lnTo>
                    <a:pt x="3817645" y="54863"/>
                  </a:lnTo>
                  <a:lnTo>
                    <a:pt x="3813341" y="33486"/>
                  </a:lnTo>
                  <a:lnTo>
                    <a:pt x="3801595" y="16049"/>
                  </a:lnTo>
                  <a:lnTo>
                    <a:pt x="3784159" y="4304"/>
                  </a:lnTo>
                  <a:lnTo>
                    <a:pt x="3762781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80872" y="4629404"/>
              <a:ext cx="3818254" cy="734695"/>
            </a:xfrm>
            <a:custGeom>
              <a:avLst/>
              <a:gdLst/>
              <a:ahLst/>
              <a:cxnLst/>
              <a:rect l="l" t="t" r="r" b="b"/>
              <a:pathLst>
                <a:path w="3818254" h="734695">
                  <a:moveTo>
                    <a:pt x="0" y="54863"/>
                  </a:moveTo>
                  <a:lnTo>
                    <a:pt x="4313" y="33486"/>
                  </a:lnTo>
                  <a:lnTo>
                    <a:pt x="16078" y="16049"/>
                  </a:lnTo>
                  <a:lnTo>
                    <a:pt x="33529" y="4304"/>
                  </a:lnTo>
                  <a:lnTo>
                    <a:pt x="54902" y="0"/>
                  </a:lnTo>
                  <a:lnTo>
                    <a:pt x="3762781" y="0"/>
                  </a:lnTo>
                  <a:lnTo>
                    <a:pt x="3784159" y="4304"/>
                  </a:lnTo>
                  <a:lnTo>
                    <a:pt x="3801595" y="16049"/>
                  </a:lnTo>
                  <a:lnTo>
                    <a:pt x="3813341" y="33486"/>
                  </a:lnTo>
                  <a:lnTo>
                    <a:pt x="3817645" y="54863"/>
                  </a:lnTo>
                  <a:lnTo>
                    <a:pt x="3817645" y="679830"/>
                  </a:lnTo>
                  <a:lnTo>
                    <a:pt x="3813341" y="701155"/>
                  </a:lnTo>
                  <a:lnTo>
                    <a:pt x="3801595" y="718597"/>
                  </a:lnTo>
                  <a:lnTo>
                    <a:pt x="3784159" y="730373"/>
                  </a:lnTo>
                  <a:lnTo>
                    <a:pt x="3762781" y="734694"/>
                  </a:lnTo>
                  <a:lnTo>
                    <a:pt x="54902" y="734694"/>
                  </a:lnTo>
                  <a:lnTo>
                    <a:pt x="33529" y="730373"/>
                  </a:lnTo>
                  <a:lnTo>
                    <a:pt x="16078" y="718597"/>
                  </a:lnTo>
                  <a:lnTo>
                    <a:pt x="4313" y="701155"/>
                  </a:lnTo>
                  <a:lnTo>
                    <a:pt x="0" y="679830"/>
                  </a:lnTo>
                  <a:lnTo>
                    <a:pt x="0" y="5486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7826" y="4905489"/>
              <a:ext cx="183278" cy="182670"/>
            </a:xfrm>
            <a:prstGeom prst="rect">
              <a:avLst/>
            </a:prstGeom>
          </p:spPr>
        </p:pic>
      </p:grpSp>
      <p:sp>
        <p:nvSpPr>
          <p:cNvPr id="32" name="object 32"/>
          <p:cNvSpPr/>
          <p:nvPr/>
        </p:nvSpPr>
        <p:spPr>
          <a:xfrm>
            <a:off x="4463922" y="5357114"/>
            <a:ext cx="5596255" cy="8890"/>
          </a:xfrm>
          <a:custGeom>
            <a:avLst/>
            <a:gdLst/>
            <a:ahLst/>
            <a:cxnLst/>
            <a:rect l="l" t="t" r="r" b="b"/>
            <a:pathLst>
              <a:path w="5596255" h="8889">
                <a:moveTo>
                  <a:pt x="5594096" y="0"/>
                </a:moveTo>
                <a:lnTo>
                  <a:pt x="1904" y="0"/>
                </a:lnTo>
                <a:lnTo>
                  <a:pt x="0" y="1905"/>
                </a:lnTo>
                <a:lnTo>
                  <a:pt x="0" y="4191"/>
                </a:lnTo>
                <a:lnTo>
                  <a:pt x="0" y="6477"/>
                </a:lnTo>
                <a:lnTo>
                  <a:pt x="1904" y="8381"/>
                </a:lnTo>
                <a:lnTo>
                  <a:pt x="5594096" y="8381"/>
                </a:lnTo>
                <a:lnTo>
                  <a:pt x="5596001" y="6477"/>
                </a:lnTo>
                <a:lnTo>
                  <a:pt x="5596001" y="1905"/>
                </a:lnTo>
                <a:lnTo>
                  <a:pt x="5594096" y="0"/>
                </a:lnTo>
                <a:close/>
              </a:path>
            </a:pathLst>
          </a:custGeom>
          <a:solidFill>
            <a:srgbClr val="C0C1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3" name="object 33"/>
          <p:cNvGrpSpPr/>
          <p:nvPr/>
        </p:nvGrpSpPr>
        <p:grpSpPr>
          <a:xfrm>
            <a:off x="577062" y="5425566"/>
            <a:ext cx="4780280" cy="742950"/>
            <a:chOff x="577062" y="5425566"/>
            <a:chExt cx="4780280" cy="742950"/>
          </a:xfrm>
        </p:grpSpPr>
        <p:sp>
          <p:nvSpPr>
            <p:cNvPr id="34" name="object 34"/>
            <p:cNvSpPr/>
            <p:nvPr/>
          </p:nvSpPr>
          <p:spPr>
            <a:xfrm>
              <a:off x="580872" y="5429376"/>
              <a:ext cx="4772660" cy="735330"/>
            </a:xfrm>
            <a:custGeom>
              <a:avLst/>
              <a:gdLst/>
              <a:ahLst/>
              <a:cxnLst/>
              <a:rect l="l" t="t" r="r" b="b"/>
              <a:pathLst>
                <a:path w="4772660" h="735329">
                  <a:moveTo>
                    <a:pt x="4717313" y="0"/>
                  </a:moveTo>
                  <a:lnTo>
                    <a:pt x="54902" y="0"/>
                  </a:lnTo>
                  <a:lnTo>
                    <a:pt x="33529" y="4323"/>
                  </a:lnTo>
                  <a:lnTo>
                    <a:pt x="16078" y="16113"/>
                  </a:lnTo>
                  <a:lnTo>
                    <a:pt x="4313" y="33593"/>
                  </a:lnTo>
                  <a:lnTo>
                    <a:pt x="0" y="54991"/>
                  </a:lnTo>
                  <a:lnTo>
                    <a:pt x="0" y="679894"/>
                  </a:lnTo>
                  <a:lnTo>
                    <a:pt x="4313" y="701267"/>
                  </a:lnTo>
                  <a:lnTo>
                    <a:pt x="16078" y="718718"/>
                  </a:lnTo>
                  <a:lnTo>
                    <a:pt x="33529" y="730482"/>
                  </a:lnTo>
                  <a:lnTo>
                    <a:pt x="54902" y="734796"/>
                  </a:lnTo>
                  <a:lnTo>
                    <a:pt x="4717313" y="734796"/>
                  </a:lnTo>
                  <a:lnTo>
                    <a:pt x="4738637" y="730482"/>
                  </a:lnTo>
                  <a:lnTo>
                    <a:pt x="4756080" y="718718"/>
                  </a:lnTo>
                  <a:lnTo>
                    <a:pt x="4767855" y="701267"/>
                  </a:lnTo>
                  <a:lnTo>
                    <a:pt x="4772177" y="679894"/>
                  </a:lnTo>
                  <a:lnTo>
                    <a:pt x="4772177" y="54991"/>
                  </a:lnTo>
                  <a:lnTo>
                    <a:pt x="4767855" y="33593"/>
                  </a:lnTo>
                  <a:lnTo>
                    <a:pt x="4756080" y="16113"/>
                  </a:lnTo>
                  <a:lnTo>
                    <a:pt x="4738637" y="4323"/>
                  </a:lnTo>
                  <a:lnTo>
                    <a:pt x="4717313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80872" y="5429376"/>
              <a:ext cx="4772660" cy="735330"/>
            </a:xfrm>
            <a:custGeom>
              <a:avLst/>
              <a:gdLst/>
              <a:ahLst/>
              <a:cxnLst/>
              <a:rect l="l" t="t" r="r" b="b"/>
              <a:pathLst>
                <a:path w="4772660" h="735329">
                  <a:moveTo>
                    <a:pt x="0" y="54991"/>
                  </a:moveTo>
                  <a:lnTo>
                    <a:pt x="4313" y="33593"/>
                  </a:lnTo>
                  <a:lnTo>
                    <a:pt x="16078" y="16113"/>
                  </a:lnTo>
                  <a:lnTo>
                    <a:pt x="33529" y="4323"/>
                  </a:lnTo>
                  <a:lnTo>
                    <a:pt x="54902" y="0"/>
                  </a:lnTo>
                  <a:lnTo>
                    <a:pt x="4717313" y="0"/>
                  </a:lnTo>
                  <a:lnTo>
                    <a:pt x="4738637" y="4323"/>
                  </a:lnTo>
                  <a:lnTo>
                    <a:pt x="4756080" y="16113"/>
                  </a:lnTo>
                  <a:lnTo>
                    <a:pt x="4767855" y="33593"/>
                  </a:lnTo>
                  <a:lnTo>
                    <a:pt x="4772177" y="54991"/>
                  </a:lnTo>
                  <a:lnTo>
                    <a:pt x="4772177" y="679894"/>
                  </a:lnTo>
                  <a:lnTo>
                    <a:pt x="4767855" y="701267"/>
                  </a:lnTo>
                  <a:lnTo>
                    <a:pt x="4756080" y="718718"/>
                  </a:lnTo>
                  <a:lnTo>
                    <a:pt x="4738637" y="730482"/>
                  </a:lnTo>
                  <a:lnTo>
                    <a:pt x="4717313" y="734796"/>
                  </a:lnTo>
                  <a:lnTo>
                    <a:pt x="54902" y="734796"/>
                  </a:lnTo>
                  <a:lnTo>
                    <a:pt x="33529" y="730482"/>
                  </a:lnTo>
                  <a:lnTo>
                    <a:pt x="16078" y="718718"/>
                  </a:lnTo>
                  <a:lnTo>
                    <a:pt x="4313" y="701267"/>
                  </a:lnTo>
                  <a:lnTo>
                    <a:pt x="0" y="679894"/>
                  </a:lnTo>
                  <a:lnTo>
                    <a:pt x="0" y="5499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875155" y="5705589"/>
              <a:ext cx="183627" cy="182670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1653285" y="2337053"/>
            <a:ext cx="5840730" cy="36810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Idea</a:t>
            </a:r>
            <a:r>
              <a:rPr sz="125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Stage</a:t>
            </a:r>
            <a:endParaRPr sz="125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45"/>
              </a:spcBef>
            </a:pP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Bootstrap</a:t>
            </a:r>
            <a:r>
              <a:rPr sz="10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SAFE</a:t>
            </a:r>
            <a:r>
              <a:rPr sz="10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ang</a:t>
            </a:r>
            <a:r>
              <a:rPr sz="10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els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15"/>
              </a:spcBef>
            </a:pPr>
            <a:endParaRPr sz="1000">
              <a:latin typeface="Calibri"/>
              <a:cs typeface="Calibri"/>
            </a:endParaRPr>
          </a:p>
          <a:p>
            <a:pPr marL="967105">
              <a:lnSpc>
                <a:spcPct val="100000"/>
              </a:lnSpc>
            </a:pP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Pre-</a:t>
            </a:r>
            <a:r>
              <a:rPr sz="12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Seed</a:t>
            </a:r>
            <a:endParaRPr sz="1250">
              <a:latin typeface="Microsoft JhengHei"/>
              <a:cs typeface="Microsoft JhengHei"/>
            </a:endParaRPr>
          </a:p>
          <a:p>
            <a:pPr marL="967105">
              <a:lnSpc>
                <a:spcPct val="100000"/>
              </a:lnSpc>
              <a:spcBef>
                <a:spcPts val="845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Accelerator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Micro-VC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Crowdfunding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15"/>
              </a:spcBef>
            </a:pPr>
            <a:endParaRPr sz="1000">
              <a:latin typeface="Calibri"/>
              <a:cs typeface="Calibri"/>
            </a:endParaRPr>
          </a:p>
          <a:p>
            <a:pPr marL="1921510">
              <a:lnSpc>
                <a:spcPct val="100000"/>
              </a:lnSpc>
            </a:pPr>
            <a:r>
              <a:rPr sz="12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Seed</a:t>
            </a:r>
            <a:endParaRPr sz="1250">
              <a:latin typeface="Microsoft JhengHei"/>
              <a:cs typeface="Microsoft JhengHei"/>
            </a:endParaRPr>
          </a:p>
          <a:p>
            <a:pPr marL="1921510">
              <a:lnSpc>
                <a:spcPct val="100000"/>
              </a:lnSpc>
              <a:spcBef>
                <a:spcPts val="84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Lead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Strategic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Angels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Convertible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Notes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20"/>
              </a:spcBef>
            </a:pPr>
            <a:endParaRPr sz="1000">
              <a:latin typeface="Calibri"/>
              <a:cs typeface="Calibri"/>
            </a:endParaRPr>
          </a:p>
          <a:p>
            <a:pPr marL="2876550">
              <a:lnSpc>
                <a:spcPct val="100000"/>
              </a:lnSpc>
            </a:pP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Series</a:t>
            </a:r>
            <a:r>
              <a:rPr sz="1250" b="1" spc="8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A+</a:t>
            </a:r>
            <a:endParaRPr sz="1250">
              <a:latin typeface="Microsoft JhengHei"/>
              <a:cs typeface="Microsoft JhengHei"/>
            </a:endParaRPr>
          </a:p>
          <a:p>
            <a:pPr marL="2876550">
              <a:lnSpc>
                <a:spcPct val="100000"/>
              </a:lnSpc>
              <a:spcBef>
                <a:spcPts val="84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CVC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Debt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20"/>
              </a:spcBef>
            </a:pPr>
            <a:endParaRPr sz="1000">
              <a:latin typeface="Calibri"/>
              <a:cs typeface="Calibri"/>
            </a:endParaRPr>
          </a:p>
          <a:p>
            <a:pPr marL="3830954">
              <a:lnSpc>
                <a:spcPct val="100000"/>
              </a:lnSpc>
            </a:pP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Growth</a:t>
            </a:r>
            <a:r>
              <a:rPr sz="1250" b="1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&amp;</a:t>
            </a:r>
            <a:r>
              <a:rPr sz="125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Exit</a:t>
            </a:r>
            <a:endParaRPr sz="1250">
              <a:latin typeface="Microsoft JhengHei"/>
              <a:cs typeface="Microsoft JhengHei"/>
            </a:endParaRPr>
          </a:p>
          <a:p>
            <a:pPr marL="3830954">
              <a:lnSpc>
                <a:spcPct val="100000"/>
              </a:lnSpc>
              <a:spcBef>
                <a:spcPts val="840"/>
              </a:spcBef>
            </a:pP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PE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RBF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+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IPO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/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M&amp;A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/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Token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Launch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7334" y="1484350"/>
            <a:ext cx="10389235" cy="5434965"/>
            <a:chOff x="317334" y="1484350"/>
            <a:chExt cx="10389235" cy="54349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2583" y="1715452"/>
              <a:ext cx="9636422" cy="500453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36384" y="1906269"/>
              <a:ext cx="10046335" cy="4660265"/>
            </a:xfrm>
            <a:custGeom>
              <a:avLst/>
              <a:gdLst/>
              <a:ahLst/>
              <a:cxnLst/>
              <a:rect l="l" t="t" r="r" b="b"/>
              <a:pathLst>
                <a:path w="10046335" h="4660265">
                  <a:moveTo>
                    <a:pt x="9759734" y="0"/>
                  </a:moveTo>
                  <a:lnTo>
                    <a:pt x="286105" y="0"/>
                  </a:lnTo>
                  <a:lnTo>
                    <a:pt x="239697" y="3745"/>
                  </a:lnTo>
                  <a:lnTo>
                    <a:pt x="195673" y="14590"/>
                  </a:lnTo>
                  <a:lnTo>
                    <a:pt x="154622" y="31944"/>
                  </a:lnTo>
                  <a:lnTo>
                    <a:pt x="117134" y="55217"/>
                  </a:lnTo>
                  <a:lnTo>
                    <a:pt x="83797" y="83820"/>
                  </a:lnTo>
                  <a:lnTo>
                    <a:pt x="55201" y="117162"/>
                  </a:lnTo>
                  <a:lnTo>
                    <a:pt x="31934" y="154653"/>
                  </a:lnTo>
                  <a:lnTo>
                    <a:pt x="14585" y="195705"/>
                  </a:lnTo>
                  <a:lnTo>
                    <a:pt x="3744" y="239728"/>
                  </a:lnTo>
                  <a:lnTo>
                    <a:pt x="0" y="286130"/>
                  </a:lnTo>
                  <a:lnTo>
                    <a:pt x="0" y="4373803"/>
                  </a:lnTo>
                  <a:lnTo>
                    <a:pt x="3744" y="4420212"/>
                  </a:lnTo>
                  <a:lnTo>
                    <a:pt x="14585" y="4464237"/>
                  </a:lnTo>
                  <a:lnTo>
                    <a:pt x="31934" y="4505289"/>
                  </a:lnTo>
                  <a:lnTo>
                    <a:pt x="55201" y="4542779"/>
                  </a:lnTo>
                  <a:lnTo>
                    <a:pt x="83797" y="4576117"/>
                  </a:lnTo>
                  <a:lnTo>
                    <a:pt x="117134" y="4604716"/>
                  </a:lnTo>
                  <a:lnTo>
                    <a:pt x="154622" y="4627985"/>
                  </a:lnTo>
                  <a:lnTo>
                    <a:pt x="195673" y="4645335"/>
                  </a:lnTo>
                  <a:lnTo>
                    <a:pt x="239697" y="4656177"/>
                  </a:lnTo>
                  <a:lnTo>
                    <a:pt x="286105" y="4659922"/>
                  </a:lnTo>
                  <a:lnTo>
                    <a:pt x="9759734" y="4659922"/>
                  </a:lnTo>
                  <a:lnTo>
                    <a:pt x="9806136" y="4656177"/>
                  </a:lnTo>
                  <a:lnTo>
                    <a:pt x="9850159" y="4645335"/>
                  </a:lnTo>
                  <a:lnTo>
                    <a:pt x="9891211" y="4627985"/>
                  </a:lnTo>
                  <a:lnTo>
                    <a:pt x="9928703" y="4604716"/>
                  </a:lnTo>
                  <a:lnTo>
                    <a:pt x="9962045" y="4576117"/>
                  </a:lnTo>
                  <a:lnTo>
                    <a:pt x="9990647" y="4542779"/>
                  </a:lnTo>
                  <a:lnTo>
                    <a:pt x="10013920" y="4505289"/>
                  </a:lnTo>
                  <a:lnTo>
                    <a:pt x="10031274" y="4464237"/>
                  </a:lnTo>
                  <a:lnTo>
                    <a:pt x="10042119" y="4420212"/>
                  </a:lnTo>
                  <a:lnTo>
                    <a:pt x="10045865" y="4373803"/>
                  </a:lnTo>
                  <a:lnTo>
                    <a:pt x="10045865" y="286130"/>
                  </a:lnTo>
                  <a:lnTo>
                    <a:pt x="10042119" y="239728"/>
                  </a:lnTo>
                  <a:lnTo>
                    <a:pt x="10031274" y="195705"/>
                  </a:lnTo>
                  <a:lnTo>
                    <a:pt x="10013920" y="154653"/>
                  </a:lnTo>
                  <a:lnTo>
                    <a:pt x="9990647" y="117162"/>
                  </a:lnTo>
                  <a:lnTo>
                    <a:pt x="9962045" y="83820"/>
                  </a:lnTo>
                  <a:lnTo>
                    <a:pt x="9928703" y="55217"/>
                  </a:lnTo>
                  <a:lnTo>
                    <a:pt x="9891211" y="31944"/>
                  </a:lnTo>
                  <a:lnTo>
                    <a:pt x="9850159" y="14590"/>
                  </a:lnTo>
                  <a:lnTo>
                    <a:pt x="9806136" y="3745"/>
                  </a:lnTo>
                  <a:lnTo>
                    <a:pt x="975973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36384" y="1906269"/>
              <a:ext cx="10046335" cy="4660265"/>
            </a:xfrm>
            <a:custGeom>
              <a:avLst/>
              <a:gdLst/>
              <a:ahLst/>
              <a:cxnLst/>
              <a:rect l="l" t="t" r="r" b="b"/>
              <a:pathLst>
                <a:path w="10046335" h="4660265">
                  <a:moveTo>
                    <a:pt x="0" y="286130"/>
                  </a:moveTo>
                  <a:lnTo>
                    <a:pt x="3744" y="239728"/>
                  </a:lnTo>
                  <a:lnTo>
                    <a:pt x="14585" y="195705"/>
                  </a:lnTo>
                  <a:lnTo>
                    <a:pt x="31934" y="154653"/>
                  </a:lnTo>
                  <a:lnTo>
                    <a:pt x="55201" y="117162"/>
                  </a:lnTo>
                  <a:lnTo>
                    <a:pt x="83797" y="83820"/>
                  </a:lnTo>
                  <a:lnTo>
                    <a:pt x="117134" y="55217"/>
                  </a:lnTo>
                  <a:lnTo>
                    <a:pt x="154622" y="31944"/>
                  </a:lnTo>
                  <a:lnTo>
                    <a:pt x="195673" y="14590"/>
                  </a:lnTo>
                  <a:lnTo>
                    <a:pt x="239697" y="3745"/>
                  </a:lnTo>
                  <a:lnTo>
                    <a:pt x="286105" y="0"/>
                  </a:lnTo>
                  <a:lnTo>
                    <a:pt x="9759734" y="0"/>
                  </a:lnTo>
                  <a:lnTo>
                    <a:pt x="9806136" y="3745"/>
                  </a:lnTo>
                  <a:lnTo>
                    <a:pt x="9850159" y="14590"/>
                  </a:lnTo>
                  <a:lnTo>
                    <a:pt x="9891211" y="31944"/>
                  </a:lnTo>
                  <a:lnTo>
                    <a:pt x="9928703" y="55217"/>
                  </a:lnTo>
                  <a:lnTo>
                    <a:pt x="9962045" y="83820"/>
                  </a:lnTo>
                  <a:lnTo>
                    <a:pt x="9990647" y="117162"/>
                  </a:lnTo>
                  <a:lnTo>
                    <a:pt x="10013920" y="154653"/>
                  </a:lnTo>
                  <a:lnTo>
                    <a:pt x="10031274" y="195705"/>
                  </a:lnTo>
                  <a:lnTo>
                    <a:pt x="10042119" y="239728"/>
                  </a:lnTo>
                  <a:lnTo>
                    <a:pt x="10045865" y="286130"/>
                  </a:lnTo>
                  <a:lnTo>
                    <a:pt x="10045865" y="4373803"/>
                  </a:lnTo>
                  <a:lnTo>
                    <a:pt x="10042119" y="4420212"/>
                  </a:lnTo>
                  <a:lnTo>
                    <a:pt x="10031274" y="4464237"/>
                  </a:lnTo>
                  <a:lnTo>
                    <a:pt x="10013920" y="4505289"/>
                  </a:lnTo>
                  <a:lnTo>
                    <a:pt x="9990647" y="4542779"/>
                  </a:lnTo>
                  <a:lnTo>
                    <a:pt x="9962045" y="4576117"/>
                  </a:lnTo>
                  <a:lnTo>
                    <a:pt x="9928703" y="4604716"/>
                  </a:lnTo>
                  <a:lnTo>
                    <a:pt x="9891211" y="4627985"/>
                  </a:lnTo>
                  <a:lnTo>
                    <a:pt x="9850159" y="4645335"/>
                  </a:lnTo>
                  <a:lnTo>
                    <a:pt x="9806136" y="4656177"/>
                  </a:lnTo>
                  <a:lnTo>
                    <a:pt x="9759734" y="4659922"/>
                  </a:lnTo>
                  <a:lnTo>
                    <a:pt x="286105" y="4659922"/>
                  </a:lnTo>
                  <a:lnTo>
                    <a:pt x="239697" y="4656177"/>
                  </a:lnTo>
                  <a:lnTo>
                    <a:pt x="195673" y="4645335"/>
                  </a:lnTo>
                  <a:lnTo>
                    <a:pt x="154622" y="4627985"/>
                  </a:lnTo>
                  <a:lnTo>
                    <a:pt x="117134" y="4604716"/>
                  </a:lnTo>
                  <a:lnTo>
                    <a:pt x="83797" y="4576117"/>
                  </a:lnTo>
                  <a:lnTo>
                    <a:pt x="55201" y="4542779"/>
                  </a:lnTo>
                  <a:lnTo>
                    <a:pt x="31934" y="4505289"/>
                  </a:lnTo>
                  <a:lnTo>
                    <a:pt x="14585" y="4464237"/>
                  </a:lnTo>
                  <a:lnTo>
                    <a:pt x="3744" y="4420212"/>
                  </a:lnTo>
                  <a:lnTo>
                    <a:pt x="0" y="4373803"/>
                  </a:lnTo>
                  <a:lnTo>
                    <a:pt x="0" y="286130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43571" y="1484350"/>
              <a:ext cx="3462528" cy="54347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562850" y="1704974"/>
              <a:ext cx="3143250" cy="5029200"/>
            </a:xfrm>
            <a:custGeom>
              <a:avLst/>
              <a:gdLst/>
              <a:ahLst/>
              <a:cxnLst/>
              <a:rect l="l" t="t" r="r" b="b"/>
              <a:pathLst>
                <a:path w="3143250" h="5029200">
                  <a:moveTo>
                    <a:pt x="31432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806607"/>
                  </a:lnTo>
                  <a:lnTo>
                    <a:pt x="4523" y="4851467"/>
                  </a:lnTo>
                  <a:lnTo>
                    <a:pt x="17498" y="4893250"/>
                  </a:lnTo>
                  <a:lnTo>
                    <a:pt x="38027" y="4931061"/>
                  </a:lnTo>
                  <a:lnTo>
                    <a:pt x="65214" y="4964004"/>
                  </a:lnTo>
                  <a:lnTo>
                    <a:pt x="98164" y="4991184"/>
                  </a:lnTo>
                  <a:lnTo>
                    <a:pt x="135981" y="5011707"/>
                  </a:lnTo>
                  <a:lnTo>
                    <a:pt x="177768" y="5024677"/>
                  </a:lnTo>
                  <a:lnTo>
                    <a:pt x="222630" y="5029200"/>
                  </a:lnTo>
                  <a:lnTo>
                    <a:pt x="3143250" y="5029200"/>
                  </a:lnTo>
                  <a:lnTo>
                    <a:pt x="31432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26618" y="181203"/>
            <a:ext cx="10232390" cy="1220470"/>
            <a:chOff x="226618" y="181203"/>
            <a:chExt cx="10232390" cy="1220470"/>
          </a:xfrm>
        </p:grpSpPr>
        <p:sp>
          <p:nvSpPr>
            <p:cNvPr id="9" name="object 9"/>
            <p:cNvSpPr/>
            <p:nvPr/>
          </p:nvSpPr>
          <p:spPr>
            <a:xfrm>
              <a:off x="2076450" y="653797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6618" y="181203"/>
              <a:ext cx="2024252" cy="94515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905776" y="1133475"/>
              <a:ext cx="1109345" cy="267970"/>
            </a:xfrm>
            <a:custGeom>
              <a:avLst/>
              <a:gdLst/>
              <a:ahLst/>
              <a:cxnLst/>
              <a:rect l="l" t="t" r="r" b="b"/>
              <a:pathLst>
                <a:path w="1109345" h="267969">
                  <a:moveTo>
                    <a:pt x="1061199" y="0"/>
                  </a:moveTo>
                  <a:lnTo>
                    <a:pt x="48094" y="0"/>
                  </a:lnTo>
                  <a:lnTo>
                    <a:pt x="29376" y="3788"/>
                  </a:lnTo>
                  <a:lnTo>
                    <a:pt x="14089" y="14112"/>
                  </a:lnTo>
                  <a:lnTo>
                    <a:pt x="3780" y="29414"/>
                  </a:lnTo>
                  <a:lnTo>
                    <a:pt x="0" y="48133"/>
                  </a:lnTo>
                  <a:lnTo>
                    <a:pt x="0" y="219583"/>
                  </a:lnTo>
                  <a:lnTo>
                    <a:pt x="3780" y="238281"/>
                  </a:lnTo>
                  <a:lnTo>
                    <a:pt x="14089" y="253539"/>
                  </a:lnTo>
                  <a:lnTo>
                    <a:pt x="29376" y="263820"/>
                  </a:lnTo>
                  <a:lnTo>
                    <a:pt x="48094" y="267588"/>
                  </a:lnTo>
                  <a:lnTo>
                    <a:pt x="1061199" y="267588"/>
                  </a:lnTo>
                  <a:lnTo>
                    <a:pt x="1079917" y="263820"/>
                  </a:lnTo>
                  <a:lnTo>
                    <a:pt x="1095219" y="253539"/>
                  </a:lnTo>
                  <a:lnTo>
                    <a:pt x="1105544" y="238281"/>
                  </a:lnTo>
                  <a:lnTo>
                    <a:pt x="1109332" y="219583"/>
                  </a:lnTo>
                  <a:lnTo>
                    <a:pt x="1109332" y="48133"/>
                  </a:lnTo>
                  <a:lnTo>
                    <a:pt x="1105544" y="29414"/>
                  </a:lnTo>
                  <a:lnTo>
                    <a:pt x="1095219" y="14112"/>
                  </a:lnTo>
                  <a:lnTo>
                    <a:pt x="1079917" y="3788"/>
                  </a:lnTo>
                  <a:lnTo>
                    <a:pt x="1061199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300097" y="1044066"/>
            <a:ext cx="4390390" cy="4502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Key</a:t>
            </a:r>
            <a:r>
              <a:rPr sz="2750" i="0" spc="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Questions</a:t>
            </a:r>
            <a:r>
              <a:rPr sz="2750" i="0" spc="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750" i="0" spc="5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Answers</a:t>
            </a:r>
            <a:endParaRPr sz="275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9714" y="2145283"/>
            <a:ext cx="47669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Test</a:t>
            </a:r>
            <a:r>
              <a:rPr sz="14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your</a:t>
            </a:r>
            <a:r>
              <a:rPr sz="14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mastery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core</a:t>
            </a:r>
            <a:r>
              <a:rPr sz="14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concepts</a:t>
            </a:r>
            <a:r>
              <a:rPr sz="14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4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these</a:t>
            </a:r>
            <a:r>
              <a:rPr sz="14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applied</a:t>
            </a:r>
            <a:r>
              <a:rPr sz="14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2424"/>
                </a:solidFill>
                <a:latin typeface="Calibri"/>
                <a:cs typeface="Calibri"/>
              </a:rPr>
              <a:t>Q&amp;A</a:t>
            </a:r>
            <a:r>
              <a:rPr sz="14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Calibri"/>
                <a:cs typeface="Calibri"/>
              </a:rPr>
              <a:t>pairs: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55688" y="2538094"/>
            <a:ext cx="4738370" cy="1783714"/>
            <a:chOff x="555688" y="2538094"/>
            <a:chExt cx="4738370" cy="1783714"/>
          </a:xfrm>
        </p:grpSpPr>
        <p:sp>
          <p:nvSpPr>
            <p:cNvPr id="15" name="object 15"/>
            <p:cNvSpPr/>
            <p:nvPr/>
          </p:nvSpPr>
          <p:spPr>
            <a:xfrm>
              <a:off x="572427" y="2549524"/>
              <a:ext cx="4710430" cy="1760855"/>
            </a:xfrm>
            <a:custGeom>
              <a:avLst/>
              <a:gdLst/>
              <a:ahLst/>
              <a:cxnLst/>
              <a:rect l="l" t="t" r="r" b="b"/>
              <a:pathLst>
                <a:path w="4710430" h="1760854">
                  <a:moveTo>
                    <a:pt x="4629873" y="0"/>
                  </a:moveTo>
                  <a:lnTo>
                    <a:pt x="80289" y="0"/>
                  </a:lnTo>
                  <a:lnTo>
                    <a:pt x="49034" y="6310"/>
                  </a:lnTo>
                  <a:lnTo>
                    <a:pt x="23514" y="23526"/>
                  </a:lnTo>
                  <a:lnTo>
                    <a:pt x="6308" y="49077"/>
                  </a:lnTo>
                  <a:lnTo>
                    <a:pt x="0" y="80390"/>
                  </a:lnTo>
                  <a:lnTo>
                    <a:pt x="0" y="1680337"/>
                  </a:lnTo>
                  <a:lnTo>
                    <a:pt x="6308" y="1711577"/>
                  </a:lnTo>
                  <a:lnTo>
                    <a:pt x="23514" y="1737090"/>
                  </a:lnTo>
                  <a:lnTo>
                    <a:pt x="49034" y="1754292"/>
                  </a:lnTo>
                  <a:lnTo>
                    <a:pt x="80289" y="1760601"/>
                  </a:lnTo>
                  <a:lnTo>
                    <a:pt x="4629873" y="1760601"/>
                  </a:lnTo>
                  <a:lnTo>
                    <a:pt x="4661113" y="1754292"/>
                  </a:lnTo>
                  <a:lnTo>
                    <a:pt x="4686627" y="1737090"/>
                  </a:lnTo>
                  <a:lnTo>
                    <a:pt x="4703829" y="1711577"/>
                  </a:lnTo>
                  <a:lnTo>
                    <a:pt x="4710137" y="1680337"/>
                  </a:lnTo>
                  <a:lnTo>
                    <a:pt x="4710137" y="80390"/>
                  </a:lnTo>
                  <a:lnTo>
                    <a:pt x="4703829" y="49077"/>
                  </a:lnTo>
                  <a:lnTo>
                    <a:pt x="4686627" y="23526"/>
                  </a:lnTo>
                  <a:lnTo>
                    <a:pt x="4661113" y="6310"/>
                  </a:lnTo>
                  <a:lnTo>
                    <a:pt x="46298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2427" y="2549524"/>
              <a:ext cx="4710430" cy="1760855"/>
            </a:xfrm>
            <a:custGeom>
              <a:avLst/>
              <a:gdLst/>
              <a:ahLst/>
              <a:cxnLst/>
              <a:rect l="l" t="t" r="r" b="b"/>
              <a:pathLst>
                <a:path w="4710430" h="1760854">
                  <a:moveTo>
                    <a:pt x="0" y="80390"/>
                  </a:moveTo>
                  <a:lnTo>
                    <a:pt x="6308" y="49077"/>
                  </a:lnTo>
                  <a:lnTo>
                    <a:pt x="23514" y="23526"/>
                  </a:lnTo>
                  <a:lnTo>
                    <a:pt x="49034" y="6310"/>
                  </a:lnTo>
                  <a:lnTo>
                    <a:pt x="80289" y="0"/>
                  </a:lnTo>
                  <a:lnTo>
                    <a:pt x="4629873" y="0"/>
                  </a:lnTo>
                  <a:lnTo>
                    <a:pt x="4661113" y="6310"/>
                  </a:lnTo>
                  <a:lnTo>
                    <a:pt x="4686627" y="23526"/>
                  </a:lnTo>
                  <a:lnTo>
                    <a:pt x="4703829" y="49077"/>
                  </a:lnTo>
                  <a:lnTo>
                    <a:pt x="4710137" y="80390"/>
                  </a:lnTo>
                  <a:lnTo>
                    <a:pt x="4710137" y="1680337"/>
                  </a:lnTo>
                  <a:lnTo>
                    <a:pt x="4703829" y="1711577"/>
                  </a:lnTo>
                  <a:lnTo>
                    <a:pt x="4686627" y="1737090"/>
                  </a:lnTo>
                  <a:lnTo>
                    <a:pt x="4661113" y="1754292"/>
                  </a:lnTo>
                  <a:lnTo>
                    <a:pt x="4629873" y="1760601"/>
                  </a:lnTo>
                  <a:lnTo>
                    <a:pt x="80289" y="1760601"/>
                  </a:lnTo>
                  <a:lnTo>
                    <a:pt x="49034" y="1754292"/>
                  </a:lnTo>
                  <a:lnTo>
                    <a:pt x="23514" y="1737090"/>
                  </a:lnTo>
                  <a:lnTo>
                    <a:pt x="6308" y="1711577"/>
                  </a:lnTo>
                  <a:lnTo>
                    <a:pt x="0" y="1680337"/>
                  </a:lnTo>
                  <a:lnTo>
                    <a:pt x="0" y="80390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55688" y="2549524"/>
              <a:ext cx="67310" cy="1760855"/>
            </a:xfrm>
            <a:custGeom>
              <a:avLst/>
              <a:gdLst/>
              <a:ahLst/>
              <a:cxnLst/>
              <a:rect l="l" t="t" r="r" b="b"/>
              <a:pathLst>
                <a:path w="67309" h="1760854">
                  <a:moveTo>
                    <a:pt x="33464" y="0"/>
                  </a:moveTo>
                  <a:lnTo>
                    <a:pt x="20440" y="2631"/>
                  </a:lnTo>
                  <a:lnTo>
                    <a:pt x="9802" y="9810"/>
                  </a:lnTo>
                  <a:lnTo>
                    <a:pt x="2630" y="20466"/>
                  </a:lnTo>
                  <a:lnTo>
                    <a:pt x="0" y="33527"/>
                  </a:lnTo>
                  <a:lnTo>
                    <a:pt x="0" y="1727200"/>
                  </a:lnTo>
                  <a:lnTo>
                    <a:pt x="2630" y="1740187"/>
                  </a:lnTo>
                  <a:lnTo>
                    <a:pt x="9802" y="1750806"/>
                  </a:lnTo>
                  <a:lnTo>
                    <a:pt x="20440" y="1757971"/>
                  </a:lnTo>
                  <a:lnTo>
                    <a:pt x="33464" y="1760601"/>
                  </a:lnTo>
                  <a:lnTo>
                    <a:pt x="46486" y="1757971"/>
                  </a:lnTo>
                  <a:lnTo>
                    <a:pt x="57119" y="1750806"/>
                  </a:lnTo>
                  <a:lnTo>
                    <a:pt x="64287" y="1740187"/>
                  </a:lnTo>
                  <a:lnTo>
                    <a:pt x="66916" y="1727200"/>
                  </a:lnTo>
                  <a:lnTo>
                    <a:pt x="66916" y="33527"/>
                  </a:lnTo>
                  <a:lnTo>
                    <a:pt x="64287" y="20466"/>
                  </a:lnTo>
                  <a:lnTo>
                    <a:pt x="57119" y="9810"/>
                  </a:lnTo>
                  <a:lnTo>
                    <a:pt x="46486" y="2631"/>
                  </a:lnTo>
                  <a:lnTo>
                    <a:pt x="33464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69721" y="2675889"/>
            <a:ext cx="4490720" cy="148209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234950">
              <a:lnSpc>
                <a:spcPts val="1800"/>
              </a:lnSpc>
              <a:spcBef>
                <a:spcPts val="254"/>
              </a:spcBef>
            </a:pP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What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is</a:t>
            </a:r>
            <a:r>
              <a:rPr sz="16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the</a:t>
            </a:r>
            <a:r>
              <a:rPr sz="16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primary</a:t>
            </a:r>
            <a:r>
              <a:rPr sz="1600" b="1" spc="2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advantage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of</a:t>
            </a:r>
            <a:r>
              <a:rPr sz="1600" b="1" spc="-1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r>
              <a:rPr sz="16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SAFE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over</a:t>
            </a:r>
            <a:r>
              <a:rPr sz="16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r>
              <a:rPr sz="1600" b="1" spc="-5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convertible</a:t>
            </a:r>
            <a:r>
              <a:rPr sz="16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note?</a:t>
            </a:r>
            <a:endParaRPr sz="1600">
              <a:latin typeface="Microsoft JhengHei"/>
              <a:cs typeface="Microsoft JhengHei"/>
            </a:endParaRPr>
          </a:p>
          <a:p>
            <a:pPr marL="12700" marR="5080" algn="just">
              <a:lnSpc>
                <a:spcPct val="94000"/>
              </a:lnSpc>
              <a:spcBef>
                <a:spcPts val="495"/>
              </a:spcBef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600" b="1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SAFE</a:t>
            </a:r>
            <a:r>
              <a:rPr sz="16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not</a:t>
            </a:r>
            <a:r>
              <a:rPr sz="16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debt</a:t>
            </a:r>
            <a:r>
              <a:rPr sz="16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6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has</a:t>
            </a:r>
            <a:r>
              <a:rPr sz="1600" spc="2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no</a:t>
            </a:r>
            <a:r>
              <a:rPr sz="16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r>
              <a:rPr sz="16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rate</a:t>
            </a:r>
            <a:r>
              <a:rPr sz="16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or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maturity</a:t>
            </a:r>
            <a:r>
              <a:rPr sz="16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date,</a:t>
            </a:r>
            <a:r>
              <a:rPr sz="16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making</a:t>
            </a:r>
            <a:r>
              <a:rPr sz="16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6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simpler</a:t>
            </a:r>
            <a:r>
              <a:rPr sz="16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more</a:t>
            </a:r>
            <a:r>
              <a:rPr sz="16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founder-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friendly.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converts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next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priced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round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without</a:t>
            </a:r>
            <a:r>
              <a:rPr sz="16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creating</a:t>
            </a:r>
            <a:r>
              <a:rPr sz="16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repayment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pressure.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5406771" y="2538094"/>
            <a:ext cx="4815205" cy="1783714"/>
            <a:chOff x="5406771" y="2538094"/>
            <a:chExt cx="4815205" cy="1783714"/>
          </a:xfrm>
        </p:grpSpPr>
        <p:sp>
          <p:nvSpPr>
            <p:cNvPr id="20" name="object 20"/>
            <p:cNvSpPr/>
            <p:nvPr/>
          </p:nvSpPr>
          <p:spPr>
            <a:xfrm>
              <a:off x="5423535" y="2549524"/>
              <a:ext cx="4787265" cy="1760855"/>
            </a:xfrm>
            <a:custGeom>
              <a:avLst/>
              <a:gdLst/>
              <a:ahLst/>
              <a:cxnLst/>
              <a:rect l="l" t="t" r="r" b="b"/>
              <a:pathLst>
                <a:path w="4787265" h="1760854">
                  <a:moveTo>
                    <a:pt x="4706746" y="0"/>
                  </a:moveTo>
                  <a:lnTo>
                    <a:pt x="80263" y="0"/>
                  </a:lnTo>
                  <a:lnTo>
                    <a:pt x="49023" y="6310"/>
                  </a:lnTo>
                  <a:lnTo>
                    <a:pt x="23510" y="23526"/>
                  </a:lnTo>
                  <a:lnTo>
                    <a:pt x="6308" y="49077"/>
                  </a:lnTo>
                  <a:lnTo>
                    <a:pt x="0" y="80390"/>
                  </a:lnTo>
                  <a:lnTo>
                    <a:pt x="0" y="1680337"/>
                  </a:lnTo>
                  <a:lnTo>
                    <a:pt x="6308" y="1711577"/>
                  </a:lnTo>
                  <a:lnTo>
                    <a:pt x="23510" y="1737090"/>
                  </a:lnTo>
                  <a:lnTo>
                    <a:pt x="49023" y="1754292"/>
                  </a:lnTo>
                  <a:lnTo>
                    <a:pt x="80263" y="1760601"/>
                  </a:lnTo>
                  <a:lnTo>
                    <a:pt x="4706746" y="1760601"/>
                  </a:lnTo>
                  <a:lnTo>
                    <a:pt x="4737987" y="1754292"/>
                  </a:lnTo>
                  <a:lnTo>
                    <a:pt x="4763500" y="1737090"/>
                  </a:lnTo>
                  <a:lnTo>
                    <a:pt x="4780702" y="1711577"/>
                  </a:lnTo>
                  <a:lnTo>
                    <a:pt x="4787011" y="1680337"/>
                  </a:lnTo>
                  <a:lnTo>
                    <a:pt x="4787011" y="80390"/>
                  </a:lnTo>
                  <a:lnTo>
                    <a:pt x="4780702" y="49077"/>
                  </a:lnTo>
                  <a:lnTo>
                    <a:pt x="4763500" y="23526"/>
                  </a:lnTo>
                  <a:lnTo>
                    <a:pt x="4737987" y="6310"/>
                  </a:lnTo>
                  <a:lnTo>
                    <a:pt x="470674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423535" y="2549524"/>
              <a:ext cx="4787265" cy="1760855"/>
            </a:xfrm>
            <a:custGeom>
              <a:avLst/>
              <a:gdLst/>
              <a:ahLst/>
              <a:cxnLst/>
              <a:rect l="l" t="t" r="r" b="b"/>
              <a:pathLst>
                <a:path w="4787265" h="1760854">
                  <a:moveTo>
                    <a:pt x="0" y="80390"/>
                  </a:moveTo>
                  <a:lnTo>
                    <a:pt x="6308" y="49077"/>
                  </a:lnTo>
                  <a:lnTo>
                    <a:pt x="23510" y="23526"/>
                  </a:lnTo>
                  <a:lnTo>
                    <a:pt x="49023" y="6310"/>
                  </a:lnTo>
                  <a:lnTo>
                    <a:pt x="80263" y="0"/>
                  </a:lnTo>
                  <a:lnTo>
                    <a:pt x="4706746" y="0"/>
                  </a:lnTo>
                  <a:lnTo>
                    <a:pt x="4737987" y="6310"/>
                  </a:lnTo>
                  <a:lnTo>
                    <a:pt x="4763500" y="23526"/>
                  </a:lnTo>
                  <a:lnTo>
                    <a:pt x="4780702" y="49077"/>
                  </a:lnTo>
                  <a:lnTo>
                    <a:pt x="4787011" y="80390"/>
                  </a:lnTo>
                  <a:lnTo>
                    <a:pt x="4787011" y="1680337"/>
                  </a:lnTo>
                  <a:lnTo>
                    <a:pt x="4780702" y="1711577"/>
                  </a:lnTo>
                  <a:lnTo>
                    <a:pt x="4763500" y="1737090"/>
                  </a:lnTo>
                  <a:lnTo>
                    <a:pt x="4737987" y="1754292"/>
                  </a:lnTo>
                  <a:lnTo>
                    <a:pt x="4706746" y="1760601"/>
                  </a:lnTo>
                  <a:lnTo>
                    <a:pt x="80263" y="1760601"/>
                  </a:lnTo>
                  <a:lnTo>
                    <a:pt x="49023" y="1754292"/>
                  </a:lnTo>
                  <a:lnTo>
                    <a:pt x="23510" y="1737090"/>
                  </a:lnTo>
                  <a:lnTo>
                    <a:pt x="6308" y="1711577"/>
                  </a:lnTo>
                  <a:lnTo>
                    <a:pt x="0" y="1680337"/>
                  </a:lnTo>
                  <a:lnTo>
                    <a:pt x="0" y="80390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406771" y="2549524"/>
              <a:ext cx="67310" cy="1760855"/>
            </a:xfrm>
            <a:custGeom>
              <a:avLst/>
              <a:gdLst/>
              <a:ahLst/>
              <a:cxnLst/>
              <a:rect l="l" t="t" r="r" b="b"/>
              <a:pathLst>
                <a:path w="67310" h="1760854">
                  <a:moveTo>
                    <a:pt x="33527" y="0"/>
                  </a:moveTo>
                  <a:lnTo>
                    <a:pt x="20466" y="2631"/>
                  </a:lnTo>
                  <a:lnTo>
                    <a:pt x="9810" y="9810"/>
                  </a:lnTo>
                  <a:lnTo>
                    <a:pt x="2631" y="20466"/>
                  </a:lnTo>
                  <a:lnTo>
                    <a:pt x="0" y="33527"/>
                  </a:lnTo>
                  <a:lnTo>
                    <a:pt x="0" y="1727200"/>
                  </a:lnTo>
                  <a:lnTo>
                    <a:pt x="2631" y="1740187"/>
                  </a:lnTo>
                  <a:lnTo>
                    <a:pt x="9810" y="1750806"/>
                  </a:lnTo>
                  <a:lnTo>
                    <a:pt x="20466" y="1757971"/>
                  </a:lnTo>
                  <a:lnTo>
                    <a:pt x="33527" y="1760601"/>
                  </a:lnTo>
                  <a:lnTo>
                    <a:pt x="46515" y="1757971"/>
                  </a:lnTo>
                  <a:lnTo>
                    <a:pt x="57134" y="1750806"/>
                  </a:lnTo>
                  <a:lnTo>
                    <a:pt x="64299" y="1740187"/>
                  </a:lnTo>
                  <a:lnTo>
                    <a:pt x="66928" y="1727200"/>
                  </a:lnTo>
                  <a:lnTo>
                    <a:pt x="66928" y="33527"/>
                  </a:lnTo>
                  <a:lnTo>
                    <a:pt x="64299" y="20466"/>
                  </a:lnTo>
                  <a:lnTo>
                    <a:pt x="57134" y="9810"/>
                  </a:lnTo>
                  <a:lnTo>
                    <a:pt x="46515" y="2631"/>
                  </a:lnTo>
                  <a:lnTo>
                    <a:pt x="33527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5621528" y="2675889"/>
            <a:ext cx="46208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spc="-4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How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does</a:t>
            </a:r>
            <a:r>
              <a:rPr sz="16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AI</a:t>
            </a:r>
            <a:r>
              <a:rPr sz="16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improve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startup</a:t>
            </a:r>
            <a:r>
              <a:rPr sz="1600" b="1" spc="-1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due</a:t>
            </a:r>
            <a:r>
              <a:rPr sz="1600" b="1" spc="-4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diligence?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621528" y="2978023"/>
            <a:ext cx="4544060" cy="118491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080" algn="just">
              <a:lnSpc>
                <a:spcPct val="93900"/>
              </a:lnSpc>
              <a:spcBef>
                <a:spcPts val="210"/>
              </a:spcBef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600" b="1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6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tools</a:t>
            </a:r>
            <a:r>
              <a:rPr sz="16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use</a:t>
            </a:r>
            <a:r>
              <a:rPr sz="16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NLP</a:t>
            </a:r>
            <a:r>
              <a:rPr sz="16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analyze</a:t>
            </a:r>
            <a:r>
              <a:rPr sz="16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pitch</a:t>
            </a:r>
            <a:r>
              <a:rPr sz="16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decks,</a:t>
            </a:r>
            <a:r>
              <a:rPr sz="16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financial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statements,</a:t>
            </a:r>
            <a:r>
              <a:rPr sz="16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market</a:t>
            </a:r>
            <a:r>
              <a:rPr sz="16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6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6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minutes</a:t>
            </a:r>
            <a:r>
              <a:rPr sz="1600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flagging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risks,</a:t>
            </a:r>
            <a:r>
              <a:rPr sz="1600" spc="3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benchmarking</a:t>
            </a:r>
            <a:r>
              <a:rPr sz="1600" spc="4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against</a:t>
            </a:r>
            <a:r>
              <a:rPr sz="1600" spc="3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comparable</a:t>
            </a:r>
            <a:r>
              <a:rPr sz="1600" spc="3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companies,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17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identifying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patterns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predictive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success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or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failure.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55688" y="4439665"/>
            <a:ext cx="4738370" cy="1983739"/>
            <a:chOff x="555688" y="4439665"/>
            <a:chExt cx="4738370" cy="1983739"/>
          </a:xfrm>
        </p:grpSpPr>
        <p:sp>
          <p:nvSpPr>
            <p:cNvPr id="26" name="object 26"/>
            <p:cNvSpPr/>
            <p:nvPr/>
          </p:nvSpPr>
          <p:spPr>
            <a:xfrm>
              <a:off x="572427" y="4451095"/>
              <a:ext cx="4710430" cy="1960880"/>
            </a:xfrm>
            <a:custGeom>
              <a:avLst/>
              <a:gdLst/>
              <a:ahLst/>
              <a:cxnLst/>
              <a:rect l="l" t="t" r="r" b="b"/>
              <a:pathLst>
                <a:path w="4710430" h="1960879">
                  <a:moveTo>
                    <a:pt x="4620729" y="0"/>
                  </a:moveTo>
                  <a:lnTo>
                    <a:pt x="89420" y="0"/>
                  </a:lnTo>
                  <a:lnTo>
                    <a:pt x="54612" y="7022"/>
                  </a:lnTo>
                  <a:lnTo>
                    <a:pt x="26188" y="26177"/>
                  </a:lnTo>
                  <a:lnTo>
                    <a:pt x="7026" y="54596"/>
                  </a:lnTo>
                  <a:lnTo>
                    <a:pt x="0" y="89408"/>
                  </a:lnTo>
                  <a:lnTo>
                    <a:pt x="0" y="1871256"/>
                  </a:lnTo>
                  <a:lnTo>
                    <a:pt x="7026" y="1906059"/>
                  </a:lnTo>
                  <a:lnTo>
                    <a:pt x="26188" y="1934483"/>
                  </a:lnTo>
                  <a:lnTo>
                    <a:pt x="54612" y="1953648"/>
                  </a:lnTo>
                  <a:lnTo>
                    <a:pt x="89420" y="1960676"/>
                  </a:lnTo>
                  <a:lnTo>
                    <a:pt x="4620729" y="1960676"/>
                  </a:lnTo>
                  <a:lnTo>
                    <a:pt x="4655541" y="1953648"/>
                  </a:lnTo>
                  <a:lnTo>
                    <a:pt x="4683960" y="1934483"/>
                  </a:lnTo>
                  <a:lnTo>
                    <a:pt x="4703115" y="1906059"/>
                  </a:lnTo>
                  <a:lnTo>
                    <a:pt x="4710137" y="1871256"/>
                  </a:lnTo>
                  <a:lnTo>
                    <a:pt x="4710137" y="89408"/>
                  </a:lnTo>
                  <a:lnTo>
                    <a:pt x="4703115" y="54596"/>
                  </a:lnTo>
                  <a:lnTo>
                    <a:pt x="4683960" y="26177"/>
                  </a:lnTo>
                  <a:lnTo>
                    <a:pt x="4655541" y="7022"/>
                  </a:lnTo>
                  <a:lnTo>
                    <a:pt x="46207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72427" y="4451095"/>
              <a:ext cx="4710430" cy="1960880"/>
            </a:xfrm>
            <a:custGeom>
              <a:avLst/>
              <a:gdLst/>
              <a:ahLst/>
              <a:cxnLst/>
              <a:rect l="l" t="t" r="r" b="b"/>
              <a:pathLst>
                <a:path w="4710430" h="1960879">
                  <a:moveTo>
                    <a:pt x="0" y="89408"/>
                  </a:moveTo>
                  <a:lnTo>
                    <a:pt x="7026" y="54596"/>
                  </a:lnTo>
                  <a:lnTo>
                    <a:pt x="26188" y="26177"/>
                  </a:lnTo>
                  <a:lnTo>
                    <a:pt x="54612" y="7022"/>
                  </a:lnTo>
                  <a:lnTo>
                    <a:pt x="89420" y="0"/>
                  </a:lnTo>
                  <a:lnTo>
                    <a:pt x="4620729" y="0"/>
                  </a:lnTo>
                  <a:lnTo>
                    <a:pt x="4655541" y="7022"/>
                  </a:lnTo>
                  <a:lnTo>
                    <a:pt x="4683960" y="26177"/>
                  </a:lnTo>
                  <a:lnTo>
                    <a:pt x="4703115" y="54596"/>
                  </a:lnTo>
                  <a:lnTo>
                    <a:pt x="4710137" y="89408"/>
                  </a:lnTo>
                  <a:lnTo>
                    <a:pt x="4710137" y="1871256"/>
                  </a:lnTo>
                  <a:lnTo>
                    <a:pt x="4703115" y="1906059"/>
                  </a:lnTo>
                  <a:lnTo>
                    <a:pt x="4683960" y="1934483"/>
                  </a:lnTo>
                  <a:lnTo>
                    <a:pt x="4655541" y="1953648"/>
                  </a:lnTo>
                  <a:lnTo>
                    <a:pt x="4620729" y="1960676"/>
                  </a:lnTo>
                  <a:lnTo>
                    <a:pt x="89420" y="1960676"/>
                  </a:lnTo>
                  <a:lnTo>
                    <a:pt x="54612" y="1953648"/>
                  </a:lnTo>
                  <a:lnTo>
                    <a:pt x="26188" y="1934483"/>
                  </a:lnTo>
                  <a:lnTo>
                    <a:pt x="7026" y="1906059"/>
                  </a:lnTo>
                  <a:lnTo>
                    <a:pt x="0" y="1871256"/>
                  </a:lnTo>
                  <a:lnTo>
                    <a:pt x="0" y="89408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55688" y="4451095"/>
              <a:ext cx="67310" cy="1760855"/>
            </a:xfrm>
            <a:custGeom>
              <a:avLst/>
              <a:gdLst/>
              <a:ahLst/>
              <a:cxnLst/>
              <a:rect l="l" t="t" r="r" b="b"/>
              <a:pathLst>
                <a:path w="67309" h="1760854">
                  <a:moveTo>
                    <a:pt x="33464" y="0"/>
                  </a:moveTo>
                  <a:lnTo>
                    <a:pt x="20440" y="2629"/>
                  </a:lnTo>
                  <a:lnTo>
                    <a:pt x="9802" y="9794"/>
                  </a:lnTo>
                  <a:lnTo>
                    <a:pt x="2630" y="20413"/>
                  </a:lnTo>
                  <a:lnTo>
                    <a:pt x="0" y="33401"/>
                  </a:lnTo>
                  <a:lnTo>
                    <a:pt x="2" y="1727111"/>
                  </a:lnTo>
                  <a:lnTo>
                    <a:pt x="2637" y="1740133"/>
                  </a:lnTo>
                  <a:lnTo>
                    <a:pt x="9812" y="1750766"/>
                  </a:lnTo>
                  <a:lnTo>
                    <a:pt x="20449" y="1757934"/>
                  </a:lnTo>
                  <a:lnTo>
                    <a:pt x="33464" y="1760562"/>
                  </a:lnTo>
                  <a:lnTo>
                    <a:pt x="46486" y="1757934"/>
                  </a:lnTo>
                  <a:lnTo>
                    <a:pt x="57119" y="1750766"/>
                  </a:lnTo>
                  <a:lnTo>
                    <a:pt x="64287" y="1740133"/>
                  </a:lnTo>
                  <a:lnTo>
                    <a:pt x="66916" y="1727111"/>
                  </a:lnTo>
                  <a:lnTo>
                    <a:pt x="66916" y="33401"/>
                  </a:lnTo>
                  <a:lnTo>
                    <a:pt x="64287" y="20413"/>
                  </a:lnTo>
                  <a:lnTo>
                    <a:pt x="57119" y="9794"/>
                  </a:lnTo>
                  <a:lnTo>
                    <a:pt x="46486" y="2629"/>
                  </a:lnTo>
                  <a:lnTo>
                    <a:pt x="33464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769721" y="4577841"/>
            <a:ext cx="4354195" cy="49784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ts val="1800"/>
              </a:lnSpc>
              <a:spcBef>
                <a:spcPts val="254"/>
              </a:spcBef>
            </a:pP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spc="-4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What</a:t>
            </a:r>
            <a:r>
              <a:rPr sz="1600" b="1" spc="-4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distinguishes</a:t>
            </a:r>
            <a:r>
              <a:rPr sz="1600" b="1" spc="-4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r>
              <a:rPr sz="1600" b="1" spc="-4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Security</a:t>
            </a:r>
            <a:r>
              <a:rPr sz="1600" b="1" spc="-1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Token</a:t>
            </a:r>
            <a:r>
              <a:rPr sz="16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from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Utility</a:t>
            </a:r>
            <a:r>
              <a:rPr sz="16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Token?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69721" y="5103063"/>
            <a:ext cx="4367530" cy="1185545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5080" algn="just">
              <a:lnSpc>
                <a:spcPct val="93900"/>
              </a:lnSpc>
              <a:spcBef>
                <a:spcPts val="215"/>
              </a:spcBef>
            </a:pP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600" b="1" spc="2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Security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r>
              <a:rPr sz="1600" spc="24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represent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ownership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rights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(equity,</a:t>
            </a:r>
            <a:r>
              <a:rPr sz="1600" spc="4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debt,</a:t>
            </a:r>
            <a:r>
              <a:rPr sz="1600" spc="4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600" spc="4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share)</a:t>
            </a:r>
            <a:r>
              <a:rPr sz="1600" spc="4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600" spc="4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subject</a:t>
            </a:r>
            <a:r>
              <a:rPr sz="1600" spc="4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to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securities</a:t>
            </a:r>
            <a:r>
              <a:rPr sz="16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regulation.</a:t>
            </a:r>
            <a:r>
              <a:rPr sz="16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Utility</a:t>
            </a:r>
            <a:r>
              <a:rPr sz="16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r>
              <a:rPr sz="16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grant</a:t>
            </a:r>
            <a:r>
              <a:rPr sz="16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access to</a:t>
            </a:r>
            <a:r>
              <a:rPr sz="16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a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product/service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generally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fall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outside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securities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law</a:t>
            </a:r>
            <a:r>
              <a:rPr sz="16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though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this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jurisdiction-dependent.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5406771" y="4451096"/>
            <a:ext cx="4815205" cy="1990089"/>
            <a:chOff x="5406771" y="4451096"/>
            <a:chExt cx="4815205" cy="1990089"/>
          </a:xfrm>
        </p:grpSpPr>
        <p:sp>
          <p:nvSpPr>
            <p:cNvPr id="32" name="object 32"/>
            <p:cNvSpPr/>
            <p:nvPr/>
          </p:nvSpPr>
          <p:spPr>
            <a:xfrm>
              <a:off x="5500370" y="4468749"/>
              <a:ext cx="4710430" cy="1960880"/>
            </a:xfrm>
            <a:custGeom>
              <a:avLst/>
              <a:gdLst/>
              <a:ahLst/>
              <a:cxnLst/>
              <a:rect l="l" t="t" r="r" b="b"/>
              <a:pathLst>
                <a:path w="4710430" h="1960879">
                  <a:moveTo>
                    <a:pt x="4620768" y="0"/>
                  </a:moveTo>
                  <a:lnTo>
                    <a:pt x="89407" y="0"/>
                  </a:lnTo>
                  <a:lnTo>
                    <a:pt x="54649" y="7022"/>
                  </a:lnTo>
                  <a:lnTo>
                    <a:pt x="26225" y="26177"/>
                  </a:lnTo>
                  <a:lnTo>
                    <a:pt x="7040" y="54596"/>
                  </a:lnTo>
                  <a:lnTo>
                    <a:pt x="0" y="89407"/>
                  </a:lnTo>
                  <a:lnTo>
                    <a:pt x="0" y="1871192"/>
                  </a:lnTo>
                  <a:lnTo>
                    <a:pt x="7040" y="1906003"/>
                  </a:lnTo>
                  <a:lnTo>
                    <a:pt x="26225" y="1934430"/>
                  </a:lnTo>
                  <a:lnTo>
                    <a:pt x="54649" y="1953597"/>
                  </a:lnTo>
                  <a:lnTo>
                    <a:pt x="89407" y="1960626"/>
                  </a:lnTo>
                  <a:lnTo>
                    <a:pt x="4620768" y="1960626"/>
                  </a:lnTo>
                  <a:lnTo>
                    <a:pt x="4655579" y="1953597"/>
                  </a:lnTo>
                  <a:lnTo>
                    <a:pt x="4683998" y="1934430"/>
                  </a:lnTo>
                  <a:lnTo>
                    <a:pt x="4703153" y="1906003"/>
                  </a:lnTo>
                  <a:lnTo>
                    <a:pt x="4710176" y="1871192"/>
                  </a:lnTo>
                  <a:lnTo>
                    <a:pt x="4710176" y="89407"/>
                  </a:lnTo>
                  <a:lnTo>
                    <a:pt x="4703153" y="54596"/>
                  </a:lnTo>
                  <a:lnTo>
                    <a:pt x="4683998" y="26177"/>
                  </a:lnTo>
                  <a:lnTo>
                    <a:pt x="4655579" y="7022"/>
                  </a:lnTo>
                  <a:lnTo>
                    <a:pt x="46207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500370" y="4468749"/>
              <a:ext cx="4710430" cy="1960880"/>
            </a:xfrm>
            <a:custGeom>
              <a:avLst/>
              <a:gdLst/>
              <a:ahLst/>
              <a:cxnLst/>
              <a:rect l="l" t="t" r="r" b="b"/>
              <a:pathLst>
                <a:path w="4710430" h="1960879">
                  <a:moveTo>
                    <a:pt x="0" y="89407"/>
                  </a:moveTo>
                  <a:lnTo>
                    <a:pt x="7040" y="54596"/>
                  </a:lnTo>
                  <a:lnTo>
                    <a:pt x="26225" y="26177"/>
                  </a:lnTo>
                  <a:lnTo>
                    <a:pt x="54649" y="7022"/>
                  </a:lnTo>
                  <a:lnTo>
                    <a:pt x="89407" y="0"/>
                  </a:lnTo>
                  <a:lnTo>
                    <a:pt x="4620768" y="0"/>
                  </a:lnTo>
                  <a:lnTo>
                    <a:pt x="4655579" y="7022"/>
                  </a:lnTo>
                  <a:lnTo>
                    <a:pt x="4683998" y="26177"/>
                  </a:lnTo>
                  <a:lnTo>
                    <a:pt x="4703153" y="54596"/>
                  </a:lnTo>
                  <a:lnTo>
                    <a:pt x="4710176" y="89407"/>
                  </a:lnTo>
                  <a:lnTo>
                    <a:pt x="4710176" y="1871192"/>
                  </a:lnTo>
                  <a:lnTo>
                    <a:pt x="4703153" y="1906003"/>
                  </a:lnTo>
                  <a:lnTo>
                    <a:pt x="4683998" y="1934430"/>
                  </a:lnTo>
                  <a:lnTo>
                    <a:pt x="4655579" y="1953597"/>
                  </a:lnTo>
                  <a:lnTo>
                    <a:pt x="4620768" y="1960626"/>
                  </a:lnTo>
                  <a:lnTo>
                    <a:pt x="89407" y="1960626"/>
                  </a:lnTo>
                  <a:lnTo>
                    <a:pt x="54649" y="1953597"/>
                  </a:lnTo>
                  <a:lnTo>
                    <a:pt x="26225" y="1934430"/>
                  </a:lnTo>
                  <a:lnTo>
                    <a:pt x="7040" y="1906003"/>
                  </a:lnTo>
                  <a:lnTo>
                    <a:pt x="0" y="1871192"/>
                  </a:lnTo>
                  <a:lnTo>
                    <a:pt x="0" y="89407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406771" y="4451096"/>
              <a:ext cx="67310" cy="1760855"/>
            </a:xfrm>
            <a:custGeom>
              <a:avLst/>
              <a:gdLst/>
              <a:ahLst/>
              <a:cxnLst/>
              <a:rect l="l" t="t" r="r" b="b"/>
              <a:pathLst>
                <a:path w="67310" h="1760854">
                  <a:moveTo>
                    <a:pt x="33527" y="0"/>
                  </a:moveTo>
                  <a:lnTo>
                    <a:pt x="20466" y="2629"/>
                  </a:lnTo>
                  <a:lnTo>
                    <a:pt x="9810" y="9794"/>
                  </a:lnTo>
                  <a:lnTo>
                    <a:pt x="2631" y="20413"/>
                  </a:lnTo>
                  <a:lnTo>
                    <a:pt x="0" y="33401"/>
                  </a:lnTo>
                  <a:lnTo>
                    <a:pt x="2" y="1727111"/>
                  </a:lnTo>
                  <a:lnTo>
                    <a:pt x="2638" y="1740133"/>
                  </a:lnTo>
                  <a:lnTo>
                    <a:pt x="9820" y="1750766"/>
                  </a:lnTo>
                  <a:lnTo>
                    <a:pt x="20476" y="1757934"/>
                  </a:lnTo>
                  <a:lnTo>
                    <a:pt x="33527" y="1760562"/>
                  </a:lnTo>
                  <a:lnTo>
                    <a:pt x="46515" y="1757934"/>
                  </a:lnTo>
                  <a:lnTo>
                    <a:pt x="57134" y="1750766"/>
                  </a:lnTo>
                  <a:lnTo>
                    <a:pt x="64299" y="1740133"/>
                  </a:lnTo>
                  <a:lnTo>
                    <a:pt x="66928" y="1727111"/>
                  </a:lnTo>
                  <a:lnTo>
                    <a:pt x="66928" y="33401"/>
                  </a:lnTo>
                  <a:lnTo>
                    <a:pt x="64299" y="20413"/>
                  </a:lnTo>
                  <a:lnTo>
                    <a:pt x="57134" y="9794"/>
                  </a:lnTo>
                  <a:lnTo>
                    <a:pt x="46515" y="2629"/>
                  </a:lnTo>
                  <a:lnTo>
                    <a:pt x="33527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5621528" y="4577841"/>
            <a:ext cx="4469130" cy="1023619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46990">
              <a:lnSpc>
                <a:spcPts val="1800"/>
              </a:lnSpc>
              <a:spcBef>
                <a:spcPts val="254"/>
              </a:spcBef>
            </a:pP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spc="-4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Why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did</a:t>
            </a:r>
            <a:r>
              <a:rPr sz="16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Airbnb's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COVID</a:t>
            </a:r>
            <a:r>
              <a:rPr sz="1600" b="1" spc="-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debt</a:t>
            </a:r>
            <a:r>
              <a:rPr sz="1600" b="1" spc="-4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raise</a:t>
            </a:r>
            <a:r>
              <a:rPr sz="1600" b="1" spc="-4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matter strategically?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ts val="1860"/>
              </a:lnSpc>
              <a:spcBef>
                <a:spcPts val="380"/>
              </a:spcBef>
              <a:tabLst>
                <a:tab pos="327660" algn="l"/>
                <a:tab pos="583565" algn="l"/>
                <a:tab pos="1551940" algn="l"/>
                <a:tab pos="1963420" algn="l"/>
                <a:tab pos="2856230" algn="l"/>
                <a:tab pos="3655060" algn="l"/>
              </a:tabLst>
            </a:pPr>
            <a:r>
              <a:rPr sz="1600" b="1" spc="-25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600" b="1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preserved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company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through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near-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zero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860"/>
              </a:lnSpc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revenue,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6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historic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IPO</a:t>
            </a:r>
            <a:r>
              <a:rPr sz="16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just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months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later.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621528" y="5560821"/>
            <a:ext cx="44684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330960" algn="l"/>
                <a:tab pos="1844675" algn="l"/>
                <a:tab pos="2646045" algn="l"/>
                <a:tab pos="3364229" algn="l"/>
                <a:tab pos="3717925" algn="l"/>
                <a:tab pos="4289425" algn="l"/>
              </a:tabLst>
            </a:pP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demonstrates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survival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5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even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621528" y="5789472"/>
            <a:ext cx="4469765" cy="499109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1810"/>
              </a:lnSpc>
              <a:spcBef>
                <a:spcPts val="245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punishing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terms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can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be</a:t>
            </a:r>
            <a:r>
              <a:rPr sz="16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right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strategic</a:t>
            </a:r>
            <a:r>
              <a:rPr sz="16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choice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when</a:t>
            </a:r>
            <a:r>
              <a:rPr sz="16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alternative</a:t>
            </a:r>
            <a:r>
              <a:rPr sz="16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insolvency.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55039" y="1092453"/>
            <a:ext cx="1067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solidFill>
                  <a:srgbClr val="FF0000"/>
                </a:solidFill>
                <a:latin typeface="Arial"/>
                <a:cs typeface="Arial"/>
              </a:rPr>
              <a:t>Summary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9734" y="1650453"/>
            <a:ext cx="10236835" cy="4999355"/>
            <a:chOff x="469734" y="1650453"/>
            <a:chExt cx="10236835" cy="49993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455" y="1943600"/>
              <a:ext cx="9569277" cy="44751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88784" y="2177669"/>
              <a:ext cx="9970135" cy="4043679"/>
            </a:xfrm>
            <a:custGeom>
              <a:avLst/>
              <a:gdLst/>
              <a:ahLst/>
              <a:cxnLst/>
              <a:rect l="l" t="t" r="r" b="b"/>
              <a:pathLst>
                <a:path w="9970135" h="4043679">
                  <a:moveTo>
                    <a:pt x="9721380" y="0"/>
                  </a:moveTo>
                  <a:lnTo>
                    <a:pt x="248246" y="0"/>
                  </a:lnTo>
                  <a:lnTo>
                    <a:pt x="198214" y="5042"/>
                  </a:lnTo>
                  <a:lnTo>
                    <a:pt x="151615" y="19504"/>
                  </a:lnTo>
                  <a:lnTo>
                    <a:pt x="109446" y="42386"/>
                  </a:lnTo>
                  <a:lnTo>
                    <a:pt x="72707" y="72691"/>
                  </a:lnTo>
                  <a:lnTo>
                    <a:pt x="42395" y="109419"/>
                  </a:lnTo>
                  <a:lnTo>
                    <a:pt x="19507" y="151572"/>
                  </a:lnTo>
                  <a:lnTo>
                    <a:pt x="5043" y="198151"/>
                  </a:lnTo>
                  <a:lnTo>
                    <a:pt x="0" y="248157"/>
                  </a:lnTo>
                  <a:lnTo>
                    <a:pt x="0" y="3794950"/>
                  </a:lnTo>
                  <a:lnTo>
                    <a:pt x="5043" y="3844982"/>
                  </a:lnTo>
                  <a:lnTo>
                    <a:pt x="19507" y="3891582"/>
                  </a:lnTo>
                  <a:lnTo>
                    <a:pt x="42395" y="3933750"/>
                  </a:lnTo>
                  <a:lnTo>
                    <a:pt x="72707" y="3970489"/>
                  </a:lnTo>
                  <a:lnTo>
                    <a:pt x="109446" y="4000802"/>
                  </a:lnTo>
                  <a:lnTo>
                    <a:pt x="151615" y="4023689"/>
                  </a:lnTo>
                  <a:lnTo>
                    <a:pt x="198214" y="4038154"/>
                  </a:lnTo>
                  <a:lnTo>
                    <a:pt x="248246" y="4043197"/>
                  </a:lnTo>
                  <a:lnTo>
                    <a:pt x="9721380" y="4043197"/>
                  </a:lnTo>
                  <a:lnTo>
                    <a:pt x="9771428" y="4038154"/>
                  </a:lnTo>
                  <a:lnTo>
                    <a:pt x="9818039" y="4023689"/>
                  </a:lnTo>
                  <a:lnTo>
                    <a:pt x="9860214" y="4000802"/>
                  </a:lnTo>
                  <a:lnTo>
                    <a:pt x="9896957" y="3970489"/>
                  </a:lnTo>
                  <a:lnTo>
                    <a:pt x="9927271" y="3933750"/>
                  </a:lnTo>
                  <a:lnTo>
                    <a:pt x="9950158" y="3891582"/>
                  </a:lnTo>
                  <a:lnTo>
                    <a:pt x="9964622" y="3844982"/>
                  </a:lnTo>
                  <a:lnTo>
                    <a:pt x="9969665" y="3794950"/>
                  </a:lnTo>
                  <a:lnTo>
                    <a:pt x="9969665" y="248157"/>
                  </a:lnTo>
                  <a:lnTo>
                    <a:pt x="9964622" y="198151"/>
                  </a:lnTo>
                  <a:lnTo>
                    <a:pt x="9950158" y="151572"/>
                  </a:lnTo>
                  <a:lnTo>
                    <a:pt x="9927271" y="109419"/>
                  </a:lnTo>
                  <a:lnTo>
                    <a:pt x="9896957" y="72691"/>
                  </a:lnTo>
                  <a:lnTo>
                    <a:pt x="9860214" y="42386"/>
                  </a:lnTo>
                  <a:lnTo>
                    <a:pt x="9818039" y="19504"/>
                  </a:lnTo>
                  <a:lnTo>
                    <a:pt x="9771428" y="5042"/>
                  </a:lnTo>
                  <a:lnTo>
                    <a:pt x="97213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88784" y="2177669"/>
              <a:ext cx="9970135" cy="4043679"/>
            </a:xfrm>
            <a:custGeom>
              <a:avLst/>
              <a:gdLst/>
              <a:ahLst/>
              <a:cxnLst/>
              <a:rect l="l" t="t" r="r" b="b"/>
              <a:pathLst>
                <a:path w="9970135" h="4043679">
                  <a:moveTo>
                    <a:pt x="0" y="248157"/>
                  </a:moveTo>
                  <a:lnTo>
                    <a:pt x="5043" y="198151"/>
                  </a:lnTo>
                  <a:lnTo>
                    <a:pt x="19507" y="151572"/>
                  </a:lnTo>
                  <a:lnTo>
                    <a:pt x="42395" y="109419"/>
                  </a:lnTo>
                  <a:lnTo>
                    <a:pt x="72707" y="72691"/>
                  </a:lnTo>
                  <a:lnTo>
                    <a:pt x="109446" y="42386"/>
                  </a:lnTo>
                  <a:lnTo>
                    <a:pt x="151615" y="19504"/>
                  </a:lnTo>
                  <a:lnTo>
                    <a:pt x="198214" y="5042"/>
                  </a:lnTo>
                  <a:lnTo>
                    <a:pt x="248246" y="0"/>
                  </a:lnTo>
                  <a:lnTo>
                    <a:pt x="9721380" y="0"/>
                  </a:lnTo>
                  <a:lnTo>
                    <a:pt x="9771428" y="5042"/>
                  </a:lnTo>
                  <a:lnTo>
                    <a:pt x="9818039" y="19504"/>
                  </a:lnTo>
                  <a:lnTo>
                    <a:pt x="9860214" y="42386"/>
                  </a:lnTo>
                  <a:lnTo>
                    <a:pt x="9896957" y="72691"/>
                  </a:lnTo>
                  <a:lnTo>
                    <a:pt x="9927271" y="109419"/>
                  </a:lnTo>
                  <a:lnTo>
                    <a:pt x="9950158" y="151572"/>
                  </a:lnTo>
                  <a:lnTo>
                    <a:pt x="9964622" y="198151"/>
                  </a:lnTo>
                  <a:lnTo>
                    <a:pt x="9969665" y="248157"/>
                  </a:lnTo>
                  <a:lnTo>
                    <a:pt x="9969665" y="3794950"/>
                  </a:lnTo>
                  <a:lnTo>
                    <a:pt x="9964622" y="3844982"/>
                  </a:lnTo>
                  <a:lnTo>
                    <a:pt x="9950158" y="3891582"/>
                  </a:lnTo>
                  <a:lnTo>
                    <a:pt x="9927271" y="3933750"/>
                  </a:lnTo>
                  <a:lnTo>
                    <a:pt x="9896957" y="3970489"/>
                  </a:lnTo>
                  <a:lnTo>
                    <a:pt x="9860214" y="4000802"/>
                  </a:lnTo>
                  <a:lnTo>
                    <a:pt x="9818039" y="4023689"/>
                  </a:lnTo>
                  <a:lnTo>
                    <a:pt x="9771428" y="4038154"/>
                  </a:lnTo>
                  <a:lnTo>
                    <a:pt x="9721380" y="4043197"/>
                  </a:lnTo>
                  <a:lnTo>
                    <a:pt x="248246" y="4043197"/>
                  </a:lnTo>
                  <a:lnTo>
                    <a:pt x="198214" y="4038154"/>
                  </a:lnTo>
                  <a:lnTo>
                    <a:pt x="151615" y="4023689"/>
                  </a:lnTo>
                  <a:lnTo>
                    <a:pt x="109446" y="4000802"/>
                  </a:lnTo>
                  <a:lnTo>
                    <a:pt x="72707" y="3970489"/>
                  </a:lnTo>
                  <a:lnTo>
                    <a:pt x="42395" y="3933750"/>
                  </a:lnTo>
                  <a:lnTo>
                    <a:pt x="19507" y="3891582"/>
                  </a:lnTo>
                  <a:lnTo>
                    <a:pt x="5043" y="3844982"/>
                  </a:lnTo>
                  <a:lnTo>
                    <a:pt x="0" y="3794950"/>
                  </a:lnTo>
                  <a:lnTo>
                    <a:pt x="0" y="24815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95971" y="1650453"/>
              <a:ext cx="3310128" cy="499884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715250" y="1907286"/>
              <a:ext cx="2990850" cy="4522470"/>
            </a:xfrm>
            <a:custGeom>
              <a:avLst/>
              <a:gdLst/>
              <a:ahLst/>
              <a:cxnLst/>
              <a:rect l="l" t="t" r="r" b="b"/>
              <a:pathLst>
                <a:path w="2990850" h="4522470">
                  <a:moveTo>
                    <a:pt x="29908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0"/>
                  </a:lnTo>
                  <a:lnTo>
                    <a:pt x="0" y="4299496"/>
                  </a:lnTo>
                  <a:lnTo>
                    <a:pt x="4523" y="4344356"/>
                  </a:lnTo>
                  <a:lnTo>
                    <a:pt x="17498" y="4386139"/>
                  </a:lnTo>
                  <a:lnTo>
                    <a:pt x="38027" y="4423950"/>
                  </a:lnTo>
                  <a:lnTo>
                    <a:pt x="65214" y="4456893"/>
                  </a:lnTo>
                  <a:lnTo>
                    <a:pt x="98164" y="4484073"/>
                  </a:lnTo>
                  <a:lnTo>
                    <a:pt x="135981" y="4504596"/>
                  </a:lnTo>
                  <a:lnTo>
                    <a:pt x="177768" y="4517566"/>
                  </a:lnTo>
                  <a:lnTo>
                    <a:pt x="222630" y="4522089"/>
                  </a:lnTo>
                  <a:lnTo>
                    <a:pt x="2990850" y="4522089"/>
                  </a:lnTo>
                  <a:lnTo>
                    <a:pt x="29908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2262251" y="625857"/>
            <a:ext cx="8382000" cy="45720"/>
          </a:xfrm>
          <a:custGeom>
            <a:avLst/>
            <a:gdLst/>
            <a:ahLst/>
            <a:cxnLst/>
            <a:rect l="l" t="t" r="r" b="b"/>
            <a:pathLst>
              <a:path w="8382000" h="45720">
                <a:moveTo>
                  <a:pt x="8382000" y="0"/>
                </a:moveTo>
                <a:lnTo>
                  <a:pt x="0" y="0"/>
                </a:lnTo>
                <a:lnTo>
                  <a:pt x="0" y="45718"/>
                </a:lnTo>
                <a:lnTo>
                  <a:pt x="8382000" y="45718"/>
                </a:lnTo>
                <a:lnTo>
                  <a:pt x="838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5898" y="228210"/>
            <a:ext cx="1691042" cy="741138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564146" y="2549905"/>
            <a:ext cx="4741545" cy="1790064"/>
            <a:chOff x="564146" y="2549905"/>
            <a:chExt cx="4741545" cy="1790064"/>
          </a:xfrm>
        </p:grpSpPr>
        <p:sp>
          <p:nvSpPr>
            <p:cNvPr id="11" name="object 11"/>
            <p:cNvSpPr/>
            <p:nvPr/>
          </p:nvSpPr>
          <p:spPr>
            <a:xfrm>
              <a:off x="580872" y="2561335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4633112" y="0"/>
                  </a:moveTo>
                  <a:lnTo>
                    <a:pt x="80289" y="0"/>
                  </a:lnTo>
                  <a:lnTo>
                    <a:pt x="49034" y="6308"/>
                  </a:lnTo>
                  <a:lnTo>
                    <a:pt x="23514" y="23510"/>
                  </a:lnTo>
                  <a:lnTo>
                    <a:pt x="6308" y="49023"/>
                  </a:lnTo>
                  <a:lnTo>
                    <a:pt x="0" y="80263"/>
                  </a:lnTo>
                  <a:lnTo>
                    <a:pt x="0" y="1686559"/>
                  </a:lnTo>
                  <a:lnTo>
                    <a:pt x="6308" y="1717873"/>
                  </a:lnTo>
                  <a:lnTo>
                    <a:pt x="23514" y="1743424"/>
                  </a:lnTo>
                  <a:lnTo>
                    <a:pt x="49034" y="1760640"/>
                  </a:lnTo>
                  <a:lnTo>
                    <a:pt x="80289" y="1766951"/>
                  </a:lnTo>
                  <a:lnTo>
                    <a:pt x="4633112" y="1766951"/>
                  </a:lnTo>
                  <a:lnTo>
                    <a:pt x="4664352" y="1760640"/>
                  </a:lnTo>
                  <a:lnTo>
                    <a:pt x="4689865" y="1743424"/>
                  </a:lnTo>
                  <a:lnTo>
                    <a:pt x="4707068" y="1717873"/>
                  </a:lnTo>
                  <a:lnTo>
                    <a:pt x="4713376" y="1686559"/>
                  </a:lnTo>
                  <a:lnTo>
                    <a:pt x="4713376" y="80263"/>
                  </a:lnTo>
                  <a:lnTo>
                    <a:pt x="4707068" y="49023"/>
                  </a:lnTo>
                  <a:lnTo>
                    <a:pt x="4689865" y="23510"/>
                  </a:lnTo>
                  <a:lnTo>
                    <a:pt x="4664352" y="6308"/>
                  </a:lnTo>
                  <a:lnTo>
                    <a:pt x="4633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80872" y="2561335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0" y="80263"/>
                  </a:moveTo>
                  <a:lnTo>
                    <a:pt x="6308" y="49023"/>
                  </a:lnTo>
                  <a:lnTo>
                    <a:pt x="23514" y="23510"/>
                  </a:lnTo>
                  <a:lnTo>
                    <a:pt x="49034" y="6308"/>
                  </a:lnTo>
                  <a:lnTo>
                    <a:pt x="80289" y="0"/>
                  </a:lnTo>
                  <a:lnTo>
                    <a:pt x="4633112" y="0"/>
                  </a:lnTo>
                  <a:lnTo>
                    <a:pt x="4664352" y="6308"/>
                  </a:lnTo>
                  <a:lnTo>
                    <a:pt x="4689865" y="23510"/>
                  </a:lnTo>
                  <a:lnTo>
                    <a:pt x="4707068" y="49023"/>
                  </a:lnTo>
                  <a:lnTo>
                    <a:pt x="4713376" y="80263"/>
                  </a:lnTo>
                  <a:lnTo>
                    <a:pt x="4713376" y="1686559"/>
                  </a:lnTo>
                  <a:lnTo>
                    <a:pt x="4707068" y="1717873"/>
                  </a:lnTo>
                  <a:lnTo>
                    <a:pt x="4689865" y="1743424"/>
                  </a:lnTo>
                  <a:lnTo>
                    <a:pt x="4664352" y="1760640"/>
                  </a:lnTo>
                  <a:lnTo>
                    <a:pt x="4633112" y="1766951"/>
                  </a:lnTo>
                  <a:lnTo>
                    <a:pt x="80289" y="1766951"/>
                  </a:lnTo>
                  <a:lnTo>
                    <a:pt x="49034" y="1760640"/>
                  </a:lnTo>
                  <a:lnTo>
                    <a:pt x="23514" y="1743424"/>
                  </a:lnTo>
                  <a:lnTo>
                    <a:pt x="6308" y="1717873"/>
                  </a:lnTo>
                  <a:lnTo>
                    <a:pt x="0" y="1686559"/>
                  </a:lnTo>
                  <a:lnTo>
                    <a:pt x="0" y="80263"/>
                  </a:lnTo>
                  <a:close/>
                </a:path>
              </a:pathLst>
            </a:custGeom>
            <a:ln w="2285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64146" y="2561335"/>
              <a:ext cx="67310" cy="1767205"/>
            </a:xfrm>
            <a:custGeom>
              <a:avLst/>
              <a:gdLst/>
              <a:ahLst/>
              <a:cxnLst/>
              <a:rect l="l" t="t" r="r" b="b"/>
              <a:pathLst>
                <a:path w="67309" h="1767204">
                  <a:moveTo>
                    <a:pt x="33451" y="0"/>
                  </a:moveTo>
                  <a:lnTo>
                    <a:pt x="20429" y="2629"/>
                  </a:lnTo>
                  <a:lnTo>
                    <a:pt x="9796" y="9794"/>
                  </a:lnTo>
                  <a:lnTo>
                    <a:pt x="2628" y="20413"/>
                  </a:lnTo>
                  <a:lnTo>
                    <a:pt x="0" y="33400"/>
                  </a:lnTo>
                  <a:lnTo>
                    <a:pt x="0" y="1733423"/>
                  </a:lnTo>
                  <a:lnTo>
                    <a:pt x="2628" y="1746484"/>
                  </a:lnTo>
                  <a:lnTo>
                    <a:pt x="9796" y="1757140"/>
                  </a:lnTo>
                  <a:lnTo>
                    <a:pt x="20429" y="1764319"/>
                  </a:lnTo>
                  <a:lnTo>
                    <a:pt x="33451" y="1766951"/>
                  </a:lnTo>
                  <a:lnTo>
                    <a:pt x="46476" y="1764319"/>
                  </a:lnTo>
                  <a:lnTo>
                    <a:pt x="57113" y="1757140"/>
                  </a:lnTo>
                  <a:lnTo>
                    <a:pt x="64286" y="1746484"/>
                  </a:lnTo>
                  <a:lnTo>
                    <a:pt x="66916" y="1733423"/>
                  </a:lnTo>
                  <a:lnTo>
                    <a:pt x="66916" y="33400"/>
                  </a:lnTo>
                  <a:lnTo>
                    <a:pt x="64286" y="20413"/>
                  </a:lnTo>
                  <a:lnTo>
                    <a:pt x="57113" y="9794"/>
                  </a:lnTo>
                  <a:lnTo>
                    <a:pt x="46476" y="2629"/>
                  </a:lnTo>
                  <a:lnTo>
                    <a:pt x="33451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65759" y="2686050"/>
            <a:ext cx="4276090" cy="125603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6400"/>
              </a:lnSpc>
              <a:spcBef>
                <a:spcPts val="35"/>
              </a:spcBef>
            </a:pPr>
            <a:r>
              <a:rPr sz="125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What</a:t>
            </a:r>
            <a:r>
              <a:rPr sz="125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250" b="1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primary</a:t>
            </a:r>
            <a:r>
              <a:rPr sz="125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advantage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2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Revenue-</a:t>
            </a:r>
            <a:r>
              <a:rPr sz="12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Based</a:t>
            </a:r>
            <a:r>
              <a:rPr sz="1250" b="1" spc="-1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 </a:t>
            </a:r>
            <a:r>
              <a:rPr sz="12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over</a:t>
            </a:r>
            <a:r>
              <a:rPr sz="125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traditional</a:t>
            </a:r>
            <a:r>
              <a:rPr sz="1250" b="1" spc="-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equity</a:t>
            </a:r>
            <a:r>
              <a:rPr sz="125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rounds?</a:t>
            </a:r>
            <a:endParaRPr sz="125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000" b="1" spc="70" dirty="0">
                <a:solidFill>
                  <a:srgbClr val="272424"/>
                </a:solidFill>
                <a:latin typeface="Calibri"/>
                <a:cs typeface="Calibri"/>
              </a:rPr>
              <a:t>Answer: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RBF</a:t>
            </a:r>
            <a:r>
              <a:rPr sz="10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non-</a:t>
            </a:r>
            <a:r>
              <a:rPr sz="10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dilutive</a:t>
            </a:r>
            <a:r>
              <a:rPr sz="10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0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0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retain</a:t>
            </a:r>
            <a:r>
              <a:rPr sz="10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full</a:t>
            </a:r>
            <a:r>
              <a:rPr sz="10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ownership.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Repaym</a:t>
            </a:r>
            <a:r>
              <a:rPr sz="10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ent</a:t>
            </a:r>
            <a:r>
              <a:rPr sz="10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scales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0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0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perform</a:t>
            </a:r>
            <a:r>
              <a:rPr sz="10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ance</a:t>
            </a:r>
            <a:r>
              <a:rPr sz="10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rather</a:t>
            </a:r>
            <a:r>
              <a:rPr sz="10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than</a:t>
            </a:r>
            <a:r>
              <a:rPr sz="10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fixed</a:t>
            </a:r>
            <a:endParaRPr sz="1000">
              <a:latin typeface="Calibri"/>
              <a:cs typeface="Calibri"/>
            </a:endParaRPr>
          </a:p>
          <a:p>
            <a:pPr marL="12700" marR="224154">
              <a:lnSpc>
                <a:spcPct val="125000"/>
              </a:lnSpc>
            </a:pP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schedules,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reducing</a:t>
            </a:r>
            <a:r>
              <a:rPr sz="1000" spc="3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cash</a:t>
            </a:r>
            <a:r>
              <a:rPr sz="10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flow</a:t>
            </a:r>
            <a:r>
              <a:rPr sz="10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risk.</a:t>
            </a:r>
            <a:r>
              <a:rPr sz="10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Best</a:t>
            </a:r>
            <a:r>
              <a:rPr sz="10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suited</a:t>
            </a:r>
            <a:r>
              <a:rPr sz="10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0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businesses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with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predictable,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recurring</a:t>
            </a:r>
            <a:r>
              <a:rPr sz="10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revenues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(SaaS,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e-</a:t>
            </a:r>
            <a:r>
              <a:rPr sz="10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0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0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erce</a:t>
            </a:r>
            <a:r>
              <a:rPr sz="10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subscriptions).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395086" y="2549905"/>
            <a:ext cx="4741545" cy="1790064"/>
            <a:chOff x="5395086" y="2549905"/>
            <a:chExt cx="4741545" cy="1790064"/>
          </a:xfrm>
        </p:grpSpPr>
        <p:sp>
          <p:nvSpPr>
            <p:cNvPr id="16" name="object 16"/>
            <p:cNvSpPr/>
            <p:nvPr/>
          </p:nvSpPr>
          <p:spPr>
            <a:xfrm>
              <a:off x="5411850" y="2561335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4633087" y="0"/>
                  </a:moveTo>
                  <a:lnTo>
                    <a:pt x="80263" y="0"/>
                  </a:lnTo>
                  <a:lnTo>
                    <a:pt x="49023" y="6308"/>
                  </a:lnTo>
                  <a:lnTo>
                    <a:pt x="23510" y="23510"/>
                  </a:lnTo>
                  <a:lnTo>
                    <a:pt x="6308" y="49023"/>
                  </a:lnTo>
                  <a:lnTo>
                    <a:pt x="0" y="80263"/>
                  </a:lnTo>
                  <a:lnTo>
                    <a:pt x="0" y="1686559"/>
                  </a:lnTo>
                  <a:lnTo>
                    <a:pt x="6308" y="1717873"/>
                  </a:lnTo>
                  <a:lnTo>
                    <a:pt x="23510" y="1743424"/>
                  </a:lnTo>
                  <a:lnTo>
                    <a:pt x="49023" y="1760640"/>
                  </a:lnTo>
                  <a:lnTo>
                    <a:pt x="80263" y="1766951"/>
                  </a:lnTo>
                  <a:lnTo>
                    <a:pt x="4633087" y="1766951"/>
                  </a:lnTo>
                  <a:lnTo>
                    <a:pt x="4664327" y="1760640"/>
                  </a:lnTo>
                  <a:lnTo>
                    <a:pt x="4689840" y="1743424"/>
                  </a:lnTo>
                  <a:lnTo>
                    <a:pt x="4707042" y="1717873"/>
                  </a:lnTo>
                  <a:lnTo>
                    <a:pt x="4713351" y="1686559"/>
                  </a:lnTo>
                  <a:lnTo>
                    <a:pt x="4713351" y="80263"/>
                  </a:lnTo>
                  <a:lnTo>
                    <a:pt x="4707042" y="49023"/>
                  </a:lnTo>
                  <a:lnTo>
                    <a:pt x="4689840" y="23510"/>
                  </a:lnTo>
                  <a:lnTo>
                    <a:pt x="4664327" y="6308"/>
                  </a:lnTo>
                  <a:lnTo>
                    <a:pt x="46330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411850" y="2561335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0" y="80263"/>
                  </a:moveTo>
                  <a:lnTo>
                    <a:pt x="6308" y="49023"/>
                  </a:lnTo>
                  <a:lnTo>
                    <a:pt x="23510" y="23510"/>
                  </a:lnTo>
                  <a:lnTo>
                    <a:pt x="49023" y="6308"/>
                  </a:lnTo>
                  <a:lnTo>
                    <a:pt x="80263" y="0"/>
                  </a:lnTo>
                  <a:lnTo>
                    <a:pt x="4633087" y="0"/>
                  </a:lnTo>
                  <a:lnTo>
                    <a:pt x="4664327" y="6308"/>
                  </a:lnTo>
                  <a:lnTo>
                    <a:pt x="4689840" y="23510"/>
                  </a:lnTo>
                  <a:lnTo>
                    <a:pt x="4707042" y="49023"/>
                  </a:lnTo>
                  <a:lnTo>
                    <a:pt x="4713351" y="80263"/>
                  </a:lnTo>
                  <a:lnTo>
                    <a:pt x="4713351" y="1686559"/>
                  </a:lnTo>
                  <a:lnTo>
                    <a:pt x="4707042" y="1717873"/>
                  </a:lnTo>
                  <a:lnTo>
                    <a:pt x="4689840" y="1743424"/>
                  </a:lnTo>
                  <a:lnTo>
                    <a:pt x="4664327" y="1760640"/>
                  </a:lnTo>
                  <a:lnTo>
                    <a:pt x="4633087" y="1766951"/>
                  </a:lnTo>
                  <a:lnTo>
                    <a:pt x="80263" y="1766951"/>
                  </a:lnTo>
                  <a:lnTo>
                    <a:pt x="49023" y="1760640"/>
                  </a:lnTo>
                  <a:lnTo>
                    <a:pt x="23510" y="1743424"/>
                  </a:lnTo>
                  <a:lnTo>
                    <a:pt x="6308" y="1717873"/>
                  </a:lnTo>
                  <a:lnTo>
                    <a:pt x="0" y="1686559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395086" y="2561335"/>
              <a:ext cx="67310" cy="1767205"/>
            </a:xfrm>
            <a:custGeom>
              <a:avLst/>
              <a:gdLst/>
              <a:ahLst/>
              <a:cxnLst/>
              <a:rect l="l" t="t" r="r" b="b"/>
              <a:pathLst>
                <a:path w="67310" h="1767204">
                  <a:moveTo>
                    <a:pt x="33527" y="0"/>
                  </a:moveTo>
                  <a:lnTo>
                    <a:pt x="20466" y="2629"/>
                  </a:lnTo>
                  <a:lnTo>
                    <a:pt x="9810" y="9794"/>
                  </a:lnTo>
                  <a:lnTo>
                    <a:pt x="2631" y="20413"/>
                  </a:lnTo>
                  <a:lnTo>
                    <a:pt x="0" y="33400"/>
                  </a:lnTo>
                  <a:lnTo>
                    <a:pt x="0" y="1733423"/>
                  </a:lnTo>
                  <a:lnTo>
                    <a:pt x="2631" y="1746484"/>
                  </a:lnTo>
                  <a:lnTo>
                    <a:pt x="9810" y="1757140"/>
                  </a:lnTo>
                  <a:lnTo>
                    <a:pt x="20466" y="1764319"/>
                  </a:lnTo>
                  <a:lnTo>
                    <a:pt x="33527" y="1766951"/>
                  </a:lnTo>
                  <a:lnTo>
                    <a:pt x="46515" y="1764319"/>
                  </a:lnTo>
                  <a:lnTo>
                    <a:pt x="57134" y="1757140"/>
                  </a:lnTo>
                  <a:lnTo>
                    <a:pt x="64299" y="1746484"/>
                  </a:lnTo>
                  <a:lnTo>
                    <a:pt x="66928" y="1733423"/>
                  </a:lnTo>
                  <a:lnTo>
                    <a:pt x="66928" y="33400"/>
                  </a:lnTo>
                  <a:lnTo>
                    <a:pt x="64299" y="20413"/>
                  </a:lnTo>
                  <a:lnTo>
                    <a:pt x="57134" y="9794"/>
                  </a:lnTo>
                  <a:lnTo>
                    <a:pt x="46515" y="2629"/>
                  </a:lnTo>
                  <a:lnTo>
                    <a:pt x="33527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597397" y="2686050"/>
            <a:ext cx="4332605" cy="144653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How</a:t>
            </a:r>
            <a:r>
              <a:rPr sz="125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do</a:t>
            </a:r>
            <a:r>
              <a:rPr sz="1250" b="1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DAOs</a:t>
            </a:r>
            <a:r>
              <a:rPr sz="1250" b="1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function</a:t>
            </a:r>
            <a:r>
              <a:rPr sz="1250" b="1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r>
              <a:rPr sz="1250" b="1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funding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vehicles?</a:t>
            </a:r>
            <a:endParaRPr sz="1250">
              <a:latin typeface="Microsoft JhengHei"/>
              <a:cs typeface="Microsoft JhengHei"/>
            </a:endParaRPr>
          </a:p>
          <a:p>
            <a:pPr marL="12700" marR="5080">
              <a:lnSpc>
                <a:spcPct val="125000"/>
              </a:lnSpc>
              <a:spcBef>
                <a:spcPts val="2150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Answer:</a:t>
            </a:r>
            <a:r>
              <a:rPr sz="1000" b="1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DAOs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blockchain-governed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entities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whose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token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holders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vote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 capital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deployment.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They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fund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projects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through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grants,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token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swaps,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venture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arms.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Uniswap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DAO's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$3B+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treasury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Optimism's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retroactive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public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goods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funding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illustrate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scale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diversity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DAO-mediated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entrepreneurial</a:t>
            </a:r>
            <a:r>
              <a:rPr sz="1000" spc="5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finance.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64146" y="4434458"/>
            <a:ext cx="4741545" cy="1790064"/>
            <a:chOff x="564146" y="4434458"/>
            <a:chExt cx="4741545" cy="1790064"/>
          </a:xfrm>
        </p:grpSpPr>
        <p:sp>
          <p:nvSpPr>
            <p:cNvPr id="21" name="object 21"/>
            <p:cNvSpPr/>
            <p:nvPr/>
          </p:nvSpPr>
          <p:spPr>
            <a:xfrm>
              <a:off x="580872" y="4445888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4633112" y="0"/>
                  </a:moveTo>
                  <a:lnTo>
                    <a:pt x="80289" y="0"/>
                  </a:lnTo>
                  <a:lnTo>
                    <a:pt x="49034" y="6308"/>
                  </a:lnTo>
                  <a:lnTo>
                    <a:pt x="23514" y="23510"/>
                  </a:lnTo>
                  <a:lnTo>
                    <a:pt x="6308" y="49023"/>
                  </a:lnTo>
                  <a:lnTo>
                    <a:pt x="0" y="80264"/>
                  </a:lnTo>
                  <a:lnTo>
                    <a:pt x="0" y="1686610"/>
                  </a:lnTo>
                  <a:lnTo>
                    <a:pt x="6308" y="1717865"/>
                  </a:lnTo>
                  <a:lnTo>
                    <a:pt x="23514" y="1743386"/>
                  </a:lnTo>
                  <a:lnTo>
                    <a:pt x="49034" y="1760591"/>
                  </a:lnTo>
                  <a:lnTo>
                    <a:pt x="80289" y="1766900"/>
                  </a:lnTo>
                  <a:lnTo>
                    <a:pt x="4633112" y="1766900"/>
                  </a:lnTo>
                  <a:lnTo>
                    <a:pt x="4664352" y="1760591"/>
                  </a:lnTo>
                  <a:lnTo>
                    <a:pt x="4689865" y="1743386"/>
                  </a:lnTo>
                  <a:lnTo>
                    <a:pt x="4707068" y="1717865"/>
                  </a:lnTo>
                  <a:lnTo>
                    <a:pt x="4713376" y="1686610"/>
                  </a:lnTo>
                  <a:lnTo>
                    <a:pt x="4713376" y="80264"/>
                  </a:lnTo>
                  <a:lnTo>
                    <a:pt x="4707068" y="49023"/>
                  </a:lnTo>
                  <a:lnTo>
                    <a:pt x="4689865" y="23510"/>
                  </a:lnTo>
                  <a:lnTo>
                    <a:pt x="4664352" y="6308"/>
                  </a:lnTo>
                  <a:lnTo>
                    <a:pt x="4633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80872" y="4445888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0" y="80264"/>
                  </a:moveTo>
                  <a:lnTo>
                    <a:pt x="6308" y="49023"/>
                  </a:lnTo>
                  <a:lnTo>
                    <a:pt x="23514" y="23510"/>
                  </a:lnTo>
                  <a:lnTo>
                    <a:pt x="49034" y="6308"/>
                  </a:lnTo>
                  <a:lnTo>
                    <a:pt x="80289" y="0"/>
                  </a:lnTo>
                  <a:lnTo>
                    <a:pt x="4633112" y="0"/>
                  </a:lnTo>
                  <a:lnTo>
                    <a:pt x="4664352" y="6308"/>
                  </a:lnTo>
                  <a:lnTo>
                    <a:pt x="4689865" y="23510"/>
                  </a:lnTo>
                  <a:lnTo>
                    <a:pt x="4707068" y="49023"/>
                  </a:lnTo>
                  <a:lnTo>
                    <a:pt x="4713376" y="80264"/>
                  </a:lnTo>
                  <a:lnTo>
                    <a:pt x="4713376" y="1686610"/>
                  </a:lnTo>
                  <a:lnTo>
                    <a:pt x="4707068" y="1717865"/>
                  </a:lnTo>
                  <a:lnTo>
                    <a:pt x="4689865" y="1743386"/>
                  </a:lnTo>
                  <a:lnTo>
                    <a:pt x="4664352" y="1760591"/>
                  </a:lnTo>
                  <a:lnTo>
                    <a:pt x="4633112" y="1766900"/>
                  </a:lnTo>
                  <a:lnTo>
                    <a:pt x="80289" y="1766900"/>
                  </a:lnTo>
                  <a:lnTo>
                    <a:pt x="49034" y="1760591"/>
                  </a:lnTo>
                  <a:lnTo>
                    <a:pt x="23514" y="1743386"/>
                  </a:lnTo>
                  <a:lnTo>
                    <a:pt x="6308" y="1717865"/>
                  </a:lnTo>
                  <a:lnTo>
                    <a:pt x="0" y="1686610"/>
                  </a:lnTo>
                  <a:lnTo>
                    <a:pt x="0" y="80264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64146" y="4445888"/>
              <a:ext cx="67310" cy="1767205"/>
            </a:xfrm>
            <a:custGeom>
              <a:avLst/>
              <a:gdLst/>
              <a:ahLst/>
              <a:cxnLst/>
              <a:rect l="l" t="t" r="r" b="b"/>
              <a:pathLst>
                <a:path w="67309" h="1767204">
                  <a:moveTo>
                    <a:pt x="33451" y="0"/>
                  </a:moveTo>
                  <a:lnTo>
                    <a:pt x="20429" y="2629"/>
                  </a:lnTo>
                  <a:lnTo>
                    <a:pt x="9796" y="9794"/>
                  </a:lnTo>
                  <a:lnTo>
                    <a:pt x="2628" y="20413"/>
                  </a:lnTo>
                  <a:lnTo>
                    <a:pt x="0" y="33400"/>
                  </a:lnTo>
                  <a:lnTo>
                    <a:pt x="0" y="1733448"/>
                  </a:lnTo>
                  <a:lnTo>
                    <a:pt x="2628" y="1746470"/>
                  </a:lnTo>
                  <a:lnTo>
                    <a:pt x="9796" y="1757103"/>
                  </a:lnTo>
                  <a:lnTo>
                    <a:pt x="20429" y="1764271"/>
                  </a:lnTo>
                  <a:lnTo>
                    <a:pt x="33451" y="1766900"/>
                  </a:lnTo>
                  <a:lnTo>
                    <a:pt x="46476" y="1764271"/>
                  </a:lnTo>
                  <a:lnTo>
                    <a:pt x="57113" y="1757103"/>
                  </a:lnTo>
                  <a:lnTo>
                    <a:pt x="64286" y="1746470"/>
                  </a:lnTo>
                  <a:lnTo>
                    <a:pt x="66916" y="1733448"/>
                  </a:lnTo>
                  <a:lnTo>
                    <a:pt x="66916" y="33400"/>
                  </a:lnTo>
                  <a:lnTo>
                    <a:pt x="64286" y="20413"/>
                  </a:lnTo>
                  <a:lnTo>
                    <a:pt x="57113" y="9794"/>
                  </a:lnTo>
                  <a:lnTo>
                    <a:pt x="46476" y="2629"/>
                  </a:lnTo>
                  <a:lnTo>
                    <a:pt x="33451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65759" y="4570857"/>
            <a:ext cx="4251325" cy="144653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487045">
              <a:lnSpc>
                <a:spcPct val="106400"/>
              </a:lnSpc>
              <a:spcBef>
                <a:spcPts val="35"/>
              </a:spcBef>
            </a:pPr>
            <a:r>
              <a:rPr sz="125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What</a:t>
            </a:r>
            <a:r>
              <a:rPr sz="12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distinguishes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Regulation</a:t>
            </a:r>
            <a:r>
              <a:rPr sz="1250" b="1" spc="-10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CF</a:t>
            </a:r>
            <a:r>
              <a:rPr sz="1250" b="1" spc="-114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from</a:t>
            </a:r>
            <a:r>
              <a:rPr sz="1250" b="1" spc="-21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Regulation</a:t>
            </a:r>
            <a:r>
              <a:rPr sz="125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D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offerings?</a:t>
            </a:r>
            <a:endParaRPr sz="1250">
              <a:latin typeface="Microsoft JhengHei"/>
              <a:cs typeface="Microsoft JhengHei"/>
            </a:endParaRPr>
          </a:p>
          <a:p>
            <a:pPr marL="12700" marR="5080">
              <a:lnSpc>
                <a:spcPct val="125000"/>
              </a:lnSpc>
              <a:spcBef>
                <a:spcPts val="555"/>
              </a:spcBef>
            </a:pPr>
            <a:r>
              <a:rPr sz="1000" b="1" spc="70" dirty="0">
                <a:solidFill>
                  <a:srgbClr val="272424"/>
                </a:solidFill>
                <a:latin typeface="Calibri"/>
                <a:cs typeface="Calibri"/>
              </a:rPr>
              <a:t>Answer:</a:t>
            </a:r>
            <a:r>
              <a:rPr sz="1000" b="1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</a:t>
            </a:r>
            <a:r>
              <a:rPr sz="10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perm</a:t>
            </a:r>
            <a:r>
              <a:rPr sz="10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its</a:t>
            </a:r>
            <a:r>
              <a:rPr sz="10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raises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up</a:t>
            </a:r>
            <a:r>
              <a:rPr sz="10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0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$</a:t>
            </a:r>
            <a:r>
              <a:rPr sz="1000" spc="-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5M</a:t>
            </a:r>
            <a:r>
              <a:rPr sz="10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annually</a:t>
            </a:r>
            <a:r>
              <a:rPr sz="10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any</a:t>
            </a:r>
            <a:r>
              <a:rPr sz="10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investor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(accredited</a:t>
            </a:r>
            <a:r>
              <a:rPr sz="10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retail),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requiring</a:t>
            </a:r>
            <a:r>
              <a:rPr sz="10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0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Form</a:t>
            </a:r>
            <a:r>
              <a:rPr sz="10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SEC</a:t>
            </a:r>
            <a:r>
              <a:rPr sz="10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filing</a:t>
            </a:r>
            <a:r>
              <a:rPr sz="10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.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0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uncapped but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restricted</a:t>
            </a:r>
            <a:r>
              <a:rPr sz="1000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000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accredited</a:t>
            </a:r>
            <a:r>
              <a:rPr sz="10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investors</a:t>
            </a:r>
            <a:r>
              <a:rPr sz="10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only,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0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fewer</a:t>
            </a:r>
            <a:r>
              <a:rPr sz="10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disclosure</a:t>
            </a:r>
            <a:endParaRPr sz="1000">
              <a:latin typeface="Calibri"/>
              <a:cs typeface="Calibri"/>
            </a:endParaRPr>
          </a:p>
          <a:p>
            <a:pPr marL="12700" marR="602615">
              <a:lnSpc>
                <a:spcPct val="125000"/>
              </a:lnSpc>
            </a:pP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requirem</a:t>
            </a:r>
            <a:r>
              <a:rPr sz="10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ents.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0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dem</a:t>
            </a:r>
            <a:r>
              <a:rPr sz="10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ocratizes</a:t>
            </a:r>
            <a:r>
              <a:rPr sz="10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access;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Reg</a:t>
            </a:r>
            <a:r>
              <a:rPr sz="10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0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preserves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confidentiality</a:t>
            </a:r>
            <a:r>
              <a:rPr sz="10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scale.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395086" y="4434458"/>
            <a:ext cx="4741545" cy="1790064"/>
            <a:chOff x="5395086" y="4434458"/>
            <a:chExt cx="4741545" cy="1790064"/>
          </a:xfrm>
        </p:grpSpPr>
        <p:sp>
          <p:nvSpPr>
            <p:cNvPr id="26" name="object 26"/>
            <p:cNvSpPr/>
            <p:nvPr/>
          </p:nvSpPr>
          <p:spPr>
            <a:xfrm>
              <a:off x="5411850" y="4445888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4633087" y="0"/>
                  </a:moveTo>
                  <a:lnTo>
                    <a:pt x="80263" y="0"/>
                  </a:lnTo>
                  <a:lnTo>
                    <a:pt x="49023" y="6308"/>
                  </a:lnTo>
                  <a:lnTo>
                    <a:pt x="23510" y="23510"/>
                  </a:lnTo>
                  <a:lnTo>
                    <a:pt x="6308" y="49023"/>
                  </a:lnTo>
                  <a:lnTo>
                    <a:pt x="0" y="80264"/>
                  </a:lnTo>
                  <a:lnTo>
                    <a:pt x="0" y="1686610"/>
                  </a:lnTo>
                  <a:lnTo>
                    <a:pt x="6308" y="1717865"/>
                  </a:lnTo>
                  <a:lnTo>
                    <a:pt x="23510" y="1743386"/>
                  </a:lnTo>
                  <a:lnTo>
                    <a:pt x="49023" y="1760591"/>
                  </a:lnTo>
                  <a:lnTo>
                    <a:pt x="80263" y="1766900"/>
                  </a:lnTo>
                  <a:lnTo>
                    <a:pt x="4633087" y="1766900"/>
                  </a:lnTo>
                  <a:lnTo>
                    <a:pt x="4664327" y="1760591"/>
                  </a:lnTo>
                  <a:lnTo>
                    <a:pt x="4689840" y="1743386"/>
                  </a:lnTo>
                  <a:lnTo>
                    <a:pt x="4707042" y="1717865"/>
                  </a:lnTo>
                  <a:lnTo>
                    <a:pt x="4713351" y="1686610"/>
                  </a:lnTo>
                  <a:lnTo>
                    <a:pt x="4713351" y="80264"/>
                  </a:lnTo>
                  <a:lnTo>
                    <a:pt x="4707042" y="49023"/>
                  </a:lnTo>
                  <a:lnTo>
                    <a:pt x="4689840" y="23510"/>
                  </a:lnTo>
                  <a:lnTo>
                    <a:pt x="4664327" y="6308"/>
                  </a:lnTo>
                  <a:lnTo>
                    <a:pt x="46330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411850" y="4445888"/>
              <a:ext cx="4713605" cy="1767205"/>
            </a:xfrm>
            <a:custGeom>
              <a:avLst/>
              <a:gdLst/>
              <a:ahLst/>
              <a:cxnLst/>
              <a:rect l="l" t="t" r="r" b="b"/>
              <a:pathLst>
                <a:path w="4713605" h="1767204">
                  <a:moveTo>
                    <a:pt x="0" y="80264"/>
                  </a:moveTo>
                  <a:lnTo>
                    <a:pt x="6308" y="49023"/>
                  </a:lnTo>
                  <a:lnTo>
                    <a:pt x="23510" y="23510"/>
                  </a:lnTo>
                  <a:lnTo>
                    <a:pt x="49023" y="6308"/>
                  </a:lnTo>
                  <a:lnTo>
                    <a:pt x="80263" y="0"/>
                  </a:lnTo>
                  <a:lnTo>
                    <a:pt x="4633087" y="0"/>
                  </a:lnTo>
                  <a:lnTo>
                    <a:pt x="4664327" y="6308"/>
                  </a:lnTo>
                  <a:lnTo>
                    <a:pt x="4689840" y="23510"/>
                  </a:lnTo>
                  <a:lnTo>
                    <a:pt x="4707042" y="49023"/>
                  </a:lnTo>
                  <a:lnTo>
                    <a:pt x="4713351" y="80264"/>
                  </a:lnTo>
                  <a:lnTo>
                    <a:pt x="4713351" y="1686610"/>
                  </a:lnTo>
                  <a:lnTo>
                    <a:pt x="4707042" y="1717865"/>
                  </a:lnTo>
                  <a:lnTo>
                    <a:pt x="4689840" y="1743386"/>
                  </a:lnTo>
                  <a:lnTo>
                    <a:pt x="4664327" y="1760591"/>
                  </a:lnTo>
                  <a:lnTo>
                    <a:pt x="4633087" y="1766900"/>
                  </a:lnTo>
                  <a:lnTo>
                    <a:pt x="80263" y="1766900"/>
                  </a:lnTo>
                  <a:lnTo>
                    <a:pt x="49023" y="1760591"/>
                  </a:lnTo>
                  <a:lnTo>
                    <a:pt x="23510" y="1743386"/>
                  </a:lnTo>
                  <a:lnTo>
                    <a:pt x="6308" y="1717865"/>
                  </a:lnTo>
                  <a:lnTo>
                    <a:pt x="0" y="1686610"/>
                  </a:lnTo>
                  <a:lnTo>
                    <a:pt x="0" y="80264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395086" y="4445888"/>
              <a:ext cx="67310" cy="1767205"/>
            </a:xfrm>
            <a:custGeom>
              <a:avLst/>
              <a:gdLst/>
              <a:ahLst/>
              <a:cxnLst/>
              <a:rect l="l" t="t" r="r" b="b"/>
              <a:pathLst>
                <a:path w="67310" h="1767204">
                  <a:moveTo>
                    <a:pt x="33527" y="0"/>
                  </a:moveTo>
                  <a:lnTo>
                    <a:pt x="20466" y="2629"/>
                  </a:lnTo>
                  <a:lnTo>
                    <a:pt x="9810" y="9794"/>
                  </a:lnTo>
                  <a:lnTo>
                    <a:pt x="2631" y="20413"/>
                  </a:lnTo>
                  <a:lnTo>
                    <a:pt x="0" y="33400"/>
                  </a:lnTo>
                  <a:lnTo>
                    <a:pt x="0" y="1733448"/>
                  </a:lnTo>
                  <a:lnTo>
                    <a:pt x="2631" y="1746470"/>
                  </a:lnTo>
                  <a:lnTo>
                    <a:pt x="9810" y="1757103"/>
                  </a:lnTo>
                  <a:lnTo>
                    <a:pt x="20466" y="1764271"/>
                  </a:lnTo>
                  <a:lnTo>
                    <a:pt x="33527" y="1766900"/>
                  </a:lnTo>
                  <a:lnTo>
                    <a:pt x="46515" y="1764271"/>
                  </a:lnTo>
                  <a:lnTo>
                    <a:pt x="57134" y="1757103"/>
                  </a:lnTo>
                  <a:lnTo>
                    <a:pt x="64299" y="1746470"/>
                  </a:lnTo>
                  <a:lnTo>
                    <a:pt x="66928" y="1733448"/>
                  </a:lnTo>
                  <a:lnTo>
                    <a:pt x="66928" y="33400"/>
                  </a:lnTo>
                  <a:lnTo>
                    <a:pt x="64299" y="20413"/>
                  </a:lnTo>
                  <a:lnTo>
                    <a:pt x="57134" y="9794"/>
                  </a:lnTo>
                  <a:lnTo>
                    <a:pt x="46515" y="2629"/>
                  </a:lnTo>
                  <a:lnTo>
                    <a:pt x="33527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5597397" y="4570857"/>
            <a:ext cx="4198620" cy="10521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What</a:t>
            </a:r>
            <a:r>
              <a:rPr sz="1250" b="1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25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25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"Rule</a:t>
            </a:r>
            <a:r>
              <a:rPr sz="1250" b="1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40"</a:t>
            </a:r>
            <a:r>
              <a:rPr sz="125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250" b="1" spc="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why</a:t>
            </a:r>
            <a:r>
              <a:rPr sz="125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do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VCs</a:t>
            </a:r>
            <a:r>
              <a:rPr sz="1250" b="1" spc="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use</a:t>
            </a:r>
            <a:r>
              <a:rPr sz="1250" b="1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it?</a:t>
            </a:r>
            <a:endParaRPr sz="1250">
              <a:latin typeface="Microsoft JhengHei"/>
              <a:cs typeface="Microsoft JhengHei"/>
            </a:endParaRPr>
          </a:p>
          <a:p>
            <a:pPr marL="12700" marR="5080">
              <a:lnSpc>
                <a:spcPct val="125099"/>
              </a:lnSpc>
              <a:spcBef>
                <a:spcPts val="535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Answer:</a:t>
            </a:r>
            <a:r>
              <a:rPr sz="1000" b="1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Rule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40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states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SaaS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company's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growth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rate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plus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profit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margin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should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equal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exceed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40%.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provides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single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metric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balancing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growth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profitability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useful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benchmarking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companies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across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growth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stages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where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neither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metric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alone</a:t>
            </a:r>
            <a:r>
              <a:rPr sz="10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tells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full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story.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2249804" y="1382395"/>
            <a:ext cx="4390390" cy="4502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Key</a:t>
            </a:r>
            <a:r>
              <a:rPr sz="2750" i="0" spc="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Questions</a:t>
            </a:r>
            <a:r>
              <a:rPr sz="2750" i="0" spc="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750" i="0" spc="5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Answers</a:t>
            </a:r>
            <a:endParaRPr sz="2750">
              <a:latin typeface="Microsoft JhengHei"/>
              <a:cs typeface="Microsoft JhengHe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784974" y="1482089"/>
            <a:ext cx="1109345" cy="267970"/>
          </a:xfrm>
          <a:custGeom>
            <a:avLst/>
            <a:gdLst/>
            <a:ahLst/>
            <a:cxnLst/>
            <a:rect l="l" t="t" r="r" b="b"/>
            <a:pathLst>
              <a:path w="1109345" h="267969">
                <a:moveTo>
                  <a:pt x="1061224" y="0"/>
                </a:moveTo>
                <a:lnTo>
                  <a:pt x="48082" y="0"/>
                </a:lnTo>
                <a:lnTo>
                  <a:pt x="29366" y="3770"/>
                </a:lnTo>
                <a:lnTo>
                  <a:pt x="14082" y="14065"/>
                </a:lnTo>
                <a:lnTo>
                  <a:pt x="3778" y="29360"/>
                </a:lnTo>
                <a:lnTo>
                  <a:pt x="0" y="48133"/>
                </a:lnTo>
                <a:lnTo>
                  <a:pt x="0" y="219456"/>
                </a:lnTo>
                <a:lnTo>
                  <a:pt x="3778" y="238174"/>
                </a:lnTo>
                <a:lnTo>
                  <a:pt x="14082" y="253476"/>
                </a:lnTo>
                <a:lnTo>
                  <a:pt x="29366" y="263800"/>
                </a:lnTo>
                <a:lnTo>
                  <a:pt x="48082" y="267588"/>
                </a:lnTo>
                <a:lnTo>
                  <a:pt x="1061224" y="267588"/>
                </a:lnTo>
                <a:lnTo>
                  <a:pt x="1079923" y="263800"/>
                </a:lnTo>
                <a:lnTo>
                  <a:pt x="1095181" y="253476"/>
                </a:lnTo>
                <a:lnTo>
                  <a:pt x="1105462" y="238174"/>
                </a:lnTo>
                <a:lnTo>
                  <a:pt x="1109230" y="219456"/>
                </a:lnTo>
                <a:lnTo>
                  <a:pt x="1109230" y="48133"/>
                </a:lnTo>
                <a:lnTo>
                  <a:pt x="1105462" y="29360"/>
                </a:lnTo>
                <a:lnTo>
                  <a:pt x="1095181" y="14065"/>
                </a:lnTo>
                <a:lnTo>
                  <a:pt x="1079923" y="3770"/>
                </a:lnTo>
                <a:lnTo>
                  <a:pt x="1061224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778560" y="1437258"/>
            <a:ext cx="1066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solidFill>
                  <a:srgbClr val="FF0000"/>
                </a:solidFill>
                <a:latin typeface="Arial"/>
                <a:cs typeface="Arial"/>
              </a:rPr>
              <a:t>Summary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9734" y="1249730"/>
            <a:ext cx="10236835" cy="5369560"/>
            <a:chOff x="469734" y="1249730"/>
            <a:chExt cx="10236835" cy="53695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455" y="1408123"/>
              <a:ext cx="9569277" cy="496816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88784" y="1600834"/>
              <a:ext cx="9970135" cy="4620260"/>
            </a:xfrm>
            <a:custGeom>
              <a:avLst/>
              <a:gdLst/>
              <a:ahLst/>
              <a:cxnLst/>
              <a:rect l="l" t="t" r="r" b="b"/>
              <a:pathLst>
                <a:path w="9970135" h="4620260">
                  <a:moveTo>
                    <a:pt x="9685947" y="0"/>
                  </a:moveTo>
                  <a:lnTo>
                    <a:pt x="283654" y="0"/>
                  </a:lnTo>
                  <a:lnTo>
                    <a:pt x="237645" y="3712"/>
                  </a:lnTo>
                  <a:lnTo>
                    <a:pt x="193999" y="14461"/>
                  </a:lnTo>
                  <a:lnTo>
                    <a:pt x="153300" y="31663"/>
                  </a:lnTo>
                  <a:lnTo>
                    <a:pt x="116133" y="54733"/>
                  </a:lnTo>
                  <a:lnTo>
                    <a:pt x="83081" y="83089"/>
                  </a:lnTo>
                  <a:lnTo>
                    <a:pt x="54729" y="116147"/>
                  </a:lnTo>
                  <a:lnTo>
                    <a:pt x="31661" y="153322"/>
                  </a:lnTo>
                  <a:lnTo>
                    <a:pt x="14461" y="194031"/>
                  </a:lnTo>
                  <a:lnTo>
                    <a:pt x="3712" y="237691"/>
                  </a:lnTo>
                  <a:lnTo>
                    <a:pt x="0" y="283717"/>
                  </a:lnTo>
                  <a:lnTo>
                    <a:pt x="0" y="4336415"/>
                  </a:lnTo>
                  <a:lnTo>
                    <a:pt x="3712" y="4382417"/>
                  </a:lnTo>
                  <a:lnTo>
                    <a:pt x="14461" y="4426058"/>
                  </a:lnTo>
                  <a:lnTo>
                    <a:pt x="31661" y="4466752"/>
                  </a:lnTo>
                  <a:lnTo>
                    <a:pt x="54729" y="4503916"/>
                  </a:lnTo>
                  <a:lnTo>
                    <a:pt x="83081" y="4536965"/>
                  </a:lnTo>
                  <a:lnTo>
                    <a:pt x="116133" y="4565315"/>
                  </a:lnTo>
                  <a:lnTo>
                    <a:pt x="153300" y="4588383"/>
                  </a:lnTo>
                  <a:lnTo>
                    <a:pt x="193999" y="4605583"/>
                  </a:lnTo>
                  <a:lnTo>
                    <a:pt x="237645" y="4616331"/>
                  </a:lnTo>
                  <a:lnTo>
                    <a:pt x="283654" y="4620044"/>
                  </a:lnTo>
                  <a:lnTo>
                    <a:pt x="9685947" y="4620044"/>
                  </a:lnTo>
                  <a:lnTo>
                    <a:pt x="9731973" y="4616331"/>
                  </a:lnTo>
                  <a:lnTo>
                    <a:pt x="9775633" y="4605583"/>
                  </a:lnTo>
                  <a:lnTo>
                    <a:pt x="9816342" y="4588383"/>
                  </a:lnTo>
                  <a:lnTo>
                    <a:pt x="9853518" y="4565315"/>
                  </a:lnTo>
                  <a:lnTo>
                    <a:pt x="9886575" y="4536965"/>
                  </a:lnTo>
                  <a:lnTo>
                    <a:pt x="9914931" y="4503916"/>
                  </a:lnTo>
                  <a:lnTo>
                    <a:pt x="9938001" y="4466752"/>
                  </a:lnTo>
                  <a:lnTo>
                    <a:pt x="9955203" y="4426058"/>
                  </a:lnTo>
                  <a:lnTo>
                    <a:pt x="9965952" y="4382417"/>
                  </a:lnTo>
                  <a:lnTo>
                    <a:pt x="9969665" y="4336415"/>
                  </a:lnTo>
                  <a:lnTo>
                    <a:pt x="9969665" y="283717"/>
                  </a:lnTo>
                  <a:lnTo>
                    <a:pt x="9965952" y="237691"/>
                  </a:lnTo>
                  <a:lnTo>
                    <a:pt x="9955203" y="194031"/>
                  </a:lnTo>
                  <a:lnTo>
                    <a:pt x="9938001" y="153322"/>
                  </a:lnTo>
                  <a:lnTo>
                    <a:pt x="9914931" y="116147"/>
                  </a:lnTo>
                  <a:lnTo>
                    <a:pt x="9886575" y="83089"/>
                  </a:lnTo>
                  <a:lnTo>
                    <a:pt x="9853518" y="54733"/>
                  </a:lnTo>
                  <a:lnTo>
                    <a:pt x="9816342" y="31663"/>
                  </a:lnTo>
                  <a:lnTo>
                    <a:pt x="9775633" y="14461"/>
                  </a:lnTo>
                  <a:lnTo>
                    <a:pt x="9731973" y="3712"/>
                  </a:lnTo>
                  <a:lnTo>
                    <a:pt x="96859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88784" y="1600834"/>
              <a:ext cx="9970135" cy="4620260"/>
            </a:xfrm>
            <a:custGeom>
              <a:avLst/>
              <a:gdLst/>
              <a:ahLst/>
              <a:cxnLst/>
              <a:rect l="l" t="t" r="r" b="b"/>
              <a:pathLst>
                <a:path w="9970135" h="4620260">
                  <a:moveTo>
                    <a:pt x="0" y="283717"/>
                  </a:moveTo>
                  <a:lnTo>
                    <a:pt x="3712" y="237691"/>
                  </a:lnTo>
                  <a:lnTo>
                    <a:pt x="14461" y="194031"/>
                  </a:lnTo>
                  <a:lnTo>
                    <a:pt x="31661" y="153322"/>
                  </a:lnTo>
                  <a:lnTo>
                    <a:pt x="54729" y="116147"/>
                  </a:lnTo>
                  <a:lnTo>
                    <a:pt x="83081" y="83089"/>
                  </a:lnTo>
                  <a:lnTo>
                    <a:pt x="116133" y="54733"/>
                  </a:lnTo>
                  <a:lnTo>
                    <a:pt x="153300" y="31663"/>
                  </a:lnTo>
                  <a:lnTo>
                    <a:pt x="193999" y="14461"/>
                  </a:lnTo>
                  <a:lnTo>
                    <a:pt x="237645" y="3712"/>
                  </a:lnTo>
                  <a:lnTo>
                    <a:pt x="283654" y="0"/>
                  </a:lnTo>
                  <a:lnTo>
                    <a:pt x="9685947" y="0"/>
                  </a:lnTo>
                  <a:lnTo>
                    <a:pt x="9731973" y="3712"/>
                  </a:lnTo>
                  <a:lnTo>
                    <a:pt x="9775633" y="14461"/>
                  </a:lnTo>
                  <a:lnTo>
                    <a:pt x="9816342" y="31663"/>
                  </a:lnTo>
                  <a:lnTo>
                    <a:pt x="9853518" y="54733"/>
                  </a:lnTo>
                  <a:lnTo>
                    <a:pt x="9886575" y="83089"/>
                  </a:lnTo>
                  <a:lnTo>
                    <a:pt x="9914931" y="116147"/>
                  </a:lnTo>
                  <a:lnTo>
                    <a:pt x="9938001" y="153322"/>
                  </a:lnTo>
                  <a:lnTo>
                    <a:pt x="9955203" y="194031"/>
                  </a:lnTo>
                  <a:lnTo>
                    <a:pt x="9965952" y="237691"/>
                  </a:lnTo>
                  <a:lnTo>
                    <a:pt x="9969665" y="283717"/>
                  </a:lnTo>
                  <a:lnTo>
                    <a:pt x="9969665" y="4336415"/>
                  </a:lnTo>
                  <a:lnTo>
                    <a:pt x="9965952" y="4382417"/>
                  </a:lnTo>
                  <a:lnTo>
                    <a:pt x="9955203" y="4426058"/>
                  </a:lnTo>
                  <a:lnTo>
                    <a:pt x="9938001" y="4466752"/>
                  </a:lnTo>
                  <a:lnTo>
                    <a:pt x="9914931" y="4503916"/>
                  </a:lnTo>
                  <a:lnTo>
                    <a:pt x="9886575" y="4536965"/>
                  </a:lnTo>
                  <a:lnTo>
                    <a:pt x="9853518" y="4565315"/>
                  </a:lnTo>
                  <a:lnTo>
                    <a:pt x="9816342" y="4588383"/>
                  </a:lnTo>
                  <a:lnTo>
                    <a:pt x="9775633" y="4605583"/>
                  </a:lnTo>
                  <a:lnTo>
                    <a:pt x="9731973" y="4616331"/>
                  </a:lnTo>
                  <a:lnTo>
                    <a:pt x="9685947" y="4620044"/>
                  </a:lnTo>
                  <a:lnTo>
                    <a:pt x="283654" y="4620044"/>
                  </a:lnTo>
                  <a:lnTo>
                    <a:pt x="237645" y="4616331"/>
                  </a:lnTo>
                  <a:lnTo>
                    <a:pt x="193999" y="4605583"/>
                  </a:lnTo>
                  <a:lnTo>
                    <a:pt x="153300" y="4588383"/>
                  </a:lnTo>
                  <a:lnTo>
                    <a:pt x="116133" y="4565315"/>
                  </a:lnTo>
                  <a:lnTo>
                    <a:pt x="83081" y="4536965"/>
                  </a:lnTo>
                  <a:lnTo>
                    <a:pt x="54729" y="4503916"/>
                  </a:lnTo>
                  <a:lnTo>
                    <a:pt x="31661" y="4466752"/>
                  </a:lnTo>
                  <a:lnTo>
                    <a:pt x="14461" y="4426058"/>
                  </a:lnTo>
                  <a:lnTo>
                    <a:pt x="3712" y="4382417"/>
                  </a:lnTo>
                  <a:lnTo>
                    <a:pt x="0" y="4336415"/>
                  </a:lnTo>
                  <a:lnTo>
                    <a:pt x="0" y="28371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95971" y="1249730"/>
              <a:ext cx="3310128" cy="536905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715250" y="1476375"/>
              <a:ext cx="2990850" cy="4953000"/>
            </a:xfrm>
            <a:custGeom>
              <a:avLst/>
              <a:gdLst/>
              <a:ahLst/>
              <a:cxnLst/>
              <a:rect l="l" t="t" r="r" b="b"/>
              <a:pathLst>
                <a:path w="2990850" h="4953000">
                  <a:moveTo>
                    <a:pt x="29908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730407"/>
                  </a:lnTo>
                  <a:lnTo>
                    <a:pt x="4523" y="4775267"/>
                  </a:lnTo>
                  <a:lnTo>
                    <a:pt x="17498" y="4817050"/>
                  </a:lnTo>
                  <a:lnTo>
                    <a:pt x="38027" y="4854861"/>
                  </a:lnTo>
                  <a:lnTo>
                    <a:pt x="65214" y="4887804"/>
                  </a:lnTo>
                  <a:lnTo>
                    <a:pt x="98164" y="4914984"/>
                  </a:lnTo>
                  <a:lnTo>
                    <a:pt x="135981" y="4935507"/>
                  </a:lnTo>
                  <a:lnTo>
                    <a:pt x="177768" y="4948477"/>
                  </a:lnTo>
                  <a:lnTo>
                    <a:pt x="222630" y="4953000"/>
                  </a:lnTo>
                  <a:lnTo>
                    <a:pt x="2990850" y="4953000"/>
                  </a:lnTo>
                  <a:lnTo>
                    <a:pt x="29908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310845" y="34645"/>
            <a:ext cx="10300335" cy="1241425"/>
            <a:chOff x="310845" y="34645"/>
            <a:chExt cx="10300335" cy="1241425"/>
          </a:xfrm>
        </p:grpSpPr>
        <p:sp>
          <p:nvSpPr>
            <p:cNvPr id="9" name="object 9"/>
            <p:cNvSpPr/>
            <p:nvPr/>
          </p:nvSpPr>
          <p:spPr>
            <a:xfrm>
              <a:off x="2228850" y="467742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0845" y="34645"/>
              <a:ext cx="2024252" cy="94515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19555" y="1007872"/>
              <a:ext cx="1109345" cy="267970"/>
            </a:xfrm>
            <a:custGeom>
              <a:avLst/>
              <a:gdLst/>
              <a:ahLst/>
              <a:cxnLst/>
              <a:rect l="l" t="t" r="r" b="b"/>
              <a:pathLst>
                <a:path w="1109345" h="267969">
                  <a:moveTo>
                    <a:pt x="1061161" y="0"/>
                  </a:moveTo>
                  <a:lnTo>
                    <a:pt x="48082" y="0"/>
                  </a:lnTo>
                  <a:lnTo>
                    <a:pt x="29366" y="3788"/>
                  </a:lnTo>
                  <a:lnTo>
                    <a:pt x="14082" y="14112"/>
                  </a:lnTo>
                  <a:lnTo>
                    <a:pt x="3778" y="29414"/>
                  </a:lnTo>
                  <a:lnTo>
                    <a:pt x="0" y="48132"/>
                  </a:lnTo>
                  <a:lnTo>
                    <a:pt x="0" y="219582"/>
                  </a:lnTo>
                  <a:lnTo>
                    <a:pt x="3778" y="238281"/>
                  </a:lnTo>
                  <a:lnTo>
                    <a:pt x="14082" y="253539"/>
                  </a:lnTo>
                  <a:lnTo>
                    <a:pt x="29366" y="263820"/>
                  </a:lnTo>
                  <a:lnTo>
                    <a:pt x="48082" y="267588"/>
                  </a:lnTo>
                  <a:lnTo>
                    <a:pt x="1061161" y="267588"/>
                  </a:lnTo>
                  <a:lnTo>
                    <a:pt x="1079879" y="263820"/>
                  </a:lnTo>
                  <a:lnTo>
                    <a:pt x="1095181" y="253539"/>
                  </a:lnTo>
                  <a:lnTo>
                    <a:pt x="1105506" y="238281"/>
                  </a:lnTo>
                  <a:lnTo>
                    <a:pt x="1109294" y="219582"/>
                  </a:lnTo>
                  <a:lnTo>
                    <a:pt x="1109294" y="48132"/>
                  </a:lnTo>
                  <a:lnTo>
                    <a:pt x="1105506" y="29414"/>
                  </a:lnTo>
                  <a:lnTo>
                    <a:pt x="1095181" y="14112"/>
                  </a:lnTo>
                  <a:lnTo>
                    <a:pt x="1079879" y="3788"/>
                  </a:lnTo>
                  <a:lnTo>
                    <a:pt x="1061161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894202" y="866394"/>
            <a:ext cx="4504055" cy="4610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Key</a:t>
            </a:r>
            <a:r>
              <a:rPr sz="285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Questions</a:t>
            </a:r>
            <a:r>
              <a:rPr sz="2850" i="0" spc="-3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850" i="0" spc="-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Answers</a:t>
            </a:r>
            <a:endParaRPr sz="2850">
              <a:latin typeface="Microsoft JhengHei"/>
              <a:cs typeface="Microsoft JhengHe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64146" y="1871344"/>
            <a:ext cx="4728210" cy="2049780"/>
            <a:chOff x="564146" y="1871344"/>
            <a:chExt cx="4728210" cy="2049780"/>
          </a:xfrm>
        </p:grpSpPr>
        <p:sp>
          <p:nvSpPr>
            <p:cNvPr id="14" name="object 14"/>
            <p:cNvSpPr/>
            <p:nvPr/>
          </p:nvSpPr>
          <p:spPr>
            <a:xfrm>
              <a:off x="580872" y="1882774"/>
              <a:ext cx="4700270" cy="2026920"/>
            </a:xfrm>
            <a:custGeom>
              <a:avLst/>
              <a:gdLst/>
              <a:ahLst/>
              <a:cxnLst/>
              <a:rect l="l" t="t" r="r" b="b"/>
              <a:pathLst>
                <a:path w="4700270" h="2026920">
                  <a:moveTo>
                    <a:pt x="4619269" y="0"/>
                  </a:moveTo>
                  <a:lnTo>
                    <a:pt x="80289" y="0"/>
                  </a:lnTo>
                  <a:lnTo>
                    <a:pt x="49040" y="6308"/>
                  </a:lnTo>
                  <a:lnTo>
                    <a:pt x="23518" y="23510"/>
                  </a:lnTo>
                  <a:lnTo>
                    <a:pt x="6310" y="49023"/>
                  </a:lnTo>
                  <a:lnTo>
                    <a:pt x="0" y="80263"/>
                  </a:lnTo>
                  <a:lnTo>
                    <a:pt x="0" y="1946402"/>
                  </a:lnTo>
                  <a:lnTo>
                    <a:pt x="6310" y="1977642"/>
                  </a:lnTo>
                  <a:lnTo>
                    <a:pt x="23518" y="2003155"/>
                  </a:lnTo>
                  <a:lnTo>
                    <a:pt x="49040" y="2020357"/>
                  </a:lnTo>
                  <a:lnTo>
                    <a:pt x="80289" y="2026665"/>
                  </a:lnTo>
                  <a:lnTo>
                    <a:pt x="4619269" y="2026665"/>
                  </a:lnTo>
                  <a:lnTo>
                    <a:pt x="4650529" y="2020357"/>
                  </a:lnTo>
                  <a:lnTo>
                    <a:pt x="4676086" y="2003155"/>
                  </a:lnTo>
                  <a:lnTo>
                    <a:pt x="4693332" y="1977642"/>
                  </a:lnTo>
                  <a:lnTo>
                    <a:pt x="4699660" y="1946402"/>
                  </a:lnTo>
                  <a:lnTo>
                    <a:pt x="4699660" y="80263"/>
                  </a:lnTo>
                  <a:lnTo>
                    <a:pt x="4693332" y="49023"/>
                  </a:lnTo>
                  <a:lnTo>
                    <a:pt x="4676086" y="23510"/>
                  </a:lnTo>
                  <a:lnTo>
                    <a:pt x="4650529" y="6308"/>
                  </a:lnTo>
                  <a:lnTo>
                    <a:pt x="46192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80872" y="1882774"/>
              <a:ext cx="4700270" cy="2026920"/>
            </a:xfrm>
            <a:custGeom>
              <a:avLst/>
              <a:gdLst/>
              <a:ahLst/>
              <a:cxnLst/>
              <a:rect l="l" t="t" r="r" b="b"/>
              <a:pathLst>
                <a:path w="4700270" h="2026920">
                  <a:moveTo>
                    <a:pt x="0" y="80263"/>
                  </a:moveTo>
                  <a:lnTo>
                    <a:pt x="6310" y="49023"/>
                  </a:lnTo>
                  <a:lnTo>
                    <a:pt x="23518" y="23510"/>
                  </a:lnTo>
                  <a:lnTo>
                    <a:pt x="49040" y="6308"/>
                  </a:lnTo>
                  <a:lnTo>
                    <a:pt x="80289" y="0"/>
                  </a:lnTo>
                  <a:lnTo>
                    <a:pt x="4619269" y="0"/>
                  </a:lnTo>
                  <a:lnTo>
                    <a:pt x="4650529" y="6308"/>
                  </a:lnTo>
                  <a:lnTo>
                    <a:pt x="4676086" y="23510"/>
                  </a:lnTo>
                  <a:lnTo>
                    <a:pt x="4693332" y="49023"/>
                  </a:lnTo>
                  <a:lnTo>
                    <a:pt x="4699660" y="80263"/>
                  </a:lnTo>
                  <a:lnTo>
                    <a:pt x="4699660" y="1946402"/>
                  </a:lnTo>
                  <a:lnTo>
                    <a:pt x="4693332" y="1977642"/>
                  </a:lnTo>
                  <a:lnTo>
                    <a:pt x="4676086" y="2003155"/>
                  </a:lnTo>
                  <a:lnTo>
                    <a:pt x="4650529" y="2020357"/>
                  </a:lnTo>
                  <a:lnTo>
                    <a:pt x="4619269" y="2026665"/>
                  </a:lnTo>
                  <a:lnTo>
                    <a:pt x="80289" y="2026665"/>
                  </a:lnTo>
                  <a:lnTo>
                    <a:pt x="49040" y="2020357"/>
                  </a:lnTo>
                  <a:lnTo>
                    <a:pt x="23518" y="2003155"/>
                  </a:lnTo>
                  <a:lnTo>
                    <a:pt x="6310" y="1977642"/>
                  </a:lnTo>
                  <a:lnTo>
                    <a:pt x="0" y="1946402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64146" y="1882774"/>
              <a:ext cx="67310" cy="2026920"/>
            </a:xfrm>
            <a:custGeom>
              <a:avLst/>
              <a:gdLst/>
              <a:ahLst/>
              <a:cxnLst/>
              <a:rect l="l" t="t" r="r" b="b"/>
              <a:pathLst>
                <a:path w="67309" h="2026920">
                  <a:moveTo>
                    <a:pt x="33451" y="0"/>
                  </a:moveTo>
                  <a:lnTo>
                    <a:pt x="20429" y="2629"/>
                  </a:lnTo>
                  <a:lnTo>
                    <a:pt x="9796" y="9794"/>
                  </a:lnTo>
                  <a:lnTo>
                    <a:pt x="2628" y="20413"/>
                  </a:lnTo>
                  <a:lnTo>
                    <a:pt x="0" y="33400"/>
                  </a:lnTo>
                  <a:lnTo>
                    <a:pt x="0" y="1993138"/>
                  </a:lnTo>
                  <a:lnTo>
                    <a:pt x="2628" y="2006199"/>
                  </a:lnTo>
                  <a:lnTo>
                    <a:pt x="9796" y="2016855"/>
                  </a:lnTo>
                  <a:lnTo>
                    <a:pt x="20429" y="2024034"/>
                  </a:lnTo>
                  <a:lnTo>
                    <a:pt x="33451" y="2026665"/>
                  </a:lnTo>
                  <a:lnTo>
                    <a:pt x="46476" y="2024034"/>
                  </a:lnTo>
                  <a:lnTo>
                    <a:pt x="57113" y="2016855"/>
                  </a:lnTo>
                  <a:lnTo>
                    <a:pt x="64286" y="2006199"/>
                  </a:lnTo>
                  <a:lnTo>
                    <a:pt x="66916" y="1993138"/>
                  </a:lnTo>
                  <a:lnTo>
                    <a:pt x="66916" y="33400"/>
                  </a:lnTo>
                  <a:lnTo>
                    <a:pt x="64286" y="20413"/>
                  </a:lnTo>
                  <a:lnTo>
                    <a:pt x="57113" y="9794"/>
                  </a:lnTo>
                  <a:lnTo>
                    <a:pt x="46476" y="2629"/>
                  </a:lnTo>
                  <a:lnTo>
                    <a:pt x="33451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80389" y="2005075"/>
            <a:ext cx="4373245" cy="170942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1810"/>
              </a:lnSpc>
              <a:spcBef>
                <a:spcPts val="245"/>
              </a:spcBef>
            </a:pP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spc="14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70" dirty="0">
                <a:solidFill>
                  <a:srgbClr val="FF0000"/>
                </a:solidFill>
                <a:latin typeface="Microsoft JhengHei"/>
                <a:cs typeface="Microsoft JhengHei"/>
              </a:rPr>
              <a:t>What</a:t>
            </a:r>
            <a:r>
              <a:rPr sz="1600" b="1" spc="12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is</a:t>
            </a:r>
            <a:r>
              <a:rPr sz="1600" b="1" spc="7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50" dirty="0">
                <a:solidFill>
                  <a:srgbClr val="FF0000"/>
                </a:solidFill>
                <a:latin typeface="Microsoft JhengHei"/>
                <a:cs typeface="Microsoft JhengHei"/>
              </a:rPr>
              <a:t>Revenue-</a:t>
            </a:r>
            <a:r>
              <a:rPr sz="1600" b="1" spc="-70" dirty="0">
                <a:solidFill>
                  <a:srgbClr val="FF0000"/>
                </a:solidFill>
                <a:latin typeface="Microsoft JhengHei"/>
                <a:cs typeface="Microsoft JhengHei"/>
              </a:rPr>
              <a:t>Based</a:t>
            </a:r>
            <a:r>
              <a:rPr sz="1600" b="1" spc="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10" dirty="0">
                <a:solidFill>
                  <a:srgbClr val="FF0000"/>
                </a:solidFill>
                <a:latin typeface="Microsoft JhengHei"/>
                <a:cs typeface="Microsoft JhengHei"/>
              </a:rPr>
              <a:t>Financing</a:t>
            </a:r>
            <a:r>
              <a:rPr sz="1600" b="1" spc="1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55" dirty="0">
                <a:solidFill>
                  <a:srgbClr val="FF0000"/>
                </a:solidFill>
                <a:latin typeface="Microsoft JhengHei"/>
                <a:cs typeface="Microsoft JhengHei"/>
              </a:rPr>
              <a:t>best</a:t>
            </a:r>
            <a:r>
              <a:rPr sz="1600" b="1" spc="13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55" dirty="0">
                <a:solidFill>
                  <a:srgbClr val="FF0000"/>
                </a:solidFill>
                <a:latin typeface="Microsoft JhengHei"/>
                <a:cs typeface="Microsoft JhengHei"/>
              </a:rPr>
              <a:t>suited 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for?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1100" b="1" spc="75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100" b="1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RBF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ideal</a:t>
            </a:r>
            <a:r>
              <a:rPr sz="11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1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SaaS,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e-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erce,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subscription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businesses</a:t>
            </a:r>
            <a:r>
              <a:rPr sz="11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1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predictable</a:t>
            </a:r>
            <a:r>
              <a:rPr sz="11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onthly</a:t>
            </a:r>
            <a:r>
              <a:rPr sz="11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recurring</a:t>
            </a:r>
            <a:r>
              <a:rPr sz="11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revenue.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1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endParaRPr sz="1100">
              <a:latin typeface="Calibri"/>
              <a:cs typeface="Calibri"/>
            </a:endParaRPr>
          </a:p>
          <a:p>
            <a:pPr marL="12700" marR="87630">
              <a:lnSpc>
                <a:spcPts val="1800"/>
              </a:lnSpc>
              <a:spcBef>
                <a:spcPts val="140"/>
              </a:spcBef>
            </a:pP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non-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dilutive</a:t>
            </a:r>
            <a:r>
              <a:rPr sz="11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repaym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ent</a:t>
            </a:r>
            <a:r>
              <a:rPr sz="11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scales</a:t>
            </a:r>
            <a:r>
              <a:rPr sz="11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1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perform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ance</a:t>
            </a:r>
            <a:r>
              <a:rPr sz="11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100" spc="2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aking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1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powerful</a:t>
            </a:r>
            <a:r>
              <a:rPr sz="11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alternative</a:t>
            </a:r>
            <a:r>
              <a:rPr sz="11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1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1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1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capital-</a:t>
            </a:r>
            <a:r>
              <a:rPr sz="11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efficient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businesses.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408929" y="1871344"/>
            <a:ext cx="4728210" cy="2049780"/>
            <a:chOff x="5408929" y="1871344"/>
            <a:chExt cx="4728210" cy="2049780"/>
          </a:xfrm>
        </p:grpSpPr>
        <p:sp>
          <p:nvSpPr>
            <p:cNvPr id="19" name="object 19"/>
            <p:cNvSpPr/>
            <p:nvPr/>
          </p:nvSpPr>
          <p:spPr>
            <a:xfrm>
              <a:off x="5425566" y="1882774"/>
              <a:ext cx="4699635" cy="2026920"/>
            </a:xfrm>
            <a:custGeom>
              <a:avLst/>
              <a:gdLst/>
              <a:ahLst/>
              <a:cxnLst/>
              <a:rect l="l" t="t" r="r" b="b"/>
              <a:pathLst>
                <a:path w="4699634" h="2026920">
                  <a:moveTo>
                    <a:pt x="4619371" y="0"/>
                  </a:moveTo>
                  <a:lnTo>
                    <a:pt x="80391" y="0"/>
                  </a:lnTo>
                  <a:lnTo>
                    <a:pt x="49131" y="6308"/>
                  </a:lnTo>
                  <a:lnTo>
                    <a:pt x="23574" y="23510"/>
                  </a:lnTo>
                  <a:lnTo>
                    <a:pt x="6328" y="49023"/>
                  </a:lnTo>
                  <a:lnTo>
                    <a:pt x="0" y="80263"/>
                  </a:lnTo>
                  <a:lnTo>
                    <a:pt x="0" y="1946402"/>
                  </a:lnTo>
                  <a:lnTo>
                    <a:pt x="6328" y="1977642"/>
                  </a:lnTo>
                  <a:lnTo>
                    <a:pt x="23574" y="2003155"/>
                  </a:lnTo>
                  <a:lnTo>
                    <a:pt x="49131" y="2020357"/>
                  </a:lnTo>
                  <a:lnTo>
                    <a:pt x="80391" y="2026665"/>
                  </a:lnTo>
                  <a:lnTo>
                    <a:pt x="4619371" y="2026665"/>
                  </a:lnTo>
                  <a:lnTo>
                    <a:pt x="4650611" y="2020357"/>
                  </a:lnTo>
                  <a:lnTo>
                    <a:pt x="4676124" y="2003155"/>
                  </a:lnTo>
                  <a:lnTo>
                    <a:pt x="4693326" y="1977642"/>
                  </a:lnTo>
                  <a:lnTo>
                    <a:pt x="4699635" y="1946402"/>
                  </a:lnTo>
                  <a:lnTo>
                    <a:pt x="4699635" y="80263"/>
                  </a:lnTo>
                  <a:lnTo>
                    <a:pt x="4693326" y="49023"/>
                  </a:lnTo>
                  <a:lnTo>
                    <a:pt x="4676124" y="23510"/>
                  </a:lnTo>
                  <a:lnTo>
                    <a:pt x="4650611" y="6308"/>
                  </a:lnTo>
                  <a:lnTo>
                    <a:pt x="46193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425566" y="1882774"/>
              <a:ext cx="4699635" cy="2026920"/>
            </a:xfrm>
            <a:custGeom>
              <a:avLst/>
              <a:gdLst/>
              <a:ahLst/>
              <a:cxnLst/>
              <a:rect l="l" t="t" r="r" b="b"/>
              <a:pathLst>
                <a:path w="4699634" h="2026920">
                  <a:moveTo>
                    <a:pt x="0" y="80263"/>
                  </a:moveTo>
                  <a:lnTo>
                    <a:pt x="6328" y="49023"/>
                  </a:lnTo>
                  <a:lnTo>
                    <a:pt x="23574" y="23510"/>
                  </a:lnTo>
                  <a:lnTo>
                    <a:pt x="49131" y="6308"/>
                  </a:lnTo>
                  <a:lnTo>
                    <a:pt x="80391" y="0"/>
                  </a:lnTo>
                  <a:lnTo>
                    <a:pt x="4619371" y="0"/>
                  </a:lnTo>
                  <a:lnTo>
                    <a:pt x="4650611" y="6308"/>
                  </a:lnTo>
                  <a:lnTo>
                    <a:pt x="4676124" y="23510"/>
                  </a:lnTo>
                  <a:lnTo>
                    <a:pt x="4693326" y="49023"/>
                  </a:lnTo>
                  <a:lnTo>
                    <a:pt x="4699635" y="80263"/>
                  </a:lnTo>
                  <a:lnTo>
                    <a:pt x="4699635" y="1946402"/>
                  </a:lnTo>
                  <a:lnTo>
                    <a:pt x="4693326" y="1977642"/>
                  </a:lnTo>
                  <a:lnTo>
                    <a:pt x="4676124" y="2003155"/>
                  </a:lnTo>
                  <a:lnTo>
                    <a:pt x="4650611" y="2020357"/>
                  </a:lnTo>
                  <a:lnTo>
                    <a:pt x="4619371" y="2026665"/>
                  </a:lnTo>
                  <a:lnTo>
                    <a:pt x="80391" y="2026665"/>
                  </a:lnTo>
                  <a:lnTo>
                    <a:pt x="49131" y="2020357"/>
                  </a:lnTo>
                  <a:lnTo>
                    <a:pt x="23574" y="2003155"/>
                  </a:lnTo>
                  <a:lnTo>
                    <a:pt x="6328" y="1977642"/>
                  </a:lnTo>
                  <a:lnTo>
                    <a:pt x="0" y="1946402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408929" y="1882774"/>
              <a:ext cx="67310" cy="2026920"/>
            </a:xfrm>
            <a:custGeom>
              <a:avLst/>
              <a:gdLst/>
              <a:ahLst/>
              <a:cxnLst/>
              <a:rect l="l" t="t" r="r" b="b"/>
              <a:pathLst>
                <a:path w="67310" h="2026920">
                  <a:moveTo>
                    <a:pt x="33400" y="0"/>
                  </a:moveTo>
                  <a:lnTo>
                    <a:pt x="20413" y="2629"/>
                  </a:lnTo>
                  <a:lnTo>
                    <a:pt x="9794" y="9794"/>
                  </a:lnTo>
                  <a:lnTo>
                    <a:pt x="2629" y="20413"/>
                  </a:lnTo>
                  <a:lnTo>
                    <a:pt x="0" y="33400"/>
                  </a:lnTo>
                  <a:lnTo>
                    <a:pt x="0" y="1993138"/>
                  </a:lnTo>
                  <a:lnTo>
                    <a:pt x="2629" y="2006199"/>
                  </a:lnTo>
                  <a:lnTo>
                    <a:pt x="9794" y="2016855"/>
                  </a:lnTo>
                  <a:lnTo>
                    <a:pt x="20413" y="2024034"/>
                  </a:lnTo>
                  <a:lnTo>
                    <a:pt x="33400" y="2026665"/>
                  </a:lnTo>
                  <a:lnTo>
                    <a:pt x="46462" y="2024034"/>
                  </a:lnTo>
                  <a:lnTo>
                    <a:pt x="57118" y="2016855"/>
                  </a:lnTo>
                  <a:lnTo>
                    <a:pt x="64297" y="2006199"/>
                  </a:lnTo>
                  <a:lnTo>
                    <a:pt x="66929" y="1993138"/>
                  </a:lnTo>
                  <a:lnTo>
                    <a:pt x="66929" y="33400"/>
                  </a:lnTo>
                  <a:lnTo>
                    <a:pt x="64297" y="20413"/>
                  </a:lnTo>
                  <a:lnTo>
                    <a:pt x="57118" y="9794"/>
                  </a:lnTo>
                  <a:lnTo>
                    <a:pt x="46462" y="2629"/>
                  </a:lnTo>
                  <a:lnTo>
                    <a:pt x="33400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625846" y="2011172"/>
            <a:ext cx="4349115" cy="147510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ts val="1800"/>
              </a:lnSpc>
              <a:spcBef>
                <a:spcPts val="254"/>
              </a:spcBef>
              <a:tabLst>
                <a:tab pos="364490" algn="l"/>
                <a:tab pos="955675" algn="l"/>
                <a:tab pos="1408430" algn="l"/>
                <a:tab pos="2124710" algn="l"/>
                <a:tab pos="2599055" algn="l"/>
                <a:tab pos="3418840" algn="l"/>
              </a:tabLst>
            </a:pP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How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did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Stripe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use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private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financing strategically?</a:t>
            </a:r>
            <a:endParaRPr sz="1600">
              <a:latin typeface="Microsoft JhengHei"/>
              <a:cs typeface="Microsoft JhengHei"/>
            </a:endParaRPr>
          </a:p>
          <a:p>
            <a:pPr marL="12700" marR="112395">
              <a:lnSpc>
                <a:spcPct val="136400"/>
              </a:lnSpc>
              <a:spcBef>
                <a:spcPts val="445"/>
              </a:spcBef>
            </a:pPr>
            <a:r>
              <a:rPr sz="1100" b="1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100" b="1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Stripe</a:t>
            </a:r>
            <a:r>
              <a:rPr sz="11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raised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$8.7B+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while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staying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private,</a:t>
            </a:r>
            <a:r>
              <a:rPr sz="11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using</a:t>
            </a:r>
            <a:r>
              <a:rPr sz="11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expand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globally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build</a:t>
            </a:r>
            <a:r>
              <a:rPr sz="11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adjacent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products.</a:t>
            </a:r>
            <a:r>
              <a:rPr sz="11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Its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2023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down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round</a:t>
            </a:r>
            <a:r>
              <a:rPr sz="11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$95B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endParaRPr sz="1100">
              <a:latin typeface="Calibri"/>
              <a:cs typeface="Calibri"/>
            </a:endParaRPr>
          </a:p>
          <a:p>
            <a:pPr marL="12700" marR="68580">
              <a:lnSpc>
                <a:spcPts val="1800"/>
              </a:lnSpc>
              <a:spcBef>
                <a:spcPts val="110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$50B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illustrates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even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elite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face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1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corrections</a:t>
            </a:r>
            <a:r>
              <a:rPr sz="11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1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late-stage</a:t>
            </a:r>
            <a:r>
              <a:rPr sz="11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private</a:t>
            </a:r>
            <a:r>
              <a:rPr sz="11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1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carries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mark-to-market</a:t>
            </a:r>
            <a:r>
              <a:rPr sz="11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risk.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64146" y="4043171"/>
            <a:ext cx="4728210" cy="2049780"/>
            <a:chOff x="564146" y="4043171"/>
            <a:chExt cx="4728210" cy="2049780"/>
          </a:xfrm>
        </p:grpSpPr>
        <p:sp>
          <p:nvSpPr>
            <p:cNvPr id="24" name="object 24"/>
            <p:cNvSpPr/>
            <p:nvPr/>
          </p:nvSpPr>
          <p:spPr>
            <a:xfrm>
              <a:off x="580872" y="4054601"/>
              <a:ext cx="4700270" cy="2026920"/>
            </a:xfrm>
            <a:custGeom>
              <a:avLst/>
              <a:gdLst/>
              <a:ahLst/>
              <a:cxnLst/>
              <a:rect l="l" t="t" r="r" b="b"/>
              <a:pathLst>
                <a:path w="4700270" h="2026920">
                  <a:moveTo>
                    <a:pt x="4619269" y="0"/>
                  </a:moveTo>
                  <a:lnTo>
                    <a:pt x="80289" y="0"/>
                  </a:lnTo>
                  <a:lnTo>
                    <a:pt x="49040" y="6308"/>
                  </a:lnTo>
                  <a:lnTo>
                    <a:pt x="23518" y="23510"/>
                  </a:lnTo>
                  <a:lnTo>
                    <a:pt x="6310" y="49023"/>
                  </a:lnTo>
                  <a:lnTo>
                    <a:pt x="0" y="80264"/>
                  </a:lnTo>
                  <a:lnTo>
                    <a:pt x="0" y="1946338"/>
                  </a:lnTo>
                  <a:lnTo>
                    <a:pt x="6310" y="1977587"/>
                  </a:lnTo>
                  <a:lnTo>
                    <a:pt x="23518" y="2003109"/>
                  </a:lnTo>
                  <a:lnTo>
                    <a:pt x="49040" y="2020317"/>
                  </a:lnTo>
                  <a:lnTo>
                    <a:pt x="80289" y="2026627"/>
                  </a:lnTo>
                  <a:lnTo>
                    <a:pt x="4619269" y="2026627"/>
                  </a:lnTo>
                  <a:lnTo>
                    <a:pt x="4650529" y="2020317"/>
                  </a:lnTo>
                  <a:lnTo>
                    <a:pt x="4676086" y="2003109"/>
                  </a:lnTo>
                  <a:lnTo>
                    <a:pt x="4693332" y="1977587"/>
                  </a:lnTo>
                  <a:lnTo>
                    <a:pt x="4699660" y="1946338"/>
                  </a:lnTo>
                  <a:lnTo>
                    <a:pt x="4699660" y="80264"/>
                  </a:lnTo>
                  <a:lnTo>
                    <a:pt x="4693332" y="49023"/>
                  </a:lnTo>
                  <a:lnTo>
                    <a:pt x="4676086" y="23510"/>
                  </a:lnTo>
                  <a:lnTo>
                    <a:pt x="4650529" y="6308"/>
                  </a:lnTo>
                  <a:lnTo>
                    <a:pt x="46192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80872" y="4054601"/>
              <a:ext cx="4700270" cy="2026920"/>
            </a:xfrm>
            <a:custGeom>
              <a:avLst/>
              <a:gdLst/>
              <a:ahLst/>
              <a:cxnLst/>
              <a:rect l="l" t="t" r="r" b="b"/>
              <a:pathLst>
                <a:path w="4700270" h="2026920">
                  <a:moveTo>
                    <a:pt x="0" y="80264"/>
                  </a:moveTo>
                  <a:lnTo>
                    <a:pt x="6310" y="49023"/>
                  </a:lnTo>
                  <a:lnTo>
                    <a:pt x="23518" y="23510"/>
                  </a:lnTo>
                  <a:lnTo>
                    <a:pt x="49040" y="6308"/>
                  </a:lnTo>
                  <a:lnTo>
                    <a:pt x="80289" y="0"/>
                  </a:lnTo>
                  <a:lnTo>
                    <a:pt x="4619269" y="0"/>
                  </a:lnTo>
                  <a:lnTo>
                    <a:pt x="4650529" y="6308"/>
                  </a:lnTo>
                  <a:lnTo>
                    <a:pt x="4676086" y="23510"/>
                  </a:lnTo>
                  <a:lnTo>
                    <a:pt x="4693332" y="49023"/>
                  </a:lnTo>
                  <a:lnTo>
                    <a:pt x="4699660" y="80264"/>
                  </a:lnTo>
                  <a:lnTo>
                    <a:pt x="4699660" y="1946338"/>
                  </a:lnTo>
                  <a:lnTo>
                    <a:pt x="4693332" y="1977587"/>
                  </a:lnTo>
                  <a:lnTo>
                    <a:pt x="4676086" y="2003109"/>
                  </a:lnTo>
                  <a:lnTo>
                    <a:pt x="4650529" y="2020317"/>
                  </a:lnTo>
                  <a:lnTo>
                    <a:pt x="4619269" y="2026627"/>
                  </a:lnTo>
                  <a:lnTo>
                    <a:pt x="80289" y="2026627"/>
                  </a:lnTo>
                  <a:lnTo>
                    <a:pt x="49040" y="2020317"/>
                  </a:lnTo>
                  <a:lnTo>
                    <a:pt x="23518" y="2003109"/>
                  </a:lnTo>
                  <a:lnTo>
                    <a:pt x="6310" y="1977587"/>
                  </a:lnTo>
                  <a:lnTo>
                    <a:pt x="0" y="1946338"/>
                  </a:lnTo>
                  <a:lnTo>
                    <a:pt x="0" y="80264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64146" y="4054601"/>
              <a:ext cx="67310" cy="2026920"/>
            </a:xfrm>
            <a:custGeom>
              <a:avLst/>
              <a:gdLst/>
              <a:ahLst/>
              <a:cxnLst/>
              <a:rect l="l" t="t" r="r" b="b"/>
              <a:pathLst>
                <a:path w="67309" h="2026920">
                  <a:moveTo>
                    <a:pt x="33451" y="0"/>
                  </a:moveTo>
                  <a:lnTo>
                    <a:pt x="20429" y="2629"/>
                  </a:lnTo>
                  <a:lnTo>
                    <a:pt x="9796" y="9794"/>
                  </a:lnTo>
                  <a:lnTo>
                    <a:pt x="2628" y="20413"/>
                  </a:lnTo>
                  <a:lnTo>
                    <a:pt x="0" y="33401"/>
                  </a:lnTo>
                  <a:lnTo>
                    <a:pt x="0" y="1993176"/>
                  </a:lnTo>
                  <a:lnTo>
                    <a:pt x="2628" y="2006198"/>
                  </a:lnTo>
                  <a:lnTo>
                    <a:pt x="9796" y="2016831"/>
                  </a:lnTo>
                  <a:lnTo>
                    <a:pt x="20429" y="2023999"/>
                  </a:lnTo>
                  <a:lnTo>
                    <a:pt x="33451" y="2026627"/>
                  </a:lnTo>
                  <a:lnTo>
                    <a:pt x="46476" y="2023999"/>
                  </a:lnTo>
                  <a:lnTo>
                    <a:pt x="57113" y="2016831"/>
                  </a:lnTo>
                  <a:lnTo>
                    <a:pt x="64286" y="2006198"/>
                  </a:lnTo>
                  <a:lnTo>
                    <a:pt x="66916" y="1993176"/>
                  </a:lnTo>
                  <a:lnTo>
                    <a:pt x="66916" y="33401"/>
                  </a:lnTo>
                  <a:lnTo>
                    <a:pt x="64286" y="20413"/>
                  </a:lnTo>
                  <a:lnTo>
                    <a:pt x="57113" y="9794"/>
                  </a:lnTo>
                  <a:lnTo>
                    <a:pt x="46476" y="2629"/>
                  </a:lnTo>
                  <a:lnTo>
                    <a:pt x="33451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780389" y="4177029"/>
            <a:ext cx="4363085" cy="1710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864"/>
              </a:lnSpc>
              <a:spcBef>
                <a:spcPts val="95"/>
              </a:spcBef>
            </a:pP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spc="10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75" dirty="0">
                <a:solidFill>
                  <a:srgbClr val="FF0000"/>
                </a:solidFill>
                <a:latin typeface="Microsoft JhengHei"/>
                <a:cs typeface="Microsoft JhengHei"/>
              </a:rPr>
              <a:t>What</a:t>
            </a:r>
            <a:r>
              <a:rPr sz="1600" b="1" spc="9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is</a:t>
            </a:r>
            <a:r>
              <a:rPr sz="1600" b="1" spc="5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r>
              <a:rPr sz="1600" b="1" spc="5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35" dirty="0">
                <a:solidFill>
                  <a:srgbClr val="FF0000"/>
                </a:solidFill>
                <a:latin typeface="Microsoft JhengHei"/>
                <a:cs typeface="Microsoft JhengHei"/>
              </a:rPr>
              <a:t>DAO</a:t>
            </a:r>
            <a:r>
              <a:rPr sz="1600" b="1" spc="3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40" dirty="0">
                <a:solidFill>
                  <a:srgbClr val="FF0000"/>
                </a:solidFill>
                <a:latin typeface="Microsoft JhengHei"/>
                <a:cs typeface="Microsoft JhengHei"/>
              </a:rPr>
              <a:t>and</a:t>
            </a:r>
            <a:r>
              <a:rPr sz="1600" b="1" spc="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45" dirty="0">
                <a:solidFill>
                  <a:srgbClr val="FF0000"/>
                </a:solidFill>
                <a:latin typeface="Microsoft JhengHei"/>
                <a:cs typeface="Microsoft JhengHei"/>
              </a:rPr>
              <a:t>how</a:t>
            </a:r>
            <a:r>
              <a:rPr sz="1600" b="1" spc="6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can</a:t>
            </a:r>
            <a:r>
              <a:rPr sz="1600" b="1" spc="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it</a:t>
            </a:r>
            <a:r>
              <a:rPr sz="1600" b="1" spc="9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90" dirty="0">
                <a:solidFill>
                  <a:srgbClr val="FF0000"/>
                </a:solidFill>
                <a:latin typeface="Microsoft JhengHei"/>
                <a:cs typeface="Microsoft JhengHei"/>
              </a:rPr>
              <a:t>function</a:t>
            </a:r>
            <a:r>
              <a:rPr sz="1600" b="1" spc="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as</a:t>
            </a:r>
            <a:r>
              <a:rPr sz="1600" b="1" spc="5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50" dirty="0">
                <a:solidFill>
                  <a:srgbClr val="FF0000"/>
                </a:solidFill>
                <a:latin typeface="Microsoft JhengHei"/>
                <a:cs typeface="Microsoft JhengHei"/>
              </a:rPr>
              <a:t>a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ts val="1864"/>
              </a:lnSpc>
            </a:pPr>
            <a:r>
              <a:rPr sz="1600" b="1" spc="-35" dirty="0">
                <a:solidFill>
                  <a:srgbClr val="FF0000"/>
                </a:solidFill>
                <a:latin typeface="Microsoft JhengHei"/>
                <a:cs typeface="Microsoft JhengHei"/>
              </a:rPr>
              <a:t>financingvehicle?</a:t>
            </a:r>
            <a:endParaRPr sz="1600">
              <a:latin typeface="Microsoft JhengHei"/>
              <a:cs typeface="Microsoft JhengHei"/>
            </a:endParaRPr>
          </a:p>
          <a:p>
            <a:pPr marL="12700" marR="132715" algn="just">
              <a:lnSpc>
                <a:spcPct val="136400"/>
              </a:lnSpc>
              <a:spcBef>
                <a:spcPts val="525"/>
              </a:spcBef>
            </a:pPr>
            <a:r>
              <a:rPr sz="1100" b="1" spc="75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100" b="1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1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AO</a:t>
            </a:r>
            <a:r>
              <a:rPr sz="11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2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1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blockchain-</a:t>
            </a:r>
            <a:r>
              <a:rPr sz="11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15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1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overned</a:t>
            </a:r>
            <a:r>
              <a:rPr sz="11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entity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where</a:t>
            </a:r>
            <a:r>
              <a:rPr sz="11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token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holders</a:t>
            </a:r>
            <a:r>
              <a:rPr sz="11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vote</a:t>
            </a:r>
            <a:r>
              <a:rPr sz="11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1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1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allocation</a:t>
            </a:r>
            <a:r>
              <a:rPr sz="11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strateg</a:t>
            </a:r>
            <a:r>
              <a:rPr sz="11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y.</a:t>
            </a:r>
            <a:r>
              <a:rPr sz="11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Entrepreneurs</a:t>
            </a:r>
            <a:r>
              <a:rPr sz="11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can</a:t>
            </a:r>
            <a:r>
              <a:rPr sz="1100" spc="1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raise</a:t>
            </a:r>
            <a:r>
              <a:rPr sz="11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1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1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issuing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15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1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overnance</a:t>
            </a:r>
            <a:r>
              <a:rPr sz="11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tokens,</a:t>
            </a:r>
            <a:r>
              <a:rPr sz="11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1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com</a:t>
            </a:r>
            <a:r>
              <a:rPr sz="11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15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unity</a:t>
            </a:r>
            <a:endParaRPr sz="11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480"/>
              </a:spcBef>
            </a:pP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ownership</a:t>
            </a:r>
            <a:r>
              <a:rPr sz="11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decentralized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treasury</a:t>
            </a:r>
            <a:r>
              <a:rPr sz="11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anag</a:t>
            </a:r>
            <a:r>
              <a:rPr sz="11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em</a:t>
            </a:r>
            <a:r>
              <a:rPr sz="1100" spc="-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ent</a:t>
            </a:r>
            <a:r>
              <a:rPr sz="11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1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endParaRPr sz="11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480"/>
              </a:spcBef>
            </a:pP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dem</a:t>
            </a:r>
            <a:r>
              <a:rPr sz="11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onstrated</a:t>
            </a:r>
            <a:r>
              <a:rPr sz="11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by</a:t>
            </a:r>
            <a:r>
              <a:rPr sz="11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100" spc="-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onstitutionD</a:t>
            </a:r>
            <a:r>
              <a:rPr sz="11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AO</a:t>
            </a:r>
            <a:r>
              <a:rPr sz="11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raising</a:t>
            </a:r>
            <a:r>
              <a:rPr sz="1100" spc="2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$47M</a:t>
            </a:r>
            <a:r>
              <a:rPr sz="11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1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72</a:t>
            </a:r>
            <a:r>
              <a:rPr sz="11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hours.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408929" y="4043171"/>
            <a:ext cx="4728210" cy="2049780"/>
            <a:chOff x="5408929" y="4043171"/>
            <a:chExt cx="4728210" cy="2049780"/>
          </a:xfrm>
        </p:grpSpPr>
        <p:sp>
          <p:nvSpPr>
            <p:cNvPr id="29" name="object 29"/>
            <p:cNvSpPr/>
            <p:nvPr/>
          </p:nvSpPr>
          <p:spPr>
            <a:xfrm>
              <a:off x="5425566" y="4054601"/>
              <a:ext cx="4699635" cy="2026920"/>
            </a:xfrm>
            <a:custGeom>
              <a:avLst/>
              <a:gdLst/>
              <a:ahLst/>
              <a:cxnLst/>
              <a:rect l="l" t="t" r="r" b="b"/>
              <a:pathLst>
                <a:path w="4699634" h="2026920">
                  <a:moveTo>
                    <a:pt x="4619371" y="0"/>
                  </a:moveTo>
                  <a:lnTo>
                    <a:pt x="80391" y="0"/>
                  </a:lnTo>
                  <a:lnTo>
                    <a:pt x="49131" y="6308"/>
                  </a:lnTo>
                  <a:lnTo>
                    <a:pt x="23574" y="23510"/>
                  </a:lnTo>
                  <a:lnTo>
                    <a:pt x="6328" y="49023"/>
                  </a:lnTo>
                  <a:lnTo>
                    <a:pt x="0" y="80264"/>
                  </a:lnTo>
                  <a:lnTo>
                    <a:pt x="0" y="1946338"/>
                  </a:lnTo>
                  <a:lnTo>
                    <a:pt x="6328" y="1977587"/>
                  </a:lnTo>
                  <a:lnTo>
                    <a:pt x="23574" y="2003109"/>
                  </a:lnTo>
                  <a:lnTo>
                    <a:pt x="49131" y="2020317"/>
                  </a:lnTo>
                  <a:lnTo>
                    <a:pt x="80391" y="2026627"/>
                  </a:lnTo>
                  <a:lnTo>
                    <a:pt x="4619371" y="2026627"/>
                  </a:lnTo>
                  <a:lnTo>
                    <a:pt x="4650611" y="2020317"/>
                  </a:lnTo>
                  <a:lnTo>
                    <a:pt x="4676124" y="2003109"/>
                  </a:lnTo>
                  <a:lnTo>
                    <a:pt x="4693326" y="1977587"/>
                  </a:lnTo>
                  <a:lnTo>
                    <a:pt x="4699635" y="1946338"/>
                  </a:lnTo>
                  <a:lnTo>
                    <a:pt x="4699635" y="80264"/>
                  </a:lnTo>
                  <a:lnTo>
                    <a:pt x="4693326" y="49023"/>
                  </a:lnTo>
                  <a:lnTo>
                    <a:pt x="4676124" y="23510"/>
                  </a:lnTo>
                  <a:lnTo>
                    <a:pt x="4650611" y="6308"/>
                  </a:lnTo>
                  <a:lnTo>
                    <a:pt x="46193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425566" y="4054601"/>
              <a:ext cx="4699635" cy="2026920"/>
            </a:xfrm>
            <a:custGeom>
              <a:avLst/>
              <a:gdLst/>
              <a:ahLst/>
              <a:cxnLst/>
              <a:rect l="l" t="t" r="r" b="b"/>
              <a:pathLst>
                <a:path w="4699634" h="2026920">
                  <a:moveTo>
                    <a:pt x="0" y="80264"/>
                  </a:moveTo>
                  <a:lnTo>
                    <a:pt x="6328" y="49023"/>
                  </a:lnTo>
                  <a:lnTo>
                    <a:pt x="23574" y="23510"/>
                  </a:lnTo>
                  <a:lnTo>
                    <a:pt x="49131" y="6308"/>
                  </a:lnTo>
                  <a:lnTo>
                    <a:pt x="80391" y="0"/>
                  </a:lnTo>
                  <a:lnTo>
                    <a:pt x="4619371" y="0"/>
                  </a:lnTo>
                  <a:lnTo>
                    <a:pt x="4650611" y="6308"/>
                  </a:lnTo>
                  <a:lnTo>
                    <a:pt x="4676124" y="23510"/>
                  </a:lnTo>
                  <a:lnTo>
                    <a:pt x="4693326" y="49023"/>
                  </a:lnTo>
                  <a:lnTo>
                    <a:pt x="4699635" y="80264"/>
                  </a:lnTo>
                  <a:lnTo>
                    <a:pt x="4699635" y="1946338"/>
                  </a:lnTo>
                  <a:lnTo>
                    <a:pt x="4693326" y="1977587"/>
                  </a:lnTo>
                  <a:lnTo>
                    <a:pt x="4676124" y="2003109"/>
                  </a:lnTo>
                  <a:lnTo>
                    <a:pt x="4650611" y="2020317"/>
                  </a:lnTo>
                  <a:lnTo>
                    <a:pt x="4619371" y="2026627"/>
                  </a:lnTo>
                  <a:lnTo>
                    <a:pt x="80391" y="2026627"/>
                  </a:lnTo>
                  <a:lnTo>
                    <a:pt x="49131" y="2020317"/>
                  </a:lnTo>
                  <a:lnTo>
                    <a:pt x="23574" y="2003109"/>
                  </a:lnTo>
                  <a:lnTo>
                    <a:pt x="6328" y="1977587"/>
                  </a:lnTo>
                  <a:lnTo>
                    <a:pt x="0" y="1946338"/>
                  </a:lnTo>
                  <a:lnTo>
                    <a:pt x="0" y="80264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408929" y="4054601"/>
              <a:ext cx="67310" cy="2026920"/>
            </a:xfrm>
            <a:custGeom>
              <a:avLst/>
              <a:gdLst/>
              <a:ahLst/>
              <a:cxnLst/>
              <a:rect l="l" t="t" r="r" b="b"/>
              <a:pathLst>
                <a:path w="67310" h="2026920">
                  <a:moveTo>
                    <a:pt x="33400" y="0"/>
                  </a:moveTo>
                  <a:lnTo>
                    <a:pt x="20413" y="2629"/>
                  </a:lnTo>
                  <a:lnTo>
                    <a:pt x="9794" y="9794"/>
                  </a:lnTo>
                  <a:lnTo>
                    <a:pt x="2629" y="20413"/>
                  </a:lnTo>
                  <a:lnTo>
                    <a:pt x="0" y="33401"/>
                  </a:lnTo>
                  <a:lnTo>
                    <a:pt x="0" y="1993176"/>
                  </a:lnTo>
                  <a:lnTo>
                    <a:pt x="2629" y="2006198"/>
                  </a:lnTo>
                  <a:lnTo>
                    <a:pt x="9794" y="2016831"/>
                  </a:lnTo>
                  <a:lnTo>
                    <a:pt x="20413" y="2023999"/>
                  </a:lnTo>
                  <a:lnTo>
                    <a:pt x="33400" y="2026627"/>
                  </a:lnTo>
                  <a:lnTo>
                    <a:pt x="46462" y="2023999"/>
                  </a:lnTo>
                  <a:lnTo>
                    <a:pt x="57118" y="2016831"/>
                  </a:lnTo>
                  <a:lnTo>
                    <a:pt x="64297" y="2006198"/>
                  </a:lnTo>
                  <a:lnTo>
                    <a:pt x="66929" y="1993176"/>
                  </a:lnTo>
                  <a:lnTo>
                    <a:pt x="66929" y="33401"/>
                  </a:lnTo>
                  <a:lnTo>
                    <a:pt x="64297" y="20413"/>
                  </a:lnTo>
                  <a:lnTo>
                    <a:pt x="57118" y="9794"/>
                  </a:lnTo>
                  <a:lnTo>
                    <a:pt x="46462" y="2629"/>
                  </a:lnTo>
                  <a:lnTo>
                    <a:pt x="33400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5625846" y="4183126"/>
            <a:ext cx="4351020" cy="17037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860"/>
              </a:lnSpc>
              <a:spcBef>
                <a:spcPts val="95"/>
              </a:spcBef>
              <a:tabLst>
                <a:tab pos="377825" algn="l"/>
                <a:tab pos="1056005" algn="l"/>
                <a:tab pos="1826260" algn="l"/>
                <a:tab pos="2508885" algn="l"/>
                <a:tab pos="3153410" algn="l"/>
              </a:tabLst>
            </a:pP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Q: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What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macro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trend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20" dirty="0">
                <a:solidFill>
                  <a:srgbClr val="FF0000"/>
                </a:solidFill>
                <a:latin typeface="Microsoft JhengHei"/>
                <a:cs typeface="Microsoft JhengHei"/>
              </a:rPr>
              <a:t>most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	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significantly</a:t>
            </a:r>
            <a:endParaRPr sz="1600">
              <a:latin typeface="Microsoft JhengHei"/>
              <a:cs typeface="Microsoft JhengHei"/>
            </a:endParaRPr>
          </a:p>
          <a:p>
            <a:pPr marL="12700">
              <a:lnSpc>
                <a:spcPts val="1860"/>
              </a:lnSpc>
            </a:pP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impacts</a:t>
            </a:r>
            <a:r>
              <a:rPr sz="1600" b="1" spc="-25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startup</a:t>
            </a:r>
            <a:r>
              <a:rPr sz="1600" b="1" spc="-4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valuations</a:t>
            </a:r>
            <a:r>
              <a:rPr sz="1600" b="1" spc="-5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0000"/>
                </a:solidFill>
                <a:latin typeface="Microsoft JhengHei"/>
                <a:cs typeface="Microsoft JhengHei"/>
              </a:rPr>
              <a:t>in</a:t>
            </a:r>
            <a:r>
              <a:rPr sz="1600" b="1" spc="-50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Microsoft JhengHei"/>
                <a:cs typeface="Microsoft JhengHei"/>
              </a:rPr>
              <a:t>2023–2024?</a:t>
            </a:r>
            <a:endParaRPr sz="1600">
              <a:latin typeface="Microsoft JhengHei"/>
              <a:cs typeface="Microsoft JhengHei"/>
            </a:endParaRPr>
          </a:p>
          <a:p>
            <a:pPr marL="12700" marR="100965">
              <a:lnSpc>
                <a:spcPct val="136400"/>
              </a:lnSpc>
              <a:spcBef>
                <a:spcPts val="490"/>
              </a:spcBef>
            </a:pPr>
            <a:r>
              <a:rPr sz="1100" b="1" dirty="0">
                <a:solidFill>
                  <a:srgbClr val="272424"/>
                </a:solidFill>
                <a:latin typeface="Calibri"/>
                <a:cs typeface="Calibri"/>
              </a:rPr>
              <a:t>A:</a:t>
            </a:r>
            <a:r>
              <a:rPr sz="1100" b="1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Rising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rates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compressed</a:t>
            </a:r>
            <a:r>
              <a:rPr sz="11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ARR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multiples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peak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20x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(median)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2021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approximately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6x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2023.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Higher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rates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increase</a:t>
            </a:r>
            <a:r>
              <a:rPr sz="11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the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discount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rate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applied</a:t>
            </a:r>
            <a:r>
              <a:rPr sz="11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future</a:t>
            </a:r>
            <a:r>
              <a:rPr sz="11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cash</a:t>
            </a:r>
            <a:r>
              <a:rPr sz="11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flows,</a:t>
            </a:r>
            <a:r>
              <a:rPr sz="11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reducing</a:t>
            </a:r>
            <a:r>
              <a:rPr sz="11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present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value</a:t>
            </a:r>
            <a:r>
              <a:rPr sz="11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of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high-growth,</a:t>
            </a:r>
            <a:r>
              <a:rPr sz="11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unprofitable</a:t>
            </a:r>
            <a:r>
              <a:rPr sz="11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1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1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forcing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1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return</a:t>
            </a:r>
            <a:r>
              <a:rPr sz="11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1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fundamentals-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based</a:t>
            </a:r>
            <a:r>
              <a:rPr sz="11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investing.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68120" y="962914"/>
            <a:ext cx="1066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solidFill>
                  <a:srgbClr val="FF0000"/>
                </a:solidFill>
                <a:latin typeface="Arial"/>
                <a:cs typeface="Arial"/>
              </a:rPr>
              <a:t>Summary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9734" y="1249730"/>
            <a:ext cx="10236835" cy="5369560"/>
            <a:chOff x="469734" y="1249730"/>
            <a:chExt cx="10236835" cy="53695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455" y="1408123"/>
              <a:ext cx="9569277" cy="496816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88784" y="1600834"/>
              <a:ext cx="9970135" cy="4620260"/>
            </a:xfrm>
            <a:custGeom>
              <a:avLst/>
              <a:gdLst/>
              <a:ahLst/>
              <a:cxnLst/>
              <a:rect l="l" t="t" r="r" b="b"/>
              <a:pathLst>
                <a:path w="9970135" h="4620260">
                  <a:moveTo>
                    <a:pt x="9685947" y="0"/>
                  </a:moveTo>
                  <a:lnTo>
                    <a:pt x="283654" y="0"/>
                  </a:lnTo>
                  <a:lnTo>
                    <a:pt x="237645" y="3712"/>
                  </a:lnTo>
                  <a:lnTo>
                    <a:pt x="193999" y="14461"/>
                  </a:lnTo>
                  <a:lnTo>
                    <a:pt x="153300" y="31663"/>
                  </a:lnTo>
                  <a:lnTo>
                    <a:pt x="116133" y="54733"/>
                  </a:lnTo>
                  <a:lnTo>
                    <a:pt x="83081" y="83089"/>
                  </a:lnTo>
                  <a:lnTo>
                    <a:pt x="54729" y="116147"/>
                  </a:lnTo>
                  <a:lnTo>
                    <a:pt x="31661" y="153322"/>
                  </a:lnTo>
                  <a:lnTo>
                    <a:pt x="14461" y="194031"/>
                  </a:lnTo>
                  <a:lnTo>
                    <a:pt x="3712" y="237691"/>
                  </a:lnTo>
                  <a:lnTo>
                    <a:pt x="0" y="283717"/>
                  </a:lnTo>
                  <a:lnTo>
                    <a:pt x="0" y="4336415"/>
                  </a:lnTo>
                  <a:lnTo>
                    <a:pt x="3712" y="4382417"/>
                  </a:lnTo>
                  <a:lnTo>
                    <a:pt x="14461" y="4426058"/>
                  </a:lnTo>
                  <a:lnTo>
                    <a:pt x="31661" y="4466752"/>
                  </a:lnTo>
                  <a:lnTo>
                    <a:pt x="54729" y="4503916"/>
                  </a:lnTo>
                  <a:lnTo>
                    <a:pt x="83081" y="4536965"/>
                  </a:lnTo>
                  <a:lnTo>
                    <a:pt x="116133" y="4565315"/>
                  </a:lnTo>
                  <a:lnTo>
                    <a:pt x="153300" y="4588383"/>
                  </a:lnTo>
                  <a:lnTo>
                    <a:pt x="193999" y="4605583"/>
                  </a:lnTo>
                  <a:lnTo>
                    <a:pt x="237645" y="4616331"/>
                  </a:lnTo>
                  <a:lnTo>
                    <a:pt x="283654" y="4620044"/>
                  </a:lnTo>
                  <a:lnTo>
                    <a:pt x="9685947" y="4620044"/>
                  </a:lnTo>
                  <a:lnTo>
                    <a:pt x="9731973" y="4616331"/>
                  </a:lnTo>
                  <a:lnTo>
                    <a:pt x="9775633" y="4605583"/>
                  </a:lnTo>
                  <a:lnTo>
                    <a:pt x="9816342" y="4588383"/>
                  </a:lnTo>
                  <a:lnTo>
                    <a:pt x="9853518" y="4565315"/>
                  </a:lnTo>
                  <a:lnTo>
                    <a:pt x="9886575" y="4536965"/>
                  </a:lnTo>
                  <a:lnTo>
                    <a:pt x="9914931" y="4503916"/>
                  </a:lnTo>
                  <a:lnTo>
                    <a:pt x="9938001" y="4466752"/>
                  </a:lnTo>
                  <a:lnTo>
                    <a:pt x="9955203" y="4426058"/>
                  </a:lnTo>
                  <a:lnTo>
                    <a:pt x="9965952" y="4382417"/>
                  </a:lnTo>
                  <a:lnTo>
                    <a:pt x="9969665" y="4336415"/>
                  </a:lnTo>
                  <a:lnTo>
                    <a:pt x="9969665" y="283717"/>
                  </a:lnTo>
                  <a:lnTo>
                    <a:pt x="9965952" y="237691"/>
                  </a:lnTo>
                  <a:lnTo>
                    <a:pt x="9955203" y="194031"/>
                  </a:lnTo>
                  <a:lnTo>
                    <a:pt x="9938001" y="153322"/>
                  </a:lnTo>
                  <a:lnTo>
                    <a:pt x="9914931" y="116147"/>
                  </a:lnTo>
                  <a:lnTo>
                    <a:pt x="9886575" y="83089"/>
                  </a:lnTo>
                  <a:lnTo>
                    <a:pt x="9853518" y="54733"/>
                  </a:lnTo>
                  <a:lnTo>
                    <a:pt x="9816342" y="31663"/>
                  </a:lnTo>
                  <a:lnTo>
                    <a:pt x="9775633" y="14461"/>
                  </a:lnTo>
                  <a:lnTo>
                    <a:pt x="9731973" y="3712"/>
                  </a:lnTo>
                  <a:lnTo>
                    <a:pt x="96859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88784" y="1600834"/>
              <a:ext cx="9970135" cy="4620260"/>
            </a:xfrm>
            <a:custGeom>
              <a:avLst/>
              <a:gdLst/>
              <a:ahLst/>
              <a:cxnLst/>
              <a:rect l="l" t="t" r="r" b="b"/>
              <a:pathLst>
                <a:path w="9970135" h="4620260">
                  <a:moveTo>
                    <a:pt x="0" y="283717"/>
                  </a:moveTo>
                  <a:lnTo>
                    <a:pt x="3712" y="237691"/>
                  </a:lnTo>
                  <a:lnTo>
                    <a:pt x="14461" y="194031"/>
                  </a:lnTo>
                  <a:lnTo>
                    <a:pt x="31661" y="153322"/>
                  </a:lnTo>
                  <a:lnTo>
                    <a:pt x="54729" y="116147"/>
                  </a:lnTo>
                  <a:lnTo>
                    <a:pt x="83081" y="83089"/>
                  </a:lnTo>
                  <a:lnTo>
                    <a:pt x="116133" y="54733"/>
                  </a:lnTo>
                  <a:lnTo>
                    <a:pt x="153300" y="31663"/>
                  </a:lnTo>
                  <a:lnTo>
                    <a:pt x="193999" y="14461"/>
                  </a:lnTo>
                  <a:lnTo>
                    <a:pt x="237645" y="3712"/>
                  </a:lnTo>
                  <a:lnTo>
                    <a:pt x="283654" y="0"/>
                  </a:lnTo>
                  <a:lnTo>
                    <a:pt x="9685947" y="0"/>
                  </a:lnTo>
                  <a:lnTo>
                    <a:pt x="9731973" y="3712"/>
                  </a:lnTo>
                  <a:lnTo>
                    <a:pt x="9775633" y="14461"/>
                  </a:lnTo>
                  <a:lnTo>
                    <a:pt x="9816342" y="31663"/>
                  </a:lnTo>
                  <a:lnTo>
                    <a:pt x="9853518" y="54733"/>
                  </a:lnTo>
                  <a:lnTo>
                    <a:pt x="9886575" y="83089"/>
                  </a:lnTo>
                  <a:lnTo>
                    <a:pt x="9914931" y="116147"/>
                  </a:lnTo>
                  <a:lnTo>
                    <a:pt x="9938001" y="153322"/>
                  </a:lnTo>
                  <a:lnTo>
                    <a:pt x="9955203" y="194031"/>
                  </a:lnTo>
                  <a:lnTo>
                    <a:pt x="9965952" y="237691"/>
                  </a:lnTo>
                  <a:lnTo>
                    <a:pt x="9969665" y="283717"/>
                  </a:lnTo>
                  <a:lnTo>
                    <a:pt x="9969665" y="4336415"/>
                  </a:lnTo>
                  <a:lnTo>
                    <a:pt x="9965952" y="4382417"/>
                  </a:lnTo>
                  <a:lnTo>
                    <a:pt x="9955203" y="4426058"/>
                  </a:lnTo>
                  <a:lnTo>
                    <a:pt x="9938001" y="4466752"/>
                  </a:lnTo>
                  <a:lnTo>
                    <a:pt x="9914931" y="4503916"/>
                  </a:lnTo>
                  <a:lnTo>
                    <a:pt x="9886575" y="4536965"/>
                  </a:lnTo>
                  <a:lnTo>
                    <a:pt x="9853518" y="4565315"/>
                  </a:lnTo>
                  <a:lnTo>
                    <a:pt x="9816342" y="4588383"/>
                  </a:lnTo>
                  <a:lnTo>
                    <a:pt x="9775633" y="4605583"/>
                  </a:lnTo>
                  <a:lnTo>
                    <a:pt x="9731973" y="4616331"/>
                  </a:lnTo>
                  <a:lnTo>
                    <a:pt x="9685947" y="4620044"/>
                  </a:lnTo>
                  <a:lnTo>
                    <a:pt x="283654" y="4620044"/>
                  </a:lnTo>
                  <a:lnTo>
                    <a:pt x="237645" y="4616331"/>
                  </a:lnTo>
                  <a:lnTo>
                    <a:pt x="193999" y="4605583"/>
                  </a:lnTo>
                  <a:lnTo>
                    <a:pt x="153300" y="4588383"/>
                  </a:lnTo>
                  <a:lnTo>
                    <a:pt x="116133" y="4565315"/>
                  </a:lnTo>
                  <a:lnTo>
                    <a:pt x="83081" y="4536965"/>
                  </a:lnTo>
                  <a:lnTo>
                    <a:pt x="54729" y="4503916"/>
                  </a:lnTo>
                  <a:lnTo>
                    <a:pt x="31661" y="4466752"/>
                  </a:lnTo>
                  <a:lnTo>
                    <a:pt x="14461" y="4426058"/>
                  </a:lnTo>
                  <a:lnTo>
                    <a:pt x="3712" y="4382417"/>
                  </a:lnTo>
                  <a:lnTo>
                    <a:pt x="0" y="4336415"/>
                  </a:lnTo>
                  <a:lnTo>
                    <a:pt x="0" y="28371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95971" y="1249730"/>
              <a:ext cx="3310128" cy="536905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715250" y="1476375"/>
              <a:ext cx="2990850" cy="4953000"/>
            </a:xfrm>
            <a:custGeom>
              <a:avLst/>
              <a:gdLst/>
              <a:ahLst/>
              <a:cxnLst/>
              <a:rect l="l" t="t" r="r" b="b"/>
              <a:pathLst>
                <a:path w="2990850" h="4953000">
                  <a:moveTo>
                    <a:pt x="2990850" y="0"/>
                  </a:moveTo>
                  <a:lnTo>
                    <a:pt x="222630" y="0"/>
                  </a:lnTo>
                  <a:lnTo>
                    <a:pt x="177768" y="4523"/>
                  </a:lnTo>
                  <a:lnTo>
                    <a:pt x="135981" y="17498"/>
                  </a:lnTo>
                  <a:lnTo>
                    <a:pt x="98164" y="38027"/>
                  </a:lnTo>
                  <a:lnTo>
                    <a:pt x="65214" y="65214"/>
                  </a:lnTo>
                  <a:lnTo>
                    <a:pt x="38027" y="98164"/>
                  </a:lnTo>
                  <a:lnTo>
                    <a:pt x="17498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4730407"/>
                  </a:lnTo>
                  <a:lnTo>
                    <a:pt x="4523" y="4775267"/>
                  </a:lnTo>
                  <a:lnTo>
                    <a:pt x="17498" y="4817050"/>
                  </a:lnTo>
                  <a:lnTo>
                    <a:pt x="38027" y="4854861"/>
                  </a:lnTo>
                  <a:lnTo>
                    <a:pt x="65214" y="4887804"/>
                  </a:lnTo>
                  <a:lnTo>
                    <a:pt x="98164" y="4914984"/>
                  </a:lnTo>
                  <a:lnTo>
                    <a:pt x="135981" y="4935507"/>
                  </a:lnTo>
                  <a:lnTo>
                    <a:pt x="177768" y="4948477"/>
                  </a:lnTo>
                  <a:lnTo>
                    <a:pt x="222630" y="4953000"/>
                  </a:lnTo>
                  <a:lnTo>
                    <a:pt x="2990850" y="4953000"/>
                  </a:lnTo>
                  <a:lnTo>
                    <a:pt x="299085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310845" y="34645"/>
            <a:ext cx="10300335" cy="945515"/>
            <a:chOff x="310845" y="34645"/>
            <a:chExt cx="10300335" cy="945515"/>
          </a:xfrm>
        </p:grpSpPr>
        <p:sp>
          <p:nvSpPr>
            <p:cNvPr id="9" name="object 9"/>
            <p:cNvSpPr/>
            <p:nvPr/>
          </p:nvSpPr>
          <p:spPr>
            <a:xfrm>
              <a:off x="2228850" y="467742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0845" y="34645"/>
              <a:ext cx="2024252" cy="945159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540969" y="1765172"/>
            <a:ext cx="4763770" cy="2022475"/>
            <a:chOff x="540969" y="1765172"/>
            <a:chExt cx="4763770" cy="2022475"/>
          </a:xfrm>
        </p:grpSpPr>
        <p:sp>
          <p:nvSpPr>
            <p:cNvPr id="12" name="object 12"/>
            <p:cNvSpPr/>
            <p:nvPr/>
          </p:nvSpPr>
          <p:spPr>
            <a:xfrm>
              <a:off x="557695" y="1776602"/>
              <a:ext cx="4735195" cy="1999614"/>
            </a:xfrm>
            <a:custGeom>
              <a:avLst/>
              <a:gdLst/>
              <a:ahLst/>
              <a:cxnLst/>
              <a:rect l="l" t="t" r="r" b="b"/>
              <a:pathLst>
                <a:path w="4735195" h="1999614">
                  <a:moveTo>
                    <a:pt x="4654638" y="0"/>
                  </a:moveTo>
                  <a:lnTo>
                    <a:pt x="80302" y="0"/>
                  </a:lnTo>
                  <a:lnTo>
                    <a:pt x="49045" y="6308"/>
                  </a:lnTo>
                  <a:lnTo>
                    <a:pt x="23520" y="23510"/>
                  </a:lnTo>
                  <a:lnTo>
                    <a:pt x="6310" y="49023"/>
                  </a:lnTo>
                  <a:lnTo>
                    <a:pt x="0" y="80263"/>
                  </a:lnTo>
                  <a:lnTo>
                    <a:pt x="0" y="1919097"/>
                  </a:lnTo>
                  <a:lnTo>
                    <a:pt x="6310" y="1950410"/>
                  </a:lnTo>
                  <a:lnTo>
                    <a:pt x="23520" y="1975961"/>
                  </a:lnTo>
                  <a:lnTo>
                    <a:pt x="49045" y="1993177"/>
                  </a:lnTo>
                  <a:lnTo>
                    <a:pt x="80302" y="1999488"/>
                  </a:lnTo>
                  <a:lnTo>
                    <a:pt x="4654638" y="1999488"/>
                  </a:lnTo>
                  <a:lnTo>
                    <a:pt x="4685952" y="1993177"/>
                  </a:lnTo>
                  <a:lnTo>
                    <a:pt x="4711503" y="1975961"/>
                  </a:lnTo>
                  <a:lnTo>
                    <a:pt x="4728719" y="1950410"/>
                  </a:lnTo>
                  <a:lnTo>
                    <a:pt x="4735029" y="1919097"/>
                  </a:lnTo>
                  <a:lnTo>
                    <a:pt x="4735029" y="80263"/>
                  </a:lnTo>
                  <a:lnTo>
                    <a:pt x="4728719" y="49023"/>
                  </a:lnTo>
                  <a:lnTo>
                    <a:pt x="4711503" y="23510"/>
                  </a:lnTo>
                  <a:lnTo>
                    <a:pt x="4685952" y="6308"/>
                  </a:lnTo>
                  <a:lnTo>
                    <a:pt x="46546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57695" y="1776602"/>
              <a:ext cx="4735195" cy="1999614"/>
            </a:xfrm>
            <a:custGeom>
              <a:avLst/>
              <a:gdLst/>
              <a:ahLst/>
              <a:cxnLst/>
              <a:rect l="l" t="t" r="r" b="b"/>
              <a:pathLst>
                <a:path w="4735195" h="1999614">
                  <a:moveTo>
                    <a:pt x="0" y="80263"/>
                  </a:moveTo>
                  <a:lnTo>
                    <a:pt x="6310" y="49023"/>
                  </a:lnTo>
                  <a:lnTo>
                    <a:pt x="23520" y="23510"/>
                  </a:lnTo>
                  <a:lnTo>
                    <a:pt x="49045" y="6308"/>
                  </a:lnTo>
                  <a:lnTo>
                    <a:pt x="80302" y="0"/>
                  </a:lnTo>
                  <a:lnTo>
                    <a:pt x="4654638" y="0"/>
                  </a:lnTo>
                  <a:lnTo>
                    <a:pt x="4685952" y="6308"/>
                  </a:lnTo>
                  <a:lnTo>
                    <a:pt x="4711503" y="23510"/>
                  </a:lnTo>
                  <a:lnTo>
                    <a:pt x="4728719" y="49023"/>
                  </a:lnTo>
                  <a:lnTo>
                    <a:pt x="4735029" y="80263"/>
                  </a:lnTo>
                  <a:lnTo>
                    <a:pt x="4735029" y="1919097"/>
                  </a:lnTo>
                  <a:lnTo>
                    <a:pt x="4728719" y="1950410"/>
                  </a:lnTo>
                  <a:lnTo>
                    <a:pt x="4711503" y="1975961"/>
                  </a:lnTo>
                  <a:lnTo>
                    <a:pt x="4685952" y="1993177"/>
                  </a:lnTo>
                  <a:lnTo>
                    <a:pt x="4654638" y="1999488"/>
                  </a:lnTo>
                  <a:lnTo>
                    <a:pt x="80302" y="1999488"/>
                  </a:lnTo>
                  <a:lnTo>
                    <a:pt x="49045" y="1993177"/>
                  </a:lnTo>
                  <a:lnTo>
                    <a:pt x="23520" y="1975961"/>
                  </a:lnTo>
                  <a:lnTo>
                    <a:pt x="6310" y="1950410"/>
                  </a:lnTo>
                  <a:lnTo>
                    <a:pt x="0" y="1919097"/>
                  </a:lnTo>
                  <a:lnTo>
                    <a:pt x="0" y="80263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40969" y="1776602"/>
              <a:ext cx="67310" cy="1999614"/>
            </a:xfrm>
            <a:custGeom>
              <a:avLst/>
              <a:gdLst/>
              <a:ahLst/>
              <a:cxnLst/>
              <a:rect l="l" t="t" r="r" b="b"/>
              <a:pathLst>
                <a:path w="67309" h="1999614">
                  <a:moveTo>
                    <a:pt x="33451" y="0"/>
                  </a:moveTo>
                  <a:lnTo>
                    <a:pt x="20429" y="2629"/>
                  </a:lnTo>
                  <a:lnTo>
                    <a:pt x="9796" y="9794"/>
                  </a:lnTo>
                  <a:lnTo>
                    <a:pt x="2628" y="20413"/>
                  </a:lnTo>
                  <a:lnTo>
                    <a:pt x="0" y="33400"/>
                  </a:lnTo>
                  <a:lnTo>
                    <a:pt x="0" y="1965960"/>
                  </a:lnTo>
                  <a:lnTo>
                    <a:pt x="2628" y="1979021"/>
                  </a:lnTo>
                  <a:lnTo>
                    <a:pt x="9796" y="1989677"/>
                  </a:lnTo>
                  <a:lnTo>
                    <a:pt x="20429" y="1996856"/>
                  </a:lnTo>
                  <a:lnTo>
                    <a:pt x="33451" y="1999488"/>
                  </a:lnTo>
                  <a:lnTo>
                    <a:pt x="46476" y="1996856"/>
                  </a:lnTo>
                  <a:lnTo>
                    <a:pt x="57113" y="1989677"/>
                  </a:lnTo>
                  <a:lnTo>
                    <a:pt x="64286" y="1979021"/>
                  </a:lnTo>
                  <a:lnTo>
                    <a:pt x="66916" y="1965960"/>
                  </a:lnTo>
                  <a:lnTo>
                    <a:pt x="66916" y="33400"/>
                  </a:lnTo>
                  <a:lnTo>
                    <a:pt x="64286" y="20413"/>
                  </a:lnTo>
                  <a:lnTo>
                    <a:pt x="57113" y="9794"/>
                  </a:lnTo>
                  <a:lnTo>
                    <a:pt x="46476" y="2629"/>
                  </a:lnTo>
                  <a:lnTo>
                    <a:pt x="33451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44423" y="1902714"/>
            <a:ext cx="4295140" cy="171767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5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How</a:t>
            </a:r>
            <a:r>
              <a:rPr sz="125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does</a:t>
            </a:r>
            <a:r>
              <a:rPr sz="125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AI</a:t>
            </a:r>
            <a:r>
              <a:rPr sz="12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change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due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5" dirty="0">
                <a:solidFill>
                  <a:srgbClr val="272424"/>
                </a:solidFill>
                <a:latin typeface="Microsoft JhengHei"/>
                <a:cs typeface="Microsoft JhengHei"/>
              </a:rPr>
              <a:t>diligence</a:t>
            </a:r>
            <a:r>
              <a:rPr sz="125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process</a:t>
            </a:r>
            <a:r>
              <a:rPr sz="125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in</a:t>
            </a:r>
            <a:r>
              <a:rPr sz="1250" b="1" spc="-1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venture</a:t>
            </a:r>
            <a:endParaRPr sz="125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capital?</a:t>
            </a:r>
            <a:endParaRPr sz="1250">
              <a:latin typeface="Microsoft JhengHei"/>
              <a:cs typeface="Microsoft JhengHei"/>
            </a:endParaRPr>
          </a:p>
          <a:p>
            <a:pPr marL="12700" marR="57150">
              <a:lnSpc>
                <a:spcPct val="133000"/>
              </a:lnSpc>
              <a:spcBef>
                <a:spcPts val="585"/>
              </a:spcBef>
            </a:pPr>
            <a:r>
              <a:rPr sz="1000" b="1" spc="70" dirty="0">
                <a:solidFill>
                  <a:srgbClr val="272424"/>
                </a:solidFill>
                <a:latin typeface="Calibri"/>
                <a:cs typeface="Calibri"/>
              </a:rPr>
              <a:t>Answer:</a:t>
            </a:r>
            <a:r>
              <a:rPr sz="1000" b="1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0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platform</a:t>
            </a:r>
            <a:r>
              <a:rPr sz="10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</a:t>
            </a:r>
            <a:r>
              <a:rPr sz="10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like</a:t>
            </a:r>
            <a:r>
              <a:rPr sz="10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EQ</a:t>
            </a:r>
            <a:r>
              <a:rPr sz="10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T's</a:t>
            </a:r>
            <a:r>
              <a:rPr sz="10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Motherbrain</a:t>
            </a:r>
            <a:r>
              <a:rPr sz="10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ing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est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0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illions</a:t>
            </a:r>
            <a:r>
              <a:rPr sz="10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sig</a:t>
            </a:r>
            <a:r>
              <a:rPr sz="10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nals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(web</a:t>
            </a:r>
            <a:r>
              <a:rPr sz="10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traffic,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GitH</a:t>
            </a:r>
            <a:r>
              <a:rPr sz="10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ub</a:t>
            </a:r>
            <a:r>
              <a:rPr sz="1000" spc="2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activity,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app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reviews,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founder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backg</a:t>
            </a:r>
            <a:r>
              <a:rPr sz="10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rounds)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surface</a:t>
            </a:r>
            <a:r>
              <a:rPr sz="10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2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score</a:t>
            </a:r>
            <a:r>
              <a:rPr sz="10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investm</a:t>
            </a:r>
            <a:r>
              <a:rPr sz="10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ent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targ</a:t>
            </a:r>
            <a:r>
              <a:rPr sz="10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ets</a:t>
            </a:r>
            <a:r>
              <a:rPr sz="10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alg</a:t>
            </a:r>
            <a:r>
              <a:rPr sz="10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orithm</a:t>
            </a:r>
            <a:r>
              <a:rPr sz="10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ically.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N</a:t>
            </a:r>
            <a:r>
              <a:rPr sz="10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LP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tools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autom</a:t>
            </a:r>
            <a:r>
              <a:rPr sz="10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ate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docum</a:t>
            </a:r>
            <a:r>
              <a:rPr sz="10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ent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review,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reducing</a:t>
            </a:r>
            <a:r>
              <a:rPr sz="10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due</a:t>
            </a:r>
            <a:r>
              <a:rPr sz="10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dilig</a:t>
            </a:r>
            <a:r>
              <a:rPr sz="10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ence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weeks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hours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while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000" spc="2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analysis</a:t>
            </a:r>
            <a:r>
              <a:rPr sz="10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at</a:t>
            </a:r>
            <a:r>
              <a:rPr sz="10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scale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previously</a:t>
            </a:r>
            <a:r>
              <a:rPr sz="10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im</a:t>
            </a:r>
            <a:r>
              <a:rPr sz="10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possible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0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hum</a:t>
            </a:r>
            <a:r>
              <a:rPr sz="10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an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team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s.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396738" y="1765172"/>
            <a:ext cx="4763135" cy="2022475"/>
            <a:chOff x="5396738" y="1765172"/>
            <a:chExt cx="4763135" cy="2022475"/>
          </a:xfrm>
        </p:grpSpPr>
        <p:sp>
          <p:nvSpPr>
            <p:cNvPr id="17" name="object 17"/>
            <p:cNvSpPr/>
            <p:nvPr/>
          </p:nvSpPr>
          <p:spPr>
            <a:xfrm>
              <a:off x="5413375" y="1776602"/>
              <a:ext cx="4735195" cy="1999614"/>
            </a:xfrm>
            <a:custGeom>
              <a:avLst/>
              <a:gdLst/>
              <a:ahLst/>
              <a:cxnLst/>
              <a:rect l="l" t="t" r="r" b="b"/>
              <a:pathLst>
                <a:path w="4735195" h="1999614">
                  <a:moveTo>
                    <a:pt x="4654677" y="0"/>
                  </a:moveTo>
                  <a:lnTo>
                    <a:pt x="80390" y="0"/>
                  </a:lnTo>
                  <a:lnTo>
                    <a:pt x="49077" y="6308"/>
                  </a:lnTo>
                  <a:lnTo>
                    <a:pt x="23526" y="23510"/>
                  </a:lnTo>
                  <a:lnTo>
                    <a:pt x="6310" y="49023"/>
                  </a:lnTo>
                  <a:lnTo>
                    <a:pt x="0" y="80263"/>
                  </a:lnTo>
                  <a:lnTo>
                    <a:pt x="0" y="1919097"/>
                  </a:lnTo>
                  <a:lnTo>
                    <a:pt x="6310" y="1950410"/>
                  </a:lnTo>
                  <a:lnTo>
                    <a:pt x="23526" y="1975961"/>
                  </a:lnTo>
                  <a:lnTo>
                    <a:pt x="49077" y="1993177"/>
                  </a:lnTo>
                  <a:lnTo>
                    <a:pt x="80390" y="1999488"/>
                  </a:lnTo>
                  <a:lnTo>
                    <a:pt x="4654677" y="1999488"/>
                  </a:lnTo>
                  <a:lnTo>
                    <a:pt x="4685990" y="1993177"/>
                  </a:lnTo>
                  <a:lnTo>
                    <a:pt x="4711541" y="1975961"/>
                  </a:lnTo>
                  <a:lnTo>
                    <a:pt x="4728757" y="1950410"/>
                  </a:lnTo>
                  <a:lnTo>
                    <a:pt x="4735068" y="1919097"/>
                  </a:lnTo>
                  <a:lnTo>
                    <a:pt x="4735068" y="80263"/>
                  </a:lnTo>
                  <a:lnTo>
                    <a:pt x="4728757" y="49023"/>
                  </a:lnTo>
                  <a:lnTo>
                    <a:pt x="4711541" y="23510"/>
                  </a:lnTo>
                  <a:lnTo>
                    <a:pt x="4685990" y="6308"/>
                  </a:lnTo>
                  <a:lnTo>
                    <a:pt x="46546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413375" y="1776602"/>
              <a:ext cx="4735195" cy="1999614"/>
            </a:xfrm>
            <a:custGeom>
              <a:avLst/>
              <a:gdLst/>
              <a:ahLst/>
              <a:cxnLst/>
              <a:rect l="l" t="t" r="r" b="b"/>
              <a:pathLst>
                <a:path w="4735195" h="1999614">
                  <a:moveTo>
                    <a:pt x="0" y="80263"/>
                  </a:moveTo>
                  <a:lnTo>
                    <a:pt x="6310" y="49023"/>
                  </a:lnTo>
                  <a:lnTo>
                    <a:pt x="23526" y="23510"/>
                  </a:lnTo>
                  <a:lnTo>
                    <a:pt x="49077" y="6308"/>
                  </a:lnTo>
                  <a:lnTo>
                    <a:pt x="80390" y="0"/>
                  </a:lnTo>
                  <a:lnTo>
                    <a:pt x="4654677" y="0"/>
                  </a:lnTo>
                  <a:lnTo>
                    <a:pt x="4685990" y="6308"/>
                  </a:lnTo>
                  <a:lnTo>
                    <a:pt x="4711541" y="23510"/>
                  </a:lnTo>
                  <a:lnTo>
                    <a:pt x="4728757" y="49023"/>
                  </a:lnTo>
                  <a:lnTo>
                    <a:pt x="4735068" y="80263"/>
                  </a:lnTo>
                  <a:lnTo>
                    <a:pt x="4735068" y="1919097"/>
                  </a:lnTo>
                  <a:lnTo>
                    <a:pt x="4728757" y="1950410"/>
                  </a:lnTo>
                  <a:lnTo>
                    <a:pt x="4711541" y="1975961"/>
                  </a:lnTo>
                  <a:lnTo>
                    <a:pt x="4685990" y="1993177"/>
                  </a:lnTo>
                  <a:lnTo>
                    <a:pt x="4654677" y="1999488"/>
                  </a:lnTo>
                  <a:lnTo>
                    <a:pt x="80390" y="1999488"/>
                  </a:lnTo>
                  <a:lnTo>
                    <a:pt x="49077" y="1993177"/>
                  </a:lnTo>
                  <a:lnTo>
                    <a:pt x="23526" y="1975961"/>
                  </a:lnTo>
                  <a:lnTo>
                    <a:pt x="6310" y="1950410"/>
                  </a:lnTo>
                  <a:lnTo>
                    <a:pt x="0" y="1919097"/>
                  </a:lnTo>
                  <a:lnTo>
                    <a:pt x="0" y="80263"/>
                  </a:lnTo>
                  <a:close/>
                </a:path>
              </a:pathLst>
            </a:custGeom>
            <a:ln w="2285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396738" y="1776602"/>
              <a:ext cx="67310" cy="1999614"/>
            </a:xfrm>
            <a:custGeom>
              <a:avLst/>
              <a:gdLst/>
              <a:ahLst/>
              <a:cxnLst/>
              <a:rect l="l" t="t" r="r" b="b"/>
              <a:pathLst>
                <a:path w="67310" h="1999614">
                  <a:moveTo>
                    <a:pt x="33400" y="0"/>
                  </a:moveTo>
                  <a:lnTo>
                    <a:pt x="20413" y="2629"/>
                  </a:lnTo>
                  <a:lnTo>
                    <a:pt x="9794" y="9794"/>
                  </a:lnTo>
                  <a:lnTo>
                    <a:pt x="2629" y="20413"/>
                  </a:lnTo>
                  <a:lnTo>
                    <a:pt x="0" y="33400"/>
                  </a:lnTo>
                  <a:lnTo>
                    <a:pt x="0" y="1965960"/>
                  </a:lnTo>
                  <a:lnTo>
                    <a:pt x="2629" y="1979021"/>
                  </a:lnTo>
                  <a:lnTo>
                    <a:pt x="9794" y="1989677"/>
                  </a:lnTo>
                  <a:lnTo>
                    <a:pt x="20413" y="1996856"/>
                  </a:lnTo>
                  <a:lnTo>
                    <a:pt x="33400" y="1999488"/>
                  </a:lnTo>
                  <a:lnTo>
                    <a:pt x="46462" y="1996856"/>
                  </a:lnTo>
                  <a:lnTo>
                    <a:pt x="57118" y="1989677"/>
                  </a:lnTo>
                  <a:lnTo>
                    <a:pt x="64297" y="1979021"/>
                  </a:lnTo>
                  <a:lnTo>
                    <a:pt x="66928" y="1965960"/>
                  </a:lnTo>
                  <a:lnTo>
                    <a:pt x="66928" y="33400"/>
                  </a:lnTo>
                  <a:lnTo>
                    <a:pt x="64297" y="20413"/>
                  </a:lnTo>
                  <a:lnTo>
                    <a:pt x="57118" y="9794"/>
                  </a:lnTo>
                  <a:lnTo>
                    <a:pt x="46462" y="2629"/>
                  </a:lnTo>
                  <a:lnTo>
                    <a:pt x="33400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600827" y="1902714"/>
            <a:ext cx="4384675" cy="151320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What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are</a:t>
            </a:r>
            <a:r>
              <a:rPr sz="125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250" b="1" spc="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key</a:t>
            </a:r>
            <a:r>
              <a:rPr sz="1250" b="1" spc="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risks</a:t>
            </a:r>
            <a:r>
              <a:rPr sz="1250" b="1" spc="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of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SPAC</a:t>
            </a:r>
            <a:r>
              <a:rPr sz="1250" b="1" spc="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mergers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for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target</a:t>
            </a:r>
            <a:endParaRPr sz="125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companies?</a:t>
            </a:r>
            <a:endParaRPr sz="1250">
              <a:latin typeface="Microsoft JhengHei"/>
              <a:cs typeface="Microsoft JhengHei"/>
            </a:endParaRPr>
          </a:p>
          <a:p>
            <a:pPr marL="12700" marR="5080">
              <a:lnSpc>
                <a:spcPct val="133200"/>
              </a:lnSpc>
              <a:spcBef>
                <a:spcPts val="585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Answer:</a:t>
            </a:r>
            <a:r>
              <a:rPr sz="1000" b="1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SPAC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risks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include: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warrant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dilution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SPAC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sponsors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(typically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72424"/>
                </a:solidFill>
                <a:latin typeface="Calibri"/>
                <a:cs typeface="Calibri"/>
              </a:rPr>
              <a:t>20%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 founder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shares),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redemption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risk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if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too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many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SPAC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shareholders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redeem</a:t>
            </a:r>
            <a:r>
              <a:rPr sz="10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before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close,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compressed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due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diligence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relative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IPO,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SEC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regulatory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scrutiny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forward-looking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projections,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post-merger</a:t>
            </a:r>
            <a:r>
              <a:rPr sz="1000" spc="1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underperformance</a:t>
            </a:r>
            <a:r>
              <a:rPr sz="1000" spc="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public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markets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statistically,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most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SPAC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targets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trade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below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NAV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within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12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months.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40969" y="3885310"/>
            <a:ext cx="4763770" cy="2225040"/>
            <a:chOff x="540969" y="3885310"/>
            <a:chExt cx="4763770" cy="2225040"/>
          </a:xfrm>
        </p:grpSpPr>
        <p:sp>
          <p:nvSpPr>
            <p:cNvPr id="22" name="object 22"/>
            <p:cNvSpPr/>
            <p:nvPr/>
          </p:nvSpPr>
          <p:spPr>
            <a:xfrm>
              <a:off x="557695" y="3896740"/>
              <a:ext cx="4735195" cy="2202180"/>
            </a:xfrm>
            <a:custGeom>
              <a:avLst/>
              <a:gdLst/>
              <a:ahLst/>
              <a:cxnLst/>
              <a:rect l="l" t="t" r="r" b="b"/>
              <a:pathLst>
                <a:path w="4735195" h="2202179">
                  <a:moveTo>
                    <a:pt x="4654638" y="0"/>
                  </a:moveTo>
                  <a:lnTo>
                    <a:pt x="80302" y="0"/>
                  </a:lnTo>
                  <a:lnTo>
                    <a:pt x="49045" y="6328"/>
                  </a:lnTo>
                  <a:lnTo>
                    <a:pt x="23520" y="23574"/>
                  </a:lnTo>
                  <a:lnTo>
                    <a:pt x="6310" y="49131"/>
                  </a:lnTo>
                  <a:lnTo>
                    <a:pt x="0" y="80391"/>
                  </a:lnTo>
                  <a:lnTo>
                    <a:pt x="0" y="2121700"/>
                  </a:lnTo>
                  <a:lnTo>
                    <a:pt x="6310" y="2152956"/>
                  </a:lnTo>
                  <a:lnTo>
                    <a:pt x="23520" y="2178481"/>
                  </a:lnTo>
                  <a:lnTo>
                    <a:pt x="49045" y="2195691"/>
                  </a:lnTo>
                  <a:lnTo>
                    <a:pt x="80302" y="2202002"/>
                  </a:lnTo>
                  <a:lnTo>
                    <a:pt x="4654638" y="2202002"/>
                  </a:lnTo>
                  <a:lnTo>
                    <a:pt x="4685898" y="2195691"/>
                  </a:lnTo>
                  <a:lnTo>
                    <a:pt x="4711455" y="2178481"/>
                  </a:lnTo>
                  <a:lnTo>
                    <a:pt x="4728701" y="2152956"/>
                  </a:lnTo>
                  <a:lnTo>
                    <a:pt x="4735029" y="2121700"/>
                  </a:lnTo>
                  <a:lnTo>
                    <a:pt x="4735029" y="80391"/>
                  </a:lnTo>
                  <a:lnTo>
                    <a:pt x="4728701" y="49131"/>
                  </a:lnTo>
                  <a:lnTo>
                    <a:pt x="4711455" y="23574"/>
                  </a:lnTo>
                  <a:lnTo>
                    <a:pt x="4685898" y="6328"/>
                  </a:lnTo>
                  <a:lnTo>
                    <a:pt x="46546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57695" y="3896740"/>
              <a:ext cx="4735195" cy="2202180"/>
            </a:xfrm>
            <a:custGeom>
              <a:avLst/>
              <a:gdLst/>
              <a:ahLst/>
              <a:cxnLst/>
              <a:rect l="l" t="t" r="r" b="b"/>
              <a:pathLst>
                <a:path w="4735195" h="2202179">
                  <a:moveTo>
                    <a:pt x="0" y="80391"/>
                  </a:moveTo>
                  <a:lnTo>
                    <a:pt x="6310" y="49131"/>
                  </a:lnTo>
                  <a:lnTo>
                    <a:pt x="23520" y="23574"/>
                  </a:lnTo>
                  <a:lnTo>
                    <a:pt x="49045" y="6328"/>
                  </a:lnTo>
                  <a:lnTo>
                    <a:pt x="80302" y="0"/>
                  </a:lnTo>
                  <a:lnTo>
                    <a:pt x="4654638" y="0"/>
                  </a:lnTo>
                  <a:lnTo>
                    <a:pt x="4685898" y="6328"/>
                  </a:lnTo>
                  <a:lnTo>
                    <a:pt x="4711455" y="23574"/>
                  </a:lnTo>
                  <a:lnTo>
                    <a:pt x="4728701" y="49131"/>
                  </a:lnTo>
                  <a:lnTo>
                    <a:pt x="4735029" y="80391"/>
                  </a:lnTo>
                  <a:lnTo>
                    <a:pt x="4735029" y="2121700"/>
                  </a:lnTo>
                  <a:lnTo>
                    <a:pt x="4728701" y="2152956"/>
                  </a:lnTo>
                  <a:lnTo>
                    <a:pt x="4711455" y="2178481"/>
                  </a:lnTo>
                  <a:lnTo>
                    <a:pt x="4685898" y="2195691"/>
                  </a:lnTo>
                  <a:lnTo>
                    <a:pt x="4654638" y="2202002"/>
                  </a:lnTo>
                  <a:lnTo>
                    <a:pt x="80302" y="2202002"/>
                  </a:lnTo>
                  <a:lnTo>
                    <a:pt x="49045" y="2195691"/>
                  </a:lnTo>
                  <a:lnTo>
                    <a:pt x="23520" y="2178481"/>
                  </a:lnTo>
                  <a:lnTo>
                    <a:pt x="6310" y="2152956"/>
                  </a:lnTo>
                  <a:lnTo>
                    <a:pt x="0" y="2121700"/>
                  </a:lnTo>
                  <a:lnTo>
                    <a:pt x="0" y="80391"/>
                  </a:lnTo>
                  <a:close/>
                </a:path>
              </a:pathLst>
            </a:custGeom>
            <a:ln w="2286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40969" y="3896740"/>
              <a:ext cx="67310" cy="2202180"/>
            </a:xfrm>
            <a:custGeom>
              <a:avLst/>
              <a:gdLst/>
              <a:ahLst/>
              <a:cxnLst/>
              <a:rect l="l" t="t" r="r" b="b"/>
              <a:pathLst>
                <a:path w="67309" h="2202179">
                  <a:moveTo>
                    <a:pt x="33451" y="0"/>
                  </a:moveTo>
                  <a:lnTo>
                    <a:pt x="20429" y="2631"/>
                  </a:lnTo>
                  <a:lnTo>
                    <a:pt x="9796" y="9810"/>
                  </a:lnTo>
                  <a:lnTo>
                    <a:pt x="2628" y="20466"/>
                  </a:lnTo>
                  <a:lnTo>
                    <a:pt x="0" y="33528"/>
                  </a:lnTo>
                  <a:lnTo>
                    <a:pt x="0" y="2168550"/>
                  </a:lnTo>
                  <a:lnTo>
                    <a:pt x="2628" y="2181567"/>
                  </a:lnTo>
                  <a:lnTo>
                    <a:pt x="9796" y="2192200"/>
                  </a:lnTo>
                  <a:lnTo>
                    <a:pt x="20429" y="2199372"/>
                  </a:lnTo>
                  <a:lnTo>
                    <a:pt x="33451" y="2202002"/>
                  </a:lnTo>
                  <a:lnTo>
                    <a:pt x="46476" y="2199372"/>
                  </a:lnTo>
                  <a:lnTo>
                    <a:pt x="57113" y="2192200"/>
                  </a:lnTo>
                  <a:lnTo>
                    <a:pt x="64286" y="2181567"/>
                  </a:lnTo>
                  <a:lnTo>
                    <a:pt x="66916" y="2168550"/>
                  </a:lnTo>
                  <a:lnTo>
                    <a:pt x="66916" y="33528"/>
                  </a:lnTo>
                  <a:lnTo>
                    <a:pt x="64286" y="20466"/>
                  </a:lnTo>
                  <a:lnTo>
                    <a:pt x="57113" y="9810"/>
                  </a:lnTo>
                  <a:lnTo>
                    <a:pt x="46476" y="2631"/>
                  </a:lnTo>
                  <a:lnTo>
                    <a:pt x="33451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744423" y="4023486"/>
            <a:ext cx="4269105" cy="171767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252095">
              <a:lnSpc>
                <a:spcPct val="106400"/>
              </a:lnSpc>
              <a:spcBef>
                <a:spcPts val="35"/>
              </a:spcBef>
            </a:pPr>
            <a:r>
              <a:rPr sz="1250" b="1" spc="-75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95" dirty="0">
                <a:solidFill>
                  <a:srgbClr val="272424"/>
                </a:solidFill>
                <a:latin typeface="Microsoft JhengHei"/>
                <a:cs typeface="Microsoft JhengHei"/>
              </a:rPr>
              <a:t>How</a:t>
            </a:r>
            <a:r>
              <a:rPr sz="125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does</a:t>
            </a:r>
            <a:r>
              <a:rPr sz="125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Stripe's</a:t>
            </a:r>
            <a:r>
              <a:rPr sz="1250" b="1" spc="-10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90" dirty="0">
                <a:solidFill>
                  <a:srgbClr val="272424"/>
                </a:solidFill>
                <a:latin typeface="Microsoft JhengHei"/>
                <a:cs typeface="Microsoft JhengHei"/>
              </a:rPr>
              <a:t>2023</a:t>
            </a:r>
            <a:r>
              <a:rPr sz="1250" b="1" spc="-1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65" dirty="0">
                <a:solidFill>
                  <a:srgbClr val="272424"/>
                </a:solidFill>
                <a:latin typeface="Microsoft JhengHei"/>
                <a:cs typeface="Microsoft JhengHei"/>
              </a:rPr>
              <a:t>"down</a:t>
            </a:r>
            <a:r>
              <a:rPr sz="1250" b="1" spc="-1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round"</a:t>
            </a:r>
            <a:r>
              <a:rPr sz="125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illustrate</a:t>
            </a:r>
            <a:r>
              <a:rPr sz="1250" b="1" spc="-7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35" dirty="0">
                <a:solidFill>
                  <a:srgbClr val="272424"/>
                </a:solidFill>
                <a:latin typeface="Microsoft JhengHei"/>
                <a:cs typeface="Microsoft JhengHei"/>
              </a:rPr>
              <a:t>venture </a:t>
            </a:r>
            <a:r>
              <a:rPr sz="1250" b="1" spc="-80" dirty="0">
                <a:solidFill>
                  <a:srgbClr val="272424"/>
                </a:solidFill>
                <a:latin typeface="Microsoft JhengHei"/>
                <a:cs typeface="Microsoft JhengHei"/>
              </a:rPr>
              <a:t>market</a:t>
            </a:r>
            <a:r>
              <a:rPr sz="125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dynamics?</a:t>
            </a:r>
            <a:endParaRPr sz="1250">
              <a:latin typeface="Microsoft JhengHei"/>
              <a:cs typeface="Microsoft JhengHei"/>
            </a:endParaRPr>
          </a:p>
          <a:p>
            <a:pPr marL="12700" algn="just">
              <a:lnSpc>
                <a:spcPct val="100000"/>
              </a:lnSpc>
              <a:spcBef>
                <a:spcPts val="985"/>
              </a:spcBef>
            </a:pPr>
            <a:r>
              <a:rPr sz="1000" b="1" spc="70" dirty="0">
                <a:solidFill>
                  <a:srgbClr val="272424"/>
                </a:solidFill>
                <a:latin typeface="Calibri"/>
                <a:cs typeface="Calibri"/>
              </a:rPr>
              <a:t>Answer:</a:t>
            </a:r>
            <a:r>
              <a:rPr sz="1000" b="1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Stripe's</a:t>
            </a:r>
            <a:r>
              <a:rPr sz="10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reset</a:t>
            </a:r>
            <a:r>
              <a:rPr sz="10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0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$95B</a:t>
            </a:r>
            <a:r>
              <a:rPr sz="10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0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$50B</a:t>
            </a:r>
            <a:r>
              <a:rPr sz="10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valuation</a:t>
            </a:r>
            <a:r>
              <a:rPr sz="10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reflects</a:t>
            </a:r>
            <a:r>
              <a:rPr sz="1000" spc="1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0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272424"/>
                </a:solidFill>
                <a:latin typeface="Calibri"/>
                <a:cs typeface="Calibri"/>
              </a:rPr>
              <a:t>im</a:t>
            </a:r>
            <a:r>
              <a:rPr sz="1000" spc="-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pact</a:t>
            </a:r>
            <a:endParaRPr sz="10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395"/>
              </a:spcBef>
            </a:pP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0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rising</a:t>
            </a:r>
            <a:r>
              <a:rPr sz="10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rates</a:t>
            </a:r>
            <a:r>
              <a:rPr sz="10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on</a:t>
            </a:r>
            <a:r>
              <a:rPr sz="10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0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rowth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stock</a:t>
            </a:r>
            <a:r>
              <a:rPr sz="10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0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ultiples.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0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illustrates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endParaRPr sz="1000">
              <a:latin typeface="Calibri"/>
              <a:cs typeface="Calibri"/>
            </a:endParaRPr>
          </a:p>
          <a:p>
            <a:pPr marL="12700" marR="34290" algn="just">
              <a:lnSpc>
                <a:spcPct val="133000"/>
              </a:lnSpc>
              <a:spcBef>
                <a:spcPts val="15"/>
              </a:spcBef>
            </a:pP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private</a:t>
            </a:r>
            <a:r>
              <a:rPr sz="10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valuations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lag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public</a:t>
            </a:r>
            <a:r>
              <a:rPr sz="10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0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arket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corrections,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down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0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20" dirty="0">
                <a:solidFill>
                  <a:srgbClr val="272424"/>
                </a:solidFill>
                <a:latin typeface="Calibri"/>
                <a:cs typeface="Calibri"/>
              </a:rPr>
              <a:t>trig</a:t>
            </a:r>
            <a:r>
              <a:rPr sz="10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0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35" dirty="0">
                <a:solidFill>
                  <a:srgbClr val="272424"/>
                </a:solidFill>
                <a:latin typeface="Calibri"/>
                <a:cs typeface="Calibri"/>
              </a:rPr>
              <a:t>er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anti-</a:t>
            </a:r>
            <a:r>
              <a:rPr sz="10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dilution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protections</a:t>
            </a:r>
            <a:r>
              <a:rPr sz="10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(diluting</a:t>
            </a:r>
            <a:r>
              <a:rPr sz="1000" spc="2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founders),</a:t>
            </a:r>
            <a:r>
              <a:rPr sz="1000" spc="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disciplined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prioritize</a:t>
            </a:r>
            <a:r>
              <a:rPr sz="10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business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fundam</a:t>
            </a:r>
            <a:r>
              <a:rPr sz="10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entals</a:t>
            </a:r>
            <a:r>
              <a:rPr sz="10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delay</a:t>
            </a:r>
            <a:r>
              <a:rPr sz="10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40" dirty="0">
                <a:solidFill>
                  <a:srgbClr val="272424"/>
                </a:solidFill>
                <a:latin typeface="Calibri"/>
                <a:cs typeface="Calibri"/>
              </a:rPr>
              <a:t>exits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rather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than</a:t>
            </a:r>
            <a:r>
              <a:rPr sz="10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accept</a:t>
            </a:r>
            <a:endParaRPr sz="10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405"/>
              </a:spcBef>
            </a:pP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unfavorable</a:t>
            </a:r>
            <a:r>
              <a:rPr sz="10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IPO</a:t>
            </a:r>
            <a:r>
              <a:rPr sz="10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conditions</a:t>
            </a:r>
            <a:r>
              <a:rPr sz="1000" spc="1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during</a:t>
            </a:r>
            <a:r>
              <a:rPr sz="10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000" spc="-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arket</a:t>
            </a:r>
            <a:r>
              <a:rPr sz="10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dislocations.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396738" y="3885310"/>
            <a:ext cx="4763135" cy="2225040"/>
            <a:chOff x="5396738" y="3885310"/>
            <a:chExt cx="4763135" cy="2225040"/>
          </a:xfrm>
        </p:grpSpPr>
        <p:sp>
          <p:nvSpPr>
            <p:cNvPr id="27" name="object 27"/>
            <p:cNvSpPr/>
            <p:nvPr/>
          </p:nvSpPr>
          <p:spPr>
            <a:xfrm>
              <a:off x="5413375" y="3896740"/>
              <a:ext cx="4735195" cy="2202180"/>
            </a:xfrm>
            <a:custGeom>
              <a:avLst/>
              <a:gdLst/>
              <a:ahLst/>
              <a:cxnLst/>
              <a:rect l="l" t="t" r="r" b="b"/>
              <a:pathLst>
                <a:path w="4735195" h="2202179">
                  <a:moveTo>
                    <a:pt x="4654677" y="0"/>
                  </a:moveTo>
                  <a:lnTo>
                    <a:pt x="80390" y="0"/>
                  </a:lnTo>
                  <a:lnTo>
                    <a:pt x="49131" y="6328"/>
                  </a:lnTo>
                  <a:lnTo>
                    <a:pt x="23574" y="23574"/>
                  </a:lnTo>
                  <a:lnTo>
                    <a:pt x="6328" y="49131"/>
                  </a:lnTo>
                  <a:lnTo>
                    <a:pt x="0" y="80391"/>
                  </a:lnTo>
                  <a:lnTo>
                    <a:pt x="0" y="2121700"/>
                  </a:lnTo>
                  <a:lnTo>
                    <a:pt x="6328" y="2152956"/>
                  </a:lnTo>
                  <a:lnTo>
                    <a:pt x="23574" y="2178481"/>
                  </a:lnTo>
                  <a:lnTo>
                    <a:pt x="49131" y="2195691"/>
                  </a:lnTo>
                  <a:lnTo>
                    <a:pt x="80390" y="2202002"/>
                  </a:lnTo>
                  <a:lnTo>
                    <a:pt x="4654677" y="2202002"/>
                  </a:lnTo>
                  <a:lnTo>
                    <a:pt x="4685990" y="2195691"/>
                  </a:lnTo>
                  <a:lnTo>
                    <a:pt x="4711541" y="2178481"/>
                  </a:lnTo>
                  <a:lnTo>
                    <a:pt x="4728757" y="2152956"/>
                  </a:lnTo>
                  <a:lnTo>
                    <a:pt x="4735068" y="2121700"/>
                  </a:lnTo>
                  <a:lnTo>
                    <a:pt x="4735068" y="80391"/>
                  </a:lnTo>
                  <a:lnTo>
                    <a:pt x="4728757" y="49131"/>
                  </a:lnTo>
                  <a:lnTo>
                    <a:pt x="4711541" y="23574"/>
                  </a:lnTo>
                  <a:lnTo>
                    <a:pt x="4685990" y="6328"/>
                  </a:lnTo>
                  <a:lnTo>
                    <a:pt x="46546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413375" y="3896740"/>
              <a:ext cx="4735195" cy="2202180"/>
            </a:xfrm>
            <a:custGeom>
              <a:avLst/>
              <a:gdLst/>
              <a:ahLst/>
              <a:cxnLst/>
              <a:rect l="l" t="t" r="r" b="b"/>
              <a:pathLst>
                <a:path w="4735195" h="2202179">
                  <a:moveTo>
                    <a:pt x="0" y="80391"/>
                  </a:moveTo>
                  <a:lnTo>
                    <a:pt x="6328" y="49131"/>
                  </a:lnTo>
                  <a:lnTo>
                    <a:pt x="23574" y="23574"/>
                  </a:lnTo>
                  <a:lnTo>
                    <a:pt x="49131" y="6328"/>
                  </a:lnTo>
                  <a:lnTo>
                    <a:pt x="80390" y="0"/>
                  </a:lnTo>
                  <a:lnTo>
                    <a:pt x="4654677" y="0"/>
                  </a:lnTo>
                  <a:lnTo>
                    <a:pt x="4685990" y="6328"/>
                  </a:lnTo>
                  <a:lnTo>
                    <a:pt x="4711541" y="23574"/>
                  </a:lnTo>
                  <a:lnTo>
                    <a:pt x="4728757" y="49131"/>
                  </a:lnTo>
                  <a:lnTo>
                    <a:pt x="4735068" y="80391"/>
                  </a:lnTo>
                  <a:lnTo>
                    <a:pt x="4735068" y="2121700"/>
                  </a:lnTo>
                  <a:lnTo>
                    <a:pt x="4728757" y="2152956"/>
                  </a:lnTo>
                  <a:lnTo>
                    <a:pt x="4711541" y="2178481"/>
                  </a:lnTo>
                  <a:lnTo>
                    <a:pt x="4685990" y="2195691"/>
                  </a:lnTo>
                  <a:lnTo>
                    <a:pt x="4654677" y="2202002"/>
                  </a:lnTo>
                  <a:lnTo>
                    <a:pt x="80390" y="2202002"/>
                  </a:lnTo>
                  <a:lnTo>
                    <a:pt x="49131" y="2195691"/>
                  </a:lnTo>
                  <a:lnTo>
                    <a:pt x="23574" y="2178481"/>
                  </a:lnTo>
                  <a:lnTo>
                    <a:pt x="6328" y="2152956"/>
                  </a:lnTo>
                  <a:lnTo>
                    <a:pt x="0" y="2121700"/>
                  </a:lnTo>
                  <a:lnTo>
                    <a:pt x="0" y="80391"/>
                  </a:lnTo>
                  <a:close/>
                </a:path>
              </a:pathLst>
            </a:custGeom>
            <a:ln w="2285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396738" y="3896740"/>
              <a:ext cx="67310" cy="2202180"/>
            </a:xfrm>
            <a:custGeom>
              <a:avLst/>
              <a:gdLst/>
              <a:ahLst/>
              <a:cxnLst/>
              <a:rect l="l" t="t" r="r" b="b"/>
              <a:pathLst>
                <a:path w="67310" h="2202179">
                  <a:moveTo>
                    <a:pt x="33400" y="0"/>
                  </a:moveTo>
                  <a:lnTo>
                    <a:pt x="20413" y="2631"/>
                  </a:lnTo>
                  <a:lnTo>
                    <a:pt x="9794" y="9810"/>
                  </a:lnTo>
                  <a:lnTo>
                    <a:pt x="2629" y="20466"/>
                  </a:lnTo>
                  <a:lnTo>
                    <a:pt x="0" y="33528"/>
                  </a:lnTo>
                  <a:lnTo>
                    <a:pt x="0" y="2168550"/>
                  </a:lnTo>
                  <a:lnTo>
                    <a:pt x="2629" y="2181567"/>
                  </a:lnTo>
                  <a:lnTo>
                    <a:pt x="9794" y="2192200"/>
                  </a:lnTo>
                  <a:lnTo>
                    <a:pt x="20413" y="2199372"/>
                  </a:lnTo>
                  <a:lnTo>
                    <a:pt x="33400" y="2202002"/>
                  </a:lnTo>
                  <a:lnTo>
                    <a:pt x="46462" y="2199372"/>
                  </a:lnTo>
                  <a:lnTo>
                    <a:pt x="57118" y="2192200"/>
                  </a:lnTo>
                  <a:lnTo>
                    <a:pt x="64297" y="2181567"/>
                  </a:lnTo>
                  <a:lnTo>
                    <a:pt x="66928" y="2168550"/>
                  </a:lnTo>
                  <a:lnTo>
                    <a:pt x="66928" y="33528"/>
                  </a:lnTo>
                  <a:lnTo>
                    <a:pt x="64297" y="20466"/>
                  </a:lnTo>
                  <a:lnTo>
                    <a:pt x="57118" y="9810"/>
                  </a:lnTo>
                  <a:lnTo>
                    <a:pt x="46462" y="2631"/>
                  </a:lnTo>
                  <a:lnTo>
                    <a:pt x="33400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5600827" y="4023486"/>
            <a:ext cx="4260215" cy="171767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6730">
              <a:lnSpc>
                <a:spcPct val="106400"/>
              </a:lnSpc>
              <a:spcBef>
                <a:spcPts val="35"/>
              </a:spcBef>
            </a:pP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Q:</a:t>
            </a:r>
            <a:r>
              <a:rPr sz="1250" b="1" spc="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What</a:t>
            </a:r>
            <a:r>
              <a:rPr sz="1250" b="1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is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tokenization</a:t>
            </a:r>
            <a:r>
              <a:rPr sz="1250" b="1" spc="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and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how</a:t>
            </a:r>
            <a:r>
              <a:rPr sz="1250" b="1" spc="3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does</a:t>
            </a:r>
            <a:r>
              <a:rPr sz="125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it</a:t>
            </a:r>
            <a:r>
              <a:rPr sz="1250" b="1" spc="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expand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entrepreneurial</a:t>
            </a:r>
            <a:r>
              <a:rPr sz="1250" b="1" spc="9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dirty="0">
                <a:solidFill>
                  <a:srgbClr val="272424"/>
                </a:solidFill>
                <a:latin typeface="Microsoft JhengHei"/>
                <a:cs typeface="Microsoft JhengHei"/>
              </a:rPr>
              <a:t>financing</a:t>
            </a:r>
            <a:r>
              <a:rPr sz="1250" b="1" spc="8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options?</a:t>
            </a:r>
            <a:endParaRPr sz="1250">
              <a:latin typeface="Microsoft JhengHei"/>
              <a:cs typeface="Microsoft JhengHei"/>
            </a:endParaRPr>
          </a:p>
          <a:p>
            <a:pPr marL="12700" marR="5080">
              <a:lnSpc>
                <a:spcPct val="133400"/>
              </a:lnSpc>
              <a:spcBef>
                <a:spcPts val="585"/>
              </a:spcBef>
            </a:pPr>
            <a:r>
              <a:rPr sz="1000" b="1" dirty="0">
                <a:solidFill>
                  <a:srgbClr val="272424"/>
                </a:solidFill>
                <a:latin typeface="Calibri"/>
                <a:cs typeface="Calibri"/>
              </a:rPr>
              <a:t>Answer:</a:t>
            </a:r>
            <a:r>
              <a:rPr sz="1000" b="1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Tokenization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converts</a:t>
            </a:r>
            <a:r>
              <a:rPr sz="1000" spc="1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ownership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rights</a:t>
            </a:r>
            <a:r>
              <a:rPr sz="10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into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blockchain-native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digital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tokens,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enabling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fractional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ownership,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programmable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compliance,</a:t>
            </a:r>
            <a:r>
              <a:rPr sz="1000" spc="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global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liquidity.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startups,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it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unlocks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(compliant</a:t>
            </a:r>
            <a:r>
              <a:rPr sz="1000" spc="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fractional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ownership),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revenue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tokens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(non-dilutive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against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future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revenue),</a:t>
            </a:r>
            <a:r>
              <a:rPr sz="1000" spc="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RWA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tokens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(collateral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DeFi</a:t>
            </a:r>
            <a:r>
              <a:rPr sz="1000" spc="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borrowing)</a:t>
            </a:r>
            <a:r>
              <a:rPr sz="1000" spc="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0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creating</a:t>
            </a:r>
            <a:r>
              <a:rPr sz="1000" spc="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0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pathways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0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bypass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r>
              <a:rPr sz="10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272424"/>
                </a:solidFill>
                <a:latin typeface="Calibri"/>
                <a:cs typeface="Calibri"/>
              </a:rPr>
              <a:t>intermediaries</a:t>
            </a:r>
            <a:r>
              <a:rPr sz="10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272424"/>
                </a:solidFill>
                <a:latin typeface="Calibri"/>
                <a:cs typeface="Calibri"/>
              </a:rPr>
              <a:t>entirely.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905776" y="1133475"/>
            <a:ext cx="1109345" cy="267970"/>
          </a:xfrm>
          <a:custGeom>
            <a:avLst/>
            <a:gdLst/>
            <a:ahLst/>
            <a:cxnLst/>
            <a:rect l="l" t="t" r="r" b="b"/>
            <a:pathLst>
              <a:path w="1109345" h="267969">
                <a:moveTo>
                  <a:pt x="1061199" y="0"/>
                </a:moveTo>
                <a:lnTo>
                  <a:pt x="48094" y="0"/>
                </a:lnTo>
                <a:lnTo>
                  <a:pt x="29376" y="3788"/>
                </a:lnTo>
                <a:lnTo>
                  <a:pt x="14089" y="14112"/>
                </a:lnTo>
                <a:lnTo>
                  <a:pt x="3780" y="29414"/>
                </a:lnTo>
                <a:lnTo>
                  <a:pt x="0" y="48133"/>
                </a:lnTo>
                <a:lnTo>
                  <a:pt x="0" y="219583"/>
                </a:lnTo>
                <a:lnTo>
                  <a:pt x="3780" y="238281"/>
                </a:lnTo>
                <a:lnTo>
                  <a:pt x="14089" y="253539"/>
                </a:lnTo>
                <a:lnTo>
                  <a:pt x="29376" y="263820"/>
                </a:lnTo>
                <a:lnTo>
                  <a:pt x="48094" y="267588"/>
                </a:lnTo>
                <a:lnTo>
                  <a:pt x="1061199" y="267588"/>
                </a:lnTo>
                <a:lnTo>
                  <a:pt x="1079917" y="263820"/>
                </a:lnTo>
                <a:lnTo>
                  <a:pt x="1095219" y="253539"/>
                </a:lnTo>
                <a:lnTo>
                  <a:pt x="1105544" y="238281"/>
                </a:lnTo>
                <a:lnTo>
                  <a:pt x="1109332" y="219583"/>
                </a:lnTo>
                <a:lnTo>
                  <a:pt x="1109332" y="48133"/>
                </a:lnTo>
                <a:lnTo>
                  <a:pt x="1105544" y="29414"/>
                </a:lnTo>
                <a:lnTo>
                  <a:pt x="1095219" y="14112"/>
                </a:lnTo>
                <a:lnTo>
                  <a:pt x="1079917" y="3788"/>
                </a:lnTo>
                <a:lnTo>
                  <a:pt x="1061199" y="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xfrm>
            <a:off x="2300097" y="1044066"/>
            <a:ext cx="4390390" cy="4502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Key</a:t>
            </a:r>
            <a:r>
              <a:rPr sz="2750" i="0" spc="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Questions</a:t>
            </a:r>
            <a:r>
              <a:rPr sz="2750" i="0" spc="2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750" i="0" spc="5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75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Answers</a:t>
            </a:r>
            <a:endParaRPr sz="2750">
              <a:latin typeface="Microsoft JhengHei"/>
              <a:cs typeface="Microsoft JhengHe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55039" y="1092453"/>
            <a:ext cx="1067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solidFill>
                  <a:srgbClr val="FF0000"/>
                </a:solidFill>
                <a:latin typeface="Arial"/>
                <a:cs typeface="Arial"/>
              </a:rPr>
              <a:t>Summary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4579" y="1130782"/>
            <a:ext cx="10492105" cy="5698490"/>
            <a:chOff x="214579" y="1130782"/>
            <a:chExt cx="10492105" cy="56984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92225" y="1157286"/>
              <a:ext cx="3313874" cy="566816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67167" y="1190116"/>
              <a:ext cx="3139440" cy="5639435"/>
            </a:xfrm>
            <a:custGeom>
              <a:avLst/>
              <a:gdLst/>
              <a:ahLst/>
              <a:cxnLst/>
              <a:rect l="l" t="t" r="r" b="b"/>
              <a:pathLst>
                <a:path w="3139440" h="5639434">
                  <a:moveTo>
                    <a:pt x="3138931" y="0"/>
                  </a:moveTo>
                  <a:lnTo>
                    <a:pt x="222503" y="0"/>
                  </a:lnTo>
                  <a:lnTo>
                    <a:pt x="177683" y="4523"/>
                  </a:lnTo>
                  <a:lnTo>
                    <a:pt x="135927" y="17498"/>
                  </a:lnTo>
                  <a:lnTo>
                    <a:pt x="98133" y="38027"/>
                  </a:lnTo>
                  <a:lnTo>
                    <a:pt x="65198" y="65214"/>
                  </a:lnTo>
                  <a:lnTo>
                    <a:pt x="38020" y="98164"/>
                  </a:lnTo>
                  <a:lnTo>
                    <a:pt x="17496" y="135981"/>
                  </a:lnTo>
                  <a:lnTo>
                    <a:pt x="4523" y="177768"/>
                  </a:lnTo>
                  <a:lnTo>
                    <a:pt x="0" y="222631"/>
                  </a:lnTo>
                  <a:lnTo>
                    <a:pt x="0" y="5416245"/>
                  </a:lnTo>
                  <a:lnTo>
                    <a:pt x="4523" y="5461105"/>
                  </a:lnTo>
                  <a:lnTo>
                    <a:pt x="17496" y="5502888"/>
                  </a:lnTo>
                  <a:lnTo>
                    <a:pt x="38020" y="5540699"/>
                  </a:lnTo>
                  <a:lnTo>
                    <a:pt x="65198" y="5573642"/>
                  </a:lnTo>
                  <a:lnTo>
                    <a:pt x="98133" y="5600823"/>
                  </a:lnTo>
                  <a:lnTo>
                    <a:pt x="135927" y="5621345"/>
                  </a:lnTo>
                  <a:lnTo>
                    <a:pt x="177683" y="5634315"/>
                  </a:lnTo>
                  <a:lnTo>
                    <a:pt x="222503" y="5638838"/>
                  </a:lnTo>
                  <a:lnTo>
                    <a:pt x="3138931" y="5638838"/>
                  </a:lnTo>
                  <a:lnTo>
                    <a:pt x="3138931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328" y="1130782"/>
              <a:ext cx="9660763" cy="569201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33629" y="1349247"/>
              <a:ext cx="9906635" cy="5292090"/>
            </a:xfrm>
            <a:custGeom>
              <a:avLst/>
              <a:gdLst/>
              <a:ahLst/>
              <a:cxnLst/>
              <a:rect l="l" t="t" r="r" b="b"/>
              <a:pathLst>
                <a:path w="9906635" h="5292090">
                  <a:moveTo>
                    <a:pt x="9581057" y="0"/>
                  </a:moveTo>
                  <a:lnTo>
                    <a:pt x="324904" y="0"/>
                  </a:lnTo>
                  <a:lnTo>
                    <a:pt x="276892" y="3521"/>
                  </a:lnTo>
                  <a:lnTo>
                    <a:pt x="231067" y="13751"/>
                  </a:lnTo>
                  <a:lnTo>
                    <a:pt x="187933" y="30188"/>
                  </a:lnTo>
                  <a:lnTo>
                    <a:pt x="147990" y="52329"/>
                  </a:lnTo>
                  <a:lnTo>
                    <a:pt x="111743" y="79673"/>
                  </a:lnTo>
                  <a:lnTo>
                    <a:pt x="79693" y="111716"/>
                  </a:lnTo>
                  <a:lnTo>
                    <a:pt x="52344" y="147958"/>
                  </a:lnTo>
                  <a:lnTo>
                    <a:pt x="30197" y="187896"/>
                  </a:lnTo>
                  <a:lnTo>
                    <a:pt x="13756" y="231028"/>
                  </a:lnTo>
                  <a:lnTo>
                    <a:pt x="3522" y="276852"/>
                  </a:lnTo>
                  <a:lnTo>
                    <a:pt x="0" y="324865"/>
                  </a:lnTo>
                  <a:lnTo>
                    <a:pt x="0" y="4966614"/>
                  </a:lnTo>
                  <a:lnTo>
                    <a:pt x="3522" y="5014626"/>
                  </a:lnTo>
                  <a:lnTo>
                    <a:pt x="13756" y="5060450"/>
                  </a:lnTo>
                  <a:lnTo>
                    <a:pt x="30197" y="5103585"/>
                  </a:lnTo>
                  <a:lnTo>
                    <a:pt x="52344" y="5143527"/>
                  </a:lnTo>
                  <a:lnTo>
                    <a:pt x="79693" y="5179774"/>
                  </a:lnTo>
                  <a:lnTo>
                    <a:pt x="111743" y="5211824"/>
                  </a:lnTo>
                  <a:lnTo>
                    <a:pt x="147990" y="5239174"/>
                  </a:lnTo>
                  <a:lnTo>
                    <a:pt x="187933" y="5261320"/>
                  </a:lnTo>
                  <a:lnTo>
                    <a:pt x="231067" y="5277762"/>
                  </a:lnTo>
                  <a:lnTo>
                    <a:pt x="276892" y="5287995"/>
                  </a:lnTo>
                  <a:lnTo>
                    <a:pt x="324904" y="5291518"/>
                  </a:lnTo>
                  <a:lnTo>
                    <a:pt x="9581057" y="5291518"/>
                  </a:lnTo>
                  <a:lnTo>
                    <a:pt x="9629074" y="5287995"/>
                  </a:lnTo>
                  <a:lnTo>
                    <a:pt x="9674906" y="5277762"/>
                  </a:lnTo>
                  <a:lnTo>
                    <a:pt x="9718050" y="5261320"/>
                  </a:lnTo>
                  <a:lnTo>
                    <a:pt x="9758003" y="5239174"/>
                  </a:lnTo>
                  <a:lnTo>
                    <a:pt x="9794261" y="5211824"/>
                  </a:lnTo>
                  <a:lnTo>
                    <a:pt x="9826322" y="5179774"/>
                  </a:lnTo>
                  <a:lnTo>
                    <a:pt x="9853682" y="5143527"/>
                  </a:lnTo>
                  <a:lnTo>
                    <a:pt x="9875839" y="5103585"/>
                  </a:lnTo>
                  <a:lnTo>
                    <a:pt x="9892287" y="5060450"/>
                  </a:lnTo>
                  <a:lnTo>
                    <a:pt x="9902526" y="5014626"/>
                  </a:lnTo>
                  <a:lnTo>
                    <a:pt x="9906050" y="4966614"/>
                  </a:lnTo>
                  <a:lnTo>
                    <a:pt x="9906050" y="324865"/>
                  </a:lnTo>
                  <a:lnTo>
                    <a:pt x="9902526" y="276852"/>
                  </a:lnTo>
                  <a:lnTo>
                    <a:pt x="9892287" y="231028"/>
                  </a:lnTo>
                  <a:lnTo>
                    <a:pt x="9875839" y="187896"/>
                  </a:lnTo>
                  <a:lnTo>
                    <a:pt x="9853682" y="147958"/>
                  </a:lnTo>
                  <a:lnTo>
                    <a:pt x="9826322" y="111716"/>
                  </a:lnTo>
                  <a:lnTo>
                    <a:pt x="9794261" y="79673"/>
                  </a:lnTo>
                  <a:lnTo>
                    <a:pt x="9758003" y="52329"/>
                  </a:lnTo>
                  <a:lnTo>
                    <a:pt x="9718050" y="30188"/>
                  </a:lnTo>
                  <a:lnTo>
                    <a:pt x="9674906" y="13751"/>
                  </a:lnTo>
                  <a:lnTo>
                    <a:pt x="9629074" y="3521"/>
                  </a:lnTo>
                  <a:lnTo>
                    <a:pt x="95810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33629" y="1349247"/>
              <a:ext cx="9906635" cy="5292090"/>
            </a:xfrm>
            <a:custGeom>
              <a:avLst/>
              <a:gdLst/>
              <a:ahLst/>
              <a:cxnLst/>
              <a:rect l="l" t="t" r="r" b="b"/>
              <a:pathLst>
                <a:path w="9906635" h="5292090">
                  <a:moveTo>
                    <a:pt x="0" y="324865"/>
                  </a:moveTo>
                  <a:lnTo>
                    <a:pt x="3522" y="276852"/>
                  </a:lnTo>
                  <a:lnTo>
                    <a:pt x="13756" y="231028"/>
                  </a:lnTo>
                  <a:lnTo>
                    <a:pt x="30197" y="187896"/>
                  </a:lnTo>
                  <a:lnTo>
                    <a:pt x="52344" y="147958"/>
                  </a:lnTo>
                  <a:lnTo>
                    <a:pt x="79693" y="111716"/>
                  </a:lnTo>
                  <a:lnTo>
                    <a:pt x="111743" y="79673"/>
                  </a:lnTo>
                  <a:lnTo>
                    <a:pt x="147990" y="52329"/>
                  </a:lnTo>
                  <a:lnTo>
                    <a:pt x="187933" y="30188"/>
                  </a:lnTo>
                  <a:lnTo>
                    <a:pt x="231067" y="13751"/>
                  </a:lnTo>
                  <a:lnTo>
                    <a:pt x="276892" y="3521"/>
                  </a:lnTo>
                  <a:lnTo>
                    <a:pt x="324904" y="0"/>
                  </a:lnTo>
                  <a:lnTo>
                    <a:pt x="9581057" y="0"/>
                  </a:lnTo>
                  <a:lnTo>
                    <a:pt x="9629074" y="3521"/>
                  </a:lnTo>
                  <a:lnTo>
                    <a:pt x="9674906" y="13751"/>
                  </a:lnTo>
                  <a:lnTo>
                    <a:pt x="9718050" y="30188"/>
                  </a:lnTo>
                  <a:lnTo>
                    <a:pt x="9758003" y="52329"/>
                  </a:lnTo>
                  <a:lnTo>
                    <a:pt x="9794261" y="79673"/>
                  </a:lnTo>
                  <a:lnTo>
                    <a:pt x="9826322" y="111716"/>
                  </a:lnTo>
                  <a:lnTo>
                    <a:pt x="9853682" y="147958"/>
                  </a:lnTo>
                  <a:lnTo>
                    <a:pt x="9875839" y="187896"/>
                  </a:lnTo>
                  <a:lnTo>
                    <a:pt x="9892287" y="231028"/>
                  </a:lnTo>
                  <a:lnTo>
                    <a:pt x="9902526" y="276852"/>
                  </a:lnTo>
                  <a:lnTo>
                    <a:pt x="9906050" y="324865"/>
                  </a:lnTo>
                  <a:lnTo>
                    <a:pt x="9906050" y="4966614"/>
                  </a:lnTo>
                  <a:lnTo>
                    <a:pt x="9902526" y="5014626"/>
                  </a:lnTo>
                  <a:lnTo>
                    <a:pt x="9892287" y="5060450"/>
                  </a:lnTo>
                  <a:lnTo>
                    <a:pt x="9875839" y="5103585"/>
                  </a:lnTo>
                  <a:lnTo>
                    <a:pt x="9853682" y="5143527"/>
                  </a:lnTo>
                  <a:lnTo>
                    <a:pt x="9826322" y="5179774"/>
                  </a:lnTo>
                  <a:lnTo>
                    <a:pt x="9794261" y="5211824"/>
                  </a:lnTo>
                  <a:lnTo>
                    <a:pt x="9758003" y="5239174"/>
                  </a:lnTo>
                  <a:lnTo>
                    <a:pt x="9718050" y="5261320"/>
                  </a:lnTo>
                  <a:lnTo>
                    <a:pt x="9674906" y="5277762"/>
                  </a:lnTo>
                  <a:lnTo>
                    <a:pt x="9629074" y="5287995"/>
                  </a:lnTo>
                  <a:lnTo>
                    <a:pt x="9581057" y="5291518"/>
                  </a:lnTo>
                  <a:lnTo>
                    <a:pt x="324904" y="5291518"/>
                  </a:lnTo>
                  <a:lnTo>
                    <a:pt x="276892" y="5287995"/>
                  </a:lnTo>
                  <a:lnTo>
                    <a:pt x="231067" y="5277762"/>
                  </a:lnTo>
                  <a:lnTo>
                    <a:pt x="187933" y="5261320"/>
                  </a:lnTo>
                  <a:lnTo>
                    <a:pt x="147990" y="5239174"/>
                  </a:lnTo>
                  <a:lnTo>
                    <a:pt x="111743" y="5211824"/>
                  </a:lnTo>
                  <a:lnTo>
                    <a:pt x="79693" y="5179774"/>
                  </a:lnTo>
                  <a:lnTo>
                    <a:pt x="52344" y="5143527"/>
                  </a:lnTo>
                  <a:lnTo>
                    <a:pt x="30197" y="5103585"/>
                  </a:lnTo>
                  <a:lnTo>
                    <a:pt x="13756" y="5060450"/>
                  </a:lnTo>
                  <a:lnTo>
                    <a:pt x="3522" y="5014626"/>
                  </a:lnTo>
                  <a:lnTo>
                    <a:pt x="0" y="4966614"/>
                  </a:lnTo>
                  <a:lnTo>
                    <a:pt x="0" y="324865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1890" y="12"/>
            <a:ext cx="10327640" cy="816610"/>
            <a:chOff x="71890" y="12"/>
            <a:chExt cx="10327640" cy="816610"/>
          </a:xfrm>
        </p:grpSpPr>
        <p:sp>
          <p:nvSpPr>
            <p:cNvPr id="9" name="object 9"/>
            <p:cNvSpPr/>
            <p:nvPr/>
          </p:nvSpPr>
          <p:spPr>
            <a:xfrm>
              <a:off x="2017521" y="403988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890" y="12"/>
              <a:ext cx="2024252" cy="816343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61238" y="2260828"/>
            <a:ext cx="9224010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6400"/>
              </a:lnSpc>
              <a:spcBef>
                <a:spcPts val="95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Looking</a:t>
            </a:r>
            <a:r>
              <a:rPr sz="11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beyond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current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trends,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five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emerging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forces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will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define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next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decade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entrepreneurial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100" spc="-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 demanding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founders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investors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develop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entirely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new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competencies</a:t>
            </a:r>
            <a:r>
              <a:rPr sz="11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mental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models.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70179" y="2913379"/>
            <a:ext cx="3099435" cy="1756410"/>
            <a:chOff x="570179" y="2913379"/>
            <a:chExt cx="3099435" cy="1756410"/>
          </a:xfrm>
        </p:grpSpPr>
        <p:sp>
          <p:nvSpPr>
            <p:cNvPr id="13" name="object 13"/>
            <p:cNvSpPr/>
            <p:nvPr/>
          </p:nvSpPr>
          <p:spPr>
            <a:xfrm>
              <a:off x="573989" y="2917189"/>
              <a:ext cx="3091815" cy="1748789"/>
            </a:xfrm>
            <a:custGeom>
              <a:avLst/>
              <a:gdLst/>
              <a:ahLst/>
              <a:cxnLst/>
              <a:rect l="l" t="t" r="r" b="b"/>
              <a:pathLst>
                <a:path w="3091815" h="1748789">
                  <a:moveTo>
                    <a:pt x="2747060" y="0"/>
                  </a:moveTo>
                  <a:lnTo>
                    <a:pt x="344424" y="0"/>
                  </a:lnTo>
                  <a:lnTo>
                    <a:pt x="297687" y="3143"/>
                  </a:lnTo>
                  <a:lnTo>
                    <a:pt x="252862" y="12301"/>
                  </a:lnTo>
                  <a:lnTo>
                    <a:pt x="210358" y="27062"/>
                  </a:lnTo>
                  <a:lnTo>
                    <a:pt x="170586" y="47018"/>
                  </a:lnTo>
                  <a:lnTo>
                    <a:pt x="133956" y="71757"/>
                  </a:lnTo>
                  <a:lnTo>
                    <a:pt x="100879" y="100869"/>
                  </a:lnTo>
                  <a:lnTo>
                    <a:pt x="71764" y="133945"/>
                  </a:lnTo>
                  <a:lnTo>
                    <a:pt x="47023" y="170575"/>
                  </a:lnTo>
                  <a:lnTo>
                    <a:pt x="27066" y="210347"/>
                  </a:lnTo>
                  <a:lnTo>
                    <a:pt x="12303" y="252853"/>
                  </a:lnTo>
                  <a:lnTo>
                    <a:pt x="3144" y="297682"/>
                  </a:lnTo>
                  <a:lnTo>
                    <a:pt x="0" y="344424"/>
                  </a:lnTo>
                  <a:lnTo>
                    <a:pt x="0" y="1403858"/>
                  </a:lnTo>
                  <a:lnTo>
                    <a:pt x="3144" y="1450573"/>
                  </a:lnTo>
                  <a:lnTo>
                    <a:pt x="12303" y="1495384"/>
                  </a:lnTo>
                  <a:lnTo>
                    <a:pt x="27066" y="1537880"/>
                  </a:lnTo>
                  <a:lnTo>
                    <a:pt x="47023" y="1577650"/>
                  </a:lnTo>
                  <a:lnTo>
                    <a:pt x="71764" y="1614282"/>
                  </a:lnTo>
                  <a:lnTo>
                    <a:pt x="100879" y="1647364"/>
                  </a:lnTo>
                  <a:lnTo>
                    <a:pt x="133956" y="1676486"/>
                  </a:lnTo>
                  <a:lnTo>
                    <a:pt x="170586" y="1701235"/>
                  </a:lnTo>
                  <a:lnTo>
                    <a:pt x="210358" y="1721201"/>
                  </a:lnTo>
                  <a:lnTo>
                    <a:pt x="252862" y="1735971"/>
                  </a:lnTo>
                  <a:lnTo>
                    <a:pt x="297687" y="1745135"/>
                  </a:lnTo>
                  <a:lnTo>
                    <a:pt x="344424" y="1748282"/>
                  </a:lnTo>
                  <a:lnTo>
                    <a:pt x="2747060" y="1748282"/>
                  </a:lnTo>
                  <a:lnTo>
                    <a:pt x="2793802" y="1745135"/>
                  </a:lnTo>
                  <a:lnTo>
                    <a:pt x="2838631" y="1735971"/>
                  </a:lnTo>
                  <a:lnTo>
                    <a:pt x="2881137" y="1721201"/>
                  </a:lnTo>
                  <a:lnTo>
                    <a:pt x="2920909" y="1701235"/>
                  </a:lnTo>
                  <a:lnTo>
                    <a:pt x="2957539" y="1676486"/>
                  </a:lnTo>
                  <a:lnTo>
                    <a:pt x="2990615" y="1647364"/>
                  </a:lnTo>
                  <a:lnTo>
                    <a:pt x="3019727" y="1614282"/>
                  </a:lnTo>
                  <a:lnTo>
                    <a:pt x="3044466" y="1577650"/>
                  </a:lnTo>
                  <a:lnTo>
                    <a:pt x="3064421" y="1537880"/>
                  </a:lnTo>
                  <a:lnTo>
                    <a:pt x="3079183" y="1495384"/>
                  </a:lnTo>
                  <a:lnTo>
                    <a:pt x="3088341" y="1450573"/>
                  </a:lnTo>
                  <a:lnTo>
                    <a:pt x="3091484" y="1403858"/>
                  </a:lnTo>
                  <a:lnTo>
                    <a:pt x="3091484" y="344424"/>
                  </a:lnTo>
                  <a:lnTo>
                    <a:pt x="3088341" y="297682"/>
                  </a:lnTo>
                  <a:lnTo>
                    <a:pt x="3079183" y="252853"/>
                  </a:lnTo>
                  <a:lnTo>
                    <a:pt x="3064421" y="210347"/>
                  </a:lnTo>
                  <a:lnTo>
                    <a:pt x="3044466" y="170575"/>
                  </a:lnTo>
                  <a:lnTo>
                    <a:pt x="3019727" y="133945"/>
                  </a:lnTo>
                  <a:lnTo>
                    <a:pt x="2990615" y="100869"/>
                  </a:lnTo>
                  <a:lnTo>
                    <a:pt x="2957539" y="71757"/>
                  </a:lnTo>
                  <a:lnTo>
                    <a:pt x="2920909" y="47018"/>
                  </a:lnTo>
                  <a:lnTo>
                    <a:pt x="2881137" y="27062"/>
                  </a:lnTo>
                  <a:lnTo>
                    <a:pt x="2838631" y="12301"/>
                  </a:lnTo>
                  <a:lnTo>
                    <a:pt x="2793802" y="3143"/>
                  </a:lnTo>
                  <a:lnTo>
                    <a:pt x="274706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73989" y="2917189"/>
              <a:ext cx="3091815" cy="1748789"/>
            </a:xfrm>
            <a:custGeom>
              <a:avLst/>
              <a:gdLst/>
              <a:ahLst/>
              <a:cxnLst/>
              <a:rect l="l" t="t" r="r" b="b"/>
              <a:pathLst>
                <a:path w="3091815" h="1748789">
                  <a:moveTo>
                    <a:pt x="0" y="344424"/>
                  </a:moveTo>
                  <a:lnTo>
                    <a:pt x="3144" y="297682"/>
                  </a:lnTo>
                  <a:lnTo>
                    <a:pt x="12303" y="252853"/>
                  </a:lnTo>
                  <a:lnTo>
                    <a:pt x="27066" y="210347"/>
                  </a:lnTo>
                  <a:lnTo>
                    <a:pt x="47023" y="170575"/>
                  </a:lnTo>
                  <a:lnTo>
                    <a:pt x="71764" y="133945"/>
                  </a:lnTo>
                  <a:lnTo>
                    <a:pt x="100879" y="100869"/>
                  </a:lnTo>
                  <a:lnTo>
                    <a:pt x="133956" y="71757"/>
                  </a:lnTo>
                  <a:lnTo>
                    <a:pt x="170586" y="47018"/>
                  </a:lnTo>
                  <a:lnTo>
                    <a:pt x="210358" y="27062"/>
                  </a:lnTo>
                  <a:lnTo>
                    <a:pt x="252862" y="12301"/>
                  </a:lnTo>
                  <a:lnTo>
                    <a:pt x="297687" y="3143"/>
                  </a:lnTo>
                  <a:lnTo>
                    <a:pt x="344424" y="0"/>
                  </a:lnTo>
                  <a:lnTo>
                    <a:pt x="2747060" y="0"/>
                  </a:lnTo>
                  <a:lnTo>
                    <a:pt x="2793802" y="3143"/>
                  </a:lnTo>
                  <a:lnTo>
                    <a:pt x="2838631" y="12301"/>
                  </a:lnTo>
                  <a:lnTo>
                    <a:pt x="2881137" y="27062"/>
                  </a:lnTo>
                  <a:lnTo>
                    <a:pt x="2920909" y="47018"/>
                  </a:lnTo>
                  <a:lnTo>
                    <a:pt x="2957539" y="71757"/>
                  </a:lnTo>
                  <a:lnTo>
                    <a:pt x="2990615" y="100869"/>
                  </a:lnTo>
                  <a:lnTo>
                    <a:pt x="3019727" y="133945"/>
                  </a:lnTo>
                  <a:lnTo>
                    <a:pt x="3044466" y="170575"/>
                  </a:lnTo>
                  <a:lnTo>
                    <a:pt x="3064421" y="210347"/>
                  </a:lnTo>
                  <a:lnTo>
                    <a:pt x="3079183" y="252853"/>
                  </a:lnTo>
                  <a:lnTo>
                    <a:pt x="3088341" y="297682"/>
                  </a:lnTo>
                  <a:lnTo>
                    <a:pt x="3091484" y="344424"/>
                  </a:lnTo>
                  <a:lnTo>
                    <a:pt x="3091484" y="1403858"/>
                  </a:lnTo>
                  <a:lnTo>
                    <a:pt x="3088341" y="1450573"/>
                  </a:lnTo>
                  <a:lnTo>
                    <a:pt x="3079183" y="1495384"/>
                  </a:lnTo>
                  <a:lnTo>
                    <a:pt x="3064421" y="1537880"/>
                  </a:lnTo>
                  <a:lnTo>
                    <a:pt x="3044466" y="1577650"/>
                  </a:lnTo>
                  <a:lnTo>
                    <a:pt x="3019727" y="1614282"/>
                  </a:lnTo>
                  <a:lnTo>
                    <a:pt x="2990615" y="1647364"/>
                  </a:lnTo>
                  <a:lnTo>
                    <a:pt x="2957539" y="1676486"/>
                  </a:lnTo>
                  <a:lnTo>
                    <a:pt x="2920909" y="1701235"/>
                  </a:lnTo>
                  <a:lnTo>
                    <a:pt x="2881137" y="1721201"/>
                  </a:lnTo>
                  <a:lnTo>
                    <a:pt x="2838631" y="1735971"/>
                  </a:lnTo>
                  <a:lnTo>
                    <a:pt x="2793802" y="1745135"/>
                  </a:lnTo>
                  <a:lnTo>
                    <a:pt x="2747060" y="1748282"/>
                  </a:lnTo>
                  <a:lnTo>
                    <a:pt x="344424" y="1748282"/>
                  </a:lnTo>
                  <a:lnTo>
                    <a:pt x="297687" y="1745135"/>
                  </a:lnTo>
                  <a:lnTo>
                    <a:pt x="252862" y="1735971"/>
                  </a:lnTo>
                  <a:lnTo>
                    <a:pt x="210358" y="1721201"/>
                  </a:lnTo>
                  <a:lnTo>
                    <a:pt x="170586" y="1701235"/>
                  </a:lnTo>
                  <a:lnTo>
                    <a:pt x="133956" y="1676486"/>
                  </a:lnTo>
                  <a:lnTo>
                    <a:pt x="100879" y="1647364"/>
                  </a:lnTo>
                  <a:lnTo>
                    <a:pt x="71764" y="1614282"/>
                  </a:lnTo>
                  <a:lnTo>
                    <a:pt x="47023" y="1577650"/>
                  </a:lnTo>
                  <a:lnTo>
                    <a:pt x="27066" y="1537880"/>
                  </a:lnTo>
                  <a:lnTo>
                    <a:pt x="12303" y="1495384"/>
                  </a:lnTo>
                  <a:lnTo>
                    <a:pt x="3144" y="1450573"/>
                  </a:lnTo>
                  <a:lnTo>
                    <a:pt x="0" y="1403858"/>
                  </a:lnTo>
                  <a:lnTo>
                    <a:pt x="0" y="344424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10590" y="3049650"/>
            <a:ext cx="2704465" cy="1225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Generative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AI</a:t>
            </a:r>
            <a:r>
              <a:rPr sz="14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as</a:t>
            </a:r>
            <a:r>
              <a:rPr sz="1400" b="1" spc="-1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CFO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575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financial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co-pilots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(Harvey,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Pilot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AI,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Brex's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AI)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will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automate</a:t>
            </a:r>
            <a:r>
              <a:rPr sz="1100" spc="-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financial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planning,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investor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reporting,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compliance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compressing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the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function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early-stage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teams.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803396" y="2913379"/>
            <a:ext cx="3099435" cy="1756410"/>
            <a:chOff x="3803396" y="2913379"/>
            <a:chExt cx="3099435" cy="1756410"/>
          </a:xfrm>
        </p:grpSpPr>
        <p:sp>
          <p:nvSpPr>
            <p:cNvPr id="17" name="object 17"/>
            <p:cNvSpPr/>
            <p:nvPr/>
          </p:nvSpPr>
          <p:spPr>
            <a:xfrm>
              <a:off x="3807206" y="2917189"/>
              <a:ext cx="3091815" cy="1748789"/>
            </a:xfrm>
            <a:custGeom>
              <a:avLst/>
              <a:gdLst/>
              <a:ahLst/>
              <a:cxnLst/>
              <a:rect l="l" t="t" r="r" b="b"/>
              <a:pathLst>
                <a:path w="3091815" h="1748789">
                  <a:moveTo>
                    <a:pt x="2747137" y="0"/>
                  </a:moveTo>
                  <a:lnTo>
                    <a:pt x="344424" y="0"/>
                  </a:lnTo>
                  <a:lnTo>
                    <a:pt x="297708" y="3143"/>
                  </a:lnTo>
                  <a:lnTo>
                    <a:pt x="252897" y="12301"/>
                  </a:lnTo>
                  <a:lnTo>
                    <a:pt x="210401" y="27062"/>
                  </a:lnTo>
                  <a:lnTo>
                    <a:pt x="170631" y="47018"/>
                  </a:lnTo>
                  <a:lnTo>
                    <a:pt x="133999" y="71757"/>
                  </a:lnTo>
                  <a:lnTo>
                    <a:pt x="100917" y="100869"/>
                  </a:lnTo>
                  <a:lnTo>
                    <a:pt x="71795" y="133945"/>
                  </a:lnTo>
                  <a:lnTo>
                    <a:pt x="47046" y="170575"/>
                  </a:lnTo>
                  <a:lnTo>
                    <a:pt x="27080" y="210347"/>
                  </a:lnTo>
                  <a:lnTo>
                    <a:pt x="12310" y="252853"/>
                  </a:lnTo>
                  <a:lnTo>
                    <a:pt x="3146" y="297682"/>
                  </a:lnTo>
                  <a:lnTo>
                    <a:pt x="0" y="344424"/>
                  </a:lnTo>
                  <a:lnTo>
                    <a:pt x="0" y="1403858"/>
                  </a:lnTo>
                  <a:lnTo>
                    <a:pt x="3146" y="1450573"/>
                  </a:lnTo>
                  <a:lnTo>
                    <a:pt x="12310" y="1495384"/>
                  </a:lnTo>
                  <a:lnTo>
                    <a:pt x="27080" y="1537880"/>
                  </a:lnTo>
                  <a:lnTo>
                    <a:pt x="47046" y="1577650"/>
                  </a:lnTo>
                  <a:lnTo>
                    <a:pt x="71795" y="1614282"/>
                  </a:lnTo>
                  <a:lnTo>
                    <a:pt x="100917" y="1647364"/>
                  </a:lnTo>
                  <a:lnTo>
                    <a:pt x="133999" y="1676486"/>
                  </a:lnTo>
                  <a:lnTo>
                    <a:pt x="170631" y="1701235"/>
                  </a:lnTo>
                  <a:lnTo>
                    <a:pt x="210401" y="1721201"/>
                  </a:lnTo>
                  <a:lnTo>
                    <a:pt x="252897" y="1735971"/>
                  </a:lnTo>
                  <a:lnTo>
                    <a:pt x="297708" y="1745135"/>
                  </a:lnTo>
                  <a:lnTo>
                    <a:pt x="344424" y="1748282"/>
                  </a:lnTo>
                  <a:lnTo>
                    <a:pt x="2747137" y="1748282"/>
                  </a:lnTo>
                  <a:lnTo>
                    <a:pt x="2793878" y="1745135"/>
                  </a:lnTo>
                  <a:lnTo>
                    <a:pt x="2838707" y="1735971"/>
                  </a:lnTo>
                  <a:lnTo>
                    <a:pt x="2881213" y="1721201"/>
                  </a:lnTo>
                  <a:lnTo>
                    <a:pt x="2920985" y="1701235"/>
                  </a:lnTo>
                  <a:lnTo>
                    <a:pt x="2957615" y="1676486"/>
                  </a:lnTo>
                  <a:lnTo>
                    <a:pt x="2990691" y="1647364"/>
                  </a:lnTo>
                  <a:lnTo>
                    <a:pt x="3019803" y="1614282"/>
                  </a:lnTo>
                  <a:lnTo>
                    <a:pt x="3044542" y="1577650"/>
                  </a:lnTo>
                  <a:lnTo>
                    <a:pt x="3064498" y="1537880"/>
                  </a:lnTo>
                  <a:lnTo>
                    <a:pt x="3079259" y="1495384"/>
                  </a:lnTo>
                  <a:lnTo>
                    <a:pt x="3088417" y="1450573"/>
                  </a:lnTo>
                  <a:lnTo>
                    <a:pt x="3091561" y="1403858"/>
                  </a:lnTo>
                  <a:lnTo>
                    <a:pt x="3091561" y="344424"/>
                  </a:lnTo>
                  <a:lnTo>
                    <a:pt x="3088417" y="297682"/>
                  </a:lnTo>
                  <a:lnTo>
                    <a:pt x="3079259" y="252853"/>
                  </a:lnTo>
                  <a:lnTo>
                    <a:pt x="3064498" y="210347"/>
                  </a:lnTo>
                  <a:lnTo>
                    <a:pt x="3044542" y="170575"/>
                  </a:lnTo>
                  <a:lnTo>
                    <a:pt x="3019803" y="133945"/>
                  </a:lnTo>
                  <a:lnTo>
                    <a:pt x="2990691" y="100869"/>
                  </a:lnTo>
                  <a:lnTo>
                    <a:pt x="2957615" y="71757"/>
                  </a:lnTo>
                  <a:lnTo>
                    <a:pt x="2920985" y="47018"/>
                  </a:lnTo>
                  <a:lnTo>
                    <a:pt x="2881213" y="27062"/>
                  </a:lnTo>
                  <a:lnTo>
                    <a:pt x="2838707" y="12301"/>
                  </a:lnTo>
                  <a:lnTo>
                    <a:pt x="2793878" y="3143"/>
                  </a:lnTo>
                  <a:lnTo>
                    <a:pt x="2747137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807206" y="2917189"/>
              <a:ext cx="3091815" cy="1748789"/>
            </a:xfrm>
            <a:custGeom>
              <a:avLst/>
              <a:gdLst/>
              <a:ahLst/>
              <a:cxnLst/>
              <a:rect l="l" t="t" r="r" b="b"/>
              <a:pathLst>
                <a:path w="3091815" h="1748789">
                  <a:moveTo>
                    <a:pt x="0" y="344424"/>
                  </a:moveTo>
                  <a:lnTo>
                    <a:pt x="3146" y="297682"/>
                  </a:lnTo>
                  <a:lnTo>
                    <a:pt x="12310" y="252853"/>
                  </a:lnTo>
                  <a:lnTo>
                    <a:pt x="27080" y="210347"/>
                  </a:lnTo>
                  <a:lnTo>
                    <a:pt x="47046" y="170575"/>
                  </a:lnTo>
                  <a:lnTo>
                    <a:pt x="71795" y="133945"/>
                  </a:lnTo>
                  <a:lnTo>
                    <a:pt x="100917" y="100869"/>
                  </a:lnTo>
                  <a:lnTo>
                    <a:pt x="133999" y="71757"/>
                  </a:lnTo>
                  <a:lnTo>
                    <a:pt x="170631" y="47018"/>
                  </a:lnTo>
                  <a:lnTo>
                    <a:pt x="210401" y="27062"/>
                  </a:lnTo>
                  <a:lnTo>
                    <a:pt x="252897" y="12301"/>
                  </a:lnTo>
                  <a:lnTo>
                    <a:pt x="297708" y="3143"/>
                  </a:lnTo>
                  <a:lnTo>
                    <a:pt x="344424" y="0"/>
                  </a:lnTo>
                  <a:lnTo>
                    <a:pt x="2747137" y="0"/>
                  </a:lnTo>
                  <a:lnTo>
                    <a:pt x="2793878" y="3143"/>
                  </a:lnTo>
                  <a:lnTo>
                    <a:pt x="2838707" y="12301"/>
                  </a:lnTo>
                  <a:lnTo>
                    <a:pt x="2881213" y="27062"/>
                  </a:lnTo>
                  <a:lnTo>
                    <a:pt x="2920985" y="47018"/>
                  </a:lnTo>
                  <a:lnTo>
                    <a:pt x="2957615" y="71757"/>
                  </a:lnTo>
                  <a:lnTo>
                    <a:pt x="2990691" y="100869"/>
                  </a:lnTo>
                  <a:lnTo>
                    <a:pt x="3019803" y="133945"/>
                  </a:lnTo>
                  <a:lnTo>
                    <a:pt x="3044542" y="170575"/>
                  </a:lnTo>
                  <a:lnTo>
                    <a:pt x="3064498" y="210347"/>
                  </a:lnTo>
                  <a:lnTo>
                    <a:pt x="3079259" y="252853"/>
                  </a:lnTo>
                  <a:lnTo>
                    <a:pt x="3088417" y="297682"/>
                  </a:lnTo>
                  <a:lnTo>
                    <a:pt x="3091561" y="344424"/>
                  </a:lnTo>
                  <a:lnTo>
                    <a:pt x="3091561" y="1403858"/>
                  </a:lnTo>
                  <a:lnTo>
                    <a:pt x="3088417" y="1450573"/>
                  </a:lnTo>
                  <a:lnTo>
                    <a:pt x="3079259" y="1495384"/>
                  </a:lnTo>
                  <a:lnTo>
                    <a:pt x="3064498" y="1537880"/>
                  </a:lnTo>
                  <a:lnTo>
                    <a:pt x="3044542" y="1577650"/>
                  </a:lnTo>
                  <a:lnTo>
                    <a:pt x="3019803" y="1614282"/>
                  </a:lnTo>
                  <a:lnTo>
                    <a:pt x="2990691" y="1647364"/>
                  </a:lnTo>
                  <a:lnTo>
                    <a:pt x="2957615" y="1676486"/>
                  </a:lnTo>
                  <a:lnTo>
                    <a:pt x="2920985" y="1701235"/>
                  </a:lnTo>
                  <a:lnTo>
                    <a:pt x="2881213" y="1721201"/>
                  </a:lnTo>
                  <a:lnTo>
                    <a:pt x="2838707" y="1735971"/>
                  </a:lnTo>
                  <a:lnTo>
                    <a:pt x="2793878" y="1745135"/>
                  </a:lnTo>
                  <a:lnTo>
                    <a:pt x="2747137" y="1748282"/>
                  </a:lnTo>
                  <a:lnTo>
                    <a:pt x="344424" y="1748282"/>
                  </a:lnTo>
                  <a:lnTo>
                    <a:pt x="297708" y="1745135"/>
                  </a:lnTo>
                  <a:lnTo>
                    <a:pt x="252897" y="1735971"/>
                  </a:lnTo>
                  <a:lnTo>
                    <a:pt x="210401" y="1721201"/>
                  </a:lnTo>
                  <a:lnTo>
                    <a:pt x="170631" y="1701235"/>
                  </a:lnTo>
                  <a:lnTo>
                    <a:pt x="133999" y="1676486"/>
                  </a:lnTo>
                  <a:lnTo>
                    <a:pt x="100917" y="1647364"/>
                  </a:lnTo>
                  <a:lnTo>
                    <a:pt x="71795" y="1614282"/>
                  </a:lnTo>
                  <a:lnTo>
                    <a:pt x="47046" y="1577650"/>
                  </a:lnTo>
                  <a:lnTo>
                    <a:pt x="27080" y="1537880"/>
                  </a:lnTo>
                  <a:lnTo>
                    <a:pt x="12310" y="1495384"/>
                  </a:lnTo>
                  <a:lnTo>
                    <a:pt x="3146" y="1450573"/>
                  </a:lnTo>
                  <a:lnTo>
                    <a:pt x="0" y="1403858"/>
                  </a:lnTo>
                  <a:lnTo>
                    <a:pt x="0" y="344424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3944239" y="3049650"/>
            <a:ext cx="2740025" cy="14541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On-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Chain</a:t>
            </a:r>
            <a:r>
              <a:rPr sz="1400" b="1" spc="-4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Capital</a:t>
            </a:r>
            <a:r>
              <a:rPr sz="14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Markets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575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Fully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tokenized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equity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cap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tables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with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programmable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compliance,</a:t>
            </a:r>
            <a:r>
              <a:rPr sz="11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automated distributions,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on-chain secondary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markets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will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normalize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tech-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native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within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5–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10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years.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7036689" y="2913379"/>
            <a:ext cx="3099435" cy="1756410"/>
            <a:chOff x="7036689" y="2913379"/>
            <a:chExt cx="3099435" cy="1756410"/>
          </a:xfrm>
        </p:grpSpPr>
        <p:sp>
          <p:nvSpPr>
            <p:cNvPr id="21" name="object 21"/>
            <p:cNvSpPr/>
            <p:nvPr/>
          </p:nvSpPr>
          <p:spPr>
            <a:xfrm>
              <a:off x="7040499" y="2917189"/>
              <a:ext cx="3091815" cy="1748789"/>
            </a:xfrm>
            <a:custGeom>
              <a:avLst/>
              <a:gdLst/>
              <a:ahLst/>
              <a:cxnLst/>
              <a:rect l="l" t="t" r="r" b="b"/>
              <a:pathLst>
                <a:path w="3091815" h="1748789">
                  <a:moveTo>
                    <a:pt x="2747136" y="0"/>
                  </a:moveTo>
                  <a:lnTo>
                    <a:pt x="344424" y="0"/>
                  </a:lnTo>
                  <a:lnTo>
                    <a:pt x="297682" y="3143"/>
                  </a:lnTo>
                  <a:lnTo>
                    <a:pt x="252853" y="12301"/>
                  </a:lnTo>
                  <a:lnTo>
                    <a:pt x="210347" y="27062"/>
                  </a:lnTo>
                  <a:lnTo>
                    <a:pt x="170575" y="47018"/>
                  </a:lnTo>
                  <a:lnTo>
                    <a:pt x="133945" y="71757"/>
                  </a:lnTo>
                  <a:lnTo>
                    <a:pt x="100869" y="100869"/>
                  </a:lnTo>
                  <a:lnTo>
                    <a:pt x="71757" y="133945"/>
                  </a:lnTo>
                  <a:lnTo>
                    <a:pt x="47018" y="170575"/>
                  </a:lnTo>
                  <a:lnTo>
                    <a:pt x="27062" y="210347"/>
                  </a:lnTo>
                  <a:lnTo>
                    <a:pt x="12301" y="252853"/>
                  </a:lnTo>
                  <a:lnTo>
                    <a:pt x="3143" y="297682"/>
                  </a:lnTo>
                  <a:lnTo>
                    <a:pt x="0" y="344424"/>
                  </a:lnTo>
                  <a:lnTo>
                    <a:pt x="0" y="1403858"/>
                  </a:lnTo>
                  <a:lnTo>
                    <a:pt x="3143" y="1450599"/>
                  </a:lnTo>
                  <a:lnTo>
                    <a:pt x="12301" y="1495428"/>
                  </a:lnTo>
                  <a:lnTo>
                    <a:pt x="27062" y="1537934"/>
                  </a:lnTo>
                  <a:lnTo>
                    <a:pt x="47018" y="1577706"/>
                  </a:lnTo>
                  <a:lnTo>
                    <a:pt x="71757" y="1614336"/>
                  </a:lnTo>
                  <a:lnTo>
                    <a:pt x="100869" y="1647412"/>
                  </a:lnTo>
                  <a:lnTo>
                    <a:pt x="133945" y="1676524"/>
                  </a:lnTo>
                  <a:lnTo>
                    <a:pt x="170575" y="1701263"/>
                  </a:lnTo>
                  <a:lnTo>
                    <a:pt x="210347" y="1721219"/>
                  </a:lnTo>
                  <a:lnTo>
                    <a:pt x="252853" y="1735980"/>
                  </a:lnTo>
                  <a:lnTo>
                    <a:pt x="297682" y="1745138"/>
                  </a:lnTo>
                  <a:lnTo>
                    <a:pt x="344424" y="1748282"/>
                  </a:lnTo>
                  <a:lnTo>
                    <a:pt x="2747136" y="1748282"/>
                  </a:lnTo>
                  <a:lnTo>
                    <a:pt x="2793878" y="1745138"/>
                  </a:lnTo>
                  <a:lnTo>
                    <a:pt x="2838707" y="1735980"/>
                  </a:lnTo>
                  <a:lnTo>
                    <a:pt x="2881213" y="1721219"/>
                  </a:lnTo>
                  <a:lnTo>
                    <a:pt x="2920985" y="1701263"/>
                  </a:lnTo>
                  <a:lnTo>
                    <a:pt x="2957615" y="1676524"/>
                  </a:lnTo>
                  <a:lnTo>
                    <a:pt x="2990691" y="1647412"/>
                  </a:lnTo>
                  <a:lnTo>
                    <a:pt x="3019803" y="1614336"/>
                  </a:lnTo>
                  <a:lnTo>
                    <a:pt x="3044542" y="1577706"/>
                  </a:lnTo>
                  <a:lnTo>
                    <a:pt x="3064498" y="1537934"/>
                  </a:lnTo>
                  <a:lnTo>
                    <a:pt x="3079259" y="1495428"/>
                  </a:lnTo>
                  <a:lnTo>
                    <a:pt x="3088417" y="1450599"/>
                  </a:lnTo>
                  <a:lnTo>
                    <a:pt x="3091560" y="1403858"/>
                  </a:lnTo>
                  <a:lnTo>
                    <a:pt x="3091560" y="344424"/>
                  </a:lnTo>
                  <a:lnTo>
                    <a:pt x="3088417" y="297682"/>
                  </a:lnTo>
                  <a:lnTo>
                    <a:pt x="3079259" y="252853"/>
                  </a:lnTo>
                  <a:lnTo>
                    <a:pt x="3064498" y="210347"/>
                  </a:lnTo>
                  <a:lnTo>
                    <a:pt x="3044542" y="170575"/>
                  </a:lnTo>
                  <a:lnTo>
                    <a:pt x="3019803" y="133945"/>
                  </a:lnTo>
                  <a:lnTo>
                    <a:pt x="2990691" y="100869"/>
                  </a:lnTo>
                  <a:lnTo>
                    <a:pt x="2957615" y="71757"/>
                  </a:lnTo>
                  <a:lnTo>
                    <a:pt x="2920985" y="47018"/>
                  </a:lnTo>
                  <a:lnTo>
                    <a:pt x="2881213" y="27062"/>
                  </a:lnTo>
                  <a:lnTo>
                    <a:pt x="2838707" y="12301"/>
                  </a:lnTo>
                  <a:lnTo>
                    <a:pt x="2793878" y="3143"/>
                  </a:lnTo>
                  <a:lnTo>
                    <a:pt x="2747136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040499" y="2917189"/>
              <a:ext cx="3091815" cy="1748789"/>
            </a:xfrm>
            <a:custGeom>
              <a:avLst/>
              <a:gdLst/>
              <a:ahLst/>
              <a:cxnLst/>
              <a:rect l="l" t="t" r="r" b="b"/>
              <a:pathLst>
                <a:path w="3091815" h="1748789">
                  <a:moveTo>
                    <a:pt x="0" y="344424"/>
                  </a:moveTo>
                  <a:lnTo>
                    <a:pt x="3143" y="297682"/>
                  </a:lnTo>
                  <a:lnTo>
                    <a:pt x="12301" y="252853"/>
                  </a:lnTo>
                  <a:lnTo>
                    <a:pt x="27062" y="210347"/>
                  </a:lnTo>
                  <a:lnTo>
                    <a:pt x="47018" y="170575"/>
                  </a:lnTo>
                  <a:lnTo>
                    <a:pt x="71757" y="133945"/>
                  </a:lnTo>
                  <a:lnTo>
                    <a:pt x="100869" y="100869"/>
                  </a:lnTo>
                  <a:lnTo>
                    <a:pt x="133945" y="71757"/>
                  </a:lnTo>
                  <a:lnTo>
                    <a:pt x="170575" y="47018"/>
                  </a:lnTo>
                  <a:lnTo>
                    <a:pt x="210347" y="27062"/>
                  </a:lnTo>
                  <a:lnTo>
                    <a:pt x="252853" y="12301"/>
                  </a:lnTo>
                  <a:lnTo>
                    <a:pt x="297682" y="3143"/>
                  </a:lnTo>
                  <a:lnTo>
                    <a:pt x="344424" y="0"/>
                  </a:lnTo>
                  <a:lnTo>
                    <a:pt x="2747136" y="0"/>
                  </a:lnTo>
                  <a:lnTo>
                    <a:pt x="2793878" y="3143"/>
                  </a:lnTo>
                  <a:lnTo>
                    <a:pt x="2838707" y="12301"/>
                  </a:lnTo>
                  <a:lnTo>
                    <a:pt x="2881213" y="27062"/>
                  </a:lnTo>
                  <a:lnTo>
                    <a:pt x="2920985" y="47018"/>
                  </a:lnTo>
                  <a:lnTo>
                    <a:pt x="2957615" y="71757"/>
                  </a:lnTo>
                  <a:lnTo>
                    <a:pt x="2990691" y="100869"/>
                  </a:lnTo>
                  <a:lnTo>
                    <a:pt x="3019803" y="133945"/>
                  </a:lnTo>
                  <a:lnTo>
                    <a:pt x="3044542" y="170575"/>
                  </a:lnTo>
                  <a:lnTo>
                    <a:pt x="3064498" y="210347"/>
                  </a:lnTo>
                  <a:lnTo>
                    <a:pt x="3079259" y="252853"/>
                  </a:lnTo>
                  <a:lnTo>
                    <a:pt x="3088417" y="297682"/>
                  </a:lnTo>
                  <a:lnTo>
                    <a:pt x="3091560" y="344424"/>
                  </a:lnTo>
                  <a:lnTo>
                    <a:pt x="3091560" y="1403858"/>
                  </a:lnTo>
                  <a:lnTo>
                    <a:pt x="3088417" y="1450599"/>
                  </a:lnTo>
                  <a:lnTo>
                    <a:pt x="3079259" y="1495428"/>
                  </a:lnTo>
                  <a:lnTo>
                    <a:pt x="3064498" y="1537934"/>
                  </a:lnTo>
                  <a:lnTo>
                    <a:pt x="3044542" y="1577706"/>
                  </a:lnTo>
                  <a:lnTo>
                    <a:pt x="3019803" y="1614336"/>
                  </a:lnTo>
                  <a:lnTo>
                    <a:pt x="2990691" y="1647412"/>
                  </a:lnTo>
                  <a:lnTo>
                    <a:pt x="2957615" y="1676524"/>
                  </a:lnTo>
                  <a:lnTo>
                    <a:pt x="2920985" y="1701263"/>
                  </a:lnTo>
                  <a:lnTo>
                    <a:pt x="2881213" y="1721219"/>
                  </a:lnTo>
                  <a:lnTo>
                    <a:pt x="2838707" y="1735980"/>
                  </a:lnTo>
                  <a:lnTo>
                    <a:pt x="2793878" y="1745138"/>
                  </a:lnTo>
                  <a:lnTo>
                    <a:pt x="2747136" y="1748282"/>
                  </a:lnTo>
                  <a:lnTo>
                    <a:pt x="344424" y="1748282"/>
                  </a:lnTo>
                  <a:lnTo>
                    <a:pt x="297682" y="1745138"/>
                  </a:lnTo>
                  <a:lnTo>
                    <a:pt x="252853" y="1735980"/>
                  </a:lnTo>
                  <a:lnTo>
                    <a:pt x="210347" y="1721219"/>
                  </a:lnTo>
                  <a:lnTo>
                    <a:pt x="170575" y="1701263"/>
                  </a:lnTo>
                  <a:lnTo>
                    <a:pt x="133945" y="1676524"/>
                  </a:lnTo>
                  <a:lnTo>
                    <a:pt x="100869" y="1647412"/>
                  </a:lnTo>
                  <a:lnTo>
                    <a:pt x="71757" y="1614336"/>
                  </a:lnTo>
                  <a:lnTo>
                    <a:pt x="47018" y="1577706"/>
                  </a:lnTo>
                  <a:lnTo>
                    <a:pt x="27062" y="1537934"/>
                  </a:lnTo>
                  <a:lnTo>
                    <a:pt x="12301" y="1495428"/>
                  </a:lnTo>
                  <a:lnTo>
                    <a:pt x="3143" y="1450599"/>
                  </a:lnTo>
                  <a:lnTo>
                    <a:pt x="0" y="1403858"/>
                  </a:lnTo>
                  <a:lnTo>
                    <a:pt x="0" y="344424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7177785" y="3049650"/>
            <a:ext cx="2592070" cy="14541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Sovereign</a:t>
            </a:r>
            <a:r>
              <a:rPr sz="14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AI</a:t>
            </a:r>
            <a:r>
              <a:rPr sz="1400" b="1" spc="-4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Funds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575"/>
              </a:spcBef>
            </a:pP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Nation-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states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are deploying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sovereign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wealth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into</a:t>
            </a:r>
            <a:r>
              <a:rPr sz="11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100" spc="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infrastructure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as</a:t>
            </a:r>
            <a:r>
              <a:rPr sz="11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strategic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national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interest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100" spc="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creating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 new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class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patient,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politically-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motivated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100" spc="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deeptech ventures.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570179" y="4803394"/>
            <a:ext cx="4716145" cy="1299845"/>
            <a:chOff x="570179" y="4803394"/>
            <a:chExt cx="4716145" cy="1299845"/>
          </a:xfrm>
        </p:grpSpPr>
        <p:sp>
          <p:nvSpPr>
            <p:cNvPr id="25" name="object 25"/>
            <p:cNvSpPr/>
            <p:nvPr/>
          </p:nvSpPr>
          <p:spPr>
            <a:xfrm>
              <a:off x="573989" y="4807204"/>
              <a:ext cx="4708525" cy="1292225"/>
            </a:xfrm>
            <a:custGeom>
              <a:avLst/>
              <a:gdLst/>
              <a:ahLst/>
              <a:cxnLst/>
              <a:rect l="l" t="t" r="r" b="b"/>
              <a:pathLst>
                <a:path w="4708525" h="1292225">
                  <a:moveTo>
                    <a:pt x="4363770" y="0"/>
                  </a:moveTo>
                  <a:lnTo>
                    <a:pt x="344424" y="0"/>
                  </a:lnTo>
                  <a:lnTo>
                    <a:pt x="297687" y="3143"/>
                  </a:lnTo>
                  <a:lnTo>
                    <a:pt x="252862" y="12301"/>
                  </a:lnTo>
                  <a:lnTo>
                    <a:pt x="210358" y="27062"/>
                  </a:lnTo>
                  <a:lnTo>
                    <a:pt x="170586" y="47018"/>
                  </a:lnTo>
                  <a:lnTo>
                    <a:pt x="133956" y="71757"/>
                  </a:lnTo>
                  <a:lnTo>
                    <a:pt x="100879" y="100869"/>
                  </a:lnTo>
                  <a:lnTo>
                    <a:pt x="71764" y="133945"/>
                  </a:lnTo>
                  <a:lnTo>
                    <a:pt x="47023" y="170575"/>
                  </a:lnTo>
                  <a:lnTo>
                    <a:pt x="27066" y="210347"/>
                  </a:lnTo>
                  <a:lnTo>
                    <a:pt x="12303" y="252853"/>
                  </a:lnTo>
                  <a:lnTo>
                    <a:pt x="3144" y="297682"/>
                  </a:lnTo>
                  <a:lnTo>
                    <a:pt x="0" y="344423"/>
                  </a:lnTo>
                  <a:lnTo>
                    <a:pt x="0" y="947419"/>
                  </a:lnTo>
                  <a:lnTo>
                    <a:pt x="3144" y="994162"/>
                  </a:lnTo>
                  <a:lnTo>
                    <a:pt x="12303" y="1038993"/>
                  </a:lnTo>
                  <a:lnTo>
                    <a:pt x="27066" y="1081502"/>
                  </a:lnTo>
                  <a:lnTo>
                    <a:pt x="47023" y="1121278"/>
                  </a:lnTo>
                  <a:lnTo>
                    <a:pt x="71764" y="1157912"/>
                  </a:lnTo>
                  <a:lnTo>
                    <a:pt x="100879" y="1190993"/>
                  </a:lnTo>
                  <a:lnTo>
                    <a:pt x="133956" y="1220110"/>
                  </a:lnTo>
                  <a:lnTo>
                    <a:pt x="170586" y="1244853"/>
                  </a:lnTo>
                  <a:lnTo>
                    <a:pt x="210358" y="1264813"/>
                  </a:lnTo>
                  <a:lnTo>
                    <a:pt x="252862" y="1279577"/>
                  </a:lnTo>
                  <a:lnTo>
                    <a:pt x="297687" y="1288737"/>
                  </a:lnTo>
                  <a:lnTo>
                    <a:pt x="344424" y="1291882"/>
                  </a:lnTo>
                  <a:lnTo>
                    <a:pt x="4363770" y="1291882"/>
                  </a:lnTo>
                  <a:lnTo>
                    <a:pt x="4410485" y="1288737"/>
                  </a:lnTo>
                  <a:lnTo>
                    <a:pt x="4455297" y="1279577"/>
                  </a:lnTo>
                  <a:lnTo>
                    <a:pt x="4497793" y="1264813"/>
                  </a:lnTo>
                  <a:lnTo>
                    <a:pt x="4537563" y="1244853"/>
                  </a:lnTo>
                  <a:lnTo>
                    <a:pt x="4574195" y="1220110"/>
                  </a:lnTo>
                  <a:lnTo>
                    <a:pt x="4607277" y="1190993"/>
                  </a:lnTo>
                  <a:lnTo>
                    <a:pt x="4636399" y="1157912"/>
                  </a:lnTo>
                  <a:lnTo>
                    <a:pt x="4661148" y="1121278"/>
                  </a:lnTo>
                  <a:lnTo>
                    <a:pt x="4681114" y="1081502"/>
                  </a:lnTo>
                  <a:lnTo>
                    <a:pt x="4695884" y="1038993"/>
                  </a:lnTo>
                  <a:lnTo>
                    <a:pt x="4705048" y="994162"/>
                  </a:lnTo>
                  <a:lnTo>
                    <a:pt x="4708194" y="947419"/>
                  </a:lnTo>
                  <a:lnTo>
                    <a:pt x="4708194" y="344423"/>
                  </a:lnTo>
                  <a:lnTo>
                    <a:pt x="4705048" y="297682"/>
                  </a:lnTo>
                  <a:lnTo>
                    <a:pt x="4695884" y="252853"/>
                  </a:lnTo>
                  <a:lnTo>
                    <a:pt x="4681114" y="210347"/>
                  </a:lnTo>
                  <a:lnTo>
                    <a:pt x="4661148" y="170575"/>
                  </a:lnTo>
                  <a:lnTo>
                    <a:pt x="4636399" y="133945"/>
                  </a:lnTo>
                  <a:lnTo>
                    <a:pt x="4607277" y="100869"/>
                  </a:lnTo>
                  <a:lnTo>
                    <a:pt x="4574195" y="71757"/>
                  </a:lnTo>
                  <a:lnTo>
                    <a:pt x="4537563" y="47018"/>
                  </a:lnTo>
                  <a:lnTo>
                    <a:pt x="4497793" y="27062"/>
                  </a:lnTo>
                  <a:lnTo>
                    <a:pt x="4455297" y="12301"/>
                  </a:lnTo>
                  <a:lnTo>
                    <a:pt x="4410485" y="3143"/>
                  </a:lnTo>
                  <a:lnTo>
                    <a:pt x="436377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73989" y="4807204"/>
              <a:ext cx="4708525" cy="1292225"/>
            </a:xfrm>
            <a:custGeom>
              <a:avLst/>
              <a:gdLst/>
              <a:ahLst/>
              <a:cxnLst/>
              <a:rect l="l" t="t" r="r" b="b"/>
              <a:pathLst>
                <a:path w="4708525" h="1292225">
                  <a:moveTo>
                    <a:pt x="0" y="344423"/>
                  </a:moveTo>
                  <a:lnTo>
                    <a:pt x="3144" y="297682"/>
                  </a:lnTo>
                  <a:lnTo>
                    <a:pt x="12303" y="252853"/>
                  </a:lnTo>
                  <a:lnTo>
                    <a:pt x="27066" y="210347"/>
                  </a:lnTo>
                  <a:lnTo>
                    <a:pt x="47023" y="170575"/>
                  </a:lnTo>
                  <a:lnTo>
                    <a:pt x="71764" y="133945"/>
                  </a:lnTo>
                  <a:lnTo>
                    <a:pt x="100879" y="100869"/>
                  </a:lnTo>
                  <a:lnTo>
                    <a:pt x="133956" y="71757"/>
                  </a:lnTo>
                  <a:lnTo>
                    <a:pt x="170586" y="47018"/>
                  </a:lnTo>
                  <a:lnTo>
                    <a:pt x="210358" y="27062"/>
                  </a:lnTo>
                  <a:lnTo>
                    <a:pt x="252862" y="12301"/>
                  </a:lnTo>
                  <a:lnTo>
                    <a:pt x="297687" y="3143"/>
                  </a:lnTo>
                  <a:lnTo>
                    <a:pt x="344424" y="0"/>
                  </a:lnTo>
                  <a:lnTo>
                    <a:pt x="4363770" y="0"/>
                  </a:lnTo>
                  <a:lnTo>
                    <a:pt x="4410485" y="3143"/>
                  </a:lnTo>
                  <a:lnTo>
                    <a:pt x="4455297" y="12301"/>
                  </a:lnTo>
                  <a:lnTo>
                    <a:pt x="4497793" y="27062"/>
                  </a:lnTo>
                  <a:lnTo>
                    <a:pt x="4537563" y="47018"/>
                  </a:lnTo>
                  <a:lnTo>
                    <a:pt x="4574195" y="71757"/>
                  </a:lnTo>
                  <a:lnTo>
                    <a:pt x="4607277" y="100869"/>
                  </a:lnTo>
                  <a:lnTo>
                    <a:pt x="4636399" y="133945"/>
                  </a:lnTo>
                  <a:lnTo>
                    <a:pt x="4661148" y="170575"/>
                  </a:lnTo>
                  <a:lnTo>
                    <a:pt x="4681114" y="210347"/>
                  </a:lnTo>
                  <a:lnTo>
                    <a:pt x="4695884" y="252853"/>
                  </a:lnTo>
                  <a:lnTo>
                    <a:pt x="4705048" y="297682"/>
                  </a:lnTo>
                  <a:lnTo>
                    <a:pt x="4708194" y="344423"/>
                  </a:lnTo>
                  <a:lnTo>
                    <a:pt x="4708194" y="947419"/>
                  </a:lnTo>
                  <a:lnTo>
                    <a:pt x="4705048" y="994162"/>
                  </a:lnTo>
                  <a:lnTo>
                    <a:pt x="4695884" y="1038993"/>
                  </a:lnTo>
                  <a:lnTo>
                    <a:pt x="4681114" y="1081502"/>
                  </a:lnTo>
                  <a:lnTo>
                    <a:pt x="4661148" y="1121278"/>
                  </a:lnTo>
                  <a:lnTo>
                    <a:pt x="4636399" y="1157912"/>
                  </a:lnTo>
                  <a:lnTo>
                    <a:pt x="4607277" y="1190993"/>
                  </a:lnTo>
                  <a:lnTo>
                    <a:pt x="4574195" y="1220110"/>
                  </a:lnTo>
                  <a:lnTo>
                    <a:pt x="4537563" y="1244853"/>
                  </a:lnTo>
                  <a:lnTo>
                    <a:pt x="4497793" y="1264813"/>
                  </a:lnTo>
                  <a:lnTo>
                    <a:pt x="4455297" y="1279577"/>
                  </a:lnTo>
                  <a:lnTo>
                    <a:pt x="4410485" y="1288737"/>
                  </a:lnTo>
                  <a:lnTo>
                    <a:pt x="4363770" y="1291882"/>
                  </a:lnTo>
                  <a:lnTo>
                    <a:pt x="344424" y="1291882"/>
                  </a:lnTo>
                  <a:lnTo>
                    <a:pt x="297687" y="1288737"/>
                  </a:lnTo>
                  <a:lnTo>
                    <a:pt x="252862" y="1279577"/>
                  </a:lnTo>
                  <a:lnTo>
                    <a:pt x="210358" y="1264813"/>
                  </a:lnTo>
                  <a:lnTo>
                    <a:pt x="170586" y="1244853"/>
                  </a:lnTo>
                  <a:lnTo>
                    <a:pt x="133956" y="1220110"/>
                  </a:lnTo>
                  <a:lnTo>
                    <a:pt x="100879" y="1190993"/>
                  </a:lnTo>
                  <a:lnTo>
                    <a:pt x="71764" y="1157912"/>
                  </a:lnTo>
                  <a:lnTo>
                    <a:pt x="47023" y="1121278"/>
                  </a:lnTo>
                  <a:lnTo>
                    <a:pt x="27066" y="1081502"/>
                  </a:lnTo>
                  <a:lnTo>
                    <a:pt x="12303" y="1038993"/>
                  </a:lnTo>
                  <a:lnTo>
                    <a:pt x="3144" y="994162"/>
                  </a:lnTo>
                  <a:lnTo>
                    <a:pt x="0" y="947419"/>
                  </a:lnTo>
                  <a:lnTo>
                    <a:pt x="0" y="34442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710590" y="4940045"/>
            <a:ext cx="4041775" cy="9969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Micro-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VC</a:t>
            </a:r>
            <a:r>
              <a:rPr sz="1400" b="1" spc="-5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Proliferation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575"/>
              </a:spcBef>
            </a:pP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Sub-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$50M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funds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with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hyper-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specialized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focus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(climate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infrastructure,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femtech,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AI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safety)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capturing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early-stage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deal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flow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through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domain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expertise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that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generalist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VCs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cannot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match.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420105" y="4803394"/>
            <a:ext cx="4716145" cy="1299845"/>
            <a:chOff x="5420105" y="4803394"/>
            <a:chExt cx="4716145" cy="1299845"/>
          </a:xfrm>
        </p:grpSpPr>
        <p:sp>
          <p:nvSpPr>
            <p:cNvPr id="29" name="object 29"/>
            <p:cNvSpPr/>
            <p:nvPr/>
          </p:nvSpPr>
          <p:spPr>
            <a:xfrm>
              <a:off x="5423915" y="4807204"/>
              <a:ext cx="4708525" cy="1292225"/>
            </a:xfrm>
            <a:custGeom>
              <a:avLst/>
              <a:gdLst/>
              <a:ahLst/>
              <a:cxnLst/>
              <a:rect l="l" t="t" r="r" b="b"/>
              <a:pathLst>
                <a:path w="4708525" h="1292225">
                  <a:moveTo>
                    <a:pt x="4363720" y="0"/>
                  </a:moveTo>
                  <a:lnTo>
                    <a:pt x="344424" y="0"/>
                  </a:lnTo>
                  <a:lnTo>
                    <a:pt x="297682" y="3143"/>
                  </a:lnTo>
                  <a:lnTo>
                    <a:pt x="252853" y="12301"/>
                  </a:lnTo>
                  <a:lnTo>
                    <a:pt x="210347" y="27062"/>
                  </a:lnTo>
                  <a:lnTo>
                    <a:pt x="170575" y="47018"/>
                  </a:lnTo>
                  <a:lnTo>
                    <a:pt x="133945" y="71757"/>
                  </a:lnTo>
                  <a:lnTo>
                    <a:pt x="100869" y="100869"/>
                  </a:lnTo>
                  <a:lnTo>
                    <a:pt x="71757" y="133945"/>
                  </a:lnTo>
                  <a:lnTo>
                    <a:pt x="47018" y="170575"/>
                  </a:lnTo>
                  <a:lnTo>
                    <a:pt x="27062" y="210347"/>
                  </a:lnTo>
                  <a:lnTo>
                    <a:pt x="12301" y="252853"/>
                  </a:lnTo>
                  <a:lnTo>
                    <a:pt x="3143" y="297682"/>
                  </a:lnTo>
                  <a:lnTo>
                    <a:pt x="0" y="344423"/>
                  </a:lnTo>
                  <a:lnTo>
                    <a:pt x="0" y="947419"/>
                  </a:lnTo>
                  <a:lnTo>
                    <a:pt x="3143" y="994162"/>
                  </a:lnTo>
                  <a:lnTo>
                    <a:pt x="12301" y="1038995"/>
                  </a:lnTo>
                  <a:lnTo>
                    <a:pt x="27062" y="1081506"/>
                  </a:lnTo>
                  <a:lnTo>
                    <a:pt x="47018" y="1121285"/>
                  </a:lnTo>
                  <a:lnTo>
                    <a:pt x="71757" y="1157922"/>
                  </a:lnTo>
                  <a:lnTo>
                    <a:pt x="100869" y="1191005"/>
                  </a:lnTo>
                  <a:lnTo>
                    <a:pt x="133945" y="1220126"/>
                  </a:lnTo>
                  <a:lnTo>
                    <a:pt x="170575" y="1244872"/>
                  </a:lnTo>
                  <a:lnTo>
                    <a:pt x="210347" y="1264834"/>
                  </a:lnTo>
                  <a:lnTo>
                    <a:pt x="252853" y="1279601"/>
                  </a:lnTo>
                  <a:lnTo>
                    <a:pt x="297682" y="1288762"/>
                  </a:lnTo>
                  <a:lnTo>
                    <a:pt x="344424" y="1291907"/>
                  </a:lnTo>
                  <a:lnTo>
                    <a:pt x="4363720" y="1291907"/>
                  </a:lnTo>
                  <a:lnTo>
                    <a:pt x="4410461" y="1288762"/>
                  </a:lnTo>
                  <a:lnTo>
                    <a:pt x="4455290" y="1279601"/>
                  </a:lnTo>
                  <a:lnTo>
                    <a:pt x="4497796" y="1264834"/>
                  </a:lnTo>
                  <a:lnTo>
                    <a:pt x="4537568" y="1244872"/>
                  </a:lnTo>
                  <a:lnTo>
                    <a:pt x="4574198" y="1220126"/>
                  </a:lnTo>
                  <a:lnTo>
                    <a:pt x="4607274" y="1191005"/>
                  </a:lnTo>
                  <a:lnTo>
                    <a:pt x="4636386" y="1157922"/>
                  </a:lnTo>
                  <a:lnTo>
                    <a:pt x="4661125" y="1121285"/>
                  </a:lnTo>
                  <a:lnTo>
                    <a:pt x="4681081" y="1081506"/>
                  </a:lnTo>
                  <a:lnTo>
                    <a:pt x="4695842" y="1038995"/>
                  </a:lnTo>
                  <a:lnTo>
                    <a:pt x="4705000" y="994162"/>
                  </a:lnTo>
                  <a:lnTo>
                    <a:pt x="4708144" y="947419"/>
                  </a:lnTo>
                  <a:lnTo>
                    <a:pt x="4708144" y="344423"/>
                  </a:lnTo>
                  <a:lnTo>
                    <a:pt x="4705000" y="297682"/>
                  </a:lnTo>
                  <a:lnTo>
                    <a:pt x="4695842" y="252853"/>
                  </a:lnTo>
                  <a:lnTo>
                    <a:pt x="4681081" y="210347"/>
                  </a:lnTo>
                  <a:lnTo>
                    <a:pt x="4661125" y="170575"/>
                  </a:lnTo>
                  <a:lnTo>
                    <a:pt x="4636386" y="133945"/>
                  </a:lnTo>
                  <a:lnTo>
                    <a:pt x="4607274" y="100869"/>
                  </a:lnTo>
                  <a:lnTo>
                    <a:pt x="4574198" y="71757"/>
                  </a:lnTo>
                  <a:lnTo>
                    <a:pt x="4537568" y="47018"/>
                  </a:lnTo>
                  <a:lnTo>
                    <a:pt x="4497796" y="27062"/>
                  </a:lnTo>
                  <a:lnTo>
                    <a:pt x="4455290" y="12301"/>
                  </a:lnTo>
                  <a:lnTo>
                    <a:pt x="4410461" y="3143"/>
                  </a:lnTo>
                  <a:lnTo>
                    <a:pt x="4363720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423915" y="4807204"/>
              <a:ext cx="4708525" cy="1292225"/>
            </a:xfrm>
            <a:custGeom>
              <a:avLst/>
              <a:gdLst/>
              <a:ahLst/>
              <a:cxnLst/>
              <a:rect l="l" t="t" r="r" b="b"/>
              <a:pathLst>
                <a:path w="4708525" h="1292225">
                  <a:moveTo>
                    <a:pt x="0" y="344423"/>
                  </a:moveTo>
                  <a:lnTo>
                    <a:pt x="3143" y="297682"/>
                  </a:lnTo>
                  <a:lnTo>
                    <a:pt x="12301" y="252853"/>
                  </a:lnTo>
                  <a:lnTo>
                    <a:pt x="27062" y="210347"/>
                  </a:lnTo>
                  <a:lnTo>
                    <a:pt x="47018" y="170575"/>
                  </a:lnTo>
                  <a:lnTo>
                    <a:pt x="71757" y="133945"/>
                  </a:lnTo>
                  <a:lnTo>
                    <a:pt x="100869" y="100869"/>
                  </a:lnTo>
                  <a:lnTo>
                    <a:pt x="133945" y="71757"/>
                  </a:lnTo>
                  <a:lnTo>
                    <a:pt x="170575" y="47018"/>
                  </a:lnTo>
                  <a:lnTo>
                    <a:pt x="210347" y="27062"/>
                  </a:lnTo>
                  <a:lnTo>
                    <a:pt x="252853" y="12301"/>
                  </a:lnTo>
                  <a:lnTo>
                    <a:pt x="297682" y="3143"/>
                  </a:lnTo>
                  <a:lnTo>
                    <a:pt x="344424" y="0"/>
                  </a:lnTo>
                  <a:lnTo>
                    <a:pt x="4363720" y="0"/>
                  </a:lnTo>
                  <a:lnTo>
                    <a:pt x="4410461" y="3143"/>
                  </a:lnTo>
                  <a:lnTo>
                    <a:pt x="4455290" y="12301"/>
                  </a:lnTo>
                  <a:lnTo>
                    <a:pt x="4497796" y="27062"/>
                  </a:lnTo>
                  <a:lnTo>
                    <a:pt x="4537568" y="47018"/>
                  </a:lnTo>
                  <a:lnTo>
                    <a:pt x="4574198" y="71757"/>
                  </a:lnTo>
                  <a:lnTo>
                    <a:pt x="4607274" y="100869"/>
                  </a:lnTo>
                  <a:lnTo>
                    <a:pt x="4636386" y="133945"/>
                  </a:lnTo>
                  <a:lnTo>
                    <a:pt x="4661125" y="170575"/>
                  </a:lnTo>
                  <a:lnTo>
                    <a:pt x="4681081" y="210347"/>
                  </a:lnTo>
                  <a:lnTo>
                    <a:pt x="4695842" y="252853"/>
                  </a:lnTo>
                  <a:lnTo>
                    <a:pt x="4705000" y="297682"/>
                  </a:lnTo>
                  <a:lnTo>
                    <a:pt x="4708144" y="344423"/>
                  </a:lnTo>
                  <a:lnTo>
                    <a:pt x="4708144" y="947419"/>
                  </a:lnTo>
                  <a:lnTo>
                    <a:pt x="4705000" y="994162"/>
                  </a:lnTo>
                  <a:lnTo>
                    <a:pt x="4695842" y="1038995"/>
                  </a:lnTo>
                  <a:lnTo>
                    <a:pt x="4681081" y="1081506"/>
                  </a:lnTo>
                  <a:lnTo>
                    <a:pt x="4661125" y="1121285"/>
                  </a:lnTo>
                  <a:lnTo>
                    <a:pt x="4636386" y="1157922"/>
                  </a:lnTo>
                  <a:lnTo>
                    <a:pt x="4607274" y="1191005"/>
                  </a:lnTo>
                  <a:lnTo>
                    <a:pt x="4574198" y="1220126"/>
                  </a:lnTo>
                  <a:lnTo>
                    <a:pt x="4537568" y="1244872"/>
                  </a:lnTo>
                  <a:lnTo>
                    <a:pt x="4497796" y="1264834"/>
                  </a:lnTo>
                  <a:lnTo>
                    <a:pt x="4455290" y="1279601"/>
                  </a:lnTo>
                  <a:lnTo>
                    <a:pt x="4410461" y="1288762"/>
                  </a:lnTo>
                  <a:lnTo>
                    <a:pt x="4363720" y="1291907"/>
                  </a:lnTo>
                  <a:lnTo>
                    <a:pt x="344424" y="1291907"/>
                  </a:lnTo>
                  <a:lnTo>
                    <a:pt x="297682" y="1288762"/>
                  </a:lnTo>
                  <a:lnTo>
                    <a:pt x="252853" y="1279601"/>
                  </a:lnTo>
                  <a:lnTo>
                    <a:pt x="210347" y="1264834"/>
                  </a:lnTo>
                  <a:lnTo>
                    <a:pt x="170575" y="1244872"/>
                  </a:lnTo>
                  <a:lnTo>
                    <a:pt x="133945" y="1220126"/>
                  </a:lnTo>
                  <a:lnTo>
                    <a:pt x="100869" y="1191005"/>
                  </a:lnTo>
                  <a:lnTo>
                    <a:pt x="71757" y="1157922"/>
                  </a:lnTo>
                  <a:lnTo>
                    <a:pt x="47018" y="1121285"/>
                  </a:lnTo>
                  <a:lnTo>
                    <a:pt x="27062" y="1081506"/>
                  </a:lnTo>
                  <a:lnTo>
                    <a:pt x="12301" y="1038995"/>
                  </a:lnTo>
                  <a:lnTo>
                    <a:pt x="3143" y="994162"/>
                  </a:lnTo>
                  <a:lnTo>
                    <a:pt x="0" y="947419"/>
                  </a:lnTo>
                  <a:lnTo>
                    <a:pt x="0" y="34442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5560821" y="4940045"/>
            <a:ext cx="4194810" cy="9969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Community-</a:t>
            </a:r>
            <a:r>
              <a:rPr sz="1400" b="1" dirty="0">
                <a:solidFill>
                  <a:srgbClr val="272424"/>
                </a:solidFill>
                <a:latin typeface="Microsoft JhengHei"/>
                <a:cs typeface="Microsoft JhengHei"/>
              </a:rPr>
              <a:t>Led</a:t>
            </a:r>
            <a:r>
              <a:rPr sz="1400" b="1" spc="6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Finance</a:t>
            </a:r>
            <a:endParaRPr sz="1400">
              <a:latin typeface="Microsoft JhengHei"/>
              <a:cs typeface="Microsoft JhengHei"/>
            </a:endParaRPr>
          </a:p>
          <a:p>
            <a:pPr marL="12700" marR="5080">
              <a:lnSpc>
                <a:spcPct val="136400"/>
              </a:lnSpc>
              <a:spcBef>
                <a:spcPts val="575"/>
              </a:spcBef>
            </a:pP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Creator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economy</a:t>
            </a:r>
            <a:r>
              <a:rPr sz="11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community-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first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startups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1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raising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their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user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bases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first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1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embedding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financial</a:t>
            </a:r>
            <a:r>
              <a:rPr sz="11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alignment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into</a:t>
            </a:r>
            <a:r>
              <a:rPr sz="11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product</a:t>
            </a:r>
            <a:r>
              <a:rPr sz="11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communities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before</a:t>
            </a:r>
            <a:r>
              <a:rPr sz="11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approaching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272424"/>
                </a:solidFill>
                <a:latin typeface="Calibri"/>
                <a:cs typeface="Calibri"/>
              </a:rPr>
              <a:t>institutional</a:t>
            </a:r>
            <a:r>
              <a:rPr sz="11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272424"/>
                </a:solidFill>
                <a:latin typeface="Calibri"/>
                <a:cs typeface="Calibri"/>
              </a:rPr>
              <a:t>capital.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64159" rIns="0" bIns="0" rtlCol="0">
            <a:spAutoFit/>
          </a:bodyPr>
          <a:lstStyle/>
          <a:p>
            <a:pPr marL="661035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Summary</a:t>
            </a:r>
          </a:p>
          <a:p>
            <a:pPr marL="294005">
              <a:lnSpc>
                <a:spcPct val="100000"/>
              </a:lnSpc>
              <a:spcBef>
                <a:spcPts val="45"/>
              </a:spcBef>
            </a:pPr>
            <a:r>
              <a:rPr sz="2800" i="0" dirty="0">
                <a:solidFill>
                  <a:srgbClr val="000000"/>
                </a:solidFill>
                <a:latin typeface="Microsoft JhengHei"/>
                <a:cs typeface="Microsoft JhengHei"/>
              </a:rPr>
              <a:t>Future</a:t>
            </a:r>
            <a:r>
              <a:rPr sz="280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Microsoft JhengHei"/>
                <a:cs typeface="Microsoft JhengHei"/>
              </a:rPr>
              <a:t>Horizons:</a:t>
            </a:r>
            <a:r>
              <a:rPr sz="2800" i="0" spc="-4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Microsoft JhengHei"/>
                <a:cs typeface="Microsoft JhengHei"/>
              </a:rPr>
              <a:t>What's</a:t>
            </a:r>
            <a:r>
              <a:rPr sz="2800" i="0" spc="-5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Microsoft JhengHei"/>
                <a:cs typeface="Microsoft JhengHei"/>
              </a:rPr>
              <a:t>Next</a:t>
            </a:r>
            <a:r>
              <a:rPr sz="2800" i="0" spc="-1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Microsoft JhengHei"/>
                <a:cs typeface="Microsoft JhengHei"/>
              </a:rPr>
              <a:t>in</a:t>
            </a:r>
            <a:r>
              <a:rPr sz="2800" i="0" spc="-3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00" i="0" dirty="0">
                <a:solidFill>
                  <a:srgbClr val="000000"/>
                </a:solidFill>
                <a:latin typeface="Microsoft JhengHei"/>
                <a:cs typeface="Microsoft JhengHei"/>
              </a:rPr>
              <a:t>Entrepreneurial</a:t>
            </a:r>
            <a:r>
              <a:rPr sz="2800" i="0" spc="-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80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Finance?</a:t>
            </a:r>
            <a:endParaRPr sz="2800"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4579" y="1038572"/>
            <a:ext cx="10492105" cy="5173980"/>
            <a:chOff x="214579" y="1038572"/>
            <a:chExt cx="10492105" cy="51739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2740" y="1038572"/>
              <a:ext cx="3353359" cy="51678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529448" y="1112138"/>
              <a:ext cx="3176905" cy="5057140"/>
            </a:xfrm>
            <a:custGeom>
              <a:avLst/>
              <a:gdLst/>
              <a:ahLst/>
              <a:cxnLst/>
              <a:rect l="l" t="t" r="r" b="b"/>
              <a:pathLst>
                <a:path w="3176904" h="5057140">
                  <a:moveTo>
                    <a:pt x="3176651" y="0"/>
                  </a:moveTo>
                  <a:lnTo>
                    <a:pt x="222503" y="0"/>
                  </a:lnTo>
                  <a:lnTo>
                    <a:pt x="177683" y="4518"/>
                  </a:lnTo>
                  <a:lnTo>
                    <a:pt x="135927" y="17478"/>
                  </a:lnTo>
                  <a:lnTo>
                    <a:pt x="98133" y="37986"/>
                  </a:lnTo>
                  <a:lnTo>
                    <a:pt x="65198" y="65150"/>
                  </a:lnTo>
                  <a:lnTo>
                    <a:pt x="38020" y="98077"/>
                  </a:lnTo>
                  <a:lnTo>
                    <a:pt x="17496" y="135874"/>
                  </a:lnTo>
                  <a:lnTo>
                    <a:pt x="4523" y="177647"/>
                  </a:lnTo>
                  <a:lnTo>
                    <a:pt x="0" y="222503"/>
                  </a:lnTo>
                  <a:lnTo>
                    <a:pt x="0" y="4834128"/>
                  </a:lnTo>
                  <a:lnTo>
                    <a:pt x="4523" y="4878971"/>
                  </a:lnTo>
                  <a:lnTo>
                    <a:pt x="17496" y="4920742"/>
                  </a:lnTo>
                  <a:lnTo>
                    <a:pt x="38020" y="4958543"/>
                  </a:lnTo>
                  <a:lnTo>
                    <a:pt x="65198" y="4991481"/>
                  </a:lnTo>
                  <a:lnTo>
                    <a:pt x="98133" y="5018657"/>
                  </a:lnTo>
                  <a:lnTo>
                    <a:pt x="135927" y="5039178"/>
                  </a:lnTo>
                  <a:lnTo>
                    <a:pt x="177683" y="5052147"/>
                  </a:lnTo>
                  <a:lnTo>
                    <a:pt x="222503" y="5056670"/>
                  </a:lnTo>
                  <a:lnTo>
                    <a:pt x="3176651" y="5056670"/>
                  </a:lnTo>
                  <a:lnTo>
                    <a:pt x="3176651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328" y="1083513"/>
              <a:ext cx="9660763" cy="512851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33629" y="1349247"/>
              <a:ext cx="9906635" cy="4634865"/>
            </a:xfrm>
            <a:custGeom>
              <a:avLst/>
              <a:gdLst/>
              <a:ahLst/>
              <a:cxnLst/>
              <a:rect l="l" t="t" r="r" b="b"/>
              <a:pathLst>
                <a:path w="9906635" h="4634865">
                  <a:moveTo>
                    <a:pt x="9621443" y="0"/>
                  </a:moveTo>
                  <a:lnTo>
                    <a:pt x="284581" y="0"/>
                  </a:lnTo>
                  <a:lnTo>
                    <a:pt x="238419" y="3723"/>
                  </a:lnTo>
                  <a:lnTo>
                    <a:pt x="194629" y="14504"/>
                  </a:lnTo>
                  <a:lnTo>
                    <a:pt x="153797" y="31755"/>
                  </a:lnTo>
                  <a:lnTo>
                    <a:pt x="116509" y="54892"/>
                  </a:lnTo>
                  <a:lnTo>
                    <a:pt x="83350" y="83327"/>
                  </a:lnTo>
                  <a:lnTo>
                    <a:pt x="54906" y="116476"/>
                  </a:lnTo>
                  <a:lnTo>
                    <a:pt x="31763" y="153751"/>
                  </a:lnTo>
                  <a:lnTo>
                    <a:pt x="14507" y="194568"/>
                  </a:lnTo>
                  <a:lnTo>
                    <a:pt x="3724" y="238339"/>
                  </a:lnTo>
                  <a:lnTo>
                    <a:pt x="0" y="284479"/>
                  </a:lnTo>
                  <a:lnTo>
                    <a:pt x="0" y="4350258"/>
                  </a:lnTo>
                  <a:lnTo>
                    <a:pt x="3724" y="4396400"/>
                  </a:lnTo>
                  <a:lnTo>
                    <a:pt x="14507" y="4440179"/>
                  </a:lnTo>
                  <a:lnTo>
                    <a:pt x="31763" y="4481005"/>
                  </a:lnTo>
                  <a:lnTo>
                    <a:pt x="54906" y="4518293"/>
                  </a:lnTo>
                  <a:lnTo>
                    <a:pt x="83350" y="4551454"/>
                  </a:lnTo>
                  <a:lnTo>
                    <a:pt x="116509" y="4579903"/>
                  </a:lnTo>
                  <a:lnTo>
                    <a:pt x="153797" y="4603051"/>
                  </a:lnTo>
                  <a:lnTo>
                    <a:pt x="194629" y="4620313"/>
                  </a:lnTo>
                  <a:lnTo>
                    <a:pt x="238419" y="4631100"/>
                  </a:lnTo>
                  <a:lnTo>
                    <a:pt x="284581" y="4634826"/>
                  </a:lnTo>
                  <a:lnTo>
                    <a:pt x="9621443" y="4634826"/>
                  </a:lnTo>
                  <a:lnTo>
                    <a:pt x="9667587" y="4631100"/>
                  </a:lnTo>
                  <a:lnTo>
                    <a:pt x="9711368" y="4620313"/>
                  </a:lnTo>
                  <a:lnTo>
                    <a:pt x="9752199" y="4603051"/>
                  </a:lnTo>
                  <a:lnTo>
                    <a:pt x="9789492" y="4579903"/>
                  </a:lnTo>
                  <a:lnTo>
                    <a:pt x="9822659" y="4551454"/>
                  </a:lnTo>
                  <a:lnTo>
                    <a:pt x="9851113" y="4518293"/>
                  </a:lnTo>
                  <a:lnTo>
                    <a:pt x="9874267" y="4481005"/>
                  </a:lnTo>
                  <a:lnTo>
                    <a:pt x="9891533" y="4440179"/>
                  </a:lnTo>
                  <a:lnTo>
                    <a:pt x="9902323" y="4396400"/>
                  </a:lnTo>
                  <a:lnTo>
                    <a:pt x="9906050" y="4350258"/>
                  </a:lnTo>
                  <a:lnTo>
                    <a:pt x="9906050" y="284479"/>
                  </a:lnTo>
                  <a:lnTo>
                    <a:pt x="9902323" y="238339"/>
                  </a:lnTo>
                  <a:lnTo>
                    <a:pt x="9891533" y="194568"/>
                  </a:lnTo>
                  <a:lnTo>
                    <a:pt x="9874267" y="153751"/>
                  </a:lnTo>
                  <a:lnTo>
                    <a:pt x="9851113" y="116476"/>
                  </a:lnTo>
                  <a:lnTo>
                    <a:pt x="9822659" y="83327"/>
                  </a:lnTo>
                  <a:lnTo>
                    <a:pt x="9789492" y="54892"/>
                  </a:lnTo>
                  <a:lnTo>
                    <a:pt x="9752199" y="31755"/>
                  </a:lnTo>
                  <a:lnTo>
                    <a:pt x="9711368" y="14504"/>
                  </a:lnTo>
                  <a:lnTo>
                    <a:pt x="9667587" y="3723"/>
                  </a:lnTo>
                  <a:lnTo>
                    <a:pt x="96214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33629" y="1349247"/>
              <a:ext cx="9906635" cy="4634865"/>
            </a:xfrm>
            <a:custGeom>
              <a:avLst/>
              <a:gdLst/>
              <a:ahLst/>
              <a:cxnLst/>
              <a:rect l="l" t="t" r="r" b="b"/>
              <a:pathLst>
                <a:path w="9906635" h="4634865">
                  <a:moveTo>
                    <a:pt x="0" y="284479"/>
                  </a:moveTo>
                  <a:lnTo>
                    <a:pt x="3724" y="238339"/>
                  </a:lnTo>
                  <a:lnTo>
                    <a:pt x="14507" y="194568"/>
                  </a:lnTo>
                  <a:lnTo>
                    <a:pt x="31763" y="153751"/>
                  </a:lnTo>
                  <a:lnTo>
                    <a:pt x="54906" y="116476"/>
                  </a:lnTo>
                  <a:lnTo>
                    <a:pt x="83350" y="83327"/>
                  </a:lnTo>
                  <a:lnTo>
                    <a:pt x="116509" y="54892"/>
                  </a:lnTo>
                  <a:lnTo>
                    <a:pt x="153797" y="31755"/>
                  </a:lnTo>
                  <a:lnTo>
                    <a:pt x="194629" y="14504"/>
                  </a:lnTo>
                  <a:lnTo>
                    <a:pt x="238419" y="3723"/>
                  </a:lnTo>
                  <a:lnTo>
                    <a:pt x="284581" y="0"/>
                  </a:lnTo>
                  <a:lnTo>
                    <a:pt x="9621443" y="0"/>
                  </a:lnTo>
                  <a:lnTo>
                    <a:pt x="9667587" y="3723"/>
                  </a:lnTo>
                  <a:lnTo>
                    <a:pt x="9711368" y="14504"/>
                  </a:lnTo>
                  <a:lnTo>
                    <a:pt x="9752199" y="31755"/>
                  </a:lnTo>
                  <a:lnTo>
                    <a:pt x="9789492" y="54892"/>
                  </a:lnTo>
                  <a:lnTo>
                    <a:pt x="9822659" y="83327"/>
                  </a:lnTo>
                  <a:lnTo>
                    <a:pt x="9851113" y="116476"/>
                  </a:lnTo>
                  <a:lnTo>
                    <a:pt x="9874267" y="153751"/>
                  </a:lnTo>
                  <a:lnTo>
                    <a:pt x="9891533" y="194568"/>
                  </a:lnTo>
                  <a:lnTo>
                    <a:pt x="9902323" y="238339"/>
                  </a:lnTo>
                  <a:lnTo>
                    <a:pt x="9906050" y="284479"/>
                  </a:lnTo>
                  <a:lnTo>
                    <a:pt x="9906050" y="4350258"/>
                  </a:lnTo>
                  <a:lnTo>
                    <a:pt x="9902323" y="4396400"/>
                  </a:lnTo>
                  <a:lnTo>
                    <a:pt x="9891533" y="4440179"/>
                  </a:lnTo>
                  <a:lnTo>
                    <a:pt x="9874267" y="4481005"/>
                  </a:lnTo>
                  <a:lnTo>
                    <a:pt x="9851113" y="4518293"/>
                  </a:lnTo>
                  <a:lnTo>
                    <a:pt x="9822659" y="4551454"/>
                  </a:lnTo>
                  <a:lnTo>
                    <a:pt x="9789492" y="4579903"/>
                  </a:lnTo>
                  <a:lnTo>
                    <a:pt x="9752199" y="4603051"/>
                  </a:lnTo>
                  <a:lnTo>
                    <a:pt x="9711368" y="4620313"/>
                  </a:lnTo>
                  <a:lnTo>
                    <a:pt x="9667587" y="4631100"/>
                  </a:lnTo>
                  <a:lnTo>
                    <a:pt x="9621443" y="4634826"/>
                  </a:lnTo>
                  <a:lnTo>
                    <a:pt x="284581" y="4634826"/>
                  </a:lnTo>
                  <a:lnTo>
                    <a:pt x="238419" y="4631100"/>
                  </a:lnTo>
                  <a:lnTo>
                    <a:pt x="194629" y="4620313"/>
                  </a:lnTo>
                  <a:lnTo>
                    <a:pt x="153797" y="4603051"/>
                  </a:lnTo>
                  <a:lnTo>
                    <a:pt x="116509" y="4579903"/>
                  </a:lnTo>
                  <a:lnTo>
                    <a:pt x="83350" y="4551454"/>
                  </a:lnTo>
                  <a:lnTo>
                    <a:pt x="54906" y="4518293"/>
                  </a:lnTo>
                  <a:lnTo>
                    <a:pt x="31763" y="4481005"/>
                  </a:lnTo>
                  <a:lnTo>
                    <a:pt x="14507" y="4440179"/>
                  </a:lnTo>
                  <a:lnTo>
                    <a:pt x="3724" y="4396400"/>
                  </a:lnTo>
                  <a:lnTo>
                    <a:pt x="0" y="4350258"/>
                  </a:lnTo>
                  <a:lnTo>
                    <a:pt x="0" y="284479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1890" y="-38"/>
            <a:ext cx="10327640" cy="906780"/>
            <a:chOff x="71890" y="-38"/>
            <a:chExt cx="10327640" cy="906780"/>
          </a:xfrm>
        </p:grpSpPr>
        <p:sp>
          <p:nvSpPr>
            <p:cNvPr id="9" name="object 9"/>
            <p:cNvSpPr/>
            <p:nvPr/>
          </p:nvSpPr>
          <p:spPr>
            <a:xfrm>
              <a:off x="2017521" y="403988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890" y="-38"/>
              <a:ext cx="2024252" cy="906691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53923" y="1686255"/>
            <a:ext cx="8223250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Key</a:t>
            </a:r>
            <a:r>
              <a:rPr sz="2850" i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Takeaways: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Future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850" i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dirty="0">
                <a:solidFill>
                  <a:srgbClr val="000000"/>
                </a:solidFill>
                <a:latin typeface="Calibri"/>
                <a:cs typeface="Calibri"/>
              </a:rPr>
              <a:t>Entrepreneurial</a:t>
            </a:r>
            <a:r>
              <a:rPr sz="2850" i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50" i="0" spc="-10" dirty="0">
                <a:solidFill>
                  <a:srgbClr val="000000"/>
                </a:solidFill>
                <a:latin typeface="Calibri"/>
                <a:cs typeface="Calibri"/>
              </a:rPr>
              <a:t>Finance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80872" y="2669412"/>
            <a:ext cx="9544685" cy="3079115"/>
          </a:xfrm>
          <a:custGeom>
            <a:avLst/>
            <a:gdLst/>
            <a:ahLst/>
            <a:cxnLst/>
            <a:rect l="l" t="t" r="r" b="b"/>
            <a:pathLst>
              <a:path w="9544685" h="3079115">
                <a:moveTo>
                  <a:pt x="9544329" y="60960"/>
                </a:moveTo>
                <a:lnTo>
                  <a:pt x="9539529" y="37249"/>
                </a:lnTo>
                <a:lnTo>
                  <a:pt x="9538729" y="36068"/>
                </a:lnTo>
                <a:lnTo>
                  <a:pt x="9538729" y="5588"/>
                </a:lnTo>
                <a:lnTo>
                  <a:pt x="9508236" y="5588"/>
                </a:lnTo>
                <a:lnTo>
                  <a:pt x="9507080" y="4800"/>
                </a:lnTo>
                <a:lnTo>
                  <a:pt x="9483369" y="0"/>
                </a:lnTo>
                <a:lnTo>
                  <a:pt x="60985" y="0"/>
                </a:lnTo>
                <a:lnTo>
                  <a:pt x="37236" y="4800"/>
                </a:lnTo>
                <a:lnTo>
                  <a:pt x="17856" y="17868"/>
                </a:lnTo>
                <a:lnTo>
                  <a:pt x="4787" y="37249"/>
                </a:lnTo>
                <a:lnTo>
                  <a:pt x="0" y="60960"/>
                </a:lnTo>
                <a:lnTo>
                  <a:pt x="0" y="3017901"/>
                </a:lnTo>
                <a:lnTo>
                  <a:pt x="4787" y="3041624"/>
                </a:lnTo>
                <a:lnTo>
                  <a:pt x="5575" y="3042793"/>
                </a:lnTo>
                <a:lnTo>
                  <a:pt x="5575" y="3073273"/>
                </a:lnTo>
                <a:lnTo>
                  <a:pt x="36042" y="3073273"/>
                </a:lnTo>
                <a:lnTo>
                  <a:pt x="37236" y="3074073"/>
                </a:lnTo>
                <a:lnTo>
                  <a:pt x="60985" y="3078861"/>
                </a:lnTo>
                <a:lnTo>
                  <a:pt x="9483369" y="3078861"/>
                </a:lnTo>
                <a:lnTo>
                  <a:pt x="9507080" y="3074073"/>
                </a:lnTo>
                <a:lnTo>
                  <a:pt x="9508261" y="3073273"/>
                </a:lnTo>
                <a:lnTo>
                  <a:pt x="9538729" y="3073273"/>
                </a:lnTo>
                <a:lnTo>
                  <a:pt x="9538729" y="3042818"/>
                </a:lnTo>
                <a:lnTo>
                  <a:pt x="9539529" y="3041624"/>
                </a:lnTo>
                <a:lnTo>
                  <a:pt x="9544329" y="3017901"/>
                </a:lnTo>
                <a:lnTo>
                  <a:pt x="9544329" y="60960"/>
                </a:lnTo>
                <a:close/>
              </a:path>
            </a:pathLst>
          </a:custGeom>
          <a:solidFill>
            <a:srgbClr val="DADBF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574666" y="2665111"/>
          <a:ext cx="9632950" cy="30784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80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63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47495">
                <a:tc>
                  <a:txBody>
                    <a:bodyPr/>
                    <a:lstStyle/>
                    <a:p>
                      <a:pPr marL="150495" algn="just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Technology</a:t>
                      </a:r>
                      <a:r>
                        <a:rPr sz="1400" b="1" spc="5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Is</a:t>
                      </a:r>
                      <a:r>
                        <a:rPr sz="1400" b="1" spc="65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Restructuring</a:t>
                      </a:r>
                      <a:r>
                        <a:rPr sz="1400" b="1" spc="9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Capital</a:t>
                      </a:r>
                      <a:r>
                        <a:rPr sz="1400" b="1" spc="55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Access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50495" marR="129539" algn="just">
                        <a:lnSpc>
                          <a:spcPct val="125000"/>
                        </a:lnSpc>
                        <a:spcBef>
                          <a:spcPts val="635"/>
                        </a:spcBef>
                      </a:pP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AI,</a:t>
                      </a:r>
                      <a:r>
                        <a:rPr sz="1200" spc="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blockchain,</a:t>
                      </a:r>
                      <a:r>
                        <a:rPr sz="1200" spc="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4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-3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5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digital</a:t>
                      </a:r>
                      <a:r>
                        <a:rPr sz="1200" spc="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platforms</a:t>
                      </a:r>
                      <a:r>
                        <a:rPr sz="1200" spc="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have</a:t>
                      </a:r>
                      <a:r>
                        <a:rPr sz="1200" spc="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permanently</a:t>
                      </a:r>
                      <a:r>
                        <a:rPr sz="1200" spc="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democratized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3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4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accelerated</a:t>
                      </a:r>
                      <a:r>
                        <a:rPr sz="1200" spc="4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capital</a:t>
                      </a:r>
                      <a:r>
                        <a:rPr sz="1200" spc="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4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formation</a:t>
                      </a:r>
                      <a:r>
                        <a:rPr sz="1200" spc="5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—</a:t>
                      </a:r>
                      <a:r>
                        <a:rPr sz="1200" spc="-1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3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founders</a:t>
                      </a:r>
                      <a:r>
                        <a:rPr sz="1200" spc="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4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investors</a:t>
                      </a:r>
                      <a:r>
                        <a:rPr sz="1200" spc="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who </a:t>
                      </a:r>
                      <a:r>
                        <a:rPr sz="1200" spc="-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understandthese</a:t>
                      </a:r>
                      <a:r>
                        <a:rPr sz="1200" spc="-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tools</a:t>
                      </a:r>
                      <a:r>
                        <a:rPr sz="1200" spc="-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hold</a:t>
                      </a:r>
                      <a:r>
                        <a:rPr sz="1200" spc="-114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structural</a:t>
                      </a:r>
                      <a:r>
                        <a:rPr sz="1200" spc="-2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advantages.</a:t>
                      </a:r>
                      <a:endParaRPr sz="1200">
                        <a:latin typeface="Microsoft JhengHei"/>
                        <a:cs typeface="Microsoft JhengHei"/>
                      </a:endParaRPr>
                    </a:p>
                  </a:txBody>
                  <a:tcPr marL="0" marR="0" marT="145415" marB="0">
                    <a:lnL w="12700">
                      <a:solidFill>
                        <a:srgbClr val="C0C1D6"/>
                      </a:solidFill>
                      <a:prstDash val="solid"/>
                    </a:lnL>
                    <a:lnR w="19050">
                      <a:solidFill>
                        <a:srgbClr val="C0C1D6"/>
                      </a:solidFill>
                      <a:prstDash val="solid"/>
                    </a:lnR>
                    <a:lnT w="9525">
                      <a:solidFill>
                        <a:srgbClr val="C0C1D6"/>
                      </a:solidFill>
                      <a:prstDash val="solid"/>
                    </a:lnT>
                    <a:lnB w="19050">
                      <a:solidFill>
                        <a:srgbClr val="C0C1D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7160" algn="just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Diversify</a:t>
                      </a:r>
                      <a:r>
                        <a:rPr sz="1400" b="1" spc="6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b="1" spc="6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Financing</a:t>
                      </a:r>
                      <a:r>
                        <a:rPr sz="1400" b="1" spc="2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Stack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37160" marR="131445" algn="just">
                        <a:lnSpc>
                          <a:spcPct val="125000"/>
                        </a:lnSpc>
                        <a:spcBef>
                          <a:spcPts val="635"/>
                        </a:spcBef>
                      </a:pPr>
                      <a:r>
                        <a:rPr sz="1200" spc="-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The</a:t>
                      </a:r>
                      <a:r>
                        <a:rPr sz="1200" spc="-4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most</a:t>
                      </a:r>
                      <a:r>
                        <a:rPr sz="1200" spc="-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4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resilient</a:t>
                      </a:r>
                      <a:r>
                        <a:rPr sz="1200" spc="3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6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ventures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9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combine</a:t>
                      </a:r>
                      <a:r>
                        <a:rPr sz="1200" spc="1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5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dilutive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-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1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non-</a:t>
                      </a:r>
                      <a:r>
                        <a:rPr sz="1200" spc="-5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dilutive</a:t>
                      </a:r>
                      <a:r>
                        <a:rPr sz="1200" spc="-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capital, </a:t>
                      </a:r>
                      <a:r>
                        <a:rPr sz="1200" spc="-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strategic</a:t>
                      </a:r>
                      <a:r>
                        <a:rPr sz="1200" spc="4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financial</a:t>
                      </a:r>
                      <a:r>
                        <a:rPr sz="1200" spc="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investors,</a:t>
                      </a:r>
                      <a:r>
                        <a:rPr sz="1200" spc="10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3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institutional</a:t>
                      </a:r>
                      <a:r>
                        <a:rPr sz="1200" spc="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community </a:t>
                      </a:r>
                      <a:r>
                        <a:rPr sz="1200" spc="-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funding—</a:t>
                      </a:r>
                      <a:r>
                        <a:rPr sz="1200" spc="-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buildingoptionality</a:t>
                      </a:r>
                      <a:r>
                        <a:rPr sz="1200" spc="-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8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across</a:t>
                      </a:r>
                      <a:r>
                        <a:rPr sz="1200" spc="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8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market</a:t>
                      </a:r>
                      <a:r>
                        <a:rPr sz="1200" spc="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conditions.</a:t>
                      </a:r>
                      <a:endParaRPr sz="1200">
                        <a:latin typeface="Microsoft JhengHei"/>
                        <a:cs typeface="Microsoft JhengHei"/>
                      </a:endParaRPr>
                    </a:p>
                  </a:txBody>
                  <a:tcPr marL="0" marR="0" marT="145415" marB="0">
                    <a:lnL w="19050">
                      <a:solidFill>
                        <a:srgbClr val="C0C1D6"/>
                      </a:solidFill>
                      <a:prstDash val="solid"/>
                    </a:lnL>
                    <a:lnR w="12700">
                      <a:solidFill>
                        <a:srgbClr val="C0C1D6"/>
                      </a:solidFill>
                      <a:prstDash val="solid"/>
                    </a:lnR>
                    <a:lnT w="9525">
                      <a:solidFill>
                        <a:srgbClr val="C0C1D6"/>
                      </a:solidFill>
                      <a:prstDash val="solid"/>
                    </a:lnT>
                    <a:lnB w="19050">
                      <a:solidFill>
                        <a:srgbClr val="C0C1D6"/>
                      </a:solidFill>
                      <a:prstDash val="solid"/>
                    </a:lnB>
                    <a:solidFill>
                      <a:srgbClr val="DADB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0985">
                <a:tc>
                  <a:txBody>
                    <a:bodyPr/>
                    <a:lstStyle/>
                    <a:p>
                      <a:pPr marL="150495" algn="just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Global</a:t>
                      </a:r>
                      <a:r>
                        <a:rPr sz="1400" b="1" spc="15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Is</a:t>
                      </a:r>
                      <a:r>
                        <a:rPr sz="1400" b="1" spc="25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b="1" spc="3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Default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50495" marR="120650" algn="just">
                        <a:lnSpc>
                          <a:spcPct val="125099"/>
                        </a:lnSpc>
                        <a:spcBef>
                          <a:spcPts val="630"/>
                        </a:spcBef>
                      </a:pPr>
                      <a:r>
                        <a:rPr sz="1200" spc="-6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Capital,</a:t>
                      </a:r>
                      <a:r>
                        <a:rPr sz="1200" spc="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talent,</a:t>
                      </a:r>
                      <a:r>
                        <a:rPr sz="1200" spc="8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5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customers</a:t>
                      </a:r>
                      <a:r>
                        <a:rPr sz="1200" spc="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are</a:t>
                      </a:r>
                      <a:r>
                        <a:rPr sz="1200" spc="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9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globally</a:t>
                      </a:r>
                      <a:r>
                        <a:rPr sz="1200" spc="1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6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distributed.</a:t>
                      </a:r>
                      <a:r>
                        <a:rPr sz="1200" spc="8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8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Founders</a:t>
                      </a:r>
                      <a:r>
                        <a:rPr sz="1200" spc="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who </a:t>
                      </a:r>
                      <a:r>
                        <a:rPr sz="1200" spc="-4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design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for</a:t>
                      </a:r>
                      <a:r>
                        <a:rPr sz="1200" spc="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10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cross-</a:t>
                      </a:r>
                      <a:r>
                        <a:rPr sz="1200" spc="-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border</a:t>
                      </a:r>
                      <a:r>
                        <a:rPr sz="1200" spc="5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capital</a:t>
                      </a:r>
                      <a:r>
                        <a:rPr sz="1200" spc="6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3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structures</a:t>
                      </a:r>
                      <a:r>
                        <a:rPr sz="1200" spc="3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 </a:t>
                      </a:r>
                      <a:r>
                        <a:rPr sz="1200" spc="-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emerging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5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ecosystem opportunities</a:t>
                      </a:r>
                      <a:r>
                        <a:rPr sz="1200" spc="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will</a:t>
                      </a:r>
                      <a:r>
                        <a:rPr sz="1200" spc="1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4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dramatically</a:t>
                      </a:r>
                      <a:r>
                        <a:rPr sz="1200" spc="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2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expand</a:t>
                      </a:r>
                      <a:r>
                        <a:rPr sz="1200" spc="5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their</a:t>
                      </a:r>
                      <a:r>
                        <a:rPr sz="1200" spc="9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5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addressable</a:t>
                      </a:r>
                      <a:r>
                        <a:rPr sz="1200" spc="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4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financing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universe.</a:t>
                      </a:r>
                      <a:endParaRPr sz="1200">
                        <a:latin typeface="Microsoft JhengHei"/>
                        <a:cs typeface="Microsoft JhengHei"/>
                      </a:endParaRPr>
                    </a:p>
                  </a:txBody>
                  <a:tcPr marL="0" marR="0" marT="132080" marB="0">
                    <a:lnL w="12700">
                      <a:solidFill>
                        <a:srgbClr val="C0C1D6"/>
                      </a:solidFill>
                      <a:prstDash val="solid"/>
                    </a:lnL>
                    <a:lnR w="19050">
                      <a:solidFill>
                        <a:srgbClr val="C0C1D6"/>
                      </a:solidFill>
                      <a:prstDash val="solid"/>
                    </a:lnR>
                    <a:lnT w="19050">
                      <a:solidFill>
                        <a:srgbClr val="C0C1D6"/>
                      </a:solidFill>
                      <a:prstDash val="solid"/>
                    </a:lnT>
                    <a:lnB w="9525">
                      <a:solidFill>
                        <a:srgbClr val="C0C1D6"/>
                      </a:solidFill>
                      <a:prstDash val="solid"/>
                    </a:lnB>
                    <a:solidFill>
                      <a:srgbClr val="DADBF0"/>
                    </a:solidFill>
                  </a:tcPr>
                </a:tc>
                <a:tc>
                  <a:txBody>
                    <a:bodyPr/>
                    <a:lstStyle/>
                    <a:p>
                      <a:pPr marL="137160" algn="just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Metrics</a:t>
                      </a:r>
                      <a:r>
                        <a:rPr sz="1400" b="1" spc="45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Drive</a:t>
                      </a:r>
                      <a:r>
                        <a:rPr sz="1400" b="1" spc="4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272424"/>
                          </a:solidFill>
                          <a:latin typeface="Calibri"/>
                          <a:cs typeface="Calibri"/>
                        </a:rPr>
                        <a:t>Conviction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37160" marR="140970" algn="just">
                        <a:lnSpc>
                          <a:spcPct val="125099"/>
                        </a:lnSpc>
                        <a:spcBef>
                          <a:spcPts val="630"/>
                        </a:spcBef>
                      </a:pP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In</a:t>
                      </a:r>
                      <a:r>
                        <a:rPr sz="1200" spc="26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</a:t>
                      </a:r>
                      <a:r>
                        <a:rPr sz="1200" spc="2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increasingly</a:t>
                      </a:r>
                      <a:r>
                        <a:rPr sz="1200" spc="2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data-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driven</a:t>
                      </a:r>
                      <a:r>
                        <a:rPr sz="1200" spc="26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investment</a:t>
                      </a:r>
                      <a:r>
                        <a:rPr sz="1200" spc="26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environment,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mastery</a:t>
                      </a:r>
                      <a:r>
                        <a:rPr sz="1200" spc="49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of</a:t>
                      </a:r>
                      <a:r>
                        <a:rPr sz="1200" spc="4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unit</a:t>
                      </a:r>
                      <a:r>
                        <a:rPr sz="1200" spc="4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economics,</a:t>
                      </a:r>
                      <a:r>
                        <a:rPr sz="1200" spc="484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cohort</a:t>
                      </a:r>
                      <a:r>
                        <a:rPr sz="1200" spc="484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analysis,</a:t>
                      </a:r>
                      <a:r>
                        <a:rPr sz="1200" spc="484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and</a:t>
                      </a:r>
                      <a:r>
                        <a:rPr sz="1200" spc="4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financial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modeling</a:t>
                      </a:r>
                      <a:r>
                        <a:rPr sz="1200" spc="1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is</a:t>
                      </a:r>
                      <a:r>
                        <a:rPr sz="1200" spc="18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the</a:t>
                      </a:r>
                      <a:r>
                        <a:rPr sz="1200" spc="1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most</a:t>
                      </a:r>
                      <a:r>
                        <a:rPr sz="1200" spc="17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reliable</a:t>
                      </a:r>
                      <a:r>
                        <a:rPr sz="1200" spc="1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signal</a:t>
                      </a:r>
                      <a:r>
                        <a:rPr sz="1200" spc="18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of</a:t>
                      </a:r>
                      <a:r>
                        <a:rPr sz="1200" spc="1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founder</a:t>
                      </a:r>
                      <a:r>
                        <a:rPr sz="1200" spc="17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competence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that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investors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can</a:t>
                      </a:r>
                      <a:r>
                        <a:rPr sz="1200" spc="-3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evaluate</a:t>
                      </a:r>
                      <a:r>
                        <a:rPr sz="1200" spc="-25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 </a:t>
                      </a:r>
                      <a:r>
                        <a:rPr sz="1200" spc="-10" dirty="0">
                          <a:solidFill>
                            <a:srgbClr val="272424"/>
                          </a:solidFill>
                          <a:latin typeface="Microsoft JhengHei"/>
                          <a:cs typeface="Microsoft JhengHei"/>
                        </a:rPr>
                        <a:t>efficiently.</a:t>
                      </a:r>
                      <a:endParaRPr sz="1200">
                        <a:latin typeface="Microsoft JhengHei"/>
                        <a:cs typeface="Microsoft JhengHei"/>
                      </a:endParaRPr>
                    </a:p>
                  </a:txBody>
                  <a:tcPr marL="0" marR="0" marT="132080" marB="0">
                    <a:lnL w="19050">
                      <a:solidFill>
                        <a:srgbClr val="C0C1D6"/>
                      </a:solidFill>
                      <a:prstDash val="solid"/>
                    </a:lnL>
                    <a:lnR w="12700">
                      <a:solidFill>
                        <a:srgbClr val="C0C1D6"/>
                      </a:solidFill>
                      <a:prstDash val="solid"/>
                    </a:lnR>
                    <a:lnT w="19050">
                      <a:solidFill>
                        <a:srgbClr val="C0C1D6"/>
                      </a:solidFill>
                      <a:prstDash val="solid"/>
                    </a:lnT>
                    <a:lnB w="9525">
                      <a:solidFill>
                        <a:srgbClr val="C0C1D6"/>
                      </a:solidFill>
                      <a:prstDash val="solid"/>
                    </a:lnB>
                    <a:solidFill>
                      <a:srgbClr val="DADB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object 14"/>
          <p:cNvSpPr txBox="1"/>
          <p:nvPr/>
        </p:nvSpPr>
        <p:spPr>
          <a:xfrm>
            <a:off x="810564" y="1037335"/>
            <a:ext cx="1066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solidFill>
                  <a:srgbClr val="FF0000"/>
                </a:solidFill>
                <a:latin typeface="Arial"/>
                <a:cs typeface="Arial"/>
              </a:rPr>
              <a:t>Summary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566" y="1220025"/>
            <a:ext cx="9831705" cy="5364480"/>
            <a:chOff x="341566" y="1220025"/>
            <a:chExt cx="9831705" cy="53644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0199" y="1220025"/>
              <a:ext cx="9416973" cy="536440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0616" y="1380870"/>
              <a:ext cx="9793605" cy="5079365"/>
            </a:xfrm>
            <a:custGeom>
              <a:avLst/>
              <a:gdLst/>
              <a:ahLst/>
              <a:cxnLst/>
              <a:rect l="l" t="t" r="r" b="b"/>
              <a:pathLst>
                <a:path w="9793605" h="5079365">
                  <a:moveTo>
                    <a:pt x="9481121" y="0"/>
                  </a:moveTo>
                  <a:lnTo>
                    <a:pt x="311848" y="0"/>
                  </a:lnTo>
                  <a:lnTo>
                    <a:pt x="265766" y="3383"/>
                  </a:lnTo>
                  <a:lnTo>
                    <a:pt x="221784" y="13210"/>
                  </a:lnTo>
                  <a:lnTo>
                    <a:pt x="180382" y="28998"/>
                  </a:lnTo>
                  <a:lnTo>
                    <a:pt x="142045" y="50264"/>
                  </a:lnTo>
                  <a:lnTo>
                    <a:pt x="107254" y="76524"/>
                  </a:lnTo>
                  <a:lnTo>
                    <a:pt x="76492" y="107296"/>
                  </a:lnTo>
                  <a:lnTo>
                    <a:pt x="50241" y="142095"/>
                  </a:lnTo>
                  <a:lnTo>
                    <a:pt x="28984" y="180440"/>
                  </a:lnTo>
                  <a:lnTo>
                    <a:pt x="13203" y="221846"/>
                  </a:lnTo>
                  <a:lnTo>
                    <a:pt x="3381" y="265831"/>
                  </a:lnTo>
                  <a:lnTo>
                    <a:pt x="0" y="311912"/>
                  </a:lnTo>
                  <a:lnTo>
                    <a:pt x="0" y="4767135"/>
                  </a:lnTo>
                  <a:lnTo>
                    <a:pt x="3381" y="4813220"/>
                  </a:lnTo>
                  <a:lnTo>
                    <a:pt x="13203" y="4857204"/>
                  </a:lnTo>
                  <a:lnTo>
                    <a:pt x="28984" y="4898606"/>
                  </a:lnTo>
                  <a:lnTo>
                    <a:pt x="50241" y="4936943"/>
                  </a:lnTo>
                  <a:lnTo>
                    <a:pt x="76492" y="4971734"/>
                  </a:lnTo>
                  <a:lnTo>
                    <a:pt x="107254" y="5002495"/>
                  </a:lnTo>
                  <a:lnTo>
                    <a:pt x="142045" y="5028745"/>
                  </a:lnTo>
                  <a:lnTo>
                    <a:pt x="180382" y="5050001"/>
                  </a:lnTo>
                  <a:lnTo>
                    <a:pt x="221784" y="5065781"/>
                  </a:lnTo>
                  <a:lnTo>
                    <a:pt x="265766" y="5075602"/>
                  </a:lnTo>
                  <a:lnTo>
                    <a:pt x="311848" y="5078983"/>
                  </a:lnTo>
                  <a:lnTo>
                    <a:pt x="9481121" y="5078983"/>
                  </a:lnTo>
                  <a:lnTo>
                    <a:pt x="9527230" y="5075602"/>
                  </a:lnTo>
                  <a:lnTo>
                    <a:pt x="9571233" y="5065781"/>
                  </a:lnTo>
                  <a:lnTo>
                    <a:pt x="9612648" y="5050001"/>
                  </a:lnTo>
                  <a:lnTo>
                    <a:pt x="9650993" y="5028745"/>
                  </a:lnTo>
                  <a:lnTo>
                    <a:pt x="9685789" y="5002495"/>
                  </a:lnTo>
                  <a:lnTo>
                    <a:pt x="9716552" y="4971734"/>
                  </a:lnTo>
                  <a:lnTo>
                    <a:pt x="9742801" y="4936943"/>
                  </a:lnTo>
                  <a:lnTo>
                    <a:pt x="9764055" y="4898606"/>
                  </a:lnTo>
                  <a:lnTo>
                    <a:pt x="9779833" y="4857204"/>
                  </a:lnTo>
                  <a:lnTo>
                    <a:pt x="9789653" y="4813220"/>
                  </a:lnTo>
                  <a:lnTo>
                    <a:pt x="9793033" y="4767135"/>
                  </a:lnTo>
                  <a:lnTo>
                    <a:pt x="9793033" y="311912"/>
                  </a:lnTo>
                  <a:lnTo>
                    <a:pt x="9789653" y="265831"/>
                  </a:lnTo>
                  <a:lnTo>
                    <a:pt x="9779833" y="221846"/>
                  </a:lnTo>
                  <a:lnTo>
                    <a:pt x="9764055" y="180440"/>
                  </a:lnTo>
                  <a:lnTo>
                    <a:pt x="9742801" y="142095"/>
                  </a:lnTo>
                  <a:lnTo>
                    <a:pt x="9716552" y="107296"/>
                  </a:lnTo>
                  <a:lnTo>
                    <a:pt x="9685789" y="76524"/>
                  </a:lnTo>
                  <a:lnTo>
                    <a:pt x="9650993" y="50264"/>
                  </a:lnTo>
                  <a:lnTo>
                    <a:pt x="9612648" y="28998"/>
                  </a:lnTo>
                  <a:lnTo>
                    <a:pt x="9571233" y="13210"/>
                  </a:lnTo>
                  <a:lnTo>
                    <a:pt x="9527230" y="3383"/>
                  </a:lnTo>
                  <a:lnTo>
                    <a:pt x="948112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60616" y="1380870"/>
              <a:ext cx="9793605" cy="5079365"/>
            </a:xfrm>
            <a:custGeom>
              <a:avLst/>
              <a:gdLst/>
              <a:ahLst/>
              <a:cxnLst/>
              <a:rect l="l" t="t" r="r" b="b"/>
              <a:pathLst>
                <a:path w="9793605" h="5079365">
                  <a:moveTo>
                    <a:pt x="0" y="311912"/>
                  </a:moveTo>
                  <a:lnTo>
                    <a:pt x="3381" y="265831"/>
                  </a:lnTo>
                  <a:lnTo>
                    <a:pt x="13203" y="221846"/>
                  </a:lnTo>
                  <a:lnTo>
                    <a:pt x="28984" y="180440"/>
                  </a:lnTo>
                  <a:lnTo>
                    <a:pt x="50241" y="142095"/>
                  </a:lnTo>
                  <a:lnTo>
                    <a:pt x="76492" y="107296"/>
                  </a:lnTo>
                  <a:lnTo>
                    <a:pt x="107254" y="76524"/>
                  </a:lnTo>
                  <a:lnTo>
                    <a:pt x="142045" y="50264"/>
                  </a:lnTo>
                  <a:lnTo>
                    <a:pt x="180382" y="28998"/>
                  </a:lnTo>
                  <a:lnTo>
                    <a:pt x="221784" y="13210"/>
                  </a:lnTo>
                  <a:lnTo>
                    <a:pt x="265766" y="3383"/>
                  </a:lnTo>
                  <a:lnTo>
                    <a:pt x="311848" y="0"/>
                  </a:lnTo>
                  <a:lnTo>
                    <a:pt x="9481121" y="0"/>
                  </a:lnTo>
                  <a:lnTo>
                    <a:pt x="9527230" y="3383"/>
                  </a:lnTo>
                  <a:lnTo>
                    <a:pt x="9571233" y="13210"/>
                  </a:lnTo>
                  <a:lnTo>
                    <a:pt x="9612648" y="28998"/>
                  </a:lnTo>
                  <a:lnTo>
                    <a:pt x="9650993" y="50264"/>
                  </a:lnTo>
                  <a:lnTo>
                    <a:pt x="9685789" y="76524"/>
                  </a:lnTo>
                  <a:lnTo>
                    <a:pt x="9716552" y="107296"/>
                  </a:lnTo>
                  <a:lnTo>
                    <a:pt x="9742801" y="142095"/>
                  </a:lnTo>
                  <a:lnTo>
                    <a:pt x="9764055" y="180440"/>
                  </a:lnTo>
                  <a:lnTo>
                    <a:pt x="9779833" y="221846"/>
                  </a:lnTo>
                  <a:lnTo>
                    <a:pt x="9789653" y="265831"/>
                  </a:lnTo>
                  <a:lnTo>
                    <a:pt x="9793033" y="311912"/>
                  </a:lnTo>
                  <a:lnTo>
                    <a:pt x="9793033" y="4767135"/>
                  </a:lnTo>
                  <a:lnTo>
                    <a:pt x="9789653" y="4813220"/>
                  </a:lnTo>
                  <a:lnTo>
                    <a:pt x="9779833" y="4857204"/>
                  </a:lnTo>
                  <a:lnTo>
                    <a:pt x="9764055" y="4898606"/>
                  </a:lnTo>
                  <a:lnTo>
                    <a:pt x="9742801" y="4936943"/>
                  </a:lnTo>
                  <a:lnTo>
                    <a:pt x="9716552" y="4971734"/>
                  </a:lnTo>
                  <a:lnTo>
                    <a:pt x="9685789" y="5002495"/>
                  </a:lnTo>
                  <a:lnTo>
                    <a:pt x="9650993" y="5028745"/>
                  </a:lnTo>
                  <a:lnTo>
                    <a:pt x="9612648" y="5050001"/>
                  </a:lnTo>
                  <a:lnTo>
                    <a:pt x="9571233" y="5065781"/>
                  </a:lnTo>
                  <a:lnTo>
                    <a:pt x="9527230" y="5075602"/>
                  </a:lnTo>
                  <a:lnTo>
                    <a:pt x="9481121" y="5078983"/>
                  </a:lnTo>
                  <a:lnTo>
                    <a:pt x="311848" y="5078983"/>
                  </a:lnTo>
                  <a:lnTo>
                    <a:pt x="265766" y="5075602"/>
                  </a:lnTo>
                  <a:lnTo>
                    <a:pt x="221784" y="5065781"/>
                  </a:lnTo>
                  <a:lnTo>
                    <a:pt x="180382" y="5050001"/>
                  </a:lnTo>
                  <a:lnTo>
                    <a:pt x="142045" y="5028745"/>
                  </a:lnTo>
                  <a:lnTo>
                    <a:pt x="107254" y="5002495"/>
                  </a:lnTo>
                  <a:lnTo>
                    <a:pt x="76492" y="4971734"/>
                  </a:lnTo>
                  <a:lnTo>
                    <a:pt x="50241" y="4936943"/>
                  </a:lnTo>
                  <a:lnTo>
                    <a:pt x="28984" y="4898606"/>
                  </a:lnTo>
                  <a:lnTo>
                    <a:pt x="13203" y="4857204"/>
                  </a:lnTo>
                  <a:lnTo>
                    <a:pt x="3381" y="4813220"/>
                  </a:lnTo>
                  <a:lnTo>
                    <a:pt x="0" y="4767135"/>
                  </a:lnTo>
                  <a:lnTo>
                    <a:pt x="0" y="31191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95250" y="28549"/>
            <a:ext cx="10363200" cy="945515"/>
            <a:chOff x="95250" y="28549"/>
            <a:chExt cx="10363200" cy="945515"/>
          </a:xfrm>
        </p:grpSpPr>
        <p:sp>
          <p:nvSpPr>
            <p:cNvPr id="7" name="object 7"/>
            <p:cNvSpPr/>
            <p:nvPr/>
          </p:nvSpPr>
          <p:spPr>
            <a:xfrm>
              <a:off x="2076450" y="440056"/>
              <a:ext cx="8382000" cy="45720"/>
            </a:xfrm>
            <a:custGeom>
              <a:avLst/>
              <a:gdLst/>
              <a:ahLst/>
              <a:cxnLst/>
              <a:rect l="l" t="t" r="r" b="b"/>
              <a:pathLst>
                <a:path w="8382000" h="45720">
                  <a:moveTo>
                    <a:pt x="8382000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8382000" y="45718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250" y="28549"/>
              <a:ext cx="2024252" cy="945159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422260" y="1594738"/>
            <a:ext cx="2543175" cy="4000373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56056" y="946530"/>
            <a:ext cx="22326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0" dirty="0">
                <a:solidFill>
                  <a:srgbClr val="000000"/>
                </a:solidFill>
                <a:latin typeface="Microsoft JhengHei"/>
                <a:cs typeface="Microsoft JhengHei"/>
              </a:rPr>
              <a:t>Key</a:t>
            </a:r>
            <a:r>
              <a:rPr sz="240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 Takeaways</a:t>
            </a:r>
            <a:endParaRPr sz="2400">
              <a:latin typeface="Microsoft JhengHei"/>
              <a:cs typeface="Microsoft JhengHe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64946" y="1450086"/>
            <a:ext cx="6773545" cy="1139825"/>
            <a:chOff x="564946" y="1450086"/>
            <a:chExt cx="6773545" cy="1139825"/>
          </a:xfrm>
        </p:grpSpPr>
        <p:sp>
          <p:nvSpPr>
            <p:cNvPr id="12" name="object 12"/>
            <p:cNvSpPr/>
            <p:nvPr/>
          </p:nvSpPr>
          <p:spPr>
            <a:xfrm>
              <a:off x="568756" y="1453896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5">
                  <a:moveTo>
                    <a:pt x="6720662" y="0"/>
                  </a:moveTo>
                  <a:lnTo>
                    <a:pt x="44792" y="0"/>
                  </a:lnTo>
                  <a:lnTo>
                    <a:pt x="27356" y="3520"/>
                  </a:lnTo>
                  <a:lnTo>
                    <a:pt x="13119" y="13112"/>
                  </a:lnTo>
                  <a:lnTo>
                    <a:pt x="3519" y="27324"/>
                  </a:lnTo>
                  <a:lnTo>
                    <a:pt x="0" y="44703"/>
                  </a:lnTo>
                  <a:lnTo>
                    <a:pt x="0" y="1087246"/>
                  </a:lnTo>
                  <a:lnTo>
                    <a:pt x="3519" y="1104626"/>
                  </a:lnTo>
                  <a:lnTo>
                    <a:pt x="13119" y="1118838"/>
                  </a:lnTo>
                  <a:lnTo>
                    <a:pt x="27356" y="1128430"/>
                  </a:lnTo>
                  <a:lnTo>
                    <a:pt x="44792" y="1131951"/>
                  </a:lnTo>
                  <a:lnTo>
                    <a:pt x="6720662" y="1131951"/>
                  </a:lnTo>
                  <a:lnTo>
                    <a:pt x="6738114" y="1128430"/>
                  </a:lnTo>
                  <a:lnTo>
                    <a:pt x="6752364" y="1118838"/>
                  </a:lnTo>
                  <a:lnTo>
                    <a:pt x="6761970" y="1104626"/>
                  </a:lnTo>
                  <a:lnTo>
                    <a:pt x="6765493" y="1087246"/>
                  </a:lnTo>
                  <a:lnTo>
                    <a:pt x="6765493" y="44703"/>
                  </a:lnTo>
                  <a:lnTo>
                    <a:pt x="6761970" y="27324"/>
                  </a:lnTo>
                  <a:lnTo>
                    <a:pt x="6752364" y="13112"/>
                  </a:lnTo>
                  <a:lnTo>
                    <a:pt x="6738114" y="3520"/>
                  </a:lnTo>
                  <a:lnTo>
                    <a:pt x="6720662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68756" y="1453896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5">
                  <a:moveTo>
                    <a:pt x="0" y="44703"/>
                  </a:moveTo>
                  <a:lnTo>
                    <a:pt x="3519" y="27324"/>
                  </a:lnTo>
                  <a:lnTo>
                    <a:pt x="13119" y="13112"/>
                  </a:lnTo>
                  <a:lnTo>
                    <a:pt x="27356" y="3520"/>
                  </a:lnTo>
                  <a:lnTo>
                    <a:pt x="44792" y="0"/>
                  </a:lnTo>
                  <a:lnTo>
                    <a:pt x="6720662" y="0"/>
                  </a:lnTo>
                  <a:lnTo>
                    <a:pt x="6738114" y="3520"/>
                  </a:lnTo>
                  <a:lnTo>
                    <a:pt x="6752364" y="13112"/>
                  </a:lnTo>
                  <a:lnTo>
                    <a:pt x="6761970" y="27324"/>
                  </a:lnTo>
                  <a:lnTo>
                    <a:pt x="6765493" y="44703"/>
                  </a:lnTo>
                  <a:lnTo>
                    <a:pt x="6765493" y="1087246"/>
                  </a:lnTo>
                  <a:lnTo>
                    <a:pt x="6761970" y="1104626"/>
                  </a:lnTo>
                  <a:lnTo>
                    <a:pt x="6752364" y="1118838"/>
                  </a:lnTo>
                  <a:lnTo>
                    <a:pt x="6738114" y="1128430"/>
                  </a:lnTo>
                  <a:lnTo>
                    <a:pt x="6720662" y="1131951"/>
                  </a:lnTo>
                  <a:lnTo>
                    <a:pt x="44792" y="1131951"/>
                  </a:lnTo>
                  <a:lnTo>
                    <a:pt x="27356" y="1128430"/>
                  </a:lnTo>
                  <a:lnTo>
                    <a:pt x="13119" y="1118838"/>
                  </a:lnTo>
                  <a:lnTo>
                    <a:pt x="3519" y="1104626"/>
                  </a:lnTo>
                  <a:lnTo>
                    <a:pt x="0" y="1087246"/>
                  </a:lnTo>
                  <a:lnTo>
                    <a:pt x="0" y="44703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80974" y="1566037"/>
              <a:ext cx="320040" cy="320040"/>
            </a:xfrm>
            <a:custGeom>
              <a:avLst/>
              <a:gdLst/>
              <a:ahLst/>
              <a:cxnLst/>
              <a:rect l="l" t="t" r="r" b="b"/>
              <a:pathLst>
                <a:path w="320040" h="320039">
                  <a:moveTo>
                    <a:pt x="159969" y="0"/>
                  </a:moveTo>
                  <a:lnTo>
                    <a:pt x="109409" y="8156"/>
                  </a:lnTo>
                  <a:lnTo>
                    <a:pt x="65496" y="30870"/>
                  </a:lnTo>
                  <a:lnTo>
                    <a:pt x="30866" y="65507"/>
                  </a:lnTo>
                  <a:lnTo>
                    <a:pt x="8156" y="109435"/>
                  </a:lnTo>
                  <a:lnTo>
                    <a:pt x="0" y="160020"/>
                  </a:lnTo>
                  <a:lnTo>
                    <a:pt x="8156" y="210542"/>
                  </a:lnTo>
                  <a:lnTo>
                    <a:pt x="30866" y="254432"/>
                  </a:lnTo>
                  <a:lnTo>
                    <a:pt x="65496" y="289050"/>
                  </a:lnTo>
                  <a:lnTo>
                    <a:pt x="109409" y="311757"/>
                  </a:lnTo>
                  <a:lnTo>
                    <a:pt x="159969" y="319913"/>
                  </a:lnTo>
                  <a:lnTo>
                    <a:pt x="210529" y="311757"/>
                  </a:lnTo>
                  <a:lnTo>
                    <a:pt x="254441" y="289050"/>
                  </a:lnTo>
                  <a:lnTo>
                    <a:pt x="289071" y="254432"/>
                  </a:lnTo>
                  <a:lnTo>
                    <a:pt x="311782" y="210542"/>
                  </a:lnTo>
                  <a:lnTo>
                    <a:pt x="319938" y="160020"/>
                  </a:lnTo>
                  <a:lnTo>
                    <a:pt x="311782" y="109435"/>
                  </a:lnTo>
                  <a:lnTo>
                    <a:pt x="289071" y="65507"/>
                  </a:lnTo>
                  <a:lnTo>
                    <a:pt x="254441" y="30870"/>
                  </a:lnTo>
                  <a:lnTo>
                    <a:pt x="210529" y="8156"/>
                  </a:lnTo>
                  <a:lnTo>
                    <a:pt x="159969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7364" y="1654475"/>
              <a:ext cx="127333" cy="143091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668527" y="1872741"/>
            <a:ext cx="251968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Master</a:t>
            </a:r>
            <a:r>
              <a:rPr sz="1600" b="1" spc="-3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the</a:t>
            </a:r>
            <a:r>
              <a:rPr sz="16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Fundamentals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7004" y="2085593"/>
            <a:ext cx="62350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Traditional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VC</a:t>
            </a:r>
            <a:r>
              <a:rPr sz="1600" spc="-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,</a:t>
            </a:r>
            <a:r>
              <a:rPr sz="1600" spc="1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ang</a:t>
            </a:r>
            <a:r>
              <a:rPr sz="16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els,</a:t>
            </a:r>
            <a:r>
              <a:rPr sz="16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3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105" dirty="0">
                <a:solidFill>
                  <a:srgbClr val="272424"/>
                </a:solidFill>
                <a:latin typeface="Calibri"/>
                <a:cs typeface="Calibri"/>
              </a:rPr>
              <a:t>debt</a:t>
            </a:r>
            <a:r>
              <a:rPr sz="16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rem</a:t>
            </a:r>
            <a:r>
              <a:rPr sz="16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ain</a:t>
            </a:r>
            <a:r>
              <a:rPr sz="1600" spc="3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3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backbone</a:t>
            </a:r>
            <a:r>
              <a:rPr sz="16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600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startup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7004" y="2224277"/>
            <a:ext cx="62166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6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3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understand</a:t>
            </a:r>
            <a:r>
              <a:rPr sz="16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them</a:t>
            </a:r>
            <a:r>
              <a:rPr sz="1600" spc="2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deeply</a:t>
            </a:r>
            <a:r>
              <a:rPr sz="1600" spc="1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before</a:t>
            </a:r>
            <a:r>
              <a:rPr sz="1600" spc="1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exploring</a:t>
            </a:r>
            <a:r>
              <a:rPr sz="1600" spc="3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alternatives.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564946" y="2660269"/>
            <a:ext cx="6773545" cy="1139825"/>
            <a:chOff x="564946" y="2660269"/>
            <a:chExt cx="6773545" cy="1139825"/>
          </a:xfrm>
        </p:grpSpPr>
        <p:sp>
          <p:nvSpPr>
            <p:cNvPr id="20" name="object 20"/>
            <p:cNvSpPr/>
            <p:nvPr/>
          </p:nvSpPr>
          <p:spPr>
            <a:xfrm>
              <a:off x="568756" y="2664079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4">
                  <a:moveTo>
                    <a:pt x="6720662" y="0"/>
                  </a:moveTo>
                  <a:lnTo>
                    <a:pt x="44792" y="0"/>
                  </a:lnTo>
                  <a:lnTo>
                    <a:pt x="27356" y="3522"/>
                  </a:lnTo>
                  <a:lnTo>
                    <a:pt x="13119" y="13128"/>
                  </a:lnTo>
                  <a:lnTo>
                    <a:pt x="3519" y="27378"/>
                  </a:lnTo>
                  <a:lnTo>
                    <a:pt x="0" y="44831"/>
                  </a:lnTo>
                  <a:lnTo>
                    <a:pt x="0" y="1087247"/>
                  </a:lnTo>
                  <a:lnTo>
                    <a:pt x="3519" y="1104699"/>
                  </a:lnTo>
                  <a:lnTo>
                    <a:pt x="13119" y="1118949"/>
                  </a:lnTo>
                  <a:lnTo>
                    <a:pt x="27356" y="1128555"/>
                  </a:lnTo>
                  <a:lnTo>
                    <a:pt x="44792" y="1132078"/>
                  </a:lnTo>
                  <a:lnTo>
                    <a:pt x="6720662" y="1132078"/>
                  </a:lnTo>
                  <a:lnTo>
                    <a:pt x="6738114" y="1128555"/>
                  </a:lnTo>
                  <a:lnTo>
                    <a:pt x="6752364" y="1118949"/>
                  </a:lnTo>
                  <a:lnTo>
                    <a:pt x="6761970" y="1104699"/>
                  </a:lnTo>
                  <a:lnTo>
                    <a:pt x="6765493" y="1087247"/>
                  </a:lnTo>
                  <a:lnTo>
                    <a:pt x="6765493" y="44831"/>
                  </a:lnTo>
                  <a:lnTo>
                    <a:pt x="6761970" y="27378"/>
                  </a:lnTo>
                  <a:lnTo>
                    <a:pt x="6752364" y="13128"/>
                  </a:lnTo>
                  <a:lnTo>
                    <a:pt x="6738114" y="3522"/>
                  </a:lnTo>
                  <a:lnTo>
                    <a:pt x="6720662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68756" y="2664079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4">
                  <a:moveTo>
                    <a:pt x="0" y="44831"/>
                  </a:moveTo>
                  <a:lnTo>
                    <a:pt x="3519" y="27378"/>
                  </a:lnTo>
                  <a:lnTo>
                    <a:pt x="13119" y="13128"/>
                  </a:lnTo>
                  <a:lnTo>
                    <a:pt x="27356" y="3522"/>
                  </a:lnTo>
                  <a:lnTo>
                    <a:pt x="44792" y="0"/>
                  </a:lnTo>
                  <a:lnTo>
                    <a:pt x="6720662" y="0"/>
                  </a:lnTo>
                  <a:lnTo>
                    <a:pt x="6738114" y="3522"/>
                  </a:lnTo>
                  <a:lnTo>
                    <a:pt x="6752364" y="13128"/>
                  </a:lnTo>
                  <a:lnTo>
                    <a:pt x="6761970" y="27378"/>
                  </a:lnTo>
                  <a:lnTo>
                    <a:pt x="6765493" y="44831"/>
                  </a:lnTo>
                  <a:lnTo>
                    <a:pt x="6765493" y="1087247"/>
                  </a:lnTo>
                  <a:lnTo>
                    <a:pt x="6761970" y="1104699"/>
                  </a:lnTo>
                  <a:lnTo>
                    <a:pt x="6752364" y="1118949"/>
                  </a:lnTo>
                  <a:lnTo>
                    <a:pt x="6738114" y="1128555"/>
                  </a:lnTo>
                  <a:lnTo>
                    <a:pt x="6720662" y="1132078"/>
                  </a:lnTo>
                  <a:lnTo>
                    <a:pt x="44792" y="1132078"/>
                  </a:lnTo>
                  <a:lnTo>
                    <a:pt x="27356" y="1128555"/>
                  </a:lnTo>
                  <a:lnTo>
                    <a:pt x="13119" y="1118949"/>
                  </a:lnTo>
                  <a:lnTo>
                    <a:pt x="3519" y="1104699"/>
                  </a:lnTo>
                  <a:lnTo>
                    <a:pt x="0" y="1087247"/>
                  </a:lnTo>
                  <a:lnTo>
                    <a:pt x="0" y="4483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80974" y="2776347"/>
              <a:ext cx="320040" cy="320040"/>
            </a:xfrm>
            <a:custGeom>
              <a:avLst/>
              <a:gdLst/>
              <a:ahLst/>
              <a:cxnLst/>
              <a:rect l="l" t="t" r="r" b="b"/>
              <a:pathLst>
                <a:path w="320040" h="320039">
                  <a:moveTo>
                    <a:pt x="159969" y="0"/>
                  </a:moveTo>
                  <a:lnTo>
                    <a:pt x="109409" y="8156"/>
                  </a:lnTo>
                  <a:lnTo>
                    <a:pt x="65496" y="30870"/>
                  </a:lnTo>
                  <a:lnTo>
                    <a:pt x="30866" y="65507"/>
                  </a:lnTo>
                  <a:lnTo>
                    <a:pt x="8156" y="109435"/>
                  </a:lnTo>
                  <a:lnTo>
                    <a:pt x="0" y="160019"/>
                  </a:lnTo>
                  <a:lnTo>
                    <a:pt x="8156" y="210542"/>
                  </a:lnTo>
                  <a:lnTo>
                    <a:pt x="30866" y="254432"/>
                  </a:lnTo>
                  <a:lnTo>
                    <a:pt x="65496" y="289050"/>
                  </a:lnTo>
                  <a:lnTo>
                    <a:pt x="109409" y="311757"/>
                  </a:lnTo>
                  <a:lnTo>
                    <a:pt x="159969" y="319913"/>
                  </a:lnTo>
                  <a:lnTo>
                    <a:pt x="210529" y="311757"/>
                  </a:lnTo>
                  <a:lnTo>
                    <a:pt x="254441" y="289050"/>
                  </a:lnTo>
                  <a:lnTo>
                    <a:pt x="289071" y="254432"/>
                  </a:lnTo>
                  <a:lnTo>
                    <a:pt x="311782" y="210542"/>
                  </a:lnTo>
                  <a:lnTo>
                    <a:pt x="319938" y="160019"/>
                  </a:lnTo>
                  <a:lnTo>
                    <a:pt x="311782" y="109435"/>
                  </a:lnTo>
                  <a:lnTo>
                    <a:pt x="289071" y="65507"/>
                  </a:lnTo>
                  <a:lnTo>
                    <a:pt x="254441" y="30870"/>
                  </a:lnTo>
                  <a:lnTo>
                    <a:pt x="210529" y="8156"/>
                  </a:lnTo>
                  <a:lnTo>
                    <a:pt x="159969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9462" y="2864785"/>
              <a:ext cx="143091" cy="143091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668527" y="3083179"/>
            <a:ext cx="24587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Embrace</a:t>
            </a:r>
            <a:r>
              <a:rPr sz="1600" b="1" spc="-5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Emerging</a:t>
            </a:r>
            <a:r>
              <a:rPr sz="1600" b="1" spc="-60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20" dirty="0">
                <a:solidFill>
                  <a:srgbClr val="272424"/>
                </a:solidFill>
                <a:latin typeface="Microsoft JhengHei"/>
                <a:cs typeface="Microsoft JhengHei"/>
              </a:rPr>
              <a:t>Tools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68527" y="3319398"/>
            <a:ext cx="63246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AI,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600" spc="-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eFi,</a:t>
            </a:r>
            <a:r>
              <a:rPr sz="16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tokenization,</a:t>
            </a:r>
            <a:r>
              <a:rPr sz="16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600" spc="3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RBF</a:t>
            </a:r>
            <a:r>
              <a:rPr sz="1600" spc="2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6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not</a:t>
            </a:r>
            <a:r>
              <a:rPr sz="1600" spc="18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hype</a:t>
            </a:r>
            <a:r>
              <a:rPr sz="1600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4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they</a:t>
            </a:r>
            <a:r>
              <a:rPr sz="1600" spc="2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are</a:t>
            </a:r>
            <a:r>
              <a:rPr sz="1600" spc="25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reshaping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68527" y="3458083"/>
            <a:ext cx="41783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how</a:t>
            </a:r>
            <a:r>
              <a:rPr sz="1600" spc="1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6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flows</a:t>
            </a:r>
            <a:r>
              <a:rPr sz="1600" spc="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6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5" dirty="0">
                <a:solidFill>
                  <a:srgbClr val="272424"/>
                </a:solidFill>
                <a:latin typeface="Calibri"/>
                <a:cs typeface="Calibri"/>
              </a:rPr>
              <a:t>entrepreneurs</a:t>
            </a:r>
            <a:r>
              <a:rPr sz="1600" spc="2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600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lobally.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64946" y="3870578"/>
            <a:ext cx="6773545" cy="1139825"/>
            <a:chOff x="564946" y="3870578"/>
            <a:chExt cx="6773545" cy="1139825"/>
          </a:xfrm>
        </p:grpSpPr>
        <p:sp>
          <p:nvSpPr>
            <p:cNvPr id="28" name="object 28"/>
            <p:cNvSpPr/>
            <p:nvPr/>
          </p:nvSpPr>
          <p:spPr>
            <a:xfrm>
              <a:off x="568756" y="3874388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4">
                  <a:moveTo>
                    <a:pt x="6720662" y="0"/>
                  </a:moveTo>
                  <a:lnTo>
                    <a:pt x="44792" y="0"/>
                  </a:lnTo>
                  <a:lnTo>
                    <a:pt x="27356" y="3522"/>
                  </a:lnTo>
                  <a:lnTo>
                    <a:pt x="13119" y="13128"/>
                  </a:lnTo>
                  <a:lnTo>
                    <a:pt x="3519" y="27378"/>
                  </a:lnTo>
                  <a:lnTo>
                    <a:pt x="0" y="44831"/>
                  </a:lnTo>
                  <a:lnTo>
                    <a:pt x="0" y="1087247"/>
                  </a:lnTo>
                  <a:lnTo>
                    <a:pt x="3519" y="1104699"/>
                  </a:lnTo>
                  <a:lnTo>
                    <a:pt x="13119" y="1118949"/>
                  </a:lnTo>
                  <a:lnTo>
                    <a:pt x="27356" y="1128555"/>
                  </a:lnTo>
                  <a:lnTo>
                    <a:pt x="44792" y="1132078"/>
                  </a:lnTo>
                  <a:lnTo>
                    <a:pt x="6720662" y="1132078"/>
                  </a:lnTo>
                  <a:lnTo>
                    <a:pt x="6738114" y="1128555"/>
                  </a:lnTo>
                  <a:lnTo>
                    <a:pt x="6752364" y="1118949"/>
                  </a:lnTo>
                  <a:lnTo>
                    <a:pt x="6761970" y="1104699"/>
                  </a:lnTo>
                  <a:lnTo>
                    <a:pt x="6765493" y="1087247"/>
                  </a:lnTo>
                  <a:lnTo>
                    <a:pt x="6765493" y="44831"/>
                  </a:lnTo>
                  <a:lnTo>
                    <a:pt x="6761970" y="27378"/>
                  </a:lnTo>
                  <a:lnTo>
                    <a:pt x="6752364" y="13128"/>
                  </a:lnTo>
                  <a:lnTo>
                    <a:pt x="6738114" y="3522"/>
                  </a:lnTo>
                  <a:lnTo>
                    <a:pt x="6720662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68756" y="3874388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4">
                  <a:moveTo>
                    <a:pt x="0" y="44831"/>
                  </a:moveTo>
                  <a:lnTo>
                    <a:pt x="3519" y="27378"/>
                  </a:lnTo>
                  <a:lnTo>
                    <a:pt x="13119" y="13128"/>
                  </a:lnTo>
                  <a:lnTo>
                    <a:pt x="27356" y="3522"/>
                  </a:lnTo>
                  <a:lnTo>
                    <a:pt x="44792" y="0"/>
                  </a:lnTo>
                  <a:lnTo>
                    <a:pt x="6720662" y="0"/>
                  </a:lnTo>
                  <a:lnTo>
                    <a:pt x="6738114" y="3522"/>
                  </a:lnTo>
                  <a:lnTo>
                    <a:pt x="6752364" y="13128"/>
                  </a:lnTo>
                  <a:lnTo>
                    <a:pt x="6761970" y="27378"/>
                  </a:lnTo>
                  <a:lnTo>
                    <a:pt x="6765493" y="44831"/>
                  </a:lnTo>
                  <a:lnTo>
                    <a:pt x="6765493" y="1087247"/>
                  </a:lnTo>
                  <a:lnTo>
                    <a:pt x="6761970" y="1104699"/>
                  </a:lnTo>
                  <a:lnTo>
                    <a:pt x="6752364" y="1118949"/>
                  </a:lnTo>
                  <a:lnTo>
                    <a:pt x="6738114" y="1128555"/>
                  </a:lnTo>
                  <a:lnTo>
                    <a:pt x="6720662" y="1132078"/>
                  </a:lnTo>
                  <a:lnTo>
                    <a:pt x="44792" y="1132078"/>
                  </a:lnTo>
                  <a:lnTo>
                    <a:pt x="27356" y="1128555"/>
                  </a:lnTo>
                  <a:lnTo>
                    <a:pt x="13119" y="1118949"/>
                  </a:lnTo>
                  <a:lnTo>
                    <a:pt x="3519" y="1104699"/>
                  </a:lnTo>
                  <a:lnTo>
                    <a:pt x="0" y="1087247"/>
                  </a:lnTo>
                  <a:lnTo>
                    <a:pt x="0" y="44831"/>
                  </a:lnTo>
                  <a:close/>
                </a:path>
              </a:pathLst>
            </a:custGeom>
            <a:ln w="7620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80974" y="3986656"/>
              <a:ext cx="320040" cy="320040"/>
            </a:xfrm>
            <a:custGeom>
              <a:avLst/>
              <a:gdLst/>
              <a:ahLst/>
              <a:cxnLst/>
              <a:rect l="l" t="t" r="r" b="b"/>
              <a:pathLst>
                <a:path w="320040" h="320039">
                  <a:moveTo>
                    <a:pt x="159969" y="0"/>
                  </a:moveTo>
                  <a:lnTo>
                    <a:pt x="109409" y="8155"/>
                  </a:lnTo>
                  <a:lnTo>
                    <a:pt x="65496" y="30862"/>
                  </a:lnTo>
                  <a:lnTo>
                    <a:pt x="30866" y="65480"/>
                  </a:lnTo>
                  <a:lnTo>
                    <a:pt x="8156" y="109370"/>
                  </a:lnTo>
                  <a:lnTo>
                    <a:pt x="0" y="159892"/>
                  </a:lnTo>
                  <a:lnTo>
                    <a:pt x="8156" y="210477"/>
                  </a:lnTo>
                  <a:lnTo>
                    <a:pt x="30866" y="254405"/>
                  </a:lnTo>
                  <a:lnTo>
                    <a:pt x="65496" y="289042"/>
                  </a:lnTo>
                  <a:lnTo>
                    <a:pt x="109409" y="311756"/>
                  </a:lnTo>
                  <a:lnTo>
                    <a:pt x="159969" y="319912"/>
                  </a:lnTo>
                  <a:lnTo>
                    <a:pt x="210529" y="311756"/>
                  </a:lnTo>
                  <a:lnTo>
                    <a:pt x="254441" y="289042"/>
                  </a:lnTo>
                  <a:lnTo>
                    <a:pt x="289071" y="254405"/>
                  </a:lnTo>
                  <a:lnTo>
                    <a:pt x="311782" y="210477"/>
                  </a:lnTo>
                  <a:lnTo>
                    <a:pt x="319938" y="159892"/>
                  </a:lnTo>
                  <a:lnTo>
                    <a:pt x="311782" y="109370"/>
                  </a:lnTo>
                  <a:lnTo>
                    <a:pt x="289071" y="65480"/>
                  </a:lnTo>
                  <a:lnTo>
                    <a:pt x="254441" y="30862"/>
                  </a:lnTo>
                  <a:lnTo>
                    <a:pt x="210529" y="8155"/>
                  </a:lnTo>
                  <a:lnTo>
                    <a:pt x="159969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9462" y="4074968"/>
              <a:ext cx="143091" cy="143091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668527" y="4293870"/>
            <a:ext cx="182943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Think</a:t>
            </a:r>
            <a:r>
              <a:rPr sz="16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Strategically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68527" y="4516373"/>
            <a:ext cx="63366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962785" algn="l"/>
              </a:tabLst>
            </a:pP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85" dirty="0">
                <a:solidFill>
                  <a:srgbClr val="272424"/>
                </a:solidFill>
                <a:latin typeface="Calibri"/>
                <a:cs typeface="Calibri"/>
              </a:rPr>
              <a:t>  best</a:t>
            </a:r>
            <a:r>
              <a:rPr sz="1600" spc="4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	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decisions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optim</a:t>
            </a:r>
            <a:r>
              <a:rPr sz="1600" spc="-1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ize</a:t>
            </a:r>
            <a:r>
              <a:rPr sz="1600" spc="110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for</a:t>
            </a:r>
            <a:r>
              <a:rPr sz="1600" spc="65" dirty="0">
                <a:solidFill>
                  <a:srgbClr val="272424"/>
                </a:solidFill>
                <a:latin typeface="Calibri"/>
                <a:cs typeface="Calibri"/>
              </a:rPr>
              <a:t> 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dilution,</a:t>
            </a:r>
            <a:r>
              <a:rPr sz="1600" spc="4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control,</a:t>
            </a:r>
            <a:r>
              <a:rPr sz="1600" spc="4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68527" y="4655058"/>
            <a:ext cx="415353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strateg</a:t>
            </a:r>
            <a:r>
              <a:rPr sz="16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ic</a:t>
            </a:r>
            <a:r>
              <a:rPr sz="1600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70" dirty="0">
                <a:solidFill>
                  <a:srgbClr val="272424"/>
                </a:solidFill>
                <a:latin typeface="Calibri"/>
                <a:cs typeface="Calibri"/>
              </a:rPr>
              <a:t>value</a:t>
            </a:r>
            <a:r>
              <a:rPr sz="1600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600" spc="3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90" dirty="0">
                <a:solidFill>
                  <a:srgbClr val="272424"/>
                </a:solidFill>
                <a:latin typeface="Calibri"/>
                <a:cs typeface="Calibri"/>
              </a:rPr>
              <a:t>not</a:t>
            </a:r>
            <a:r>
              <a:rPr sz="16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just</a:t>
            </a:r>
            <a:r>
              <a:rPr sz="1600" spc="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larg</a:t>
            </a:r>
            <a:r>
              <a:rPr sz="1600" spc="-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est</a:t>
            </a:r>
            <a:r>
              <a:rPr sz="16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80" dirty="0">
                <a:solidFill>
                  <a:srgbClr val="272424"/>
                </a:solidFill>
                <a:latin typeface="Calibri"/>
                <a:cs typeface="Calibri"/>
              </a:rPr>
              <a:t>check.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582142" y="5090540"/>
            <a:ext cx="6773545" cy="1139825"/>
            <a:chOff x="582142" y="5090540"/>
            <a:chExt cx="6773545" cy="1139825"/>
          </a:xfrm>
        </p:grpSpPr>
        <p:sp>
          <p:nvSpPr>
            <p:cNvPr id="36" name="object 36"/>
            <p:cNvSpPr/>
            <p:nvPr/>
          </p:nvSpPr>
          <p:spPr>
            <a:xfrm>
              <a:off x="585952" y="5094350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4">
                  <a:moveTo>
                    <a:pt x="6720738" y="0"/>
                  </a:moveTo>
                  <a:lnTo>
                    <a:pt x="44792" y="0"/>
                  </a:lnTo>
                  <a:lnTo>
                    <a:pt x="27356" y="3522"/>
                  </a:lnTo>
                  <a:lnTo>
                    <a:pt x="13119" y="13128"/>
                  </a:lnTo>
                  <a:lnTo>
                    <a:pt x="3519" y="27378"/>
                  </a:lnTo>
                  <a:lnTo>
                    <a:pt x="0" y="44831"/>
                  </a:lnTo>
                  <a:lnTo>
                    <a:pt x="0" y="1087234"/>
                  </a:lnTo>
                  <a:lnTo>
                    <a:pt x="3519" y="1104670"/>
                  </a:lnTo>
                  <a:lnTo>
                    <a:pt x="13119" y="1118908"/>
                  </a:lnTo>
                  <a:lnTo>
                    <a:pt x="27356" y="1128507"/>
                  </a:lnTo>
                  <a:lnTo>
                    <a:pt x="44792" y="1132027"/>
                  </a:lnTo>
                  <a:lnTo>
                    <a:pt x="6720738" y="1132027"/>
                  </a:lnTo>
                  <a:lnTo>
                    <a:pt x="6738117" y="1128507"/>
                  </a:lnTo>
                  <a:lnTo>
                    <a:pt x="6752329" y="1118908"/>
                  </a:lnTo>
                  <a:lnTo>
                    <a:pt x="6761922" y="1104670"/>
                  </a:lnTo>
                  <a:lnTo>
                    <a:pt x="6765442" y="1087234"/>
                  </a:lnTo>
                  <a:lnTo>
                    <a:pt x="6765442" y="44831"/>
                  </a:lnTo>
                  <a:lnTo>
                    <a:pt x="6761922" y="27378"/>
                  </a:lnTo>
                  <a:lnTo>
                    <a:pt x="6752329" y="13128"/>
                  </a:lnTo>
                  <a:lnTo>
                    <a:pt x="6738117" y="3522"/>
                  </a:lnTo>
                  <a:lnTo>
                    <a:pt x="6720738" y="0"/>
                  </a:lnTo>
                  <a:close/>
                </a:path>
              </a:pathLst>
            </a:custGeom>
            <a:solidFill>
              <a:srgbClr val="D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85952" y="5094350"/>
              <a:ext cx="6765925" cy="1132205"/>
            </a:xfrm>
            <a:custGeom>
              <a:avLst/>
              <a:gdLst/>
              <a:ahLst/>
              <a:cxnLst/>
              <a:rect l="l" t="t" r="r" b="b"/>
              <a:pathLst>
                <a:path w="6765925" h="1132204">
                  <a:moveTo>
                    <a:pt x="0" y="44831"/>
                  </a:moveTo>
                  <a:lnTo>
                    <a:pt x="3519" y="27378"/>
                  </a:lnTo>
                  <a:lnTo>
                    <a:pt x="13119" y="13128"/>
                  </a:lnTo>
                  <a:lnTo>
                    <a:pt x="27356" y="3522"/>
                  </a:lnTo>
                  <a:lnTo>
                    <a:pt x="44792" y="0"/>
                  </a:lnTo>
                  <a:lnTo>
                    <a:pt x="6720738" y="0"/>
                  </a:lnTo>
                  <a:lnTo>
                    <a:pt x="6738117" y="3522"/>
                  </a:lnTo>
                  <a:lnTo>
                    <a:pt x="6752329" y="13128"/>
                  </a:lnTo>
                  <a:lnTo>
                    <a:pt x="6761922" y="27378"/>
                  </a:lnTo>
                  <a:lnTo>
                    <a:pt x="6765442" y="44831"/>
                  </a:lnTo>
                  <a:lnTo>
                    <a:pt x="6765442" y="1087234"/>
                  </a:lnTo>
                  <a:lnTo>
                    <a:pt x="6761922" y="1104670"/>
                  </a:lnTo>
                  <a:lnTo>
                    <a:pt x="6752329" y="1118908"/>
                  </a:lnTo>
                  <a:lnTo>
                    <a:pt x="6738117" y="1128507"/>
                  </a:lnTo>
                  <a:lnTo>
                    <a:pt x="6720738" y="1132027"/>
                  </a:lnTo>
                  <a:lnTo>
                    <a:pt x="44792" y="1132027"/>
                  </a:lnTo>
                  <a:lnTo>
                    <a:pt x="27356" y="1128507"/>
                  </a:lnTo>
                  <a:lnTo>
                    <a:pt x="13119" y="1118908"/>
                  </a:lnTo>
                  <a:lnTo>
                    <a:pt x="3519" y="1104670"/>
                  </a:lnTo>
                  <a:lnTo>
                    <a:pt x="0" y="1087234"/>
                  </a:lnTo>
                  <a:lnTo>
                    <a:pt x="0" y="44831"/>
                  </a:lnTo>
                  <a:close/>
                </a:path>
              </a:pathLst>
            </a:custGeom>
            <a:ln w="7619">
              <a:solidFill>
                <a:srgbClr val="C0C1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680974" y="5196839"/>
              <a:ext cx="320040" cy="320040"/>
            </a:xfrm>
            <a:custGeom>
              <a:avLst/>
              <a:gdLst/>
              <a:ahLst/>
              <a:cxnLst/>
              <a:rect l="l" t="t" r="r" b="b"/>
              <a:pathLst>
                <a:path w="320040" h="320039">
                  <a:moveTo>
                    <a:pt x="159969" y="0"/>
                  </a:moveTo>
                  <a:lnTo>
                    <a:pt x="109409" y="8156"/>
                  </a:lnTo>
                  <a:lnTo>
                    <a:pt x="65496" y="30870"/>
                  </a:lnTo>
                  <a:lnTo>
                    <a:pt x="30866" y="65507"/>
                  </a:lnTo>
                  <a:lnTo>
                    <a:pt x="8156" y="109435"/>
                  </a:lnTo>
                  <a:lnTo>
                    <a:pt x="0" y="160020"/>
                  </a:lnTo>
                  <a:lnTo>
                    <a:pt x="8156" y="210604"/>
                  </a:lnTo>
                  <a:lnTo>
                    <a:pt x="30866" y="254532"/>
                  </a:lnTo>
                  <a:lnTo>
                    <a:pt x="65496" y="289169"/>
                  </a:lnTo>
                  <a:lnTo>
                    <a:pt x="109409" y="311883"/>
                  </a:lnTo>
                  <a:lnTo>
                    <a:pt x="159969" y="320040"/>
                  </a:lnTo>
                  <a:lnTo>
                    <a:pt x="210529" y="311883"/>
                  </a:lnTo>
                  <a:lnTo>
                    <a:pt x="254441" y="289169"/>
                  </a:lnTo>
                  <a:lnTo>
                    <a:pt x="289071" y="254532"/>
                  </a:lnTo>
                  <a:lnTo>
                    <a:pt x="311782" y="210604"/>
                  </a:lnTo>
                  <a:lnTo>
                    <a:pt x="319938" y="160020"/>
                  </a:lnTo>
                  <a:lnTo>
                    <a:pt x="311782" y="109435"/>
                  </a:lnTo>
                  <a:lnTo>
                    <a:pt x="289071" y="65507"/>
                  </a:lnTo>
                  <a:lnTo>
                    <a:pt x="254441" y="30870"/>
                  </a:lnTo>
                  <a:lnTo>
                    <a:pt x="210529" y="8156"/>
                  </a:lnTo>
                  <a:lnTo>
                    <a:pt x="159969" y="0"/>
                  </a:lnTo>
                  <a:close/>
                </a:path>
              </a:pathLst>
            </a:custGeom>
            <a:solidFill>
              <a:srgbClr val="4850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2010" y="5288102"/>
              <a:ext cx="137936" cy="137392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668527" y="5504179"/>
            <a:ext cx="99821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272424"/>
                </a:solidFill>
                <a:latin typeface="Microsoft JhengHei"/>
                <a:cs typeface="Microsoft JhengHei"/>
              </a:rPr>
              <a:t>Go</a:t>
            </a:r>
            <a:r>
              <a:rPr sz="1600" b="1" spc="-25" dirty="0">
                <a:solidFill>
                  <a:srgbClr val="272424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272424"/>
                </a:solidFill>
                <a:latin typeface="Microsoft JhengHei"/>
                <a:cs typeface="Microsoft JhengHei"/>
              </a:rPr>
              <a:t>Global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31342" y="5671184"/>
            <a:ext cx="633031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Capital</a:t>
            </a:r>
            <a:r>
              <a:rPr sz="16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is</a:t>
            </a:r>
            <a:r>
              <a:rPr sz="1600" spc="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increasingly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borderless.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600" spc="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next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great</a:t>
            </a:r>
            <a:r>
              <a:rPr sz="1600" spc="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financing</a:t>
            </a:r>
            <a:r>
              <a:rPr sz="1600" spc="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opportunity</a:t>
            </a:r>
            <a:r>
              <a:rPr sz="1600" spc="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72424"/>
                </a:solidFill>
                <a:latin typeface="Calibri"/>
                <a:cs typeface="Calibri"/>
              </a:rPr>
              <a:t>may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31342" y="5809894"/>
            <a:ext cx="63265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come</a:t>
            </a:r>
            <a:r>
              <a:rPr sz="160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600" spc="4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sovereign</a:t>
            </a:r>
            <a:r>
              <a:rPr sz="1600" spc="4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wealth</a:t>
            </a:r>
            <a:r>
              <a:rPr sz="160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fund,</a:t>
            </a:r>
            <a:r>
              <a:rPr sz="1600" spc="3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DAO,</a:t>
            </a:r>
            <a:r>
              <a:rPr sz="1600" spc="4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or</a:t>
            </a:r>
            <a:r>
              <a:rPr sz="160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a</a:t>
            </a:r>
            <a:r>
              <a:rPr sz="160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72424"/>
                </a:solidFill>
                <a:latin typeface="Calibri"/>
                <a:cs typeface="Calibri"/>
              </a:rPr>
              <a:t>global</a:t>
            </a:r>
            <a:r>
              <a:rPr sz="1600" spc="40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crowdfunding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31342" y="5950102"/>
            <a:ext cx="7975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272424"/>
                </a:solidFill>
                <a:latin typeface="Calibri"/>
                <a:cs typeface="Calibri"/>
              </a:rPr>
              <a:t>platform.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6781800" y="1036332"/>
            <a:ext cx="3924300" cy="5666740"/>
            <a:chOff x="6781800" y="1036332"/>
            <a:chExt cx="3924300" cy="5666740"/>
          </a:xfrm>
        </p:grpSpPr>
        <p:pic>
          <p:nvPicPr>
            <p:cNvPr id="45" name="object 4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81800" y="1036332"/>
              <a:ext cx="3924300" cy="5666232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7101713" y="1237995"/>
              <a:ext cx="3604895" cy="5299710"/>
            </a:xfrm>
            <a:custGeom>
              <a:avLst/>
              <a:gdLst/>
              <a:ahLst/>
              <a:cxnLst/>
              <a:rect l="l" t="t" r="r" b="b"/>
              <a:pathLst>
                <a:path w="3604895" h="5299709">
                  <a:moveTo>
                    <a:pt x="3402710" y="0"/>
                  </a:moveTo>
                  <a:lnTo>
                    <a:pt x="222630" y="0"/>
                  </a:lnTo>
                  <a:lnTo>
                    <a:pt x="177768" y="4518"/>
                  </a:lnTo>
                  <a:lnTo>
                    <a:pt x="135981" y="17478"/>
                  </a:lnTo>
                  <a:lnTo>
                    <a:pt x="98164" y="37986"/>
                  </a:lnTo>
                  <a:lnTo>
                    <a:pt x="65214" y="65150"/>
                  </a:lnTo>
                  <a:lnTo>
                    <a:pt x="38027" y="98077"/>
                  </a:lnTo>
                  <a:lnTo>
                    <a:pt x="17498" y="135874"/>
                  </a:lnTo>
                  <a:lnTo>
                    <a:pt x="4523" y="177647"/>
                  </a:lnTo>
                  <a:lnTo>
                    <a:pt x="0" y="222503"/>
                  </a:lnTo>
                  <a:lnTo>
                    <a:pt x="0" y="5076532"/>
                  </a:lnTo>
                  <a:lnTo>
                    <a:pt x="4523" y="5121393"/>
                  </a:lnTo>
                  <a:lnTo>
                    <a:pt x="17498" y="5163176"/>
                  </a:lnTo>
                  <a:lnTo>
                    <a:pt x="38027" y="5200987"/>
                  </a:lnTo>
                  <a:lnTo>
                    <a:pt x="65214" y="5233930"/>
                  </a:lnTo>
                  <a:lnTo>
                    <a:pt x="98164" y="5261110"/>
                  </a:lnTo>
                  <a:lnTo>
                    <a:pt x="135981" y="5281633"/>
                  </a:lnTo>
                  <a:lnTo>
                    <a:pt x="177768" y="5294603"/>
                  </a:lnTo>
                  <a:lnTo>
                    <a:pt x="222630" y="5299125"/>
                  </a:lnTo>
                  <a:lnTo>
                    <a:pt x="3402710" y="5299125"/>
                  </a:lnTo>
                  <a:lnTo>
                    <a:pt x="3447573" y="5294603"/>
                  </a:lnTo>
                  <a:lnTo>
                    <a:pt x="3489360" y="5281633"/>
                  </a:lnTo>
                  <a:lnTo>
                    <a:pt x="3527177" y="5261110"/>
                  </a:lnTo>
                  <a:lnTo>
                    <a:pt x="3560127" y="5233930"/>
                  </a:lnTo>
                  <a:lnTo>
                    <a:pt x="3587314" y="5200987"/>
                  </a:lnTo>
                  <a:lnTo>
                    <a:pt x="3604386" y="5169543"/>
                  </a:lnTo>
                  <a:lnTo>
                    <a:pt x="3604386" y="129509"/>
                  </a:lnTo>
                  <a:lnTo>
                    <a:pt x="3560127" y="65150"/>
                  </a:lnTo>
                  <a:lnTo>
                    <a:pt x="3527177" y="37986"/>
                  </a:lnTo>
                  <a:lnTo>
                    <a:pt x="3489360" y="17478"/>
                  </a:lnTo>
                  <a:lnTo>
                    <a:pt x="3447573" y="4518"/>
                  </a:lnTo>
                  <a:lnTo>
                    <a:pt x="3402710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706100" cy="7221220"/>
            <a:chOff x="0" y="0"/>
            <a:chExt cx="10706100" cy="72212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706100" cy="719992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65" y="598931"/>
              <a:ext cx="4871540" cy="48941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598931"/>
              <a:ext cx="1572895" cy="1580515"/>
            </a:xfrm>
            <a:custGeom>
              <a:avLst/>
              <a:gdLst/>
              <a:ahLst/>
              <a:cxnLst/>
              <a:rect l="l" t="t" r="r" b="b"/>
              <a:pathLst>
                <a:path w="1572895" h="1580514">
                  <a:moveTo>
                    <a:pt x="1572641" y="0"/>
                  </a:moveTo>
                  <a:lnTo>
                    <a:pt x="0" y="0"/>
                  </a:lnTo>
                  <a:lnTo>
                    <a:pt x="0" y="1580006"/>
                  </a:lnTo>
                  <a:lnTo>
                    <a:pt x="1572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97661" y="2839211"/>
              <a:ext cx="2175510" cy="4381500"/>
            </a:xfrm>
            <a:custGeom>
              <a:avLst/>
              <a:gdLst/>
              <a:ahLst/>
              <a:cxnLst/>
              <a:rect l="l" t="t" r="r" b="b"/>
              <a:pathLst>
                <a:path w="2175510" h="4381500">
                  <a:moveTo>
                    <a:pt x="2175154" y="0"/>
                  </a:moveTo>
                  <a:lnTo>
                    <a:pt x="0" y="2185416"/>
                  </a:lnTo>
                  <a:lnTo>
                    <a:pt x="0" y="4381497"/>
                  </a:lnTo>
                  <a:lnTo>
                    <a:pt x="510362" y="4381497"/>
                  </a:lnTo>
                  <a:lnTo>
                    <a:pt x="2175154" y="2708910"/>
                  </a:lnTo>
                  <a:lnTo>
                    <a:pt x="2175154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197222" y="1853310"/>
            <a:ext cx="4062095" cy="4006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Summary</a:t>
            </a:r>
            <a:r>
              <a:rPr sz="2450" i="0" spc="-4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of</a:t>
            </a:r>
            <a:r>
              <a:rPr sz="2450" i="0" spc="-1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Lecture</a:t>
            </a:r>
            <a:r>
              <a:rPr sz="2450" i="0" spc="-3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AFEF"/>
                </a:solidFill>
                <a:latin typeface="Calibri"/>
                <a:cs typeface="Calibri"/>
              </a:rPr>
              <a:t>Objectives</a:t>
            </a:r>
            <a:endParaRPr sz="245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766822" y="651357"/>
            <a:ext cx="7848600" cy="1988185"/>
            <a:chOff x="2766822" y="651357"/>
            <a:chExt cx="7848600" cy="1988185"/>
          </a:xfrm>
        </p:grpSpPr>
        <p:sp>
          <p:nvSpPr>
            <p:cNvPr id="9" name="object 9"/>
            <p:cNvSpPr/>
            <p:nvPr/>
          </p:nvSpPr>
          <p:spPr>
            <a:xfrm>
              <a:off x="2766822" y="1111234"/>
              <a:ext cx="5722620" cy="40640"/>
            </a:xfrm>
            <a:custGeom>
              <a:avLst/>
              <a:gdLst/>
              <a:ahLst/>
              <a:cxnLst/>
              <a:rect l="l" t="t" r="r" b="b"/>
              <a:pathLst>
                <a:path w="5722620" h="40640">
                  <a:moveTo>
                    <a:pt x="5722620" y="0"/>
                  </a:moveTo>
                  <a:lnTo>
                    <a:pt x="0" y="0"/>
                  </a:lnTo>
                  <a:lnTo>
                    <a:pt x="0" y="40147"/>
                  </a:lnTo>
                  <a:lnTo>
                    <a:pt x="5722620" y="40147"/>
                  </a:lnTo>
                  <a:lnTo>
                    <a:pt x="57226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973831" y="1771205"/>
              <a:ext cx="1045844" cy="868044"/>
            </a:xfrm>
            <a:custGeom>
              <a:avLst/>
              <a:gdLst/>
              <a:ahLst/>
              <a:cxnLst/>
              <a:rect l="l" t="t" r="r" b="b"/>
              <a:pathLst>
                <a:path w="1045845" h="868044">
                  <a:moveTo>
                    <a:pt x="1045502" y="0"/>
                  </a:moveTo>
                  <a:lnTo>
                    <a:pt x="0" y="0"/>
                  </a:lnTo>
                  <a:lnTo>
                    <a:pt x="0" y="867981"/>
                  </a:lnTo>
                  <a:lnTo>
                    <a:pt x="1045502" y="867981"/>
                  </a:lnTo>
                  <a:lnTo>
                    <a:pt x="1045502" y="0"/>
                  </a:lnTo>
                  <a:close/>
                </a:path>
              </a:pathLst>
            </a:custGeom>
            <a:solidFill>
              <a:srgbClr val="2C395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90661" y="651357"/>
              <a:ext cx="2024252" cy="945159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3001517" y="2769565"/>
            <a:ext cx="7449820" cy="4264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330" indent="-341630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4330" algn="l"/>
              </a:tabLst>
            </a:pPr>
            <a:r>
              <a:rPr sz="1800" b="1" dirty="0">
                <a:latin typeface="Times New Roman"/>
                <a:cs typeface="Times New Roman"/>
              </a:rPr>
              <a:t>Analyze</a:t>
            </a:r>
            <a:r>
              <a:rPr sz="1800" b="1" spc="-3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Funding</a:t>
            </a:r>
            <a:r>
              <a:rPr sz="1800" b="1" spc="-40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Ecosystems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10"/>
              </a:spcBef>
            </a:pPr>
            <a:r>
              <a:rPr sz="1600" dirty="0">
                <a:latin typeface="Times New Roman"/>
                <a:cs typeface="Times New Roman"/>
              </a:rPr>
              <a:t>This</a:t>
            </a:r>
            <a:r>
              <a:rPr sz="1600" spc="39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objective</a:t>
            </a:r>
            <a:r>
              <a:rPr sz="1600" spc="4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focuses</a:t>
            </a:r>
            <a:r>
              <a:rPr sz="1600" spc="4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on</a:t>
            </a:r>
            <a:r>
              <a:rPr sz="1600" spc="39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developing</a:t>
            </a:r>
            <a:r>
              <a:rPr sz="1600" spc="4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</a:t>
            </a:r>
            <a:r>
              <a:rPr sz="1600" spc="3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deep</a:t>
            </a:r>
            <a:r>
              <a:rPr sz="1600" spc="39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understanding</a:t>
            </a:r>
            <a:r>
              <a:rPr sz="1600" spc="4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of</a:t>
            </a:r>
            <a:r>
              <a:rPr sz="1600" spc="4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</a:t>
            </a:r>
            <a:r>
              <a:rPr sz="1600" spc="4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complete</a:t>
            </a:r>
            <a:r>
              <a:rPr sz="1600" spc="39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funding </a:t>
            </a:r>
            <a:r>
              <a:rPr sz="1600" dirty="0">
                <a:latin typeface="Times New Roman"/>
                <a:cs typeface="Times New Roman"/>
              </a:rPr>
              <a:t>ecosystem</a:t>
            </a:r>
            <a:r>
              <a:rPr sz="1600" spc="9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for</a:t>
            </a:r>
            <a:r>
              <a:rPr sz="1600" spc="9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startups.</a:t>
            </a:r>
            <a:r>
              <a:rPr sz="1600" spc="1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Students</a:t>
            </a:r>
            <a:r>
              <a:rPr sz="1600" spc="11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will</a:t>
            </a:r>
            <a:r>
              <a:rPr sz="1600" spc="10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evaluate</a:t>
            </a:r>
            <a:r>
              <a:rPr sz="1600" spc="1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traditional</a:t>
            </a:r>
            <a:r>
              <a:rPr sz="1600" spc="1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funding</a:t>
            </a:r>
            <a:r>
              <a:rPr sz="1600" spc="11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sources</a:t>
            </a:r>
            <a:r>
              <a:rPr sz="1600" spc="1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such</a:t>
            </a:r>
            <a:r>
              <a:rPr sz="1600" spc="100" dirty="0">
                <a:latin typeface="Times New Roman"/>
                <a:cs typeface="Times New Roman"/>
              </a:rPr>
              <a:t>  </a:t>
            </a:r>
            <a:r>
              <a:rPr sz="1600" spc="-25" dirty="0">
                <a:latin typeface="Times New Roman"/>
                <a:cs typeface="Times New Roman"/>
              </a:rPr>
              <a:t>as </a:t>
            </a:r>
            <a:r>
              <a:rPr sz="1600" dirty="0">
                <a:latin typeface="Times New Roman"/>
                <a:cs typeface="Times New Roman"/>
              </a:rPr>
              <a:t>bootstrapping,</a:t>
            </a:r>
            <a:r>
              <a:rPr sz="1600" spc="4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angel</a:t>
            </a:r>
            <a:r>
              <a:rPr sz="1600" spc="44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investment,</a:t>
            </a:r>
            <a:r>
              <a:rPr sz="1600" spc="4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venture</a:t>
            </a:r>
            <a:r>
              <a:rPr sz="1600" spc="4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capital,</a:t>
            </a:r>
            <a:r>
              <a:rPr sz="1600" spc="459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4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bank</a:t>
            </a:r>
            <a:r>
              <a:rPr sz="1600" spc="4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debt,</a:t>
            </a:r>
            <a:r>
              <a:rPr sz="1600" spc="44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alongside</a:t>
            </a:r>
            <a:r>
              <a:rPr sz="1600" spc="45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emerging </a:t>
            </a:r>
            <a:r>
              <a:rPr sz="1600" dirty="0">
                <a:latin typeface="Times New Roman"/>
                <a:cs typeface="Times New Roman"/>
              </a:rPr>
              <a:t>sources</a:t>
            </a:r>
            <a:r>
              <a:rPr sz="1600" spc="7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including</a:t>
            </a:r>
            <a:r>
              <a:rPr sz="1600" spc="75" dirty="0">
                <a:latin typeface="Times New Roman"/>
                <a:cs typeface="Times New Roman"/>
              </a:rPr>
              <a:t>  </a:t>
            </a:r>
            <a:r>
              <a:rPr sz="1600" spc="-20" dirty="0">
                <a:latin typeface="Times New Roman"/>
                <a:cs typeface="Times New Roman"/>
              </a:rPr>
              <a:t>AI-</a:t>
            </a:r>
            <a:r>
              <a:rPr sz="1600" dirty="0">
                <a:latin typeface="Times New Roman"/>
                <a:cs typeface="Times New Roman"/>
              </a:rPr>
              <a:t>powered</a:t>
            </a:r>
            <a:r>
              <a:rPr sz="1600" spc="7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platforms,</a:t>
            </a:r>
            <a:r>
              <a:rPr sz="1600" spc="7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decentralized</a:t>
            </a:r>
            <a:r>
              <a:rPr sz="1600" spc="8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finance</a:t>
            </a:r>
            <a:r>
              <a:rPr sz="1600" spc="8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(DeFi),</a:t>
            </a:r>
            <a:r>
              <a:rPr sz="1600" spc="75" dirty="0">
                <a:latin typeface="Times New Roman"/>
                <a:cs typeface="Times New Roman"/>
              </a:rPr>
              <a:t>  </a:t>
            </a:r>
            <a:r>
              <a:rPr sz="1600" spc="-10" dirty="0">
                <a:latin typeface="Times New Roman"/>
                <a:cs typeface="Times New Roman"/>
              </a:rPr>
              <a:t>tokenization, </a:t>
            </a:r>
            <a:r>
              <a:rPr sz="1600" dirty="0">
                <a:latin typeface="Times New Roman"/>
                <a:cs typeface="Times New Roman"/>
              </a:rPr>
              <a:t>equity</a:t>
            </a:r>
            <a:r>
              <a:rPr sz="1600" spc="-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crowdfunding,</a:t>
            </a:r>
            <a:r>
              <a:rPr sz="1600" spc="-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revenue-</a:t>
            </a:r>
            <a:r>
              <a:rPr sz="1600" dirty="0">
                <a:latin typeface="Times New Roman"/>
                <a:cs typeface="Times New Roman"/>
              </a:rPr>
              <a:t>based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financing.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analysis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covers</a:t>
            </a:r>
            <a:r>
              <a:rPr sz="1600" spc="-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how</a:t>
            </a:r>
            <a:r>
              <a:rPr sz="1600" spc="-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these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funding </a:t>
            </a:r>
            <a:r>
              <a:rPr sz="1600" dirty="0">
                <a:latin typeface="Times New Roman"/>
                <a:cs typeface="Times New Roman"/>
              </a:rPr>
              <a:t>options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evolve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across</a:t>
            </a:r>
            <a:r>
              <a:rPr sz="1600" spc="229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entire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venture</a:t>
            </a:r>
            <a:r>
              <a:rPr sz="1600" spc="2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lifecycle</a:t>
            </a:r>
            <a:r>
              <a:rPr sz="1600" spc="229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—</a:t>
            </a:r>
            <a:r>
              <a:rPr sz="1600" spc="2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from</a:t>
            </a:r>
            <a:r>
              <a:rPr sz="1600" spc="20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</a:t>
            </a:r>
            <a:r>
              <a:rPr sz="1600" spc="229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idea</a:t>
            </a:r>
            <a:r>
              <a:rPr sz="1600" spc="2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23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pre-</a:t>
            </a:r>
            <a:r>
              <a:rPr sz="1600" dirty="0">
                <a:latin typeface="Times New Roman"/>
                <a:cs typeface="Times New Roman"/>
              </a:rPr>
              <a:t>seed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stages </a:t>
            </a:r>
            <a:r>
              <a:rPr sz="1600" dirty="0">
                <a:latin typeface="Times New Roman"/>
                <a:cs typeface="Times New Roman"/>
              </a:rPr>
              <a:t>through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seed,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Series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A/B,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growth,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-4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eventual</a:t>
            </a:r>
            <a:r>
              <a:rPr sz="1600" spc="-3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exit.</a:t>
            </a: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15"/>
              </a:spcBef>
            </a:pPr>
            <a:endParaRPr sz="16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AutoNum type="arabicPeriod" startAt="2"/>
              <a:tabLst>
                <a:tab pos="241300" algn="l"/>
              </a:tabLst>
            </a:pPr>
            <a:r>
              <a:rPr sz="1800" b="1" dirty="0">
                <a:latin typeface="Times New Roman"/>
                <a:cs typeface="Times New Roman"/>
              </a:rPr>
              <a:t>Apply</a:t>
            </a:r>
            <a:r>
              <a:rPr sz="1800" b="1" spc="-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Valuation</a:t>
            </a:r>
            <a:r>
              <a:rPr sz="1800" b="1" spc="-10" dirty="0">
                <a:latin typeface="Times New Roman"/>
                <a:cs typeface="Times New Roman"/>
              </a:rPr>
              <a:t> Methods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10"/>
              </a:spcBef>
            </a:pPr>
            <a:r>
              <a:rPr sz="1600" dirty="0">
                <a:latin typeface="Times New Roman"/>
                <a:cs typeface="Times New Roman"/>
              </a:rPr>
              <a:t>This</a:t>
            </a:r>
            <a:r>
              <a:rPr sz="1600" spc="1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objective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equips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students</a:t>
            </a:r>
            <a:r>
              <a:rPr sz="1600" spc="1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with</a:t>
            </a:r>
            <a:r>
              <a:rPr sz="1600" spc="11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practical</a:t>
            </a:r>
            <a:r>
              <a:rPr sz="1600" spc="1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skills</a:t>
            </a:r>
            <a:r>
              <a:rPr sz="1600" spc="1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to</a:t>
            </a:r>
            <a:r>
              <a:rPr sz="1600" spc="11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apply</a:t>
            </a:r>
            <a:r>
              <a:rPr sz="1600" spc="11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modern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valuation</a:t>
            </a:r>
            <a:r>
              <a:rPr sz="1600" spc="11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techniques </a:t>
            </a:r>
            <a:r>
              <a:rPr sz="1600" dirty="0">
                <a:latin typeface="Times New Roman"/>
                <a:cs typeface="Times New Roman"/>
              </a:rPr>
              <a:t>suitable</a:t>
            </a:r>
            <a:r>
              <a:rPr sz="1600" spc="4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for</a:t>
            </a:r>
            <a:r>
              <a:rPr sz="1600" spc="4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startups.</a:t>
            </a:r>
            <a:r>
              <a:rPr sz="1600" spc="4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It</a:t>
            </a:r>
            <a:r>
              <a:rPr sz="1600" spc="4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covers</a:t>
            </a:r>
            <a:r>
              <a:rPr sz="1600" spc="47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traditional</a:t>
            </a:r>
            <a:r>
              <a:rPr sz="1600" spc="47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approaches</a:t>
            </a:r>
            <a:r>
              <a:rPr sz="1600" spc="47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as</a:t>
            </a:r>
            <a:r>
              <a:rPr sz="1600" spc="4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well</a:t>
            </a:r>
            <a:r>
              <a:rPr sz="1600" spc="4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as</a:t>
            </a:r>
            <a:r>
              <a:rPr sz="1600" spc="4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advanced</a:t>
            </a:r>
            <a:r>
              <a:rPr sz="1600" spc="484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methods, </a:t>
            </a:r>
            <a:r>
              <a:rPr sz="1600" dirty="0">
                <a:latin typeface="Times New Roman"/>
                <a:cs typeface="Times New Roman"/>
              </a:rPr>
              <a:t>including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AI-</a:t>
            </a:r>
            <a:r>
              <a:rPr sz="1600" dirty="0">
                <a:latin typeface="Times New Roman"/>
                <a:cs typeface="Times New Roman"/>
              </a:rPr>
              <a:t>assisted</a:t>
            </a:r>
            <a:r>
              <a:rPr sz="1600" spc="2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valuation</a:t>
            </a:r>
            <a:r>
              <a:rPr sz="1600" spc="24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models</a:t>
            </a:r>
            <a:r>
              <a:rPr sz="1600" spc="229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that</a:t>
            </a:r>
            <a:r>
              <a:rPr sz="1600" spc="2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use</a:t>
            </a:r>
            <a:r>
              <a:rPr sz="1600" spc="2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pattern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recognition,</a:t>
            </a:r>
            <a:r>
              <a:rPr sz="1600" spc="229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sentiment</a:t>
            </a:r>
            <a:r>
              <a:rPr sz="1600" spc="22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analysis, </a:t>
            </a:r>
            <a:r>
              <a:rPr sz="1600" dirty="0">
                <a:latin typeface="Times New Roman"/>
                <a:cs typeface="Times New Roman"/>
              </a:rPr>
              <a:t>network</a:t>
            </a:r>
            <a:r>
              <a:rPr sz="1600" spc="3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analysis,</a:t>
            </a:r>
            <a:r>
              <a:rPr sz="1600" spc="3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31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real-</a:t>
            </a:r>
            <a:r>
              <a:rPr sz="1600" dirty="0">
                <a:latin typeface="Times New Roman"/>
                <a:cs typeface="Times New Roman"/>
              </a:rPr>
              <a:t>time</a:t>
            </a:r>
            <a:r>
              <a:rPr sz="1600" spc="3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benchmarking.</a:t>
            </a:r>
            <a:r>
              <a:rPr sz="1600" spc="3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Students</a:t>
            </a:r>
            <a:r>
              <a:rPr sz="1600" spc="3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will</a:t>
            </a:r>
            <a:r>
              <a:rPr sz="1600" spc="3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also</a:t>
            </a:r>
            <a:r>
              <a:rPr sz="1600" spc="3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explore</a:t>
            </a:r>
            <a:r>
              <a:rPr sz="1600" spc="32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token-based </a:t>
            </a:r>
            <a:r>
              <a:rPr sz="1600" dirty="0">
                <a:latin typeface="Times New Roman"/>
                <a:cs typeface="Times New Roman"/>
              </a:rPr>
              <a:t>valuation</a:t>
            </a:r>
            <a:r>
              <a:rPr sz="1600" spc="1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models</a:t>
            </a:r>
            <a:r>
              <a:rPr sz="1600" spc="11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1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learn</a:t>
            </a:r>
            <a:r>
              <a:rPr sz="1600" spc="1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how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to</a:t>
            </a:r>
            <a:r>
              <a:rPr sz="1600" spc="1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triangulate</a:t>
            </a:r>
            <a:r>
              <a:rPr sz="1600" spc="14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multiple</a:t>
            </a:r>
            <a:r>
              <a:rPr sz="1600" spc="13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methods</a:t>
            </a:r>
            <a:r>
              <a:rPr sz="1600" spc="1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(such</a:t>
            </a:r>
            <a:r>
              <a:rPr sz="1600" spc="11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as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ARR</a:t>
            </a:r>
            <a:r>
              <a:rPr sz="1600" spc="12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multiples </a:t>
            </a:r>
            <a:r>
              <a:rPr sz="1600" dirty="0">
                <a:latin typeface="Times New Roman"/>
                <a:cs typeface="Times New Roman"/>
              </a:rPr>
              <a:t>for</a:t>
            </a:r>
            <a:r>
              <a:rPr sz="1600" spc="2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SaaS</a:t>
            </a:r>
            <a:r>
              <a:rPr sz="1600" spc="2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companies)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to</a:t>
            </a:r>
            <a:r>
              <a:rPr sz="1600" spc="20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determine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accurate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valuations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at</a:t>
            </a:r>
            <a:r>
              <a:rPr sz="1600" spc="2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different</a:t>
            </a:r>
            <a:r>
              <a:rPr sz="1600" spc="2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stages</a:t>
            </a:r>
            <a:r>
              <a:rPr sz="1600" spc="20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of</a:t>
            </a:r>
            <a:r>
              <a:rPr sz="1600" spc="20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</a:t>
            </a:r>
            <a:r>
              <a:rPr sz="1600" spc="204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venture’s development.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706100" cy="7221220"/>
            <a:chOff x="0" y="0"/>
            <a:chExt cx="10706100" cy="72212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706100" cy="719992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65" y="598931"/>
              <a:ext cx="4871540" cy="48941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598931"/>
              <a:ext cx="1572895" cy="1580515"/>
            </a:xfrm>
            <a:custGeom>
              <a:avLst/>
              <a:gdLst/>
              <a:ahLst/>
              <a:cxnLst/>
              <a:rect l="l" t="t" r="r" b="b"/>
              <a:pathLst>
                <a:path w="1572895" h="1580514">
                  <a:moveTo>
                    <a:pt x="1572641" y="0"/>
                  </a:moveTo>
                  <a:lnTo>
                    <a:pt x="0" y="0"/>
                  </a:lnTo>
                  <a:lnTo>
                    <a:pt x="0" y="1580006"/>
                  </a:lnTo>
                  <a:lnTo>
                    <a:pt x="1572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97661" y="2839211"/>
              <a:ext cx="2175510" cy="4381500"/>
            </a:xfrm>
            <a:custGeom>
              <a:avLst/>
              <a:gdLst/>
              <a:ahLst/>
              <a:cxnLst/>
              <a:rect l="l" t="t" r="r" b="b"/>
              <a:pathLst>
                <a:path w="2175510" h="4381500">
                  <a:moveTo>
                    <a:pt x="2175154" y="0"/>
                  </a:moveTo>
                  <a:lnTo>
                    <a:pt x="0" y="2185416"/>
                  </a:lnTo>
                  <a:lnTo>
                    <a:pt x="0" y="4381497"/>
                  </a:lnTo>
                  <a:lnTo>
                    <a:pt x="510362" y="4381497"/>
                  </a:lnTo>
                  <a:lnTo>
                    <a:pt x="2175154" y="2708910"/>
                  </a:lnTo>
                  <a:lnTo>
                    <a:pt x="2175154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197222" y="1983485"/>
            <a:ext cx="4062095" cy="4006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Summary</a:t>
            </a:r>
            <a:r>
              <a:rPr sz="2450" i="0" spc="-4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of</a:t>
            </a:r>
            <a:r>
              <a:rPr sz="2450" i="0" spc="-1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Lecture</a:t>
            </a:r>
            <a:r>
              <a:rPr sz="2450" i="0" spc="-3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AFEF"/>
                </a:solidFill>
                <a:latin typeface="Calibri"/>
                <a:cs typeface="Calibri"/>
              </a:rPr>
              <a:t>Objectives</a:t>
            </a:r>
            <a:endParaRPr sz="245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766822" y="651357"/>
            <a:ext cx="7848600" cy="1988185"/>
            <a:chOff x="2766822" y="651357"/>
            <a:chExt cx="7848600" cy="1988185"/>
          </a:xfrm>
        </p:grpSpPr>
        <p:sp>
          <p:nvSpPr>
            <p:cNvPr id="9" name="object 9"/>
            <p:cNvSpPr/>
            <p:nvPr/>
          </p:nvSpPr>
          <p:spPr>
            <a:xfrm>
              <a:off x="2766822" y="1111234"/>
              <a:ext cx="5722620" cy="40640"/>
            </a:xfrm>
            <a:custGeom>
              <a:avLst/>
              <a:gdLst/>
              <a:ahLst/>
              <a:cxnLst/>
              <a:rect l="l" t="t" r="r" b="b"/>
              <a:pathLst>
                <a:path w="5722620" h="40640">
                  <a:moveTo>
                    <a:pt x="5722620" y="0"/>
                  </a:moveTo>
                  <a:lnTo>
                    <a:pt x="0" y="0"/>
                  </a:lnTo>
                  <a:lnTo>
                    <a:pt x="0" y="40147"/>
                  </a:lnTo>
                  <a:lnTo>
                    <a:pt x="5722620" y="40147"/>
                  </a:lnTo>
                  <a:lnTo>
                    <a:pt x="57226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973831" y="1771205"/>
              <a:ext cx="1045844" cy="868044"/>
            </a:xfrm>
            <a:custGeom>
              <a:avLst/>
              <a:gdLst/>
              <a:ahLst/>
              <a:cxnLst/>
              <a:rect l="l" t="t" r="r" b="b"/>
              <a:pathLst>
                <a:path w="1045845" h="868044">
                  <a:moveTo>
                    <a:pt x="1045502" y="0"/>
                  </a:moveTo>
                  <a:lnTo>
                    <a:pt x="0" y="0"/>
                  </a:lnTo>
                  <a:lnTo>
                    <a:pt x="0" y="867981"/>
                  </a:lnTo>
                  <a:lnTo>
                    <a:pt x="1045502" y="867981"/>
                  </a:lnTo>
                  <a:lnTo>
                    <a:pt x="1045502" y="0"/>
                  </a:lnTo>
                  <a:close/>
                </a:path>
              </a:pathLst>
            </a:custGeom>
            <a:solidFill>
              <a:srgbClr val="2C395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90661" y="651357"/>
              <a:ext cx="2024252" cy="945159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2689098" y="2962783"/>
            <a:ext cx="7689850" cy="40201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 algn="just">
              <a:lnSpc>
                <a:spcPct val="100000"/>
              </a:lnSpc>
              <a:spcBef>
                <a:spcPts val="100"/>
              </a:spcBef>
              <a:buAutoNum type="arabicPeriod" startAt="3"/>
              <a:tabLst>
                <a:tab pos="241300" algn="l"/>
              </a:tabLst>
            </a:pPr>
            <a:r>
              <a:rPr sz="1800" b="1" dirty="0">
                <a:latin typeface="Times New Roman"/>
                <a:cs typeface="Times New Roman"/>
              </a:rPr>
              <a:t>Assess</a:t>
            </a:r>
            <a:r>
              <a:rPr sz="1800" b="1" spc="-2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DeFi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&amp;</a:t>
            </a:r>
            <a:r>
              <a:rPr sz="1800" b="1" spc="-3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Tokenization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Times New Roman"/>
                <a:cs typeface="Times New Roman"/>
              </a:rPr>
              <a:t>Students</a:t>
            </a:r>
            <a:r>
              <a:rPr sz="1600" spc="2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will</a:t>
            </a:r>
            <a:r>
              <a:rPr sz="1600" spc="19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gain</a:t>
            </a:r>
            <a:r>
              <a:rPr sz="1600" spc="2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a</a:t>
            </a:r>
            <a:r>
              <a:rPr sz="1600" spc="19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comprehensive</a:t>
            </a:r>
            <a:r>
              <a:rPr sz="1600" spc="2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understanding</a:t>
            </a:r>
            <a:r>
              <a:rPr sz="1600" spc="2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of</a:t>
            </a:r>
            <a:r>
              <a:rPr sz="1600" spc="2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decentralized</a:t>
            </a:r>
            <a:r>
              <a:rPr sz="1600" spc="20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finance</a:t>
            </a:r>
            <a:r>
              <a:rPr sz="1600" spc="204" dirty="0">
                <a:latin typeface="Times New Roman"/>
                <a:cs typeface="Times New Roman"/>
              </a:rPr>
              <a:t>  </a:t>
            </a:r>
            <a:r>
              <a:rPr sz="1600" spc="-10" dirty="0">
                <a:latin typeface="Times New Roman"/>
                <a:cs typeface="Times New Roman"/>
              </a:rPr>
              <a:t>(DeFi) </a:t>
            </a:r>
            <a:r>
              <a:rPr sz="1600" dirty="0">
                <a:latin typeface="Times New Roman"/>
                <a:cs typeface="Times New Roman"/>
              </a:rPr>
              <a:t>instruments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blockchain-</a:t>
            </a:r>
            <a:r>
              <a:rPr sz="1600" dirty="0">
                <a:latin typeface="Times New Roman"/>
                <a:cs typeface="Times New Roman"/>
              </a:rPr>
              <a:t>based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asset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tokenization</a:t>
            </a:r>
            <a:r>
              <a:rPr sz="1600" spc="1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their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revolutionary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applications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spc="-25" dirty="0">
                <a:latin typeface="Times New Roman"/>
                <a:cs typeface="Times New Roman"/>
              </a:rPr>
              <a:t>to </a:t>
            </a:r>
            <a:r>
              <a:rPr sz="1600" dirty="0">
                <a:latin typeface="Times New Roman"/>
                <a:cs typeface="Times New Roman"/>
              </a:rPr>
              <a:t>startup</a:t>
            </a:r>
            <a:r>
              <a:rPr sz="1600" spc="1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financing.</a:t>
            </a:r>
            <a:r>
              <a:rPr sz="1600" spc="18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</a:t>
            </a:r>
            <a:r>
              <a:rPr sz="1600" spc="1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objective</a:t>
            </a:r>
            <a:r>
              <a:rPr sz="1600" spc="1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covers</a:t>
            </a:r>
            <a:r>
              <a:rPr sz="1600" spc="1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key</a:t>
            </a:r>
            <a:r>
              <a:rPr sz="1600" spc="18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concepts</a:t>
            </a:r>
            <a:r>
              <a:rPr sz="1600" spc="204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such</a:t>
            </a:r>
            <a:r>
              <a:rPr sz="1600" spc="19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as</a:t>
            </a:r>
            <a:r>
              <a:rPr sz="1600" spc="1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security</a:t>
            </a:r>
            <a:r>
              <a:rPr sz="1600" spc="19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tokens</a:t>
            </a:r>
            <a:r>
              <a:rPr sz="1600" spc="2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versus</a:t>
            </a:r>
            <a:r>
              <a:rPr sz="1600" spc="19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utility </a:t>
            </a:r>
            <a:r>
              <a:rPr sz="1600" dirty="0">
                <a:latin typeface="Times New Roman"/>
                <a:cs typeface="Times New Roman"/>
              </a:rPr>
              <a:t>tokens,</a:t>
            </a:r>
            <a:r>
              <a:rPr sz="1600" spc="1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smart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contracts,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fractional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ownership,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DAOs</a:t>
            </a:r>
            <a:r>
              <a:rPr sz="1600" spc="1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as</a:t>
            </a:r>
            <a:r>
              <a:rPr sz="1600" spc="1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financing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governance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vehicles,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114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how</a:t>
            </a:r>
            <a:r>
              <a:rPr sz="1600" spc="11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tokenization</a:t>
            </a:r>
            <a:r>
              <a:rPr sz="1600" spc="12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enables</a:t>
            </a:r>
            <a:r>
              <a:rPr sz="1600" spc="12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global</a:t>
            </a:r>
            <a:r>
              <a:rPr sz="1600" spc="114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24/7</a:t>
            </a:r>
            <a:r>
              <a:rPr sz="1600" spc="114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trading,</a:t>
            </a:r>
            <a:r>
              <a:rPr sz="1600" spc="12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lower</a:t>
            </a:r>
            <a:r>
              <a:rPr sz="1600" spc="114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investment</a:t>
            </a:r>
            <a:r>
              <a:rPr sz="1600" spc="114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thresholds,</a:t>
            </a:r>
            <a:r>
              <a:rPr sz="1600" spc="114" dirty="0">
                <a:latin typeface="Times New Roman"/>
                <a:cs typeface="Times New Roman"/>
              </a:rPr>
              <a:t>  </a:t>
            </a:r>
            <a:r>
              <a:rPr sz="1600" spc="-25" dirty="0">
                <a:latin typeface="Times New Roman"/>
                <a:cs typeface="Times New Roman"/>
              </a:rPr>
              <a:t>and </a:t>
            </a:r>
            <a:r>
              <a:rPr sz="1600" dirty="0">
                <a:latin typeface="Times New Roman"/>
                <a:cs typeface="Times New Roman"/>
              </a:rPr>
              <a:t>programmable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equity.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Real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examples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like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MakerDAO</a:t>
            </a:r>
            <a:r>
              <a:rPr sz="1600" spc="8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ConstitutionDAO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spc="-10" dirty="0">
                <a:latin typeface="Times New Roman"/>
                <a:cs typeface="Times New Roman"/>
              </a:rPr>
              <a:t>illustrate </a:t>
            </a:r>
            <a:r>
              <a:rPr sz="1600" dirty="0">
                <a:latin typeface="Times New Roman"/>
                <a:cs typeface="Times New Roman"/>
              </a:rPr>
              <a:t>practical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implementation.</a:t>
            </a: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0"/>
              </a:spcBef>
            </a:pPr>
            <a:endParaRPr sz="16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AutoNum type="arabicPeriod" startAt="4"/>
              <a:tabLst>
                <a:tab pos="241300" algn="l"/>
              </a:tabLst>
            </a:pPr>
            <a:r>
              <a:rPr sz="1800" b="1" dirty="0">
                <a:latin typeface="Times New Roman"/>
                <a:cs typeface="Times New Roman"/>
              </a:rPr>
              <a:t>Design</a:t>
            </a:r>
            <a:r>
              <a:rPr sz="1800" b="1" spc="-3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Capital</a:t>
            </a:r>
            <a:r>
              <a:rPr sz="1800" b="1" spc="-3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Strategies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Times New Roman"/>
                <a:cs typeface="Times New Roman"/>
              </a:rPr>
              <a:t>This</a:t>
            </a:r>
            <a:r>
              <a:rPr sz="1600" spc="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objective</a:t>
            </a:r>
            <a:r>
              <a:rPr sz="1600" spc="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emphasizes</a:t>
            </a:r>
            <a:r>
              <a:rPr sz="1600" spc="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building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</a:t>
            </a:r>
            <a:r>
              <a:rPr sz="1600" spc="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strategic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dynamic</a:t>
            </a:r>
            <a:r>
              <a:rPr sz="1600" spc="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financing</a:t>
            </a:r>
            <a:r>
              <a:rPr sz="1600" spc="4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roadmap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tailored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to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spc="-25" dirty="0">
                <a:latin typeface="Times New Roman"/>
                <a:cs typeface="Times New Roman"/>
              </a:rPr>
              <a:t>an </a:t>
            </a:r>
            <a:r>
              <a:rPr sz="1600" spc="-10" dirty="0">
                <a:latin typeface="Times New Roman"/>
                <a:cs typeface="Times New Roman"/>
              </a:rPr>
              <a:t>early-</a:t>
            </a:r>
            <a:r>
              <a:rPr sz="1600" dirty="0">
                <a:latin typeface="Times New Roman"/>
                <a:cs typeface="Times New Roman"/>
              </a:rPr>
              <a:t>stage</a:t>
            </a:r>
            <a:r>
              <a:rPr sz="1600" spc="3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venture.</a:t>
            </a:r>
            <a:r>
              <a:rPr sz="1600" spc="37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Students</a:t>
            </a:r>
            <a:r>
              <a:rPr sz="1600" spc="3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will</a:t>
            </a:r>
            <a:r>
              <a:rPr sz="1600" spc="38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learn</a:t>
            </a:r>
            <a:r>
              <a:rPr sz="1600" spc="37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how</a:t>
            </a:r>
            <a:r>
              <a:rPr sz="1600" spc="3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to</a:t>
            </a:r>
            <a:r>
              <a:rPr sz="1600" spc="3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match</a:t>
            </a:r>
            <a:r>
              <a:rPr sz="1600" spc="37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appropriate</a:t>
            </a:r>
            <a:r>
              <a:rPr sz="1600" spc="38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financing</a:t>
            </a:r>
            <a:r>
              <a:rPr sz="1600" spc="38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instruments </a:t>
            </a:r>
            <a:r>
              <a:rPr sz="1600" dirty="0">
                <a:latin typeface="Times New Roman"/>
                <a:cs typeface="Times New Roman"/>
              </a:rPr>
              <a:t>(SAFE</a:t>
            </a:r>
            <a:r>
              <a:rPr sz="1600" spc="8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notes,</a:t>
            </a:r>
            <a:r>
              <a:rPr sz="1600" spc="9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convertible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notes,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VC,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RBF,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crowdfunding,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etc.)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to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each</a:t>
            </a:r>
            <a:r>
              <a:rPr sz="1600" spc="9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stage</a:t>
            </a:r>
            <a:r>
              <a:rPr sz="1600" spc="85" dirty="0">
                <a:latin typeface="Times New Roman"/>
                <a:cs typeface="Times New Roman"/>
              </a:rPr>
              <a:t>  </a:t>
            </a:r>
            <a:r>
              <a:rPr sz="1600" dirty="0">
                <a:latin typeface="Times New Roman"/>
                <a:cs typeface="Times New Roman"/>
              </a:rPr>
              <a:t>of</a:t>
            </a:r>
            <a:r>
              <a:rPr sz="1600" spc="90" dirty="0">
                <a:latin typeface="Times New Roman"/>
                <a:cs typeface="Times New Roman"/>
              </a:rPr>
              <a:t>  </a:t>
            </a:r>
            <a:r>
              <a:rPr sz="1600" spc="-25" dirty="0">
                <a:latin typeface="Times New Roman"/>
                <a:cs typeface="Times New Roman"/>
              </a:rPr>
              <a:t>the </a:t>
            </a:r>
            <a:r>
              <a:rPr sz="1600" dirty="0">
                <a:latin typeface="Times New Roman"/>
                <a:cs typeface="Times New Roman"/>
              </a:rPr>
              <a:t>company’s</a:t>
            </a:r>
            <a:r>
              <a:rPr sz="1600" spc="1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lifecycle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while</a:t>
            </a:r>
            <a:r>
              <a:rPr sz="1600" spc="15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optimizing</a:t>
            </a:r>
            <a:r>
              <a:rPr sz="1600" spc="17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for</a:t>
            </a:r>
            <a:r>
              <a:rPr sz="1600" spc="16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minimal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dilution,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founder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control,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16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long-</a:t>
            </a:r>
            <a:r>
              <a:rPr sz="1600" spc="-20" dirty="0">
                <a:latin typeface="Times New Roman"/>
                <a:cs typeface="Times New Roman"/>
              </a:rPr>
              <a:t>term </a:t>
            </a:r>
            <a:r>
              <a:rPr sz="1600" dirty="0">
                <a:latin typeface="Times New Roman"/>
                <a:cs typeface="Times New Roman"/>
              </a:rPr>
              <a:t>strategic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value.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The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focus</a:t>
            </a:r>
            <a:r>
              <a:rPr sz="1600" spc="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is</a:t>
            </a:r>
            <a:r>
              <a:rPr sz="1600" spc="-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on</a:t>
            </a:r>
            <a:r>
              <a:rPr sz="1600" spc="-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creating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</a:t>
            </a:r>
            <a:r>
              <a:rPr sz="1600" spc="-10" dirty="0">
                <a:latin typeface="Times New Roman"/>
                <a:cs typeface="Times New Roman"/>
              </a:rPr>
              <a:t> forward-</a:t>
            </a:r>
            <a:r>
              <a:rPr sz="1600" dirty="0">
                <a:latin typeface="Times New Roman"/>
                <a:cs typeface="Times New Roman"/>
              </a:rPr>
              <a:t>looking capital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strategy that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evolves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as </a:t>
            </a:r>
            <a:r>
              <a:rPr sz="1600" spc="-25" dirty="0">
                <a:latin typeface="Times New Roman"/>
                <a:cs typeface="Times New Roman"/>
              </a:rPr>
              <a:t>the </a:t>
            </a:r>
            <a:r>
              <a:rPr sz="1600" dirty="0">
                <a:latin typeface="Times New Roman"/>
                <a:cs typeface="Times New Roman"/>
              </a:rPr>
              <a:t>venture</a:t>
            </a:r>
            <a:r>
              <a:rPr sz="1600" spc="-4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progresses</a:t>
            </a:r>
            <a:r>
              <a:rPr sz="1600" spc="-1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from</a:t>
            </a:r>
            <a:r>
              <a:rPr sz="1600" spc="-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idea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stage</a:t>
            </a:r>
            <a:r>
              <a:rPr sz="1600" spc="-2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through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growth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exit.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706100" cy="7221220"/>
            <a:chOff x="0" y="0"/>
            <a:chExt cx="10706100" cy="72212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706100" cy="719992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65" y="598931"/>
              <a:ext cx="4871540" cy="48941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598931"/>
              <a:ext cx="1572895" cy="1580515"/>
            </a:xfrm>
            <a:custGeom>
              <a:avLst/>
              <a:gdLst/>
              <a:ahLst/>
              <a:cxnLst/>
              <a:rect l="l" t="t" r="r" b="b"/>
              <a:pathLst>
                <a:path w="1572895" h="1580514">
                  <a:moveTo>
                    <a:pt x="1572641" y="0"/>
                  </a:moveTo>
                  <a:lnTo>
                    <a:pt x="0" y="0"/>
                  </a:lnTo>
                  <a:lnTo>
                    <a:pt x="0" y="1580006"/>
                  </a:lnTo>
                  <a:lnTo>
                    <a:pt x="1572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97661" y="2839211"/>
              <a:ext cx="2175510" cy="4381500"/>
            </a:xfrm>
            <a:custGeom>
              <a:avLst/>
              <a:gdLst/>
              <a:ahLst/>
              <a:cxnLst/>
              <a:rect l="l" t="t" r="r" b="b"/>
              <a:pathLst>
                <a:path w="2175510" h="4381500">
                  <a:moveTo>
                    <a:pt x="2175154" y="0"/>
                  </a:moveTo>
                  <a:lnTo>
                    <a:pt x="0" y="2185416"/>
                  </a:lnTo>
                  <a:lnTo>
                    <a:pt x="0" y="4381497"/>
                  </a:lnTo>
                  <a:lnTo>
                    <a:pt x="510362" y="4381497"/>
                  </a:lnTo>
                  <a:lnTo>
                    <a:pt x="2175154" y="2708910"/>
                  </a:lnTo>
                  <a:lnTo>
                    <a:pt x="2175154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214240" y="1983485"/>
            <a:ext cx="4062095" cy="4006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Summary</a:t>
            </a:r>
            <a:r>
              <a:rPr sz="2450" i="0" spc="-4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of</a:t>
            </a:r>
            <a:r>
              <a:rPr sz="2450" i="0" spc="-1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dirty="0">
                <a:solidFill>
                  <a:srgbClr val="00AFEF"/>
                </a:solidFill>
                <a:latin typeface="Calibri"/>
                <a:cs typeface="Calibri"/>
              </a:rPr>
              <a:t>Lecture</a:t>
            </a:r>
            <a:r>
              <a:rPr sz="2450" i="0" spc="-35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2450" i="0" spc="-10" dirty="0">
                <a:solidFill>
                  <a:srgbClr val="00AFEF"/>
                </a:solidFill>
                <a:latin typeface="Calibri"/>
                <a:cs typeface="Calibri"/>
              </a:rPr>
              <a:t>Objectives</a:t>
            </a:r>
            <a:endParaRPr sz="245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766822" y="651357"/>
            <a:ext cx="7848600" cy="1988185"/>
            <a:chOff x="2766822" y="651357"/>
            <a:chExt cx="7848600" cy="1988185"/>
          </a:xfrm>
        </p:grpSpPr>
        <p:sp>
          <p:nvSpPr>
            <p:cNvPr id="9" name="object 9"/>
            <p:cNvSpPr/>
            <p:nvPr/>
          </p:nvSpPr>
          <p:spPr>
            <a:xfrm>
              <a:off x="2766822" y="1111234"/>
              <a:ext cx="5722620" cy="40640"/>
            </a:xfrm>
            <a:custGeom>
              <a:avLst/>
              <a:gdLst/>
              <a:ahLst/>
              <a:cxnLst/>
              <a:rect l="l" t="t" r="r" b="b"/>
              <a:pathLst>
                <a:path w="5722620" h="40640">
                  <a:moveTo>
                    <a:pt x="5722620" y="0"/>
                  </a:moveTo>
                  <a:lnTo>
                    <a:pt x="0" y="0"/>
                  </a:lnTo>
                  <a:lnTo>
                    <a:pt x="0" y="40147"/>
                  </a:lnTo>
                  <a:lnTo>
                    <a:pt x="5722620" y="40147"/>
                  </a:lnTo>
                  <a:lnTo>
                    <a:pt x="57226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973831" y="1771205"/>
              <a:ext cx="1045844" cy="868044"/>
            </a:xfrm>
            <a:custGeom>
              <a:avLst/>
              <a:gdLst/>
              <a:ahLst/>
              <a:cxnLst/>
              <a:rect l="l" t="t" r="r" b="b"/>
              <a:pathLst>
                <a:path w="1045845" h="868044">
                  <a:moveTo>
                    <a:pt x="1045502" y="0"/>
                  </a:moveTo>
                  <a:lnTo>
                    <a:pt x="0" y="0"/>
                  </a:lnTo>
                  <a:lnTo>
                    <a:pt x="0" y="867981"/>
                  </a:lnTo>
                  <a:lnTo>
                    <a:pt x="1045502" y="867981"/>
                  </a:lnTo>
                  <a:lnTo>
                    <a:pt x="1045502" y="0"/>
                  </a:lnTo>
                  <a:close/>
                </a:path>
              </a:pathLst>
            </a:custGeom>
            <a:solidFill>
              <a:srgbClr val="2C395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90661" y="651357"/>
              <a:ext cx="2024252" cy="94515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 algn="just">
              <a:lnSpc>
                <a:spcPct val="100000"/>
              </a:lnSpc>
              <a:spcBef>
                <a:spcPts val="100"/>
              </a:spcBef>
              <a:buAutoNum type="arabicPeriod" startAt="5"/>
              <a:tabLst>
                <a:tab pos="241300" algn="l"/>
              </a:tabLst>
            </a:pPr>
            <a:r>
              <a:rPr dirty="0"/>
              <a:t>Evaluate</a:t>
            </a:r>
            <a:r>
              <a:rPr spc="-15" dirty="0"/>
              <a:t> </a:t>
            </a:r>
            <a:r>
              <a:rPr dirty="0"/>
              <a:t>Risk</a:t>
            </a:r>
            <a:r>
              <a:rPr spc="-15" dirty="0"/>
              <a:t> </a:t>
            </a:r>
            <a:r>
              <a:rPr dirty="0"/>
              <a:t>&amp;</a:t>
            </a:r>
            <a:r>
              <a:rPr spc="-5" dirty="0"/>
              <a:t> </a:t>
            </a:r>
            <a:r>
              <a:rPr spc="-10" dirty="0"/>
              <a:t>Return</a:t>
            </a: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1600" b="0" dirty="0">
                <a:latin typeface="Times New Roman"/>
                <a:cs typeface="Times New Roman"/>
              </a:rPr>
              <a:t>Students</a:t>
            </a:r>
            <a:r>
              <a:rPr sz="1600" b="0" spc="2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will</a:t>
            </a:r>
            <a:r>
              <a:rPr sz="1600" b="0" spc="229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learn</a:t>
            </a:r>
            <a:r>
              <a:rPr sz="1600" b="0" spc="2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to</a:t>
            </a:r>
            <a:r>
              <a:rPr sz="1600" b="0" spc="229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apply</a:t>
            </a:r>
            <a:r>
              <a:rPr sz="1600" b="0" spc="229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analytical</a:t>
            </a:r>
            <a:r>
              <a:rPr sz="1600" b="0" spc="2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frameworks</a:t>
            </a:r>
            <a:r>
              <a:rPr sz="1600" b="0" spc="24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to</a:t>
            </a:r>
            <a:r>
              <a:rPr sz="1600" b="0" spc="229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assess</a:t>
            </a:r>
            <a:r>
              <a:rPr sz="1600" b="0" spc="23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investor</a:t>
            </a:r>
            <a:r>
              <a:rPr sz="1600" b="0" spc="229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risk</a:t>
            </a:r>
            <a:r>
              <a:rPr sz="1600" b="0" spc="229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profiles,</a:t>
            </a:r>
            <a:r>
              <a:rPr sz="1600" b="0" spc="235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return </a:t>
            </a:r>
            <a:r>
              <a:rPr sz="1600" b="0" dirty="0">
                <a:latin typeface="Times New Roman"/>
                <a:cs typeface="Times New Roman"/>
              </a:rPr>
              <a:t>expectations,</a:t>
            </a:r>
            <a:r>
              <a:rPr sz="1600" b="0" spc="80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and</a:t>
            </a:r>
            <a:r>
              <a:rPr sz="1600" b="0" spc="75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the</a:t>
            </a:r>
            <a:r>
              <a:rPr sz="1600" b="0" spc="75" dirty="0">
                <a:latin typeface="Times New Roman"/>
                <a:cs typeface="Times New Roman"/>
              </a:rPr>
              <a:t>  </a:t>
            </a:r>
            <a:r>
              <a:rPr sz="1600" b="0" spc="-10" dirty="0">
                <a:latin typeface="Times New Roman"/>
                <a:cs typeface="Times New Roman"/>
              </a:rPr>
              <a:t>risk-</a:t>
            </a:r>
            <a:r>
              <a:rPr sz="1600" b="0" dirty="0">
                <a:latin typeface="Times New Roman"/>
                <a:cs typeface="Times New Roman"/>
              </a:rPr>
              <a:t>return</a:t>
            </a:r>
            <a:r>
              <a:rPr sz="1600" b="0" spc="80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tradeoff</a:t>
            </a:r>
            <a:r>
              <a:rPr sz="1600" b="0" spc="80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across</a:t>
            </a:r>
            <a:r>
              <a:rPr sz="1600" b="0" spc="75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different</a:t>
            </a:r>
            <a:r>
              <a:rPr sz="1600" b="0" spc="80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financing</a:t>
            </a:r>
            <a:r>
              <a:rPr sz="1600" b="0" spc="85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instruments.</a:t>
            </a:r>
            <a:r>
              <a:rPr sz="1600" b="0" spc="70" dirty="0">
                <a:latin typeface="Times New Roman"/>
                <a:cs typeface="Times New Roman"/>
              </a:rPr>
              <a:t>  </a:t>
            </a:r>
            <a:r>
              <a:rPr sz="1600" b="0" spc="-20" dirty="0">
                <a:latin typeface="Times New Roman"/>
                <a:cs typeface="Times New Roman"/>
              </a:rPr>
              <a:t>This </a:t>
            </a:r>
            <a:r>
              <a:rPr sz="1600" b="0" dirty="0">
                <a:latin typeface="Times New Roman"/>
                <a:cs typeface="Times New Roman"/>
              </a:rPr>
              <a:t>includes</a:t>
            </a:r>
            <a:r>
              <a:rPr sz="1600" b="0" spc="36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understanding</a:t>
            </a:r>
            <a:r>
              <a:rPr sz="1600" b="0" spc="37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the</a:t>
            </a:r>
            <a:r>
              <a:rPr sz="1600" b="0" spc="3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VC</a:t>
            </a:r>
            <a:r>
              <a:rPr sz="1600" b="0" spc="36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power</a:t>
            </a:r>
            <a:r>
              <a:rPr sz="1600" b="0" spc="3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law</a:t>
            </a:r>
            <a:r>
              <a:rPr sz="1600" b="0" spc="3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(where</a:t>
            </a:r>
            <a:r>
              <a:rPr sz="1600" b="0" spc="3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returns</a:t>
            </a:r>
            <a:r>
              <a:rPr sz="1600" b="0" spc="38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are</a:t>
            </a:r>
            <a:r>
              <a:rPr sz="1600" b="0" spc="3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driven</a:t>
            </a:r>
            <a:r>
              <a:rPr sz="1600" b="0" spc="37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by</a:t>
            </a:r>
            <a:r>
              <a:rPr sz="1600" b="0" spc="35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</a:t>
            </a:r>
            <a:r>
              <a:rPr sz="1600" b="0" spc="3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few</a:t>
            </a:r>
            <a:r>
              <a:rPr sz="1600" b="0" spc="355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unicorn </a:t>
            </a:r>
            <a:r>
              <a:rPr sz="1600" b="0" dirty="0">
                <a:latin typeface="Times New Roman"/>
                <a:cs typeface="Times New Roman"/>
              </a:rPr>
              <a:t>outcomes),</a:t>
            </a:r>
            <a:r>
              <a:rPr sz="1600" b="0" spc="1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the</a:t>
            </a:r>
            <a:r>
              <a:rPr sz="1600" b="0" spc="125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non-</a:t>
            </a:r>
            <a:r>
              <a:rPr sz="1600" b="0" dirty="0">
                <a:latin typeface="Times New Roman"/>
                <a:cs typeface="Times New Roman"/>
              </a:rPr>
              <a:t>dilutive</a:t>
            </a:r>
            <a:r>
              <a:rPr sz="1600" b="0" spc="1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nature</a:t>
            </a:r>
            <a:r>
              <a:rPr sz="1600" b="0" spc="1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of</a:t>
            </a:r>
            <a:r>
              <a:rPr sz="1600" b="0" spc="130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revenue-</a:t>
            </a:r>
            <a:r>
              <a:rPr sz="1600" b="0" dirty="0">
                <a:latin typeface="Times New Roman"/>
                <a:cs typeface="Times New Roman"/>
              </a:rPr>
              <a:t>based</a:t>
            </a:r>
            <a:r>
              <a:rPr sz="1600" b="0" spc="1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financing,</a:t>
            </a:r>
            <a:r>
              <a:rPr sz="1600" b="0" spc="1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the</a:t>
            </a:r>
            <a:r>
              <a:rPr sz="1600" b="0" spc="1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higher</a:t>
            </a:r>
            <a:r>
              <a:rPr sz="1600" b="0" spc="1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risk</a:t>
            </a:r>
            <a:r>
              <a:rPr sz="1600" b="0" spc="1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in</a:t>
            </a:r>
            <a:r>
              <a:rPr sz="1600" b="0" spc="1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DeFi</a:t>
            </a:r>
            <a:r>
              <a:rPr sz="1600" b="0" spc="135" dirty="0">
                <a:latin typeface="Times New Roman"/>
                <a:cs typeface="Times New Roman"/>
              </a:rPr>
              <a:t> </a:t>
            </a:r>
            <a:r>
              <a:rPr sz="1600" b="0" spc="-25" dirty="0">
                <a:latin typeface="Times New Roman"/>
                <a:cs typeface="Times New Roman"/>
              </a:rPr>
              <a:t>and </a:t>
            </a:r>
            <a:r>
              <a:rPr sz="1600" b="0" dirty="0">
                <a:latin typeface="Times New Roman"/>
                <a:cs typeface="Times New Roman"/>
              </a:rPr>
              <a:t>tokenization,</a:t>
            </a:r>
            <a:r>
              <a:rPr sz="1600" b="0" spc="15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and</a:t>
            </a:r>
            <a:r>
              <a:rPr sz="1600" b="0" spc="14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how</a:t>
            </a:r>
            <a:r>
              <a:rPr sz="1600" b="0" spc="15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market</a:t>
            </a:r>
            <a:r>
              <a:rPr sz="1600" b="0" spc="14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conditions</a:t>
            </a:r>
            <a:r>
              <a:rPr sz="1600" b="0" spc="14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such</a:t>
            </a:r>
            <a:r>
              <a:rPr sz="1600" b="0" spc="1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as</a:t>
            </a:r>
            <a:r>
              <a:rPr sz="1600" b="0" spc="1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rising</a:t>
            </a:r>
            <a:r>
              <a:rPr sz="1600" b="0" spc="14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interest</a:t>
            </a:r>
            <a:r>
              <a:rPr sz="1600" b="0" spc="1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rates</a:t>
            </a:r>
            <a:r>
              <a:rPr sz="1600" b="0" spc="1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affect</a:t>
            </a:r>
            <a:r>
              <a:rPr sz="1600" b="0" spc="1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valuations</a:t>
            </a:r>
            <a:r>
              <a:rPr sz="1600" b="0" spc="155" dirty="0">
                <a:latin typeface="Times New Roman"/>
                <a:cs typeface="Times New Roman"/>
              </a:rPr>
              <a:t> </a:t>
            </a:r>
            <a:r>
              <a:rPr sz="1600" b="0" spc="-25" dirty="0">
                <a:latin typeface="Times New Roman"/>
                <a:cs typeface="Times New Roman"/>
              </a:rPr>
              <a:t>and </a:t>
            </a:r>
            <a:r>
              <a:rPr sz="1600" b="0" dirty="0">
                <a:latin typeface="Times New Roman"/>
                <a:cs typeface="Times New Roman"/>
              </a:rPr>
              <a:t>investor</a:t>
            </a:r>
            <a:r>
              <a:rPr sz="1600" b="0" spc="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behavior.</a:t>
            </a:r>
            <a:r>
              <a:rPr sz="1600" b="0" spc="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Special</a:t>
            </a:r>
            <a:r>
              <a:rPr sz="1600" b="0" spc="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attention</a:t>
            </a:r>
            <a:r>
              <a:rPr sz="1600" b="0" spc="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is</a:t>
            </a:r>
            <a:r>
              <a:rPr sz="1600" b="0" spc="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given</a:t>
            </a:r>
            <a:r>
              <a:rPr sz="1600" b="0" spc="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to</a:t>
            </a:r>
            <a:r>
              <a:rPr sz="1600" b="0" spc="3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evaluating</a:t>
            </a:r>
            <a:r>
              <a:rPr sz="1600" b="0" spc="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risk</a:t>
            </a:r>
            <a:r>
              <a:rPr sz="1600" b="0" spc="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in</a:t>
            </a:r>
            <a:r>
              <a:rPr sz="1600" b="0" spc="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traditional,</a:t>
            </a:r>
            <a:r>
              <a:rPr sz="1600" b="0" spc="3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alternative,</a:t>
            </a:r>
            <a:r>
              <a:rPr sz="1600" b="0" spc="25" dirty="0">
                <a:latin typeface="Times New Roman"/>
                <a:cs typeface="Times New Roman"/>
              </a:rPr>
              <a:t> </a:t>
            </a:r>
            <a:r>
              <a:rPr sz="1600" b="0" spc="-25" dirty="0">
                <a:latin typeface="Times New Roman"/>
                <a:cs typeface="Times New Roman"/>
              </a:rPr>
              <a:t>and </a:t>
            </a:r>
            <a:r>
              <a:rPr sz="1600" b="0" dirty="0">
                <a:latin typeface="Times New Roman"/>
                <a:cs typeface="Times New Roman"/>
              </a:rPr>
              <a:t>emerging</a:t>
            </a:r>
            <a:r>
              <a:rPr sz="1600" b="0" spc="-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financing</a:t>
            </a:r>
            <a:r>
              <a:rPr sz="1600" b="0" spc="-65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models.</a:t>
            </a: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15"/>
              </a:spcBef>
            </a:pPr>
            <a:endParaRPr sz="16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AutoNum type="arabicPeriod" startAt="6"/>
              <a:tabLst>
                <a:tab pos="241300" algn="l"/>
              </a:tabLst>
            </a:pPr>
            <a:r>
              <a:rPr dirty="0"/>
              <a:t>Critique</a:t>
            </a:r>
            <a:r>
              <a:rPr spc="-45" dirty="0"/>
              <a:t> </a:t>
            </a:r>
            <a:r>
              <a:rPr dirty="0"/>
              <a:t>Case</a:t>
            </a:r>
            <a:r>
              <a:rPr spc="-35" dirty="0"/>
              <a:t> </a:t>
            </a:r>
            <a:r>
              <a:rPr spc="-10" dirty="0"/>
              <a:t>Studies</a:t>
            </a:r>
          </a:p>
          <a:p>
            <a:pPr marL="12700" marR="5715" algn="just">
              <a:lnSpc>
                <a:spcPct val="100000"/>
              </a:lnSpc>
              <a:spcBef>
                <a:spcPts val="10"/>
              </a:spcBef>
            </a:pPr>
            <a:r>
              <a:rPr sz="1600" b="0" dirty="0">
                <a:latin typeface="Times New Roman"/>
                <a:cs typeface="Times New Roman"/>
              </a:rPr>
              <a:t>This</a:t>
            </a:r>
            <a:r>
              <a:rPr sz="1600" b="0" spc="31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objective</a:t>
            </a:r>
            <a:r>
              <a:rPr sz="1600" b="0" spc="30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develops</a:t>
            </a:r>
            <a:r>
              <a:rPr sz="1600" b="0" spc="3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critical</a:t>
            </a:r>
            <a:r>
              <a:rPr sz="1600" b="0" spc="30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thinking</a:t>
            </a:r>
            <a:r>
              <a:rPr sz="1600" b="0" spc="31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by</a:t>
            </a:r>
            <a:r>
              <a:rPr sz="1600" b="0" spc="30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requiring</a:t>
            </a:r>
            <a:r>
              <a:rPr sz="1600" b="0" spc="31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students</a:t>
            </a:r>
            <a:r>
              <a:rPr sz="1600" b="0" spc="31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to</a:t>
            </a:r>
            <a:r>
              <a:rPr sz="1600" b="0" spc="31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analyze</a:t>
            </a:r>
            <a:r>
              <a:rPr sz="1600" b="0" spc="3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real</a:t>
            </a:r>
            <a:r>
              <a:rPr sz="1600" b="0" spc="320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financing </a:t>
            </a:r>
            <a:r>
              <a:rPr sz="1600" b="0" dirty="0">
                <a:latin typeface="Times New Roman"/>
                <a:cs typeface="Times New Roman"/>
              </a:rPr>
              <a:t>decisions</a:t>
            </a:r>
            <a:r>
              <a:rPr sz="1600" b="0" spc="4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from</a:t>
            </a:r>
            <a:r>
              <a:rPr sz="1600" b="0" spc="45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prominent</a:t>
            </a:r>
            <a:r>
              <a:rPr sz="1600" b="0" spc="4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companies</a:t>
            </a:r>
            <a:r>
              <a:rPr sz="1600" b="0" spc="4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such</a:t>
            </a:r>
            <a:r>
              <a:rPr sz="1600" b="0" spc="4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as</a:t>
            </a:r>
            <a:r>
              <a:rPr sz="1600" b="0" spc="4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Uber,</a:t>
            </a:r>
            <a:r>
              <a:rPr sz="1600" b="0" spc="45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Airbnb,</a:t>
            </a:r>
            <a:r>
              <a:rPr sz="1600" b="0" spc="45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and</a:t>
            </a:r>
            <a:r>
              <a:rPr sz="1600" b="0" spc="4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Stripe.</a:t>
            </a:r>
            <a:r>
              <a:rPr sz="1600" b="0" spc="45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Students</a:t>
            </a:r>
            <a:r>
              <a:rPr sz="1600" b="0" spc="459" dirty="0">
                <a:latin typeface="Times New Roman"/>
                <a:cs typeface="Times New Roman"/>
              </a:rPr>
              <a:t> </a:t>
            </a:r>
            <a:r>
              <a:rPr sz="1600" b="0" spc="-20" dirty="0">
                <a:latin typeface="Times New Roman"/>
                <a:cs typeface="Times New Roman"/>
              </a:rPr>
              <a:t>will </a:t>
            </a:r>
            <a:r>
              <a:rPr sz="1600" b="0" dirty="0">
                <a:latin typeface="Times New Roman"/>
                <a:cs typeface="Times New Roman"/>
              </a:rPr>
              <a:t>examine</a:t>
            </a:r>
            <a:r>
              <a:rPr sz="1600" b="0" spc="4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Uber’s</a:t>
            </a:r>
            <a:r>
              <a:rPr sz="1600" b="0" spc="4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aggressive</a:t>
            </a:r>
            <a:r>
              <a:rPr sz="1600" b="0" spc="4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blitzscaling</a:t>
            </a:r>
            <a:r>
              <a:rPr sz="1600" b="0" spc="4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strategy</a:t>
            </a:r>
            <a:r>
              <a:rPr sz="1600" b="0" spc="41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through</a:t>
            </a:r>
            <a:r>
              <a:rPr sz="1600" b="0" spc="434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multiple</a:t>
            </a:r>
            <a:r>
              <a:rPr sz="1600" b="0" spc="4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VC</a:t>
            </a:r>
            <a:r>
              <a:rPr sz="1600" b="0" spc="409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rounds,</a:t>
            </a:r>
            <a:r>
              <a:rPr sz="1600" b="0" spc="409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Airbnb’s </a:t>
            </a:r>
            <a:r>
              <a:rPr sz="1600" b="0" dirty="0">
                <a:latin typeface="Times New Roman"/>
                <a:cs typeface="Times New Roman"/>
              </a:rPr>
              <a:t>resilience</a:t>
            </a:r>
            <a:r>
              <a:rPr sz="1600" b="0" spc="105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during</a:t>
            </a:r>
            <a:r>
              <a:rPr sz="1600" b="0" spc="110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the</a:t>
            </a:r>
            <a:r>
              <a:rPr sz="1600" b="0" spc="110" dirty="0">
                <a:latin typeface="Times New Roman"/>
                <a:cs typeface="Times New Roman"/>
              </a:rPr>
              <a:t>  </a:t>
            </a:r>
            <a:r>
              <a:rPr sz="1600" b="0" spc="-10" dirty="0">
                <a:latin typeface="Times New Roman"/>
                <a:cs typeface="Times New Roman"/>
              </a:rPr>
              <a:t>COVID-</a:t>
            </a:r>
            <a:r>
              <a:rPr sz="1600" b="0" dirty="0">
                <a:latin typeface="Times New Roman"/>
                <a:cs typeface="Times New Roman"/>
              </a:rPr>
              <a:t>19</a:t>
            </a:r>
            <a:r>
              <a:rPr sz="1600" b="0" spc="110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crisis</a:t>
            </a:r>
            <a:r>
              <a:rPr sz="1600" b="0" spc="105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with</a:t>
            </a:r>
            <a:r>
              <a:rPr sz="1600" b="0" spc="114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emergency</a:t>
            </a:r>
            <a:r>
              <a:rPr sz="1600" b="0" spc="105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debt</a:t>
            </a:r>
            <a:r>
              <a:rPr sz="1600" b="0" spc="114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financing,</a:t>
            </a:r>
            <a:r>
              <a:rPr sz="1600" b="0" spc="105" dirty="0">
                <a:latin typeface="Times New Roman"/>
                <a:cs typeface="Times New Roman"/>
              </a:rPr>
              <a:t>  </a:t>
            </a:r>
            <a:r>
              <a:rPr sz="1600" b="0" dirty="0">
                <a:latin typeface="Times New Roman"/>
                <a:cs typeface="Times New Roman"/>
              </a:rPr>
              <a:t>and</a:t>
            </a:r>
            <a:r>
              <a:rPr sz="1600" b="0" spc="110" dirty="0">
                <a:latin typeface="Times New Roman"/>
                <a:cs typeface="Times New Roman"/>
              </a:rPr>
              <a:t>  </a:t>
            </a:r>
            <a:r>
              <a:rPr sz="1600" b="0" spc="-10" dirty="0">
                <a:latin typeface="Times New Roman"/>
                <a:cs typeface="Times New Roman"/>
              </a:rPr>
              <a:t>Stripe’s </a:t>
            </a:r>
            <a:r>
              <a:rPr sz="1600" b="0" dirty="0">
                <a:latin typeface="Times New Roman"/>
                <a:cs typeface="Times New Roman"/>
              </a:rPr>
              <a:t>deliberate</a:t>
            </a:r>
            <a:r>
              <a:rPr sz="1600" b="0" spc="26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choice</a:t>
            </a:r>
            <a:r>
              <a:rPr sz="1600" b="0" spc="2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to</a:t>
            </a:r>
            <a:r>
              <a:rPr sz="1600" b="0" spc="2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remain</a:t>
            </a:r>
            <a:r>
              <a:rPr sz="1600" b="0" spc="2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private</a:t>
            </a:r>
            <a:r>
              <a:rPr sz="1600" b="0" spc="2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while</a:t>
            </a:r>
            <a:r>
              <a:rPr sz="1600" b="0" spc="2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raising</a:t>
            </a:r>
            <a:r>
              <a:rPr sz="1600" b="0" spc="2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over</a:t>
            </a:r>
            <a:r>
              <a:rPr sz="1600" b="0" spc="2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$8.7</a:t>
            </a:r>
            <a:r>
              <a:rPr sz="1600" b="0" spc="26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billion.</a:t>
            </a:r>
            <a:r>
              <a:rPr sz="1600" b="0" spc="254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Through</a:t>
            </a:r>
            <a:r>
              <a:rPr sz="1600" b="0" spc="27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these</a:t>
            </a:r>
            <a:r>
              <a:rPr sz="1600" b="0" spc="260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cases, </a:t>
            </a:r>
            <a:r>
              <a:rPr sz="1600" b="0" dirty="0">
                <a:latin typeface="Times New Roman"/>
                <a:cs typeface="Times New Roman"/>
              </a:rPr>
              <a:t>students</a:t>
            </a:r>
            <a:r>
              <a:rPr sz="1600" b="0" spc="114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extract</a:t>
            </a:r>
            <a:r>
              <a:rPr sz="1600" b="0" spc="10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key</a:t>
            </a:r>
            <a:r>
              <a:rPr sz="1600" b="0" spc="10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lessons</a:t>
            </a:r>
            <a:r>
              <a:rPr sz="1600" b="0" spc="10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on</a:t>
            </a:r>
            <a:r>
              <a:rPr sz="1600" b="0" spc="11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capital</a:t>
            </a:r>
            <a:r>
              <a:rPr sz="1600" b="0" spc="11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strategy,</a:t>
            </a:r>
            <a:r>
              <a:rPr sz="1600" b="0" spc="11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timing,</a:t>
            </a:r>
            <a:r>
              <a:rPr sz="1600" b="0" spc="12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market</a:t>
            </a:r>
            <a:r>
              <a:rPr sz="1600" b="0" spc="10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conditions,</a:t>
            </a:r>
            <a:r>
              <a:rPr sz="1600" b="0" spc="10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survival</a:t>
            </a:r>
            <a:r>
              <a:rPr sz="1600" b="0" spc="105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tactics, </a:t>
            </a:r>
            <a:r>
              <a:rPr sz="1600" b="0" dirty="0">
                <a:latin typeface="Times New Roman"/>
                <a:cs typeface="Times New Roman"/>
              </a:rPr>
              <a:t>and</a:t>
            </a:r>
            <a:r>
              <a:rPr sz="1600" b="0" spc="-3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the</a:t>
            </a:r>
            <a:r>
              <a:rPr sz="1600" b="0" spc="-3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balance</a:t>
            </a:r>
            <a:r>
              <a:rPr sz="1600" b="0" spc="-15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between</a:t>
            </a:r>
            <a:r>
              <a:rPr sz="1600" b="0" spc="-2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growth</a:t>
            </a:r>
            <a:r>
              <a:rPr sz="1600" b="0" spc="-30" dirty="0">
                <a:latin typeface="Times New Roman"/>
                <a:cs typeface="Times New Roman"/>
              </a:rPr>
              <a:t> </a:t>
            </a:r>
            <a:r>
              <a:rPr sz="1600" b="0" dirty="0">
                <a:latin typeface="Times New Roman"/>
                <a:cs typeface="Times New Roman"/>
              </a:rPr>
              <a:t>and</a:t>
            </a:r>
            <a:r>
              <a:rPr sz="1600" b="0" spc="-35" dirty="0">
                <a:latin typeface="Times New Roman"/>
                <a:cs typeface="Times New Roman"/>
              </a:rPr>
              <a:t> </a:t>
            </a:r>
            <a:r>
              <a:rPr sz="1600" b="0" spc="-10" dirty="0">
                <a:latin typeface="Times New Roman"/>
                <a:cs typeface="Times New Roman"/>
              </a:rPr>
              <a:t>profitability.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38650" cy="392150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83963" y="1700022"/>
            <a:ext cx="5864225" cy="3492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100" i="0" dirty="0">
                <a:solidFill>
                  <a:srgbClr val="000000"/>
                </a:solidFill>
                <a:latin typeface="Microsoft JhengHei"/>
                <a:cs typeface="Microsoft JhengHei"/>
              </a:rPr>
              <a:t>Recommended</a:t>
            </a:r>
            <a:r>
              <a:rPr sz="2100" i="0" spc="5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100" i="0" dirty="0">
                <a:solidFill>
                  <a:srgbClr val="000000"/>
                </a:solidFill>
                <a:latin typeface="Microsoft JhengHei"/>
                <a:cs typeface="Microsoft JhengHei"/>
              </a:rPr>
              <a:t>Resources</a:t>
            </a:r>
            <a:r>
              <a:rPr sz="2100" i="0" spc="40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100" i="0" dirty="0">
                <a:solidFill>
                  <a:srgbClr val="000000"/>
                </a:solidFill>
                <a:latin typeface="Microsoft JhengHei"/>
                <a:cs typeface="Microsoft JhengHei"/>
              </a:rPr>
              <a:t>&amp;</a:t>
            </a:r>
            <a:r>
              <a:rPr sz="2100" i="0" spc="8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100" i="0" dirty="0">
                <a:solidFill>
                  <a:srgbClr val="000000"/>
                </a:solidFill>
                <a:latin typeface="Microsoft JhengHei"/>
                <a:cs typeface="Microsoft JhengHei"/>
              </a:rPr>
              <a:t>Further</a:t>
            </a:r>
            <a:r>
              <a:rPr sz="2100" i="0" spc="65" dirty="0">
                <a:solidFill>
                  <a:srgbClr val="000000"/>
                </a:solidFill>
                <a:latin typeface="Microsoft JhengHei"/>
                <a:cs typeface="Microsoft JhengHei"/>
              </a:rPr>
              <a:t> </a:t>
            </a:r>
            <a:r>
              <a:rPr sz="2100" i="0" spc="-10" dirty="0">
                <a:solidFill>
                  <a:srgbClr val="000000"/>
                </a:solidFill>
                <a:latin typeface="Microsoft JhengHei"/>
                <a:cs typeface="Microsoft JhengHei"/>
              </a:rPr>
              <a:t>Reading</a:t>
            </a:r>
            <a:endParaRPr sz="210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1731" y="2858261"/>
            <a:ext cx="4664710" cy="29825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20395">
              <a:lnSpc>
                <a:spcPct val="100000"/>
              </a:lnSpc>
              <a:spcBef>
                <a:spcPts val="95"/>
              </a:spcBef>
            </a:pPr>
            <a:r>
              <a:rPr sz="1600" b="1" spc="-100" dirty="0">
                <a:latin typeface="Microsoft JhengHei"/>
                <a:cs typeface="Microsoft JhengHei"/>
              </a:rPr>
              <a:t>Essential</a:t>
            </a:r>
            <a:r>
              <a:rPr sz="1600" b="1" spc="-45" dirty="0">
                <a:latin typeface="Microsoft JhengHei"/>
                <a:cs typeface="Microsoft JhengHei"/>
              </a:rPr>
              <a:t> </a:t>
            </a:r>
            <a:r>
              <a:rPr sz="1600" b="1" spc="-20" dirty="0">
                <a:latin typeface="Microsoft JhengHei"/>
                <a:cs typeface="Microsoft JhengHei"/>
              </a:rPr>
              <a:t>Texts</a:t>
            </a:r>
            <a:endParaRPr sz="1600">
              <a:latin typeface="Microsoft JhengHei"/>
              <a:cs typeface="Microsoft JhengHei"/>
            </a:endParaRPr>
          </a:p>
          <a:p>
            <a:pPr marL="264160" marR="10160" indent="-251460">
              <a:lnSpc>
                <a:spcPts val="1200"/>
              </a:lnSpc>
              <a:spcBef>
                <a:spcPts val="2845"/>
              </a:spcBef>
              <a:buFont typeface="Calibri"/>
              <a:buChar char="•"/>
              <a:tabLst>
                <a:tab pos="264160" algn="l"/>
              </a:tabLst>
            </a:pPr>
            <a:r>
              <a:rPr sz="1200" b="1" spc="65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200" b="1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200" b="1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eals</a:t>
            </a:r>
            <a:r>
              <a:rPr sz="1200" b="1" spc="3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4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Brad</a:t>
            </a:r>
            <a:r>
              <a:rPr sz="1200" spc="3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Feld</a:t>
            </a:r>
            <a:r>
              <a:rPr sz="1200" spc="3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200" spc="45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Jason</a:t>
            </a:r>
            <a:r>
              <a:rPr sz="1200" spc="3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Calibri"/>
                <a:cs typeface="Calibri"/>
              </a:rPr>
              <a:t>Mendelson</a:t>
            </a:r>
            <a:r>
              <a:rPr sz="1200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(term</a:t>
            </a:r>
            <a:r>
              <a:rPr sz="1200" spc="3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sheet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echanics)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080"/>
              </a:lnSpc>
              <a:buFont typeface="Calibri"/>
              <a:buChar char="•"/>
              <a:tabLst>
                <a:tab pos="263525" algn="l"/>
              </a:tabLst>
            </a:pPr>
            <a:r>
              <a:rPr sz="1200" b="1" spc="65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200" b="1" spc="26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65" dirty="0">
                <a:solidFill>
                  <a:srgbClr val="272424"/>
                </a:solidFill>
                <a:latin typeface="Calibri"/>
                <a:cs typeface="Calibri"/>
              </a:rPr>
              <a:t>Business</a:t>
            </a:r>
            <a:r>
              <a:rPr sz="1200" b="1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6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200" b="1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65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200" b="1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Calibri"/>
                <a:cs typeface="Calibri"/>
              </a:rPr>
              <a:t>C</a:t>
            </a:r>
            <a:r>
              <a:rPr sz="1200" b="1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55" dirty="0">
                <a:solidFill>
                  <a:srgbClr val="272424"/>
                </a:solidFill>
                <a:latin typeface="Calibri"/>
                <a:cs typeface="Calibri"/>
              </a:rPr>
              <a:t>apital</a:t>
            </a:r>
            <a:r>
              <a:rPr sz="1200" b="1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39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Calibri"/>
                <a:cs typeface="Calibri"/>
              </a:rPr>
              <a:t>Mahendra</a:t>
            </a:r>
            <a:r>
              <a:rPr sz="1200" spc="2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Ram</a:t>
            </a:r>
            <a:r>
              <a:rPr sz="1200" spc="-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sing</a:t>
            </a:r>
            <a:r>
              <a:rPr sz="1200" spc="-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hani</a:t>
            </a:r>
            <a:endParaRPr sz="1200">
              <a:latin typeface="Calibri"/>
              <a:cs typeface="Calibri"/>
            </a:endParaRPr>
          </a:p>
          <a:p>
            <a:pPr marL="264160">
              <a:lnSpc>
                <a:spcPts val="1200"/>
              </a:lnSpc>
            </a:pP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(LP/GP</a:t>
            </a:r>
            <a:r>
              <a:rPr sz="1200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272424"/>
                </a:solidFill>
                <a:latin typeface="Calibri"/>
                <a:cs typeface="Calibri"/>
              </a:rPr>
              <a:t>dynam</a:t>
            </a:r>
            <a:r>
              <a:rPr sz="12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ics)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200"/>
              </a:lnSpc>
              <a:buFont typeface="Calibri"/>
              <a:buChar char="•"/>
              <a:tabLst>
                <a:tab pos="263525" algn="l"/>
              </a:tabLst>
            </a:pPr>
            <a:r>
              <a:rPr sz="1200" b="1" spc="-10" dirty="0">
                <a:solidFill>
                  <a:srgbClr val="272424"/>
                </a:solidFill>
                <a:latin typeface="Calibri"/>
                <a:cs typeface="Calibri"/>
              </a:rPr>
              <a:t>Z</a:t>
            </a:r>
            <a:r>
              <a:rPr sz="1200" b="1" spc="-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ero</a:t>
            </a:r>
            <a:r>
              <a:rPr sz="1200" b="1" spc="229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72424"/>
                </a:solidFill>
                <a:latin typeface="Calibri"/>
                <a:cs typeface="Calibri"/>
              </a:rPr>
              <a:t>to</a:t>
            </a:r>
            <a:r>
              <a:rPr sz="1200" b="1" spc="2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72424"/>
                </a:solidFill>
                <a:latin typeface="Calibri"/>
                <a:cs typeface="Calibri"/>
              </a:rPr>
              <a:t>O</a:t>
            </a:r>
            <a:r>
              <a:rPr sz="1200" b="1" spc="-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50" dirty="0">
                <a:solidFill>
                  <a:srgbClr val="272424"/>
                </a:solidFill>
                <a:latin typeface="Calibri"/>
                <a:cs typeface="Calibri"/>
              </a:rPr>
              <a:t>ne</a:t>
            </a:r>
            <a:r>
              <a:rPr sz="1200" b="1" spc="1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3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Peter</a:t>
            </a:r>
            <a:r>
              <a:rPr sz="1200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Thiel</a:t>
            </a:r>
            <a:r>
              <a:rPr sz="1200" spc="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(venture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272424"/>
                </a:solidFill>
                <a:latin typeface="Calibri"/>
                <a:cs typeface="Calibri"/>
              </a:rPr>
              <a:t>philosophy)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200"/>
              </a:lnSpc>
              <a:buFont typeface="Calibri"/>
              <a:buChar char="•"/>
              <a:tabLst>
                <a:tab pos="263525" algn="l"/>
              </a:tabLst>
            </a:pPr>
            <a:r>
              <a:rPr sz="1200" b="1" spc="65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200" b="1" spc="1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60" dirty="0">
                <a:solidFill>
                  <a:srgbClr val="272424"/>
                </a:solidFill>
                <a:latin typeface="Calibri"/>
                <a:cs typeface="Calibri"/>
              </a:rPr>
              <a:t>Lean</a:t>
            </a:r>
            <a:r>
              <a:rPr sz="1200" b="1" spc="17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60" dirty="0">
                <a:solidFill>
                  <a:srgbClr val="272424"/>
                </a:solidFill>
                <a:latin typeface="Calibri"/>
                <a:cs typeface="Calibri"/>
              </a:rPr>
              <a:t>Startup</a:t>
            </a:r>
            <a:r>
              <a:rPr sz="1200" b="1" spc="20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2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Eric</a:t>
            </a:r>
            <a:r>
              <a:rPr sz="1200" spc="1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Ries</a:t>
            </a:r>
            <a:r>
              <a:rPr sz="1200" spc="1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(capital-</a:t>
            </a:r>
            <a:r>
              <a:rPr sz="1200" spc="-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Calibri"/>
                <a:cs typeface="Calibri"/>
              </a:rPr>
              <a:t>efficient</a:t>
            </a:r>
            <a:r>
              <a:rPr sz="1200" spc="1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g</a:t>
            </a:r>
            <a:r>
              <a:rPr sz="1200" spc="-7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40" dirty="0">
                <a:solidFill>
                  <a:srgbClr val="272424"/>
                </a:solidFill>
                <a:latin typeface="Calibri"/>
                <a:cs typeface="Calibri"/>
              </a:rPr>
              <a:t>rowth)</a:t>
            </a:r>
            <a:endParaRPr sz="1200">
              <a:latin typeface="Calibri"/>
              <a:cs typeface="Calibri"/>
            </a:endParaRPr>
          </a:p>
          <a:p>
            <a:pPr marL="264160" marR="5080" indent="-251460">
              <a:lnSpc>
                <a:spcPts val="1200"/>
              </a:lnSpc>
              <a:spcBef>
                <a:spcPts val="120"/>
              </a:spcBef>
              <a:buFont typeface="Calibri"/>
              <a:buChar char="•"/>
              <a:tabLst>
                <a:tab pos="264160" algn="l"/>
              </a:tabLst>
            </a:pPr>
            <a:r>
              <a:rPr sz="1200" b="1" spc="-10" dirty="0">
                <a:solidFill>
                  <a:srgbClr val="272424"/>
                </a:solidFill>
                <a:latin typeface="Calibri"/>
                <a:cs typeface="Calibri"/>
              </a:rPr>
              <a:t>D</a:t>
            </a:r>
            <a:r>
              <a:rPr sz="1200" b="1" spc="-10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50" dirty="0">
                <a:solidFill>
                  <a:srgbClr val="272424"/>
                </a:solidFill>
                <a:latin typeface="Calibri"/>
                <a:cs typeface="Calibri"/>
              </a:rPr>
              <a:t>eFi</a:t>
            </a:r>
            <a:r>
              <a:rPr sz="1200" b="1" spc="29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55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b="1" spc="38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50" dirty="0">
                <a:solidFill>
                  <a:srgbClr val="272424"/>
                </a:solidFill>
                <a:latin typeface="Calibri"/>
                <a:cs typeface="Calibri"/>
              </a:rPr>
              <a:t>the</a:t>
            </a:r>
            <a:r>
              <a:rPr sz="1200" b="1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60" dirty="0">
                <a:solidFill>
                  <a:srgbClr val="272424"/>
                </a:solidFill>
                <a:latin typeface="Calibri"/>
                <a:cs typeface="Calibri"/>
              </a:rPr>
              <a:t>Future</a:t>
            </a:r>
            <a:r>
              <a:rPr sz="1200" b="1" spc="3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50" dirty="0">
                <a:solidFill>
                  <a:srgbClr val="272424"/>
                </a:solidFill>
                <a:latin typeface="Calibri"/>
                <a:cs typeface="Calibri"/>
              </a:rPr>
              <a:t>of</a:t>
            </a:r>
            <a:r>
              <a:rPr sz="1200" b="1" spc="3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b="1" spc="75" dirty="0">
                <a:solidFill>
                  <a:srgbClr val="272424"/>
                </a:solidFill>
                <a:latin typeface="Calibri"/>
                <a:cs typeface="Calibri"/>
              </a:rPr>
              <a:t>Finance</a:t>
            </a:r>
            <a:r>
              <a:rPr sz="1200" b="1" spc="3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46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H</a:t>
            </a:r>
            <a:r>
              <a:rPr sz="1200" spc="-1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Calibri"/>
                <a:cs typeface="Calibri"/>
              </a:rPr>
              <a:t>arvey,</a:t>
            </a:r>
            <a:r>
              <a:rPr sz="1200" spc="2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Ram</a:t>
            </a:r>
            <a:r>
              <a:rPr sz="1200" spc="-114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Calibri"/>
                <a:cs typeface="Calibri"/>
              </a:rPr>
              <a:t>achandran, </a:t>
            </a:r>
            <a:r>
              <a:rPr sz="1200" spc="55" dirty="0">
                <a:solidFill>
                  <a:srgbClr val="272424"/>
                </a:solidFill>
                <a:latin typeface="Calibri"/>
                <a:cs typeface="Calibri"/>
              </a:rPr>
              <a:t>Santoro</a:t>
            </a:r>
            <a:endParaRPr sz="1200">
              <a:latin typeface="Calibri"/>
              <a:cs typeface="Calibri"/>
            </a:endParaRPr>
          </a:p>
          <a:p>
            <a:pPr marL="511809">
              <a:lnSpc>
                <a:spcPct val="100000"/>
              </a:lnSpc>
              <a:spcBef>
                <a:spcPts val="1155"/>
              </a:spcBef>
            </a:pPr>
            <a:r>
              <a:rPr sz="1600" b="1" dirty="0">
                <a:latin typeface="Microsoft JhengHei"/>
                <a:cs typeface="Microsoft JhengHei"/>
              </a:rPr>
              <a:t>Data</a:t>
            </a:r>
            <a:r>
              <a:rPr sz="1600" b="1" spc="-40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&amp;</a:t>
            </a:r>
            <a:r>
              <a:rPr sz="1600" b="1" spc="-30" dirty="0">
                <a:latin typeface="Microsoft JhengHei"/>
                <a:cs typeface="Microsoft JhengHei"/>
              </a:rPr>
              <a:t> </a:t>
            </a:r>
            <a:r>
              <a:rPr sz="1600" b="1" dirty="0">
                <a:latin typeface="Microsoft JhengHei"/>
                <a:cs typeface="Microsoft JhengHei"/>
              </a:rPr>
              <a:t>Research</a:t>
            </a:r>
            <a:r>
              <a:rPr sz="1600" b="1" spc="-30" dirty="0">
                <a:latin typeface="Microsoft JhengHei"/>
                <a:cs typeface="Microsoft JhengHei"/>
              </a:rPr>
              <a:t> </a:t>
            </a:r>
            <a:r>
              <a:rPr sz="1600" b="1" spc="-10" dirty="0">
                <a:latin typeface="Microsoft JhengHei"/>
                <a:cs typeface="Microsoft JhengHei"/>
              </a:rPr>
              <a:t>Sources</a:t>
            </a:r>
            <a:endParaRPr sz="1600">
              <a:latin typeface="Microsoft JhengHei"/>
              <a:cs typeface="Microsoft JhengHei"/>
            </a:endParaRPr>
          </a:p>
          <a:p>
            <a:pPr marL="318770" lvl="1" indent="-251460">
              <a:lnSpc>
                <a:spcPts val="1320"/>
              </a:lnSpc>
              <a:spcBef>
                <a:spcPts val="805"/>
              </a:spcBef>
              <a:buChar char="•"/>
              <a:tabLst>
                <a:tab pos="318770" algn="l"/>
              </a:tabLst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PitchBook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&amp;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CB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Insights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-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venture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data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analytics</a:t>
            </a:r>
            <a:endParaRPr sz="1200">
              <a:latin typeface="Calibri"/>
              <a:cs typeface="Calibri"/>
            </a:endParaRPr>
          </a:p>
          <a:p>
            <a:pPr marL="318770" lvl="1" indent="-251460">
              <a:lnSpc>
                <a:spcPts val="1200"/>
              </a:lnSpc>
              <a:buChar char="•"/>
              <a:tabLst>
                <a:tab pos="318770" algn="l"/>
              </a:tabLst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SEC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EDGAR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regulatory</a:t>
            </a:r>
            <a:r>
              <a:rPr sz="12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filings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exemption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data</a:t>
            </a:r>
            <a:endParaRPr sz="1200">
              <a:latin typeface="Calibri"/>
              <a:cs typeface="Calibri"/>
            </a:endParaRPr>
          </a:p>
          <a:p>
            <a:pPr marL="318770" lvl="1" indent="-251460">
              <a:lnSpc>
                <a:spcPts val="1200"/>
              </a:lnSpc>
              <a:buChar char="•"/>
              <a:tabLst>
                <a:tab pos="318770" algn="l"/>
              </a:tabLst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Crunchbase</a:t>
            </a:r>
            <a:r>
              <a:rPr sz="12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funding</a:t>
            </a:r>
            <a:r>
              <a:rPr sz="12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rounds</a:t>
            </a:r>
            <a:r>
              <a:rPr sz="1200" spc="-5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and</a:t>
            </a:r>
            <a:r>
              <a:rPr sz="1200" spc="-4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ecosystem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mapping</a:t>
            </a:r>
            <a:endParaRPr sz="1200">
              <a:latin typeface="Calibri"/>
              <a:cs typeface="Calibri"/>
            </a:endParaRPr>
          </a:p>
          <a:p>
            <a:pPr marL="318770" lvl="1" indent="-251460">
              <a:lnSpc>
                <a:spcPts val="1320"/>
              </a:lnSpc>
              <a:buChar char="•"/>
              <a:tabLst>
                <a:tab pos="318770" algn="l"/>
              </a:tabLst>
            </a:pP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a16z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Future,</a:t>
            </a:r>
            <a:r>
              <a:rPr sz="1200" spc="-4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NFX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Signal</a:t>
            </a:r>
            <a:r>
              <a:rPr sz="1200" spc="-3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—</a:t>
            </a:r>
            <a:r>
              <a:rPr sz="1200" spc="-1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thought</a:t>
            </a:r>
            <a:r>
              <a:rPr sz="1200" spc="-5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leadership</a:t>
            </a:r>
            <a:r>
              <a:rPr sz="1200" spc="-3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from</a:t>
            </a:r>
            <a:r>
              <a:rPr sz="1200" spc="-20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72424"/>
                </a:solidFill>
                <a:latin typeface="Calibri"/>
                <a:cs typeface="Calibri"/>
              </a:rPr>
              <a:t>active</a:t>
            </a:r>
            <a:r>
              <a:rPr sz="1200" spc="-15" dirty="0">
                <a:solidFill>
                  <a:srgbClr val="272424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272424"/>
                </a:solidFill>
                <a:latin typeface="Calibri"/>
                <a:cs typeface="Calibri"/>
              </a:rPr>
              <a:t>VCs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353050" y="2750692"/>
            <a:ext cx="5009515" cy="3306445"/>
          </a:xfrm>
          <a:custGeom>
            <a:avLst/>
            <a:gdLst/>
            <a:ahLst/>
            <a:cxnLst/>
            <a:rect l="l" t="t" r="r" b="b"/>
            <a:pathLst>
              <a:path w="5009515" h="3306445">
                <a:moveTo>
                  <a:pt x="4894960" y="0"/>
                </a:moveTo>
                <a:lnTo>
                  <a:pt x="114300" y="0"/>
                </a:lnTo>
                <a:lnTo>
                  <a:pt x="69812" y="8983"/>
                </a:lnTo>
                <a:lnTo>
                  <a:pt x="33480" y="33480"/>
                </a:lnTo>
                <a:lnTo>
                  <a:pt x="8983" y="69812"/>
                </a:lnTo>
                <a:lnTo>
                  <a:pt x="0" y="114300"/>
                </a:lnTo>
                <a:lnTo>
                  <a:pt x="0" y="3191510"/>
                </a:lnTo>
                <a:lnTo>
                  <a:pt x="8983" y="3236034"/>
                </a:lnTo>
                <a:lnTo>
                  <a:pt x="33480" y="3272385"/>
                </a:lnTo>
                <a:lnTo>
                  <a:pt x="69812" y="3296889"/>
                </a:lnTo>
                <a:lnTo>
                  <a:pt x="114300" y="3305873"/>
                </a:lnTo>
                <a:lnTo>
                  <a:pt x="4894960" y="3305873"/>
                </a:lnTo>
                <a:lnTo>
                  <a:pt x="4939448" y="3296889"/>
                </a:lnTo>
                <a:lnTo>
                  <a:pt x="4975780" y="3272385"/>
                </a:lnTo>
                <a:lnTo>
                  <a:pt x="5000277" y="3236034"/>
                </a:lnTo>
                <a:lnTo>
                  <a:pt x="5009260" y="3191510"/>
                </a:lnTo>
                <a:lnTo>
                  <a:pt x="5009260" y="114300"/>
                </a:lnTo>
                <a:lnTo>
                  <a:pt x="5000277" y="69812"/>
                </a:lnTo>
                <a:lnTo>
                  <a:pt x="4975780" y="33480"/>
                </a:lnTo>
                <a:lnTo>
                  <a:pt x="4939448" y="8983"/>
                </a:lnTo>
                <a:lnTo>
                  <a:pt x="4894960" y="0"/>
                </a:lnTo>
                <a:close/>
              </a:path>
            </a:pathLst>
          </a:custGeom>
          <a:solidFill>
            <a:srgbClr val="4850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506592" y="2835910"/>
            <a:ext cx="4482465" cy="2557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305">
              <a:lnSpc>
                <a:spcPct val="100000"/>
              </a:lnSpc>
              <a:spcBef>
                <a:spcPts val="95"/>
              </a:spcBef>
            </a:pPr>
            <a:r>
              <a:rPr sz="1600" b="1" spc="-105" dirty="0">
                <a:solidFill>
                  <a:srgbClr val="FFFFFF"/>
                </a:solidFill>
                <a:latin typeface="Microsoft JhengHei"/>
                <a:cs typeface="Microsoft JhengHei"/>
              </a:rPr>
              <a:t>Practitioners</a:t>
            </a:r>
            <a:r>
              <a:rPr sz="1600" b="1" spc="-7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40" dirty="0">
                <a:solidFill>
                  <a:srgbClr val="FFFFFF"/>
                </a:solidFill>
                <a:latin typeface="Microsoft JhengHei"/>
                <a:cs typeface="Microsoft JhengHei"/>
              </a:rPr>
              <a:t>to</a:t>
            </a:r>
            <a:r>
              <a:rPr sz="1600" b="1" spc="-15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Follow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320"/>
              </a:lnSpc>
              <a:spcBef>
                <a:spcPts val="1165"/>
              </a:spcBef>
              <a:buFont typeface="Calibri"/>
              <a:buChar char="•"/>
              <a:tabLst>
                <a:tab pos="263525" algn="l"/>
              </a:tabLst>
            </a:pPr>
            <a:r>
              <a:rPr sz="1200" b="1" spc="55" dirty="0">
                <a:solidFill>
                  <a:srgbClr val="FFFFFF"/>
                </a:solidFill>
                <a:latin typeface="Calibri"/>
                <a:cs typeface="Calibri"/>
              </a:rPr>
              <a:t>Marc</a:t>
            </a:r>
            <a:r>
              <a:rPr sz="12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80" dirty="0">
                <a:solidFill>
                  <a:srgbClr val="FFFFFF"/>
                </a:solidFill>
                <a:latin typeface="Calibri"/>
                <a:cs typeface="Calibri"/>
              </a:rPr>
              <a:t>Andreessen</a:t>
            </a:r>
            <a:r>
              <a:rPr sz="12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3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FFFFFF"/>
                </a:solidFill>
                <a:latin typeface="Calibri"/>
                <a:cs typeface="Calibri"/>
              </a:rPr>
              <a:t>a16z,</a:t>
            </a:r>
            <a:r>
              <a:rPr sz="1200" spc="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FFFFFF"/>
                </a:solidFill>
                <a:latin typeface="Calibri"/>
                <a:cs typeface="Calibri"/>
              </a:rPr>
              <a:t>software</a:t>
            </a:r>
            <a:r>
              <a:rPr sz="1200" spc="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eating</a:t>
            </a:r>
            <a:r>
              <a:rPr sz="1200" spc="3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200" spc="1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world</a:t>
            </a:r>
            <a:r>
              <a:rPr sz="1200" spc="2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thesis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200"/>
              </a:lnSpc>
              <a:buFont typeface="Calibri"/>
              <a:buChar char="•"/>
              <a:tabLst>
                <a:tab pos="263525" algn="l"/>
              </a:tabLst>
            </a:pP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200" b="1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55" dirty="0">
                <a:solidFill>
                  <a:srgbClr val="FFFFFF"/>
                </a:solidFill>
                <a:latin typeface="Calibri"/>
                <a:cs typeface="Calibri"/>
              </a:rPr>
              <a:t>ham</a:t>
            </a:r>
            <a:r>
              <a:rPr sz="1200" b="1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ath</a:t>
            </a:r>
            <a:r>
              <a:rPr sz="1200" b="1" spc="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60" dirty="0">
                <a:solidFill>
                  <a:srgbClr val="FFFFFF"/>
                </a:solidFill>
                <a:latin typeface="Calibri"/>
                <a:cs typeface="Calibri"/>
              </a:rPr>
              <a:t>Palihapitiya</a:t>
            </a:r>
            <a:r>
              <a:rPr sz="1200" b="1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2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FFFFFF"/>
                </a:solidFill>
                <a:latin typeface="Calibri"/>
                <a:cs typeface="Calibri"/>
              </a:rPr>
              <a:t>Social</a:t>
            </a:r>
            <a:r>
              <a:rPr sz="1200" spc="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FFFFFF"/>
                </a:solidFill>
                <a:latin typeface="Calibri"/>
                <a:cs typeface="Calibri"/>
              </a:rPr>
              <a:t>apital,</a:t>
            </a:r>
            <a:r>
              <a:rPr sz="12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85" dirty="0">
                <a:solidFill>
                  <a:srgbClr val="FFFFFF"/>
                </a:solidFill>
                <a:latin typeface="Calibri"/>
                <a:cs typeface="Calibri"/>
              </a:rPr>
              <a:t>SPAC</a:t>
            </a:r>
            <a:r>
              <a:rPr sz="1200" spc="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2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55" dirty="0">
                <a:solidFill>
                  <a:srgbClr val="FFFFFF"/>
                </a:solidFill>
                <a:latin typeface="Calibri"/>
                <a:cs typeface="Calibri"/>
              </a:rPr>
              <a:t>echanics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200"/>
              </a:lnSpc>
              <a:buFont typeface="Calibri"/>
              <a:buChar char="•"/>
              <a:tabLst>
                <a:tab pos="263525" algn="l"/>
              </a:tabLst>
            </a:pP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200" b="1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55" dirty="0">
                <a:solidFill>
                  <a:srgbClr val="FFFFFF"/>
                </a:solidFill>
                <a:latin typeface="Calibri"/>
                <a:cs typeface="Calibri"/>
              </a:rPr>
              <a:t>aval</a:t>
            </a:r>
            <a:r>
              <a:rPr sz="1200" b="1" spc="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75" dirty="0">
                <a:solidFill>
                  <a:srgbClr val="FFFFFF"/>
                </a:solidFill>
                <a:latin typeface="Calibri"/>
                <a:cs typeface="Calibri"/>
              </a:rPr>
              <a:t>Ravikant</a:t>
            </a:r>
            <a:r>
              <a:rPr sz="1200" b="1" spc="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FFFFFF"/>
                </a:solidFill>
                <a:latin typeface="Calibri"/>
                <a:cs typeface="Calibri"/>
              </a:rPr>
              <a:t>Ang</a:t>
            </a:r>
            <a:r>
              <a:rPr sz="1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FFFFFF"/>
                </a:solidFill>
                <a:latin typeface="Calibri"/>
                <a:cs typeface="Calibri"/>
              </a:rPr>
              <a:t>elList,</a:t>
            </a:r>
            <a:r>
              <a:rPr sz="12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FFFFFF"/>
                </a:solidFill>
                <a:latin typeface="Calibri"/>
                <a:cs typeface="Calibri"/>
              </a:rPr>
              <a:t>rolling</a:t>
            </a:r>
            <a:r>
              <a:rPr sz="1200" spc="2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70" dirty="0">
                <a:solidFill>
                  <a:srgbClr val="FFFFFF"/>
                </a:solidFill>
                <a:latin typeface="Calibri"/>
                <a:cs typeface="Calibri"/>
              </a:rPr>
              <a:t>funds,</a:t>
            </a:r>
            <a:r>
              <a:rPr sz="1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FFFFFF"/>
                </a:solidFill>
                <a:latin typeface="Calibri"/>
                <a:cs typeface="Calibri"/>
              </a:rPr>
              <a:t>dem</a:t>
            </a:r>
            <a:r>
              <a:rPr sz="12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FFFFFF"/>
                </a:solidFill>
                <a:latin typeface="Calibri"/>
                <a:cs typeface="Calibri"/>
              </a:rPr>
              <a:t>ocratization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200"/>
              </a:lnSpc>
              <a:buFont typeface="Calibri"/>
              <a:buChar char="•"/>
              <a:tabLst>
                <a:tab pos="263525" algn="l"/>
              </a:tabLst>
            </a:pPr>
            <a:r>
              <a:rPr sz="1200" b="1" spc="70" dirty="0">
                <a:solidFill>
                  <a:srgbClr val="FFFFFF"/>
                </a:solidFill>
                <a:latin typeface="Calibri"/>
                <a:cs typeface="Calibri"/>
              </a:rPr>
              <a:t>Renata</a:t>
            </a:r>
            <a:r>
              <a:rPr sz="1200" b="1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1200" b="1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55" dirty="0">
                <a:solidFill>
                  <a:srgbClr val="FFFFFF"/>
                </a:solidFill>
                <a:latin typeface="Calibri"/>
                <a:cs typeface="Calibri"/>
              </a:rPr>
              <a:t>uintini</a:t>
            </a:r>
            <a:r>
              <a:rPr sz="1200" b="1" spc="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2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FFFFFF"/>
                </a:solidFill>
                <a:latin typeface="Calibri"/>
                <a:cs typeface="Calibri"/>
              </a:rPr>
              <a:t>Reneg</a:t>
            </a:r>
            <a:r>
              <a:rPr sz="1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60" dirty="0">
                <a:solidFill>
                  <a:srgbClr val="FFFFFF"/>
                </a:solidFill>
                <a:latin typeface="Calibri"/>
                <a:cs typeface="Calibri"/>
              </a:rPr>
              <a:t>ade</a:t>
            </a:r>
            <a:r>
              <a:rPr sz="1200" spc="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FFFFFF"/>
                </a:solidFill>
                <a:latin typeface="Calibri"/>
                <a:cs typeface="Calibri"/>
              </a:rPr>
              <a:t>Partners,</a:t>
            </a:r>
            <a:r>
              <a:rPr sz="1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LP</a:t>
            </a:r>
            <a:r>
              <a:rPr sz="1200" spc="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40" dirty="0">
                <a:solidFill>
                  <a:srgbClr val="FFFFFF"/>
                </a:solidFill>
                <a:latin typeface="Calibri"/>
                <a:cs typeface="Calibri"/>
              </a:rPr>
              <a:t>relations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320"/>
              </a:lnSpc>
              <a:buFont typeface="Calibri"/>
              <a:buChar char="•"/>
              <a:tabLst>
                <a:tab pos="263525" algn="l"/>
              </a:tabLst>
            </a:pP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1200" b="1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aje</a:t>
            </a:r>
            <a:r>
              <a:rPr sz="1200" b="1" spc="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55" dirty="0">
                <a:solidFill>
                  <a:srgbClr val="FFFFFF"/>
                </a:solidFill>
                <a:latin typeface="Calibri"/>
                <a:cs typeface="Calibri"/>
              </a:rPr>
              <a:t>Jan</a:t>
            </a:r>
            <a:r>
              <a:rPr sz="1200" b="1" spc="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60" dirty="0">
                <a:solidFill>
                  <a:srgbClr val="FFFFFF"/>
                </a:solidFill>
                <a:latin typeface="Calibri"/>
                <a:cs typeface="Calibri"/>
              </a:rPr>
              <a:t>Kam</a:t>
            </a:r>
            <a:r>
              <a:rPr sz="1200" b="1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60" dirty="0">
                <a:solidFill>
                  <a:srgbClr val="FFFFFF"/>
                </a:solidFill>
                <a:latin typeface="Calibri"/>
                <a:cs typeface="Calibri"/>
              </a:rPr>
              <a:t>ps</a:t>
            </a:r>
            <a:r>
              <a:rPr sz="120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2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FFFFFF"/>
                </a:solidFill>
                <a:latin typeface="Calibri"/>
                <a:cs typeface="Calibri"/>
              </a:rPr>
              <a:t>TechC</a:t>
            </a:r>
            <a:r>
              <a:rPr sz="1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FFFFFF"/>
                </a:solidFill>
                <a:latin typeface="Calibri"/>
                <a:cs typeface="Calibri"/>
              </a:rPr>
              <a:t>runch,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50" dirty="0">
                <a:solidFill>
                  <a:srgbClr val="FFFFFF"/>
                </a:solidFill>
                <a:latin typeface="Calibri"/>
                <a:cs typeface="Calibri"/>
              </a:rPr>
              <a:t>pitch</a:t>
            </a:r>
            <a:r>
              <a:rPr sz="1200" spc="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65" dirty="0">
                <a:solidFill>
                  <a:srgbClr val="FFFFFF"/>
                </a:solidFill>
                <a:latin typeface="Calibri"/>
                <a:cs typeface="Calibri"/>
              </a:rPr>
              <a:t>deck</a:t>
            </a:r>
            <a:r>
              <a:rPr sz="1200" spc="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45" dirty="0">
                <a:solidFill>
                  <a:srgbClr val="FFFFFF"/>
                </a:solidFill>
                <a:latin typeface="Calibri"/>
                <a:cs typeface="Calibri"/>
              </a:rPr>
              <a:t>analysis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35"/>
              </a:spcBef>
              <a:buClr>
                <a:srgbClr val="FFFFFF"/>
              </a:buClr>
              <a:buFont typeface="Calibri"/>
              <a:buChar char="•"/>
            </a:pPr>
            <a:endParaRPr sz="1200">
              <a:latin typeface="Calibri"/>
              <a:cs typeface="Calibri"/>
            </a:endParaRPr>
          </a:p>
          <a:p>
            <a:pPr marL="27305">
              <a:lnSpc>
                <a:spcPct val="100000"/>
              </a:lnSpc>
            </a:pP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Platforms</a:t>
            </a:r>
            <a:r>
              <a:rPr sz="1600" b="1" spc="-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Microsoft JhengHei"/>
                <a:cs typeface="Microsoft JhengHei"/>
              </a:rPr>
              <a:t>to</a:t>
            </a:r>
            <a:r>
              <a:rPr sz="1600" b="1" spc="-45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Explore</a:t>
            </a:r>
            <a:endParaRPr sz="1600">
              <a:latin typeface="Microsoft JhengHei"/>
              <a:cs typeface="Microsoft JhengHei"/>
            </a:endParaRPr>
          </a:p>
          <a:p>
            <a:pPr marL="263525" indent="-250825">
              <a:lnSpc>
                <a:spcPts val="1320"/>
              </a:lnSpc>
              <a:spcBef>
                <a:spcPts val="1355"/>
              </a:spcBef>
              <a:buChar char="•"/>
              <a:tabLst>
                <a:tab pos="263525" algn="l"/>
              </a:tabLst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Republic.com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 equity</a:t>
            </a:r>
            <a:r>
              <a:rPr sz="1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crowdfunding</a:t>
            </a:r>
            <a:r>
              <a:rPr sz="1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mechanics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200"/>
              </a:lnSpc>
              <a:buChar char="•"/>
              <a:tabLst>
                <a:tab pos="263525" algn="l"/>
              </a:tabLst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Aave.com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DeFi</a:t>
            </a:r>
            <a:r>
              <a:rPr sz="1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lending</a:t>
            </a:r>
            <a:r>
              <a:rPr sz="1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protocols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200"/>
              </a:lnSpc>
              <a:buChar char="•"/>
              <a:tabLst>
                <a:tab pos="263525" algn="l"/>
              </a:tabLst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Carta.com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cap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table</a:t>
            </a:r>
            <a:r>
              <a:rPr sz="1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management</a:t>
            </a:r>
            <a:endParaRPr sz="1200">
              <a:latin typeface="Calibri"/>
              <a:cs typeface="Calibri"/>
            </a:endParaRPr>
          </a:p>
          <a:p>
            <a:pPr marL="263525" indent="-250825">
              <a:lnSpc>
                <a:spcPts val="1320"/>
              </a:lnSpc>
              <a:buChar char="•"/>
              <a:tabLst>
                <a:tab pos="263525" algn="l"/>
              </a:tabLst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Pipe.com</a:t>
            </a:r>
            <a:r>
              <a:rPr sz="12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sz="12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revenue-based</a:t>
            </a:r>
            <a:r>
              <a:rPr sz="1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financing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789173" y="559038"/>
            <a:ext cx="5722620" cy="1731645"/>
            <a:chOff x="2789173" y="559038"/>
            <a:chExt cx="5722620" cy="1731645"/>
          </a:xfrm>
        </p:grpSpPr>
        <p:sp>
          <p:nvSpPr>
            <p:cNvPr id="8" name="object 8"/>
            <p:cNvSpPr/>
            <p:nvPr/>
          </p:nvSpPr>
          <p:spPr>
            <a:xfrm>
              <a:off x="2789173" y="559038"/>
              <a:ext cx="5722620" cy="40640"/>
            </a:xfrm>
            <a:custGeom>
              <a:avLst/>
              <a:gdLst/>
              <a:ahLst/>
              <a:cxnLst/>
              <a:rect l="l" t="t" r="r" b="b"/>
              <a:pathLst>
                <a:path w="5722620" h="40640">
                  <a:moveTo>
                    <a:pt x="5722620" y="0"/>
                  </a:moveTo>
                  <a:lnTo>
                    <a:pt x="0" y="0"/>
                  </a:lnTo>
                  <a:lnTo>
                    <a:pt x="0" y="40147"/>
                  </a:lnTo>
                  <a:lnTo>
                    <a:pt x="5722620" y="40147"/>
                  </a:lnTo>
                  <a:lnTo>
                    <a:pt x="57226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632072" y="1422336"/>
              <a:ext cx="1045844" cy="868044"/>
            </a:xfrm>
            <a:custGeom>
              <a:avLst/>
              <a:gdLst/>
              <a:ahLst/>
              <a:cxnLst/>
              <a:rect l="l" t="t" r="r" b="b"/>
              <a:pathLst>
                <a:path w="1045845" h="868044">
                  <a:moveTo>
                    <a:pt x="1045502" y="0"/>
                  </a:moveTo>
                  <a:lnTo>
                    <a:pt x="0" y="0"/>
                  </a:lnTo>
                  <a:lnTo>
                    <a:pt x="0" y="867981"/>
                  </a:lnTo>
                  <a:lnTo>
                    <a:pt x="1045502" y="867981"/>
                  </a:lnTo>
                  <a:lnTo>
                    <a:pt x="1045502" y="0"/>
                  </a:lnTo>
                  <a:close/>
                </a:path>
              </a:pathLst>
            </a:custGeom>
            <a:solidFill>
              <a:srgbClr val="2C395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69837" y="220082"/>
            <a:ext cx="1690527" cy="741138"/>
          </a:xfrm>
          <a:prstGeom prst="rect">
            <a:avLst/>
          </a:prstGeom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8703" y="5611164"/>
            <a:ext cx="2359660" cy="667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200" i="0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200" i="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i="0" spc="-2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777290"/>
            <a:ext cx="10542905" cy="5572760"/>
            <a:chOff x="0" y="777290"/>
            <a:chExt cx="10542905" cy="55727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13384" y="6110035"/>
              <a:ext cx="204132" cy="15442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246494" y="6024850"/>
              <a:ext cx="331470" cy="325120"/>
            </a:xfrm>
            <a:custGeom>
              <a:avLst/>
              <a:gdLst/>
              <a:ahLst/>
              <a:cxnLst/>
              <a:rect l="l" t="t" r="r" b="b"/>
              <a:pathLst>
                <a:path w="331470" h="325120">
                  <a:moveTo>
                    <a:pt x="263758" y="0"/>
                  </a:moveTo>
                  <a:lnTo>
                    <a:pt x="67581" y="0"/>
                  </a:lnTo>
                  <a:lnTo>
                    <a:pt x="41290" y="5216"/>
                  </a:lnTo>
                  <a:lnTo>
                    <a:pt x="19807" y="19430"/>
                  </a:lnTo>
                  <a:lnTo>
                    <a:pt x="5315" y="40490"/>
                  </a:lnTo>
                  <a:lnTo>
                    <a:pt x="0" y="66245"/>
                  </a:lnTo>
                  <a:lnTo>
                    <a:pt x="0" y="258553"/>
                  </a:lnTo>
                  <a:lnTo>
                    <a:pt x="5316" y="284307"/>
                  </a:lnTo>
                  <a:lnTo>
                    <a:pt x="19808" y="305367"/>
                  </a:lnTo>
                  <a:lnTo>
                    <a:pt x="41291" y="319579"/>
                  </a:lnTo>
                  <a:lnTo>
                    <a:pt x="67582" y="324795"/>
                  </a:lnTo>
                  <a:lnTo>
                    <a:pt x="263758" y="324795"/>
                  </a:lnTo>
                  <a:lnTo>
                    <a:pt x="290014" y="319579"/>
                  </a:lnTo>
                  <a:lnTo>
                    <a:pt x="309550" y="306644"/>
                  </a:lnTo>
                  <a:lnTo>
                    <a:pt x="67582" y="306644"/>
                  </a:lnTo>
                  <a:lnTo>
                    <a:pt x="48457" y="302857"/>
                  </a:lnTo>
                  <a:lnTo>
                    <a:pt x="32833" y="292539"/>
                  </a:lnTo>
                  <a:lnTo>
                    <a:pt x="22296" y="277251"/>
                  </a:lnTo>
                  <a:lnTo>
                    <a:pt x="18431" y="258553"/>
                  </a:lnTo>
                  <a:lnTo>
                    <a:pt x="18431" y="66245"/>
                  </a:lnTo>
                  <a:lnTo>
                    <a:pt x="22295" y="47545"/>
                  </a:lnTo>
                  <a:lnTo>
                    <a:pt x="32832" y="32256"/>
                  </a:lnTo>
                  <a:lnTo>
                    <a:pt x="48456" y="21938"/>
                  </a:lnTo>
                  <a:lnTo>
                    <a:pt x="67581" y="18152"/>
                  </a:lnTo>
                  <a:lnTo>
                    <a:pt x="309548" y="18152"/>
                  </a:lnTo>
                  <a:lnTo>
                    <a:pt x="290013" y="5216"/>
                  </a:lnTo>
                  <a:lnTo>
                    <a:pt x="263758" y="0"/>
                  </a:lnTo>
                  <a:close/>
                </a:path>
                <a:path w="331470" h="325120">
                  <a:moveTo>
                    <a:pt x="309548" y="18152"/>
                  </a:moveTo>
                  <a:lnTo>
                    <a:pt x="263758" y="18152"/>
                  </a:lnTo>
                  <a:lnTo>
                    <a:pt x="282813" y="21938"/>
                  </a:lnTo>
                  <a:lnTo>
                    <a:pt x="298400" y="32256"/>
                  </a:lnTo>
                  <a:lnTo>
                    <a:pt x="308924" y="47545"/>
                  </a:lnTo>
                  <a:lnTo>
                    <a:pt x="312787" y="66245"/>
                  </a:lnTo>
                  <a:lnTo>
                    <a:pt x="312787" y="258553"/>
                  </a:lnTo>
                  <a:lnTo>
                    <a:pt x="308924" y="277251"/>
                  </a:lnTo>
                  <a:lnTo>
                    <a:pt x="298401" y="292539"/>
                  </a:lnTo>
                  <a:lnTo>
                    <a:pt x="282813" y="302857"/>
                  </a:lnTo>
                  <a:lnTo>
                    <a:pt x="263758" y="306644"/>
                  </a:lnTo>
                  <a:lnTo>
                    <a:pt x="309550" y="306644"/>
                  </a:lnTo>
                  <a:lnTo>
                    <a:pt x="311479" y="305367"/>
                  </a:lnTo>
                  <a:lnTo>
                    <a:pt x="325964" y="284307"/>
                  </a:lnTo>
                  <a:lnTo>
                    <a:pt x="331279" y="258553"/>
                  </a:lnTo>
                  <a:lnTo>
                    <a:pt x="331279" y="66245"/>
                  </a:lnTo>
                  <a:lnTo>
                    <a:pt x="325964" y="40490"/>
                  </a:lnTo>
                  <a:lnTo>
                    <a:pt x="311479" y="19430"/>
                  </a:lnTo>
                  <a:lnTo>
                    <a:pt x="309548" y="1815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94320" y="6091591"/>
              <a:ext cx="196984" cy="19131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414220" y="6024854"/>
              <a:ext cx="744855" cy="325120"/>
            </a:xfrm>
            <a:custGeom>
              <a:avLst/>
              <a:gdLst/>
              <a:ahLst/>
              <a:cxnLst/>
              <a:rect l="l" t="t" r="r" b="b"/>
              <a:pathLst>
                <a:path w="744854" h="325120">
                  <a:moveTo>
                    <a:pt x="331241" y="66243"/>
                  </a:moveTo>
                  <a:lnTo>
                    <a:pt x="325920" y="40487"/>
                  </a:lnTo>
                  <a:lnTo>
                    <a:pt x="312788" y="21424"/>
                  </a:lnTo>
                  <a:lnTo>
                    <a:pt x="312788" y="66243"/>
                  </a:lnTo>
                  <a:lnTo>
                    <a:pt x="312788" y="258559"/>
                  </a:lnTo>
                  <a:lnTo>
                    <a:pt x="308927" y="277253"/>
                  </a:lnTo>
                  <a:lnTo>
                    <a:pt x="298399" y="292544"/>
                  </a:lnTo>
                  <a:lnTo>
                    <a:pt x="282778" y="302856"/>
                  </a:lnTo>
                  <a:lnTo>
                    <a:pt x="263664" y="306641"/>
                  </a:lnTo>
                  <a:lnTo>
                    <a:pt x="67576" y="306641"/>
                  </a:lnTo>
                  <a:lnTo>
                    <a:pt x="48450" y="302856"/>
                  </a:lnTo>
                  <a:lnTo>
                    <a:pt x="32829" y="292544"/>
                  </a:lnTo>
                  <a:lnTo>
                    <a:pt x="22301" y="277253"/>
                  </a:lnTo>
                  <a:lnTo>
                    <a:pt x="18440" y="258559"/>
                  </a:lnTo>
                  <a:lnTo>
                    <a:pt x="18440" y="66243"/>
                  </a:lnTo>
                  <a:lnTo>
                    <a:pt x="22301" y="47548"/>
                  </a:lnTo>
                  <a:lnTo>
                    <a:pt x="32829" y="32258"/>
                  </a:lnTo>
                  <a:lnTo>
                    <a:pt x="48450" y="21945"/>
                  </a:lnTo>
                  <a:lnTo>
                    <a:pt x="67576" y="18148"/>
                  </a:lnTo>
                  <a:lnTo>
                    <a:pt x="263664" y="18148"/>
                  </a:lnTo>
                  <a:lnTo>
                    <a:pt x="282778" y="21945"/>
                  </a:lnTo>
                  <a:lnTo>
                    <a:pt x="298399" y="32258"/>
                  </a:lnTo>
                  <a:lnTo>
                    <a:pt x="308927" y="47548"/>
                  </a:lnTo>
                  <a:lnTo>
                    <a:pt x="312788" y="66243"/>
                  </a:lnTo>
                  <a:lnTo>
                    <a:pt x="312788" y="21424"/>
                  </a:lnTo>
                  <a:lnTo>
                    <a:pt x="311416" y="19431"/>
                  </a:lnTo>
                  <a:lnTo>
                    <a:pt x="309486" y="18148"/>
                  </a:lnTo>
                  <a:lnTo>
                    <a:pt x="289941" y="5219"/>
                  </a:lnTo>
                  <a:lnTo>
                    <a:pt x="263664" y="0"/>
                  </a:lnTo>
                  <a:lnTo>
                    <a:pt x="67576" y="0"/>
                  </a:lnTo>
                  <a:lnTo>
                    <a:pt x="41262" y="5219"/>
                  </a:lnTo>
                  <a:lnTo>
                    <a:pt x="19786" y="19431"/>
                  </a:lnTo>
                  <a:lnTo>
                    <a:pt x="5308" y="40487"/>
                  </a:lnTo>
                  <a:lnTo>
                    <a:pt x="0" y="66243"/>
                  </a:lnTo>
                  <a:lnTo>
                    <a:pt x="0" y="258559"/>
                  </a:lnTo>
                  <a:lnTo>
                    <a:pt x="5308" y="284314"/>
                  </a:lnTo>
                  <a:lnTo>
                    <a:pt x="19786" y="305371"/>
                  </a:lnTo>
                  <a:lnTo>
                    <a:pt x="41262" y="319582"/>
                  </a:lnTo>
                  <a:lnTo>
                    <a:pt x="67576" y="324802"/>
                  </a:lnTo>
                  <a:lnTo>
                    <a:pt x="263664" y="324802"/>
                  </a:lnTo>
                  <a:lnTo>
                    <a:pt x="289941" y="319582"/>
                  </a:lnTo>
                  <a:lnTo>
                    <a:pt x="309486" y="306641"/>
                  </a:lnTo>
                  <a:lnTo>
                    <a:pt x="311416" y="305371"/>
                  </a:lnTo>
                  <a:lnTo>
                    <a:pt x="325920" y="284314"/>
                  </a:lnTo>
                  <a:lnTo>
                    <a:pt x="331241" y="258559"/>
                  </a:lnTo>
                  <a:lnTo>
                    <a:pt x="331241" y="66243"/>
                  </a:lnTo>
                  <a:close/>
                </a:path>
                <a:path w="744854" h="325120">
                  <a:moveTo>
                    <a:pt x="744245" y="66243"/>
                  </a:moveTo>
                  <a:lnTo>
                    <a:pt x="738936" y="40487"/>
                  </a:lnTo>
                  <a:lnTo>
                    <a:pt x="725754" y="21336"/>
                  </a:lnTo>
                  <a:lnTo>
                    <a:pt x="725754" y="66243"/>
                  </a:lnTo>
                  <a:lnTo>
                    <a:pt x="725754" y="258559"/>
                  </a:lnTo>
                  <a:lnTo>
                    <a:pt x="721893" y="277253"/>
                  </a:lnTo>
                  <a:lnTo>
                    <a:pt x="711365" y="292544"/>
                  </a:lnTo>
                  <a:lnTo>
                    <a:pt x="695782" y="302856"/>
                  </a:lnTo>
                  <a:lnTo>
                    <a:pt x="676732" y="306641"/>
                  </a:lnTo>
                  <a:lnTo>
                    <a:pt x="480529" y="306641"/>
                  </a:lnTo>
                  <a:lnTo>
                    <a:pt x="461454" y="302856"/>
                  </a:lnTo>
                  <a:lnTo>
                    <a:pt x="445858" y="292544"/>
                  </a:lnTo>
                  <a:lnTo>
                    <a:pt x="435330" y="277253"/>
                  </a:lnTo>
                  <a:lnTo>
                    <a:pt x="431469" y="258559"/>
                  </a:lnTo>
                  <a:lnTo>
                    <a:pt x="431469" y="66243"/>
                  </a:lnTo>
                  <a:lnTo>
                    <a:pt x="435330" y="47548"/>
                  </a:lnTo>
                  <a:lnTo>
                    <a:pt x="445858" y="32258"/>
                  </a:lnTo>
                  <a:lnTo>
                    <a:pt x="461454" y="21945"/>
                  </a:lnTo>
                  <a:lnTo>
                    <a:pt x="480529" y="18148"/>
                  </a:lnTo>
                  <a:lnTo>
                    <a:pt x="676732" y="18148"/>
                  </a:lnTo>
                  <a:lnTo>
                    <a:pt x="695782" y="21945"/>
                  </a:lnTo>
                  <a:lnTo>
                    <a:pt x="711365" y="32258"/>
                  </a:lnTo>
                  <a:lnTo>
                    <a:pt x="721893" y="47548"/>
                  </a:lnTo>
                  <a:lnTo>
                    <a:pt x="725754" y="66243"/>
                  </a:lnTo>
                  <a:lnTo>
                    <a:pt x="725754" y="21336"/>
                  </a:lnTo>
                  <a:lnTo>
                    <a:pt x="724446" y="19431"/>
                  </a:lnTo>
                  <a:lnTo>
                    <a:pt x="722515" y="18148"/>
                  </a:lnTo>
                  <a:lnTo>
                    <a:pt x="702983" y="5219"/>
                  </a:lnTo>
                  <a:lnTo>
                    <a:pt x="676732" y="0"/>
                  </a:lnTo>
                  <a:lnTo>
                    <a:pt x="480529" y="0"/>
                  </a:lnTo>
                  <a:lnTo>
                    <a:pt x="454253" y="5219"/>
                  </a:lnTo>
                  <a:lnTo>
                    <a:pt x="432777" y="19431"/>
                  </a:lnTo>
                  <a:lnTo>
                    <a:pt x="418274" y="40487"/>
                  </a:lnTo>
                  <a:lnTo>
                    <a:pt x="412953" y="66243"/>
                  </a:lnTo>
                  <a:lnTo>
                    <a:pt x="412953" y="258559"/>
                  </a:lnTo>
                  <a:lnTo>
                    <a:pt x="418274" y="284314"/>
                  </a:lnTo>
                  <a:lnTo>
                    <a:pt x="432777" y="305371"/>
                  </a:lnTo>
                  <a:lnTo>
                    <a:pt x="454253" y="319582"/>
                  </a:lnTo>
                  <a:lnTo>
                    <a:pt x="480529" y="324802"/>
                  </a:lnTo>
                  <a:lnTo>
                    <a:pt x="676732" y="324802"/>
                  </a:lnTo>
                  <a:lnTo>
                    <a:pt x="702983" y="319582"/>
                  </a:lnTo>
                  <a:lnTo>
                    <a:pt x="722515" y="306641"/>
                  </a:lnTo>
                  <a:lnTo>
                    <a:pt x="724446" y="305371"/>
                  </a:lnTo>
                  <a:lnTo>
                    <a:pt x="738936" y="284314"/>
                  </a:lnTo>
                  <a:lnTo>
                    <a:pt x="744245" y="258559"/>
                  </a:lnTo>
                  <a:lnTo>
                    <a:pt x="744245" y="6624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21962" y="6083737"/>
              <a:ext cx="110144" cy="20695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9649244" y="6021285"/>
              <a:ext cx="331470" cy="325120"/>
            </a:xfrm>
            <a:custGeom>
              <a:avLst/>
              <a:gdLst/>
              <a:ahLst/>
              <a:cxnLst/>
              <a:rect l="l" t="t" r="r" b="b"/>
              <a:pathLst>
                <a:path w="331470" h="325120">
                  <a:moveTo>
                    <a:pt x="131572" y="126631"/>
                  </a:moveTo>
                  <a:lnTo>
                    <a:pt x="100241" y="126631"/>
                  </a:lnTo>
                  <a:lnTo>
                    <a:pt x="100241" y="225386"/>
                  </a:lnTo>
                  <a:lnTo>
                    <a:pt x="131572" y="225386"/>
                  </a:lnTo>
                  <a:lnTo>
                    <a:pt x="131572" y="126631"/>
                  </a:lnTo>
                  <a:close/>
                </a:path>
                <a:path w="331470" h="325120">
                  <a:moveTo>
                    <a:pt x="134073" y="95326"/>
                  </a:moveTo>
                  <a:lnTo>
                    <a:pt x="132626" y="88392"/>
                  </a:lnTo>
                  <a:lnTo>
                    <a:pt x="128714" y="82727"/>
                  </a:lnTo>
                  <a:lnTo>
                    <a:pt x="122936" y="78930"/>
                  </a:lnTo>
                  <a:lnTo>
                    <a:pt x="115874" y="77533"/>
                  </a:lnTo>
                  <a:lnTo>
                    <a:pt x="108800" y="78930"/>
                  </a:lnTo>
                  <a:lnTo>
                    <a:pt x="103022" y="82727"/>
                  </a:lnTo>
                  <a:lnTo>
                    <a:pt x="99123" y="88392"/>
                  </a:lnTo>
                  <a:lnTo>
                    <a:pt x="97688" y="95326"/>
                  </a:lnTo>
                  <a:lnTo>
                    <a:pt x="99123" y="102235"/>
                  </a:lnTo>
                  <a:lnTo>
                    <a:pt x="103022" y="107899"/>
                  </a:lnTo>
                  <a:lnTo>
                    <a:pt x="108800" y="111721"/>
                  </a:lnTo>
                  <a:lnTo>
                    <a:pt x="115874" y="113118"/>
                  </a:lnTo>
                  <a:lnTo>
                    <a:pt x="122936" y="111721"/>
                  </a:lnTo>
                  <a:lnTo>
                    <a:pt x="128714" y="107899"/>
                  </a:lnTo>
                  <a:lnTo>
                    <a:pt x="132626" y="102235"/>
                  </a:lnTo>
                  <a:lnTo>
                    <a:pt x="134073" y="95326"/>
                  </a:lnTo>
                  <a:close/>
                </a:path>
                <a:path w="331470" h="325120">
                  <a:moveTo>
                    <a:pt x="331279" y="66243"/>
                  </a:moveTo>
                  <a:lnTo>
                    <a:pt x="325958" y="40487"/>
                  </a:lnTo>
                  <a:lnTo>
                    <a:pt x="312788" y="21336"/>
                  </a:lnTo>
                  <a:lnTo>
                    <a:pt x="312788" y="66243"/>
                  </a:lnTo>
                  <a:lnTo>
                    <a:pt x="312788" y="258546"/>
                  </a:lnTo>
                  <a:lnTo>
                    <a:pt x="308927" y="277241"/>
                  </a:lnTo>
                  <a:lnTo>
                    <a:pt x="298399" y="292531"/>
                  </a:lnTo>
                  <a:lnTo>
                    <a:pt x="282816" y="302856"/>
                  </a:lnTo>
                  <a:lnTo>
                    <a:pt x="263753" y="306641"/>
                  </a:lnTo>
                  <a:lnTo>
                    <a:pt x="67576" y="306641"/>
                  </a:lnTo>
                  <a:lnTo>
                    <a:pt x="48450" y="302856"/>
                  </a:lnTo>
                  <a:lnTo>
                    <a:pt x="32829" y="292531"/>
                  </a:lnTo>
                  <a:lnTo>
                    <a:pt x="22301" y="277241"/>
                  </a:lnTo>
                  <a:lnTo>
                    <a:pt x="18427" y="258546"/>
                  </a:lnTo>
                  <a:lnTo>
                    <a:pt x="18427" y="66243"/>
                  </a:lnTo>
                  <a:lnTo>
                    <a:pt x="22288" y="47548"/>
                  </a:lnTo>
                  <a:lnTo>
                    <a:pt x="32829" y="32258"/>
                  </a:lnTo>
                  <a:lnTo>
                    <a:pt x="48450" y="21932"/>
                  </a:lnTo>
                  <a:lnTo>
                    <a:pt x="67576" y="18148"/>
                  </a:lnTo>
                  <a:lnTo>
                    <a:pt x="263753" y="18148"/>
                  </a:lnTo>
                  <a:lnTo>
                    <a:pt x="282816" y="21932"/>
                  </a:lnTo>
                  <a:lnTo>
                    <a:pt x="298399" y="32258"/>
                  </a:lnTo>
                  <a:lnTo>
                    <a:pt x="308927" y="47548"/>
                  </a:lnTo>
                  <a:lnTo>
                    <a:pt x="312788" y="66243"/>
                  </a:lnTo>
                  <a:lnTo>
                    <a:pt x="312788" y="21336"/>
                  </a:lnTo>
                  <a:lnTo>
                    <a:pt x="311480" y="19431"/>
                  </a:lnTo>
                  <a:lnTo>
                    <a:pt x="309549" y="18148"/>
                  </a:lnTo>
                  <a:lnTo>
                    <a:pt x="290017" y="5219"/>
                  </a:lnTo>
                  <a:lnTo>
                    <a:pt x="263753" y="0"/>
                  </a:lnTo>
                  <a:lnTo>
                    <a:pt x="67576" y="0"/>
                  </a:lnTo>
                  <a:lnTo>
                    <a:pt x="41287" y="5219"/>
                  </a:lnTo>
                  <a:lnTo>
                    <a:pt x="19812" y="19431"/>
                  </a:lnTo>
                  <a:lnTo>
                    <a:pt x="5308" y="40487"/>
                  </a:lnTo>
                  <a:lnTo>
                    <a:pt x="0" y="66243"/>
                  </a:lnTo>
                  <a:lnTo>
                    <a:pt x="0" y="258546"/>
                  </a:lnTo>
                  <a:lnTo>
                    <a:pt x="5321" y="284302"/>
                  </a:lnTo>
                  <a:lnTo>
                    <a:pt x="19812" y="305358"/>
                  </a:lnTo>
                  <a:lnTo>
                    <a:pt x="41287" y="319582"/>
                  </a:lnTo>
                  <a:lnTo>
                    <a:pt x="67576" y="324789"/>
                  </a:lnTo>
                  <a:lnTo>
                    <a:pt x="263753" y="324789"/>
                  </a:lnTo>
                  <a:lnTo>
                    <a:pt x="309549" y="306641"/>
                  </a:lnTo>
                  <a:lnTo>
                    <a:pt x="331279" y="258546"/>
                  </a:lnTo>
                  <a:lnTo>
                    <a:pt x="331279" y="6624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05947" y="6145480"/>
              <a:ext cx="97632" cy="10118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0075666" y="6021278"/>
              <a:ext cx="331470" cy="325120"/>
            </a:xfrm>
            <a:custGeom>
              <a:avLst/>
              <a:gdLst/>
              <a:ahLst/>
              <a:cxnLst/>
              <a:rect l="l" t="t" r="r" b="b"/>
              <a:pathLst>
                <a:path w="331470" h="325120">
                  <a:moveTo>
                    <a:pt x="263758" y="0"/>
                  </a:moveTo>
                  <a:lnTo>
                    <a:pt x="67581" y="0"/>
                  </a:lnTo>
                  <a:lnTo>
                    <a:pt x="41316" y="5215"/>
                  </a:lnTo>
                  <a:lnTo>
                    <a:pt x="19830" y="19428"/>
                  </a:lnTo>
                  <a:lnTo>
                    <a:pt x="5324" y="40488"/>
                  </a:lnTo>
                  <a:lnTo>
                    <a:pt x="0" y="66245"/>
                  </a:lnTo>
                  <a:lnTo>
                    <a:pt x="0" y="258547"/>
                  </a:lnTo>
                  <a:lnTo>
                    <a:pt x="5324" y="284304"/>
                  </a:lnTo>
                  <a:lnTo>
                    <a:pt x="19831" y="305365"/>
                  </a:lnTo>
                  <a:lnTo>
                    <a:pt x="41317" y="319578"/>
                  </a:lnTo>
                  <a:lnTo>
                    <a:pt x="67582" y="324794"/>
                  </a:lnTo>
                  <a:lnTo>
                    <a:pt x="263758" y="324794"/>
                  </a:lnTo>
                  <a:lnTo>
                    <a:pt x="290023" y="319578"/>
                  </a:lnTo>
                  <a:lnTo>
                    <a:pt x="309578" y="306643"/>
                  </a:lnTo>
                  <a:lnTo>
                    <a:pt x="67582" y="306643"/>
                  </a:lnTo>
                  <a:lnTo>
                    <a:pt x="48466" y="302856"/>
                  </a:lnTo>
                  <a:lnTo>
                    <a:pt x="32863" y="292537"/>
                  </a:lnTo>
                  <a:lnTo>
                    <a:pt x="22347" y="277247"/>
                  </a:lnTo>
                  <a:lnTo>
                    <a:pt x="18492" y="258547"/>
                  </a:lnTo>
                  <a:lnTo>
                    <a:pt x="18492" y="66245"/>
                  </a:lnTo>
                  <a:lnTo>
                    <a:pt x="22347" y="47545"/>
                  </a:lnTo>
                  <a:lnTo>
                    <a:pt x="32863" y="32256"/>
                  </a:lnTo>
                  <a:lnTo>
                    <a:pt x="48466" y="21938"/>
                  </a:lnTo>
                  <a:lnTo>
                    <a:pt x="67581" y="18152"/>
                  </a:lnTo>
                  <a:lnTo>
                    <a:pt x="309580" y="18152"/>
                  </a:lnTo>
                  <a:lnTo>
                    <a:pt x="290023" y="5215"/>
                  </a:lnTo>
                  <a:lnTo>
                    <a:pt x="263758" y="0"/>
                  </a:lnTo>
                  <a:close/>
                </a:path>
                <a:path w="331470" h="325120">
                  <a:moveTo>
                    <a:pt x="309580" y="18152"/>
                  </a:moveTo>
                  <a:lnTo>
                    <a:pt x="263758" y="18152"/>
                  </a:lnTo>
                  <a:lnTo>
                    <a:pt x="282848" y="21938"/>
                  </a:lnTo>
                  <a:lnTo>
                    <a:pt x="298453" y="32256"/>
                  </a:lnTo>
                  <a:lnTo>
                    <a:pt x="308984" y="47545"/>
                  </a:lnTo>
                  <a:lnTo>
                    <a:pt x="312847" y="66245"/>
                  </a:lnTo>
                  <a:lnTo>
                    <a:pt x="312848" y="258547"/>
                  </a:lnTo>
                  <a:lnTo>
                    <a:pt x="308984" y="277247"/>
                  </a:lnTo>
                  <a:lnTo>
                    <a:pt x="298454" y="292537"/>
                  </a:lnTo>
                  <a:lnTo>
                    <a:pt x="282848" y="302856"/>
                  </a:lnTo>
                  <a:lnTo>
                    <a:pt x="263758" y="306643"/>
                  </a:lnTo>
                  <a:lnTo>
                    <a:pt x="309578" y="306643"/>
                  </a:lnTo>
                  <a:lnTo>
                    <a:pt x="311510" y="305365"/>
                  </a:lnTo>
                  <a:lnTo>
                    <a:pt x="326016" y="284304"/>
                  </a:lnTo>
                  <a:lnTo>
                    <a:pt x="331340" y="258547"/>
                  </a:lnTo>
                  <a:lnTo>
                    <a:pt x="331340" y="66245"/>
                  </a:lnTo>
                  <a:lnTo>
                    <a:pt x="326015" y="40488"/>
                  </a:lnTo>
                  <a:lnTo>
                    <a:pt x="311509" y="19428"/>
                  </a:lnTo>
                  <a:lnTo>
                    <a:pt x="309580" y="1815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69916" y="6122396"/>
              <a:ext cx="153570" cy="12406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0" y="3276600"/>
              <a:ext cx="343535" cy="2714625"/>
            </a:xfrm>
            <a:custGeom>
              <a:avLst/>
              <a:gdLst/>
              <a:ahLst/>
              <a:cxnLst/>
              <a:rect l="l" t="t" r="r" b="b"/>
              <a:pathLst>
                <a:path w="343535" h="2714625">
                  <a:moveTo>
                    <a:pt x="331787" y="0"/>
                  </a:moveTo>
                  <a:lnTo>
                    <a:pt x="0" y="329469"/>
                  </a:lnTo>
                  <a:lnTo>
                    <a:pt x="0" y="2714593"/>
                  </a:lnTo>
                  <a:lnTo>
                    <a:pt x="342938" y="2370074"/>
                  </a:lnTo>
                  <a:lnTo>
                    <a:pt x="331787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77097" y="777290"/>
              <a:ext cx="2265553" cy="10578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85460" y="3342385"/>
              <a:ext cx="535177" cy="5351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9102</Words>
  <Application>Microsoft Office PowerPoint</Application>
  <PresentationFormat>Custom</PresentationFormat>
  <Paragraphs>827</Paragraphs>
  <Slides>77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77</vt:i4>
      </vt:variant>
    </vt:vector>
  </HeadingPairs>
  <TitlesOfParts>
    <vt:vector size="86" baseType="lpstr">
      <vt:lpstr>Microsoft JhengHei</vt:lpstr>
      <vt:lpstr>Arial</vt:lpstr>
      <vt:lpstr>Arial MT</vt:lpstr>
      <vt:lpstr>Calibri</vt:lpstr>
      <vt:lpstr>Cambria Math</vt:lpstr>
      <vt:lpstr>Lucida Sans Unicode</vt:lpstr>
      <vt:lpstr>Times New Roman</vt:lpstr>
      <vt:lpstr>Trebuchet MS</vt:lpstr>
      <vt:lpstr>Office Theme</vt:lpstr>
      <vt:lpstr>PowerPoint Presentation</vt:lpstr>
      <vt:lpstr>PowerPoint Presentation</vt:lpstr>
      <vt:lpstr>The Future of Entrepreneurial Finance</vt:lpstr>
      <vt:lpstr>Learning Objectives</vt:lpstr>
      <vt:lpstr>Why Entrepreneurial Finance Is Changing</vt:lpstr>
      <vt:lpstr>The Entrepreneurial Funding Lifecycle</vt:lpstr>
      <vt:lpstr>The Venture Funding Lifecycle</vt:lpstr>
      <vt:lpstr>PowerPoint Presentation</vt:lpstr>
      <vt:lpstr>Traditional Financing Instruments</vt:lpstr>
      <vt:lpstr>Traditional vs. Emerging Financing: A Paradigm Shift</vt:lpstr>
      <vt:lpstr>Venture Capital: Deal Structure Essentials</vt:lpstr>
      <vt:lpstr>2. The Rise of Alternative Financing</vt:lpstr>
      <vt:lpstr>Alternative Financing Landscape</vt:lpstr>
      <vt:lpstr>SAFE Notes: The Y Combinator Standard</vt:lpstr>
      <vt:lpstr>Revenue-Based Financing (RBF)</vt:lpstr>
      <vt:lpstr>Revenue-Based Financing: Mechanics &amp; Math</vt:lpstr>
      <vt:lpstr>EmergingAlternative FinancingModels</vt:lpstr>
      <vt:lpstr>Case Study: Uber's Capital Strategy</vt:lpstr>
      <vt:lpstr>3 . AI in Entrepreneurial Finance</vt:lpstr>
      <vt:lpstr>How AI Is Reshaping Startup Financing</vt:lpstr>
      <vt:lpstr>AI-Driven Credit &amp; Revenue-Based Financing</vt:lpstr>
      <vt:lpstr>AI Valuation: Beyond the DCF Model</vt:lpstr>
      <vt:lpstr>4. Blockchain, Decentralized Finance (DeFi) &amp; Tokenization</vt:lpstr>
      <vt:lpstr>The DeFi Ecosystem for Startups</vt:lpstr>
      <vt:lpstr>The DeFi Ecosystem for Startups</vt:lpstr>
      <vt:lpstr>Tokenization of Assets &amp; Equity</vt:lpstr>
      <vt:lpstr>Tokenization of Assets &amp; Equity</vt:lpstr>
      <vt:lpstr>Security Tokens vs. Utility Tokens</vt:lpstr>
      <vt:lpstr>DAOs as Financing Vehicles</vt:lpstr>
      <vt:lpstr>DAOFinancingMechanics</vt:lpstr>
      <vt:lpstr>5. Equity Crowdfunding &amp; the Democratization of Capital</vt:lpstr>
      <vt:lpstr>The Crowdfunding Landscape: Four Models</vt:lpstr>
      <vt:lpstr>Equity Crowdfunding Platforms &amp; Regulation</vt:lpstr>
      <vt:lpstr>Regulation CF, A+, and D: The Legal Architecture</vt:lpstr>
      <vt:lpstr>Case Study: Airbnb's Financing Evolution</vt:lpstr>
      <vt:lpstr>6. Case Study — Uber's Financing Evolution</vt:lpstr>
      <vt:lpstr>Uber: Financing Milestones</vt:lpstr>
      <vt:lpstr>Case Study — Airbnb: Surviving to Thrive</vt:lpstr>
      <vt:lpstr>Case Study — Stripe: The Private Unicorn Playbook</vt:lpstr>
      <vt:lpstr>7. Global Venture Capital Trends: The Role of Accelerators, Corporate VCs &amp; Family Offices</vt:lpstr>
      <vt:lpstr>Emerging Market Venture Trends</vt:lpstr>
      <vt:lpstr>Global VC Investment by Region (2023)</vt:lpstr>
      <vt:lpstr>The Rise of Corporate Venture Capital (CVC)</vt:lpstr>
      <vt:lpstr>Accelerators, CVCs &amp; Family Offices Compared</vt:lpstr>
      <vt:lpstr>Y Combinator: The Accelerator as Asset Class</vt:lpstr>
      <vt:lpstr>8. Emerging Financing Models</vt:lpstr>
      <vt:lpstr>Emerging Models Reshaping Startup Finance</vt:lpstr>
      <vt:lpstr>Direct Listings &amp; New Exit Pathways: Tender Offers &amp; Secondary Markets</vt:lpstr>
      <vt:lpstr>SPACs: Fast Track to Public Markets</vt:lpstr>
      <vt:lpstr>SPACs: Structure, Mechanics &amp; Strategic Fit</vt:lpstr>
      <vt:lpstr>Impact Investing, ESG &amp; Climate Finance</vt:lpstr>
      <vt:lpstr>Impact Finance &amp; ESG-Aligned Capital</vt:lpstr>
      <vt:lpstr>The Im pact Finance Ecosystem</vt:lpstr>
      <vt:lpstr>The Venture Financial Model: C ore C om ponents</vt:lpstr>
      <vt:lpstr>Key SaaS &amp; Platform Metrics Reference</vt:lpstr>
      <vt:lpstr>The EvolvingInvestor-Founder Relationship</vt:lpstr>
      <vt:lpstr>9. Startup Valuation in the Modern Era</vt:lpstr>
      <vt:lpstr>Valuation Frameworks Across Stages</vt:lpstr>
      <vt:lpstr>Modern Valuation Methods Compared</vt:lpstr>
      <vt:lpstr>The ARR Multiple: SaaS Valuation Benchmark</vt:lpstr>
      <vt:lpstr>Cap Table Architecture &amp; Dilution Dynamics</vt:lpstr>
      <vt:lpstr>Case Study: Stripe's Financing Architecture</vt:lpstr>
      <vt:lpstr>10. The Future — What's Next in Entrepreneurial Finance</vt:lpstr>
      <vt:lpstr>10 Trends Definingthe Future of Entrepreneurial Finance</vt:lpstr>
      <vt:lpstr>Building Your Venture Financing Strategy</vt:lpstr>
      <vt:lpstr>Key Questions &amp; Answers</vt:lpstr>
      <vt:lpstr>Key Questions &amp; Answers</vt:lpstr>
      <vt:lpstr>Key Questions &amp; Answers</vt:lpstr>
      <vt:lpstr>Key Questions &amp; Answers</vt:lpstr>
      <vt:lpstr>Summary Future Horizons: What's Next in Entrepreneurial Finance?</vt:lpstr>
      <vt:lpstr>Key Takeaways: The Future of Entrepreneurial Finance</vt:lpstr>
      <vt:lpstr>Key Takeaways</vt:lpstr>
      <vt:lpstr>Summary of Lecture Objectives</vt:lpstr>
      <vt:lpstr>Summary of Lecture Objectives</vt:lpstr>
      <vt:lpstr>Summary of Lecture Objectives</vt:lpstr>
      <vt:lpstr>Recommended Resources &amp; Further Reading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Mohamed Soliman</dc:creator>
  <cp:lastModifiedBy>Esraa Zaki</cp:lastModifiedBy>
  <cp:revision>1</cp:revision>
  <dcterms:created xsi:type="dcterms:W3CDTF">2026-04-13T11:13:08Z</dcterms:created>
  <dcterms:modified xsi:type="dcterms:W3CDTF">2026-04-13T11:16:25Z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2026-04-13T00:00:00Z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2026-04-13T00:00:00Z</vt:filetime>
  </property>
  <property fmtid="{D5CDD505-2E9C-101B-9397-08002B2CF9AE}" pid="5" name="Producer">
    <vt:lpwstr>iLovePDF</vt:lpwstr>
  </property>
</Properties>
</file>