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Layouts/slideLayout32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5" r:id="rId2"/>
    <p:sldMasterId id="2147483683" r:id="rId3"/>
  </p:sldMasterIdLst>
  <p:notesMasterIdLst>
    <p:notesMasterId r:id="rId54"/>
  </p:notesMasterIdLst>
  <p:sldIdLst>
    <p:sldId id="480" r:id="rId4"/>
    <p:sldId id="303" r:id="rId5"/>
    <p:sldId id="857" r:id="rId6"/>
    <p:sldId id="521" r:id="rId7"/>
    <p:sldId id="522" r:id="rId8"/>
    <p:sldId id="523" r:id="rId9"/>
    <p:sldId id="531" r:id="rId10"/>
    <p:sldId id="525" r:id="rId11"/>
    <p:sldId id="532" r:id="rId12"/>
    <p:sldId id="533" r:id="rId13"/>
    <p:sldId id="535" r:id="rId14"/>
    <p:sldId id="536" r:id="rId15"/>
    <p:sldId id="538" r:id="rId16"/>
    <p:sldId id="543" r:id="rId17"/>
    <p:sldId id="556" r:id="rId18"/>
    <p:sldId id="557" r:id="rId19"/>
    <p:sldId id="559" r:id="rId20"/>
    <p:sldId id="560" r:id="rId21"/>
    <p:sldId id="564" r:id="rId22"/>
    <p:sldId id="565" r:id="rId23"/>
    <p:sldId id="593" r:id="rId24"/>
    <p:sldId id="591" r:id="rId25"/>
    <p:sldId id="594" r:id="rId26"/>
    <p:sldId id="589" r:id="rId27"/>
    <p:sldId id="588" r:id="rId28"/>
    <p:sldId id="587" r:id="rId29"/>
    <p:sldId id="586" r:id="rId30"/>
    <p:sldId id="595" r:id="rId31"/>
    <p:sldId id="585" r:id="rId32"/>
    <p:sldId id="596" r:id="rId33"/>
    <p:sldId id="584" r:id="rId34"/>
    <p:sldId id="583" r:id="rId35"/>
    <p:sldId id="582" r:id="rId36"/>
    <p:sldId id="597" r:id="rId37"/>
    <p:sldId id="580" r:id="rId38"/>
    <p:sldId id="579" r:id="rId39"/>
    <p:sldId id="578" r:id="rId40"/>
    <p:sldId id="577" r:id="rId41"/>
    <p:sldId id="576" r:id="rId42"/>
    <p:sldId id="601" r:id="rId43"/>
    <p:sldId id="606" r:id="rId44"/>
    <p:sldId id="602" r:id="rId45"/>
    <p:sldId id="603" r:id="rId46"/>
    <p:sldId id="573" r:id="rId47"/>
    <p:sldId id="599" r:id="rId48"/>
    <p:sldId id="600" r:id="rId49"/>
    <p:sldId id="574" r:id="rId50"/>
    <p:sldId id="604" r:id="rId51"/>
    <p:sldId id="598" r:id="rId52"/>
    <p:sldId id="563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857"/>
            <p14:sldId id="521"/>
            <p14:sldId id="522"/>
            <p14:sldId id="523"/>
            <p14:sldId id="531"/>
            <p14:sldId id="525"/>
            <p14:sldId id="532"/>
            <p14:sldId id="533"/>
            <p14:sldId id="535"/>
            <p14:sldId id="536"/>
            <p14:sldId id="538"/>
            <p14:sldId id="543"/>
            <p14:sldId id="556"/>
            <p14:sldId id="557"/>
            <p14:sldId id="559"/>
            <p14:sldId id="560"/>
            <p14:sldId id="564"/>
            <p14:sldId id="565"/>
            <p14:sldId id="593"/>
            <p14:sldId id="591"/>
            <p14:sldId id="594"/>
            <p14:sldId id="589"/>
            <p14:sldId id="588"/>
            <p14:sldId id="587"/>
            <p14:sldId id="586"/>
            <p14:sldId id="595"/>
            <p14:sldId id="585"/>
            <p14:sldId id="596"/>
            <p14:sldId id="584"/>
            <p14:sldId id="583"/>
            <p14:sldId id="582"/>
            <p14:sldId id="597"/>
            <p14:sldId id="580"/>
            <p14:sldId id="579"/>
            <p14:sldId id="578"/>
            <p14:sldId id="577"/>
            <p14:sldId id="576"/>
            <p14:sldId id="601"/>
            <p14:sldId id="606"/>
            <p14:sldId id="602"/>
            <p14:sldId id="603"/>
            <p14:sldId id="573"/>
            <p14:sldId id="599"/>
            <p14:sldId id="600"/>
            <p14:sldId id="574"/>
            <p14:sldId id="604"/>
            <p14:sldId id="598"/>
            <p14:sldId id="563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38" autoAdjust="0"/>
  </p:normalViewPr>
  <p:slideViewPr>
    <p:cSldViewPr snapToGrid="0">
      <p:cViewPr varScale="1">
        <p:scale>
          <a:sx n="61" d="100"/>
          <a:sy n="61" d="100"/>
        </p:scale>
        <p:origin x="9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tableStyles" Target="tableStyles.xml"/><Relationship Id="rId5" Type="http://schemas.openxmlformats.org/officeDocument/2006/relationships/slide" Target="slides/slide2.xml"/><Relationship Id="rId61" Type="http://schemas.openxmlformats.org/officeDocument/2006/relationships/customXml" Target="../customXml/item3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customXml" Target="../customXml/item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heme" Target="theme/theme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customXml" Target="../customXml/item2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178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56988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18496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6306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90274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40304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02556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212385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5270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6591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6912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70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4354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69713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8388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739914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58285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A0BF8-6686-4F02-AB36-9614142B3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406FE-1165-421C-8D35-96F0CFEA6D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B22AA-13F6-430C-B5C3-3ED6A1325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B799C-1B8A-42C0-AD53-6DBEF2EC7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035E-958A-44D5-9920-E77375E90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3544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28C7A-67F3-4CAD-9852-569FF656A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E717F-25DD-4AF6-8E4C-C3F0B7258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9BF79-C6C8-4A28-B317-36AB52011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2C1D1-F1BF-42DD-A7C6-2ED272DF8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916BF-016F-4056-985B-466516E68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312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FAECB-6827-4D91-8EB5-800DD8EA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EBD6D-8344-4937-9A0D-E2DBE531B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98055-7F4B-4E57-92A1-C43CE07ED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C8293C-337A-46B9-801C-405BA28F9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E3A87-6EF6-4E32-958D-D3BDE968E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8471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C1E4F-8411-4152-A040-45E4E38D4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3C882-D441-40BC-AAB7-FB3EF79F6F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FF742-A50B-4EB6-86AE-E67F120A5B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B9172-F4DE-4657-A074-EF8778EE7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07DBE-C8F7-423C-9124-EE7B3D22E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1AC0B-71D5-43A5-AD86-9668B4D9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3737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04D3-549C-4770-B620-7E3D4678A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06D22-9474-474E-A4DD-36D304E57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9ED9F3-E75B-4CB6-9C20-44656AF015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B8604-4E78-4EF6-AF81-B832751C75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C7266C-4F95-4B63-B8A4-5D430A6FCB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A605C0-AC58-49C3-BFDA-E7ADCFC7B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CDB99B-8E2F-47DA-B6C3-50842D8C3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0ACA83-753D-4AEE-B568-755DCF5E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2596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38EDC-8D44-427B-90E0-FBD0FBAC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AE544B-A36F-473A-86AF-50F024291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F2748-531A-4318-A370-27EDE490E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AD6E57-F20B-43D2-A268-2449E7D4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9377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C2F6E-BB8D-4A07-B873-A379FEAE4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C64672-2E28-45BB-AB1E-9CA10E908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CCF35-5028-4E4D-8F6E-2E2DF0FB4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4089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0471D-7A64-4A50-B9A6-0F3A78088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427B1-871E-4C56-AF97-3F78ADBFA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52702-EC0A-4FBA-9939-DCF10E412D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DDBB8-93FE-4585-A97D-0E391EE2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B77A2A-D97D-4B06-A029-77A3A88DA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4E011-48A8-486A-BF53-E7C08517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9369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A2B76-0D50-4AE7-8E70-B69B2F112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700288-1A1C-45A8-B99A-68E661D70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19D42-4449-4938-BE9F-F8A026382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CB693-3AD5-4FB5-9BD7-DDA6EA895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8CAAB-378F-4646-836D-6723AF226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8A5F22-2F00-4B7E-95E3-D4E37EE6F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57729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E3A36-A7B5-4AED-90CE-DAABE341C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6DD818-2AC6-4AD8-ADB0-757AE6DE1F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561BE-2670-413D-B85D-350DC6A08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469BC-9B02-4F1D-9332-C52CAA6CD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37A4D-841D-4B35-BD23-CCB82FC1C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5453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4028CB-78B2-414A-9948-C32EA4A46C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AA2E1-9030-407F-A8FB-98BCFFFDF7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22082-BED4-46DC-B1C0-9696140EF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85038-E165-45A4-8C75-C8A3CA817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D7943-C606-446E-B743-3AB1AE587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154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4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D86B2E-B702-4422-B277-3A08C7449694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3/9/2024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542ADD-394E-41F3-B704-951748884AE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6826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  <p:sldLayoutId id="214748368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3493B-E27E-4DC0-A41A-7E254FDDD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619A8B-408B-4DCB-AC39-AC640BF85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87CC5-FBB1-4FE5-893F-7BD071C75E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1375A-C223-44C8-917C-F7C3A1BCD50F}" type="datetimeFigureOut">
              <a:rPr lang="en-GB" smtClean="0"/>
              <a:t>09/03/2024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8E1BCB-E2F2-4D1B-BCFC-521169C8EA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1173B-B48E-4DCF-8715-5805390549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3841B-0DB4-4C99-B5E5-79625F01DB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34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105196" y="3794396"/>
            <a:ext cx="4886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b="1" dirty="0">
                <a:latin typeface="Alexandria" pitchFamily="2" charset="-78"/>
                <a:cs typeface="Alexandria" pitchFamily="2" charset="-78"/>
              </a:rPr>
              <a:t>إعداد د/ميرهان محسن </a:t>
            </a:r>
            <a:endParaRPr lang="en-US" b="1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75302" y="2497454"/>
            <a:ext cx="5353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400" b="1" u="sng" dirty="0">
                <a:latin typeface="Alexandria" pitchFamily="2" charset="-78"/>
                <a:cs typeface="Alexandria" pitchFamily="2" charset="-78"/>
              </a:rPr>
              <a:t>مقرر حملات العلاقات العامة </a:t>
            </a:r>
            <a:endParaRPr lang="en-US" sz="2400" b="1" u="sng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663923" y="5903279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pitchFamily="2" charset="-78"/>
                <a:cs typeface="Alexandria" pitchFamily="2" charset="-78"/>
              </a:rPr>
              <a:t>Lecture 7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38246" y="6457890"/>
            <a:ext cx="12314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PRL 622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565913" y="2785710"/>
            <a:ext cx="6626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000" b="1" i="1" u="sng" dirty="0">
                <a:latin typeface="Alexandria" pitchFamily="2" charset="-78"/>
                <a:cs typeface="Alexandria" pitchFamily="2" charset="-78"/>
              </a:rPr>
              <a:t>حملات الصورة الذهنية قبل وخلال وبعد الأزمات  </a:t>
            </a:r>
            <a:endParaRPr lang="en-US" sz="2000" b="1" i="1" u="sng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6266391" y="4214781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  <a:latin typeface="Alexandria" pitchFamily="2" charset="-78"/>
                <a:cs typeface="Alexandria" pitchFamily="2" charset="-78"/>
              </a:rPr>
              <a:t>Lecture 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70224" y="4802552"/>
            <a:ext cx="11339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PRL 622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400" u="sng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إ</a:t>
            </a:r>
            <a:r>
              <a:rPr lang="ar-EG" sz="2400" b="1" u="sng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عداد / د.ميرهان محسن</a:t>
            </a:r>
            <a:r>
              <a:rPr lang="ar-EG" sz="2400" u="sng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 </a:t>
            </a:r>
            <a:endParaRPr lang="en-US" sz="2400" u="sng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699AC3C-FE44-4341-B799-F20DE8937C2B}"/>
              </a:ext>
            </a:extLst>
          </p:cNvPr>
          <p:cNvSpPr txBox="1"/>
          <p:nvPr/>
        </p:nvSpPr>
        <p:spPr>
          <a:xfrm>
            <a:off x="1202749" y="235148"/>
            <a:ext cx="9673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sng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lexandria" pitchFamily="2" charset="-78"/>
                <a:ea typeface="Noto Sans" panose="020B0502040504020204" pitchFamily="34"/>
                <a:cs typeface="Alexandria" pitchFamily="2" charset="-78"/>
              </a:rPr>
              <a:t>محتوى المحاضرة  </a:t>
            </a:r>
            <a:endParaRPr kumimoji="0" lang="en-US" sz="2000" b="1" i="0" u="sng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lexandria" pitchFamily="2" charset="-78"/>
              <a:ea typeface="Noto Sans" panose="020B0502040504020204" pitchFamily="34"/>
              <a:cs typeface="Alexandria" pitchFamily="2" charset="-78"/>
            </a:endParaRPr>
          </a:p>
        </p:txBody>
      </p:sp>
      <p:sp>
        <p:nvSpPr>
          <p:cNvPr id="2" name="Arrow: Pentagon 1">
            <a:extLst>
              <a:ext uri="{FF2B5EF4-FFF2-40B4-BE49-F238E27FC236}">
                <a16:creationId xmlns:a16="http://schemas.microsoft.com/office/drawing/2014/main" id="{E20D09A7-83DA-47D7-8835-65AA6E22E227}"/>
              </a:ext>
            </a:extLst>
          </p:cNvPr>
          <p:cNvSpPr/>
          <p:nvPr/>
        </p:nvSpPr>
        <p:spPr>
          <a:xfrm>
            <a:off x="303635" y="1294538"/>
            <a:ext cx="2139830" cy="829844"/>
          </a:xfrm>
          <a:prstGeom prst="homePlate">
            <a:avLst/>
          </a:prstGeom>
          <a:solidFill>
            <a:srgbClr val="FEE0B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75430F2-C29B-490A-A12B-C953EE76E860}"/>
              </a:ext>
            </a:extLst>
          </p:cNvPr>
          <p:cNvGrpSpPr/>
          <p:nvPr/>
        </p:nvGrpSpPr>
        <p:grpSpPr>
          <a:xfrm>
            <a:off x="2148852" y="1294538"/>
            <a:ext cx="9378130" cy="859540"/>
            <a:chOff x="2189480" y="2153920"/>
            <a:chExt cx="7213599" cy="1137920"/>
          </a:xfrm>
          <a:solidFill>
            <a:srgbClr val="FEE0B1"/>
          </a:solidFill>
        </p:grpSpPr>
        <p:sp>
          <p:nvSpPr>
            <p:cNvPr id="3" name="Arrow: Chevron 2">
              <a:extLst>
                <a:ext uri="{FF2B5EF4-FFF2-40B4-BE49-F238E27FC236}">
                  <a16:creationId xmlns:a16="http://schemas.microsoft.com/office/drawing/2014/main" id="{E4902C58-E153-4BF7-950A-D1AAB4AFC986}"/>
                </a:ext>
              </a:extLst>
            </p:cNvPr>
            <p:cNvSpPr/>
            <p:nvPr/>
          </p:nvSpPr>
          <p:spPr>
            <a:xfrm>
              <a:off x="2189480" y="2153920"/>
              <a:ext cx="7172960" cy="1137920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AE41742-CF4A-4F94-8B35-9ACD7CFFA56B}"/>
                </a:ext>
              </a:extLst>
            </p:cNvPr>
            <p:cNvSpPr/>
            <p:nvPr/>
          </p:nvSpPr>
          <p:spPr>
            <a:xfrm>
              <a:off x="7779408" y="2153920"/>
              <a:ext cx="1623671" cy="11379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83FC3BF6-085A-465A-AC29-C6850C13445A}"/>
              </a:ext>
            </a:extLst>
          </p:cNvPr>
          <p:cNvSpPr/>
          <p:nvPr/>
        </p:nvSpPr>
        <p:spPr>
          <a:xfrm>
            <a:off x="960434" y="2321998"/>
            <a:ext cx="1483031" cy="709209"/>
          </a:xfrm>
          <a:prstGeom prst="homePlate">
            <a:avLst/>
          </a:prstGeom>
          <a:solidFill>
            <a:srgbClr val="FFCC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62A3799-0CD7-4C64-8242-AC9EA24CA07C}"/>
              </a:ext>
            </a:extLst>
          </p:cNvPr>
          <p:cNvGrpSpPr/>
          <p:nvPr/>
        </p:nvGrpSpPr>
        <p:grpSpPr>
          <a:xfrm>
            <a:off x="2128829" y="2224551"/>
            <a:ext cx="9378130" cy="859540"/>
            <a:chOff x="2189480" y="2153920"/>
            <a:chExt cx="7213599" cy="1137920"/>
          </a:xfrm>
          <a:solidFill>
            <a:srgbClr val="FFCC00"/>
          </a:solidFill>
        </p:grpSpPr>
        <p:sp>
          <p:nvSpPr>
            <p:cNvPr id="11" name="Arrow: Chevron 10">
              <a:extLst>
                <a:ext uri="{FF2B5EF4-FFF2-40B4-BE49-F238E27FC236}">
                  <a16:creationId xmlns:a16="http://schemas.microsoft.com/office/drawing/2014/main" id="{69D05AF8-0362-40E3-A7E7-10278B88F503}"/>
                </a:ext>
              </a:extLst>
            </p:cNvPr>
            <p:cNvSpPr/>
            <p:nvPr/>
          </p:nvSpPr>
          <p:spPr>
            <a:xfrm>
              <a:off x="2189480" y="2153920"/>
              <a:ext cx="7172960" cy="1137920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0053719-8142-4D73-BD76-5FA6F7C9E069}"/>
                </a:ext>
              </a:extLst>
            </p:cNvPr>
            <p:cNvSpPr/>
            <p:nvPr/>
          </p:nvSpPr>
          <p:spPr>
            <a:xfrm>
              <a:off x="7779408" y="2153920"/>
              <a:ext cx="1623671" cy="11379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8645047F-D9CB-4CC1-BC0F-1C4292F5A94A}"/>
              </a:ext>
            </a:extLst>
          </p:cNvPr>
          <p:cNvSpPr/>
          <p:nvPr/>
        </p:nvSpPr>
        <p:spPr>
          <a:xfrm>
            <a:off x="1041024" y="3270158"/>
            <a:ext cx="1468358" cy="706709"/>
          </a:xfrm>
          <a:prstGeom prst="homePlate">
            <a:avLst/>
          </a:prstGeom>
          <a:solidFill>
            <a:srgbClr val="F582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283355-3C29-4FB8-A131-09D9EB725ACF}"/>
              </a:ext>
            </a:extLst>
          </p:cNvPr>
          <p:cNvGrpSpPr/>
          <p:nvPr/>
        </p:nvGrpSpPr>
        <p:grpSpPr>
          <a:xfrm>
            <a:off x="2240161" y="3206395"/>
            <a:ext cx="9286821" cy="859540"/>
            <a:chOff x="2189480" y="2153920"/>
            <a:chExt cx="7213599" cy="1137920"/>
          </a:xfrm>
          <a:solidFill>
            <a:srgbClr val="F58221"/>
          </a:solidFill>
        </p:grpSpPr>
        <p:sp>
          <p:nvSpPr>
            <p:cNvPr id="15" name="Arrow: Chevron 14">
              <a:extLst>
                <a:ext uri="{FF2B5EF4-FFF2-40B4-BE49-F238E27FC236}">
                  <a16:creationId xmlns:a16="http://schemas.microsoft.com/office/drawing/2014/main" id="{7CEDD191-1D4E-49C5-8444-8F22619709F6}"/>
                </a:ext>
              </a:extLst>
            </p:cNvPr>
            <p:cNvSpPr/>
            <p:nvPr/>
          </p:nvSpPr>
          <p:spPr>
            <a:xfrm>
              <a:off x="2189480" y="2153920"/>
              <a:ext cx="7172960" cy="1137920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065D71D-6D12-4F7F-8EFA-813DA9004804}"/>
                </a:ext>
              </a:extLst>
            </p:cNvPr>
            <p:cNvSpPr/>
            <p:nvPr/>
          </p:nvSpPr>
          <p:spPr>
            <a:xfrm>
              <a:off x="7779408" y="2153920"/>
              <a:ext cx="1623671" cy="11379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BF9B6AB6-6147-424D-8F82-81A2B273645F}"/>
              </a:ext>
            </a:extLst>
          </p:cNvPr>
          <p:cNvSpPr/>
          <p:nvPr/>
        </p:nvSpPr>
        <p:spPr>
          <a:xfrm>
            <a:off x="1292833" y="4214641"/>
            <a:ext cx="1299564" cy="709210"/>
          </a:xfrm>
          <a:prstGeom prst="homePlate">
            <a:avLst/>
          </a:prstGeom>
          <a:solidFill>
            <a:srgbClr val="203E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733BE8E-BFBE-43EA-A9FD-BD45F197DD84}"/>
              </a:ext>
            </a:extLst>
          </p:cNvPr>
          <p:cNvGrpSpPr/>
          <p:nvPr/>
        </p:nvGrpSpPr>
        <p:grpSpPr>
          <a:xfrm>
            <a:off x="2313530" y="4130879"/>
            <a:ext cx="9213452" cy="859540"/>
            <a:chOff x="2189480" y="2153920"/>
            <a:chExt cx="7213599" cy="1137920"/>
          </a:xfrm>
          <a:solidFill>
            <a:srgbClr val="203E5F"/>
          </a:solidFill>
        </p:grpSpPr>
        <p:sp>
          <p:nvSpPr>
            <p:cNvPr id="19" name="Arrow: Chevron 18">
              <a:extLst>
                <a:ext uri="{FF2B5EF4-FFF2-40B4-BE49-F238E27FC236}">
                  <a16:creationId xmlns:a16="http://schemas.microsoft.com/office/drawing/2014/main" id="{1E05DB33-7027-4243-B2B1-AE959B934587}"/>
                </a:ext>
              </a:extLst>
            </p:cNvPr>
            <p:cNvSpPr/>
            <p:nvPr/>
          </p:nvSpPr>
          <p:spPr>
            <a:xfrm>
              <a:off x="2189480" y="2153920"/>
              <a:ext cx="7172960" cy="1137920"/>
            </a:xfrm>
            <a:prstGeom prst="chevr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3CAB0D8-22D4-44B8-BBE1-517EC44C45DC}"/>
                </a:ext>
              </a:extLst>
            </p:cNvPr>
            <p:cNvSpPr/>
            <p:nvPr/>
          </p:nvSpPr>
          <p:spPr>
            <a:xfrm>
              <a:off x="7779408" y="2153920"/>
              <a:ext cx="1623671" cy="11379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72A83EA8-E44D-4CC9-982F-1B8B609D21F2}"/>
              </a:ext>
            </a:extLst>
          </p:cNvPr>
          <p:cNvSpPr txBox="1"/>
          <p:nvPr/>
        </p:nvSpPr>
        <p:spPr>
          <a:xfrm>
            <a:off x="454003" y="1406056"/>
            <a:ext cx="1108637" cy="707886"/>
          </a:xfrm>
          <a:prstGeom prst="rect">
            <a:avLst/>
          </a:prstGeom>
          <a:solidFill>
            <a:srgbClr val="FEE0B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Open Sans" panose="020B0606030504020204" pitchFamily="34" charset="0"/>
                <a:ea typeface="+mn-ea"/>
                <a:cs typeface="Arial" panose="020B0604020202020204" pitchFamily="34" charset="0"/>
              </a:rPr>
              <a:t>1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282F39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F674A17-AAE5-4964-89E9-E927EF4D90FD}"/>
              </a:ext>
            </a:extLst>
          </p:cNvPr>
          <p:cNvSpPr txBox="1"/>
          <p:nvPr/>
        </p:nvSpPr>
        <p:spPr>
          <a:xfrm>
            <a:off x="336304" y="2321998"/>
            <a:ext cx="1344033" cy="707886"/>
          </a:xfrm>
          <a:prstGeom prst="rect">
            <a:avLst/>
          </a:prstGeom>
          <a:solidFill>
            <a:srgbClr val="FFCC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" panose="020B0606030504020204" pitchFamily="34" charset="0"/>
                <a:ea typeface="+mn-ea"/>
                <a:cs typeface="Arial" panose="020B0604020202020204" pitchFamily="34" charset="0"/>
              </a:rPr>
              <a:t>2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09FA8CE-2609-4B18-A96B-C2D56CF5BE9D}"/>
              </a:ext>
            </a:extLst>
          </p:cNvPr>
          <p:cNvSpPr txBox="1"/>
          <p:nvPr/>
        </p:nvSpPr>
        <p:spPr>
          <a:xfrm>
            <a:off x="336304" y="3268981"/>
            <a:ext cx="1344033" cy="707886"/>
          </a:xfrm>
          <a:prstGeom prst="rect">
            <a:avLst/>
          </a:prstGeom>
          <a:solidFill>
            <a:srgbClr val="F58221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" panose="020B0606030504020204" pitchFamily="34" charset="0"/>
                <a:ea typeface="+mn-ea"/>
                <a:cs typeface="+mn-cs"/>
              </a:rPr>
              <a:t>3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FB775DB-7BDA-40F8-8943-FE3A0A82B375}"/>
              </a:ext>
            </a:extLst>
          </p:cNvPr>
          <p:cNvSpPr txBox="1"/>
          <p:nvPr/>
        </p:nvSpPr>
        <p:spPr>
          <a:xfrm>
            <a:off x="92059" y="4215965"/>
            <a:ext cx="1832522" cy="707886"/>
          </a:xfrm>
          <a:prstGeom prst="rect">
            <a:avLst/>
          </a:prstGeom>
          <a:solidFill>
            <a:srgbClr val="203E5F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pen Sans" panose="020B0606030504020204" pitchFamily="34" charset="0"/>
                <a:ea typeface="+mn-ea"/>
                <a:cs typeface="+mn-cs"/>
              </a:rPr>
              <a:t>4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Noto Sans" panose="020B0502040504020204" pitchFamily="34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21EF9FC-F363-4D04-8D70-B84B5D145B65}"/>
              </a:ext>
            </a:extLst>
          </p:cNvPr>
          <p:cNvSpPr txBox="1"/>
          <p:nvPr/>
        </p:nvSpPr>
        <p:spPr>
          <a:xfrm>
            <a:off x="2695418" y="2383553"/>
            <a:ext cx="86657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lexandria" pitchFamily="2" charset="-78"/>
                <a:ea typeface="Noto Sans" panose="020B0502040504020204" pitchFamily="34"/>
                <a:cs typeface="Alexandria" pitchFamily="2" charset="-78"/>
              </a:rPr>
              <a:t>أنواع ومكونات الصورة الذهنية وعملية التشكيل 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lexandria" pitchFamily="2" charset="-78"/>
              <a:ea typeface="Noto Sans" panose="020B0502040504020204" pitchFamily="34"/>
              <a:cs typeface="Alexandria" pitchFamily="2" charset="-78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A837B94-CD7C-46F8-B906-D4E292308213}"/>
              </a:ext>
            </a:extLst>
          </p:cNvPr>
          <p:cNvSpPr txBox="1"/>
          <p:nvPr/>
        </p:nvSpPr>
        <p:spPr>
          <a:xfrm>
            <a:off x="2537704" y="3411827"/>
            <a:ext cx="8997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lexandria" pitchFamily="2" charset="-78"/>
                <a:ea typeface="Noto Sans" panose="020B0502040504020204" pitchFamily="34"/>
                <a:cs typeface="Alexandria" pitchFamily="2" charset="-78"/>
              </a:rPr>
              <a:t>كيفية تقديم صورة إيجابية للمنظمة 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oto Sans" panose="020B0502040504020204" pitchFamily="34"/>
              <a:ea typeface="Noto Sans" panose="020B0502040504020204" pitchFamily="34"/>
              <a:cs typeface="+mn-cs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B2D7612-B51C-417D-8AB4-D43CA5AFCC99}"/>
              </a:ext>
            </a:extLst>
          </p:cNvPr>
          <p:cNvSpPr txBox="1"/>
          <p:nvPr/>
        </p:nvSpPr>
        <p:spPr>
          <a:xfrm>
            <a:off x="2321665" y="4413300"/>
            <a:ext cx="92134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lexandria" pitchFamily="2" charset="-78"/>
                <a:ea typeface="+mn-ea"/>
                <a:cs typeface="Alexandria" pitchFamily="2" charset="-78"/>
              </a:rPr>
              <a:t>حملات الصورة الذهنية أم حملات إدارة الأزمة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82F39"/>
              </a:solidFill>
              <a:effectLst/>
              <a:uLnTx/>
              <a:uFillTx/>
              <a:latin typeface="Alexandria" pitchFamily="2" charset="-78"/>
              <a:ea typeface="Noto Sans" panose="020B0502040504020204" pitchFamily="34"/>
              <a:cs typeface="Alexandria" pitchFamily="2" charset="-78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480110" y="1485087"/>
            <a:ext cx="867556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rgbClr val="282F39"/>
                </a:solidFill>
                <a:effectLst/>
                <a:uLnTx/>
                <a:uFillTx/>
                <a:latin typeface="Alexandria" pitchFamily="2" charset="-78"/>
                <a:ea typeface="+mn-ea"/>
                <a:cs typeface="Alexandria" pitchFamily="2" charset="-78"/>
              </a:rPr>
              <a:t>الصورة الذهنية للمنظمات ومزاياها وسماتها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01" y="5100489"/>
            <a:ext cx="2139881" cy="82912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0161" y="5100489"/>
            <a:ext cx="9376461" cy="85961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69" y="4978558"/>
            <a:ext cx="1109568" cy="107298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382" y="5320486"/>
            <a:ext cx="9211854" cy="54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50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45602" y="669832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sng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مقدمة</a:t>
            </a: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5267739" y="2428726"/>
            <a:ext cx="590384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تعد عملية إدارة الصورة الذهنية للمنظمة عنصر أساسي من عناصر الإدارة الإستراتيجية للمنظمة.</a:t>
            </a: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عملية بناء الصورة الذهنية للمنظمة معقدة ومتعددة الجوانب والقوى، وتتطلب بذل جهود اتصالية عديدة من العاملين في مجال الاتصال عمومًا ومن رجال العلاقات العامة ، خصوصًا  فهم يعملون جميعًا على معالجة المعلومات الخاصة بالمنظمة بطريقة تمكنها من التأثير على اتجاهات الجماهير بشكل ايجابي</a:t>
            </a:r>
            <a:r>
              <a:rPr lang="ar-EG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775201"/>
            <a:ext cx="4133623" cy="428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15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313582" y="2025684"/>
            <a:ext cx="670877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فإذا كان المسوقون والمعلنون يهتمون بتأثيرصورة العلامة التجارية على المبيعات فإن رجال </a:t>
            </a:r>
            <a:r>
              <a:rPr lang="en-US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العلاقات العامة ، يسوقون صورة المنظمة من خلال الإجابة على ثلاث تساؤلات هامة:-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buAutoNum type="arabicParenR"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كيف ندير الصورة الذهنية للمنظمة؟</a:t>
            </a:r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buAutoNum type="arabicParenR"/>
            </a:pPr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2) كيف يستقبل الجمهور المعلومات التي تشكل صورة المنظمة؟</a:t>
            </a:r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3) كيف تؤثر الثقافة البيئية المجتمعية على إدراك الجمهور لملامح صورة المنظمة؟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828800"/>
            <a:ext cx="3324526" cy="41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85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24459" y="1968371"/>
            <a:ext cx="103471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</a:t>
            </a: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بدأ مفهوم الصورة الذهنية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بالظهور في النصف الثاني</a:t>
            </a: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من القرن العشرين بعد أن اصبح لمهنة العلاقات العامة</a:t>
            </a:r>
            <a:endParaRPr kumimoji="0" lang="en-US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تأثير كبير في الحياة العصرية .</a:t>
            </a:r>
            <a:endParaRPr kumimoji="0" lang="en-US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aseline="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واهتمت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المنظمات بالصورة الذهنية والحملات الخاصة بالصور الذهنية بشكل كبير،واهتمت العلاقات العامة بدراسة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صورة المنظمات والشركات والمؤسسات المختلفة للتعرف على نظرة الجماهير لتلك المنظمات. ومعرفة العناصر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الايجابية وتدعيمها والعناصر السالبة وتفاديها وإصلاحها.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كما إهتمت العلاقات العامة بدراسة العوامل المؤثرة على تكوين الصورة الذهنية وتطورها في ظل توسع وسائل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الاتصال الجماهيري.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486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4922" y="2418585"/>
            <a:ext cx="99974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كما تعرف الصورة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بأنها "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الناتج النهائى للانطباعات الذاتية التى تتكَّون عند الأفراد أو الجماعات إزاء</a:t>
            </a:r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شخص معين، أو نظام ما، أو شعب، أو جنس بعينه، أو مؤسسة، أو منظمة محلية، أو دولية، أو مهنة</a:t>
            </a:r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معينة، أو أى شىء آخر يمكن أن يكون له تأثير على حياة الإنسان. وتتكَّون هذه الانطباعات من خلال</a:t>
            </a:r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التجارب المباشرة وغير المباشرة.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وترتبط هذه التجارب بعواطف الأفراد واتجاهاتهم وعقائدهم. وبغض النظر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عن صحة أو عدم صحة المعلومات التى تتضمنها خلاصة هذه التجارب فهى تمثل بالنسبة لأصحابها واقعاً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صادقاً ينظرون من خلاله إلى ما حولهم ويفهمونه ويقدرونه على أساسها.</a:t>
            </a: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83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89137" y="1773064"/>
            <a:ext cx="99974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مزايا حملات الصورة الذهنية للمنظمات .</a:t>
            </a:r>
            <a:endParaRPr lang="en-US" sz="1600" b="1" u="sng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b="1" u="sng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1- جذب أفضل الكفاءات للمنظمة للعمل بها.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2- تقوية علاقة المنظمة بجماهيرها الداخلية والخارجية. 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3. إقناع كافة مستويات المجتمع بأهمية الدور الاجتماعي للمنظمة في خدمة المجتمع، وتقوية العلاقة مع كافة المستويات.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4. تقديم فرصة زمنية للمنظمة قبل إصدار الحكم عليها من قبل الجماهير وقت الأزمات ((التريث)).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5. المساعدة في جلب رؤوس الأموال للاستثمار في المنظمة.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6. دعم الجهود التسويقية للمنظمة وتعمل على تقبل المنتجات سواء القديمة أو الجديدة.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929816" y="864722"/>
            <a:ext cx="51844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just" rtl="1"/>
            <a:r>
              <a:rPr lang="ar-EG" sz="20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مزايا حملات الصورة الذهنية للمنظمات </a:t>
            </a:r>
            <a:r>
              <a:rPr lang="ar-EG" sz="2800" b="1" u="sng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766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 bwMode="auto">
          <a:xfrm>
            <a:off x="617280" y="623459"/>
            <a:ext cx="7239000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3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67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سمات</a:t>
            </a:r>
            <a:r>
              <a:rPr lang="ar-EG" sz="6700" b="1" u="sng" dirty="0">
                <a:solidFill>
                  <a:srgbClr val="000000"/>
                </a:solidFill>
                <a:latin typeface="Alexandria" pitchFamily="2" charset="-78"/>
                <a:cs typeface="Alexandria" pitchFamily="2" charset="-78"/>
              </a:rPr>
              <a:t> حملات </a:t>
            </a:r>
            <a:r>
              <a:rPr kumimoji="0" lang="ar-SA" sz="6700" b="1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الصورة الذهنية للمنظمة</a:t>
            </a:r>
            <a:b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</a:b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j-ea"/>
              <a:cs typeface="Arial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714260"/>
            <a:ext cx="10812720" cy="434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51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714260"/>
            <a:ext cx="10812720" cy="434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32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4922" y="2397948"/>
            <a:ext cx="999743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 rtl="1">
              <a:buAutoNum type="arabic1Minus"/>
              <a:defRPr/>
            </a:pP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الصورة القيمية: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ويتعلق هذا النوع من الصور بمبادئ صانع القرار، والتي وجب أن تكون و فقا لسلوك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buAutoNum type="arabic1Minus"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المنظمة  وتكون بمثابة معايير صارمة للصح والخطأ.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342900" lvl="0" indent="-342900" algn="just" rtl="1">
              <a:buAutoNum type="arabic1Minus"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ب. </a:t>
            </a: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الصورة المستهدفة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: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وهي الصورة التي  تتعلق بأهداف المؤسسة ، و تعبر عما يأمل أويضعه صانع القرار أو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تريد بلوغه المؤسسة ، وبالتالي وبشكل أدق هي تعبر عن الرؤية المستقبلية لأهداف وخطط المؤسسة.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ج- </a:t>
            </a: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الصورة الإستراتيجية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: وتتكون من الخطط المختلفة التي  اعتمدت عليها المؤسسة  للوصول لأهدافها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والتي لها علاقة بالصور المستهدفة.</a:t>
            </a: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D6D1CE-F6F1-0609-F571-9E1962BA5D47}"/>
              </a:ext>
            </a:extLst>
          </p:cNvPr>
          <p:cNvSpPr txBox="1"/>
          <p:nvPr/>
        </p:nvSpPr>
        <p:spPr>
          <a:xfrm>
            <a:off x="337910" y="858044"/>
            <a:ext cx="60933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 rtl="1">
              <a:defRPr/>
            </a:pPr>
            <a:r>
              <a:rPr lang="ar-BH" sz="2000" b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pitchFamily="2" charset="-78"/>
                <a:cs typeface="Alexandria" pitchFamily="2" charset="-78"/>
              </a:rPr>
              <a:t>أنواع الصورة الذهنية </a:t>
            </a:r>
            <a:endParaRPr lang="en-US" sz="2000" b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697026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731" y="1685495"/>
            <a:ext cx="10255852" cy="4370412"/>
          </a:xfrm>
          <a:prstGeom prst="rect">
            <a:avLst/>
          </a:prstGeom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61291" y="635463"/>
            <a:ext cx="6707187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0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مكونات الصورة الذهنية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510011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74147" y="1968371"/>
            <a:ext cx="999743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- </a:t>
            </a:r>
            <a:r>
              <a:rPr lang="ar-BH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  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عملية التشكيل صعبة ومعقدة.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التعقيد هو نتيجة للتداخل وعدم وجود فواصل بين وظائف المنظمة الداخلية وبين علاقاتها الخارجية أثناء الممارسة اليومية لأعضاء المنظمة.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457200" lvl="0" indent="-457200" algn="just" rtl="1">
              <a:buFontTx/>
              <a:buChar char="-"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العملية : الإدارة العليا تقدم فلسفتها للإدارات المختلفة في المنظمة  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457200" lvl="0" indent="-457200" algn="just" rtl="1">
              <a:buFontTx/>
              <a:buChar char="-"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457200" lvl="0" indent="-457200" algn="just" rtl="1">
              <a:buFontTx/>
              <a:buChar char="-"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  تتكون الثقافة التنظيمية التي تحكم عمل أعضاء المنظمة وتحكم مضمون الرسائل الاتصالية التي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457200" lvl="0" indent="-457200" algn="just" rtl="1">
              <a:buFontTx/>
              <a:buChar char="-"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457200" lvl="0" indent="-457200" algn="just" rtl="1">
              <a:buFontTx/>
              <a:buChar char="-"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توجهها العلاقات العامة إلى الجماهير الخارجية  وهكذا يتم تشكيل الصورة، ثم يتم نقل ردود الجماهير التي تؤثر في المنظمة وعملها وهذا يبين التأثير المتبادل</a:t>
            </a:r>
            <a:endParaRPr kumimoji="0" lang="ar-EG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 bwMode="auto">
          <a:xfrm>
            <a:off x="775252" y="489524"/>
            <a:ext cx="72390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ar-SA" sz="20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عملية </a:t>
            </a:r>
            <a:r>
              <a:rPr lang="ar-EG" sz="2000" b="1" u="sng" dirty="0">
                <a:solidFill>
                  <a:schemeClr val="tx1"/>
                </a:solidFill>
                <a:latin typeface="Alexandria" pitchFamily="2" charset="-78"/>
                <a:cs typeface="Alexandria" pitchFamily="2" charset="-78"/>
              </a:rPr>
              <a:t>تشكيل</a:t>
            </a:r>
            <a:r>
              <a:rPr kumimoji="0" lang="ar-SA" sz="2000" b="1" i="0" u="sng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الصورة الذهنية للمنظمة: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1144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17280" y="2418920"/>
            <a:ext cx="1055430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1) صورة العلامة التجارية ومدى ثقة الجمهور بها.</a:t>
            </a: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2) صورة منتجات وخدمات المنظمة المقدمة للجمهور سواء قبل البيع وبعده.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3) صورة إدارة المنظمة وفلسفتها في العمل،وما ينتج عنها من ثقافة.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4) برامج المسؤولية الاجتماعية للمنظمة المقدمة للمجتمع المحلي وللجمهور الخارجي والداخلي (الأعمال الحقيقية).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5) صورة المنظمة كمكان للعمل: من حيث الشكل الخارجي ومن حيث ما تقدمه من خدمات صحية وغيرها للعاملين فيه. (( دائرة صغيرة )).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6) أداء موظفي المنظمة [ سلبي أو إيجابي ] ومدى مقدرتهم على القيام بالأعمال المنوطة بهم ومدى تثقفهم بفلسفة المنظمة.</a:t>
            </a:r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en-US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7) كفاءة الاتصالات الكلية للمنظمة. (( دائرة كبيرة )).</a:t>
            </a:r>
          </a:p>
          <a:p>
            <a:pPr lvl="0" algn="just" rtl="1"/>
            <a:endParaRPr lang="ar-EG" sz="2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 bwMode="auto">
          <a:xfrm>
            <a:off x="1207404" y="985451"/>
            <a:ext cx="723900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250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ctr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</a:br>
            <a:r>
              <a:rPr kumimoji="0" lang="ar-SA" sz="4400" b="0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j-ea"/>
                <a:cs typeface="Arial"/>
              </a:rPr>
              <a:t> </a:t>
            </a:r>
            <a:endParaRPr kumimoji="0" lang="ar-BH" sz="16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Arial"/>
            </a:endParaRPr>
          </a:p>
          <a:p>
            <a:pPr rtl="1">
              <a:defRPr/>
            </a:pPr>
            <a:r>
              <a:rPr lang="ar-SA" sz="9600" b="1" u="sng" dirty="0">
                <a:solidFill>
                  <a:schemeClr val="tx1"/>
                </a:solidFill>
                <a:latin typeface="Alexandria" pitchFamily="2" charset="-78"/>
                <a:cs typeface="Alexandria" pitchFamily="2" charset="-78"/>
              </a:rPr>
              <a:t>مكونات الصورة لأي منظمة</a:t>
            </a:r>
            <a:endParaRPr lang="ar-EG" sz="9600" b="1" u="sng" dirty="0">
              <a:solidFill>
                <a:schemeClr val="tx1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ctr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Arial"/>
            </a:endParaRPr>
          </a:p>
          <a:p>
            <a:pPr marL="0" marR="0" lvl="0" indent="0" algn="ctr" defTabSz="914400" rtl="1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6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j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5445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50883" y="2025218"/>
            <a:ext cx="100207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1- يجب إجراء مقارنات بين محتوى رسائل المنظمة الاتصالية السابقة والناتجة عن خطط عمل مقصودة، وبين ما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حققته من نتائج حالية أو ما هو متوقع في المستقبل، والإدارة الحكيمة هي التي لا تبالغ في قطع وعود مستقبلية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لا تتحقق.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2- مراقبة الاتصالات المباشرة وتحليلها نفسيًا (اجتماعات – لقاءات – ندوات – اتصالات شخصية – ... إلخ).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3- معرفة مدى الاتفاق والتوافق على البرامج المنفذة أو التي ستنفذ لأنها تعطي إشارة على حسن سير العمل أو عدمه.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4- الاعتماد على استراتيجيات طويلة المدى ليتم إتباعها في برامج الصورة</a:t>
            </a:r>
            <a:r>
              <a:rPr lang="ar-EG" sz="28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2001838" y="476250"/>
            <a:ext cx="5429250" cy="485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r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 kern="1200" cap="all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r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algn="r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algn="r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algn="r" defTabSz="6858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457200" algn="r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914400" algn="r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1371600" algn="r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1828800" algn="r" defTabSz="685800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0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marL="0" marR="0" lvl="0" indent="0" algn="ctr" defTabSz="685800" rtl="1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sz="8000" b="1" i="0" u="none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</a:br>
            <a:r>
              <a:rPr kumimoji="0" lang="ar-SA" sz="8000" b="1" i="0" u="sng" strike="noStrike" kern="1200" cap="all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كيف نقدم صورة إيجابية للمنظمة</a:t>
            </a:r>
            <a:r>
              <a:rPr kumimoji="0" lang="ar-SA" sz="6400" b="0" i="0" u="sng" strike="noStrike" kern="1200" cap="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:-</a:t>
            </a:r>
            <a:endParaRPr kumimoji="0" lang="en-US" sz="6400" b="0" i="0" u="none" strike="noStrike" kern="1200" cap="all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56899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70945" y="2541696"/>
            <a:ext cx="970539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8- تغيير الإدارات المستمر دلالة على الضعف، لذا يجب التركيز على الاستقرار الإداري للمنظمة دون غيره.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9- يجب تفعيل ودمج كافة العناصر المكونة للصورة من خلال قنوات الاتصال المختلفة من أجل دعم وبناء الصورة المرغوبة للمنظمة.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10- التخطيط لبرامج الصورة يجب أن يكون جزءًا من التخطيط الكلي للمنظمة وهذه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مهمة رجال العلاقات العامة ، فيجب عليهم أن يربطوا خططهم الإستراتيجية بخطة المنظمة الإستراتيجية، فهم المسئولون عن صورة المنظمة بمرور السنوات.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153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17280" y="2230264"/>
            <a:ext cx="105543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11- أخذ التغيرات المجتمعية والاقتصادية وما يمكن أن تتعرض له المنظمة بعين الاعتبار عند التخطيط لبرامج الصورة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الذهنية. وذلك من أجل التوافق والتكيف مع هذه التغيرات، فليس من الحكمة أن تضع المنظمة  أهدافها بناء على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ظروف راهنة حالية دون اعتبار للتغيرات المستقبلية.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12- يجب استخدام وسائل الإعلام والترويج لعكس انجازات المنظمة من أجل خلق صورة ايجابية محابية للمنظمة عند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جماهيرها.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130F216-7D36-F523-8FC0-D4D1B5A20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312" y="4180587"/>
            <a:ext cx="261937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17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17280" y="2230264"/>
            <a:ext cx="105543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13- الصورة لابد أن تعبر عن الواقع الحقيقي لأعمال المنظمات. والسبب الرئيس لنجاح المنظمات هو وجود علاقة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وثيقة بين سياسات الإدارة وأعمالها وبين عناصر الصورة الذهنية لها. ويجب ألا يكون هناك تنافر تلمسه الجماهير بين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أعمال المنظمة الحقيقية وبين ما تعرفه الجماهير من خلال برامج الصورة في وسائل الإعلام المختلفة.</a:t>
            </a:r>
          </a:p>
          <a:p>
            <a:pPr lvl="0" algn="just" rtl="1"/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14- لابد من دعم الصورة وتقويتها وذلك من خلال الاستمرار في مراكمة الجهود ،  البناءة للصورة الذهنية، والعمل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 rtl="1"/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 rtl="1"/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على تذكير الجمهور بعناصر الصورة بصفة مستمرة.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65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6561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3994083" y="2146950"/>
            <a:ext cx="7233455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تعني إدارة الأزمة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محاولة تحقيق السيطرة على الأحداث وعدم السماح لها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بالخروج من اليد، كما أنها تعني إمكانية التعامل مع أي حالة غير اعتيادية تهدد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أهداف ونشاط محور الأزمة.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ويرى السيد عليوه أن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إدارة الأزمة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تعني بالأساس كيفية التغلب عليها بالأدوات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العلمية والإدارة المختلفة، وتجنب سياستها والاستفادة من ايجابياتها، وهو علم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إدارة التوازنات ورصد حركة واتجاهات القوة والتكيف مع المتغيرات المختلفة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وبحث آثارها في كافة المجالات.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573846" y="754387"/>
            <a:ext cx="58833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r-EG" sz="20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حملات الصورة الذهنية أم حملات إدارة الأزمة ؟</a:t>
            </a:r>
            <a:endParaRPr lang="en-US" sz="2000" u="sng" dirty="0"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505069">
            <a:off x="969487" y="2644278"/>
            <a:ext cx="2486214" cy="254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78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253948" y="1860649"/>
            <a:ext cx="68955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الأزمة :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تحول فجائي عن السلوك المعتاد نتيجة سلسلة من التفاعلات التي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يترتب عليها نشوء موقف مفاجئ ينطوي على تهديد مباشر للقيم أو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المصالح الجوهرية للدولة مما يستلزم ضرورة إتخاذ قرارات سريعة في وقت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ضيق ومع عدم التأكد وتضارب المعلومات 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وتعني إدارة الأزمة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:القدرة على فهم وحشد وتنسيق وتوجيه كافة الأنشطة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ومهارات العلاقات العامة من أجل خلق وإيجاد مناخ إيجابي يساعد على منع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الأزمات أو الحد من آثارها السلبية والتي قد تتعرض لها المؤسسة أو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المسؤولين أو العاملين بها..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685495"/>
            <a:ext cx="3356140" cy="437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7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617280" y="1926142"/>
            <a:ext cx="1037645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دورة حياة أزمة الصورة الذهنية للشركة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: بما أن الأزمات تميل إلى التطور بسرعة وبطريقه غير متوقعة ، فإن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الإلمام بدورة حياة حياتها يمكن أن يساعد على التنبؤ بمسارها وتقسم مراحل الأزمة إلى :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مرحلة ما قبل الأزمة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:وفي هذه المرحلة تعمل المنظمة على الوقاية والتحضير للظروف المحتمله التي قد تحدث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أزمة والإستعداد للأزمة وإقامة علاقات إيجابية مع وسائل الإعلام والجمهور المستهدف .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مرحلة إدارة حدث الأزمة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،وتقسم لمراحل فرعية وهي التعرف على الأزمات وإحتواء الأزمات وإستئناف العمل.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مرحلة ما بعد الأزمة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 وفيها تتحقق المنظمات أن الأزمة قد إنتهت وتبدا بالإستعداد للمستقبل من خلال إطلاق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حملات لإستعادة الصورة .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553902" y="545524"/>
            <a:ext cx="31085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lexandria" pitchFamily="2" charset="-78"/>
                <a:cs typeface="Alexandria" pitchFamily="2" charset="-78"/>
              </a:rPr>
              <a:t>إدارة أزمة صورة الشركة </a:t>
            </a:r>
            <a:endParaRPr kumimoji="0" lang="ar-EG" sz="2000" b="0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61859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تتناسب تقسيمات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دورة حياة الأزمة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مع دورة حياة أزمة الصورة الذهنية للمؤسسة مع وجود تغيرمهم يتعلق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بمرحلة ما بعد الازمة والتأثيرات التي تتركها على صورة المؤسسة  والتي يمكن أن نقول أنها تنتقل من الصوة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الذهنية إلى مرحلة التنميط.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أي الصورة النمطية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التي توصف بأنها فكرة ثابتة وجامدة عن مؤسسة ما بسبب وجود صور سلبية وقت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الأزمات وعدم إستيعاب المؤسسة لعملية إدارة الصورة الذهنية أثناء وبعد الأزمات،فإن هذا مع مرور الوقت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سيبني صورة نمطية سلبية تتميز بالتجذر وصعوبة التغيير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وهنا يتحدد دورة حياة الصورة الذهنية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للمؤسسة إنطلاقاً من مراحل تشكيل الصورة الذهنية التي حددها الباحث </a:t>
            </a:r>
            <a:r>
              <a:rPr lang="en-US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Millar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كما يلي 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30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937760" y="2172364"/>
            <a:ext cx="589366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مرحلة نشأة الصورة الذهنية قبل الأزمة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:في هذه المرحلة تكون</a:t>
            </a: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المؤسسة مسؤولة عن بناء صورتها في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أذهان الجماهير، ولكن بالنسبة لأزمة الصورة الذهنية وحدوثها المرتبط بالأزمات كفساد منتج أو تعريض حياة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الإنسان للخطر هنا يبني الجمهور صورة ذهنية سلبية وهنا يجب التعامل مع الأزمة سريعا وإعادة بعث صورة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إيجابية عنها في أذهان الجماهير يمكن أن تتجنب بشكل كبير بناء صورة سلبية عنها عكس المؤسسات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الصغيرة ذات النشأة الجديدة.</a:t>
            </a: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D0C0C2C-3703-0C60-511F-11AF694F26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0580" y="2557462"/>
            <a:ext cx="2619375" cy="261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07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89639" y="163376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98634" y="2132517"/>
            <a:ext cx="1010222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i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مرحلة صيانة الصورة أثناء الأزمة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: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وهي المرحلة الثانية بعد بناء الصورة السلبية والتي تعبر عن أزمة من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شأنها أن تقضي على المنظمة، بإعتبار الصورة عامل مهم في الإستراتيجيات التسويقية للمؤسسة ، وهذه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المرحلة تحتاج إلى عملية إتصال مستمره مع حملة الأسهم والجمهور وعلى المؤسسة في هذه المرحلة أن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تحصل على المعلومات عن ردود فعل الجمهور وفي حال فشلت المنظمة في ذلك يصبح ذلك تهديداً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للمنظمة وصورتها ولابد ان تقيم إتصالاً حوارياُ دائماً مع جمهورها للمحافظة على صورتها الإيجابية وان تواجه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اي تهديد لصورتها 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82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5384800" y="2547262"/>
            <a:ext cx="54466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ويضاف إلى ذلك</a:t>
            </a: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في عملية تعزيز تلك الصورة الإيجابية عن المؤسسة الوقوف على مختلف الإختلالات التي قد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تكون على مستوى الاتصال ،جودة الخدمة ، جودة التعامل مع الأفراد والسعي لتحسينها وربطها بالجودة</a:t>
            </a:r>
            <a:endParaRPr kumimoji="0" lang="ar-BH" sz="16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لتواصل بناء الصورة الإيجابية عن المؤسسة .</a:t>
            </a: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5F6BFCA-95B4-A3EB-7193-D84996682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685494"/>
            <a:ext cx="4168940" cy="437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9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مرحلة إستعادة الصورة الذهنية الإيجابية (تصحيح)  بعد</a:t>
            </a:r>
            <a:r>
              <a:rPr kumimoji="0" lang="ar-EG" sz="1600" b="1" i="1" u="sng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الأزمة:وتعبر 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هذه المرحلة عن ثالث عنصر يتعلق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بما بعد الأزمة ومحاولة إستعادة الصورة الإيجابية ومحو الصورة السلبية عن المؤسسة من خلال الحملات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الجيدة والمصداقية في نشر أخبار الأزمة وتجنب التضليل مما يزيد من قوة الصورة الذهنية عن المنظمة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ولكن في حالة صعوبة إسترجاع الصورة الإيجابية فإنه يلجأ إلى إعادة تشكيل المنظمة وإكسابها هوية جديدة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وهو ما يمكن أن يكون طريق إستراتيجية الإحلال </a:t>
            </a:r>
            <a:r>
              <a:rPr kumimoji="0" lang="en-US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positioning 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وتعني أن تضع صورة ذهنية قوية عن منتجك 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أو منظمتك في ذهن العميل.</a:t>
            </a:r>
            <a:endParaRPr kumimoji="0" lang="ar-EG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39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إيجاد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18784" y="2695584"/>
            <a:ext cx="98097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كما تعني </a:t>
            </a: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إستراتيجية إعادة الإحلال</a:t>
            </a:r>
            <a:r>
              <a:rPr kumimoji="0" lang="ar-EG" sz="16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إلغاء الصورة الماضية من ذهن العميل وإثبات صورة جديدة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</a:t>
            </a:r>
            <a:r>
              <a:rPr kumimoji="0" lang="en-US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Repositioning  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وهي تعتبر الحل الأمثل في حالة الإخلال بإيجاد المكانة الذهنية الجيدة لدى العملاء ،وهذا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يتطلب تخلي المنظمة عن إسمها القديم وشعارها ويمس التغيير أيضاً ديكور المنظمة وزي موظفيها وتغيير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الإطار المكاني إن لزم الأمر لإلغاء الصور الذهنية عن المؤسسة 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إيجاد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399160"/>
            <a:ext cx="98097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ويتطلب من المؤسسة ان تقوم بصياغة إستراتيجية إتصالية لإستعادة صورتها ،وفي حال عدم النجاح في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إستعادة صورتها فإنه لابد عليها أن تعيد تشكيل نفسها بتطوير ذاتية جديدة ويمكن أن يكون ذلك من خلال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الإندماج مع منظمة أخرى أو إعادة تسمية نفسها بإسم جديد.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59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نظرية إصلاح الصورة الذهنية كمنطلق لعلاج أزمة الصورة الذهنية: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هناك العديد من الإستراتيجيات  وثيقة الصلة بإستراتيجيات إتصالات الأزمات وتشمل هذه النظريات: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-</a:t>
            </a: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الإنكار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، وتعتمد علي إنكار المنظمة وجود أزمة مع تقديم المعلومات التي توضح ذلك 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-</a:t>
            </a: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التملص من المسؤولية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، وتعتمد علي تحويل المسؤولية في وقوع الأزمة الي جهات أخري وإظهار أن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المنظمة ضحية هي الأخرى.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-</a:t>
            </a:r>
            <a:r>
              <a:rPr lang="ar-EG" sz="16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التبرير والاعتذار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، وتعتمد علي الاعتراف بالخطأ والاعتذار عنه وتقديم تفسيرات وتبريرات للحدث .</a:t>
            </a:r>
          </a:p>
          <a:p>
            <a:pPr lvl="0" algn="just" rtl="1">
              <a:defRPr/>
            </a:pPr>
            <a:endParaRPr lang="ar-EG" sz="1600" i="1" u="sng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8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-</a:t>
            </a:r>
            <a:r>
              <a:rPr kumimoji="0" lang="ar-EG" sz="1600" b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الاعتذار الكامل</a:t>
            </a: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 وتعتمد هذه الاستراتيجية علي الاعتذار وطلب الصفح والغفران والسماح من الجماهير .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-</a:t>
            </a:r>
            <a:r>
              <a:rPr kumimoji="0" lang="ar-EG" sz="1600" b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الدفاع الهجومي </a:t>
            </a: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،وتعتمد علي تخفيض حدة الهجوم من خلال التركيز علي الاعمال الإيجابية والتقليل من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مصداقية الناقدين ومواساة وتعويض المتضررين .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-</a:t>
            </a:r>
            <a:r>
              <a:rPr kumimoji="0" lang="ar-EG" sz="1600" b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الهجوم المضاد </a:t>
            </a: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،وتعتمد علي تجميع وحشد القوي الناقدة وتحطيم المقومات الأساسية التي اعتمدت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عليها هذه الأطراف في مهاجمة المنظمة .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-</a:t>
            </a:r>
            <a:r>
              <a:rPr kumimoji="0" lang="ar-EG" sz="1600" b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الأفعال التصحيحية </a:t>
            </a: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،وتقوم على الاعتراف بالمشكلة ،والتأكيد علي منع تكرارها ،وذكر الخطوات التي تم</a:t>
            </a:r>
            <a:endParaRPr kumimoji="0" lang="ar-BH" sz="1600" b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إتخاذها لإصلاح الاضرار الناجمة عن الأزمة .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1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51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تعد الاستراتيجيات الاتصالية الأساس النظري لمخططي ومصممي البرامج الاتصالية في المنظمات لصياغة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قواعد عامة تزيد من فاعلية تنفيذ هذه البرامج، وتطبيق الاستراتجيات الاتصالية لإدارة سمعة المنظمة من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أبرز الأنشطة التي تمارسها المنظمات بشكل إستراتيجي، وخاصة أن هذه الاستراتيجيات لها دورا في تحقيق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التأثير المرغوب لدي الجماهير المستهدفة لدي المنظمة، وإدارة سمعة المنظمة ترتبط بمدي كفاءة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المنظمة في تطبيق الاستراتيجيات والتكنيكات الاتصالية المخطط لها استراتيجيا . </a:t>
            </a:r>
            <a:endParaRPr kumimoji="0" lang="ar-EG" sz="1600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731388"/>
            <a:ext cx="865931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rtl="1">
              <a:defRPr/>
            </a:pPr>
            <a:r>
              <a:rPr lang="ar-EG" sz="20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إستراتيجيات الاتصال كدعامة لعلاج صورة الشركة</a:t>
            </a:r>
          </a:p>
        </p:txBody>
      </p:sp>
    </p:spTree>
    <p:extLst>
      <p:ext uri="{BB962C8B-B14F-4D97-AF65-F5344CB8AC3E}">
        <p14:creationId xmlns:p14="http://schemas.microsoft.com/office/powerpoint/2010/main" val="87133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10229387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وتعد الاتصالات جزءا جوهريا م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ن الإدارة الإستراتيجية للمنظمة ومن خلالها تنقل المنظمة رسائلها لمجموعات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المصالح وتسهم في خلق صور ذهنية إيجابية عن المنظمة ويتم ذلك من خلال ثلاث مستويات من الاتصالات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تشمل :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الاتصالات</a:t>
            </a:r>
            <a:r>
              <a:rPr kumimoji="0" lang="ar-EG" sz="1600" b="1" i="1" u="sng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الشخصية </a:t>
            </a:r>
            <a:r>
              <a:rPr kumimoji="0" lang="ar-EG" sz="16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المباشرة بين الجمهور والعاملين بالشركة .</a:t>
            </a:r>
            <a:endParaRPr kumimoji="0" lang="ar-BH" sz="16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="1" i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الاتصالات التنظيمية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بين المنظمة وجمهورها وتظهر في المعارض والندوات والمؤتمرات 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1" u="sng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الاتصالات الجماهيرية </a:t>
            </a:r>
            <a:r>
              <a:rPr kumimoji="0" lang="ar-EG" sz="16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حيث تتشكل الصورة الذهنية للشركة من تأثير تعرض الفرد للرسائل الإتصالية .</a:t>
            </a:r>
            <a:endParaRPr kumimoji="0" lang="ar-BH" sz="16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="1" i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وسائل التواصل الإجتماعي والتي تعد الوسائل الحيوية في حملات السمعة </a:t>
            </a:r>
            <a:endParaRPr kumimoji="0" lang="ar-EG" sz="1600" b="1" i="1" u="sng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93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وتتمثل أهمية الإستراتيجيات الاتصالية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في تقوية سمعة ومصداقية المؤسسة لدى جمهورها والتأكيد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على قيم المنظمة وثقافتها والتحدي الأساسي لدى المنظمة هو إكتساب الثقة من خلال الإحترام المتبادل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بين الأطراف المتضمنة في الإتصال ، حتى تقوم المنظمة بدورها في تقوية علاقاتها مع جماهيرها لابد من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الإلتزام بمجموعة من القيم من خلال الإستراتيجيات التي تعبر عن  رؤيتها وثقافتها ومبادئها.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النماذج</a:t>
            </a:r>
            <a:r>
              <a:rPr kumimoji="0" lang="ar-EG" sz="16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المفسرة لإدارة العلاقات العامة لصورة المؤسسة أثناء الأزمات وفق الإستراتيجيات</a:t>
            </a:r>
            <a:endParaRPr kumimoji="0" lang="ar-BH" sz="1600" b="1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kumimoji="0" lang="ar-EG" sz="16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الإتصالية :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نموذج جيمس لوكازويسكي ويتطرق لدور العلاقات العامة أثناء الأزمات وفق الإستراتيجيات الاتصالية:</a:t>
            </a:r>
          </a:p>
          <a:p>
            <a:pPr lvl="0" algn="just" rtl="1">
              <a:defRPr/>
            </a:pPr>
            <a:endParaRPr kumimoji="0" lang="ar-EG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43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714260"/>
            <a:ext cx="10991624" cy="434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509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6692" t="9543" r="770" b="1036"/>
          <a:stretch/>
        </p:blipFill>
        <p:spPr>
          <a:xfrm>
            <a:off x="617280" y="1685496"/>
            <a:ext cx="10812720" cy="437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712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223" t="30911" b="13237"/>
          <a:stretch/>
        </p:blipFill>
        <p:spPr>
          <a:xfrm>
            <a:off x="749508" y="2038662"/>
            <a:ext cx="10680492" cy="383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4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26116"/>
          <a:stretch/>
        </p:blipFill>
        <p:spPr>
          <a:xfrm>
            <a:off x="617280" y="1685496"/>
            <a:ext cx="10812720" cy="437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2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نموذج إتصالات الأزمة الموقفية :</a:t>
            </a: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ويقدم هذا النموذج إطاراً عن كيفية إستخدام الاتصال لإصلاح سمعة</a:t>
            </a:r>
            <a:endParaRPr kumimoji="0" lang="ar-BH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المؤسسة ووفقاُ للنموذج فإن الموقف الأزمة  يتألف من أربعة عناصر تستخدم لتقييم التأثير المحتمل</a:t>
            </a:r>
            <a:endParaRPr kumimoji="0" lang="ar-BH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وعلاقة المؤسسة بالأزمة ،فعملية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إدارة الأزمة تعتمد على إختيار الإستجابة الاتصالية الملائمة وفقاُ للعناصر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السابقة.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baseline="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وعليه فإن مسؤولية المؤسسة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عن وقوع الأزمة تتحدد في ثلاث حالات </a:t>
            </a: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الأولى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هي المسؤولية الضعيفة في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حالة أن تكون المؤسسة ضحية أحداث معينة ،أو أن الأزمة تسببت فيها عوامل طبيعية .</a:t>
            </a:r>
            <a:endParaRPr kumimoji="0" lang="ar-EG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683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والثانية :</a:t>
            </a: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مسؤولية متوسطة في حالة وقوع عرضي كالحوادث التقنية .</a:t>
            </a:r>
            <a:endParaRPr kumimoji="0" lang="ar-BH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والثالثة </a:t>
            </a:r>
            <a:r>
              <a:rPr kumimoji="0" lang="ar-EG" sz="16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المسؤولية القوية ، حيث تكون</a:t>
            </a: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الشركة مسببة للأزمة من خلال سياسات أو قرارات خاطئة ،أو أن تسببها</a:t>
            </a:r>
            <a:endParaRPr kumimoji="0" lang="ar-BH" sz="160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أخطاء بشرية.</a:t>
            </a:r>
            <a:endParaRPr kumimoji="0" lang="ar-EG" sz="1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20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1830503-6C70-5787-CA03-F55EFB350070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92216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BH" sz="20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إدارة الأزمات </a:t>
            </a:r>
            <a:r>
              <a:rPr kumimoji="0" lang="ar-EG" sz="20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وإدارة الصورة </a:t>
            </a:r>
            <a:r>
              <a:rPr kumimoji="0" lang="ar-BH" sz="20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عبر وسائل التواصل الإجتماعي والمنصات الرقمية </a:t>
            </a:r>
            <a:endParaRPr kumimoji="0" lang="en-US" sz="2000" b="1" i="0" u="sng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645894"/>
            <a:ext cx="10812720" cy="4410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83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1024926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إستطاعت وسائل التواصل الإجتماعي  أن تخلق قنوات مباشرة وانتقائية وتفاعلية للإتصال بين المنظمة وجماهيرها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وخاصة وقت الازمات.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ولاشك أنه يتزايد حرص الجمهور في أوقات الأزمات وسعيه المستمر للحصول على المعلومات السريعة والدقيقة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معاً عن الأزمة  وأسبابها وتطورها عن طريق وسائل التواصل الإجتماعي.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وتعرف وسائل التواصل الإجتماعي بأنها </a:t>
            </a: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: "مجموعة من المنصات الإلكترونية التي قامت على أسس التكنولوجية</a:t>
            </a:r>
            <a:endParaRPr kumimoji="0" lang="ar-BH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 للجيل الثاني من المواقع ، بما يسمح لمستخدميها بصياغة وتبادل المضمون الإتصالي الخاص بهم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1830503-6C70-5787-CA03-F55EFB350070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92216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BH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إدارة الأزمات </a:t>
            </a:r>
            <a:r>
              <a:rPr kumimoji="0" lang="ar-EG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وإدارة الصورة </a:t>
            </a:r>
            <a:r>
              <a:rPr kumimoji="0" lang="ar-BH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عبر وسائل التواصل الإجتماعي والمنصات الرقمية </a:t>
            </a:r>
            <a:endParaRPr kumimoji="0" lang="en-US" sz="2000" b="1" i="0" u="sng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0498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99007" y="2224096"/>
            <a:ext cx="10249265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المنصات الرقمية أصبحت قوة لا يستهان بها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في إدارة العلاقات بين المنظمة وجماهيرها المستهدفة ،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واصبحت المنظمات الرقمية مطالبة بمشاركة العملاء آرائهم وخبراتهم عبر ال </a:t>
            </a:r>
            <a:r>
              <a:rPr lang="en-US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E-word of mouth 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وتكنولوجيا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الهواتف النقالة ويمكن لهذه الوسائل أن تلعب دوراً في الإحساس المبكر بالأزمة التي قد تتعرض لها الشركات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والمؤسسات من خلال التتليقات الجماهيرية وشكواهم على صفحاتها الرسمية عبر المنصات الرقمية.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وتتنوع المنصات الرقمية التي يمكن استخدامها في إدارة الازمات لتشمل، مواقع التواصل الإجتماعي مثل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,</a:t>
            </a:r>
            <a:r>
              <a:rPr lang="en-US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LinkedIn, Twitter, Facebook Instagram ،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مشاركة ملفات الفيديو عبر المواقع الأكترونية مثل &amp; 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en-US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YouTube Flicker ،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استخدام التطبيقات الإلكترونية  عبر الهواتف الذكية في التواصل مع الجمهور.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9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5168348" y="2100986"/>
            <a:ext cx="61026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خصائص وسمات  المنصات الرقمية قدمت نمطاً جديداً للإتصال.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أصبح الاتصال الفوري والمباشر فرصه لسرعة نشر المعلومات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والتفاعل المستمر، لما تتسم  به من المشاركة والحوار والإنفتاح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والفورية والتنوع والإرشاد والتعلم والتعاون.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- خلقت هذه المنصات الجمهور الإجتماعي النشط رقمياً.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9F55E10-E98C-27D8-3DC5-C985C21BD1A8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BH" sz="20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أ</a:t>
            </a:r>
            <a:r>
              <a:rPr kumimoji="0" lang="ar-BH" sz="2000" b="1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همية المنصات الرقمية في إتصالات الأزمة</a:t>
            </a:r>
            <a:endParaRPr kumimoji="0" lang="en-US" sz="2000" b="1" u="sng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685495"/>
            <a:ext cx="4252893" cy="437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32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359110" y="1900302"/>
            <a:ext cx="707089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i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قبل الأزمة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........تقوم المنظمة عبر المنصات الرقمية بحملة لرصد وتتبع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الأزمات المحتملة التي قد تتعرض لها المنظمات، فقد تظهر عادة تعليقات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سلبية أو استفسارات عن قضايا تخص المنظمة</a:t>
            </a:r>
            <a:r>
              <a:rPr lang="en-US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…..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هنا تقوم المنظمة ببناء الثقة مع الجماهير رقمياً 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توعية الجماهير بكيفية التأهب والاستعداد والتعامل مع المواقف.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285750" lvl="0" indent="-285750" algn="just" rtl="1">
              <a:buFontTx/>
              <a:buChar char="-"/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- تحتاج المنظمة تكثيف رسئلها وترسيخ علاقة وطيده مع الجمهور.</a:t>
            </a:r>
          </a:p>
          <a:p>
            <a:pPr lvl="0" algn="just" rtl="1">
              <a:defRPr/>
            </a:pPr>
            <a:endParaRPr lang="ar-EG" sz="28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2D939123-CF25-A854-3050-99F131F8453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BH" sz="2200" b="1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إستجابة المنظمات عبر مراحل الأزمة رقمياً</a:t>
            </a:r>
            <a:r>
              <a:rPr kumimoji="0" lang="ar-BH" sz="4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j-ea"/>
                <a:cs typeface="Times New Roman" panose="02020603050405020304" pitchFamily="18" charset="0"/>
              </a:rPr>
              <a:t>: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570" y="1944216"/>
            <a:ext cx="3143250" cy="38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9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1026914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i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وفي أثناء الأزمة  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.....تتفاعل المنظمة مع مجموعات المصالح المستهدفة حول الأساليب  التي تتبعها في الإستجابة للأزمة.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يمكن تعريف الإستجابة للأزمة بأنها "مجموعة من الإجراءات  الفعلية التي تتخذها المنظمة والرسائل الإتصالية  التي تقوم بنشرها أثناء الأزمة وبعدها"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كما يجب أن يتولى الفريق المسئول عن إدارة الأزمة رقمياً توصيل الرسائل الإتصالية المطلوبة إلى مجموعات المصالح المتأثرة بالأزمة سواء بشكل مباشر أو غير مباشر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ويجب على الفريق أيضاً إستقبال تعليقات وإستفسارات الجمهور عبر وسائل التواصل الإجتماعي والإستجابة لها بشكل سريع وفوري.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775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5202621" y="2983855"/>
            <a:ext cx="562879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b="1" i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في مرحلة ما بعد الأزمة</a:t>
            </a: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....تستمر المنظمة في عملية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التواصل مع الجمهور عبر وسائل التواصل لتصحيح صورتها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، ودعم سمعتها وإستعادتها.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685495"/>
            <a:ext cx="4028485" cy="437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11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758356" y="2098329"/>
            <a:ext cx="63377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يمكن ان تتسبب وسائل الإعلام الرقمي ضرر بالغ لسمعة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المنظمات وعلامتها التجارية في حال كانت الإستراتيجيات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الاتصالية بطيئة وغير كافية وفاعله مما ينتج عنه إستياء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للجمهور المستهدف والرأي العام .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EG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وايضاً قد تلجأ هذه المنصات لنشر معلومات كاذبه ومضلله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سواء بقصد أو بدون قصد ، وقد تلجأ لتزييف الصور ومقاطع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الفيديو من خلال برامج الصور والمونتاج ونشرها دون فرصة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just" rtl="1"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للتحقق من مصداقيتها.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1A795A4-91DA-474C-188A-97DDCFEDE782}"/>
              </a:ext>
            </a:extLst>
          </p:cNvPr>
          <p:cNvSpPr txBox="1">
            <a:spLocks/>
          </p:cNvSpPr>
          <p:nvPr/>
        </p:nvSpPr>
        <p:spPr>
          <a:xfrm>
            <a:off x="617280" y="3724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ar-BH" sz="2000" b="1" u="sng" dirty="0">
                <a:latin typeface="Alexandria" pitchFamily="2" charset="-78"/>
                <a:cs typeface="Alexandria" pitchFamily="2" charset="-78"/>
              </a:rPr>
              <a:t>سلبيات إستخدام المنصات الرقمية خلال الأزمات</a:t>
            </a:r>
            <a:endParaRPr lang="en-US" sz="2000" b="1" u="sng" dirty="0"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80" y="1975783"/>
            <a:ext cx="4353338" cy="3789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92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ختاماً ...</a:t>
            </a:r>
            <a:endParaRPr kumimoji="0" lang="ar-BH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يمكن القول أن المنظمات تهتم بحملات الصورة الذهنية للعديد من المزايا النسبية والتنافسية والتي تتميز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بها منظمة عن أخرى ،ولاشك ان الشركات تهتم بآليات تقديم صورة طيبة عبر حملات منظمة للصورة الذهنية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،وفي حال تعرضت المنظمة لأزمة ما فهي بالتأكيد من خلال إدارة الأزمة فهي تعمل على الحفاظ على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صورتها وتدعم ذلك بحملات داعمة للصورة الذهنية وتأكيداً على ذلك تعمل المنظمات جاهدة على توظيف</a:t>
            </a: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BH" sz="1600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1600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الأدوات الرقمية في حملاتها لإدارة الصورة الذهنية ...</a:t>
            </a:r>
            <a:endParaRPr kumimoji="0" lang="ar-EG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04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021709" y="2100986"/>
            <a:ext cx="9809711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defRPr/>
            </a:pPr>
            <a:r>
              <a:rPr lang="ar-EG" sz="1600" b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exandria" pitchFamily="2" charset="-78"/>
                <a:cs typeface="Alexandria" pitchFamily="2" charset="-78"/>
              </a:rPr>
              <a:t>مراجع إضافية لهذه المحاضرة </a:t>
            </a:r>
            <a:endParaRPr lang="ar-BH" sz="1600" b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endParaRPr lang="ar-EG" sz="1600" b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داوودي وداد ،2022، لإستراتيجيات الاتصالية للعلاقات العامة في إدارة صورة المؤسسة عبر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الفايسبوك أثناء أزمة كورونا ، تجربة شركة الخطوط الجوية الجزائرية أنموذجاً ،مجلة الإعلام والمجتمع</a:t>
            </a: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endParaRPr lang="ar-BH" sz="1600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r">
              <a:defRPr/>
            </a:pPr>
            <a:r>
              <a:rPr lang="ar-EG" sz="1600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،مجلد (6)، عدد (2)،ديسمبر </a:t>
            </a:r>
            <a:r>
              <a:rPr lang="ar-EG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pt-BR" sz="2800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ar-EG" sz="2800" b="1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defRPr/>
            </a:pPr>
            <a:endParaRPr kumimoji="0" lang="ar-EG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142448" y="807134"/>
            <a:ext cx="38811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r">
              <a:defRPr/>
            </a:pPr>
            <a:r>
              <a:rPr lang="ar-EG" sz="2000" b="1" u="sng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مراجع إضافية لهذه المحاضرة </a:t>
            </a:r>
          </a:p>
        </p:txBody>
      </p:sp>
    </p:spTree>
    <p:extLst>
      <p:ext uri="{BB962C8B-B14F-4D97-AF65-F5344CB8AC3E}">
        <p14:creationId xmlns:p14="http://schemas.microsoft.com/office/powerpoint/2010/main" val="115761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26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Custom 5">
      <a:dk1>
        <a:srgbClr val="282F39"/>
      </a:dk1>
      <a:lt1>
        <a:srgbClr val="FFFFFF"/>
      </a:lt1>
      <a:dk2>
        <a:srgbClr val="000000"/>
      </a:dk2>
      <a:lt2>
        <a:srgbClr val="EEEEEE"/>
      </a:lt2>
      <a:accent1>
        <a:srgbClr val="C2C923"/>
      </a:accent1>
      <a:accent2>
        <a:srgbClr val="42AFB6"/>
      </a:accent2>
      <a:accent3>
        <a:srgbClr val="074D67"/>
      </a:accent3>
      <a:accent4>
        <a:srgbClr val="CB1B4A"/>
      </a:accent4>
      <a:accent5>
        <a:srgbClr val="FCB414"/>
      </a:accent5>
      <a:accent6>
        <a:srgbClr val="007A7D"/>
      </a:accent6>
      <a:hlink>
        <a:srgbClr val="1EB7EF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b69ce7a49db56c7ed276051354650032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7f54842b1d4dd5996fa5a2e205f42e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8359BD28-1638-4FDB-B508-09C6FDAA5D0C}"/>
</file>

<file path=customXml/itemProps2.xml><?xml version="1.0" encoding="utf-8"?>
<ds:datastoreItem xmlns:ds="http://schemas.openxmlformats.org/officeDocument/2006/customXml" ds:itemID="{4D96C397-7AAE-4D85-9F42-4EA1A3803B42}"/>
</file>

<file path=customXml/itemProps3.xml><?xml version="1.0" encoding="utf-8"?>
<ds:datastoreItem xmlns:ds="http://schemas.openxmlformats.org/officeDocument/2006/customXml" ds:itemID="{319EE172-1C12-4F17-84D1-93FFF40CEC0A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1329</TotalTime>
  <Words>3291</Words>
  <Application>Microsoft Office PowerPoint</Application>
  <PresentationFormat>Widescreen</PresentationFormat>
  <Paragraphs>471</Paragraphs>
  <Slides>50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50</vt:i4>
      </vt:variant>
    </vt:vector>
  </HeadingPairs>
  <TitlesOfParts>
    <vt:vector size="60" baseType="lpstr">
      <vt:lpstr>Alexandria</vt:lpstr>
      <vt:lpstr>Arial</vt:lpstr>
      <vt:lpstr>Calibri</vt:lpstr>
      <vt:lpstr>Calibri Light</vt:lpstr>
      <vt:lpstr>Noto Sans</vt:lpstr>
      <vt:lpstr>Open Sans</vt:lpstr>
      <vt:lpstr>Times New Roman</vt:lpstr>
      <vt:lpstr>Office Theme</vt:lpstr>
      <vt:lpstr>1_Office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Merhan Mohsan Mohammed</cp:lastModifiedBy>
  <cp:revision>91</cp:revision>
  <dcterms:created xsi:type="dcterms:W3CDTF">2023-04-29T09:08:00Z</dcterms:created>
  <dcterms:modified xsi:type="dcterms:W3CDTF">2024-03-09T12:36:42Z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