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</p:sldIdLst>
  <p:sldSz cx="12192000" cy="6858000"/>
  <p:notesSz cx="6858000" cy="9144000"/>
  <p:defaultTextStyle>
    <a:defPPr>
      <a:defRPr lang="en-US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61" Type="http://schemas.openxmlformats.org/officeDocument/2006/relationships/theme" Target="theme/theme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F03A6121-94A1-6AC5-9916-B37921619B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عنصر نائب للتاريخ 2">
            <a:extLst>
              <a:ext uri="{FF2B5EF4-FFF2-40B4-BE49-F238E27FC236}">
                <a16:creationId xmlns:a16="http://schemas.microsoft.com/office/drawing/2014/main" id="{D64A268D-D3DC-EBCF-A246-27BD18AB1D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5A9865-73AC-4334-8411-EC9AD8849591}" type="datetimeFigureOut">
              <a:rPr lang="en-US" smtClean="0"/>
              <a:t>12/12/2025</a:t>
            </a:fld>
            <a:endParaRPr lang="en-US"/>
          </a:p>
        </p:txBody>
      </p:sp>
      <p:sp>
        <p:nvSpPr>
          <p:cNvPr id="4" name="عنصر نائب للتذييل 3">
            <a:extLst>
              <a:ext uri="{FF2B5EF4-FFF2-40B4-BE49-F238E27FC236}">
                <a16:creationId xmlns:a16="http://schemas.microsoft.com/office/drawing/2014/main" id="{2380ACB1-1B29-2FE7-64D5-858654B7F0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عنصر نائب لرقم الشريحة 4">
            <a:extLst>
              <a:ext uri="{FF2B5EF4-FFF2-40B4-BE49-F238E27FC236}">
                <a16:creationId xmlns:a16="http://schemas.microsoft.com/office/drawing/2014/main" id="{38BF569E-C054-C521-20A5-C438D4A25B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BECF1-F0B1-4A92-8ECF-E35CB8B5B7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74484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عنوان 1">
            <a:extLst>
              <a:ext uri="{FF2B5EF4-FFF2-40B4-BE49-F238E27FC236}">
                <a16:creationId xmlns:a16="http://schemas.microsoft.com/office/drawing/2014/main" id="{CDDE1BCF-70CC-F596-EE97-EE037D36F3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B5684E1C-8178-6BEC-7DEF-FD8DDC3430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740C72DF-CDEC-E29D-AD2F-AF811533B29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F5A9865-73AC-4334-8411-EC9AD8849591}" type="datetimeFigureOut">
              <a:rPr lang="en-US" smtClean="0"/>
              <a:t>12/12/2025</a:t>
            </a:fld>
            <a:endParaRPr lang="en-US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0934324A-B44F-C52F-B877-E81C90F80A8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DCB07434-9140-8E1F-FBEB-6F8079F1E76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D8BECF1-F0B1-4A92-8ECF-E35CB8B5B7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87605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5D831535-319A-B890-77AB-BA4E9324BD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958BA154-F0DD-8DCC-DBB0-16A74E8099D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55681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7D545513-4262-A738-3D98-A5FE2E9A14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CF06C8CC-4436-58D7-7B2A-28FA49A4DE4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26990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E677F656-568F-7816-964D-E72F0E6DA9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B6DA6967-7A29-6F67-5BCB-2E34EE393E2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53216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28D60E59-B4EF-DDCE-367B-65D3A370DB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34BE7B20-AF43-DE7C-BC3A-4D85A20E500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59995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B67A2624-A7EA-39EC-063C-DE16A9336E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BDC3E371-B5DD-7A47-3097-48751B9287F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37570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9784E149-5E84-EEF5-C55B-985BC4DC1C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CECA978A-DD6D-7BBD-60E2-5F62D87FD8B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32967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11CF1B2D-DEB6-F897-78A0-F7F94E7B14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006C3554-CBBE-C85F-3970-FD0AEA579F4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77914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AA67ACC4-C523-0ED1-A2CE-02241B90F0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E63982AB-A1B9-319B-5CBC-3AB4E1969D9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33951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BA9BBC71-67AD-AD4D-30B0-DF0D796738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0FED88F2-680A-613B-53DE-8D75D76A5B7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124789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B98DB088-F785-E3D2-C8D0-798FA09B2A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309A7977-1B25-8188-836F-00BEFF5BBB3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11819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D6DAD3C3-8C2A-E842-59F1-05CE91E313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7190D5D7-03AA-DF48-0593-F67909507AF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730883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0936B476-45C0-44A5-BDE8-80EB13D64D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5A84C251-B690-ABF0-0FCF-EC39B8E5BE7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960370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156E98A1-C64B-0E63-31B0-F82E718DC2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8EC3C161-E6F8-F3D1-2AA1-F3C972990ED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128184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B75C988F-FB83-E061-234A-AE8459E06C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E2CF3B66-68B7-3543-5C35-55676ECBCB0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677271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8DF8E6FD-DF98-4F9E-EA06-D9807EA619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36BAEED7-FF15-8A0D-7FEF-CAF3C6C68A6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795297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793251E3-D7D1-F47D-4849-1BDA046324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7ABE5010-C24C-A4B6-23B3-B3C9F45C249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936946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924C4EBF-8988-774F-9B0D-1001A25C72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25434283-AE52-D304-363E-01F2C251336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929751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55231BD1-CDFD-5443-5386-F6D9B2F043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6ED30739-971B-BBE0-7DD2-17264C7F250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325956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DA2000D2-3E2E-227F-18A7-B59D6B4F83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745CCA06-0ECB-AE14-DF49-199DF2E8F92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734588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262A0CE6-C2AC-49AC-539C-A33F5A1C86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A9A74C51-AE6C-27FB-518C-4AECC78F6A1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698491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94A5BEA7-2686-0AD2-A1EB-612295BE5C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3360227B-EA8F-EAF0-8069-863B38B7A0E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940200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41DB33EB-EAD5-481E-2260-696009A0A4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F680FD4C-5F8F-CA1B-8426-0F249B91849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35333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9D595072-A758-51F7-D89C-2220F0B423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B5EEFDEF-440B-C8A2-F991-9ADAC039A51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586888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11C5C688-7E2B-8FAC-D072-B2DAFBE3FB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4DB6ADF5-F764-B486-F52F-738A5C8A83C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680980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9A7381D7-1947-F0B8-D65D-B8F59154DE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6157CD5B-2FF9-47B0-735B-A5C222D4249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98168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5355EEE0-E6BF-8983-5CE5-743571AFFA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3734B686-520B-15AF-290E-E5641E1408B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229734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52A71655-FB2E-F7C1-92FA-6374323C64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E540D850-15AF-7AA6-BEBC-6B55409C513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547197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35134C51-2097-FE62-384A-1FB8FBFE5F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solidFill>
                  <a:schemeClr val="bg1"/>
                </a:solidFill>
              </a:rPr>
              <a:t>Protection Rings</a:t>
            </a:r>
            <a:endParaRPr lang="en-US" altLang="en-US" dirty="0">
              <a:solidFill>
                <a:schemeClr val="bg1"/>
              </a:solidFill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905F694D-A104-E9E9-394D-DE024AC6B57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652579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DE4FB959-BD0E-B24F-8A5A-982758940A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solidFill>
                  <a:schemeClr val="bg1"/>
                </a:solidFill>
              </a:rPr>
              <a:t>Protection Rings</a:t>
            </a:r>
            <a:endParaRPr lang="en-US" altLang="en-US" dirty="0">
              <a:solidFill>
                <a:schemeClr val="bg1"/>
              </a:solidFill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524F57A9-BE83-0FB9-971E-8F45BC01C82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058884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3617A247-A89A-E9FC-A032-1CF2AE2EFD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solidFill>
                  <a:schemeClr val="bg1"/>
                </a:solidFill>
              </a:rPr>
              <a:t>Protection Rings</a:t>
            </a:r>
            <a:endParaRPr lang="en-US" altLang="en-US" dirty="0">
              <a:solidFill>
                <a:schemeClr val="bg1"/>
              </a:solidFill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34D4707D-DD79-64A4-EFB3-12C5C505348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246471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F278A38E-12AE-0D18-5706-3BD1108D9D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>
                <a:solidFill>
                  <a:schemeClr val="bg1"/>
                </a:solidFill>
              </a:rPr>
              <a:t>Domain of Protection</a:t>
            </a:r>
            <a:endParaRPr lang="en-US" altLang="en-US" dirty="0">
              <a:solidFill>
                <a:schemeClr val="bg1"/>
              </a:solidFill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84A9D84D-B57B-2C5C-47B0-FB50912AAE9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124276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A5A5623D-29F8-45C8-9D0F-7CF0CCA5D7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solidFill>
                  <a:schemeClr val="bg1"/>
                </a:solidFill>
              </a:rPr>
              <a:t>Protection Rings </a:t>
            </a:r>
            <a:endParaRPr lang="en-US" altLang="en-US" dirty="0">
              <a:solidFill>
                <a:schemeClr val="bg1"/>
              </a:solidFill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06C5970B-33FE-EE95-34C0-2CF2F987A04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486533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BB93EB3D-D024-F003-6A26-E8746AFFA8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solidFill>
                  <a:schemeClr val="bg1"/>
                </a:solidFill>
              </a:rPr>
              <a:t>Domain Structure</a:t>
            </a:r>
            <a:endParaRPr lang="en-US" altLang="en-US" dirty="0">
              <a:solidFill>
                <a:schemeClr val="bg1"/>
              </a:solidFill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A225F330-B65B-0DDB-DCFC-76B231D7868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578953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585834D0-99B7-ED59-17F4-46E227AA21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280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Access Matrix</a:t>
            </a:r>
            <a:endParaRPr lang="en-US" altLang="en-US" sz="28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452A71E1-68A2-8898-B13B-D8701EEF61A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267814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5040485B-8EB0-4F72-A8C1-3C9F3DC049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280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Access Matrix</a:t>
            </a:r>
            <a:endParaRPr lang="en-US" altLang="en-US" sz="28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3B71EF92-F48C-2CA5-C293-041E465B01C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415640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A91F34E8-028A-8952-C652-2FCDDDC254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280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Access Matrix</a:t>
            </a:r>
            <a:endParaRPr lang="en-US" altLang="en-US" sz="28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329C4D27-803F-F67B-FE5B-EDBCF167F4C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004500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CA0E771B-8506-F2DB-2170-3071BA6C4B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solidFill>
                  <a:schemeClr val="bg1"/>
                </a:solidFill>
              </a:rPr>
              <a:t>Use of Access Matrix</a:t>
            </a:r>
            <a:endParaRPr lang="en-US" altLang="en-US" dirty="0">
              <a:solidFill>
                <a:schemeClr val="bg1"/>
              </a:solidFill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0EDE23DF-C81A-BC75-3BB7-0D47A16A1EA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174014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29A12B85-AA47-0A43-BBDC-5B81A60C19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2800">
                <a:latin typeface="Alexandria" pitchFamily="2" charset="-78"/>
                <a:cs typeface="Alexandria" pitchFamily="2" charset="-78"/>
              </a:rPr>
              <a:t>Access Matrix of Domains as Objects</a:t>
            </a:r>
            <a:endParaRPr lang="en-US" altLang="en-US" sz="2800" dirty="0"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EAE9085A-2C29-EC30-CA32-80F5237ABF9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308770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C888C0F5-5226-66AE-FBBB-DD5F448C0C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400">
                <a:solidFill>
                  <a:schemeClr val="bg1"/>
                </a:solidFill>
              </a:rPr>
              <a:t>Use of Access Matrix  Cont.….</a:t>
            </a:r>
            <a:endParaRPr lang="en-US" sz="4400" dirty="0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124BDE17-7408-22F2-2A97-0CD441AB6D2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214553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B3F84C7E-38C6-8EA4-2BC3-12E79E3DC0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solidFill>
                  <a:schemeClr val="bg1"/>
                </a:solidFill>
              </a:rPr>
              <a:t>Access Matrix with </a:t>
            </a:r>
            <a:r>
              <a:rPr lang="en-US" altLang="en-US" i="1">
                <a:solidFill>
                  <a:schemeClr val="bg1"/>
                </a:solidFill>
              </a:rPr>
              <a:t>Copy</a:t>
            </a:r>
            <a:r>
              <a:rPr lang="en-US" altLang="en-US">
                <a:solidFill>
                  <a:schemeClr val="bg1"/>
                </a:solidFill>
              </a:rPr>
              <a:t> Rights</a:t>
            </a:r>
            <a:endParaRPr lang="en-US" altLang="en-US" dirty="0">
              <a:solidFill>
                <a:schemeClr val="bg1"/>
              </a:solidFill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C52172CC-2410-264C-A059-8A2C40DF06A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862767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12DF00E5-C50E-E4AA-1439-D45953A1CC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solidFill>
                  <a:schemeClr val="bg1"/>
                </a:solidFill>
              </a:rPr>
              <a:t>Access Matrix With </a:t>
            </a:r>
            <a:r>
              <a:rPr lang="en-US" altLang="en-US" i="1">
                <a:solidFill>
                  <a:schemeClr val="bg1"/>
                </a:solidFill>
              </a:rPr>
              <a:t>Owner</a:t>
            </a:r>
            <a:r>
              <a:rPr lang="en-US" altLang="en-US">
                <a:solidFill>
                  <a:schemeClr val="bg1"/>
                </a:solidFill>
              </a:rPr>
              <a:t> Rights</a:t>
            </a:r>
            <a:endParaRPr lang="en-US" altLang="en-US" dirty="0">
              <a:solidFill>
                <a:schemeClr val="bg1"/>
              </a:solidFill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77399631-21D1-5D38-67FC-B9B213D3753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870722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29808A17-B710-722B-1927-ADDB83CC75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solidFill>
                  <a:schemeClr val="bg1"/>
                </a:solidFill>
              </a:rPr>
              <a:t>Modified Access Matrix of Figure B</a:t>
            </a:r>
            <a:endParaRPr lang="en-US" altLang="en-US" dirty="0">
              <a:solidFill>
                <a:schemeClr val="bg1"/>
              </a:solidFill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40B2F49A-5173-71A0-E427-CAE530514E8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876412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50F1BABE-6F15-3841-348F-7CB2AB7AFB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i="0">
                <a:solidFill>
                  <a:schemeClr val="bg1"/>
                </a:solidFill>
                <a:effectLst/>
                <a:latin typeface="sohne"/>
              </a:rPr>
              <a:t>Discretionary</a:t>
            </a:r>
            <a:r>
              <a:rPr lang="en-US" sz="3200" b="1" i="0">
                <a:solidFill>
                  <a:srgbClr val="292929"/>
                </a:solidFill>
                <a:effectLst/>
                <a:latin typeface="sohne"/>
              </a:rPr>
              <a:t> </a:t>
            </a:r>
            <a:r>
              <a:rPr lang="en-US" sz="3200" b="1" i="0">
                <a:solidFill>
                  <a:schemeClr val="bg1"/>
                </a:solidFill>
                <a:effectLst/>
                <a:latin typeface="sohne"/>
              </a:rPr>
              <a:t>and Mandatory Access Access Control  (DAC  Vs MAC)</a:t>
            </a:r>
            <a:br>
              <a:rPr lang="en-US" sz="3200" b="1" i="0">
                <a:solidFill>
                  <a:schemeClr val="bg1"/>
                </a:solidFill>
                <a:effectLst/>
                <a:latin typeface="sohne"/>
              </a:rPr>
            </a:br>
            <a:r>
              <a:rPr lang="en-US" altLang="en-US" sz="3200">
                <a:solidFill>
                  <a:schemeClr val="bg1"/>
                </a:solidFill>
              </a:rPr>
              <a:t>.)</a:t>
            </a:r>
            <a:endParaRPr lang="en-US" altLang="en-US" sz="3200" dirty="0">
              <a:solidFill>
                <a:schemeClr val="bg1"/>
              </a:solidFill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F0AF2471-949E-2AEE-37B0-A757FA7983E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54648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801CA734-9407-36D5-C642-8D5C904945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i="0">
                <a:solidFill>
                  <a:schemeClr val="bg1"/>
                </a:solidFill>
                <a:effectLst/>
                <a:latin typeface="sohne"/>
              </a:rPr>
              <a:t>Discretionary</a:t>
            </a:r>
            <a:r>
              <a:rPr lang="en-US" sz="3200" b="1" i="0">
                <a:solidFill>
                  <a:srgbClr val="292929"/>
                </a:solidFill>
                <a:effectLst/>
                <a:latin typeface="sohne"/>
              </a:rPr>
              <a:t> </a:t>
            </a:r>
            <a:r>
              <a:rPr lang="en-US" sz="3200" b="1" i="0">
                <a:solidFill>
                  <a:schemeClr val="bg1"/>
                </a:solidFill>
                <a:effectLst/>
                <a:latin typeface="sohne"/>
              </a:rPr>
              <a:t>and Mandatory Access Access Control  (DAC  Vs MAC)</a:t>
            </a:r>
            <a:br>
              <a:rPr lang="en-US" sz="3200" b="1" i="0">
                <a:solidFill>
                  <a:schemeClr val="bg1"/>
                </a:solidFill>
                <a:effectLst/>
                <a:latin typeface="sohne"/>
              </a:rPr>
            </a:br>
            <a:r>
              <a:rPr lang="en-US" altLang="en-US" sz="3200">
                <a:solidFill>
                  <a:schemeClr val="bg1"/>
                </a:solidFill>
              </a:rPr>
              <a:t>.)</a:t>
            </a:r>
            <a:endParaRPr lang="en-US" altLang="en-US" sz="3200" dirty="0">
              <a:solidFill>
                <a:schemeClr val="bg1"/>
              </a:solidFill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5113C28B-3470-0728-8D4F-DA6DE52CBD1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9470933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30C079A1-108E-1AE0-ED63-C9D4D1B011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i="0">
                <a:solidFill>
                  <a:schemeClr val="bg1"/>
                </a:solidFill>
                <a:effectLst/>
                <a:latin typeface="sohne"/>
              </a:rPr>
              <a:t>Mandatory Access Access Control  ( MAC)</a:t>
            </a:r>
            <a:endParaRPr lang="en-US" altLang="en-US" sz="3200" dirty="0">
              <a:solidFill>
                <a:schemeClr val="bg1"/>
              </a:solidFill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8EF91DEC-4C17-B05A-456F-F02F9D4FEEE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3366637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91EC29DD-41C1-95BE-1768-C1C0815898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en-US" sz="3200" b="1">
                <a:solidFill>
                  <a:schemeClr val="bg1"/>
                </a:solidFill>
                <a:latin typeface="sohne"/>
              </a:rPr>
            </a:br>
            <a:r>
              <a:rPr lang="en-US" sz="3200" b="1">
                <a:solidFill>
                  <a:schemeClr val="bg1"/>
                </a:solidFill>
                <a:latin typeface="sohne"/>
              </a:rPr>
              <a:t>New Trends in Operating Systems</a:t>
            </a:r>
            <a:br>
              <a:rPr lang="en-US" sz="3200" b="1">
                <a:solidFill>
                  <a:schemeClr val="bg1"/>
                </a:solidFill>
                <a:latin typeface="sohne"/>
              </a:rPr>
            </a:br>
            <a:endParaRPr lang="en-US" altLang="en-US" sz="3200" b="1" dirty="0">
              <a:solidFill>
                <a:schemeClr val="bg1"/>
              </a:solidFill>
              <a:latin typeface="sohne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6180EE03-B0A8-9667-6E0F-26D9DE7696E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5445090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00DE7CDD-8665-4058-89BE-4FF6E1A483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>
                <a:solidFill>
                  <a:schemeClr val="bg1"/>
                </a:solidFill>
                <a:latin typeface="sohne"/>
              </a:rPr>
              <a:t>Cloud‑Native Operating Systems</a:t>
            </a:r>
            <a:endParaRPr lang="en-US" altLang="en-US" sz="3200" b="1" dirty="0">
              <a:solidFill>
                <a:schemeClr val="bg1"/>
              </a:solidFill>
              <a:latin typeface="sohne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05E467BB-45A4-45FD-9268-845A99DE87F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8533542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25A4B894-21EE-6635-C5F9-5BE636216C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>
                <a:solidFill>
                  <a:schemeClr val="bg1"/>
                </a:solidFill>
                <a:latin typeface="sohne"/>
              </a:rPr>
              <a:t>Cloud‑Native Operating Systems</a:t>
            </a:r>
            <a:endParaRPr lang="en-US" altLang="en-US" sz="3200" dirty="0">
              <a:solidFill>
                <a:schemeClr val="bg1"/>
              </a:solidFill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91D9E55B-8645-CDAC-9047-0C37787FF71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5272521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5B5DC620-4B25-E021-F9C4-DA541A84A4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>
                <a:solidFill>
                  <a:schemeClr val="bg1"/>
                </a:solidFill>
                <a:latin typeface="sohne"/>
              </a:rPr>
              <a:t>AI‑Enhanced OS</a:t>
            </a:r>
            <a:endParaRPr lang="en-US" altLang="en-US" sz="3200" b="1" dirty="0">
              <a:solidFill>
                <a:schemeClr val="bg1"/>
              </a:solidFill>
              <a:latin typeface="sohne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918F7DEC-7127-46B0-9ACB-71E6644D883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0798388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0702A7AC-E636-D4C9-BA98-35C8FA6D5B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>
                <a:solidFill>
                  <a:schemeClr val="bg1"/>
                </a:solidFill>
                <a:latin typeface="sohne"/>
              </a:rPr>
              <a:t>AI‑Enhanced OS</a:t>
            </a:r>
            <a:endParaRPr lang="en-US" altLang="en-US" sz="3200" dirty="0">
              <a:solidFill>
                <a:schemeClr val="bg1"/>
              </a:solidFill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6BA6F06D-9EAB-FF07-F701-297D51692F0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5326402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E06C7959-2E7A-B3C7-ED4A-30DDE8C7D5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>
                <a:solidFill>
                  <a:schemeClr val="bg1"/>
                </a:solidFill>
                <a:latin typeface="sohne"/>
              </a:rPr>
              <a:t>Security‑Focused OS Innovations</a:t>
            </a:r>
            <a:endParaRPr lang="en-US" altLang="en-US" sz="3200" b="1" dirty="0">
              <a:solidFill>
                <a:schemeClr val="bg1"/>
              </a:solidFill>
              <a:latin typeface="sohne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457B9382-8618-D194-0AFB-50915EC22D9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0484651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3D8C3E1B-28C2-C269-7513-B4CBFAA2CD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>
                <a:solidFill>
                  <a:schemeClr val="bg1"/>
                </a:solidFill>
                <a:latin typeface="sohne"/>
              </a:rPr>
              <a:t>Security‑Focused OS Innovations</a:t>
            </a:r>
            <a:endParaRPr lang="en-US" altLang="en-US" sz="3200" b="1" dirty="0">
              <a:solidFill>
                <a:schemeClr val="bg1"/>
              </a:solidFill>
              <a:latin typeface="sohne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07845A8F-5C2F-0580-6838-4E2A264936E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2867497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21E42948-F9DA-6DE0-F9F5-AB06687FED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>
                <a:solidFill>
                  <a:schemeClr val="bg1"/>
                </a:solidFill>
                <a:latin typeface="sohne"/>
              </a:rPr>
              <a:t>Security‑Focused OS Innovations</a:t>
            </a:r>
            <a:endParaRPr lang="en-US" altLang="en-US" sz="3200" b="1" dirty="0">
              <a:solidFill>
                <a:schemeClr val="bg1"/>
              </a:solidFill>
              <a:latin typeface="sohne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C0D6404D-0982-F57A-7AE6-148A050EDD0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1650292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23A4F1DF-CE30-008F-D59F-8A9BC40696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>
                <a:solidFill>
                  <a:schemeClr val="bg1"/>
                </a:solidFill>
                <a:latin typeface="sohne"/>
              </a:rPr>
              <a:t>Edge &amp; IoT Operating Systems</a:t>
            </a:r>
            <a:endParaRPr lang="en-US" altLang="en-US" sz="3200" b="1" dirty="0">
              <a:solidFill>
                <a:schemeClr val="bg1"/>
              </a:solidFill>
              <a:latin typeface="sohne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D4C7EF84-7D32-9898-D138-22552718873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250675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BEBDD8D9-D910-EC9D-52BA-A212A9CA82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>
                <a:solidFill>
                  <a:schemeClr val="bg1"/>
                </a:solidFill>
                <a:latin typeface="sohne"/>
              </a:rPr>
              <a:t>Edge &amp; IoT Operating Systems</a:t>
            </a:r>
            <a:endParaRPr lang="en-US" altLang="en-US" sz="3200" b="1" dirty="0">
              <a:solidFill>
                <a:schemeClr val="bg1"/>
              </a:solidFill>
              <a:latin typeface="sohne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F736CFC3-47CE-B41C-1506-FC375EED76D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1315079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4C81C78C-D7B2-C96F-1A6B-742C3693F6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>
                <a:solidFill>
                  <a:schemeClr val="bg1"/>
                </a:solidFill>
                <a:latin typeface="sohne"/>
              </a:rPr>
              <a:t>Overall View of Modern Trends in  OSs</a:t>
            </a:r>
            <a:endParaRPr lang="en-US" altLang="en-US" sz="3200" b="1" dirty="0">
              <a:solidFill>
                <a:schemeClr val="bg1"/>
              </a:solidFill>
              <a:latin typeface="sohne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B3AA8796-1548-3291-51CC-EBF4706012C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35128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B32E7388-ED73-6C17-BDEF-3ECF108C61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F03DB202-5368-C2FB-C3B6-BC3344AB7A0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1624190"/>
      </p:ext>
    </p:extLst>
  </p:cSld>
  <p:clrMapOvr>
    <a:masterClrMapping/>
  </p:clrMapOvr>
</p:sld>
</file>

<file path=ppt/theme/theme1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141</Words>
  <Application>Microsoft Office PowerPoint</Application>
  <PresentationFormat>شاشة عريضة</PresentationFormat>
  <Paragraphs>29</Paragraphs>
  <Slides>57</Slides>
  <Notes>0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5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57</vt:i4>
      </vt:variant>
    </vt:vector>
  </HeadingPairs>
  <TitlesOfParts>
    <vt:vector size="63" baseType="lpstr">
      <vt:lpstr>Alexandria</vt:lpstr>
      <vt:lpstr>Aptos</vt:lpstr>
      <vt:lpstr>Aptos Display</vt:lpstr>
      <vt:lpstr>Arial</vt:lpstr>
      <vt:lpstr>sohne</vt:lpstr>
      <vt:lpstr>نسق Office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Protection Rings</vt:lpstr>
      <vt:lpstr>Protection Rings</vt:lpstr>
      <vt:lpstr>Protection Rings</vt:lpstr>
      <vt:lpstr>Domain of Protection</vt:lpstr>
      <vt:lpstr>Protection Rings </vt:lpstr>
      <vt:lpstr>Domain Structure</vt:lpstr>
      <vt:lpstr>Access Matrix</vt:lpstr>
      <vt:lpstr>Access Matrix</vt:lpstr>
      <vt:lpstr>Access Matrix</vt:lpstr>
      <vt:lpstr>Use of Access Matrix</vt:lpstr>
      <vt:lpstr>Access Matrix of Domains as Objects</vt:lpstr>
      <vt:lpstr>Use of Access Matrix  Cont.….</vt:lpstr>
      <vt:lpstr>Access Matrix with Copy Rights</vt:lpstr>
      <vt:lpstr>Access Matrix With Owner Rights</vt:lpstr>
      <vt:lpstr>Modified Access Matrix of Figure B</vt:lpstr>
      <vt:lpstr>Discretionary and Mandatory Access Access Control  (DAC  Vs MAC) .)</vt:lpstr>
      <vt:lpstr>Discretionary and Mandatory Access Access Control  (DAC  Vs MAC) .)</vt:lpstr>
      <vt:lpstr>Mandatory Access Access Control  ( MAC)</vt:lpstr>
      <vt:lpstr> New Trends in Operating Systems </vt:lpstr>
      <vt:lpstr>Cloud‑Native Operating Systems</vt:lpstr>
      <vt:lpstr>Cloud‑Native Operating Systems</vt:lpstr>
      <vt:lpstr>AI‑Enhanced OS</vt:lpstr>
      <vt:lpstr>AI‑Enhanced OS</vt:lpstr>
      <vt:lpstr>Security‑Focused OS Innovations</vt:lpstr>
      <vt:lpstr>Security‑Focused OS Innovations</vt:lpstr>
      <vt:lpstr>Security‑Focused OS Innovations</vt:lpstr>
      <vt:lpstr>Edge &amp; IoT Operating Systems</vt:lpstr>
      <vt:lpstr>Edge &amp; IoT Operating Systems</vt:lpstr>
      <vt:lpstr>Overall View of Modern Trends in  OSs</vt:lpstr>
      <vt:lpstr>عرض تقديمي في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Alaa Amin</dc:creator>
  <cp:lastModifiedBy>Alaa Amin</cp:lastModifiedBy>
  <cp:revision>1</cp:revision>
  <dcterms:created xsi:type="dcterms:W3CDTF">2025-12-12T02:55:56Z</dcterms:created>
  <dcterms:modified xsi:type="dcterms:W3CDTF">2025-12-12T02:55:56Z</dcterms:modified>
</cp:coreProperties>
</file>