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475" r:id="rId2"/>
    <p:sldId id="477" r:id="rId3"/>
    <p:sldId id="498" r:id="rId4"/>
    <p:sldId id="494" r:id="rId5"/>
    <p:sldId id="496" r:id="rId6"/>
    <p:sldId id="495" r:id="rId7"/>
    <p:sldId id="49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8C01"/>
    <a:srgbClr val="24A9E1"/>
    <a:srgbClr val="FF9518"/>
    <a:srgbClr val="00AAE6"/>
    <a:srgbClr val="0A1F6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9" autoAdjust="0"/>
    <p:restoredTop sz="94660"/>
  </p:normalViewPr>
  <p:slideViewPr>
    <p:cSldViewPr snapToGrid="0">
      <p:cViewPr varScale="1">
        <p:scale>
          <a:sx n="54" d="100"/>
          <a:sy n="54" d="100"/>
        </p:scale>
        <p:origin x="964" y="4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10/19/2023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10/19/2023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10/19/2023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10/19/2023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10/19/2023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10/19/2023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10/19/2023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3.emf"/><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gif"/><Relationship Id="rId11" Type="http://schemas.openxmlformats.org/officeDocument/2006/relationships/image" Target="../media/image10.svg"/><Relationship Id="rId5" Type="http://schemas.openxmlformats.org/officeDocument/2006/relationships/image" Target="../media/image5.emf"/><Relationship Id="rId10" Type="http://schemas.openxmlformats.org/officeDocument/2006/relationships/image" Target="../media/image9.png"/><Relationship Id="rId4" Type="http://schemas.openxmlformats.org/officeDocument/2006/relationships/image" Target="../media/image4.emf"/><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microsoft.com/office/2007/relationships/hdphoto" Target="../media/hdphoto1.wdp"/><Relationship Id="rId7" Type="http://schemas.openxmlformats.org/officeDocument/2006/relationships/image" Target="../media/image2.gif"/><Relationship Id="rId12" Type="http://schemas.openxmlformats.org/officeDocument/2006/relationships/image" Target="../media/image11.pn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4.emf"/><Relationship Id="rId11" Type="http://schemas.openxmlformats.org/officeDocument/2006/relationships/image" Target="../media/image10.svg"/><Relationship Id="rId5" Type="http://schemas.openxmlformats.org/officeDocument/2006/relationships/image" Target="../media/image3.emf"/><Relationship Id="rId15" Type="http://schemas.openxmlformats.org/officeDocument/2006/relationships/image" Target="../media/image5.emf"/><Relationship Id="rId10" Type="http://schemas.openxmlformats.org/officeDocument/2006/relationships/image" Target="../media/image9.png"/><Relationship Id="rId4" Type="http://schemas.openxmlformats.org/officeDocument/2006/relationships/image" Target="../media/image1.png"/><Relationship Id="rId9" Type="http://schemas.openxmlformats.org/officeDocument/2006/relationships/image" Target="../media/image8.svg"/><Relationship Id="rId14" Type="http://schemas.openxmlformats.org/officeDocument/2006/relationships/image" Target="../media/image6.jpeg"/></Relationships>
</file>

<file path=ppt/slides/_rels/slide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4.emf"/><Relationship Id="rId7" Type="http://schemas.openxmlformats.org/officeDocument/2006/relationships/image" Target="../media/image16.png"/><Relationship Id="rId2" Type="http://schemas.openxmlformats.org/officeDocument/2006/relationships/image" Target="../media/image3.emf"/><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5.emf"/></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microsoft.com/office/2007/relationships/hdphoto" Target="../media/hdphoto2.wdp"/><Relationship Id="rId7" Type="http://schemas.openxmlformats.org/officeDocument/2006/relationships/image" Target="../media/image5.emf"/><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image" Target="../media/image4.emf"/><Relationship Id="rId5" Type="http://schemas.openxmlformats.org/officeDocument/2006/relationships/image" Target="../media/image3.emf"/><Relationship Id="rId4" Type="http://schemas.openxmlformats.org/officeDocument/2006/relationships/image" Target="../media/image1.png"/><Relationship Id="rId9" Type="http://schemas.microsoft.com/office/2007/relationships/hdphoto" Target="../media/hdphoto3.wdp"/></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emf"/><Relationship Id="rId7" Type="http://schemas.openxmlformats.org/officeDocument/2006/relationships/image" Target="../media/image21.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0.png"/><Relationship Id="rId5" Type="http://schemas.openxmlformats.org/officeDocument/2006/relationships/image" Target="../media/image5.emf"/><Relationship Id="rId4" Type="http://schemas.openxmlformats.org/officeDocument/2006/relationships/image" Target="../media/image4.emf"/></Relationships>
</file>

<file path=ppt/slides/_rels/slide7.xml.rels><?xml version="1.0" encoding="UTF-8" standalone="yes"?>
<Relationships xmlns="http://schemas.openxmlformats.org/package/2006/relationships"><Relationship Id="rId8" Type="http://schemas.openxmlformats.org/officeDocument/2006/relationships/image" Target="../media/image2.gif"/><Relationship Id="rId3" Type="http://schemas.openxmlformats.org/officeDocument/2006/relationships/image" Target="../media/image3.emf"/><Relationship Id="rId7" Type="http://schemas.openxmlformats.org/officeDocument/2006/relationships/image" Target="../media/image23.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5.emf"/><Relationship Id="rId4" Type="http://schemas.openxmlformats.org/officeDocument/2006/relationships/image" Target="../media/image4.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W3 Lecture2</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Rectangle: Rounded Corners 1">
            <a:extLst>
              <a:ext uri="{FF2B5EF4-FFF2-40B4-BE49-F238E27FC236}">
                <a16:creationId xmlns:a16="http://schemas.microsoft.com/office/drawing/2014/main" id="{BA3010AF-AA29-8865-1DB0-D83F93D31609}"/>
              </a:ext>
            </a:extLst>
          </p:cNvPr>
          <p:cNvSpPr/>
          <p:nvPr/>
        </p:nvSpPr>
        <p:spPr>
          <a:xfrm>
            <a:off x="5702785" y="1254916"/>
            <a:ext cx="4690753" cy="1457807"/>
          </a:xfrm>
          <a:prstGeom prst="round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4800" b="1" dirty="0">
                <a:solidFill>
                  <a:srgbClr val="0A1F61"/>
                </a:solidFill>
                <a:latin typeface="Tajawal ExtraBold" panose="00000800000000000000" pitchFamily="2" charset="-78"/>
                <a:cs typeface="Tajawal ExtraBold" panose="00000800000000000000" pitchFamily="2" charset="-78"/>
              </a:rPr>
              <a:t>Dave Carroll </a:t>
            </a:r>
            <a:r>
              <a:rPr lang="en-US" sz="4800" dirty="0">
                <a:ln w="0"/>
                <a:solidFill>
                  <a:srgbClr val="0A1F61"/>
                </a:solidFill>
                <a:effectLst>
                  <a:outerShdw blurRad="38100" dist="19050" dir="2700000" algn="tl" rotWithShape="0">
                    <a:schemeClr val="dk1">
                      <a:alpha val="40000"/>
                    </a:schemeClr>
                  </a:outerShdw>
                </a:effectLst>
              </a:rPr>
              <a:t>Case Study</a:t>
            </a:r>
          </a:p>
        </p:txBody>
      </p:sp>
      <p:pic>
        <p:nvPicPr>
          <p:cNvPr id="9" name="Picture 8" descr="Logo&#10;&#10;Description automatically generated">
            <a:extLst>
              <a:ext uri="{FF2B5EF4-FFF2-40B4-BE49-F238E27FC236}">
                <a16:creationId xmlns:a16="http://schemas.microsoft.com/office/drawing/2014/main" id="{406346CC-B511-BC95-BCAA-0256E640CEA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10590" y="3245645"/>
            <a:ext cx="3807284" cy="2508894"/>
          </a:xfrm>
          <a:prstGeom prst="rect">
            <a:avLst/>
          </a:prstGeom>
        </p:spPr>
      </p:pic>
    </p:spTree>
    <p:extLst>
      <p:ext uri="{BB962C8B-B14F-4D97-AF65-F5344CB8AC3E}">
        <p14:creationId xmlns:p14="http://schemas.microsoft.com/office/powerpoint/2010/main" val="1261734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4112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Lecture2</a:t>
            </a:r>
            <a:endParaRPr lang="en-US" sz="2800" b="1" dirty="0">
              <a:solidFill>
                <a:srgbClr val="FF9518"/>
              </a:solidFill>
              <a:latin typeface="Tajawal Medium" panose="00000600000000000000" pitchFamily="2" charset="-78"/>
              <a:cs typeface="Tajawal Medium" panose="00000600000000000000" pitchFamily="2" charset="-78"/>
            </a:endParaRPr>
          </a:p>
        </p:txBody>
      </p:sp>
      <p:pic>
        <p:nvPicPr>
          <p:cNvPr id="19" name="Picture 18" descr="Logo&#10;&#10;Description automatically generated">
            <a:extLst>
              <a:ext uri="{FF2B5EF4-FFF2-40B4-BE49-F238E27FC236}">
                <a16:creationId xmlns:a16="http://schemas.microsoft.com/office/drawing/2014/main" id="{BADFEDA5-79AD-5BC4-E764-1083F5E9B4C2}"/>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r="26298"/>
          <a:stretch/>
        </p:blipFill>
        <p:spPr>
          <a:xfrm>
            <a:off x="9817437" y="210353"/>
            <a:ext cx="2172541" cy="1942482"/>
          </a:xfrm>
          <a:prstGeom prst="rect">
            <a:avLst/>
          </a:prstGeom>
        </p:spPr>
      </p:pic>
      <p:sp>
        <p:nvSpPr>
          <p:cNvPr id="9" name="TextBox 8"/>
          <p:cNvSpPr txBox="1"/>
          <p:nvPr/>
        </p:nvSpPr>
        <p:spPr>
          <a:xfrm>
            <a:off x="316370" y="1550826"/>
            <a:ext cx="7054598" cy="4093428"/>
          </a:xfrm>
          <a:prstGeom prst="rect">
            <a:avLst/>
          </a:prstGeom>
          <a:noFill/>
        </p:spPr>
        <p:txBody>
          <a:bodyPr wrap="square" rtlCol="0">
            <a:spAutoFit/>
          </a:bodyPr>
          <a:lstStyle/>
          <a:p>
            <a:pPr algn="just"/>
            <a:r>
              <a:rPr lang="en-US" sz="2000" b="1" dirty="0">
                <a:solidFill>
                  <a:srgbClr val="0A1F61"/>
                </a:solidFill>
                <a:latin typeface="Tajawal ExtraBold" panose="00000800000000000000" pitchFamily="2" charset="-78"/>
                <a:cs typeface="Tajawal ExtraBold" panose="00000800000000000000" pitchFamily="2" charset="-78"/>
              </a:rPr>
              <a:t>In March 2008, Dave Carroll, a musician from Halifax, NS and his band, the Sons of Maxwell, traveled from Halifax to Nebraska via O’Hare Airport in Chicago. What happened on the journey became the subject of outrage, embarrassment, amusement, and transformed Carroll from country singer to customer service guru. Carroll claimed that his guitar was severely damaged by </a:t>
            </a:r>
            <a:r>
              <a:rPr lang="en-US" sz="2000" b="1" dirty="0">
                <a:solidFill>
                  <a:srgbClr val="C00000"/>
                </a:solidFill>
                <a:latin typeface="Tajawal ExtraBold" panose="00000800000000000000" pitchFamily="2" charset="-78"/>
                <a:cs typeface="Tajawal ExtraBold" panose="00000800000000000000" pitchFamily="2" charset="-78"/>
              </a:rPr>
              <a:t>United Airlines </a:t>
            </a:r>
            <a:r>
              <a:rPr lang="en-US" sz="2000" b="1" dirty="0">
                <a:solidFill>
                  <a:srgbClr val="0A1F61"/>
                </a:solidFill>
                <a:latin typeface="Tajawal ExtraBold" panose="00000800000000000000" pitchFamily="2" charset="-78"/>
                <a:cs typeface="Tajawal ExtraBold" panose="00000800000000000000" pitchFamily="2" charset="-78"/>
              </a:rPr>
              <a:t>baggage handlers at O’Hare. His attempts to pursue a damage claim with United having been frustrated, he posted </a:t>
            </a:r>
            <a:r>
              <a:rPr lang="en-US" sz="2000" b="1" dirty="0">
                <a:solidFill>
                  <a:srgbClr val="C00000"/>
                </a:solidFill>
                <a:latin typeface="Tajawal ExtraBold" panose="00000800000000000000" pitchFamily="2" charset="-78"/>
                <a:cs typeface="Tajawal ExtraBold" panose="00000800000000000000" pitchFamily="2" charset="-78"/>
              </a:rPr>
              <a:t>two amusing videos </a:t>
            </a:r>
            <a:r>
              <a:rPr lang="en-US" sz="2000" b="1" dirty="0">
                <a:solidFill>
                  <a:srgbClr val="0A1F61"/>
                </a:solidFill>
                <a:latin typeface="Tajawal ExtraBold" panose="00000800000000000000" pitchFamily="2" charset="-78"/>
                <a:cs typeface="Tajawal ExtraBold" panose="00000800000000000000" pitchFamily="2" charset="-78"/>
              </a:rPr>
              <a:t>about the incident on YouTube. The overwhelming response raised questions about brands and the nature of marketing communications in the internet age.</a:t>
            </a:r>
          </a:p>
        </p:txBody>
      </p:sp>
      <p:sp>
        <p:nvSpPr>
          <p:cNvPr id="20" name="Flowchart: Connector 19">
            <a:extLst>
              <a:ext uri="{FF2B5EF4-FFF2-40B4-BE49-F238E27FC236}">
                <a16:creationId xmlns:a16="http://schemas.microsoft.com/office/drawing/2014/main" id="{3BA078EA-3FBE-DDA4-FB21-6053DE7498A8}"/>
              </a:ext>
            </a:extLst>
          </p:cNvPr>
          <p:cNvSpPr/>
          <p:nvPr/>
        </p:nvSpPr>
        <p:spPr>
          <a:xfrm>
            <a:off x="2260067" y="466575"/>
            <a:ext cx="2846323" cy="744709"/>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3200" dirty="0">
                <a:ln w="0"/>
                <a:solidFill>
                  <a:srgbClr val="0A1F61"/>
                </a:solidFill>
                <a:effectLst>
                  <a:outerShdw blurRad="38100" dist="19050" dir="2700000" algn="tl" rotWithShape="0">
                    <a:schemeClr val="dk1">
                      <a:alpha val="40000"/>
                    </a:schemeClr>
                  </a:outerShdw>
                </a:effectLst>
              </a:rPr>
              <a:t>Case Study</a:t>
            </a:r>
          </a:p>
        </p:txBody>
      </p:sp>
      <p:pic>
        <p:nvPicPr>
          <p:cNvPr id="25" name="Picture 24" descr="A picture containing text, music, guitar&#10;&#10;Description automatically generated">
            <a:extLst>
              <a:ext uri="{FF2B5EF4-FFF2-40B4-BE49-F238E27FC236}">
                <a16:creationId xmlns:a16="http://schemas.microsoft.com/office/drawing/2014/main" id="{F21CBDC9-E5E0-A0F9-099F-B47382EBF8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556724" y="2289356"/>
            <a:ext cx="4521425" cy="2540466"/>
          </a:xfrm>
          <a:prstGeom prst="rect">
            <a:avLst/>
          </a:prstGeom>
        </p:spPr>
      </p:pic>
      <p:sp>
        <p:nvSpPr>
          <p:cNvPr id="26" name="TextBox 25">
            <a:extLst>
              <a:ext uri="{FF2B5EF4-FFF2-40B4-BE49-F238E27FC236}">
                <a16:creationId xmlns:a16="http://schemas.microsoft.com/office/drawing/2014/main" id="{5A08FADD-F8ED-2A0F-AE31-8CDBFA16AA9F}"/>
              </a:ext>
            </a:extLst>
          </p:cNvPr>
          <p:cNvSpPr txBox="1"/>
          <p:nvPr/>
        </p:nvSpPr>
        <p:spPr>
          <a:xfrm>
            <a:off x="5243760" y="513217"/>
            <a:ext cx="4246804" cy="707886"/>
          </a:xfrm>
          <a:prstGeom prst="rect">
            <a:avLst/>
          </a:prstGeom>
          <a:noFill/>
        </p:spPr>
        <p:txBody>
          <a:bodyPr wrap="none" rtlCol="0">
            <a:spAutoFit/>
          </a:bodyPr>
          <a:lstStyle/>
          <a:p>
            <a:r>
              <a:rPr lang="en-US" sz="2000" b="1" dirty="0">
                <a:solidFill>
                  <a:schemeClr val="bg1"/>
                </a:solidFill>
                <a:latin typeface="Tajawal Medium" panose="00000600000000000000" pitchFamily="2" charset="-78"/>
                <a:cs typeface="Tajawal Medium" panose="00000600000000000000" pitchFamily="2" charset="-78"/>
              </a:rPr>
              <a:t>Dave’s $3,500 Guitar mishandled </a:t>
            </a:r>
          </a:p>
          <a:p>
            <a:r>
              <a:rPr lang="en-US" sz="2000" b="1" dirty="0">
                <a:solidFill>
                  <a:schemeClr val="bg1"/>
                </a:solidFill>
                <a:latin typeface="Tajawal Medium" panose="00000600000000000000" pitchFamily="2" charset="-78"/>
                <a:cs typeface="Tajawal Medium" panose="00000600000000000000" pitchFamily="2" charset="-78"/>
              </a:rPr>
              <a:t>by United Baggage handlers</a:t>
            </a:r>
          </a:p>
        </p:txBody>
      </p:sp>
      <p:pic>
        <p:nvPicPr>
          <p:cNvPr id="27" name="Graphic 26" descr="Internet outline">
            <a:extLst>
              <a:ext uri="{FF2B5EF4-FFF2-40B4-BE49-F238E27FC236}">
                <a16:creationId xmlns:a16="http://schemas.microsoft.com/office/drawing/2014/main" id="{1174DC0E-8602-0BD1-2998-9A47A3B81175}"/>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8558462" y="4768893"/>
            <a:ext cx="914400" cy="914400"/>
          </a:xfrm>
          <a:prstGeom prst="rect">
            <a:avLst/>
          </a:prstGeom>
        </p:spPr>
      </p:pic>
      <p:pic>
        <p:nvPicPr>
          <p:cNvPr id="28" name="Graphic 27" descr="Presentation with media with solid fill">
            <a:extLst>
              <a:ext uri="{FF2B5EF4-FFF2-40B4-BE49-F238E27FC236}">
                <a16:creationId xmlns:a16="http://schemas.microsoft.com/office/drawing/2014/main" id="{0F759ADE-6EC0-D66C-D35F-3C6322221FF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418961" y="4829822"/>
            <a:ext cx="914400" cy="914400"/>
          </a:xfrm>
          <a:prstGeom prst="rect">
            <a:avLst/>
          </a:prstGeom>
        </p:spPr>
      </p:pic>
      <p:pic>
        <p:nvPicPr>
          <p:cNvPr id="29" name="Graphic 28" descr="Open book outline">
            <a:extLst>
              <a:ext uri="{FF2B5EF4-FFF2-40B4-BE49-F238E27FC236}">
                <a16:creationId xmlns:a16="http://schemas.microsoft.com/office/drawing/2014/main" id="{0DB60FDB-3F0C-8521-D8D1-98D5EFB3BDFC}"/>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0223696" y="4759607"/>
            <a:ext cx="914400" cy="914400"/>
          </a:xfrm>
          <a:prstGeom prst="rect">
            <a:avLst/>
          </a:prstGeom>
        </p:spPr>
      </p:pic>
    </p:spTree>
    <p:extLst>
      <p:ext uri="{BB962C8B-B14F-4D97-AF65-F5344CB8AC3E}">
        <p14:creationId xmlns:p14="http://schemas.microsoft.com/office/powerpoint/2010/main" val="1378377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C3B1C10-4BC1-F6CD-8856-91A5944572E3}"/>
              </a:ext>
            </a:extLst>
          </p:cNvPr>
          <p:cNvPicPr>
            <a:picLocks noChangeAspect="1"/>
          </p:cNvPicPr>
          <p:nvPr/>
        </p:nvPicPr>
        <p:blipFill rotWithShape="1">
          <a:blip r:embed="rId2">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Effect>
                      <a14:brightnessContrast contrast="-40000"/>
                    </a14:imgEffect>
                  </a14:imgLayer>
                </a14:imgProps>
              </a:ext>
            </a:extLst>
          </a:blip>
          <a:srcRect l="17411" t="33382" r="13804" b="7537"/>
          <a:stretch/>
        </p:blipFill>
        <p:spPr>
          <a:xfrm>
            <a:off x="1538470" y="1379902"/>
            <a:ext cx="8386330" cy="4051771"/>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341127"/>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19" name="Picture 18" descr="Logo&#10;&#10;Description automatically generated">
            <a:extLst>
              <a:ext uri="{FF2B5EF4-FFF2-40B4-BE49-F238E27FC236}">
                <a16:creationId xmlns:a16="http://schemas.microsoft.com/office/drawing/2014/main" id="{BADFEDA5-79AD-5BC4-E764-1083F5E9B4C2}"/>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r="26298"/>
          <a:stretch/>
        </p:blipFill>
        <p:spPr>
          <a:xfrm>
            <a:off x="9817437" y="210353"/>
            <a:ext cx="2172541" cy="1942482"/>
          </a:xfrm>
          <a:prstGeom prst="rect">
            <a:avLst/>
          </a:prstGeom>
        </p:spPr>
      </p:pic>
      <p:pic>
        <p:nvPicPr>
          <p:cNvPr id="21" name="Graphic 20" descr="Internet outline">
            <a:extLst>
              <a:ext uri="{FF2B5EF4-FFF2-40B4-BE49-F238E27FC236}">
                <a16:creationId xmlns:a16="http://schemas.microsoft.com/office/drawing/2014/main" id="{AE6C22D8-9A0B-8C78-E270-056B8F1198D1}"/>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529639" y="5429200"/>
            <a:ext cx="914400" cy="914400"/>
          </a:xfrm>
          <a:prstGeom prst="rect">
            <a:avLst/>
          </a:prstGeom>
        </p:spPr>
      </p:pic>
      <p:sp>
        <p:nvSpPr>
          <p:cNvPr id="11" name="Rectangle 10">
            <a:extLst>
              <a:ext uri="{FF2B5EF4-FFF2-40B4-BE49-F238E27FC236}">
                <a16:creationId xmlns:a16="http://schemas.microsoft.com/office/drawing/2014/main" id="{39AF885D-F944-54F1-4792-41C9AC03BF4B}"/>
              </a:ext>
            </a:extLst>
          </p:cNvPr>
          <p:cNvSpPr/>
          <p:nvPr/>
        </p:nvSpPr>
        <p:spPr>
          <a:xfrm>
            <a:off x="1638795" y="1448790"/>
            <a:ext cx="1900052" cy="2290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descr="Presentation with media with solid fill">
            <a:extLst>
              <a:ext uri="{FF2B5EF4-FFF2-40B4-BE49-F238E27FC236}">
                <a16:creationId xmlns:a16="http://schemas.microsoft.com/office/drawing/2014/main" id="{91281539-974F-030A-3248-AC31E56C518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390138" y="5490129"/>
            <a:ext cx="914400" cy="914400"/>
          </a:xfrm>
          <a:prstGeom prst="rect">
            <a:avLst/>
          </a:prstGeom>
        </p:spPr>
      </p:pic>
      <p:pic>
        <p:nvPicPr>
          <p:cNvPr id="23" name="Graphic 22" descr="Open book outline">
            <a:extLst>
              <a:ext uri="{FF2B5EF4-FFF2-40B4-BE49-F238E27FC236}">
                <a16:creationId xmlns:a16="http://schemas.microsoft.com/office/drawing/2014/main" id="{BADDAC7B-7C5B-FB45-CB0D-B5561DCD5663}"/>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11194873" y="5419914"/>
            <a:ext cx="914400" cy="914400"/>
          </a:xfrm>
          <a:prstGeom prst="rect">
            <a:avLst/>
          </a:prstGeom>
        </p:spPr>
      </p:pic>
      <p:pic>
        <p:nvPicPr>
          <p:cNvPr id="25" name="Picture 24" descr="A picture containing text, music, guitar&#10;&#10;Description automatically generated">
            <a:extLst>
              <a:ext uri="{FF2B5EF4-FFF2-40B4-BE49-F238E27FC236}">
                <a16:creationId xmlns:a16="http://schemas.microsoft.com/office/drawing/2014/main" id="{F21CBDC9-E5E0-A0F9-099F-B47382EBF851}"/>
              </a:ext>
            </a:extLst>
          </p:cNvPr>
          <p:cNvPicPr>
            <a:picLocks noChangeAspect="1"/>
          </p:cNvPicPr>
          <p:nvPr/>
        </p:nvPicPr>
        <p:blipFill rotWithShape="1">
          <a:blip r:embed="rId14">
            <a:extLst>
              <a:ext uri="{28A0092B-C50C-407E-A947-70E740481C1C}">
                <a14:useLocalDpi xmlns:a14="http://schemas.microsoft.com/office/drawing/2010/main" val="0"/>
              </a:ext>
            </a:extLst>
          </a:blip>
          <a:srcRect r="53086"/>
          <a:stretch/>
        </p:blipFill>
        <p:spPr>
          <a:xfrm flipH="1">
            <a:off x="9924799" y="2289356"/>
            <a:ext cx="2121181" cy="2540466"/>
          </a:xfrm>
          <a:prstGeom prst="rect">
            <a:avLst/>
          </a:prstGeom>
        </p:spPr>
      </p:pic>
      <p:pic>
        <p:nvPicPr>
          <p:cNvPr id="6" name="Picture 5"/>
          <p:cNvPicPr>
            <a:picLocks noChangeAspect="1"/>
          </p:cNvPicPr>
          <p:nvPr/>
        </p:nvPicPr>
        <p:blipFill>
          <a:blip r:embed="rId15"/>
          <a:stretch>
            <a:fillRect/>
          </a:stretch>
        </p:blipFill>
        <p:spPr>
          <a:xfrm>
            <a:off x="-108036" y="0"/>
            <a:ext cx="9533101" cy="1610200"/>
          </a:xfrm>
          <a:prstGeom prst="rect">
            <a:avLst/>
          </a:prstGeom>
        </p:spPr>
      </p:pic>
      <p:sp>
        <p:nvSpPr>
          <p:cNvPr id="20" name="Flowchart: Connector 19">
            <a:extLst>
              <a:ext uri="{FF2B5EF4-FFF2-40B4-BE49-F238E27FC236}">
                <a16:creationId xmlns:a16="http://schemas.microsoft.com/office/drawing/2014/main" id="{3BA078EA-3FBE-DDA4-FB21-6053DE7498A8}"/>
              </a:ext>
            </a:extLst>
          </p:cNvPr>
          <p:cNvSpPr/>
          <p:nvPr/>
        </p:nvSpPr>
        <p:spPr>
          <a:xfrm>
            <a:off x="2260067" y="466575"/>
            <a:ext cx="2846323" cy="744709"/>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3200" dirty="0">
                <a:ln w="0"/>
                <a:solidFill>
                  <a:srgbClr val="0A1F61"/>
                </a:solidFill>
                <a:effectLst>
                  <a:outerShdw blurRad="38100" dist="19050" dir="2700000" algn="tl" rotWithShape="0">
                    <a:schemeClr val="dk1">
                      <a:alpha val="40000"/>
                    </a:schemeClr>
                  </a:outerShdw>
                </a:effectLst>
              </a:rPr>
              <a:t>Case Study</a:t>
            </a:r>
          </a:p>
        </p:txBody>
      </p:sp>
      <p:sp>
        <p:nvSpPr>
          <p:cNvPr id="26" name="TextBox 25">
            <a:extLst>
              <a:ext uri="{FF2B5EF4-FFF2-40B4-BE49-F238E27FC236}">
                <a16:creationId xmlns:a16="http://schemas.microsoft.com/office/drawing/2014/main" id="{5A08FADD-F8ED-2A0F-AE31-8CDBFA16AA9F}"/>
              </a:ext>
            </a:extLst>
          </p:cNvPr>
          <p:cNvSpPr txBox="1"/>
          <p:nvPr/>
        </p:nvSpPr>
        <p:spPr>
          <a:xfrm>
            <a:off x="5243760" y="513217"/>
            <a:ext cx="4246804" cy="707886"/>
          </a:xfrm>
          <a:prstGeom prst="rect">
            <a:avLst/>
          </a:prstGeom>
          <a:noFill/>
        </p:spPr>
        <p:txBody>
          <a:bodyPr wrap="none" rtlCol="0">
            <a:spAutoFit/>
          </a:bodyPr>
          <a:lstStyle/>
          <a:p>
            <a:r>
              <a:rPr lang="en-US" sz="2000" b="1" dirty="0">
                <a:solidFill>
                  <a:schemeClr val="bg1"/>
                </a:solidFill>
                <a:latin typeface="Tajawal Medium" panose="00000600000000000000" pitchFamily="2" charset="-78"/>
                <a:cs typeface="Tajawal Medium" panose="00000600000000000000" pitchFamily="2" charset="-78"/>
              </a:rPr>
              <a:t>Dave’s $3,500 Guitar mishandled </a:t>
            </a:r>
          </a:p>
          <a:p>
            <a:r>
              <a:rPr lang="en-US" sz="2000" b="1" dirty="0">
                <a:solidFill>
                  <a:schemeClr val="bg1"/>
                </a:solidFill>
                <a:latin typeface="Tajawal Medium" panose="00000600000000000000" pitchFamily="2" charset="-78"/>
                <a:cs typeface="Tajawal Medium" panose="00000600000000000000" pitchFamily="2" charset="-78"/>
              </a:rPr>
              <a:t>by United Baggage handlers</a:t>
            </a:r>
          </a:p>
        </p:txBody>
      </p:sp>
      <p:sp>
        <p:nvSpPr>
          <p:cNvPr id="7" name="TextBox 6">
            <a:extLst>
              <a:ext uri="{FF2B5EF4-FFF2-40B4-BE49-F238E27FC236}">
                <a16:creationId xmlns:a16="http://schemas.microsoft.com/office/drawing/2014/main" id="{19736764-6ABD-21D2-7471-1F031D5D1F2D}"/>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Lecture2</a:t>
            </a:r>
            <a:endParaRPr lang="en-US" sz="2800" b="1" dirty="0">
              <a:solidFill>
                <a:srgbClr val="FF9518"/>
              </a:solidFill>
              <a:latin typeface="Tajawal Medium" panose="00000600000000000000" pitchFamily="2" charset="-78"/>
              <a:cs typeface="Tajawal Medium" panose="00000600000000000000" pitchFamily="2" charset="-78"/>
            </a:endParaRPr>
          </a:p>
        </p:txBody>
      </p:sp>
      <p:cxnSp>
        <p:nvCxnSpPr>
          <p:cNvPr id="8" name="Straight Connector 7">
            <a:extLst>
              <a:ext uri="{FF2B5EF4-FFF2-40B4-BE49-F238E27FC236}">
                <a16:creationId xmlns:a16="http://schemas.microsoft.com/office/drawing/2014/main" id="{C5C0A795-8548-7ED9-BD34-E37E564DAF95}"/>
              </a:ext>
            </a:extLst>
          </p:cNvPr>
          <p:cNvCxnSpPr/>
          <p:nvPr/>
        </p:nvCxnSpPr>
        <p:spPr>
          <a:xfrm>
            <a:off x="4032476" y="4678878"/>
            <a:ext cx="2731325" cy="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9" name="Straight Connector 8">
            <a:extLst>
              <a:ext uri="{FF2B5EF4-FFF2-40B4-BE49-F238E27FC236}">
                <a16:creationId xmlns:a16="http://schemas.microsoft.com/office/drawing/2014/main" id="{7891C845-BD52-B978-DE13-FACB09A83CB5}"/>
              </a:ext>
            </a:extLst>
          </p:cNvPr>
          <p:cNvCxnSpPr/>
          <p:nvPr/>
        </p:nvCxnSpPr>
        <p:spPr>
          <a:xfrm>
            <a:off x="1638795" y="2802576"/>
            <a:ext cx="2731325" cy="0"/>
          </a:xfrm>
          <a:prstGeom prst="line">
            <a:avLst/>
          </a:prstGeom>
          <a:ln w="38100"/>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8690909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2440788" y="6341127"/>
            <a:ext cx="9902229" cy="204838"/>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pic>
        <p:nvPicPr>
          <p:cNvPr id="11" name="Picture 10">
            <a:extLst>
              <a:ext uri="{FF2B5EF4-FFF2-40B4-BE49-F238E27FC236}">
                <a16:creationId xmlns:a16="http://schemas.microsoft.com/office/drawing/2014/main" id="{BA874D76-6B25-7980-B27F-AE91C647CFD4}"/>
              </a:ext>
            </a:extLst>
          </p:cNvPr>
          <p:cNvPicPr>
            <a:picLocks noChangeAspect="1"/>
          </p:cNvPicPr>
          <p:nvPr/>
        </p:nvPicPr>
        <p:blipFill rotWithShape="1">
          <a:blip r:embed="rId5"/>
          <a:srcRect t="15554" r="38928" b="5689"/>
          <a:stretch/>
        </p:blipFill>
        <p:spPr>
          <a:xfrm>
            <a:off x="4027357" y="0"/>
            <a:ext cx="8430954" cy="6115791"/>
          </a:xfrm>
          <a:prstGeom prst="rect">
            <a:avLst/>
          </a:prstGeom>
        </p:spPr>
      </p:pic>
      <p:cxnSp>
        <p:nvCxnSpPr>
          <p:cNvPr id="15" name="Straight Connector 14">
            <a:extLst>
              <a:ext uri="{FF2B5EF4-FFF2-40B4-BE49-F238E27FC236}">
                <a16:creationId xmlns:a16="http://schemas.microsoft.com/office/drawing/2014/main" id="{F2ADD241-B3E6-AA4B-F8BC-E00D1AFA3930}"/>
              </a:ext>
            </a:extLst>
          </p:cNvPr>
          <p:cNvCxnSpPr/>
          <p:nvPr/>
        </p:nvCxnSpPr>
        <p:spPr>
          <a:xfrm>
            <a:off x="7659584" y="5676405"/>
            <a:ext cx="2731325" cy="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16" name="Straight Connector 15">
            <a:extLst>
              <a:ext uri="{FF2B5EF4-FFF2-40B4-BE49-F238E27FC236}">
                <a16:creationId xmlns:a16="http://schemas.microsoft.com/office/drawing/2014/main" id="{535D0BDD-4048-1279-A15D-5CEBE57D9C7A}"/>
              </a:ext>
            </a:extLst>
          </p:cNvPr>
          <p:cNvCxnSpPr/>
          <p:nvPr/>
        </p:nvCxnSpPr>
        <p:spPr>
          <a:xfrm>
            <a:off x="6293921" y="5925787"/>
            <a:ext cx="2731325" cy="0"/>
          </a:xfrm>
          <a:prstGeom prst="line">
            <a:avLst/>
          </a:prstGeom>
          <a:ln w="38100"/>
        </p:spPr>
        <p:style>
          <a:lnRef idx="3">
            <a:schemeClr val="accent2"/>
          </a:lnRef>
          <a:fillRef idx="0">
            <a:schemeClr val="accent2"/>
          </a:fillRef>
          <a:effectRef idx="2">
            <a:schemeClr val="accent2"/>
          </a:effectRef>
          <a:fontRef idx="minor">
            <a:schemeClr val="tx1"/>
          </a:fontRef>
        </p:style>
      </p:cxnSp>
      <p:sp>
        <p:nvSpPr>
          <p:cNvPr id="20" name="Flowchart: Connector 19">
            <a:extLst>
              <a:ext uri="{FF2B5EF4-FFF2-40B4-BE49-F238E27FC236}">
                <a16:creationId xmlns:a16="http://schemas.microsoft.com/office/drawing/2014/main" id="{3BA078EA-3FBE-DDA4-FB21-6053DE7498A8}"/>
              </a:ext>
            </a:extLst>
          </p:cNvPr>
          <p:cNvSpPr/>
          <p:nvPr/>
        </p:nvSpPr>
        <p:spPr>
          <a:xfrm>
            <a:off x="2260067" y="466575"/>
            <a:ext cx="2846323" cy="744709"/>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3200" dirty="0">
                <a:ln w="0"/>
                <a:solidFill>
                  <a:srgbClr val="0A1F61"/>
                </a:solidFill>
                <a:effectLst>
                  <a:outerShdw blurRad="38100" dist="19050" dir="2700000" algn="tl" rotWithShape="0">
                    <a:schemeClr val="dk1">
                      <a:alpha val="40000"/>
                    </a:schemeClr>
                  </a:outerShdw>
                </a:effectLst>
              </a:rPr>
              <a:t>Case Study</a:t>
            </a:r>
          </a:p>
        </p:txBody>
      </p:sp>
      <p:pic>
        <p:nvPicPr>
          <p:cNvPr id="25" name="Picture 24">
            <a:extLst>
              <a:ext uri="{FF2B5EF4-FFF2-40B4-BE49-F238E27FC236}">
                <a16:creationId xmlns:a16="http://schemas.microsoft.com/office/drawing/2014/main" id="{42919847-5DA2-44E7-AE6A-749051BAEBE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4241" t="20742" r="19360" b="6796"/>
          <a:stretch/>
        </p:blipFill>
        <p:spPr>
          <a:xfrm>
            <a:off x="379580" y="1677859"/>
            <a:ext cx="4478254" cy="32364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7" name="Picture 26">
            <a:extLst>
              <a:ext uri="{FF2B5EF4-FFF2-40B4-BE49-F238E27FC236}">
                <a16:creationId xmlns:a16="http://schemas.microsoft.com/office/drawing/2014/main" id="{566F84EE-3A09-EC83-5BE4-AE6B39498BC7}"/>
              </a:ext>
            </a:extLst>
          </p:cNvPr>
          <p:cNvPicPr>
            <a:picLocks noChangeAspect="1"/>
          </p:cNvPicPr>
          <p:nvPr/>
        </p:nvPicPr>
        <p:blipFill rotWithShape="1">
          <a:blip r:embed="rId7"/>
          <a:srcRect l="14773" t="19006" r="20652" b="35584"/>
          <a:stretch/>
        </p:blipFill>
        <p:spPr>
          <a:xfrm>
            <a:off x="1119627" y="5180141"/>
            <a:ext cx="3884078" cy="1536368"/>
          </a:xfrm>
          <a:prstGeom prst="rect">
            <a:avLst/>
          </a:prstGeom>
        </p:spPr>
      </p:pic>
      <p:pic>
        <p:nvPicPr>
          <p:cNvPr id="2" name="Picture 1"/>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0" y="5761794"/>
            <a:ext cx="1222425" cy="1096206"/>
          </a:xfrm>
          <a:prstGeom prst="rect">
            <a:avLst/>
          </a:prstGeom>
        </p:spPr>
      </p:pic>
      <p:cxnSp>
        <p:nvCxnSpPr>
          <p:cNvPr id="13" name="Straight Arrow Connector 12">
            <a:extLst>
              <a:ext uri="{FF2B5EF4-FFF2-40B4-BE49-F238E27FC236}">
                <a16:creationId xmlns:a16="http://schemas.microsoft.com/office/drawing/2014/main" id="{A297321C-8FC9-6182-F5B7-0046E37032C0}"/>
              </a:ext>
            </a:extLst>
          </p:cNvPr>
          <p:cNvCxnSpPr>
            <a:cxnSpLocks/>
          </p:cNvCxnSpPr>
          <p:nvPr/>
        </p:nvCxnSpPr>
        <p:spPr>
          <a:xfrm>
            <a:off x="4429496" y="5399441"/>
            <a:ext cx="676894" cy="0"/>
          </a:xfrm>
          <a:prstGeom prst="straightConnector1">
            <a:avLst/>
          </a:prstGeom>
          <a:ln w="57150">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7" name="TextBox 6">
            <a:extLst>
              <a:ext uri="{FF2B5EF4-FFF2-40B4-BE49-F238E27FC236}">
                <a16:creationId xmlns:a16="http://schemas.microsoft.com/office/drawing/2014/main" id="{047DEF44-DEFA-8E0E-B49A-54E8F09EFE0D}"/>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Lecture2</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8" name="TextBox 7">
            <a:extLst>
              <a:ext uri="{FF2B5EF4-FFF2-40B4-BE49-F238E27FC236}">
                <a16:creationId xmlns:a16="http://schemas.microsoft.com/office/drawing/2014/main" id="{55F3FB87-62A1-083B-69CE-BF344D193BB5}"/>
              </a:ext>
            </a:extLst>
          </p:cNvPr>
          <p:cNvSpPr txBox="1"/>
          <p:nvPr/>
        </p:nvSpPr>
        <p:spPr>
          <a:xfrm>
            <a:off x="7659583" y="5068673"/>
            <a:ext cx="2481944" cy="369332"/>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r>
              <a:rPr lang="en-US" b="1" dirty="0">
                <a:solidFill>
                  <a:srgbClr val="C00000"/>
                </a:solidFill>
              </a:rPr>
              <a:t>22M views 14 years ago</a:t>
            </a:r>
          </a:p>
        </p:txBody>
      </p:sp>
      <p:sp>
        <p:nvSpPr>
          <p:cNvPr id="10" name="TextBox 9">
            <a:extLst>
              <a:ext uri="{FF2B5EF4-FFF2-40B4-BE49-F238E27FC236}">
                <a16:creationId xmlns:a16="http://schemas.microsoft.com/office/drawing/2014/main" id="{0EE40AD4-056D-A9AB-7CC0-EBF47956294E}"/>
              </a:ext>
            </a:extLst>
          </p:cNvPr>
          <p:cNvSpPr txBox="1"/>
          <p:nvPr/>
        </p:nvSpPr>
        <p:spPr>
          <a:xfrm>
            <a:off x="7391901" y="4229970"/>
            <a:ext cx="4951115" cy="369332"/>
          </a:xfrm>
          <a:prstGeom prst="rect">
            <a:avLst/>
          </a:prstGeom>
          <a:noFill/>
        </p:spPr>
        <p:txBody>
          <a:bodyPr wrap="square">
            <a:spAutoFit/>
          </a:bodyPr>
          <a:lstStyle/>
          <a:p>
            <a:r>
              <a:rPr lang="en-US" dirty="0">
                <a:solidFill>
                  <a:srgbClr val="C00000"/>
                </a:solidFill>
              </a:rPr>
              <a:t>https://www.youtube.com/watch?v=5YGc4zOqozo</a:t>
            </a:r>
          </a:p>
        </p:txBody>
      </p:sp>
    </p:spTree>
    <p:extLst>
      <p:ext uri="{BB962C8B-B14F-4D97-AF65-F5344CB8AC3E}">
        <p14:creationId xmlns:p14="http://schemas.microsoft.com/office/powerpoint/2010/main" val="675345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8F9BE068-D1B9-6252-1F9C-876B1B338677}"/>
              </a:ext>
            </a:extLst>
          </p:cNvPr>
          <p:cNvPicPr>
            <a:picLocks noChangeAspect="1"/>
          </p:cNvPicPr>
          <p:nvPr/>
        </p:nvPicPr>
        <p:blipFill rotWithShape="1">
          <a:blip r:embed="rId2">
            <a:duotone>
              <a:schemeClr val="accent5">
                <a:shade val="45000"/>
                <a:satMod val="135000"/>
              </a:schemeClr>
              <a:prstClr val="white"/>
            </a:duotone>
            <a:extLst>
              <a:ext uri="{BEBA8EAE-BF5A-486C-A8C5-ECC9F3942E4B}">
                <a14:imgProps xmlns:a14="http://schemas.microsoft.com/office/drawing/2010/main">
                  <a14:imgLayer r:embed="rId3">
                    <a14:imgEffect>
                      <a14:sharpenSoften amount="50000"/>
                    </a14:imgEffect>
                  </a14:imgLayer>
                </a14:imgProps>
              </a:ext>
            </a:extLst>
          </a:blip>
          <a:srcRect l="16694" t="49567" r="21808" b="31714"/>
          <a:stretch/>
        </p:blipFill>
        <p:spPr>
          <a:xfrm>
            <a:off x="1874165" y="1289593"/>
            <a:ext cx="7497827" cy="1283789"/>
          </a:xfrm>
          <a:prstGeom prst="rect">
            <a:avLst/>
          </a:prstGeom>
        </p:spPr>
      </p:pic>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6364877"/>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108036" y="0"/>
            <a:ext cx="9533101" cy="1610200"/>
          </a:xfrm>
          <a:prstGeom prst="rect">
            <a:avLst/>
          </a:prstGeom>
        </p:spPr>
      </p:pic>
      <p:sp>
        <p:nvSpPr>
          <p:cNvPr id="20" name="Flowchart: Connector 19">
            <a:extLst>
              <a:ext uri="{FF2B5EF4-FFF2-40B4-BE49-F238E27FC236}">
                <a16:creationId xmlns:a16="http://schemas.microsoft.com/office/drawing/2014/main" id="{3BA078EA-3FBE-DDA4-FB21-6053DE7498A8}"/>
              </a:ext>
            </a:extLst>
          </p:cNvPr>
          <p:cNvSpPr/>
          <p:nvPr/>
        </p:nvSpPr>
        <p:spPr>
          <a:xfrm>
            <a:off x="2260067" y="466575"/>
            <a:ext cx="2846323" cy="744709"/>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3200" dirty="0">
                <a:ln w="0"/>
                <a:solidFill>
                  <a:srgbClr val="0A1F61"/>
                </a:solidFill>
                <a:effectLst>
                  <a:outerShdw blurRad="38100" dist="19050" dir="2700000" algn="tl" rotWithShape="0">
                    <a:schemeClr val="dk1">
                      <a:alpha val="40000"/>
                    </a:schemeClr>
                  </a:outerShdw>
                </a:effectLst>
              </a:rPr>
              <a:t>Case Study</a:t>
            </a:r>
          </a:p>
        </p:txBody>
      </p:sp>
      <p:pic>
        <p:nvPicPr>
          <p:cNvPr id="10" name="Picture 9">
            <a:extLst>
              <a:ext uri="{FF2B5EF4-FFF2-40B4-BE49-F238E27FC236}">
                <a16:creationId xmlns:a16="http://schemas.microsoft.com/office/drawing/2014/main" id="{E0F7ECA1-B8A0-341A-E43E-180C9DB5B5B1}"/>
              </a:ext>
            </a:extLst>
          </p:cNvPr>
          <p:cNvPicPr>
            <a:picLocks noChangeAspect="1"/>
          </p:cNvPicPr>
          <p:nvPr/>
        </p:nvPicPr>
        <p:blipFill rotWithShape="1">
          <a:blip r:embed="rId8">
            <a:extLst>
              <a:ext uri="{BEBA8EAE-BF5A-486C-A8C5-ECC9F3942E4B}">
                <a14:imgProps xmlns:a14="http://schemas.microsoft.com/office/drawing/2010/main">
                  <a14:imgLayer r:embed="rId9">
                    <a14:imgEffect>
                      <a14:sharpenSoften amount="50000"/>
                    </a14:imgEffect>
                  </a14:imgLayer>
                </a14:imgProps>
              </a:ext>
            </a:extLst>
          </a:blip>
          <a:srcRect l="12662" t="17663" r="20020" b="5688"/>
          <a:stretch/>
        </p:blipFill>
        <p:spPr>
          <a:xfrm>
            <a:off x="5271259" y="2326018"/>
            <a:ext cx="6269001" cy="40151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ECFCC0C8-10B2-CEEE-37E0-BD34C34B4561}"/>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Lecture2</a:t>
            </a:r>
            <a:endParaRPr lang="en-US" sz="2800" b="1" dirty="0">
              <a:solidFill>
                <a:srgbClr val="FF9518"/>
              </a:solidFill>
              <a:latin typeface="Tajawal Medium" panose="00000600000000000000" pitchFamily="2" charset="-78"/>
              <a:cs typeface="Tajawal Medium" panose="00000600000000000000" pitchFamily="2" charset="-78"/>
            </a:endParaRPr>
          </a:p>
        </p:txBody>
      </p:sp>
      <p:cxnSp>
        <p:nvCxnSpPr>
          <p:cNvPr id="8" name="Straight Connector 7">
            <a:extLst>
              <a:ext uri="{FF2B5EF4-FFF2-40B4-BE49-F238E27FC236}">
                <a16:creationId xmlns:a16="http://schemas.microsoft.com/office/drawing/2014/main" id="{A137310F-B34B-C1AF-ABC7-CC1128644EB8}"/>
              </a:ext>
            </a:extLst>
          </p:cNvPr>
          <p:cNvCxnSpPr/>
          <p:nvPr/>
        </p:nvCxnSpPr>
        <p:spPr>
          <a:xfrm>
            <a:off x="4085111" y="1610200"/>
            <a:ext cx="2731325" cy="0"/>
          </a:xfrm>
          <a:prstGeom prst="line">
            <a:avLst/>
          </a:prstGeom>
          <a:ln w="38100"/>
        </p:spPr>
        <p:style>
          <a:lnRef idx="3">
            <a:schemeClr val="accent2"/>
          </a:lnRef>
          <a:fillRef idx="0">
            <a:schemeClr val="accent2"/>
          </a:fillRef>
          <a:effectRef idx="2">
            <a:schemeClr val="accent2"/>
          </a:effectRef>
          <a:fontRef idx="minor">
            <a:schemeClr val="tx1"/>
          </a:fontRef>
        </p:style>
      </p:cxnSp>
      <p:cxnSp>
        <p:nvCxnSpPr>
          <p:cNvPr id="9" name="Straight Connector 8">
            <a:extLst>
              <a:ext uri="{FF2B5EF4-FFF2-40B4-BE49-F238E27FC236}">
                <a16:creationId xmlns:a16="http://schemas.microsoft.com/office/drawing/2014/main" id="{F6149EBC-756C-018B-9A13-FB4BC629F9D0}"/>
              </a:ext>
            </a:extLst>
          </p:cNvPr>
          <p:cNvCxnSpPr/>
          <p:nvPr/>
        </p:nvCxnSpPr>
        <p:spPr>
          <a:xfrm>
            <a:off x="4575962" y="1876301"/>
            <a:ext cx="2731325" cy="0"/>
          </a:xfrm>
          <a:prstGeom prst="line">
            <a:avLst/>
          </a:prstGeom>
          <a:ln w="38100"/>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675999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0C340B8-BD64-1EAC-4422-9E732596CF1E}"/>
              </a:ext>
            </a:extLst>
          </p:cNvPr>
          <p:cNvPicPr>
            <a:picLocks noChangeAspect="1"/>
          </p:cNvPicPr>
          <p:nvPr/>
        </p:nvPicPr>
        <p:blipFill rotWithShape="1">
          <a:blip r:embed="rId2"/>
          <a:srcRect l="3507" t="23479" r="36599" b="6803"/>
          <a:stretch/>
        </p:blipFill>
        <p:spPr>
          <a:xfrm>
            <a:off x="89534" y="1415527"/>
            <a:ext cx="6774404" cy="4435540"/>
          </a:xfrm>
          <a:prstGeom prst="rect">
            <a:avLst/>
          </a:prstGeom>
        </p:spPr>
      </p:pic>
      <p:pic>
        <p:nvPicPr>
          <p:cNvPr id="3" name="Picture 2"/>
          <p:cNvPicPr>
            <a:picLocks noChangeAspect="1"/>
          </p:cNvPicPr>
          <p:nvPr/>
        </p:nvPicPr>
        <p:blipFill>
          <a:blip r:embed="rId3"/>
          <a:stretch>
            <a:fillRect/>
          </a:stretch>
        </p:blipFill>
        <p:spPr>
          <a:xfrm>
            <a:off x="2440788" y="634112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20" name="Flowchart: Connector 19">
            <a:extLst>
              <a:ext uri="{FF2B5EF4-FFF2-40B4-BE49-F238E27FC236}">
                <a16:creationId xmlns:a16="http://schemas.microsoft.com/office/drawing/2014/main" id="{3BA078EA-3FBE-DDA4-FB21-6053DE7498A8}"/>
              </a:ext>
            </a:extLst>
          </p:cNvPr>
          <p:cNvSpPr/>
          <p:nvPr/>
        </p:nvSpPr>
        <p:spPr>
          <a:xfrm>
            <a:off x="2260067" y="466575"/>
            <a:ext cx="2846323" cy="744709"/>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3200" dirty="0">
                <a:ln w="0"/>
                <a:solidFill>
                  <a:srgbClr val="0A1F61"/>
                </a:solidFill>
                <a:effectLst>
                  <a:outerShdw blurRad="38100" dist="19050" dir="2700000" algn="tl" rotWithShape="0">
                    <a:schemeClr val="dk1">
                      <a:alpha val="40000"/>
                    </a:schemeClr>
                  </a:outerShdw>
                </a:effectLst>
              </a:rPr>
              <a:t>Case Study</a:t>
            </a:r>
          </a:p>
        </p:txBody>
      </p:sp>
      <p:pic>
        <p:nvPicPr>
          <p:cNvPr id="18" name="Picture 17" descr="A picture containing text, sign&#10;&#10;Description automatically generated">
            <a:extLst>
              <a:ext uri="{FF2B5EF4-FFF2-40B4-BE49-F238E27FC236}">
                <a16:creationId xmlns:a16="http://schemas.microsoft.com/office/drawing/2014/main" id="{1C686F23-FCAB-0003-A2A7-494251F88A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27670" y="3631023"/>
            <a:ext cx="1783435" cy="2566666"/>
          </a:xfrm>
          <a:prstGeom prst="rect">
            <a:avLst/>
          </a:prstGeom>
        </p:spPr>
      </p:pic>
      <p:pic>
        <p:nvPicPr>
          <p:cNvPr id="14" name="Picture 13">
            <a:extLst>
              <a:ext uri="{FF2B5EF4-FFF2-40B4-BE49-F238E27FC236}">
                <a16:creationId xmlns:a16="http://schemas.microsoft.com/office/drawing/2014/main" id="{0DEB7009-48D2-2617-7AF9-6B7A8D860686}"/>
              </a:ext>
            </a:extLst>
          </p:cNvPr>
          <p:cNvPicPr>
            <a:picLocks noChangeAspect="1"/>
          </p:cNvPicPr>
          <p:nvPr/>
        </p:nvPicPr>
        <p:blipFill rotWithShape="1">
          <a:blip r:embed="rId7"/>
          <a:srcRect l="3117" t="25508" r="4350" b="8563"/>
          <a:stretch/>
        </p:blipFill>
        <p:spPr>
          <a:xfrm>
            <a:off x="6835387" y="1415527"/>
            <a:ext cx="5237288" cy="2099010"/>
          </a:xfrm>
          <a:prstGeom prst="rect">
            <a:avLst/>
          </a:prstGeom>
        </p:spPr>
      </p:pic>
      <p:pic>
        <p:nvPicPr>
          <p:cNvPr id="17" name="Picture 16">
            <a:extLst>
              <a:ext uri="{FF2B5EF4-FFF2-40B4-BE49-F238E27FC236}">
                <a16:creationId xmlns:a16="http://schemas.microsoft.com/office/drawing/2014/main" id="{8C01B08B-3513-881C-9997-3065B45B237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130614" y="5805164"/>
            <a:ext cx="1222425" cy="1096206"/>
          </a:xfrm>
          <a:prstGeom prst="rect">
            <a:avLst/>
          </a:prstGeom>
        </p:spPr>
      </p:pic>
      <p:sp>
        <p:nvSpPr>
          <p:cNvPr id="2" name="TextBox 1">
            <a:extLst>
              <a:ext uri="{FF2B5EF4-FFF2-40B4-BE49-F238E27FC236}">
                <a16:creationId xmlns:a16="http://schemas.microsoft.com/office/drawing/2014/main" id="{EA2FD6D2-B12E-D6E9-362D-D1420CFDCD73}"/>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Lecture2</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30265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36487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20" name="Flowchart: Connector 19">
            <a:extLst>
              <a:ext uri="{FF2B5EF4-FFF2-40B4-BE49-F238E27FC236}">
                <a16:creationId xmlns:a16="http://schemas.microsoft.com/office/drawing/2014/main" id="{3BA078EA-3FBE-DDA4-FB21-6053DE7498A8}"/>
              </a:ext>
            </a:extLst>
          </p:cNvPr>
          <p:cNvSpPr/>
          <p:nvPr/>
        </p:nvSpPr>
        <p:spPr>
          <a:xfrm>
            <a:off x="2260067" y="466575"/>
            <a:ext cx="2846323" cy="744709"/>
          </a:xfrm>
          <a:prstGeom prst="flowChartConnector">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style>
          <a:lnRef idx="3">
            <a:schemeClr val="lt1"/>
          </a:lnRef>
          <a:fillRef idx="1">
            <a:schemeClr val="accent2"/>
          </a:fillRef>
          <a:effectRef idx="1">
            <a:schemeClr val="accent2"/>
          </a:effectRef>
          <a:fontRef idx="minor">
            <a:schemeClr val="lt1"/>
          </a:fontRef>
        </p:style>
        <p:txBody>
          <a:bodyPr rtlCol="0" anchor="ctr">
            <a:sp3d extrusionH="57150">
              <a:bevelT w="69850" h="69850" prst="divot"/>
            </a:sp3d>
          </a:bodyPr>
          <a:lstStyle/>
          <a:p>
            <a:pPr algn="ctr"/>
            <a:r>
              <a:rPr lang="en-US" sz="3200" dirty="0">
                <a:ln w="0"/>
                <a:solidFill>
                  <a:srgbClr val="0A1F61"/>
                </a:solidFill>
                <a:effectLst>
                  <a:outerShdw blurRad="38100" dist="19050" dir="2700000" algn="tl" rotWithShape="0">
                    <a:schemeClr val="dk1">
                      <a:alpha val="40000"/>
                    </a:schemeClr>
                  </a:outerShdw>
                </a:effectLst>
              </a:rPr>
              <a:t>Case Study</a:t>
            </a:r>
          </a:p>
        </p:txBody>
      </p:sp>
      <p:pic>
        <p:nvPicPr>
          <p:cNvPr id="9" name="Graphic 8" descr="Download with solid fill">
            <a:extLst>
              <a:ext uri="{FF2B5EF4-FFF2-40B4-BE49-F238E27FC236}">
                <a16:creationId xmlns:a16="http://schemas.microsoft.com/office/drawing/2014/main" id="{140B467B-5395-115B-B311-F409AA476EE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802867" y="1817801"/>
            <a:ext cx="914400" cy="914400"/>
          </a:xfrm>
          <a:prstGeom prst="rect">
            <a:avLst/>
          </a:prstGeom>
        </p:spPr>
      </p:pic>
      <p:pic>
        <p:nvPicPr>
          <p:cNvPr id="11" name="Picture 10" descr="Logo&#10;&#10;Description automatically generated">
            <a:extLst>
              <a:ext uri="{FF2B5EF4-FFF2-40B4-BE49-F238E27FC236}">
                <a16:creationId xmlns:a16="http://schemas.microsoft.com/office/drawing/2014/main" id="{C47C1574-590B-BF16-76F8-FBAA0136B211}"/>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4853695" y="3222888"/>
            <a:ext cx="2947745" cy="1942482"/>
          </a:xfrm>
          <a:prstGeom prst="rect">
            <a:avLst/>
          </a:prstGeom>
        </p:spPr>
      </p:pic>
      <p:sp>
        <p:nvSpPr>
          <p:cNvPr id="13" name="TextBox 12">
            <a:extLst>
              <a:ext uri="{FF2B5EF4-FFF2-40B4-BE49-F238E27FC236}">
                <a16:creationId xmlns:a16="http://schemas.microsoft.com/office/drawing/2014/main" id="{5CF692F6-4684-27BC-3248-475B79619C5A}"/>
              </a:ext>
            </a:extLst>
          </p:cNvPr>
          <p:cNvSpPr txBox="1"/>
          <p:nvPr/>
        </p:nvSpPr>
        <p:spPr>
          <a:xfrm>
            <a:off x="2260067" y="1677859"/>
            <a:ext cx="10442246" cy="1131848"/>
          </a:xfrm>
          <a:prstGeom prst="rect">
            <a:avLst/>
          </a:prstGeom>
          <a:noFill/>
        </p:spPr>
        <p:txBody>
          <a:bodyPr wrap="square" rtlCol="0">
            <a:spAutoFit/>
          </a:bodyPr>
          <a:lstStyle/>
          <a:p>
            <a:pPr marL="682625" indent="-165100" algn="just">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Download Dave Carroll’s Case Study files from here: </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https://www.davecarrollmusic.com/speaking/#case-studies</a:t>
            </a:r>
          </a:p>
        </p:txBody>
      </p:sp>
      <p:sp>
        <p:nvSpPr>
          <p:cNvPr id="7" name="TextBox 6">
            <a:extLst>
              <a:ext uri="{FF2B5EF4-FFF2-40B4-BE49-F238E27FC236}">
                <a16:creationId xmlns:a16="http://schemas.microsoft.com/office/drawing/2014/main" id="{0408B0C7-2B5E-A762-3FD4-89743000C700}"/>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W3 Lecture2</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839925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2590</TotalTime>
  <Words>203</Words>
  <Application>Microsoft Office PowerPoint</Application>
  <PresentationFormat>Widescreen</PresentationFormat>
  <Paragraphs>23</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Calibri Light</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 Rady</cp:lastModifiedBy>
  <cp:revision>95</cp:revision>
  <dcterms:created xsi:type="dcterms:W3CDTF">2021-08-03T13:03:26Z</dcterms:created>
  <dcterms:modified xsi:type="dcterms:W3CDTF">2023-10-19T16:13:07Z</dcterms:modified>
</cp:coreProperties>
</file>