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Lst>
  <p:notesMasterIdLst>
    <p:notesMasterId r:id="rId29"/>
  </p:notesMasterIdLst>
  <p:sldIdLst>
    <p:sldId id="480" r:id="rId4"/>
    <p:sldId id="305" r:id="rId5"/>
    <p:sldId id="259" r:id="rId6"/>
    <p:sldId id="484" r:id="rId7"/>
    <p:sldId id="262" r:id="rId8"/>
    <p:sldId id="264" r:id="rId9"/>
    <p:sldId id="306" r:id="rId10"/>
    <p:sldId id="481" r:id="rId11"/>
    <p:sldId id="269" r:id="rId12"/>
    <p:sldId id="486" r:id="rId13"/>
    <p:sldId id="487" r:id="rId14"/>
    <p:sldId id="485" r:id="rId15"/>
    <p:sldId id="308" r:id="rId16"/>
    <p:sldId id="283" r:id="rId17"/>
    <p:sldId id="265" r:id="rId18"/>
    <p:sldId id="309" r:id="rId19"/>
    <p:sldId id="266" r:id="rId20"/>
    <p:sldId id="310" r:id="rId21"/>
    <p:sldId id="311" r:id="rId22"/>
    <p:sldId id="312" r:id="rId23"/>
    <p:sldId id="313" r:id="rId24"/>
    <p:sldId id="314" r:id="rId25"/>
    <p:sldId id="267" r:id="rId26"/>
    <p:sldId id="315" r:id="rId27"/>
    <p:sldId id="31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74"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customXml" Target="../customXml/item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ustomXml" Target="../customXml/item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51E791-A03B-49EE-9736-C271604BFB4E}" type="datetimeFigureOut">
              <a:rPr lang="en-US" smtClean="0"/>
              <a:t>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1C01E6-E499-49CC-BE7C-1097F3B4018E}" type="slidenum">
              <a:rPr lang="en-US" smtClean="0"/>
              <a:t>‹#›</a:t>
            </a:fld>
            <a:endParaRPr lang="en-US"/>
          </a:p>
        </p:txBody>
      </p:sp>
    </p:spTree>
    <p:extLst>
      <p:ext uri="{BB962C8B-B14F-4D97-AF65-F5344CB8AC3E}">
        <p14:creationId xmlns:p14="http://schemas.microsoft.com/office/powerpoint/2010/main" val="2346108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275866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200968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943435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409535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50603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94238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664362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61924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51040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50323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691218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42784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607859"/>
          </a:xfrm>
          <a:prstGeom prst="rect">
            <a:avLst/>
          </a:prstGeom>
        </p:spPr>
        <p:txBody>
          <a:bodyPr wrap="square" lIns="0" tIns="0" rIns="0" bIns="0">
            <a:spAutoFit/>
          </a:bodyPr>
          <a:lstStyle>
            <a:lvl1pPr>
              <a:defRPr sz="3950" b="1" i="0" u="sng">
                <a:solidFill>
                  <a:schemeClr val="tx1"/>
                </a:solidFill>
                <a:latin typeface="Calibri"/>
                <a:cs typeface="Calibri"/>
              </a:defRPr>
            </a:lvl1pPr>
          </a:lstStyle>
          <a:p>
            <a:endParaRPr/>
          </a:p>
        </p:txBody>
      </p:sp>
      <p:sp>
        <p:nvSpPr>
          <p:cNvPr id="3" name="Holder 3"/>
          <p:cNvSpPr>
            <a:spLocks noGrp="1"/>
          </p:cNvSpPr>
          <p:nvPr>
            <p:ph type="subTitle" idx="4"/>
          </p:nvPr>
        </p:nvSpPr>
        <p:spPr>
          <a:xfrm>
            <a:off x="1828800" y="3840480"/>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192300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382251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sz="half" idx="2"/>
          </p:nvPr>
        </p:nvSpPr>
        <p:spPr>
          <a:xfrm>
            <a:off x="609600"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122537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950" b="1" i="0" u="sng">
                <a:solidFill>
                  <a:schemeClr val="tx1"/>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362115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589692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theme" Target="../theme/theme3.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600114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81211" y="2205355"/>
            <a:ext cx="10115973" cy="627380"/>
          </a:xfrm>
          <a:prstGeom prst="rect">
            <a:avLst/>
          </a:prstGeom>
        </p:spPr>
        <p:txBody>
          <a:bodyPr wrap="square" lIns="0" tIns="0" rIns="0" bIns="0">
            <a:spAutoFit/>
          </a:bodyPr>
          <a:lstStyle>
            <a:lvl1pPr>
              <a:defRPr sz="3950" b="1" i="0" u="sng">
                <a:solidFill>
                  <a:schemeClr val="tx1"/>
                </a:solidFill>
                <a:latin typeface="Calibri"/>
                <a:cs typeface="Calibri"/>
              </a:defRPr>
            </a:lvl1pPr>
          </a:lstStyle>
          <a:p>
            <a:endParaRPr/>
          </a:p>
        </p:txBody>
      </p:sp>
      <p:sp>
        <p:nvSpPr>
          <p:cNvPr id="3" name="Holder 3"/>
          <p:cNvSpPr>
            <a:spLocks noGrp="1"/>
          </p:cNvSpPr>
          <p:nvPr>
            <p:ph type="body" idx="1"/>
          </p:nvPr>
        </p:nvSpPr>
        <p:spPr>
          <a:xfrm>
            <a:off x="609600" y="1577340"/>
            <a:ext cx="109728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2/29/2024</a:t>
            </a:fld>
            <a:endParaRPr lang="en-US"/>
          </a:p>
        </p:txBody>
      </p:sp>
      <p:sp>
        <p:nvSpPr>
          <p:cNvPr id="6" name="Holder 6"/>
          <p:cNvSpPr>
            <a:spLocks noGrp="1"/>
          </p:cNvSpPr>
          <p:nvPr>
            <p:ph type="sldNum" sz="quarter" idx="7"/>
          </p:nvPr>
        </p:nvSpPr>
        <p:spPr>
          <a:xfrm>
            <a:off x="8778240" y="6377940"/>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2605366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539013"/>
            <a:ext cx="6578082" cy="11387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Market Risk (Part one)</a:t>
            </a: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Five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E983-312A-4924-A896-6C92EC8B70DA}"/>
              </a:ext>
            </a:extLst>
          </p:cNvPr>
          <p:cNvSpPr>
            <a:spLocks noGrp="1"/>
          </p:cNvSpPr>
          <p:nvPr>
            <p:ph type="title"/>
          </p:nvPr>
        </p:nvSpPr>
        <p:spPr/>
        <p:txBody>
          <a:bodyPr/>
          <a:lstStyle/>
          <a:p>
            <a:pPr algn="ctr"/>
            <a:r>
              <a:rPr lang="en-US" b="1" dirty="0">
                <a:highlight>
                  <a:srgbClr val="24A9E1"/>
                </a:highlight>
              </a:rPr>
              <a:t>Chapter Outline</a:t>
            </a:r>
            <a:br>
              <a:rPr lang="en-US" dirty="0"/>
            </a:br>
            <a:endParaRPr lang="en-US" dirty="0"/>
          </a:p>
        </p:txBody>
      </p:sp>
      <p:sp>
        <p:nvSpPr>
          <p:cNvPr id="3" name="Content Placeholder 2">
            <a:extLst>
              <a:ext uri="{FF2B5EF4-FFF2-40B4-BE49-F238E27FC236}">
                <a16:creationId xmlns:a16="http://schemas.microsoft.com/office/drawing/2014/main" id="{240C6925-F2F2-411C-A1C7-EFFB2CF63F14}"/>
              </a:ext>
            </a:extLst>
          </p:cNvPr>
          <p:cNvSpPr>
            <a:spLocks noGrp="1"/>
          </p:cNvSpPr>
          <p:nvPr>
            <p:ph idx="1"/>
          </p:nvPr>
        </p:nvSpPr>
        <p:spPr/>
        <p:txBody>
          <a:bodyPr/>
          <a:lstStyle/>
          <a:p>
            <a:pPr marL="0" indent="0">
              <a:buNone/>
            </a:pPr>
            <a:r>
              <a:rPr lang="en-US" sz="3200" b="1" dirty="0"/>
              <a:t>6.1	Introduction to Market Risk</a:t>
            </a:r>
          </a:p>
          <a:p>
            <a:pPr marL="0" indent="0">
              <a:buNone/>
            </a:pPr>
            <a:r>
              <a:rPr lang="en-US" sz="3200" b="1" dirty="0"/>
              <a:t>6.2	Basics of Financial Instruments</a:t>
            </a:r>
          </a:p>
          <a:p>
            <a:pPr marL="0" indent="0">
              <a:buNone/>
            </a:pPr>
            <a:endParaRPr lang="en-US" dirty="0">
              <a:highlight>
                <a:srgbClr val="C0C0C0"/>
              </a:highlight>
            </a:endParaRPr>
          </a:p>
          <a:p>
            <a:pPr marL="0" indent="0">
              <a:buNone/>
            </a:pPr>
            <a:endParaRPr lang="en-US" dirty="0"/>
          </a:p>
        </p:txBody>
      </p:sp>
      <p:pic>
        <p:nvPicPr>
          <p:cNvPr id="4" name="Picture 3">
            <a:extLst>
              <a:ext uri="{FF2B5EF4-FFF2-40B4-BE49-F238E27FC236}">
                <a16:creationId xmlns:a16="http://schemas.microsoft.com/office/drawing/2014/main" id="{FB79832B-C916-D08A-16D5-1C64D1A79A53}"/>
              </a:ext>
            </a:extLst>
          </p:cNvPr>
          <p:cNvPicPr>
            <a:picLocks noChangeAspect="1"/>
          </p:cNvPicPr>
          <p:nvPr/>
        </p:nvPicPr>
        <p:blipFill>
          <a:blip r:embed="rId2"/>
          <a:stretch>
            <a:fillRect/>
          </a:stretch>
        </p:blipFill>
        <p:spPr>
          <a:xfrm>
            <a:off x="9235184" y="-109959"/>
            <a:ext cx="2956816" cy="1383912"/>
          </a:xfrm>
          <a:prstGeom prst="rect">
            <a:avLst/>
          </a:prstGeom>
        </p:spPr>
      </p:pic>
    </p:spTree>
    <p:extLst>
      <p:ext uri="{BB962C8B-B14F-4D97-AF65-F5344CB8AC3E}">
        <p14:creationId xmlns:p14="http://schemas.microsoft.com/office/powerpoint/2010/main" val="48509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5215968" cy="523220"/>
          </a:xfrm>
          <a:prstGeom prst="rect">
            <a:avLst/>
          </a:prstGeom>
          <a:noFill/>
        </p:spPr>
        <p:txBody>
          <a:bodyPr wrap="square" rtlCol="0">
            <a:spAutoFit/>
          </a:bodyPr>
          <a:lstStyle/>
          <a:p>
            <a:r>
              <a:rPr lang="en-US" sz="2800" dirty="0">
                <a:solidFill>
                  <a:schemeClr val="bg1"/>
                </a:solidFill>
              </a:rPr>
              <a:t>Key Learning Points </a:t>
            </a:r>
          </a:p>
        </p:txBody>
      </p:sp>
      <p:sp>
        <p:nvSpPr>
          <p:cNvPr id="8" name="TextBox 7"/>
          <p:cNvSpPr txBox="1"/>
          <p:nvPr/>
        </p:nvSpPr>
        <p:spPr>
          <a:xfrm>
            <a:off x="171828" y="18045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345741" y="1794563"/>
            <a:ext cx="11586962" cy="2677656"/>
          </a:xfrm>
          <a:prstGeom prst="rect">
            <a:avLst/>
          </a:prstGeom>
        </p:spPr>
        <p:txBody>
          <a:bodyPr wrap="square">
            <a:spAutoFit/>
          </a:bodyPr>
          <a:lstStyle/>
          <a:p>
            <a:pPr marL="285750" indent="-285750" algn="just">
              <a:buFont typeface="Wingdings" panose="05000000000000000000" pitchFamily="2" charset="2"/>
              <a:buChar char="§"/>
            </a:pPr>
            <a:r>
              <a:rPr lang="en-US" sz="2800" dirty="0"/>
              <a:t>Market risk arises from the trading activities of banks and is a consequence  of movements in market prices.</a:t>
            </a:r>
          </a:p>
          <a:p>
            <a:pPr algn="just"/>
            <a:endParaRPr lang="en-US" sz="2800" dirty="0"/>
          </a:p>
          <a:p>
            <a:pPr marL="285750" indent="-285750" algn="just">
              <a:buFont typeface="Wingdings" panose="05000000000000000000" pitchFamily="2" charset="2"/>
              <a:buChar char="§"/>
            </a:pPr>
            <a:r>
              <a:rPr lang="en-US" sz="2800" dirty="0"/>
              <a:t>The basic financial instruments are currencies, equities, bonds, loans,  commodities, and derivatives. Banks can take either a long or a short  position in financial instruments.</a:t>
            </a:r>
          </a:p>
        </p:txBody>
      </p:sp>
      <p:sp>
        <p:nvSpPr>
          <p:cNvPr id="10" name="TextBox 9">
            <a:extLst>
              <a:ext uri="{FF2B5EF4-FFF2-40B4-BE49-F238E27FC236}">
                <a16:creationId xmlns:a16="http://schemas.microsoft.com/office/drawing/2014/main" id="{93A7C8A5-62A8-FB95-E9FD-184FB2094C10}"/>
              </a:ext>
            </a:extLst>
          </p:cNvPr>
          <p:cNvSpPr txBox="1"/>
          <p:nvPr/>
        </p:nvSpPr>
        <p:spPr>
          <a:xfrm>
            <a:off x="729800" y="645806"/>
            <a:ext cx="609755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highlight>
                  <a:srgbClr val="24A9E1"/>
                </a:highlight>
                <a:uLnTx/>
                <a:uFillTx/>
                <a:latin typeface="Calibri" panose="020F0502020204030204"/>
                <a:ea typeface="+mn-ea"/>
                <a:cs typeface="+mn-cs"/>
              </a:rPr>
              <a:t>Key Notice</a:t>
            </a:r>
          </a:p>
        </p:txBody>
      </p:sp>
      <p:pic>
        <p:nvPicPr>
          <p:cNvPr id="11" name="Picture 10">
            <a:extLst>
              <a:ext uri="{FF2B5EF4-FFF2-40B4-BE49-F238E27FC236}">
                <a16:creationId xmlns:a16="http://schemas.microsoft.com/office/drawing/2014/main" id="{AC2B4468-BE3A-8E22-7BE6-FE9EA7AA3609}"/>
              </a:ext>
            </a:extLst>
          </p:cNvPr>
          <p:cNvPicPr>
            <a:picLocks noChangeAspect="1"/>
          </p:cNvPicPr>
          <p:nvPr/>
        </p:nvPicPr>
        <p:blipFill>
          <a:blip r:embed="rId2"/>
          <a:stretch>
            <a:fillRect/>
          </a:stretch>
        </p:blipFill>
        <p:spPr>
          <a:xfrm>
            <a:off x="9235184" y="46725"/>
            <a:ext cx="2956816" cy="656949"/>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95250" y="458066"/>
            <a:ext cx="12125325" cy="4018408"/>
          </a:xfrm>
          <a:prstGeom prst="rect">
            <a:avLst/>
          </a:prstGeom>
        </p:spPr>
        <p:txBody>
          <a:bodyPr vert="horz" wrap="square" lIns="0" tIns="12065" rIns="0" bIns="0" rtlCol="0">
            <a:spAutoFit/>
          </a:bodyPr>
          <a:lstStyle/>
          <a:p>
            <a:pPr marL="12700">
              <a:spcBef>
                <a:spcPts val="95"/>
              </a:spcBef>
            </a:pPr>
            <a:r>
              <a:rPr lang="en-US" sz="1600" spc="-5" dirty="0">
                <a:solidFill>
                  <a:srgbClr val="FF0000"/>
                </a:solidFill>
                <a:latin typeface="Arial MT"/>
                <a:cs typeface="Arial MT"/>
              </a:rPr>
              <a:t>Illustrate </a:t>
            </a:r>
            <a:r>
              <a:rPr sz="1600" spc="-5" dirty="0">
                <a:solidFill>
                  <a:srgbClr val="FF0000"/>
                </a:solidFill>
                <a:latin typeface="Arial MT"/>
                <a:cs typeface="Arial MT"/>
              </a:rPr>
              <a:t>systematic</a:t>
            </a:r>
            <a:r>
              <a:rPr sz="1600" spc="35" dirty="0">
                <a:solidFill>
                  <a:srgbClr val="FF0000"/>
                </a:solidFill>
                <a:latin typeface="Arial MT"/>
                <a:cs typeface="Arial MT"/>
              </a:rPr>
              <a:t> </a:t>
            </a:r>
            <a:r>
              <a:rPr sz="1600" spc="-5" dirty="0">
                <a:solidFill>
                  <a:srgbClr val="FF0000"/>
                </a:solidFill>
                <a:latin typeface="Arial MT"/>
                <a:cs typeface="Arial MT"/>
              </a:rPr>
              <a:t>and</a:t>
            </a:r>
            <a:r>
              <a:rPr sz="1600" spc="5" dirty="0">
                <a:solidFill>
                  <a:srgbClr val="FF0000"/>
                </a:solidFill>
                <a:latin typeface="Arial MT"/>
                <a:cs typeface="Arial MT"/>
              </a:rPr>
              <a:t> </a:t>
            </a:r>
            <a:r>
              <a:rPr sz="1600" spc="-5" dirty="0">
                <a:solidFill>
                  <a:srgbClr val="FF0000"/>
                </a:solidFill>
                <a:latin typeface="Arial MT"/>
                <a:cs typeface="Arial MT"/>
              </a:rPr>
              <a:t>nonsystematic</a:t>
            </a:r>
            <a:r>
              <a:rPr sz="1600" spc="30" dirty="0">
                <a:solidFill>
                  <a:srgbClr val="FF0000"/>
                </a:solidFill>
                <a:latin typeface="Arial MT"/>
                <a:cs typeface="Arial MT"/>
              </a:rPr>
              <a:t> </a:t>
            </a:r>
            <a:r>
              <a:rPr sz="1600" spc="-5" dirty="0">
                <a:solidFill>
                  <a:srgbClr val="FF0000"/>
                </a:solidFill>
                <a:latin typeface="Arial MT"/>
                <a:cs typeface="Arial MT"/>
              </a:rPr>
              <a:t>risk,</a:t>
            </a:r>
            <a:r>
              <a:rPr sz="1600" spc="5" dirty="0">
                <a:solidFill>
                  <a:srgbClr val="FF0000"/>
                </a:solidFill>
                <a:latin typeface="Arial MT"/>
                <a:cs typeface="Arial MT"/>
              </a:rPr>
              <a:t> </a:t>
            </a:r>
            <a:r>
              <a:rPr sz="1600" spc="-5" dirty="0">
                <a:solidFill>
                  <a:srgbClr val="FF0000"/>
                </a:solidFill>
                <a:latin typeface="Arial MT"/>
                <a:cs typeface="Arial MT"/>
              </a:rPr>
              <a:t>including</a:t>
            </a:r>
            <a:r>
              <a:rPr sz="1600" spc="-15" dirty="0">
                <a:solidFill>
                  <a:srgbClr val="FF0000"/>
                </a:solidFill>
                <a:latin typeface="Arial MT"/>
                <a:cs typeface="Arial MT"/>
              </a:rPr>
              <a:t> </a:t>
            </a:r>
            <a:r>
              <a:rPr sz="1600" spc="-10" dirty="0">
                <a:solidFill>
                  <a:srgbClr val="FF0000"/>
                </a:solidFill>
                <a:latin typeface="Arial MT"/>
                <a:cs typeface="Arial MT"/>
              </a:rPr>
              <a:t>why</a:t>
            </a:r>
            <a:r>
              <a:rPr sz="1600" spc="20" dirty="0">
                <a:solidFill>
                  <a:srgbClr val="FF0000"/>
                </a:solidFill>
                <a:latin typeface="Arial MT"/>
                <a:cs typeface="Arial MT"/>
              </a:rPr>
              <a:t> </a:t>
            </a:r>
            <a:r>
              <a:rPr sz="1600" spc="-5" dirty="0">
                <a:solidFill>
                  <a:srgbClr val="FF0000"/>
                </a:solidFill>
                <a:latin typeface="Arial MT"/>
                <a:cs typeface="Arial MT"/>
              </a:rPr>
              <a:t>an</a:t>
            </a:r>
            <a:r>
              <a:rPr sz="1600" spc="5" dirty="0">
                <a:solidFill>
                  <a:srgbClr val="FF0000"/>
                </a:solidFill>
                <a:latin typeface="Arial MT"/>
                <a:cs typeface="Arial MT"/>
              </a:rPr>
              <a:t> </a:t>
            </a:r>
            <a:r>
              <a:rPr sz="1600" spc="-5" dirty="0">
                <a:solidFill>
                  <a:srgbClr val="FF0000"/>
                </a:solidFill>
                <a:latin typeface="Arial MT"/>
                <a:cs typeface="Arial MT"/>
              </a:rPr>
              <a:t>investor</a:t>
            </a:r>
            <a:r>
              <a:rPr sz="1600" spc="5" dirty="0">
                <a:solidFill>
                  <a:srgbClr val="FF0000"/>
                </a:solidFill>
                <a:latin typeface="Arial MT"/>
                <a:cs typeface="Arial MT"/>
              </a:rPr>
              <a:t> </a:t>
            </a:r>
            <a:r>
              <a:rPr sz="1600" spc="-5" dirty="0">
                <a:solidFill>
                  <a:srgbClr val="FF0000"/>
                </a:solidFill>
                <a:latin typeface="Arial MT"/>
                <a:cs typeface="Arial MT"/>
              </a:rPr>
              <a:t>should not</a:t>
            </a:r>
            <a:r>
              <a:rPr sz="1600" spc="15" dirty="0">
                <a:solidFill>
                  <a:srgbClr val="FF0000"/>
                </a:solidFill>
                <a:latin typeface="Arial MT"/>
                <a:cs typeface="Arial MT"/>
              </a:rPr>
              <a:t> </a:t>
            </a:r>
            <a:r>
              <a:rPr sz="1600" spc="-5" dirty="0">
                <a:solidFill>
                  <a:srgbClr val="FF0000"/>
                </a:solidFill>
                <a:latin typeface="Arial MT"/>
                <a:cs typeface="Arial MT"/>
              </a:rPr>
              <a:t>expect</a:t>
            </a:r>
            <a:r>
              <a:rPr sz="1600" spc="30" dirty="0">
                <a:solidFill>
                  <a:srgbClr val="FF0000"/>
                </a:solidFill>
                <a:latin typeface="Arial MT"/>
                <a:cs typeface="Arial MT"/>
              </a:rPr>
              <a:t> </a:t>
            </a:r>
            <a:r>
              <a:rPr sz="1600" spc="-5" dirty="0">
                <a:solidFill>
                  <a:srgbClr val="FF0000"/>
                </a:solidFill>
                <a:latin typeface="Arial MT"/>
                <a:cs typeface="Arial MT"/>
              </a:rPr>
              <a:t>to</a:t>
            </a:r>
            <a:r>
              <a:rPr lang="en-US" sz="1600" spc="-5" dirty="0">
                <a:solidFill>
                  <a:srgbClr val="FF0000"/>
                </a:solidFill>
                <a:latin typeface="Arial MT"/>
                <a:cs typeface="Arial MT"/>
              </a:rPr>
              <a:t> receive</a:t>
            </a:r>
            <a:r>
              <a:rPr lang="en-US" sz="1600" dirty="0">
                <a:solidFill>
                  <a:srgbClr val="FF0000"/>
                </a:solidFill>
                <a:latin typeface="Arial MT"/>
                <a:cs typeface="Arial MT"/>
              </a:rPr>
              <a:t> </a:t>
            </a:r>
            <a:r>
              <a:rPr lang="en-US" sz="1600" spc="-5" dirty="0">
                <a:solidFill>
                  <a:srgbClr val="FF0000"/>
                </a:solidFill>
                <a:latin typeface="Arial MT"/>
                <a:cs typeface="Arial MT"/>
              </a:rPr>
              <a:t>additional</a:t>
            </a:r>
            <a:r>
              <a:rPr lang="en-US" sz="1600" spc="-15" dirty="0">
                <a:solidFill>
                  <a:srgbClr val="FF0000"/>
                </a:solidFill>
                <a:latin typeface="Arial MT"/>
                <a:cs typeface="Arial MT"/>
              </a:rPr>
              <a:t> </a:t>
            </a:r>
            <a:r>
              <a:rPr lang="en-US" sz="1600" spc="-5" dirty="0">
                <a:solidFill>
                  <a:srgbClr val="FF0000"/>
                </a:solidFill>
                <a:latin typeface="Arial MT"/>
                <a:cs typeface="Arial MT"/>
              </a:rPr>
              <a:t>return</a:t>
            </a:r>
            <a:r>
              <a:rPr lang="en-US" sz="1600" spc="30" dirty="0">
                <a:solidFill>
                  <a:srgbClr val="FF0000"/>
                </a:solidFill>
                <a:latin typeface="Arial MT"/>
                <a:cs typeface="Arial MT"/>
              </a:rPr>
              <a:t> </a:t>
            </a:r>
            <a:r>
              <a:rPr lang="en-US" sz="1600" spc="-5" dirty="0">
                <a:solidFill>
                  <a:srgbClr val="FF0000"/>
                </a:solidFill>
                <a:latin typeface="Arial MT"/>
                <a:cs typeface="Arial MT"/>
              </a:rPr>
              <a:t>for</a:t>
            </a:r>
            <a:r>
              <a:rPr lang="en-US" sz="1600" spc="30" dirty="0">
                <a:solidFill>
                  <a:srgbClr val="FF0000"/>
                </a:solidFill>
                <a:latin typeface="Arial MT"/>
                <a:cs typeface="Arial MT"/>
              </a:rPr>
              <a:t> </a:t>
            </a:r>
            <a:r>
              <a:rPr lang="en-US" sz="1600" spc="-5" dirty="0">
                <a:solidFill>
                  <a:srgbClr val="FF0000"/>
                </a:solidFill>
                <a:latin typeface="Arial MT"/>
                <a:cs typeface="Arial MT"/>
              </a:rPr>
              <a:t>bearing</a:t>
            </a:r>
            <a:r>
              <a:rPr lang="en-US" sz="1600" spc="5" dirty="0">
                <a:solidFill>
                  <a:srgbClr val="FF0000"/>
                </a:solidFill>
                <a:latin typeface="Arial MT"/>
                <a:cs typeface="Arial MT"/>
              </a:rPr>
              <a:t> </a:t>
            </a:r>
            <a:r>
              <a:rPr lang="en-US" sz="1600" spc="-5" dirty="0">
                <a:solidFill>
                  <a:srgbClr val="FF0000"/>
                </a:solidFill>
                <a:latin typeface="Arial MT"/>
                <a:cs typeface="Arial MT"/>
              </a:rPr>
              <a:t>nonsystematic</a:t>
            </a:r>
            <a:r>
              <a:rPr lang="en-US" sz="1600" spc="35" dirty="0">
                <a:solidFill>
                  <a:srgbClr val="FF0000"/>
                </a:solidFill>
                <a:latin typeface="Arial MT"/>
                <a:cs typeface="Arial MT"/>
              </a:rPr>
              <a:t> </a:t>
            </a:r>
            <a:r>
              <a:rPr lang="en-US" sz="1600" spc="-5" dirty="0">
                <a:solidFill>
                  <a:srgbClr val="FF0000"/>
                </a:solidFill>
                <a:latin typeface="Arial MT"/>
                <a:cs typeface="Arial MT"/>
              </a:rPr>
              <a:t>risk</a:t>
            </a:r>
          </a:p>
          <a:p>
            <a:pPr marL="12700">
              <a:spcBef>
                <a:spcPts val="95"/>
              </a:spcBef>
            </a:pPr>
            <a:r>
              <a:rPr lang="en-US" sz="2400" b="1" dirty="0">
                <a:solidFill>
                  <a:srgbClr val="FF0000"/>
                </a:solidFill>
                <a:highlight>
                  <a:srgbClr val="00FFFF"/>
                </a:highlight>
              </a:rPr>
              <a:t>1. Introduction to Market Risk</a:t>
            </a:r>
            <a:endParaRPr lang="en-US" sz="1600" dirty="0">
              <a:latin typeface="Arial MT"/>
              <a:cs typeface="Arial MT"/>
            </a:endParaRPr>
          </a:p>
          <a:p>
            <a:pPr marL="12700">
              <a:spcBef>
                <a:spcPts val="95"/>
              </a:spcBef>
            </a:pPr>
            <a:endParaRPr sz="1600" dirty="0">
              <a:latin typeface="Arial MT"/>
              <a:cs typeface="Arial MT"/>
            </a:endParaRPr>
          </a:p>
          <a:p>
            <a:pPr marL="12700">
              <a:spcBef>
                <a:spcPts val="844"/>
              </a:spcBef>
            </a:pPr>
            <a:r>
              <a:rPr sz="1600" b="1" spc="-15" dirty="0">
                <a:latin typeface="Calibri"/>
                <a:cs typeface="Calibri"/>
              </a:rPr>
              <a:t>Systematic</a:t>
            </a:r>
            <a:r>
              <a:rPr sz="1600" b="1" spc="-10" dirty="0">
                <a:latin typeface="Calibri"/>
                <a:cs typeface="Calibri"/>
              </a:rPr>
              <a:t> </a:t>
            </a:r>
            <a:r>
              <a:rPr sz="1600" b="1" spc="-5" dirty="0">
                <a:latin typeface="Calibri"/>
                <a:cs typeface="Calibri"/>
              </a:rPr>
              <a:t>Risk</a:t>
            </a:r>
            <a:r>
              <a:rPr sz="1600" b="1" spc="-20" dirty="0">
                <a:latin typeface="Calibri"/>
                <a:cs typeface="Calibri"/>
              </a:rPr>
              <a:t> </a:t>
            </a:r>
            <a:r>
              <a:rPr sz="1600" b="1" spc="-5" dirty="0">
                <a:latin typeface="Calibri"/>
                <a:cs typeface="Calibri"/>
              </a:rPr>
              <a:t>and</a:t>
            </a:r>
            <a:r>
              <a:rPr sz="1600" b="1" spc="10" dirty="0">
                <a:latin typeface="Calibri"/>
                <a:cs typeface="Calibri"/>
              </a:rPr>
              <a:t> </a:t>
            </a:r>
            <a:r>
              <a:rPr sz="1600" b="1" spc="-10" dirty="0">
                <a:latin typeface="Calibri"/>
                <a:cs typeface="Calibri"/>
              </a:rPr>
              <a:t>Nonsystematic</a:t>
            </a:r>
            <a:r>
              <a:rPr sz="1600" b="1" spc="-5" dirty="0">
                <a:latin typeface="Calibri"/>
                <a:cs typeface="Calibri"/>
              </a:rPr>
              <a:t> Risk</a:t>
            </a:r>
            <a:endParaRPr sz="1600" dirty="0">
              <a:latin typeface="Calibri"/>
              <a:cs typeface="Calibri"/>
            </a:endParaRPr>
          </a:p>
          <a:p>
            <a:pPr marL="12700" marR="205104">
              <a:spcBef>
                <a:spcPts val="600"/>
              </a:spcBef>
            </a:pPr>
            <a:r>
              <a:rPr sz="1600" b="1" spc="-15" dirty="0">
                <a:latin typeface="Calibri"/>
                <a:cs typeface="Calibri"/>
              </a:rPr>
              <a:t>Systematic</a:t>
            </a:r>
            <a:r>
              <a:rPr sz="1600" b="1" spc="15" dirty="0">
                <a:latin typeface="Calibri"/>
                <a:cs typeface="Calibri"/>
              </a:rPr>
              <a:t> </a:t>
            </a:r>
            <a:r>
              <a:rPr sz="1600" spc="-10" dirty="0">
                <a:latin typeface="Calibri"/>
                <a:cs typeface="Calibri"/>
              </a:rPr>
              <a:t>risk,</a:t>
            </a:r>
            <a:r>
              <a:rPr sz="1600" spc="15" dirty="0">
                <a:latin typeface="Calibri"/>
                <a:cs typeface="Calibri"/>
              </a:rPr>
              <a:t> </a:t>
            </a:r>
            <a:r>
              <a:rPr sz="1600" spc="-5" dirty="0">
                <a:latin typeface="Calibri"/>
                <a:cs typeface="Calibri"/>
              </a:rPr>
              <a:t>also</a:t>
            </a:r>
            <a:r>
              <a:rPr sz="1600" spc="5" dirty="0">
                <a:latin typeface="Calibri"/>
                <a:cs typeface="Calibri"/>
              </a:rPr>
              <a:t> </a:t>
            </a:r>
            <a:r>
              <a:rPr sz="1600" spc="-10" dirty="0">
                <a:latin typeface="Calibri"/>
                <a:cs typeface="Calibri"/>
              </a:rPr>
              <a:t>known</a:t>
            </a:r>
            <a:r>
              <a:rPr sz="1600" spc="40" dirty="0">
                <a:latin typeface="Calibri"/>
                <a:cs typeface="Calibri"/>
              </a:rPr>
              <a:t> </a:t>
            </a:r>
            <a:r>
              <a:rPr sz="1600" spc="-5" dirty="0">
                <a:latin typeface="Calibri"/>
                <a:cs typeface="Calibri"/>
              </a:rPr>
              <a:t>as</a:t>
            </a:r>
            <a:r>
              <a:rPr sz="1600" spc="5" dirty="0">
                <a:latin typeface="Calibri"/>
                <a:cs typeface="Calibri"/>
              </a:rPr>
              <a:t> </a:t>
            </a:r>
            <a:r>
              <a:rPr sz="1600" b="1" spc="-10" dirty="0">
                <a:latin typeface="Calibri"/>
                <a:cs typeface="Calibri"/>
              </a:rPr>
              <a:t>non-diversifiable</a:t>
            </a:r>
            <a:r>
              <a:rPr sz="1600" b="1" spc="35" dirty="0">
                <a:latin typeface="Calibri"/>
                <a:cs typeface="Calibri"/>
              </a:rPr>
              <a:t> </a:t>
            </a:r>
            <a:r>
              <a:rPr sz="1600" spc="-5" dirty="0">
                <a:latin typeface="Calibri"/>
                <a:cs typeface="Calibri"/>
              </a:rPr>
              <a:t>or</a:t>
            </a:r>
            <a:r>
              <a:rPr sz="1600" spc="25" dirty="0">
                <a:latin typeface="Calibri"/>
                <a:cs typeface="Calibri"/>
              </a:rPr>
              <a:t> </a:t>
            </a:r>
            <a:r>
              <a:rPr sz="1600" b="1" spc="-20" dirty="0">
                <a:latin typeface="Calibri"/>
                <a:cs typeface="Calibri"/>
              </a:rPr>
              <a:t>market</a:t>
            </a:r>
            <a:r>
              <a:rPr sz="1600" b="1" spc="20" dirty="0">
                <a:latin typeface="Calibri"/>
                <a:cs typeface="Calibri"/>
              </a:rPr>
              <a:t> </a:t>
            </a:r>
            <a:r>
              <a:rPr sz="1600" spc="-10" dirty="0">
                <a:latin typeface="Calibri"/>
                <a:cs typeface="Calibri"/>
              </a:rPr>
              <a:t>risk,</a:t>
            </a:r>
            <a:r>
              <a:rPr sz="1600" spc="15" dirty="0">
                <a:latin typeface="Calibri"/>
                <a:cs typeface="Calibri"/>
              </a:rPr>
              <a:t> </a:t>
            </a:r>
            <a:r>
              <a:rPr sz="1600" spc="-5" dirty="0">
                <a:latin typeface="Calibri"/>
                <a:cs typeface="Calibri"/>
              </a:rPr>
              <a:t>is the</a:t>
            </a:r>
            <a:r>
              <a:rPr sz="1600" spc="15" dirty="0">
                <a:latin typeface="Calibri"/>
                <a:cs typeface="Calibri"/>
              </a:rPr>
              <a:t> </a:t>
            </a:r>
            <a:r>
              <a:rPr sz="1600" spc="-5" dirty="0">
                <a:latin typeface="Calibri"/>
                <a:cs typeface="Calibri"/>
              </a:rPr>
              <a:t>risk</a:t>
            </a:r>
            <a:r>
              <a:rPr sz="1600" dirty="0">
                <a:latin typeface="Calibri"/>
                <a:cs typeface="Calibri"/>
              </a:rPr>
              <a:t> </a:t>
            </a:r>
            <a:r>
              <a:rPr sz="1600" spc="-5" dirty="0">
                <a:latin typeface="Calibri"/>
                <a:cs typeface="Calibri"/>
              </a:rPr>
              <a:t>that</a:t>
            </a:r>
            <a:r>
              <a:rPr sz="1600" spc="20" dirty="0">
                <a:latin typeface="Calibri"/>
                <a:cs typeface="Calibri"/>
              </a:rPr>
              <a:t> </a:t>
            </a:r>
            <a:r>
              <a:rPr sz="1600" u="heavy" spc="-15" dirty="0">
                <a:uFill>
                  <a:solidFill>
                    <a:srgbClr val="000000"/>
                  </a:solidFill>
                </a:uFill>
                <a:latin typeface="Calibri"/>
                <a:cs typeface="Calibri"/>
              </a:rPr>
              <a:t>affects</a:t>
            </a:r>
            <a:r>
              <a:rPr sz="1600" u="heavy" spc="5" dirty="0">
                <a:uFill>
                  <a:solidFill>
                    <a:srgbClr val="000000"/>
                  </a:solidFill>
                </a:uFill>
                <a:latin typeface="Calibri"/>
                <a:cs typeface="Calibri"/>
              </a:rPr>
              <a:t> </a:t>
            </a:r>
            <a:r>
              <a:rPr sz="1600" u="heavy" spc="-5" dirty="0">
                <a:uFill>
                  <a:solidFill>
                    <a:srgbClr val="000000"/>
                  </a:solidFill>
                </a:uFill>
                <a:latin typeface="Calibri"/>
                <a:cs typeface="Calibri"/>
              </a:rPr>
              <a:t>the</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entire </a:t>
            </a:r>
            <a:r>
              <a:rPr sz="1600" spc="-10" dirty="0">
                <a:latin typeface="Calibri"/>
                <a:cs typeface="Calibri"/>
              </a:rPr>
              <a:t> </a:t>
            </a:r>
            <a:r>
              <a:rPr sz="1600" u="heavy" spc="-15" dirty="0">
                <a:uFill>
                  <a:solidFill>
                    <a:srgbClr val="000000"/>
                  </a:solidFill>
                </a:uFill>
                <a:latin typeface="Calibri"/>
                <a:cs typeface="Calibri"/>
              </a:rPr>
              <a:t>market</a:t>
            </a:r>
            <a:r>
              <a:rPr sz="1600" u="heavy" spc="35" dirty="0">
                <a:uFill>
                  <a:solidFill>
                    <a:srgbClr val="000000"/>
                  </a:solidFill>
                </a:uFill>
                <a:latin typeface="Calibri"/>
                <a:cs typeface="Calibri"/>
              </a:rPr>
              <a:t> </a:t>
            </a:r>
            <a:r>
              <a:rPr sz="1600" u="heavy" spc="-5" dirty="0">
                <a:uFill>
                  <a:solidFill>
                    <a:srgbClr val="000000"/>
                  </a:solidFill>
                </a:uFill>
                <a:latin typeface="Calibri"/>
                <a:cs typeface="Calibri"/>
              </a:rPr>
              <a:t>or</a:t>
            </a:r>
            <a:r>
              <a:rPr sz="1600" u="heavy" spc="15" dirty="0">
                <a:uFill>
                  <a:solidFill>
                    <a:srgbClr val="000000"/>
                  </a:solidFill>
                </a:uFill>
                <a:latin typeface="Calibri"/>
                <a:cs typeface="Calibri"/>
              </a:rPr>
              <a:t> </a:t>
            </a:r>
            <a:r>
              <a:rPr sz="1600" u="heavy" spc="-25" dirty="0">
                <a:uFill>
                  <a:solidFill>
                    <a:srgbClr val="000000"/>
                  </a:solidFill>
                </a:uFill>
                <a:latin typeface="Calibri"/>
                <a:cs typeface="Calibri"/>
              </a:rPr>
              <a:t>economy</a:t>
            </a:r>
            <a:r>
              <a:rPr sz="1600" spc="-25" dirty="0">
                <a:latin typeface="Calibri"/>
                <a:cs typeface="Calibri"/>
              </a:rPr>
              <a:t>.</a:t>
            </a:r>
            <a:r>
              <a:rPr sz="1600" spc="30" dirty="0">
                <a:latin typeface="Calibri"/>
                <a:cs typeface="Calibri"/>
              </a:rPr>
              <a:t> </a:t>
            </a:r>
            <a:r>
              <a:rPr sz="1600" spc="-5" dirty="0">
                <a:latin typeface="Calibri"/>
                <a:cs typeface="Calibri"/>
              </a:rPr>
              <a:t>In </a:t>
            </a:r>
            <a:r>
              <a:rPr sz="1600" spc="-15" dirty="0">
                <a:latin typeface="Calibri"/>
                <a:cs typeface="Calibri"/>
              </a:rPr>
              <a:t>contrast,</a:t>
            </a:r>
            <a:r>
              <a:rPr sz="1600" spc="30" dirty="0">
                <a:latin typeface="Calibri"/>
                <a:cs typeface="Calibri"/>
              </a:rPr>
              <a:t> </a:t>
            </a:r>
            <a:r>
              <a:rPr sz="1600" b="1" spc="-15" dirty="0">
                <a:latin typeface="Calibri"/>
                <a:cs typeface="Calibri"/>
              </a:rPr>
              <a:t>nonsystematic</a:t>
            </a:r>
            <a:r>
              <a:rPr sz="1600" b="1" spc="25" dirty="0">
                <a:latin typeface="Calibri"/>
                <a:cs typeface="Calibri"/>
              </a:rPr>
              <a:t> </a:t>
            </a:r>
            <a:r>
              <a:rPr sz="1600" spc="-5" dirty="0">
                <a:latin typeface="Calibri"/>
                <a:cs typeface="Calibri"/>
              </a:rPr>
              <a:t>risk</a:t>
            </a:r>
            <a:r>
              <a:rPr sz="1600" spc="15" dirty="0">
                <a:latin typeface="Calibri"/>
                <a:cs typeface="Calibri"/>
              </a:rPr>
              <a:t> </a:t>
            </a:r>
            <a:r>
              <a:rPr sz="1600" spc="-5" dirty="0">
                <a:latin typeface="Calibri"/>
                <a:cs typeface="Calibri"/>
              </a:rPr>
              <a:t>is</a:t>
            </a:r>
            <a:r>
              <a:rPr sz="1600" spc="10" dirty="0">
                <a:latin typeface="Calibri"/>
                <a:cs typeface="Calibri"/>
              </a:rPr>
              <a:t> </a:t>
            </a:r>
            <a:r>
              <a:rPr sz="1600" spc="-5" dirty="0">
                <a:latin typeface="Calibri"/>
                <a:cs typeface="Calibri"/>
              </a:rPr>
              <a:t>the</a:t>
            </a:r>
            <a:r>
              <a:rPr sz="1600" spc="5" dirty="0">
                <a:latin typeface="Calibri"/>
                <a:cs typeface="Calibri"/>
              </a:rPr>
              <a:t> </a:t>
            </a:r>
            <a:r>
              <a:rPr sz="1600" spc="-5" dirty="0">
                <a:latin typeface="Calibri"/>
                <a:cs typeface="Calibri"/>
              </a:rPr>
              <a:t>risk</a:t>
            </a:r>
            <a:r>
              <a:rPr sz="1600" spc="15" dirty="0">
                <a:latin typeface="Calibri"/>
                <a:cs typeface="Calibri"/>
              </a:rPr>
              <a:t> </a:t>
            </a:r>
            <a:r>
              <a:rPr sz="1600" spc="-5" dirty="0">
                <a:latin typeface="Calibri"/>
                <a:cs typeface="Calibri"/>
              </a:rPr>
              <a:t>that</a:t>
            </a:r>
            <a:r>
              <a:rPr sz="1600" dirty="0">
                <a:latin typeface="Calibri"/>
                <a:cs typeface="Calibri"/>
              </a:rPr>
              <a:t> </a:t>
            </a:r>
            <a:r>
              <a:rPr sz="1600" spc="-10" dirty="0">
                <a:latin typeface="Calibri"/>
                <a:cs typeface="Calibri"/>
              </a:rPr>
              <a:t>pertains</a:t>
            </a:r>
            <a:r>
              <a:rPr sz="1600" dirty="0">
                <a:latin typeface="Calibri"/>
                <a:cs typeface="Calibri"/>
              </a:rPr>
              <a:t> </a:t>
            </a:r>
            <a:r>
              <a:rPr sz="1600" spc="-10" dirty="0">
                <a:latin typeface="Calibri"/>
                <a:cs typeface="Calibri"/>
              </a:rPr>
              <a:t>to</a:t>
            </a:r>
            <a:r>
              <a:rPr sz="1600" spc="10" dirty="0">
                <a:latin typeface="Calibri"/>
                <a:cs typeface="Calibri"/>
              </a:rPr>
              <a:t> </a:t>
            </a:r>
            <a:r>
              <a:rPr sz="1600" spc="-5" dirty="0">
                <a:latin typeface="Calibri"/>
                <a:cs typeface="Calibri"/>
              </a:rPr>
              <a:t>a single </a:t>
            </a:r>
            <a:r>
              <a:rPr sz="1600" spc="-15" dirty="0">
                <a:latin typeface="Calibri"/>
                <a:cs typeface="Calibri"/>
              </a:rPr>
              <a:t>company</a:t>
            </a:r>
            <a:r>
              <a:rPr sz="1600" spc="15" dirty="0">
                <a:latin typeface="Calibri"/>
                <a:cs typeface="Calibri"/>
              </a:rPr>
              <a:t> </a:t>
            </a:r>
            <a:r>
              <a:rPr sz="1600" spc="-10" dirty="0">
                <a:latin typeface="Calibri"/>
                <a:cs typeface="Calibri"/>
              </a:rPr>
              <a:t>or </a:t>
            </a:r>
            <a:r>
              <a:rPr sz="1600" spc="-350" dirty="0">
                <a:latin typeface="Calibri"/>
                <a:cs typeface="Calibri"/>
              </a:rPr>
              <a:t> </a:t>
            </a:r>
            <a:r>
              <a:rPr sz="1600" spc="-5" dirty="0">
                <a:latin typeface="Calibri"/>
                <a:cs typeface="Calibri"/>
              </a:rPr>
              <a:t>industry</a:t>
            </a:r>
            <a:r>
              <a:rPr sz="1600" spc="-20" dirty="0">
                <a:latin typeface="Calibri"/>
                <a:cs typeface="Calibri"/>
              </a:rPr>
              <a:t> </a:t>
            </a:r>
            <a:r>
              <a:rPr sz="1600" spc="-5" dirty="0">
                <a:latin typeface="Calibri"/>
                <a:cs typeface="Calibri"/>
              </a:rPr>
              <a:t>and</a:t>
            </a:r>
            <a:r>
              <a:rPr sz="1600" spc="-15" dirty="0">
                <a:latin typeface="Calibri"/>
                <a:cs typeface="Calibri"/>
              </a:rPr>
              <a:t> </a:t>
            </a:r>
            <a:r>
              <a:rPr sz="1600" spc="-5" dirty="0">
                <a:latin typeface="Calibri"/>
                <a:cs typeface="Calibri"/>
              </a:rPr>
              <a:t>is also </a:t>
            </a:r>
            <a:r>
              <a:rPr sz="1600" spc="-10" dirty="0">
                <a:latin typeface="Calibri"/>
                <a:cs typeface="Calibri"/>
              </a:rPr>
              <a:t>known</a:t>
            </a:r>
            <a:r>
              <a:rPr sz="1600" spc="25" dirty="0">
                <a:latin typeface="Calibri"/>
                <a:cs typeface="Calibri"/>
              </a:rPr>
              <a:t> </a:t>
            </a:r>
            <a:r>
              <a:rPr sz="1600" spc="-5" dirty="0">
                <a:latin typeface="Calibri"/>
                <a:cs typeface="Calibri"/>
              </a:rPr>
              <a:t>as</a:t>
            </a:r>
            <a:r>
              <a:rPr sz="1600" spc="20" dirty="0">
                <a:latin typeface="Calibri"/>
                <a:cs typeface="Calibri"/>
              </a:rPr>
              <a:t> </a:t>
            </a:r>
            <a:r>
              <a:rPr sz="1600" b="1" spc="-5" dirty="0">
                <a:latin typeface="Calibri"/>
                <a:cs typeface="Calibri"/>
              </a:rPr>
              <a:t>company-specific</a:t>
            </a:r>
            <a:r>
              <a:rPr sz="1600" spc="-5" dirty="0">
                <a:latin typeface="Calibri"/>
                <a:cs typeface="Calibri"/>
              </a:rPr>
              <a:t>,</a:t>
            </a:r>
            <a:r>
              <a:rPr sz="1600" spc="30" dirty="0">
                <a:latin typeface="Calibri"/>
                <a:cs typeface="Calibri"/>
              </a:rPr>
              <a:t> </a:t>
            </a:r>
            <a:r>
              <a:rPr sz="1600" b="1" spc="-5" dirty="0">
                <a:latin typeface="Calibri"/>
                <a:cs typeface="Calibri"/>
              </a:rPr>
              <a:t>industry-specific</a:t>
            </a:r>
            <a:r>
              <a:rPr sz="1600" spc="-5" dirty="0">
                <a:latin typeface="Calibri"/>
                <a:cs typeface="Calibri"/>
              </a:rPr>
              <a:t>,</a:t>
            </a:r>
            <a:r>
              <a:rPr sz="1600" spc="35" dirty="0">
                <a:latin typeface="Calibri"/>
                <a:cs typeface="Calibri"/>
              </a:rPr>
              <a:t> </a:t>
            </a:r>
            <a:r>
              <a:rPr sz="1600" b="1" spc="-5" dirty="0">
                <a:latin typeface="Calibri"/>
                <a:cs typeface="Calibri"/>
              </a:rPr>
              <a:t>diversifiable</a:t>
            </a:r>
            <a:r>
              <a:rPr sz="1600" spc="-5" dirty="0">
                <a:latin typeface="Calibri"/>
                <a:cs typeface="Calibri"/>
              </a:rPr>
              <a:t>,</a:t>
            </a:r>
            <a:r>
              <a:rPr sz="1600" spc="5" dirty="0">
                <a:latin typeface="Calibri"/>
                <a:cs typeface="Calibri"/>
              </a:rPr>
              <a:t> </a:t>
            </a:r>
            <a:r>
              <a:rPr sz="1600" spc="-5" dirty="0">
                <a:latin typeface="Calibri"/>
                <a:cs typeface="Calibri"/>
              </a:rPr>
              <a:t>or</a:t>
            </a:r>
            <a:r>
              <a:rPr sz="1600" spc="15" dirty="0">
                <a:latin typeface="Calibri"/>
                <a:cs typeface="Calibri"/>
              </a:rPr>
              <a:t> </a:t>
            </a:r>
            <a:r>
              <a:rPr sz="1600" b="1" spc="-10" dirty="0">
                <a:latin typeface="Calibri"/>
                <a:cs typeface="Calibri"/>
              </a:rPr>
              <a:t>idiosyncratic </a:t>
            </a:r>
            <a:r>
              <a:rPr sz="1600" b="1" spc="-5" dirty="0">
                <a:latin typeface="Calibri"/>
                <a:cs typeface="Calibri"/>
              </a:rPr>
              <a:t> </a:t>
            </a:r>
            <a:r>
              <a:rPr sz="1600" spc="-5" dirty="0">
                <a:latin typeface="Calibri"/>
                <a:cs typeface="Calibri"/>
              </a:rPr>
              <a:t>risk.</a:t>
            </a:r>
            <a:endParaRPr sz="1600" dirty="0">
              <a:latin typeface="Calibri"/>
              <a:cs typeface="Calibri"/>
            </a:endParaRPr>
          </a:p>
          <a:p>
            <a:pPr marL="1483360"/>
            <a:r>
              <a:rPr sz="1600" b="1" spc="-35" dirty="0">
                <a:latin typeface="Calibri"/>
                <a:cs typeface="Calibri"/>
              </a:rPr>
              <a:t>Total</a:t>
            </a:r>
            <a:r>
              <a:rPr sz="1600" b="1" spc="-15" dirty="0">
                <a:latin typeface="Calibri"/>
                <a:cs typeface="Calibri"/>
              </a:rPr>
              <a:t> </a:t>
            </a:r>
            <a:r>
              <a:rPr sz="1600" b="1" spc="-5" dirty="0">
                <a:latin typeface="Calibri"/>
                <a:cs typeface="Calibri"/>
              </a:rPr>
              <a:t>variance</a:t>
            </a:r>
            <a:r>
              <a:rPr sz="1600" b="1" dirty="0">
                <a:latin typeface="Calibri"/>
                <a:cs typeface="Calibri"/>
              </a:rPr>
              <a:t> </a:t>
            </a:r>
            <a:r>
              <a:rPr sz="1600" b="1" spc="-5" dirty="0">
                <a:latin typeface="Calibri"/>
                <a:cs typeface="Calibri"/>
              </a:rPr>
              <a:t>=</a:t>
            </a:r>
            <a:r>
              <a:rPr sz="1600" b="1" dirty="0">
                <a:latin typeface="Calibri"/>
                <a:cs typeface="Calibri"/>
              </a:rPr>
              <a:t> </a:t>
            </a:r>
            <a:r>
              <a:rPr sz="1600" b="1" spc="-15" dirty="0">
                <a:latin typeface="Calibri"/>
                <a:cs typeface="Calibri"/>
              </a:rPr>
              <a:t>Systematic</a:t>
            </a:r>
            <a:r>
              <a:rPr sz="1600" b="1" spc="-5" dirty="0">
                <a:latin typeface="Calibri"/>
                <a:cs typeface="Calibri"/>
              </a:rPr>
              <a:t> variance +</a:t>
            </a:r>
            <a:r>
              <a:rPr sz="1600" b="1" dirty="0">
                <a:latin typeface="Calibri"/>
                <a:cs typeface="Calibri"/>
              </a:rPr>
              <a:t> </a:t>
            </a:r>
            <a:r>
              <a:rPr sz="1600" b="1" spc="-10" dirty="0">
                <a:latin typeface="Calibri"/>
                <a:cs typeface="Calibri"/>
              </a:rPr>
              <a:t>Nonsystematic</a:t>
            </a:r>
            <a:r>
              <a:rPr sz="1600" b="1" spc="-5" dirty="0">
                <a:latin typeface="Calibri"/>
                <a:cs typeface="Calibri"/>
              </a:rPr>
              <a:t> variance</a:t>
            </a:r>
            <a:endParaRPr sz="1600" dirty="0">
              <a:latin typeface="Calibri"/>
              <a:cs typeface="Calibri"/>
            </a:endParaRPr>
          </a:p>
          <a:p>
            <a:pPr marL="12700"/>
            <a:r>
              <a:rPr sz="1600" spc="-10" dirty="0">
                <a:latin typeface="Calibri"/>
                <a:cs typeface="Calibri"/>
              </a:rPr>
              <a:t>total</a:t>
            </a:r>
            <a:r>
              <a:rPr sz="1600" spc="-5" dirty="0">
                <a:latin typeface="Calibri"/>
                <a:cs typeface="Calibri"/>
              </a:rPr>
              <a:t> risk</a:t>
            </a:r>
            <a:r>
              <a:rPr sz="1600" spc="10" dirty="0">
                <a:latin typeface="Calibri"/>
                <a:cs typeface="Calibri"/>
              </a:rPr>
              <a:t> </a:t>
            </a:r>
            <a:r>
              <a:rPr sz="1600" spc="-5" dirty="0">
                <a:latin typeface="Calibri"/>
                <a:cs typeface="Calibri"/>
              </a:rPr>
              <a:t>(as</a:t>
            </a:r>
            <a:r>
              <a:rPr sz="1600" spc="15" dirty="0">
                <a:latin typeface="Calibri"/>
                <a:cs typeface="Calibri"/>
              </a:rPr>
              <a:t> </a:t>
            </a:r>
            <a:r>
              <a:rPr sz="1600" spc="-10" dirty="0">
                <a:latin typeface="Calibri"/>
                <a:cs typeface="Calibri"/>
              </a:rPr>
              <a:t>measured</a:t>
            </a:r>
            <a:r>
              <a:rPr sz="1600" spc="30" dirty="0">
                <a:latin typeface="Calibri"/>
                <a:cs typeface="Calibri"/>
              </a:rPr>
              <a:t> </a:t>
            </a:r>
            <a:r>
              <a:rPr sz="1600" spc="-10" dirty="0">
                <a:latin typeface="Calibri"/>
                <a:cs typeface="Calibri"/>
              </a:rPr>
              <a:t>by</a:t>
            </a:r>
            <a:r>
              <a:rPr sz="1600" spc="15" dirty="0">
                <a:latin typeface="Calibri"/>
                <a:cs typeface="Calibri"/>
              </a:rPr>
              <a:t> </a:t>
            </a:r>
            <a:r>
              <a:rPr sz="1600" spc="-15" dirty="0">
                <a:latin typeface="Calibri"/>
                <a:cs typeface="Calibri"/>
              </a:rPr>
              <a:t>standard</a:t>
            </a:r>
            <a:r>
              <a:rPr sz="1600" spc="-10" dirty="0">
                <a:latin typeface="Calibri"/>
                <a:cs typeface="Calibri"/>
              </a:rPr>
              <a:t> </a:t>
            </a:r>
            <a:r>
              <a:rPr sz="1600" spc="-5" dirty="0">
                <a:latin typeface="Calibri"/>
                <a:cs typeface="Calibri"/>
              </a:rPr>
              <a:t>deviation)</a:t>
            </a:r>
            <a:r>
              <a:rPr sz="1600" dirty="0">
                <a:latin typeface="Calibri"/>
                <a:cs typeface="Calibri"/>
              </a:rPr>
              <a:t> </a:t>
            </a:r>
            <a:r>
              <a:rPr sz="1600" b="1" spc="-10" dirty="0">
                <a:latin typeface="Calibri"/>
                <a:cs typeface="Calibri"/>
              </a:rPr>
              <a:t>total</a:t>
            </a:r>
            <a:r>
              <a:rPr sz="1600" b="1" spc="-5" dirty="0">
                <a:latin typeface="Calibri"/>
                <a:cs typeface="Calibri"/>
              </a:rPr>
              <a:t> </a:t>
            </a:r>
            <a:r>
              <a:rPr sz="1600" b="1" spc="-10" dirty="0">
                <a:latin typeface="Calibri"/>
                <a:cs typeface="Calibri"/>
              </a:rPr>
              <a:t>risk</a:t>
            </a:r>
            <a:r>
              <a:rPr sz="1600" b="1" spc="5" dirty="0">
                <a:latin typeface="Calibri"/>
                <a:cs typeface="Calibri"/>
              </a:rPr>
              <a:t> </a:t>
            </a:r>
            <a:r>
              <a:rPr sz="1600" b="1" spc="-5" dirty="0">
                <a:latin typeface="Calibri"/>
                <a:cs typeface="Calibri"/>
              </a:rPr>
              <a:t>=</a:t>
            </a:r>
            <a:r>
              <a:rPr sz="1600" b="1" spc="15" dirty="0">
                <a:latin typeface="Calibri"/>
                <a:cs typeface="Calibri"/>
              </a:rPr>
              <a:t> </a:t>
            </a:r>
            <a:r>
              <a:rPr sz="1600" b="1" spc="-15" dirty="0">
                <a:latin typeface="Calibri"/>
                <a:cs typeface="Calibri"/>
              </a:rPr>
              <a:t>systematic</a:t>
            </a:r>
            <a:r>
              <a:rPr sz="1600" b="1" spc="5" dirty="0">
                <a:latin typeface="Calibri"/>
                <a:cs typeface="Calibri"/>
              </a:rPr>
              <a:t> </a:t>
            </a:r>
            <a:r>
              <a:rPr sz="1600" b="1" spc="-10" dirty="0">
                <a:latin typeface="Calibri"/>
                <a:cs typeface="Calibri"/>
              </a:rPr>
              <a:t>risk</a:t>
            </a:r>
            <a:r>
              <a:rPr sz="1600" b="1" spc="5" dirty="0">
                <a:latin typeface="Calibri"/>
                <a:cs typeface="Calibri"/>
              </a:rPr>
              <a:t> </a:t>
            </a:r>
            <a:r>
              <a:rPr sz="1600" b="1" spc="-5" dirty="0">
                <a:latin typeface="Calibri"/>
                <a:cs typeface="Calibri"/>
              </a:rPr>
              <a:t>+</a:t>
            </a:r>
            <a:r>
              <a:rPr sz="1600" b="1" spc="15" dirty="0">
                <a:latin typeface="Calibri"/>
                <a:cs typeface="Calibri"/>
              </a:rPr>
              <a:t> </a:t>
            </a:r>
            <a:r>
              <a:rPr sz="1600" b="1" spc="-15" dirty="0">
                <a:latin typeface="Calibri"/>
                <a:cs typeface="Calibri"/>
              </a:rPr>
              <a:t>unsystematic</a:t>
            </a:r>
            <a:r>
              <a:rPr sz="1600" b="1" spc="45" dirty="0">
                <a:latin typeface="Calibri"/>
                <a:cs typeface="Calibri"/>
              </a:rPr>
              <a:t> </a:t>
            </a:r>
            <a:r>
              <a:rPr sz="1600" b="1" spc="-10" dirty="0">
                <a:latin typeface="Calibri"/>
                <a:cs typeface="Calibri"/>
              </a:rPr>
              <a:t>risk</a:t>
            </a:r>
            <a:endParaRPr sz="1600" dirty="0">
              <a:latin typeface="Calibri"/>
              <a:cs typeface="Calibri"/>
            </a:endParaRPr>
          </a:p>
          <a:p>
            <a:pPr>
              <a:spcBef>
                <a:spcPts val="30"/>
              </a:spcBef>
            </a:pPr>
            <a:endParaRPr sz="1550" dirty="0">
              <a:latin typeface="Calibri"/>
              <a:cs typeface="Calibri"/>
            </a:endParaRPr>
          </a:p>
          <a:p>
            <a:pPr marL="12700" marR="215265"/>
            <a:r>
              <a:rPr sz="1600" spc="-10" dirty="0">
                <a:latin typeface="Calibri"/>
                <a:cs typeface="Calibri"/>
              </a:rPr>
              <a:t>Systematic</a:t>
            </a:r>
            <a:r>
              <a:rPr sz="1600" spc="-5" dirty="0">
                <a:latin typeface="Calibri"/>
                <a:cs typeface="Calibri"/>
              </a:rPr>
              <a:t> or</a:t>
            </a:r>
            <a:r>
              <a:rPr sz="1600" spc="15" dirty="0">
                <a:latin typeface="Calibri"/>
                <a:cs typeface="Calibri"/>
              </a:rPr>
              <a:t> </a:t>
            </a:r>
            <a:r>
              <a:rPr sz="1600" spc="-5" dirty="0">
                <a:latin typeface="Calibri"/>
                <a:cs typeface="Calibri"/>
              </a:rPr>
              <a:t>non-diversifiable</a:t>
            </a:r>
            <a:r>
              <a:rPr sz="1600" spc="-30" dirty="0">
                <a:latin typeface="Calibri"/>
                <a:cs typeface="Calibri"/>
              </a:rPr>
              <a:t> </a:t>
            </a:r>
            <a:r>
              <a:rPr sz="1600" spc="-5" dirty="0">
                <a:latin typeface="Calibri"/>
                <a:cs typeface="Calibri"/>
              </a:rPr>
              <a:t>risk</a:t>
            </a:r>
            <a:r>
              <a:rPr sz="1600" dirty="0">
                <a:latin typeface="Calibri"/>
                <a:cs typeface="Calibri"/>
              </a:rPr>
              <a:t> </a:t>
            </a:r>
            <a:r>
              <a:rPr sz="1600" spc="-5" dirty="0">
                <a:latin typeface="Calibri"/>
                <a:cs typeface="Calibri"/>
              </a:rPr>
              <a:t>is</a:t>
            </a:r>
            <a:r>
              <a:rPr sz="1600" spc="10" dirty="0">
                <a:latin typeface="Calibri"/>
                <a:cs typeface="Calibri"/>
              </a:rPr>
              <a:t> </a:t>
            </a:r>
            <a:r>
              <a:rPr sz="1600" b="1" spc="-10" dirty="0">
                <a:latin typeface="Calibri"/>
                <a:cs typeface="Calibri"/>
              </a:rPr>
              <a:t>priced</a:t>
            </a:r>
            <a:r>
              <a:rPr sz="1600" b="1" spc="20" dirty="0">
                <a:latin typeface="Calibri"/>
                <a:cs typeface="Calibri"/>
              </a:rPr>
              <a:t> </a:t>
            </a:r>
            <a:r>
              <a:rPr sz="1600" spc="-5" dirty="0">
                <a:latin typeface="Calibri"/>
                <a:cs typeface="Calibri"/>
              </a:rPr>
              <a:t>and</a:t>
            </a:r>
            <a:r>
              <a:rPr sz="1600" spc="-10" dirty="0">
                <a:latin typeface="Calibri"/>
                <a:cs typeface="Calibri"/>
              </a:rPr>
              <a:t> </a:t>
            </a:r>
            <a:r>
              <a:rPr sz="1600" spc="-15" dirty="0">
                <a:latin typeface="Calibri"/>
                <a:cs typeface="Calibri"/>
              </a:rPr>
              <a:t>investors</a:t>
            </a:r>
            <a:r>
              <a:rPr sz="1600" spc="15" dirty="0">
                <a:latin typeface="Calibri"/>
                <a:cs typeface="Calibri"/>
              </a:rPr>
              <a:t> </a:t>
            </a:r>
            <a:r>
              <a:rPr sz="1600" u="heavy" spc="-15" dirty="0">
                <a:uFill>
                  <a:solidFill>
                    <a:srgbClr val="000000"/>
                  </a:solidFill>
                </a:uFill>
                <a:latin typeface="Calibri"/>
                <a:cs typeface="Calibri"/>
              </a:rPr>
              <a:t>are</a:t>
            </a:r>
            <a:r>
              <a:rPr sz="1600" u="heavy" spc="5" dirty="0">
                <a:uFill>
                  <a:solidFill>
                    <a:srgbClr val="000000"/>
                  </a:solidFill>
                </a:uFill>
                <a:latin typeface="Calibri"/>
                <a:cs typeface="Calibri"/>
              </a:rPr>
              <a:t> </a:t>
            </a:r>
            <a:r>
              <a:rPr sz="1600" u="heavy" spc="-10" dirty="0">
                <a:uFill>
                  <a:solidFill>
                    <a:srgbClr val="000000"/>
                  </a:solidFill>
                </a:uFill>
                <a:latin typeface="Calibri"/>
                <a:cs typeface="Calibri"/>
              </a:rPr>
              <a:t>compensated</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for</a:t>
            </a:r>
            <a:r>
              <a:rPr sz="1600" u="heavy" spc="15" dirty="0">
                <a:uFill>
                  <a:solidFill>
                    <a:srgbClr val="000000"/>
                  </a:solidFill>
                </a:uFill>
                <a:latin typeface="Calibri"/>
                <a:cs typeface="Calibri"/>
              </a:rPr>
              <a:t> </a:t>
            </a:r>
            <a:r>
              <a:rPr sz="1600" u="heavy" spc="-5" dirty="0">
                <a:uFill>
                  <a:solidFill>
                    <a:srgbClr val="000000"/>
                  </a:solidFill>
                </a:uFill>
                <a:latin typeface="Calibri"/>
                <a:cs typeface="Calibri"/>
              </a:rPr>
              <a:t>holding</a:t>
            </a:r>
            <a:r>
              <a:rPr sz="1600" u="heavy" spc="-25" dirty="0">
                <a:uFill>
                  <a:solidFill>
                    <a:srgbClr val="000000"/>
                  </a:solidFill>
                </a:uFill>
                <a:latin typeface="Calibri"/>
                <a:cs typeface="Calibri"/>
              </a:rPr>
              <a:t> </a:t>
            </a:r>
            <a:r>
              <a:rPr sz="1600" u="heavy" spc="-5" dirty="0">
                <a:uFill>
                  <a:solidFill>
                    <a:srgbClr val="000000"/>
                  </a:solidFill>
                </a:uFill>
                <a:latin typeface="Calibri"/>
                <a:cs typeface="Calibri"/>
              </a:rPr>
              <a:t>assets</a:t>
            </a:r>
            <a:r>
              <a:rPr sz="1600" u="heavy" spc="15" dirty="0">
                <a:uFill>
                  <a:solidFill>
                    <a:srgbClr val="000000"/>
                  </a:solidFill>
                </a:uFill>
                <a:latin typeface="Calibri"/>
                <a:cs typeface="Calibri"/>
              </a:rPr>
              <a:t> </a:t>
            </a:r>
            <a:r>
              <a:rPr sz="1600" u="heavy" spc="-10" dirty="0">
                <a:uFill>
                  <a:solidFill>
                    <a:srgbClr val="000000"/>
                  </a:solidFill>
                </a:uFill>
                <a:latin typeface="Calibri"/>
                <a:cs typeface="Calibri"/>
              </a:rPr>
              <a:t>or </a:t>
            </a:r>
            <a:r>
              <a:rPr sz="1600" spc="-5" dirty="0">
                <a:latin typeface="Calibri"/>
                <a:cs typeface="Calibri"/>
              </a:rPr>
              <a:t> </a:t>
            </a:r>
            <a:r>
              <a:rPr sz="1600" u="heavy" spc="-10" dirty="0">
                <a:uFill>
                  <a:solidFill>
                    <a:srgbClr val="000000"/>
                  </a:solidFill>
                </a:uFill>
                <a:latin typeface="Calibri"/>
                <a:cs typeface="Calibri"/>
              </a:rPr>
              <a:t>portfolios</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based</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only</a:t>
            </a:r>
            <a:r>
              <a:rPr sz="1600" u="heavy" spc="10" dirty="0">
                <a:uFill>
                  <a:solidFill>
                    <a:srgbClr val="000000"/>
                  </a:solidFill>
                </a:uFill>
                <a:latin typeface="Calibri"/>
                <a:cs typeface="Calibri"/>
              </a:rPr>
              <a:t> </a:t>
            </a:r>
            <a:r>
              <a:rPr sz="1600" u="heavy" spc="-5" dirty="0">
                <a:uFill>
                  <a:solidFill>
                    <a:srgbClr val="000000"/>
                  </a:solidFill>
                </a:uFill>
                <a:latin typeface="Calibri"/>
                <a:cs typeface="Calibri"/>
              </a:rPr>
              <a:t>on</a:t>
            </a:r>
            <a:r>
              <a:rPr sz="1600" u="heavy" spc="5" dirty="0">
                <a:uFill>
                  <a:solidFill>
                    <a:srgbClr val="000000"/>
                  </a:solidFill>
                </a:uFill>
                <a:latin typeface="Calibri"/>
                <a:cs typeface="Calibri"/>
              </a:rPr>
              <a:t> </a:t>
            </a:r>
            <a:r>
              <a:rPr sz="1600" u="heavy" spc="-10" dirty="0">
                <a:uFill>
                  <a:solidFill>
                    <a:srgbClr val="000000"/>
                  </a:solidFill>
                </a:uFill>
                <a:latin typeface="Calibri"/>
                <a:cs typeface="Calibri"/>
              </a:rPr>
              <a:t>that</a:t>
            </a:r>
            <a:r>
              <a:rPr sz="1600" u="heavy" spc="-5" dirty="0">
                <a:uFill>
                  <a:solidFill>
                    <a:srgbClr val="000000"/>
                  </a:solidFill>
                </a:uFill>
                <a:latin typeface="Calibri"/>
                <a:cs typeface="Calibri"/>
              </a:rPr>
              <a:t> </a:t>
            </a:r>
            <a:r>
              <a:rPr sz="1600" u="heavy" spc="-15" dirty="0">
                <a:uFill>
                  <a:solidFill>
                    <a:srgbClr val="000000"/>
                  </a:solidFill>
                </a:uFill>
                <a:latin typeface="Calibri"/>
                <a:cs typeface="Calibri"/>
              </a:rPr>
              <a:t>investment’s</a:t>
            </a:r>
            <a:r>
              <a:rPr sz="1600" u="heavy" spc="-10" dirty="0">
                <a:uFill>
                  <a:solidFill>
                    <a:srgbClr val="000000"/>
                  </a:solidFill>
                </a:uFill>
                <a:latin typeface="Calibri"/>
                <a:cs typeface="Calibri"/>
              </a:rPr>
              <a:t> </a:t>
            </a:r>
            <a:r>
              <a:rPr sz="1600" u="heavy" spc="-15" dirty="0">
                <a:uFill>
                  <a:solidFill>
                    <a:srgbClr val="000000"/>
                  </a:solidFill>
                </a:uFill>
                <a:latin typeface="Calibri"/>
                <a:cs typeface="Calibri"/>
              </a:rPr>
              <a:t>systematic</a:t>
            </a:r>
            <a:r>
              <a:rPr sz="1600" u="heavy" spc="-10" dirty="0">
                <a:uFill>
                  <a:solidFill>
                    <a:srgbClr val="000000"/>
                  </a:solidFill>
                </a:uFill>
                <a:latin typeface="Calibri"/>
                <a:cs typeface="Calibri"/>
              </a:rPr>
              <a:t> </a:t>
            </a:r>
            <a:r>
              <a:rPr sz="1600" u="heavy" dirty="0">
                <a:uFill>
                  <a:solidFill>
                    <a:srgbClr val="000000"/>
                  </a:solidFill>
                </a:uFill>
                <a:latin typeface="Calibri"/>
                <a:cs typeface="Calibri"/>
              </a:rPr>
              <a:t>risk</a:t>
            </a:r>
            <a:r>
              <a:rPr sz="1600" dirty="0">
                <a:latin typeface="Calibri"/>
                <a:cs typeface="Calibri"/>
              </a:rPr>
              <a:t>.</a:t>
            </a:r>
            <a:r>
              <a:rPr sz="1600" spc="5" dirty="0">
                <a:latin typeface="Calibri"/>
                <a:cs typeface="Calibri"/>
              </a:rPr>
              <a:t> </a:t>
            </a:r>
            <a:r>
              <a:rPr sz="1600" spc="-15" dirty="0">
                <a:latin typeface="Calibri"/>
                <a:cs typeface="Calibri"/>
              </a:rPr>
              <a:t>Investors</a:t>
            </a:r>
            <a:r>
              <a:rPr sz="1600" dirty="0">
                <a:latin typeface="Calibri"/>
                <a:cs typeface="Calibri"/>
              </a:rPr>
              <a:t> </a:t>
            </a:r>
            <a:r>
              <a:rPr sz="1600" spc="-5" dirty="0">
                <a:latin typeface="Calibri"/>
                <a:cs typeface="Calibri"/>
              </a:rPr>
              <a:t>do</a:t>
            </a:r>
            <a:r>
              <a:rPr sz="1600" spc="15" dirty="0">
                <a:latin typeface="Calibri"/>
                <a:cs typeface="Calibri"/>
              </a:rPr>
              <a:t> </a:t>
            </a:r>
            <a:r>
              <a:rPr sz="1600" spc="-10" dirty="0">
                <a:latin typeface="Calibri"/>
                <a:cs typeface="Calibri"/>
              </a:rPr>
              <a:t>not</a:t>
            </a:r>
            <a:r>
              <a:rPr sz="1600" spc="15" dirty="0">
                <a:latin typeface="Calibri"/>
                <a:cs typeface="Calibri"/>
              </a:rPr>
              <a:t> </a:t>
            </a:r>
            <a:r>
              <a:rPr sz="1600" spc="-10" dirty="0">
                <a:latin typeface="Calibri"/>
                <a:cs typeface="Calibri"/>
              </a:rPr>
              <a:t>receive</a:t>
            </a:r>
            <a:r>
              <a:rPr sz="1600" spc="40" dirty="0">
                <a:latin typeface="Calibri"/>
                <a:cs typeface="Calibri"/>
              </a:rPr>
              <a:t> </a:t>
            </a:r>
            <a:r>
              <a:rPr sz="1600" spc="-10" dirty="0">
                <a:latin typeface="Calibri"/>
                <a:cs typeface="Calibri"/>
              </a:rPr>
              <a:t>any</a:t>
            </a:r>
            <a:r>
              <a:rPr sz="1600" spc="-15" dirty="0">
                <a:latin typeface="Calibri"/>
                <a:cs typeface="Calibri"/>
              </a:rPr>
              <a:t> return</a:t>
            </a:r>
            <a:r>
              <a:rPr sz="1600" spc="40" dirty="0">
                <a:latin typeface="Calibri"/>
                <a:cs typeface="Calibri"/>
              </a:rPr>
              <a:t> </a:t>
            </a:r>
            <a:r>
              <a:rPr sz="1600" spc="-20" dirty="0">
                <a:latin typeface="Calibri"/>
                <a:cs typeface="Calibri"/>
              </a:rPr>
              <a:t>for </a:t>
            </a:r>
            <a:r>
              <a:rPr sz="1600" spc="-15" dirty="0">
                <a:latin typeface="Calibri"/>
                <a:cs typeface="Calibri"/>
              </a:rPr>
              <a:t> </a:t>
            </a:r>
            <a:r>
              <a:rPr sz="1600" spc="-5" dirty="0">
                <a:latin typeface="Calibri"/>
                <a:cs typeface="Calibri"/>
              </a:rPr>
              <a:t>accepting</a:t>
            </a:r>
            <a:r>
              <a:rPr sz="1600" dirty="0">
                <a:latin typeface="Calibri"/>
                <a:cs typeface="Calibri"/>
              </a:rPr>
              <a:t> </a:t>
            </a:r>
            <a:r>
              <a:rPr sz="1600" spc="-10" dirty="0">
                <a:latin typeface="Calibri"/>
                <a:cs typeface="Calibri"/>
              </a:rPr>
              <a:t>nonsystematic </a:t>
            </a:r>
            <a:r>
              <a:rPr sz="1600" spc="-5" dirty="0">
                <a:latin typeface="Calibri"/>
                <a:cs typeface="Calibri"/>
              </a:rPr>
              <a:t>or</a:t>
            </a:r>
            <a:r>
              <a:rPr sz="1600" spc="25" dirty="0">
                <a:latin typeface="Calibri"/>
                <a:cs typeface="Calibri"/>
              </a:rPr>
              <a:t> </a:t>
            </a:r>
            <a:r>
              <a:rPr sz="1600" spc="-10" dirty="0">
                <a:latin typeface="Calibri"/>
                <a:cs typeface="Calibri"/>
              </a:rPr>
              <a:t>diversifiable</a:t>
            </a:r>
            <a:r>
              <a:rPr sz="1600" spc="-20" dirty="0">
                <a:latin typeface="Calibri"/>
                <a:cs typeface="Calibri"/>
              </a:rPr>
              <a:t> </a:t>
            </a:r>
            <a:r>
              <a:rPr sz="1600" spc="-10" dirty="0">
                <a:latin typeface="Calibri"/>
                <a:cs typeface="Calibri"/>
              </a:rPr>
              <a:t>risk.</a:t>
            </a:r>
            <a:r>
              <a:rPr sz="1600" spc="10" dirty="0">
                <a:latin typeface="Calibri"/>
                <a:cs typeface="Calibri"/>
              </a:rPr>
              <a:t> </a:t>
            </a:r>
            <a:r>
              <a:rPr sz="1600" spc="-20" dirty="0">
                <a:latin typeface="Calibri"/>
                <a:cs typeface="Calibri"/>
              </a:rPr>
              <a:t>Therefore,</a:t>
            </a:r>
            <a:r>
              <a:rPr sz="1600" spc="65" dirty="0">
                <a:latin typeface="Calibri"/>
                <a:cs typeface="Calibri"/>
              </a:rPr>
              <a:t> </a:t>
            </a:r>
            <a:r>
              <a:rPr sz="1600" spc="-5" dirty="0">
                <a:latin typeface="Calibri"/>
                <a:cs typeface="Calibri"/>
              </a:rPr>
              <a:t>it is</a:t>
            </a:r>
            <a:r>
              <a:rPr sz="1600" spc="10" dirty="0">
                <a:latin typeface="Calibri"/>
                <a:cs typeface="Calibri"/>
              </a:rPr>
              <a:t> </a:t>
            </a:r>
            <a:r>
              <a:rPr sz="1600" spc="-5" dirty="0">
                <a:latin typeface="Calibri"/>
                <a:cs typeface="Calibri"/>
              </a:rPr>
              <a:t>in</a:t>
            </a:r>
            <a:r>
              <a:rPr sz="1600" dirty="0">
                <a:latin typeface="Calibri"/>
                <a:cs typeface="Calibri"/>
              </a:rPr>
              <a:t> </a:t>
            </a:r>
            <a:r>
              <a:rPr sz="1600" spc="-5" dirty="0">
                <a:latin typeface="Calibri"/>
                <a:cs typeface="Calibri"/>
              </a:rPr>
              <a:t>the</a:t>
            </a:r>
            <a:r>
              <a:rPr sz="1600" spc="10" dirty="0">
                <a:latin typeface="Calibri"/>
                <a:cs typeface="Calibri"/>
              </a:rPr>
              <a:t> </a:t>
            </a:r>
            <a:r>
              <a:rPr sz="1600" spc="-15" dirty="0">
                <a:latin typeface="Calibri"/>
                <a:cs typeface="Calibri"/>
              </a:rPr>
              <a:t>interest</a:t>
            </a:r>
            <a:r>
              <a:rPr sz="1600" spc="10" dirty="0">
                <a:latin typeface="Calibri"/>
                <a:cs typeface="Calibri"/>
              </a:rPr>
              <a:t> </a:t>
            </a:r>
            <a:r>
              <a:rPr sz="1600" spc="-5" dirty="0">
                <a:latin typeface="Calibri"/>
                <a:cs typeface="Calibri"/>
              </a:rPr>
              <a:t>of</a:t>
            </a:r>
            <a:r>
              <a:rPr sz="1600" spc="25" dirty="0">
                <a:latin typeface="Calibri"/>
                <a:cs typeface="Calibri"/>
              </a:rPr>
              <a:t> </a:t>
            </a:r>
            <a:r>
              <a:rPr sz="1600" spc="-10" dirty="0">
                <a:latin typeface="Calibri"/>
                <a:cs typeface="Calibri"/>
              </a:rPr>
              <a:t>risk-averse</a:t>
            </a:r>
            <a:r>
              <a:rPr sz="1600" spc="25" dirty="0">
                <a:latin typeface="Calibri"/>
                <a:cs typeface="Calibri"/>
              </a:rPr>
              <a:t> </a:t>
            </a:r>
            <a:r>
              <a:rPr sz="1600" spc="-15" dirty="0">
                <a:latin typeface="Calibri"/>
                <a:cs typeface="Calibri"/>
              </a:rPr>
              <a:t>investors </a:t>
            </a:r>
            <a:r>
              <a:rPr sz="1600" spc="-345" dirty="0">
                <a:latin typeface="Calibri"/>
                <a:cs typeface="Calibri"/>
              </a:rPr>
              <a:t> </a:t>
            </a:r>
            <a:r>
              <a:rPr sz="1600" spc="-10" dirty="0">
                <a:latin typeface="Calibri"/>
                <a:cs typeface="Calibri"/>
              </a:rPr>
              <a:t>to</a:t>
            </a:r>
            <a:r>
              <a:rPr sz="1600" spc="5" dirty="0">
                <a:latin typeface="Calibri"/>
                <a:cs typeface="Calibri"/>
              </a:rPr>
              <a:t> </a:t>
            </a:r>
            <a:r>
              <a:rPr sz="1600" spc="-5" dirty="0">
                <a:latin typeface="Calibri"/>
                <a:cs typeface="Calibri"/>
              </a:rPr>
              <a:t>hold</a:t>
            </a:r>
            <a:r>
              <a:rPr sz="1600" spc="-15" dirty="0">
                <a:latin typeface="Calibri"/>
                <a:cs typeface="Calibri"/>
              </a:rPr>
              <a:t> </a:t>
            </a:r>
            <a:r>
              <a:rPr sz="1600" spc="-5" dirty="0">
                <a:latin typeface="Calibri"/>
                <a:cs typeface="Calibri"/>
              </a:rPr>
              <a:t>only</a:t>
            </a:r>
            <a:r>
              <a:rPr sz="1600" spc="5" dirty="0">
                <a:latin typeface="Calibri"/>
                <a:cs typeface="Calibri"/>
              </a:rPr>
              <a:t> </a:t>
            </a:r>
            <a:r>
              <a:rPr sz="1600" spc="-10" dirty="0">
                <a:latin typeface="Calibri"/>
                <a:cs typeface="Calibri"/>
              </a:rPr>
              <a:t>well-diversified</a:t>
            </a:r>
            <a:r>
              <a:rPr sz="1600" spc="-30" dirty="0">
                <a:latin typeface="Calibri"/>
                <a:cs typeface="Calibri"/>
              </a:rPr>
              <a:t> </a:t>
            </a:r>
            <a:r>
              <a:rPr sz="1600" spc="-10" dirty="0">
                <a:latin typeface="Calibri"/>
                <a:cs typeface="Calibri"/>
              </a:rPr>
              <a:t>portfolios.</a:t>
            </a:r>
            <a:endParaRPr sz="1600" dirty="0">
              <a:latin typeface="Calibri"/>
              <a:cs typeface="Calibri"/>
            </a:endParaRPr>
          </a:p>
          <a:p>
            <a:pPr>
              <a:spcBef>
                <a:spcPts val="30"/>
              </a:spcBef>
            </a:pPr>
            <a:endParaRPr sz="1550" dirty="0">
              <a:latin typeface="Calibri"/>
              <a:cs typeface="Calibri"/>
            </a:endParaRPr>
          </a:p>
        </p:txBody>
      </p:sp>
      <p:pic>
        <p:nvPicPr>
          <p:cNvPr id="7" name="Picture 6">
            <a:extLst>
              <a:ext uri="{FF2B5EF4-FFF2-40B4-BE49-F238E27FC236}">
                <a16:creationId xmlns:a16="http://schemas.microsoft.com/office/drawing/2014/main" id="{ECD5B052-B08F-707C-203C-CAA50127DF27}"/>
              </a:ext>
            </a:extLst>
          </p:cNvPr>
          <p:cNvPicPr>
            <a:picLocks noChangeAspect="1"/>
          </p:cNvPicPr>
          <p:nvPr/>
        </p:nvPicPr>
        <p:blipFill>
          <a:blip r:embed="rId2"/>
          <a:stretch>
            <a:fillRect/>
          </a:stretch>
        </p:blipFill>
        <p:spPr>
          <a:xfrm>
            <a:off x="95250" y="4677364"/>
            <a:ext cx="12030075" cy="2075988"/>
          </a:xfrm>
          <a:prstGeom prst="rect">
            <a:avLst/>
          </a:prstGeom>
        </p:spPr>
      </p:pic>
      <p:pic>
        <p:nvPicPr>
          <p:cNvPr id="8" name="Picture 7">
            <a:extLst>
              <a:ext uri="{FF2B5EF4-FFF2-40B4-BE49-F238E27FC236}">
                <a16:creationId xmlns:a16="http://schemas.microsoft.com/office/drawing/2014/main" id="{AF2F448A-8BCD-97EF-818B-7EEC10FE9E05}"/>
              </a:ext>
            </a:extLst>
          </p:cNvPr>
          <p:cNvPicPr>
            <a:picLocks noChangeAspect="1"/>
          </p:cNvPicPr>
          <p:nvPr/>
        </p:nvPicPr>
        <p:blipFill>
          <a:blip r:embed="rId3"/>
          <a:stretch>
            <a:fillRect/>
          </a:stretch>
        </p:blipFill>
        <p:spPr>
          <a:xfrm>
            <a:off x="9425684" y="0"/>
            <a:ext cx="2956816" cy="45806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3350" y="633046"/>
            <a:ext cx="12058650" cy="5543917"/>
          </a:xfrm>
        </p:spPr>
        <p:txBody>
          <a:bodyPr>
            <a:normAutofit/>
          </a:bodyPr>
          <a:lstStyle/>
          <a:p>
            <a:pPr marL="0" indent="0" algn="just">
              <a:buNone/>
            </a:pPr>
            <a:r>
              <a:rPr lang="en-US" b="1" dirty="0">
                <a:solidFill>
                  <a:srgbClr val="FF0000"/>
                </a:solidFill>
                <a:highlight>
                  <a:srgbClr val="00FFFF"/>
                </a:highlight>
              </a:rPr>
              <a:t>2. Basics of Financial Instruments:</a:t>
            </a:r>
          </a:p>
          <a:p>
            <a:pPr marL="0" indent="0" algn="just">
              <a:buNone/>
            </a:pPr>
            <a:r>
              <a:rPr lang="en-US" dirty="0"/>
              <a:t>Basic financial assets are also called financial products or financial instruments. Banks use financial instruments for trading purposes and to hedge their financial activities. These financial instruments are considered “plain-vanilla” products because they are relatively simple and do not have complex features. </a:t>
            </a:r>
          </a:p>
          <a:p>
            <a:pPr marL="0" indent="0" algn="just">
              <a:buNone/>
            </a:pPr>
            <a:r>
              <a:rPr lang="en-US" dirty="0"/>
              <a:t>For instance, common stocks and corporate bonds are both considered </a:t>
            </a:r>
            <a:r>
              <a:rPr lang="en-US" u="sng" dirty="0"/>
              <a:t>plain-vanilla (simple) financial instruments</a:t>
            </a:r>
            <a:r>
              <a:rPr lang="en-US" dirty="0"/>
              <a:t>.  Banks trade both plain-vanilla and complex products, with many complex products that can be broken down into two or more simpler products. New  financial  instruments  usually  remix  already  existing,  plain-vanilla  instruments into more complex structures, requiring sophisticated pricing and legal structures.</a:t>
            </a:r>
          </a:p>
          <a:p>
            <a:pPr marL="0" indent="0" algn="just">
              <a:buNone/>
            </a:pPr>
            <a:r>
              <a:rPr lang="en-US" b="0" i="0" u="sng" dirty="0">
                <a:solidFill>
                  <a:srgbClr val="202124"/>
                </a:solidFill>
                <a:effectLst/>
                <a:latin typeface="Google Sans"/>
              </a:rPr>
              <a:t>Complex financial instruments </a:t>
            </a:r>
            <a:r>
              <a:rPr lang="en-US" b="0" i="0" dirty="0">
                <a:solidFill>
                  <a:srgbClr val="202124"/>
                </a:solidFill>
                <a:effectLst/>
                <a:latin typeface="Google Sans"/>
              </a:rPr>
              <a:t>include </a:t>
            </a:r>
            <a:r>
              <a:rPr lang="en-US" b="0" i="0" dirty="0">
                <a:solidFill>
                  <a:srgbClr val="040C28"/>
                </a:solidFill>
                <a:effectLst/>
                <a:latin typeface="Google Sans"/>
              </a:rPr>
              <a:t>derivatives (such as options, forwards, and futures) and hybrid/compound instruments (such as convertible debt)</a:t>
            </a:r>
            <a:endParaRPr lang="en-US" dirty="0"/>
          </a:p>
          <a:p>
            <a:pPr marL="0" indent="0" algn="just">
              <a:buNone/>
            </a:pPr>
            <a:endParaRPr lang="en-US" dirty="0"/>
          </a:p>
        </p:txBody>
      </p:sp>
      <p:pic>
        <p:nvPicPr>
          <p:cNvPr id="2" name="Picture 1">
            <a:extLst>
              <a:ext uri="{FF2B5EF4-FFF2-40B4-BE49-F238E27FC236}">
                <a16:creationId xmlns:a16="http://schemas.microsoft.com/office/drawing/2014/main" id="{24F72C7A-B7CF-4169-10C9-014BD923DA5B}"/>
              </a:ext>
            </a:extLst>
          </p:cNvPr>
          <p:cNvPicPr>
            <a:picLocks noChangeAspect="1"/>
          </p:cNvPicPr>
          <p:nvPr/>
        </p:nvPicPr>
        <p:blipFill>
          <a:blip r:embed="rId2"/>
          <a:stretch>
            <a:fillRect/>
          </a:stretch>
        </p:blipFill>
        <p:spPr>
          <a:xfrm>
            <a:off x="9235184" y="-58910"/>
            <a:ext cx="2956816" cy="897110"/>
          </a:xfrm>
          <a:prstGeom prst="rect">
            <a:avLst/>
          </a:prstGeom>
        </p:spPr>
      </p:pic>
    </p:spTree>
    <p:extLst>
      <p:ext uri="{BB962C8B-B14F-4D97-AF65-F5344CB8AC3E}">
        <p14:creationId xmlns:p14="http://schemas.microsoft.com/office/powerpoint/2010/main" val="4293089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5423" y="351692"/>
            <a:ext cx="11563642" cy="6330462"/>
          </a:xfrm>
        </p:spPr>
        <p:txBody>
          <a:bodyPr>
            <a:normAutofit/>
          </a:bodyPr>
          <a:lstStyle/>
          <a:p>
            <a:pPr marL="0" indent="0" algn="just">
              <a:buNone/>
            </a:pPr>
            <a:r>
              <a:rPr lang="en-US" dirty="0">
                <a:solidFill>
                  <a:srgbClr val="FF0000"/>
                </a:solidFill>
              </a:rPr>
              <a:t>1.   Currencies</a:t>
            </a:r>
          </a:p>
          <a:p>
            <a:pPr marL="0" indent="0" algn="just">
              <a:buNone/>
            </a:pPr>
            <a:r>
              <a:rPr lang="en-US" dirty="0"/>
              <a:t>Most countries (or groups of countries) have their own currency (i.e., money).They control its supply through their central bank or a similar institution. </a:t>
            </a:r>
          </a:p>
          <a:p>
            <a:pPr marL="0" indent="0" algn="just">
              <a:buNone/>
            </a:pPr>
            <a:r>
              <a:rPr lang="en-US" dirty="0"/>
              <a:t>In foreign exchange transactions, one currency is exchanged for another currency. Banking institutions engage in foreign exchange transactions for a wide variety of reasons. For example, they may be conducting operations out-side their home country, requiring them to have cash on hand in a foreign currency to fulfill their obligations in that country. </a:t>
            </a:r>
          </a:p>
          <a:p>
            <a:pPr marL="0" indent="0" algn="just">
              <a:buNone/>
            </a:pPr>
            <a:r>
              <a:rPr lang="en-US" dirty="0"/>
              <a:t>Exchange rates reflect the relative value of one currency in relation to another currency. For instance, if the exchange rate between the GBP (British pound) and the USD (United States dollar) is 1.50, this means that for each GBP you receive, you must pay USD 1.50. It also means that for each USD you receive, you must pay GBP 0.67 (= 1.0/1.5).</a:t>
            </a:r>
          </a:p>
          <a:p>
            <a:pPr marL="0" indent="0" algn="just">
              <a:buNone/>
            </a:pPr>
            <a:endParaRPr lang="en-US" dirty="0"/>
          </a:p>
        </p:txBody>
      </p:sp>
      <p:pic>
        <p:nvPicPr>
          <p:cNvPr id="2" name="Picture 1">
            <a:extLst>
              <a:ext uri="{FF2B5EF4-FFF2-40B4-BE49-F238E27FC236}">
                <a16:creationId xmlns:a16="http://schemas.microsoft.com/office/drawing/2014/main" id="{0E49EE40-936D-7F98-06BD-0D187A42982C}"/>
              </a:ext>
            </a:extLst>
          </p:cNvPr>
          <p:cNvPicPr>
            <a:picLocks noChangeAspect="1"/>
          </p:cNvPicPr>
          <p:nvPr/>
        </p:nvPicPr>
        <p:blipFill>
          <a:blip r:embed="rId2"/>
          <a:stretch>
            <a:fillRect/>
          </a:stretch>
        </p:blipFill>
        <p:spPr>
          <a:xfrm>
            <a:off x="9235184" y="76199"/>
            <a:ext cx="2956816" cy="657225"/>
          </a:xfrm>
          <a:prstGeom prst="rect">
            <a:avLst/>
          </a:prstGeom>
        </p:spPr>
      </p:pic>
    </p:spTree>
    <p:extLst>
      <p:ext uri="{BB962C8B-B14F-4D97-AF65-F5344CB8AC3E}">
        <p14:creationId xmlns:p14="http://schemas.microsoft.com/office/powerpoint/2010/main" val="4103942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3895" y="253218"/>
            <a:ext cx="11704280" cy="6487113"/>
          </a:xfrm>
        </p:spPr>
        <p:txBody>
          <a:bodyPr>
            <a:normAutofit fontScale="77500" lnSpcReduction="20000"/>
          </a:bodyPr>
          <a:lstStyle/>
          <a:p>
            <a:pPr marL="0" indent="0" algn="just">
              <a:buNone/>
            </a:pPr>
            <a:endParaRPr lang="en-US" dirty="0"/>
          </a:p>
          <a:p>
            <a:pPr marL="241300" marR="5080" indent="-228600" algn="just">
              <a:lnSpc>
                <a:spcPct val="110000"/>
              </a:lnSpc>
              <a:spcBef>
                <a:spcPts val="5"/>
              </a:spcBef>
              <a:buFont typeface="Symbol"/>
              <a:buChar char=""/>
              <a:tabLst>
                <a:tab pos="241300" algn="l"/>
              </a:tabLst>
            </a:pPr>
            <a:r>
              <a:rPr lang="en-US" b="0" i="0" dirty="0">
                <a:solidFill>
                  <a:srgbClr val="000000"/>
                </a:solidFill>
                <a:effectLst/>
              </a:rPr>
              <a:t>An </a:t>
            </a:r>
            <a:r>
              <a:rPr lang="en-US" b="1" i="0" dirty="0">
                <a:solidFill>
                  <a:srgbClr val="000000"/>
                </a:solidFill>
                <a:effectLst/>
              </a:rPr>
              <a:t>exchange rate </a:t>
            </a:r>
            <a:r>
              <a:rPr lang="en-US" b="0" i="0" dirty="0">
                <a:solidFill>
                  <a:srgbClr val="000000"/>
                </a:solidFill>
                <a:effectLst/>
              </a:rPr>
              <a:t>is simply the price or cost of units of one currency in terms of another. In this book we state exchange rates in the form 1.416 USD/EUR, to mean that each euro costs $1.416.</a:t>
            </a:r>
          </a:p>
          <a:p>
            <a:pPr marL="12700" marR="5080" indent="0" algn="just">
              <a:lnSpc>
                <a:spcPct val="110000"/>
              </a:lnSpc>
              <a:spcBef>
                <a:spcPts val="5"/>
              </a:spcBef>
              <a:buNone/>
              <a:tabLst>
                <a:tab pos="241300" algn="l"/>
              </a:tabLst>
            </a:pPr>
            <a:endParaRPr lang="en-US" dirty="0"/>
          </a:p>
          <a:p>
            <a:pPr marL="241300" marR="5080" indent="-228600" algn="just">
              <a:lnSpc>
                <a:spcPct val="110000"/>
              </a:lnSpc>
              <a:spcBef>
                <a:spcPts val="5"/>
              </a:spcBef>
              <a:buFont typeface="Symbol"/>
              <a:buChar char=""/>
              <a:tabLst>
                <a:tab pos="241300" algn="l"/>
              </a:tabLst>
            </a:pPr>
            <a:r>
              <a:rPr lang="en-US" dirty="0"/>
              <a:t>It is common to refer to the different exchange rates of one currency against other currencies in terms of spot exchange rates or spot cross rates. </a:t>
            </a:r>
            <a:r>
              <a:rPr lang="en-US" dirty="0">
                <a:highlight>
                  <a:srgbClr val="FFFF00"/>
                </a:highlight>
              </a:rPr>
              <a:t>Spot exchange rates </a:t>
            </a:r>
            <a:r>
              <a:rPr lang="en-US" b="0" i="0" dirty="0">
                <a:effectLst/>
              </a:rPr>
              <a:t>The </a:t>
            </a:r>
            <a:r>
              <a:rPr lang="en-US" b="0" i="0" dirty="0">
                <a:effectLst/>
                <a:highlight>
                  <a:srgbClr val="FFFF00"/>
                </a:highlight>
              </a:rPr>
              <a:t>spot rate </a:t>
            </a:r>
            <a:r>
              <a:rPr lang="en-US" b="0" i="0" dirty="0">
                <a:effectLst/>
              </a:rPr>
              <a:t>is </a:t>
            </a:r>
            <a:r>
              <a:rPr lang="en-US" i="0" dirty="0">
                <a:effectLst/>
              </a:rPr>
              <a:t>the current market price for exchanging one currency for another.</a:t>
            </a:r>
            <a:r>
              <a:rPr lang="en-US" b="0" i="0" dirty="0">
                <a:solidFill>
                  <a:srgbClr val="4D5156"/>
                </a:solidFill>
                <a:effectLst/>
                <a:latin typeface="arial" panose="020B0604020202020204" pitchFamily="34" charset="0"/>
              </a:rPr>
              <a:t> </a:t>
            </a:r>
            <a:r>
              <a:rPr lang="en-US" dirty="0"/>
              <a:t> Whereas </a:t>
            </a:r>
            <a:r>
              <a:rPr lang="en-US" dirty="0">
                <a:highlight>
                  <a:srgbClr val="FFFF00"/>
                </a:highlight>
              </a:rPr>
              <a:t>spot cross rates</a:t>
            </a:r>
            <a:r>
              <a:rPr lang="en-US" dirty="0"/>
              <a:t> </a:t>
            </a:r>
            <a:r>
              <a:rPr lang="en-US" sz="2800" dirty="0">
                <a:latin typeface="Calibri"/>
                <a:cs typeface="Calibri"/>
              </a:rPr>
              <a:t>is</a:t>
            </a:r>
            <a:r>
              <a:rPr lang="en-US" sz="2800" spc="-30" dirty="0">
                <a:latin typeface="Calibri"/>
                <a:cs typeface="Calibri"/>
              </a:rPr>
              <a:t> </a:t>
            </a:r>
            <a:r>
              <a:rPr lang="en-US" sz="2800" dirty="0">
                <a:latin typeface="Calibri"/>
                <a:cs typeface="Calibri"/>
              </a:rPr>
              <a:t>the</a:t>
            </a:r>
            <a:r>
              <a:rPr lang="en-US" sz="2800" spc="-30" dirty="0">
                <a:latin typeface="Calibri"/>
                <a:cs typeface="Calibri"/>
              </a:rPr>
              <a:t> </a:t>
            </a:r>
            <a:r>
              <a:rPr lang="en-US" sz="2800" dirty="0">
                <a:latin typeface="Calibri"/>
                <a:cs typeface="Calibri"/>
              </a:rPr>
              <a:t>exchange</a:t>
            </a:r>
            <a:r>
              <a:rPr lang="en-US" sz="2800" spc="-15" dirty="0">
                <a:latin typeface="Calibri"/>
                <a:cs typeface="Calibri"/>
              </a:rPr>
              <a:t> </a:t>
            </a:r>
            <a:r>
              <a:rPr lang="en-US" sz="2800" dirty="0">
                <a:latin typeface="Calibri"/>
                <a:cs typeface="Calibri"/>
              </a:rPr>
              <a:t>rate</a:t>
            </a:r>
            <a:r>
              <a:rPr lang="en-US" sz="2800" spc="-30" dirty="0">
                <a:latin typeface="Calibri"/>
                <a:cs typeface="Calibri"/>
              </a:rPr>
              <a:t> </a:t>
            </a:r>
            <a:r>
              <a:rPr lang="en-US" sz="2800" dirty="0">
                <a:latin typeface="Calibri"/>
                <a:cs typeface="Calibri"/>
              </a:rPr>
              <a:t>between</a:t>
            </a:r>
            <a:r>
              <a:rPr lang="en-US" sz="2800" spc="-30" dirty="0">
                <a:latin typeface="Calibri"/>
                <a:cs typeface="Calibri"/>
              </a:rPr>
              <a:t> </a:t>
            </a:r>
            <a:r>
              <a:rPr lang="en-US" sz="2800" dirty="0">
                <a:latin typeface="Calibri"/>
                <a:cs typeface="Calibri"/>
              </a:rPr>
              <a:t>two</a:t>
            </a:r>
            <a:r>
              <a:rPr lang="en-US" sz="2800" spc="-30" dirty="0">
                <a:latin typeface="Calibri"/>
                <a:cs typeface="Calibri"/>
              </a:rPr>
              <a:t> </a:t>
            </a:r>
            <a:r>
              <a:rPr lang="en-US" sz="2800" spc="-10" dirty="0">
                <a:latin typeface="Calibri"/>
                <a:cs typeface="Calibri"/>
              </a:rPr>
              <a:t>currencies</a:t>
            </a:r>
            <a:r>
              <a:rPr lang="en-US" sz="2800" spc="-30" dirty="0">
                <a:latin typeface="Calibri"/>
                <a:cs typeface="Calibri"/>
              </a:rPr>
              <a:t> </a:t>
            </a:r>
            <a:r>
              <a:rPr lang="en-US" sz="2800" dirty="0">
                <a:latin typeface="Calibri"/>
                <a:cs typeface="Calibri"/>
              </a:rPr>
              <a:t>implied</a:t>
            </a:r>
            <a:r>
              <a:rPr lang="en-US" sz="2800" spc="-35" dirty="0">
                <a:latin typeface="Calibri"/>
                <a:cs typeface="Calibri"/>
              </a:rPr>
              <a:t> </a:t>
            </a:r>
            <a:r>
              <a:rPr lang="en-US" sz="2800" dirty="0">
                <a:latin typeface="Calibri"/>
                <a:cs typeface="Calibri"/>
              </a:rPr>
              <a:t>by</a:t>
            </a:r>
            <a:r>
              <a:rPr lang="en-US" sz="2800" spc="-30" dirty="0">
                <a:latin typeface="Calibri"/>
                <a:cs typeface="Calibri"/>
              </a:rPr>
              <a:t> </a:t>
            </a:r>
            <a:r>
              <a:rPr lang="en-US" sz="2800" dirty="0">
                <a:latin typeface="Calibri"/>
                <a:cs typeface="Calibri"/>
              </a:rPr>
              <a:t>their</a:t>
            </a:r>
            <a:r>
              <a:rPr lang="en-US" sz="2800" spc="-30" dirty="0">
                <a:latin typeface="Calibri"/>
                <a:cs typeface="Calibri"/>
              </a:rPr>
              <a:t> </a:t>
            </a:r>
            <a:r>
              <a:rPr lang="en-US" sz="2800" dirty="0">
                <a:latin typeface="Calibri"/>
                <a:cs typeface="Calibri"/>
              </a:rPr>
              <a:t>exchange</a:t>
            </a:r>
            <a:r>
              <a:rPr lang="en-US" sz="2800" spc="-20" dirty="0">
                <a:latin typeface="Calibri"/>
                <a:cs typeface="Calibri"/>
              </a:rPr>
              <a:t> </a:t>
            </a:r>
            <a:r>
              <a:rPr lang="en-US" sz="2800" dirty="0">
                <a:latin typeface="Calibri"/>
                <a:cs typeface="Calibri"/>
              </a:rPr>
              <a:t>rates</a:t>
            </a:r>
            <a:r>
              <a:rPr lang="en-US" sz="2800" spc="-20" dirty="0">
                <a:latin typeface="Calibri"/>
                <a:cs typeface="Calibri"/>
              </a:rPr>
              <a:t> </a:t>
            </a:r>
            <a:r>
              <a:rPr lang="en-US" sz="2800" dirty="0">
                <a:latin typeface="Calibri"/>
                <a:cs typeface="Calibri"/>
              </a:rPr>
              <a:t>with</a:t>
            </a:r>
            <a:r>
              <a:rPr lang="en-US" sz="2800" spc="-30" dirty="0">
                <a:latin typeface="Calibri"/>
                <a:cs typeface="Calibri"/>
              </a:rPr>
              <a:t> </a:t>
            </a:r>
            <a:r>
              <a:rPr lang="en-US" sz="2800" spc="-50" dirty="0">
                <a:latin typeface="Calibri"/>
                <a:cs typeface="Calibri"/>
              </a:rPr>
              <a:t>a </a:t>
            </a:r>
            <a:r>
              <a:rPr lang="en-US" sz="2800" dirty="0">
                <a:latin typeface="Calibri"/>
                <a:cs typeface="Calibri"/>
              </a:rPr>
              <a:t>common</a:t>
            </a:r>
            <a:r>
              <a:rPr lang="en-US" sz="2800" spc="-40" dirty="0">
                <a:latin typeface="Calibri"/>
                <a:cs typeface="Calibri"/>
              </a:rPr>
              <a:t> </a:t>
            </a:r>
            <a:r>
              <a:rPr lang="en-US" sz="2800" dirty="0">
                <a:latin typeface="Calibri"/>
                <a:cs typeface="Calibri"/>
              </a:rPr>
              <a:t>third</a:t>
            </a:r>
            <a:r>
              <a:rPr lang="en-US" sz="2800" spc="-25" dirty="0">
                <a:latin typeface="Calibri"/>
                <a:cs typeface="Calibri"/>
              </a:rPr>
              <a:t> </a:t>
            </a:r>
            <a:r>
              <a:rPr lang="en-US" sz="2800" dirty="0">
                <a:latin typeface="Calibri"/>
                <a:cs typeface="Calibri"/>
              </a:rPr>
              <a:t>currency.</a:t>
            </a:r>
            <a:r>
              <a:rPr lang="en-US" sz="2800" spc="-30" dirty="0">
                <a:latin typeface="Calibri"/>
                <a:cs typeface="Calibri"/>
              </a:rPr>
              <a:t> </a:t>
            </a:r>
            <a:r>
              <a:rPr lang="en-US" sz="2800" dirty="0">
                <a:latin typeface="Calibri"/>
                <a:cs typeface="Calibri"/>
              </a:rPr>
              <a:t>Cross</a:t>
            </a:r>
            <a:r>
              <a:rPr lang="en-US" sz="2800" spc="-30" dirty="0">
                <a:latin typeface="Calibri"/>
                <a:cs typeface="Calibri"/>
              </a:rPr>
              <a:t> </a:t>
            </a:r>
            <a:r>
              <a:rPr lang="en-US" sz="2800" dirty="0">
                <a:latin typeface="Calibri"/>
                <a:cs typeface="Calibri"/>
              </a:rPr>
              <a:t>rates</a:t>
            </a:r>
            <a:r>
              <a:rPr lang="en-US" sz="2800" spc="-35" dirty="0">
                <a:latin typeface="Calibri"/>
                <a:cs typeface="Calibri"/>
              </a:rPr>
              <a:t> </a:t>
            </a:r>
            <a:r>
              <a:rPr lang="en-US" sz="2800" dirty="0">
                <a:latin typeface="Calibri"/>
                <a:cs typeface="Calibri"/>
              </a:rPr>
              <a:t>are</a:t>
            </a:r>
            <a:r>
              <a:rPr lang="en-US" sz="2800" spc="-35" dirty="0">
                <a:latin typeface="Calibri"/>
                <a:cs typeface="Calibri"/>
              </a:rPr>
              <a:t> </a:t>
            </a:r>
            <a:r>
              <a:rPr lang="en-US" sz="2800" dirty="0">
                <a:latin typeface="Calibri"/>
                <a:cs typeface="Calibri"/>
              </a:rPr>
              <a:t>necessary</a:t>
            </a:r>
            <a:r>
              <a:rPr lang="en-US" sz="2800" spc="-25" dirty="0">
                <a:latin typeface="Calibri"/>
                <a:cs typeface="Calibri"/>
              </a:rPr>
              <a:t> </a:t>
            </a:r>
            <a:r>
              <a:rPr lang="en-US" sz="2800" dirty="0">
                <a:latin typeface="Calibri"/>
                <a:cs typeface="Calibri"/>
              </a:rPr>
              <a:t>when</a:t>
            </a:r>
            <a:r>
              <a:rPr lang="en-US" sz="2800" spc="-30" dirty="0">
                <a:latin typeface="Calibri"/>
                <a:cs typeface="Calibri"/>
              </a:rPr>
              <a:t> </a:t>
            </a:r>
            <a:r>
              <a:rPr lang="en-US" sz="2800" dirty="0">
                <a:latin typeface="Calibri"/>
                <a:cs typeface="Calibri"/>
              </a:rPr>
              <a:t>there</a:t>
            </a:r>
            <a:r>
              <a:rPr lang="en-US" sz="2800" spc="-35" dirty="0">
                <a:latin typeface="Calibri"/>
                <a:cs typeface="Calibri"/>
              </a:rPr>
              <a:t> </a:t>
            </a:r>
            <a:r>
              <a:rPr lang="en-US" sz="2800" dirty="0">
                <a:latin typeface="Calibri"/>
                <a:cs typeface="Calibri"/>
              </a:rPr>
              <a:t>is</a:t>
            </a:r>
            <a:r>
              <a:rPr lang="en-US" sz="2800" spc="-35" dirty="0">
                <a:latin typeface="Calibri"/>
                <a:cs typeface="Calibri"/>
              </a:rPr>
              <a:t> </a:t>
            </a:r>
            <a:r>
              <a:rPr lang="en-US" sz="2800" dirty="0">
                <a:latin typeface="Calibri"/>
                <a:cs typeface="Calibri"/>
              </a:rPr>
              <a:t>no</a:t>
            </a:r>
            <a:r>
              <a:rPr lang="en-US" sz="2800" spc="-20" dirty="0">
                <a:latin typeface="Calibri"/>
                <a:cs typeface="Calibri"/>
              </a:rPr>
              <a:t> </a:t>
            </a:r>
            <a:r>
              <a:rPr lang="en-US" sz="2800" dirty="0">
                <a:latin typeface="Calibri"/>
                <a:cs typeface="Calibri"/>
              </a:rPr>
              <a:t>active</a:t>
            </a:r>
            <a:r>
              <a:rPr lang="en-US" sz="2800" spc="-35" dirty="0">
                <a:latin typeface="Calibri"/>
                <a:cs typeface="Calibri"/>
              </a:rPr>
              <a:t> </a:t>
            </a:r>
            <a:r>
              <a:rPr lang="en-US" sz="2800" dirty="0">
                <a:latin typeface="Calibri"/>
                <a:cs typeface="Calibri"/>
              </a:rPr>
              <a:t>FX</a:t>
            </a:r>
            <a:r>
              <a:rPr lang="en-US" sz="2800" spc="-35" dirty="0">
                <a:latin typeface="Calibri"/>
                <a:cs typeface="Calibri"/>
              </a:rPr>
              <a:t> </a:t>
            </a:r>
            <a:r>
              <a:rPr lang="en-US" sz="2800" dirty="0">
                <a:latin typeface="Calibri"/>
                <a:cs typeface="Calibri"/>
              </a:rPr>
              <a:t>market</a:t>
            </a:r>
            <a:r>
              <a:rPr lang="en-US" sz="2800" spc="-35" dirty="0">
                <a:latin typeface="Calibri"/>
                <a:cs typeface="Calibri"/>
              </a:rPr>
              <a:t> </a:t>
            </a:r>
            <a:r>
              <a:rPr lang="en-US" sz="2800" dirty="0">
                <a:latin typeface="Calibri"/>
                <a:cs typeface="Calibri"/>
              </a:rPr>
              <a:t>in</a:t>
            </a:r>
            <a:r>
              <a:rPr lang="en-US" sz="2800" spc="-35" dirty="0">
                <a:latin typeface="Calibri"/>
                <a:cs typeface="Calibri"/>
              </a:rPr>
              <a:t> </a:t>
            </a:r>
            <a:r>
              <a:rPr lang="en-US" sz="2800" dirty="0">
                <a:latin typeface="Calibri"/>
                <a:cs typeface="Calibri"/>
              </a:rPr>
              <a:t>the</a:t>
            </a:r>
            <a:r>
              <a:rPr lang="en-US" sz="2800" spc="-25" dirty="0">
                <a:latin typeface="Calibri"/>
                <a:cs typeface="Calibri"/>
              </a:rPr>
              <a:t> </a:t>
            </a:r>
            <a:r>
              <a:rPr lang="en-US" sz="2800" spc="-10" dirty="0">
                <a:latin typeface="Calibri"/>
                <a:cs typeface="Calibri"/>
              </a:rPr>
              <a:t>currency </a:t>
            </a:r>
            <a:r>
              <a:rPr lang="en-US" sz="2800" dirty="0">
                <a:latin typeface="Calibri"/>
                <a:cs typeface="Calibri"/>
              </a:rPr>
              <a:t>pair.</a:t>
            </a:r>
            <a:r>
              <a:rPr lang="en-US" sz="2800" spc="-30" dirty="0">
                <a:latin typeface="Calibri"/>
                <a:cs typeface="Calibri"/>
              </a:rPr>
              <a:t> </a:t>
            </a:r>
            <a:r>
              <a:rPr lang="en-US" sz="2800" dirty="0">
                <a:latin typeface="Calibri"/>
                <a:cs typeface="Calibri"/>
              </a:rPr>
              <a:t>The</a:t>
            </a:r>
            <a:r>
              <a:rPr lang="en-US" sz="2800" spc="-35" dirty="0">
                <a:latin typeface="Calibri"/>
                <a:cs typeface="Calibri"/>
              </a:rPr>
              <a:t> </a:t>
            </a:r>
            <a:r>
              <a:rPr lang="en-US" sz="2800" dirty="0">
                <a:latin typeface="Calibri"/>
                <a:cs typeface="Calibri"/>
              </a:rPr>
              <a:t>rate</a:t>
            </a:r>
            <a:r>
              <a:rPr lang="en-US" sz="2800" spc="-35" dirty="0">
                <a:latin typeface="Calibri"/>
                <a:cs typeface="Calibri"/>
              </a:rPr>
              <a:t> </a:t>
            </a:r>
            <a:r>
              <a:rPr lang="en-US" sz="2800" dirty="0">
                <a:latin typeface="Calibri"/>
                <a:cs typeface="Calibri"/>
              </a:rPr>
              <a:t>must</a:t>
            </a:r>
            <a:r>
              <a:rPr lang="en-US" sz="2800" spc="-30" dirty="0">
                <a:latin typeface="Calibri"/>
                <a:cs typeface="Calibri"/>
              </a:rPr>
              <a:t> </a:t>
            </a:r>
            <a:r>
              <a:rPr lang="en-US" sz="2800" dirty="0">
                <a:latin typeface="Calibri"/>
                <a:cs typeface="Calibri"/>
              </a:rPr>
              <a:t>be</a:t>
            </a:r>
            <a:r>
              <a:rPr lang="en-US" sz="2800" spc="-35" dirty="0">
                <a:latin typeface="Calibri"/>
                <a:cs typeface="Calibri"/>
              </a:rPr>
              <a:t> </a:t>
            </a:r>
            <a:r>
              <a:rPr lang="en-US" sz="2800" dirty="0">
                <a:latin typeface="Calibri"/>
                <a:cs typeface="Calibri"/>
              </a:rPr>
              <a:t>computed</a:t>
            </a:r>
            <a:r>
              <a:rPr lang="en-US" sz="2800" spc="-35" dirty="0">
                <a:latin typeface="Calibri"/>
                <a:cs typeface="Calibri"/>
              </a:rPr>
              <a:t> </a:t>
            </a:r>
            <a:r>
              <a:rPr lang="en-US" sz="2800" dirty="0">
                <a:latin typeface="Calibri"/>
                <a:cs typeface="Calibri"/>
              </a:rPr>
              <a:t>from</a:t>
            </a:r>
            <a:r>
              <a:rPr lang="en-US" sz="2800" spc="-35" dirty="0">
                <a:latin typeface="Calibri"/>
                <a:cs typeface="Calibri"/>
              </a:rPr>
              <a:t> </a:t>
            </a:r>
            <a:r>
              <a:rPr lang="en-US" sz="2800" dirty="0">
                <a:latin typeface="Calibri"/>
                <a:cs typeface="Calibri"/>
              </a:rPr>
              <a:t>the</a:t>
            </a:r>
            <a:r>
              <a:rPr lang="en-US" sz="2800" spc="-35" dirty="0">
                <a:latin typeface="Calibri"/>
                <a:cs typeface="Calibri"/>
              </a:rPr>
              <a:t> </a:t>
            </a:r>
            <a:r>
              <a:rPr lang="en-US" sz="2800" dirty="0">
                <a:latin typeface="Calibri"/>
                <a:cs typeface="Calibri"/>
              </a:rPr>
              <a:t>exchange</a:t>
            </a:r>
            <a:r>
              <a:rPr lang="en-US" sz="2800" spc="-20" dirty="0">
                <a:latin typeface="Calibri"/>
                <a:cs typeface="Calibri"/>
              </a:rPr>
              <a:t> </a:t>
            </a:r>
            <a:r>
              <a:rPr lang="en-US" sz="2800" dirty="0">
                <a:latin typeface="Calibri"/>
                <a:cs typeface="Calibri"/>
              </a:rPr>
              <a:t>rates</a:t>
            </a:r>
            <a:r>
              <a:rPr lang="en-US" sz="2800" spc="-35" dirty="0">
                <a:latin typeface="Calibri"/>
                <a:cs typeface="Calibri"/>
              </a:rPr>
              <a:t> </a:t>
            </a:r>
            <a:r>
              <a:rPr lang="en-US" sz="2800" dirty="0">
                <a:latin typeface="Calibri"/>
                <a:cs typeface="Calibri"/>
              </a:rPr>
              <a:t>between</a:t>
            </a:r>
            <a:r>
              <a:rPr lang="en-US" sz="2800" spc="-20" dirty="0">
                <a:latin typeface="Calibri"/>
                <a:cs typeface="Calibri"/>
              </a:rPr>
              <a:t> </a:t>
            </a:r>
            <a:r>
              <a:rPr lang="en-US" sz="2800" dirty="0">
                <a:latin typeface="Calibri"/>
                <a:cs typeface="Calibri"/>
              </a:rPr>
              <a:t>each</a:t>
            </a:r>
            <a:r>
              <a:rPr lang="en-US" sz="2800" spc="-25" dirty="0">
                <a:latin typeface="Calibri"/>
                <a:cs typeface="Calibri"/>
              </a:rPr>
              <a:t> </a:t>
            </a:r>
            <a:r>
              <a:rPr lang="en-US" sz="2800" dirty="0">
                <a:latin typeface="Calibri"/>
                <a:cs typeface="Calibri"/>
              </a:rPr>
              <a:t>of</a:t>
            </a:r>
            <a:r>
              <a:rPr lang="en-US" sz="2800" spc="-35" dirty="0">
                <a:latin typeface="Calibri"/>
                <a:cs typeface="Calibri"/>
              </a:rPr>
              <a:t> </a:t>
            </a:r>
            <a:r>
              <a:rPr lang="en-US" sz="2800" dirty="0">
                <a:latin typeface="Calibri"/>
                <a:cs typeface="Calibri"/>
              </a:rPr>
              <a:t>these</a:t>
            </a:r>
            <a:r>
              <a:rPr lang="en-US" sz="2800" spc="-35" dirty="0">
                <a:latin typeface="Calibri"/>
                <a:cs typeface="Calibri"/>
              </a:rPr>
              <a:t> </a:t>
            </a:r>
            <a:r>
              <a:rPr lang="en-US" sz="2800" dirty="0">
                <a:latin typeface="Calibri"/>
                <a:cs typeface="Calibri"/>
              </a:rPr>
              <a:t>two</a:t>
            </a:r>
            <a:r>
              <a:rPr lang="en-US" sz="2800" spc="-25" dirty="0">
                <a:latin typeface="Calibri"/>
                <a:cs typeface="Calibri"/>
              </a:rPr>
              <a:t> </a:t>
            </a:r>
            <a:r>
              <a:rPr lang="en-US" sz="2800" spc="-10" dirty="0">
                <a:latin typeface="Calibri"/>
                <a:cs typeface="Calibri"/>
              </a:rPr>
              <a:t>currencies</a:t>
            </a:r>
            <a:r>
              <a:rPr lang="en-US" sz="2800" spc="-30" dirty="0">
                <a:latin typeface="Calibri"/>
                <a:cs typeface="Calibri"/>
              </a:rPr>
              <a:t> </a:t>
            </a:r>
            <a:r>
              <a:rPr lang="en-US" sz="2800" spc="-25" dirty="0">
                <a:latin typeface="Calibri"/>
                <a:cs typeface="Calibri"/>
              </a:rPr>
              <a:t>and </a:t>
            </a:r>
            <a:r>
              <a:rPr lang="en-US" sz="2800" dirty="0">
                <a:latin typeface="Calibri"/>
                <a:cs typeface="Calibri"/>
              </a:rPr>
              <a:t>a</a:t>
            </a:r>
            <a:r>
              <a:rPr lang="en-US" sz="2800" spc="-25" dirty="0">
                <a:latin typeface="Calibri"/>
                <a:cs typeface="Calibri"/>
              </a:rPr>
              <a:t> </a:t>
            </a:r>
            <a:r>
              <a:rPr lang="en-US" sz="2800" dirty="0">
                <a:latin typeface="Calibri"/>
                <a:cs typeface="Calibri"/>
              </a:rPr>
              <a:t>third</a:t>
            </a:r>
            <a:r>
              <a:rPr lang="en-US" sz="2800" spc="-25" dirty="0">
                <a:latin typeface="Calibri"/>
                <a:cs typeface="Calibri"/>
              </a:rPr>
              <a:t> </a:t>
            </a:r>
            <a:r>
              <a:rPr lang="en-US" sz="2800" dirty="0">
                <a:latin typeface="Calibri"/>
                <a:cs typeface="Calibri"/>
              </a:rPr>
              <a:t>currency,</a:t>
            </a:r>
            <a:r>
              <a:rPr lang="en-US" sz="2800" spc="-30" dirty="0">
                <a:latin typeface="Calibri"/>
                <a:cs typeface="Calibri"/>
              </a:rPr>
              <a:t> </a:t>
            </a:r>
            <a:r>
              <a:rPr lang="en-US" sz="2800" dirty="0">
                <a:latin typeface="Calibri"/>
                <a:cs typeface="Calibri"/>
              </a:rPr>
              <a:t>usually</a:t>
            </a:r>
            <a:r>
              <a:rPr lang="en-US" sz="2800" spc="-25" dirty="0">
                <a:latin typeface="Calibri"/>
                <a:cs typeface="Calibri"/>
              </a:rPr>
              <a:t> </a:t>
            </a:r>
            <a:r>
              <a:rPr lang="en-US" sz="2800" dirty="0">
                <a:latin typeface="Calibri"/>
                <a:cs typeface="Calibri"/>
              </a:rPr>
              <a:t>the</a:t>
            </a:r>
            <a:r>
              <a:rPr lang="en-US" sz="2800" spc="-20" dirty="0">
                <a:latin typeface="Calibri"/>
                <a:cs typeface="Calibri"/>
              </a:rPr>
              <a:t> </a:t>
            </a:r>
            <a:r>
              <a:rPr lang="en-US" sz="2800" dirty="0">
                <a:latin typeface="Calibri"/>
                <a:cs typeface="Calibri"/>
              </a:rPr>
              <a:t>USD</a:t>
            </a:r>
            <a:r>
              <a:rPr lang="en-US" sz="2800" spc="-25" dirty="0">
                <a:latin typeface="Calibri"/>
                <a:cs typeface="Calibri"/>
              </a:rPr>
              <a:t> </a:t>
            </a:r>
            <a:r>
              <a:rPr lang="en-US" sz="2800" dirty="0">
                <a:latin typeface="Calibri"/>
                <a:cs typeface="Calibri"/>
              </a:rPr>
              <a:t>or</a:t>
            </a:r>
            <a:r>
              <a:rPr lang="en-US" sz="2800" spc="-30" dirty="0">
                <a:latin typeface="Calibri"/>
                <a:cs typeface="Calibri"/>
              </a:rPr>
              <a:t> </a:t>
            </a:r>
            <a:r>
              <a:rPr lang="en-US" sz="2800" spc="-20" dirty="0">
                <a:latin typeface="Calibri"/>
                <a:cs typeface="Calibri"/>
              </a:rPr>
              <a:t>EUR.</a:t>
            </a:r>
            <a:endParaRPr lang="en-US" sz="2800" dirty="0">
              <a:latin typeface="Calibri"/>
              <a:cs typeface="Calibri"/>
            </a:endParaRPr>
          </a:p>
          <a:p>
            <a:pPr marL="0" indent="0" algn="just">
              <a:lnSpc>
                <a:spcPct val="110000"/>
              </a:lnSpc>
              <a:buNone/>
            </a:pPr>
            <a:endParaRPr lang="en-US" dirty="0"/>
          </a:p>
          <a:p>
            <a:pPr marL="0" indent="0" algn="just">
              <a:lnSpc>
                <a:spcPct val="110000"/>
              </a:lnSpc>
              <a:buNone/>
            </a:pPr>
            <a:r>
              <a:rPr lang="en-US" dirty="0"/>
              <a:t> Figure 6.1 shows the major exchange rates from September 2014. The table expresses the value of six major currencies against each other and is interpreted as follows: For one unit of the column currency, you must pay the amount shown in the appropriate row. So, on that date, one GBP was worth USD 1.6388, CAD 1.7931, EUR 1.2683, and so on. This implies that one  USD  was  worth  GBP  0.6102  (=  1.0/1.6388),  CAD  was  worth  GBP 0.5576 (= 1.0/1.7931), and one EUR was worth GBP 0.7884 (= 1.0/1.2683).</a:t>
            </a:r>
          </a:p>
        </p:txBody>
      </p:sp>
      <p:pic>
        <p:nvPicPr>
          <p:cNvPr id="2" name="Picture 1">
            <a:extLst>
              <a:ext uri="{FF2B5EF4-FFF2-40B4-BE49-F238E27FC236}">
                <a16:creationId xmlns:a16="http://schemas.microsoft.com/office/drawing/2014/main" id="{4707F2EF-CA51-1A59-C7E2-E0912008D32E}"/>
              </a:ext>
            </a:extLst>
          </p:cNvPr>
          <p:cNvPicPr>
            <a:picLocks noChangeAspect="1"/>
          </p:cNvPicPr>
          <p:nvPr/>
        </p:nvPicPr>
        <p:blipFill>
          <a:blip r:embed="rId2"/>
          <a:stretch>
            <a:fillRect/>
          </a:stretch>
        </p:blipFill>
        <p:spPr>
          <a:xfrm>
            <a:off x="9235184" y="117669"/>
            <a:ext cx="2956816" cy="425256"/>
          </a:xfrm>
          <a:prstGeom prst="rect">
            <a:avLst/>
          </a:prstGeom>
        </p:spPr>
      </p:pic>
    </p:spTree>
    <p:extLst>
      <p:ext uri="{BB962C8B-B14F-4D97-AF65-F5344CB8AC3E}">
        <p14:creationId xmlns:p14="http://schemas.microsoft.com/office/powerpoint/2010/main" val="3382744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A53017ED-CC01-E372-98A2-E9D8C79E1812}"/>
              </a:ext>
            </a:extLst>
          </p:cNvPr>
          <p:cNvPicPr>
            <a:picLocks noGrp="1" noChangeAspect="1"/>
          </p:cNvPicPr>
          <p:nvPr>
            <p:ph idx="1"/>
          </p:nvPr>
        </p:nvPicPr>
        <p:blipFill>
          <a:blip r:embed="rId2"/>
          <a:stretch>
            <a:fillRect/>
          </a:stretch>
        </p:blipFill>
        <p:spPr>
          <a:xfrm>
            <a:off x="110066" y="76201"/>
            <a:ext cx="12081933" cy="6781800"/>
          </a:xfrm>
          <a:prstGeom prst="rect">
            <a:avLst/>
          </a:prstGeom>
        </p:spPr>
      </p:pic>
    </p:spTree>
    <p:extLst>
      <p:ext uri="{BB962C8B-B14F-4D97-AF65-F5344CB8AC3E}">
        <p14:creationId xmlns:p14="http://schemas.microsoft.com/office/powerpoint/2010/main" val="1929853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30629" y="104647"/>
            <a:ext cx="11840547" cy="2478627"/>
          </a:xfrm>
          <a:prstGeom prst="rect">
            <a:avLst/>
          </a:prstGeom>
        </p:spPr>
        <p:txBody>
          <a:bodyPr vert="horz" wrap="square" lIns="0" tIns="12700" rIns="0" bIns="0" rtlCol="0">
            <a:spAutoFit/>
          </a:bodyPr>
          <a:lstStyle/>
          <a:p>
            <a:pPr marR="123189" algn="ctr">
              <a:spcBef>
                <a:spcPts val="100"/>
              </a:spcBef>
            </a:pPr>
            <a:r>
              <a:rPr sz="2000" b="1" kern="0" dirty="0">
                <a:solidFill>
                  <a:srgbClr val="0078AE"/>
                </a:solidFill>
                <a:latin typeface="Times New Roman"/>
                <a:cs typeface="Times New Roman"/>
              </a:rPr>
              <a:t>Calculate</a:t>
            </a:r>
            <a:r>
              <a:rPr sz="2000" b="1" kern="0" spc="-35" dirty="0">
                <a:solidFill>
                  <a:srgbClr val="0078AE"/>
                </a:solidFill>
                <a:latin typeface="Times New Roman"/>
                <a:cs typeface="Times New Roman"/>
              </a:rPr>
              <a:t> </a:t>
            </a:r>
            <a:r>
              <a:rPr sz="2000" b="1" kern="0" dirty="0">
                <a:solidFill>
                  <a:srgbClr val="0078AE"/>
                </a:solidFill>
                <a:latin typeface="Times New Roman"/>
                <a:cs typeface="Times New Roman"/>
              </a:rPr>
              <a:t>and</a:t>
            </a:r>
            <a:r>
              <a:rPr sz="2000" b="1" kern="0" spc="-35" dirty="0">
                <a:solidFill>
                  <a:srgbClr val="0078AE"/>
                </a:solidFill>
                <a:latin typeface="Times New Roman"/>
                <a:cs typeface="Times New Roman"/>
              </a:rPr>
              <a:t> </a:t>
            </a:r>
            <a:r>
              <a:rPr sz="2000" b="1" kern="0" dirty="0">
                <a:solidFill>
                  <a:srgbClr val="0078AE"/>
                </a:solidFill>
                <a:latin typeface="Times New Roman"/>
                <a:cs typeface="Times New Roman"/>
              </a:rPr>
              <a:t>interpret</a:t>
            </a:r>
            <a:r>
              <a:rPr sz="2000" b="1" kern="0" spc="-30" dirty="0">
                <a:solidFill>
                  <a:srgbClr val="0078AE"/>
                </a:solidFill>
                <a:latin typeface="Times New Roman"/>
                <a:cs typeface="Times New Roman"/>
              </a:rPr>
              <a:t> </a:t>
            </a:r>
            <a:r>
              <a:rPr sz="2000" b="1" kern="0" dirty="0">
                <a:solidFill>
                  <a:srgbClr val="0078AE"/>
                </a:solidFill>
                <a:latin typeface="Times New Roman"/>
                <a:cs typeface="Times New Roman"/>
              </a:rPr>
              <a:t>currency</a:t>
            </a:r>
            <a:r>
              <a:rPr sz="2000" b="1" kern="0" spc="-25" dirty="0">
                <a:solidFill>
                  <a:srgbClr val="0078AE"/>
                </a:solidFill>
                <a:latin typeface="Times New Roman"/>
                <a:cs typeface="Times New Roman"/>
              </a:rPr>
              <a:t> </a:t>
            </a:r>
            <a:r>
              <a:rPr sz="2000" b="1" kern="0" dirty="0">
                <a:solidFill>
                  <a:srgbClr val="0078AE"/>
                </a:solidFill>
                <a:latin typeface="Times New Roman"/>
                <a:cs typeface="Times New Roman"/>
              </a:rPr>
              <a:t>cross-</a:t>
            </a:r>
            <a:r>
              <a:rPr sz="2000" b="1" kern="0" spc="-10" dirty="0">
                <a:solidFill>
                  <a:srgbClr val="0078AE"/>
                </a:solidFill>
                <a:latin typeface="Times New Roman"/>
                <a:cs typeface="Times New Roman"/>
              </a:rPr>
              <a:t>rates.</a:t>
            </a:r>
            <a:endParaRPr sz="20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a:p>
            <a:pPr marL="241300" marR="5080" indent="-228600">
              <a:lnSpc>
                <a:spcPct val="150000"/>
              </a:lnSpc>
              <a:spcBef>
                <a:spcPts val="5"/>
              </a:spcBef>
              <a:buFont typeface="Symbol"/>
              <a:buChar char=""/>
              <a:tabLst>
                <a:tab pos="241300" algn="l"/>
              </a:tabLst>
            </a:pP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cross</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is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15"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between</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two</a:t>
            </a:r>
            <a:r>
              <a:rPr sz="2000" kern="0" spc="-30" dirty="0">
                <a:solidFill>
                  <a:sysClr val="windowText" lastClr="000000"/>
                </a:solidFill>
                <a:latin typeface="Calibri"/>
                <a:cs typeface="Calibri"/>
              </a:rPr>
              <a:t> </a:t>
            </a:r>
            <a:r>
              <a:rPr sz="2000" kern="0" spc="-10" dirty="0">
                <a:solidFill>
                  <a:sysClr val="windowText" lastClr="000000"/>
                </a:solidFill>
                <a:latin typeface="Calibri"/>
                <a:cs typeface="Calibri"/>
              </a:rPr>
              <a:t>currencies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implied</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by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their</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with</a:t>
            </a:r>
            <a:r>
              <a:rPr sz="2000" kern="0" spc="-30" dirty="0">
                <a:solidFill>
                  <a:sysClr val="windowText" lastClr="000000"/>
                </a:solidFill>
                <a:latin typeface="Calibri"/>
                <a:cs typeface="Calibri"/>
              </a:rPr>
              <a:t> </a:t>
            </a:r>
            <a:r>
              <a:rPr sz="2000" kern="0" spc="-50" dirty="0">
                <a:solidFill>
                  <a:sysClr val="windowText" lastClr="000000"/>
                </a:solidFill>
                <a:latin typeface="Calibri"/>
                <a:cs typeface="Calibri"/>
              </a:rPr>
              <a:t>a </a:t>
            </a:r>
            <a:r>
              <a:rPr sz="2000" kern="0" dirty="0">
                <a:solidFill>
                  <a:sysClr val="windowText" lastClr="000000"/>
                </a:solidFill>
                <a:latin typeface="Calibri"/>
                <a:cs typeface="Calibri"/>
              </a:rPr>
              <a:t>common</a:t>
            </a:r>
            <a:r>
              <a:rPr sz="2000" kern="0" spc="-40" dirty="0">
                <a:solidFill>
                  <a:sysClr val="windowText" lastClr="000000"/>
                </a:solidFill>
                <a:latin typeface="Calibri"/>
                <a:cs typeface="Calibri"/>
              </a:rPr>
              <a:t> </a:t>
            </a:r>
            <a:r>
              <a:rPr sz="2000" kern="0" dirty="0">
                <a:solidFill>
                  <a:sysClr val="windowText" lastClr="000000"/>
                </a:solidFill>
                <a:latin typeface="Calibri"/>
                <a:cs typeface="Calibri"/>
              </a:rPr>
              <a:t>third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currency.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Cross</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are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necessary</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when</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there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is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no</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active</a:t>
            </a:r>
            <a:r>
              <a:rPr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foreign exchange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market</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in</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25" dirty="0">
                <a:solidFill>
                  <a:sysClr val="windowText" lastClr="000000"/>
                </a:solidFill>
                <a:latin typeface="Calibri"/>
                <a:cs typeface="Calibri"/>
              </a:rPr>
              <a:t> </a:t>
            </a:r>
            <a:r>
              <a:rPr sz="2000" kern="0" spc="-10" dirty="0">
                <a:solidFill>
                  <a:sysClr val="windowText" lastClr="000000"/>
                </a:solidFill>
                <a:latin typeface="Calibri"/>
                <a:cs typeface="Calibri"/>
              </a:rPr>
              <a:t>currency </a:t>
            </a:r>
            <a:r>
              <a:rPr sz="2000" kern="0" dirty="0">
                <a:solidFill>
                  <a:sysClr val="windowText" lastClr="000000"/>
                </a:solidFill>
                <a:latin typeface="Calibri"/>
                <a:cs typeface="Calibri"/>
              </a:rPr>
              <a:t>pair.</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rate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must</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be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computed</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from</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exchange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rates</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between</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each</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of</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these</a:t>
            </a:r>
            <a:r>
              <a:rPr sz="2000" kern="0" spc="-35" dirty="0">
                <a:solidFill>
                  <a:sysClr val="windowText" lastClr="000000"/>
                </a:solidFill>
                <a:latin typeface="Calibri"/>
                <a:cs typeface="Calibri"/>
              </a:rPr>
              <a:t> </a:t>
            </a:r>
            <a:r>
              <a:rPr sz="2000" kern="0" dirty="0">
                <a:solidFill>
                  <a:sysClr val="windowText" lastClr="000000"/>
                </a:solidFill>
                <a:latin typeface="Calibri"/>
                <a:cs typeface="Calibri"/>
              </a:rPr>
              <a:t>two</a:t>
            </a:r>
            <a:r>
              <a:rPr sz="2000" kern="0" spc="-25" dirty="0">
                <a:solidFill>
                  <a:sysClr val="windowText" lastClr="000000"/>
                </a:solidFill>
                <a:latin typeface="Calibri"/>
                <a:cs typeface="Calibri"/>
              </a:rPr>
              <a:t> </a:t>
            </a:r>
            <a:r>
              <a:rPr sz="2000" kern="0" spc="-10" dirty="0">
                <a:solidFill>
                  <a:sysClr val="windowText" lastClr="000000"/>
                </a:solidFill>
                <a:latin typeface="Calibri"/>
                <a:cs typeface="Calibri"/>
              </a:rPr>
              <a:t>currencies</a:t>
            </a:r>
            <a:r>
              <a:rPr sz="2000" kern="0" spc="-30" dirty="0">
                <a:solidFill>
                  <a:sysClr val="windowText" lastClr="000000"/>
                </a:solidFill>
                <a:latin typeface="Calibri"/>
                <a:cs typeface="Calibri"/>
              </a:rPr>
              <a:t> </a:t>
            </a:r>
            <a:r>
              <a:rPr sz="2000" kern="0" spc="-25" dirty="0">
                <a:solidFill>
                  <a:sysClr val="windowText" lastClr="000000"/>
                </a:solidFill>
                <a:latin typeface="Calibri"/>
                <a:cs typeface="Calibri"/>
              </a:rPr>
              <a:t>and </a:t>
            </a:r>
            <a:r>
              <a:rPr sz="2000" kern="0" dirty="0">
                <a:solidFill>
                  <a:sysClr val="windowText" lastClr="000000"/>
                </a:solidFill>
                <a:latin typeface="Calibri"/>
                <a:cs typeface="Calibri"/>
              </a:rPr>
              <a:t>a</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third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currency,</a:t>
            </a:r>
            <a:r>
              <a:rPr sz="2000" kern="0" spc="-30" dirty="0">
                <a:solidFill>
                  <a:sysClr val="windowText" lastClr="000000"/>
                </a:solidFill>
                <a:latin typeface="Calibri"/>
                <a:cs typeface="Calibri"/>
              </a:rPr>
              <a:t> </a:t>
            </a:r>
            <a:r>
              <a:rPr sz="2000" kern="0" dirty="0">
                <a:solidFill>
                  <a:sysClr val="windowText" lastClr="000000"/>
                </a:solidFill>
                <a:latin typeface="Calibri"/>
                <a:cs typeface="Calibri"/>
              </a:rPr>
              <a:t>usually</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the</a:t>
            </a:r>
            <a:r>
              <a:rPr sz="2000" kern="0" spc="-20" dirty="0">
                <a:solidFill>
                  <a:sysClr val="windowText" lastClr="000000"/>
                </a:solidFill>
                <a:latin typeface="Calibri"/>
                <a:cs typeface="Calibri"/>
              </a:rPr>
              <a:t> </a:t>
            </a:r>
            <a:r>
              <a:rPr sz="2000" kern="0" dirty="0">
                <a:solidFill>
                  <a:sysClr val="windowText" lastClr="000000"/>
                </a:solidFill>
                <a:latin typeface="Calibri"/>
                <a:cs typeface="Calibri"/>
              </a:rPr>
              <a:t>USD</a:t>
            </a:r>
            <a:r>
              <a:rPr sz="2000" kern="0" spc="-25" dirty="0">
                <a:solidFill>
                  <a:sysClr val="windowText" lastClr="000000"/>
                </a:solidFill>
                <a:latin typeface="Calibri"/>
                <a:cs typeface="Calibri"/>
              </a:rPr>
              <a:t> </a:t>
            </a:r>
            <a:r>
              <a:rPr sz="2000" kern="0" dirty="0">
                <a:solidFill>
                  <a:sysClr val="windowText" lastClr="000000"/>
                </a:solidFill>
                <a:latin typeface="Calibri"/>
                <a:cs typeface="Calibri"/>
              </a:rPr>
              <a:t>or</a:t>
            </a:r>
            <a:r>
              <a:rPr sz="2000" kern="0" spc="-30" dirty="0">
                <a:solidFill>
                  <a:sysClr val="windowText" lastClr="000000"/>
                </a:solidFill>
                <a:latin typeface="Calibri"/>
                <a:cs typeface="Calibri"/>
              </a:rPr>
              <a:t> </a:t>
            </a:r>
            <a:r>
              <a:rPr sz="2000" kern="0" spc="-20" dirty="0">
                <a:solidFill>
                  <a:sysClr val="windowText" lastClr="000000"/>
                </a:solidFill>
                <a:latin typeface="Calibri"/>
                <a:cs typeface="Calibri"/>
              </a:rPr>
              <a:t>EUR.</a:t>
            </a:r>
            <a:endParaRPr sz="2000" kern="0" dirty="0">
              <a:solidFill>
                <a:sysClr val="windowText" lastClr="000000"/>
              </a:solidFill>
              <a:latin typeface="Calibri"/>
              <a:cs typeface="Calibri"/>
            </a:endParaRPr>
          </a:p>
        </p:txBody>
      </p:sp>
      <p:sp>
        <p:nvSpPr>
          <p:cNvPr id="4" name="object 4"/>
          <p:cNvSpPr txBox="1"/>
          <p:nvPr/>
        </p:nvSpPr>
        <p:spPr>
          <a:xfrm>
            <a:off x="335902" y="2136709"/>
            <a:ext cx="11747241" cy="4279954"/>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endParaRPr lang="en-US" sz="1600" kern="0" spc="-10" dirty="0">
              <a:solidFill>
                <a:sysClr val="windowText" lastClr="000000"/>
              </a:solidFill>
              <a:highlight>
                <a:srgbClr val="00FFFF"/>
              </a:highlight>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1 :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EGP/USD= 1.60</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USD/HKD =1.85</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1.60*1.85=2.96</a:t>
            </a:r>
            <a:endParaRPr sz="2000" kern="0" dirty="0">
              <a:solidFill>
                <a:sysClr val="windowText" lastClr="000000"/>
              </a:solidFill>
              <a:latin typeface="Calibri"/>
              <a:cs typeface="Calibri"/>
            </a:endParaRPr>
          </a:p>
        </p:txBody>
      </p:sp>
      <p:pic>
        <p:nvPicPr>
          <p:cNvPr id="5" name="Picture 4">
            <a:extLst>
              <a:ext uri="{FF2B5EF4-FFF2-40B4-BE49-F238E27FC236}">
                <a16:creationId xmlns:a16="http://schemas.microsoft.com/office/drawing/2014/main" id="{44DB36B2-E866-BA9A-E4BE-E8128093AB35}"/>
              </a:ext>
            </a:extLst>
          </p:cNvPr>
          <p:cNvPicPr>
            <a:picLocks noChangeAspect="1"/>
          </p:cNvPicPr>
          <p:nvPr/>
        </p:nvPicPr>
        <p:blipFill>
          <a:blip r:embed="rId2"/>
          <a:stretch>
            <a:fillRect/>
          </a:stretch>
        </p:blipFill>
        <p:spPr>
          <a:xfrm>
            <a:off x="9235184" y="227958"/>
            <a:ext cx="2956816" cy="42675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BDCBB90-08C8-1167-9D72-6CDD5020D4AA}"/>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69BC710A-4A5E-1748-CEFB-A03C865288C1}"/>
              </a:ext>
            </a:extLst>
          </p:cNvPr>
          <p:cNvSpPr txBox="1"/>
          <p:nvPr/>
        </p:nvSpPr>
        <p:spPr>
          <a:xfrm>
            <a:off x="130629" y="104647"/>
            <a:ext cx="11840547" cy="618118"/>
          </a:xfrm>
          <a:prstGeom prst="rect">
            <a:avLst/>
          </a:prstGeom>
        </p:spPr>
        <p:txBody>
          <a:bodyPr vert="horz" wrap="square" lIns="0" tIns="12700" rIns="0" bIns="0" rtlCol="0">
            <a:spAutoFit/>
          </a:bodyPr>
          <a:lstStyle/>
          <a:p>
            <a:pPr marR="123189" algn="ctr">
              <a:spcBef>
                <a:spcPts val="100"/>
              </a:spcBef>
            </a:pPr>
            <a:r>
              <a:rPr lang="en-US" sz="1600" b="1" kern="0" dirty="0">
                <a:solidFill>
                  <a:srgbClr val="0078AE"/>
                </a:solidFill>
                <a:latin typeface="Times New Roman"/>
                <a:cs typeface="Times New Roman"/>
              </a:rPr>
              <a:t>Calculate</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and</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interpret</a:t>
            </a:r>
            <a:r>
              <a:rPr lang="en-US" sz="1600" b="1" kern="0" spc="-30" dirty="0">
                <a:solidFill>
                  <a:srgbClr val="0078AE"/>
                </a:solidFill>
                <a:latin typeface="Times New Roman"/>
                <a:cs typeface="Times New Roman"/>
              </a:rPr>
              <a:t> </a:t>
            </a:r>
            <a:r>
              <a:rPr lang="en-US" sz="1600" b="1" kern="0" dirty="0">
                <a:solidFill>
                  <a:srgbClr val="0078AE"/>
                </a:solidFill>
                <a:latin typeface="Times New Roman"/>
                <a:cs typeface="Times New Roman"/>
              </a:rPr>
              <a:t>currency</a:t>
            </a:r>
            <a:r>
              <a:rPr lang="en-US" sz="1600" b="1" kern="0" spc="-25" dirty="0">
                <a:solidFill>
                  <a:srgbClr val="0078AE"/>
                </a:solidFill>
                <a:latin typeface="Times New Roman"/>
                <a:cs typeface="Times New Roman"/>
              </a:rPr>
              <a:t> </a:t>
            </a:r>
            <a:r>
              <a:rPr lang="en-US" sz="1600" b="1" kern="0" dirty="0">
                <a:solidFill>
                  <a:srgbClr val="0078AE"/>
                </a:solidFill>
                <a:latin typeface="Times New Roman"/>
                <a:cs typeface="Times New Roman"/>
              </a:rPr>
              <a:t>cross-</a:t>
            </a:r>
            <a:r>
              <a:rPr lang="en-US" sz="1600" b="1" kern="0" spc="-10" dirty="0">
                <a:solidFill>
                  <a:srgbClr val="0078AE"/>
                </a:solidFill>
                <a:latin typeface="Times New Roman"/>
                <a:cs typeface="Times New Roman"/>
              </a:rPr>
              <a:t>rates.</a:t>
            </a:r>
            <a:endParaRPr lang="en-US" sz="16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p:txBody>
      </p:sp>
      <p:sp>
        <p:nvSpPr>
          <p:cNvPr id="4" name="object 4">
            <a:extLst>
              <a:ext uri="{FF2B5EF4-FFF2-40B4-BE49-F238E27FC236}">
                <a16:creationId xmlns:a16="http://schemas.microsoft.com/office/drawing/2014/main" id="{436BBC0F-D87B-903E-125F-E8AE3469A632}"/>
              </a:ext>
            </a:extLst>
          </p:cNvPr>
          <p:cNvSpPr txBox="1"/>
          <p:nvPr/>
        </p:nvSpPr>
        <p:spPr>
          <a:xfrm>
            <a:off x="429208" y="1629205"/>
            <a:ext cx="11653935" cy="4202432"/>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2: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EGP/USD= 1.60</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HKD/USD = 0.54</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Here </a:t>
            </a:r>
            <a:r>
              <a:rPr lang="en-US" sz="2000" b="1" u="sng" kern="0" spc="-10" dirty="0">
                <a:solidFill>
                  <a:sysClr val="windowText" lastClr="000000"/>
                </a:solidFill>
                <a:latin typeface="Calibri"/>
                <a:cs typeface="Calibri"/>
              </a:rPr>
              <a:t>HKD</a:t>
            </a:r>
            <a:r>
              <a:rPr lang="en-US" sz="2000" b="1" kern="0" spc="-10" dirty="0">
                <a:solidFill>
                  <a:sysClr val="windowText" lastClr="000000"/>
                </a:solidFill>
                <a:latin typeface="Calibri"/>
                <a:cs typeface="Calibri"/>
              </a:rPr>
              <a:t> has different position so </a:t>
            </a:r>
            <a:r>
              <a:rPr lang="en-US" sz="2000" kern="0" dirty="0">
                <a:solidFill>
                  <a:sysClr val="windowText" lastClr="000000"/>
                </a:solidFill>
                <a:latin typeface="Calibri"/>
                <a:cs typeface="Calibri"/>
              </a:rPr>
              <a:t>we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would</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have</a:t>
            </a:r>
            <a:r>
              <a:rPr lang="en-US" sz="2000" kern="0" spc="-25" dirty="0">
                <a:solidFill>
                  <a:sysClr val="windowText" lastClr="000000"/>
                </a:solidFill>
                <a:latin typeface="Calibri"/>
                <a:cs typeface="Calibri"/>
              </a:rPr>
              <a:t> </a:t>
            </a:r>
            <a:r>
              <a:rPr lang="en-US" sz="2000" kern="0" dirty="0">
                <a:solidFill>
                  <a:sysClr val="windowText" lastClr="000000"/>
                </a:solidFill>
                <a:latin typeface="Calibri"/>
                <a:cs typeface="Calibri"/>
              </a:rPr>
              <a:t>taken</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the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inverse (reciprocal)</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to</a:t>
            </a:r>
            <a:r>
              <a:rPr lang="en-US"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get</a:t>
            </a:r>
            <a:r>
              <a:rPr lang="en-US" sz="2000" kern="0" spc="-25" dirty="0">
                <a:solidFill>
                  <a:sysClr val="windowText" lastClr="000000"/>
                </a:solidFill>
                <a:latin typeface="Calibri"/>
                <a:cs typeface="Calibri"/>
              </a:rPr>
              <a:t> the </a:t>
            </a:r>
            <a:r>
              <a:rPr lang="en-US" sz="2000" kern="0" dirty="0">
                <a:solidFill>
                  <a:sysClr val="windowText" lastClr="000000"/>
                </a:solidFill>
                <a:latin typeface="Calibri"/>
                <a:cs typeface="Calibri"/>
              </a:rPr>
              <a:t>quotation</a:t>
            </a:r>
            <a:r>
              <a:rPr lang="en-US" sz="2000" kern="0" spc="-55" dirty="0">
                <a:solidFill>
                  <a:sysClr val="windowText" lastClr="000000"/>
                </a:solidFill>
                <a:latin typeface="Calibri"/>
                <a:cs typeface="Calibri"/>
              </a:rPr>
              <a:t> </a:t>
            </a:r>
            <a:r>
              <a:rPr lang="en-US" sz="2000" kern="0" dirty="0">
                <a:solidFill>
                  <a:sysClr val="windowText" lastClr="000000"/>
                </a:solidFill>
                <a:latin typeface="Calibri"/>
                <a:cs typeface="Calibri"/>
              </a:rPr>
              <a:t>into</a:t>
            </a:r>
            <a:r>
              <a:rPr lang="en-US" sz="2000" kern="0" spc="-55" dirty="0">
                <a:solidFill>
                  <a:sysClr val="windowText" lastClr="000000"/>
                </a:solidFill>
                <a:latin typeface="Calibri"/>
                <a:cs typeface="Calibri"/>
              </a:rPr>
              <a:t> USD</a:t>
            </a:r>
            <a:r>
              <a:rPr lang="en-US" sz="2000" kern="0" dirty="0">
                <a:solidFill>
                  <a:sysClr val="windowText" lastClr="000000"/>
                </a:solidFill>
                <a:latin typeface="Calibri"/>
                <a:cs typeface="Calibri"/>
              </a:rPr>
              <a:t>/HKD</a:t>
            </a:r>
            <a:r>
              <a:rPr lang="en-US" sz="2000" kern="0" spc="-55" dirty="0">
                <a:solidFill>
                  <a:sysClr val="windowText" lastClr="000000"/>
                </a:solidFill>
                <a:latin typeface="Calibri"/>
                <a:cs typeface="Calibri"/>
              </a:rPr>
              <a:t> </a:t>
            </a:r>
            <a:r>
              <a:rPr lang="en-US" sz="2000" kern="0" spc="-10" dirty="0">
                <a:solidFill>
                  <a:sysClr val="windowText" lastClr="000000"/>
                </a:solidFill>
                <a:latin typeface="Calibri"/>
                <a:cs typeface="Calibri"/>
              </a:rPr>
              <a:t>terms.</a:t>
            </a:r>
            <a:endParaRPr lang="en-US" sz="2000" b="1" kern="0" spc="-1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1.60*(1/0.54)= 2.96</a:t>
            </a:r>
            <a:endParaRPr lang="en-US" sz="2000" kern="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1600" kern="0" spc="-10" dirty="0">
                <a:solidFill>
                  <a:sysClr val="windowText" lastClr="000000"/>
                </a:solidFill>
                <a:latin typeface="Calibri"/>
                <a:cs typeface="Calibri"/>
              </a:rPr>
              <a:t> </a:t>
            </a:r>
            <a:endParaRPr sz="1600" kern="0" dirty="0">
              <a:solidFill>
                <a:sysClr val="windowText" lastClr="000000"/>
              </a:solidFill>
              <a:latin typeface="Calibri"/>
              <a:cs typeface="Calibri"/>
            </a:endParaRPr>
          </a:p>
        </p:txBody>
      </p:sp>
      <p:pic>
        <p:nvPicPr>
          <p:cNvPr id="3" name="Picture 2">
            <a:extLst>
              <a:ext uri="{FF2B5EF4-FFF2-40B4-BE49-F238E27FC236}">
                <a16:creationId xmlns:a16="http://schemas.microsoft.com/office/drawing/2014/main" id="{2DBBCE05-1165-2D9A-9FFE-D32B36C39890}"/>
              </a:ext>
            </a:extLst>
          </p:cNvPr>
          <p:cNvPicPr>
            <a:picLocks noChangeAspect="1"/>
          </p:cNvPicPr>
          <p:nvPr/>
        </p:nvPicPr>
        <p:blipFill>
          <a:blip r:embed="rId2"/>
          <a:stretch>
            <a:fillRect/>
          </a:stretch>
        </p:blipFill>
        <p:spPr>
          <a:xfrm>
            <a:off x="9126327" y="104647"/>
            <a:ext cx="2956816" cy="426757"/>
          </a:xfrm>
          <a:prstGeom prst="rect">
            <a:avLst/>
          </a:prstGeom>
        </p:spPr>
      </p:pic>
    </p:spTree>
    <p:extLst>
      <p:ext uri="{BB962C8B-B14F-4D97-AF65-F5344CB8AC3E}">
        <p14:creationId xmlns:p14="http://schemas.microsoft.com/office/powerpoint/2010/main" val="1793813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197A417-45B2-E26E-2F47-4409974E2C7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02702809-3C14-4468-A86A-1E1BB288C2D1}"/>
              </a:ext>
            </a:extLst>
          </p:cNvPr>
          <p:cNvSpPr txBox="1"/>
          <p:nvPr/>
        </p:nvSpPr>
        <p:spPr>
          <a:xfrm>
            <a:off x="130629" y="104647"/>
            <a:ext cx="11840547" cy="618118"/>
          </a:xfrm>
          <a:prstGeom prst="rect">
            <a:avLst/>
          </a:prstGeom>
        </p:spPr>
        <p:txBody>
          <a:bodyPr vert="horz" wrap="square" lIns="0" tIns="12700" rIns="0" bIns="0" rtlCol="0">
            <a:spAutoFit/>
          </a:bodyPr>
          <a:lstStyle/>
          <a:p>
            <a:pPr marR="123189" algn="ctr">
              <a:spcBef>
                <a:spcPts val="100"/>
              </a:spcBef>
            </a:pPr>
            <a:r>
              <a:rPr lang="en-US" sz="1600" b="1" kern="0" dirty="0">
                <a:solidFill>
                  <a:srgbClr val="0078AE"/>
                </a:solidFill>
                <a:latin typeface="Times New Roman"/>
                <a:cs typeface="Times New Roman"/>
              </a:rPr>
              <a:t>Calculate</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and</a:t>
            </a:r>
            <a:r>
              <a:rPr lang="en-US" sz="1600" b="1" kern="0" spc="-35" dirty="0">
                <a:solidFill>
                  <a:srgbClr val="0078AE"/>
                </a:solidFill>
                <a:latin typeface="Times New Roman"/>
                <a:cs typeface="Times New Roman"/>
              </a:rPr>
              <a:t> </a:t>
            </a:r>
            <a:r>
              <a:rPr lang="en-US" sz="1600" b="1" kern="0" dirty="0">
                <a:solidFill>
                  <a:srgbClr val="0078AE"/>
                </a:solidFill>
                <a:latin typeface="Times New Roman"/>
                <a:cs typeface="Times New Roman"/>
              </a:rPr>
              <a:t>interpret</a:t>
            </a:r>
            <a:r>
              <a:rPr lang="en-US" sz="1600" b="1" kern="0" spc="-30" dirty="0">
                <a:solidFill>
                  <a:srgbClr val="0078AE"/>
                </a:solidFill>
                <a:latin typeface="Times New Roman"/>
                <a:cs typeface="Times New Roman"/>
              </a:rPr>
              <a:t> </a:t>
            </a:r>
            <a:r>
              <a:rPr lang="en-US" sz="1600" b="1" kern="0" dirty="0">
                <a:solidFill>
                  <a:srgbClr val="0078AE"/>
                </a:solidFill>
                <a:latin typeface="Times New Roman"/>
                <a:cs typeface="Times New Roman"/>
              </a:rPr>
              <a:t>currency</a:t>
            </a:r>
            <a:r>
              <a:rPr lang="en-US" sz="1600" b="1" kern="0" spc="-25" dirty="0">
                <a:solidFill>
                  <a:srgbClr val="0078AE"/>
                </a:solidFill>
                <a:latin typeface="Times New Roman"/>
                <a:cs typeface="Times New Roman"/>
              </a:rPr>
              <a:t> </a:t>
            </a:r>
            <a:r>
              <a:rPr lang="en-US" sz="1600" b="1" kern="0" dirty="0">
                <a:solidFill>
                  <a:srgbClr val="0078AE"/>
                </a:solidFill>
                <a:latin typeface="Times New Roman"/>
                <a:cs typeface="Times New Roman"/>
              </a:rPr>
              <a:t>cross-</a:t>
            </a:r>
            <a:r>
              <a:rPr lang="en-US" sz="1600" b="1" kern="0" spc="-10" dirty="0">
                <a:solidFill>
                  <a:srgbClr val="0078AE"/>
                </a:solidFill>
                <a:latin typeface="Times New Roman"/>
                <a:cs typeface="Times New Roman"/>
              </a:rPr>
              <a:t>rates.</a:t>
            </a:r>
            <a:endParaRPr lang="en-US" sz="1600" kern="0" dirty="0">
              <a:solidFill>
                <a:sysClr val="windowText" lastClr="000000"/>
              </a:solidFill>
              <a:latin typeface="Times New Roman"/>
              <a:cs typeface="Times New Roman"/>
            </a:endParaRPr>
          </a:p>
          <a:p>
            <a:pPr>
              <a:spcBef>
                <a:spcPts val="960"/>
              </a:spcBef>
            </a:pPr>
            <a:endParaRPr sz="1500" kern="0" dirty="0">
              <a:solidFill>
                <a:sysClr val="windowText" lastClr="000000"/>
              </a:solidFill>
              <a:latin typeface="Times New Roman"/>
              <a:cs typeface="Times New Roman"/>
            </a:endParaRPr>
          </a:p>
        </p:txBody>
      </p:sp>
      <p:sp>
        <p:nvSpPr>
          <p:cNvPr id="4" name="object 4">
            <a:extLst>
              <a:ext uri="{FF2B5EF4-FFF2-40B4-BE49-F238E27FC236}">
                <a16:creationId xmlns:a16="http://schemas.microsoft.com/office/drawing/2014/main" id="{64954565-1938-2E57-4169-8A82C14C52A8}"/>
              </a:ext>
            </a:extLst>
          </p:cNvPr>
          <p:cNvSpPr txBox="1"/>
          <p:nvPr/>
        </p:nvSpPr>
        <p:spPr>
          <a:xfrm>
            <a:off x="429208" y="1629205"/>
            <a:ext cx="11653935" cy="4263090"/>
          </a:xfrm>
          <a:prstGeom prst="rect">
            <a:avLst/>
          </a:prstGeom>
        </p:spPr>
        <p:txBody>
          <a:bodyPr vert="horz" wrap="square" lIns="0" tIns="12065" rIns="0" bIns="0" rtlCol="0">
            <a:spAutoFit/>
          </a:bodyPr>
          <a:lstStyle/>
          <a:p>
            <a:pPr marL="12700" marR="5080">
              <a:lnSpc>
                <a:spcPct val="101899"/>
              </a:lnSpc>
              <a:spcBef>
                <a:spcPts val="1585"/>
              </a:spcBef>
              <a:tabLst>
                <a:tab pos="241300" algn="l"/>
                <a:tab pos="698500" algn="l"/>
              </a:tabLst>
            </a:pPr>
            <a:r>
              <a:rPr lang="en-US" sz="2000" kern="0" spc="-10" dirty="0">
                <a:solidFill>
                  <a:sysClr val="windowText" lastClr="000000"/>
                </a:solidFill>
                <a:highlight>
                  <a:srgbClr val="00FFFF"/>
                </a:highlight>
                <a:latin typeface="Calibri"/>
                <a:cs typeface="Calibri"/>
              </a:rPr>
              <a:t>Case 3: </a:t>
            </a:r>
            <a:r>
              <a:rPr lang="en-US" sz="2000" kern="0" spc="-10" dirty="0">
                <a:solidFill>
                  <a:sysClr val="windowText" lastClr="000000"/>
                </a:solidFill>
                <a:latin typeface="Calibri"/>
                <a:cs typeface="Calibri"/>
              </a:rPr>
              <a:t>Let's assume that we have the following quotations for Egyptian pounds and Hong Kong dollars:</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USD/EGP= 0.625</a:t>
            </a: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HKD/USD = 0.54</a:t>
            </a:r>
          </a:p>
          <a:p>
            <a:pPr marL="12700" marR="5080">
              <a:lnSpc>
                <a:spcPct val="101899"/>
              </a:lnSpc>
              <a:spcBef>
                <a:spcPts val="1585"/>
              </a:spcBef>
              <a:tabLst>
                <a:tab pos="241300" algn="l"/>
                <a:tab pos="698500" algn="l"/>
              </a:tabLst>
            </a:pPr>
            <a:r>
              <a:rPr lang="en-US" sz="2000" kern="0" spc="-10" dirty="0">
                <a:solidFill>
                  <a:sysClr val="windowText" lastClr="000000"/>
                </a:solidFill>
                <a:highlight>
                  <a:srgbClr val="FFFF00"/>
                </a:highlight>
                <a:latin typeface="Calibri"/>
                <a:cs typeface="Calibri"/>
              </a:rPr>
              <a:t>Calculate the cross rate between Egyptian pounds and Hong Kong dollars (EGP/HKD)</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Answer:</a:t>
            </a:r>
          </a:p>
          <a:p>
            <a:pPr marL="12700" marR="5080">
              <a:lnSpc>
                <a:spcPct val="101899"/>
              </a:lnSpc>
              <a:spcBef>
                <a:spcPts val="1585"/>
              </a:spcBef>
              <a:tabLst>
                <a:tab pos="241300" algn="l"/>
                <a:tab pos="698500" algn="l"/>
              </a:tabLst>
            </a:pPr>
            <a:r>
              <a:rPr lang="en-US" sz="2000" b="1" kern="0" spc="-10" dirty="0">
                <a:solidFill>
                  <a:sysClr val="windowText" lastClr="000000"/>
                </a:solidFill>
                <a:latin typeface="Calibri"/>
                <a:cs typeface="Calibri"/>
              </a:rPr>
              <a:t>Here both </a:t>
            </a:r>
            <a:r>
              <a:rPr lang="en-US" sz="2000" b="1" u="sng" kern="0" spc="-10" dirty="0">
                <a:solidFill>
                  <a:sysClr val="windowText" lastClr="000000"/>
                </a:solidFill>
                <a:latin typeface="Calibri"/>
                <a:cs typeface="Calibri"/>
              </a:rPr>
              <a:t>EGP and HKD </a:t>
            </a:r>
            <a:r>
              <a:rPr lang="en-US" sz="2000" b="1" kern="0" spc="-10" dirty="0">
                <a:solidFill>
                  <a:sysClr val="windowText" lastClr="000000"/>
                </a:solidFill>
                <a:latin typeface="Calibri"/>
                <a:cs typeface="Calibri"/>
              </a:rPr>
              <a:t>has different position so </a:t>
            </a:r>
            <a:r>
              <a:rPr lang="en-US" sz="2000" kern="0" dirty="0">
                <a:solidFill>
                  <a:sysClr val="windowText" lastClr="000000"/>
                </a:solidFill>
                <a:latin typeface="Calibri"/>
                <a:cs typeface="Calibri"/>
              </a:rPr>
              <a:t>we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would</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have</a:t>
            </a:r>
            <a:r>
              <a:rPr lang="en-US" sz="2000" kern="0" spc="-25" dirty="0">
                <a:solidFill>
                  <a:sysClr val="windowText" lastClr="000000"/>
                </a:solidFill>
                <a:latin typeface="Calibri"/>
                <a:cs typeface="Calibri"/>
              </a:rPr>
              <a:t> </a:t>
            </a:r>
            <a:r>
              <a:rPr lang="en-US" sz="2000" kern="0" dirty="0">
                <a:solidFill>
                  <a:sysClr val="windowText" lastClr="000000"/>
                </a:solidFill>
                <a:latin typeface="Calibri"/>
                <a:cs typeface="Calibri"/>
              </a:rPr>
              <a:t>taken</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the</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inverse (reciprocal)</a:t>
            </a:r>
            <a:r>
              <a:rPr lang="en-US" sz="2000" kern="0" spc="-30" dirty="0">
                <a:solidFill>
                  <a:sysClr val="windowText" lastClr="000000"/>
                </a:solidFill>
                <a:latin typeface="Calibri"/>
                <a:cs typeface="Calibri"/>
              </a:rPr>
              <a:t> </a:t>
            </a:r>
            <a:r>
              <a:rPr lang="en-US" sz="2000" kern="0" dirty="0">
                <a:solidFill>
                  <a:sysClr val="windowText" lastClr="000000"/>
                </a:solidFill>
                <a:latin typeface="Calibri"/>
                <a:cs typeface="Calibri"/>
              </a:rPr>
              <a:t>to</a:t>
            </a:r>
            <a:r>
              <a:rPr lang="en-US" sz="2000" kern="0" spc="-35" dirty="0">
                <a:solidFill>
                  <a:sysClr val="windowText" lastClr="000000"/>
                </a:solidFill>
                <a:latin typeface="Calibri"/>
                <a:cs typeface="Calibri"/>
              </a:rPr>
              <a:t> </a:t>
            </a:r>
            <a:r>
              <a:rPr lang="en-US" sz="2000" kern="0" dirty="0">
                <a:solidFill>
                  <a:sysClr val="windowText" lastClr="000000"/>
                </a:solidFill>
                <a:latin typeface="Calibri"/>
                <a:cs typeface="Calibri"/>
              </a:rPr>
              <a:t>get</a:t>
            </a:r>
            <a:r>
              <a:rPr lang="en-US" sz="2000" kern="0" spc="-25" dirty="0">
                <a:solidFill>
                  <a:sysClr val="windowText" lastClr="000000"/>
                </a:solidFill>
                <a:latin typeface="Calibri"/>
                <a:cs typeface="Calibri"/>
              </a:rPr>
              <a:t> the </a:t>
            </a:r>
            <a:r>
              <a:rPr lang="en-US" sz="2000" kern="0" dirty="0">
                <a:solidFill>
                  <a:sysClr val="windowText" lastClr="000000"/>
                </a:solidFill>
                <a:latin typeface="Calibri"/>
                <a:cs typeface="Calibri"/>
              </a:rPr>
              <a:t>quotation</a:t>
            </a:r>
            <a:r>
              <a:rPr lang="en-US" sz="2000" kern="0" spc="-55" dirty="0">
                <a:solidFill>
                  <a:sysClr val="windowText" lastClr="000000"/>
                </a:solidFill>
                <a:latin typeface="Calibri"/>
                <a:cs typeface="Calibri"/>
              </a:rPr>
              <a:t> </a:t>
            </a:r>
            <a:r>
              <a:rPr lang="en-US" sz="2000" kern="0" dirty="0">
                <a:solidFill>
                  <a:sysClr val="windowText" lastClr="000000"/>
                </a:solidFill>
                <a:latin typeface="Calibri"/>
                <a:cs typeface="Calibri"/>
              </a:rPr>
              <a:t>into</a:t>
            </a:r>
            <a:r>
              <a:rPr lang="en-US" sz="2000" kern="0" spc="-55" dirty="0">
                <a:solidFill>
                  <a:sysClr val="windowText" lastClr="000000"/>
                </a:solidFill>
                <a:latin typeface="Calibri"/>
                <a:cs typeface="Calibri"/>
              </a:rPr>
              <a:t> EGP/USD and USD</a:t>
            </a:r>
            <a:r>
              <a:rPr lang="en-US" sz="2000" kern="0" dirty="0">
                <a:solidFill>
                  <a:sysClr val="windowText" lastClr="000000"/>
                </a:solidFill>
                <a:latin typeface="Calibri"/>
                <a:cs typeface="Calibri"/>
              </a:rPr>
              <a:t>/HKD</a:t>
            </a:r>
            <a:r>
              <a:rPr lang="en-US" sz="2000" kern="0" spc="-55" dirty="0">
                <a:solidFill>
                  <a:sysClr val="windowText" lastClr="000000"/>
                </a:solidFill>
                <a:latin typeface="Calibri"/>
                <a:cs typeface="Calibri"/>
              </a:rPr>
              <a:t> </a:t>
            </a:r>
            <a:r>
              <a:rPr lang="en-US" sz="2000" kern="0" spc="-10" dirty="0">
                <a:solidFill>
                  <a:sysClr val="windowText" lastClr="000000"/>
                </a:solidFill>
                <a:latin typeface="Calibri"/>
                <a:cs typeface="Calibri"/>
              </a:rPr>
              <a:t>terms.</a:t>
            </a:r>
            <a:endParaRPr lang="en-US" sz="2000" b="1" kern="0" spc="-1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EGP/HKD= (EGP/USD)*(USD/HKD)= (1/0.625)*(1/0.54)= 2.96</a:t>
            </a:r>
            <a:endParaRPr lang="en-US" sz="2000" kern="0" dirty="0">
              <a:solidFill>
                <a:sysClr val="windowText" lastClr="000000"/>
              </a:solidFill>
              <a:latin typeface="Calibri"/>
              <a:cs typeface="Calibri"/>
            </a:endParaRPr>
          </a:p>
          <a:p>
            <a:pPr marL="12700" marR="5080">
              <a:lnSpc>
                <a:spcPct val="101899"/>
              </a:lnSpc>
              <a:spcBef>
                <a:spcPts val="1585"/>
              </a:spcBef>
              <a:tabLst>
                <a:tab pos="241300" algn="l"/>
                <a:tab pos="698500" algn="l"/>
              </a:tabLst>
            </a:pPr>
            <a:r>
              <a:rPr lang="en-US" sz="2000" kern="0" spc="-10" dirty="0">
                <a:solidFill>
                  <a:sysClr val="windowText" lastClr="000000"/>
                </a:solidFill>
                <a:latin typeface="Calibri"/>
                <a:cs typeface="Calibri"/>
              </a:rPr>
              <a:t> </a:t>
            </a:r>
            <a:endParaRPr sz="2000" kern="0" dirty="0">
              <a:solidFill>
                <a:sysClr val="windowText" lastClr="000000"/>
              </a:solidFill>
              <a:latin typeface="Calibri"/>
              <a:cs typeface="Calibri"/>
            </a:endParaRPr>
          </a:p>
        </p:txBody>
      </p:sp>
      <p:pic>
        <p:nvPicPr>
          <p:cNvPr id="3" name="Picture 2">
            <a:extLst>
              <a:ext uri="{FF2B5EF4-FFF2-40B4-BE49-F238E27FC236}">
                <a16:creationId xmlns:a16="http://schemas.microsoft.com/office/drawing/2014/main" id="{8175C94F-4E16-DA9D-6300-A707F11ECFBF}"/>
              </a:ext>
            </a:extLst>
          </p:cNvPr>
          <p:cNvPicPr>
            <a:picLocks noChangeAspect="1"/>
          </p:cNvPicPr>
          <p:nvPr/>
        </p:nvPicPr>
        <p:blipFill>
          <a:blip r:embed="rId2"/>
          <a:stretch>
            <a:fillRect/>
          </a:stretch>
        </p:blipFill>
        <p:spPr>
          <a:xfrm>
            <a:off x="9235184" y="137353"/>
            <a:ext cx="2956816" cy="426757"/>
          </a:xfrm>
          <a:prstGeom prst="rect">
            <a:avLst/>
          </a:prstGeom>
        </p:spPr>
      </p:pic>
    </p:spTree>
    <p:extLst>
      <p:ext uri="{BB962C8B-B14F-4D97-AF65-F5344CB8AC3E}">
        <p14:creationId xmlns:p14="http://schemas.microsoft.com/office/powerpoint/2010/main" val="3285310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D66C5-64F3-C39D-9073-ECDDF437CA2A}"/>
              </a:ext>
            </a:extLst>
          </p:cNvPr>
          <p:cNvSpPr>
            <a:spLocks noGrp="1"/>
          </p:cNvSpPr>
          <p:nvPr>
            <p:ph type="title"/>
          </p:nvPr>
        </p:nvSpPr>
        <p:spPr>
          <a:xfrm>
            <a:off x="242596" y="1670179"/>
            <a:ext cx="11820330" cy="1666437"/>
          </a:xfrm>
        </p:spPr>
        <p:txBody>
          <a:bodyPr>
            <a:noAutofit/>
          </a:bodyPr>
          <a:lstStyle/>
          <a:p>
            <a:pPr>
              <a:lnSpc>
                <a:spcPct val="125000"/>
              </a:lnSpc>
            </a:pPr>
            <a:r>
              <a:rPr lang="en-US" sz="2200" b="0" i="0" dirty="0">
                <a:solidFill>
                  <a:srgbClr val="000000"/>
                </a:solidFill>
                <a:effectLst/>
                <a:latin typeface="+mn-lt"/>
                <a:cs typeface="Times New Roman" panose="02020603050405020304" pitchFamily="18" charset="0"/>
              </a:rPr>
              <a:t>In a foreign currency quotation, we have the price of one currency in units of another currency. These are often referred to as the </a:t>
            </a:r>
            <a:r>
              <a:rPr lang="en-US" sz="2200" b="1" i="0" dirty="0">
                <a:solidFill>
                  <a:srgbClr val="000000"/>
                </a:solidFill>
                <a:effectLst/>
                <a:latin typeface="+mn-lt"/>
                <a:cs typeface="Times New Roman" panose="02020603050405020304" pitchFamily="18" charset="0"/>
              </a:rPr>
              <a:t>base currency </a:t>
            </a:r>
            <a:r>
              <a:rPr lang="en-US" sz="2200" b="0" i="0" dirty="0">
                <a:solidFill>
                  <a:srgbClr val="000000"/>
                </a:solidFill>
                <a:effectLst/>
                <a:latin typeface="+mn-lt"/>
                <a:cs typeface="Times New Roman" panose="02020603050405020304" pitchFamily="18" charset="0"/>
              </a:rPr>
              <a:t>and the </a:t>
            </a:r>
            <a:r>
              <a:rPr lang="en-US" sz="2200" b="1" i="0" dirty="0">
                <a:solidFill>
                  <a:srgbClr val="000000"/>
                </a:solidFill>
                <a:effectLst/>
                <a:latin typeface="+mn-lt"/>
                <a:cs typeface="Times New Roman" panose="02020603050405020304" pitchFamily="18" charset="0"/>
              </a:rPr>
              <a:t>price currency</a:t>
            </a:r>
            <a:r>
              <a:rPr lang="en-US" sz="2200" b="0" i="0" dirty="0">
                <a:solidFill>
                  <a:srgbClr val="000000"/>
                </a:solidFill>
                <a:effectLst/>
                <a:latin typeface="+mn-lt"/>
                <a:cs typeface="Times New Roman" panose="02020603050405020304" pitchFamily="18" charset="0"/>
              </a:rPr>
              <a:t>. In the quotation 1.25 USD/EUR, the USD is the price currency, and the EUR is the base currency. The price of one euro (base currency) is 1.25 USD (the price currency), so 1.25 is the price of one unit of the base currency in terms of the other. It may help to remember that the euro, in this example, is in the bottom or “base” of the exchange rate given in terms of USD/EUR.</a:t>
            </a:r>
            <a:br>
              <a:rPr lang="en-US" sz="2200" b="0" i="0" dirty="0">
                <a:solidFill>
                  <a:srgbClr val="000000"/>
                </a:solidFill>
                <a:effectLst/>
                <a:latin typeface="+mn-lt"/>
                <a:cs typeface="Times New Roman" panose="02020603050405020304" pitchFamily="18" charset="0"/>
              </a:rPr>
            </a:br>
            <a:r>
              <a:rPr lang="en-US" sz="2200" b="0" i="0" dirty="0">
                <a:solidFill>
                  <a:srgbClr val="000000"/>
                </a:solidFill>
                <a:effectLst/>
                <a:latin typeface="+mn-lt"/>
                <a:cs typeface="Times New Roman" panose="02020603050405020304" pitchFamily="18" charset="0"/>
              </a:rPr>
              <a:t>An exchange rate expressed as price currency/base currency is referred to as a </a:t>
            </a:r>
            <a:r>
              <a:rPr lang="en-US" sz="2200" b="1" i="0" dirty="0">
                <a:solidFill>
                  <a:srgbClr val="000000"/>
                </a:solidFill>
                <a:effectLst/>
                <a:latin typeface="+mn-lt"/>
                <a:cs typeface="Times New Roman" panose="02020603050405020304" pitchFamily="18" charset="0"/>
              </a:rPr>
              <a:t>direct quote </a:t>
            </a:r>
            <a:r>
              <a:rPr lang="en-US" sz="2200" b="0" i="0" dirty="0">
                <a:solidFill>
                  <a:srgbClr val="000000"/>
                </a:solidFill>
                <a:effectLst/>
                <a:latin typeface="+mn-lt"/>
                <a:cs typeface="Times New Roman" panose="02020603050405020304" pitchFamily="18" charset="0"/>
              </a:rPr>
              <a:t>from the point of view of an investor in the price currency country and an </a:t>
            </a:r>
            <a:r>
              <a:rPr lang="en-US" sz="2200" b="1" i="0" dirty="0">
                <a:solidFill>
                  <a:srgbClr val="000000"/>
                </a:solidFill>
                <a:effectLst/>
                <a:latin typeface="+mn-lt"/>
                <a:cs typeface="Times New Roman" panose="02020603050405020304" pitchFamily="18" charset="0"/>
              </a:rPr>
              <a:t>indirect quote </a:t>
            </a:r>
            <a:r>
              <a:rPr lang="en-US" sz="2200" b="0" i="0" dirty="0">
                <a:solidFill>
                  <a:srgbClr val="000000"/>
                </a:solidFill>
                <a:effectLst/>
                <a:latin typeface="+mn-lt"/>
                <a:cs typeface="Times New Roman" panose="02020603050405020304" pitchFamily="18" charset="0"/>
              </a:rPr>
              <a:t>from the point of view of an investor in the base currency country. </a:t>
            </a:r>
            <a:br>
              <a:rPr lang="en-US" sz="2200" dirty="0">
                <a:latin typeface="+mn-lt"/>
                <a:cs typeface="Times New Roman" panose="02020603050405020304" pitchFamily="18" charset="0"/>
              </a:rPr>
            </a:br>
            <a:endParaRPr lang="en-US" sz="2200" dirty="0">
              <a:latin typeface="+mn-lt"/>
              <a:cs typeface="Times New Roman" panose="02020603050405020304" pitchFamily="18" charset="0"/>
            </a:endParaRPr>
          </a:p>
        </p:txBody>
      </p:sp>
      <p:sp>
        <p:nvSpPr>
          <p:cNvPr id="3" name="Content Placeholder 2">
            <a:extLst>
              <a:ext uri="{FF2B5EF4-FFF2-40B4-BE49-F238E27FC236}">
                <a16:creationId xmlns:a16="http://schemas.microsoft.com/office/drawing/2014/main" id="{7A71F25F-3D57-01E7-0801-9FD85F83F074}"/>
              </a:ext>
            </a:extLst>
          </p:cNvPr>
          <p:cNvSpPr>
            <a:spLocks noGrp="1"/>
          </p:cNvSpPr>
          <p:nvPr>
            <p:ph idx="1"/>
          </p:nvPr>
        </p:nvSpPr>
        <p:spPr>
          <a:xfrm>
            <a:off x="129074" y="2939142"/>
            <a:ext cx="12017827" cy="3918858"/>
          </a:xfrm>
        </p:spPr>
        <p:txBody>
          <a:bodyPr>
            <a:normAutofit lnSpcReduction="10000"/>
          </a:bodyPr>
          <a:lstStyle/>
          <a:p>
            <a:pPr marL="0" indent="0">
              <a:buNone/>
            </a:pPr>
            <a:endParaRPr lang="en-US" sz="2800" dirty="0">
              <a:latin typeface="Calibri"/>
              <a:cs typeface="Calibri"/>
            </a:endParaRPr>
          </a:p>
          <a:p>
            <a:pPr marL="0" indent="0">
              <a:buNone/>
            </a:pPr>
            <a:endParaRPr lang="en-US" dirty="0">
              <a:latin typeface="Calibri"/>
              <a:cs typeface="Calibri"/>
            </a:endParaRPr>
          </a:p>
          <a:p>
            <a:pPr marL="0" indent="0">
              <a:buNone/>
            </a:pPr>
            <a:endParaRPr lang="en-US" sz="2800" dirty="0">
              <a:latin typeface="Calibri"/>
              <a:cs typeface="Calibri"/>
            </a:endParaRPr>
          </a:p>
          <a:p>
            <a:pPr marL="0" indent="0">
              <a:lnSpc>
                <a:spcPct val="120000"/>
              </a:lnSpc>
              <a:buNone/>
            </a:pPr>
            <a:r>
              <a:rPr lang="en-US" sz="2400" dirty="0">
                <a:latin typeface="Calibri"/>
                <a:cs typeface="Calibri"/>
              </a:rPr>
              <a:t>Again, direct</a:t>
            </a:r>
            <a:r>
              <a:rPr lang="en-US" sz="2400" spc="-30" dirty="0">
                <a:latin typeface="Calibri"/>
                <a:cs typeface="Calibri"/>
              </a:rPr>
              <a:t> </a:t>
            </a:r>
            <a:r>
              <a:rPr lang="en-US" sz="2400" dirty="0">
                <a:latin typeface="Calibri"/>
                <a:cs typeface="Calibri"/>
              </a:rPr>
              <a:t>quote</a:t>
            </a:r>
            <a:r>
              <a:rPr lang="en-US" sz="2400" spc="-30" dirty="0">
                <a:latin typeface="Calibri"/>
                <a:cs typeface="Calibri"/>
              </a:rPr>
              <a:t> </a:t>
            </a:r>
            <a:r>
              <a:rPr lang="en-US" sz="2400" dirty="0">
                <a:latin typeface="Calibri"/>
                <a:cs typeface="Calibri"/>
              </a:rPr>
              <a:t>from</a:t>
            </a:r>
            <a:r>
              <a:rPr lang="en-US" sz="2400" spc="-30"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point</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view</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an</a:t>
            </a:r>
            <a:r>
              <a:rPr lang="en-US" sz="2400" spc="-25" dirty="0">
                <a:latin typeface="Calibri"/>
                <a:cs typeface="Calibri"/>
              </a:rPr>
              <a:t> </a:t>
            </a:r>
            <a:r>
              <a:rPr lang="en-US" sz="2400" dirty="0">
                <a:latin typeface="Calibri"/>
                <a:cs typeface="Calibri"/>
              </a:rPr>
              <a:t>investor</a:t>
            </a:r>
            <a:r>
              <a:rPr lang="en-US" sz="2400" spc="-35" dirty="0">
                <a:latin typeface="Calibri"/>
                <a:cs typeface="Calibri"/>
              </a:rPr>
              <a:t> </a:t>
            </a:r>
            <a:r>
              <a:rPr lang="en-US" sz="2400" dirty="0">
                <a:latin typeface="Calibri"/>
                <a:cs typeface="Calibri"/>
              </a:rPr>
              <a:t>in</a:t>
            </a:r>
            <a:r>
              <a:rPr lang="en-US" sz="2400" spc="-30" dirty="0">
                <a:latin typeface="Calibri"/>
                <a:cs typeface="Calibri"/>
              </a:rPr>
              <a:t> </a:t>
            </a:r>
            <a:r>
              <a:rPr lang="en-US" sz="2400" dirty="0">
                <a:latin typeface="Calibri"/>
                <a:cs typeface="Calibri"/>
              </a:rPr>
              <a:t>the</a:t>
            </a:r>
            <a:r>
              <a:rPr lang="en-US" sz="2400" spc="-20" dirty="0">
                <a:latin typeface="Calibri"/>
                <a:cs typeface="Calibri"/>
              </a:rPr>
              <a:t> </a:t>
            </a:r>
            <a:r>
              <a:rPr lang="en-US" sz="2400" dirty="0">
                <a:latin typeface="Calibri"/>
                <a:cs typeface="Calibri"/>
              </a:rPr>
              <a:t>price</a:t>
            </a:r>
            <a:r>
              <a:rPr lang="en-US" sz="2400" spc="-30" dirty="0">
                <a:latin typeface="Calibri"/>
                <a:cs typeface="Calibri"/>
              </a:rPr>
              <a:t> </a:t>
            </a:r>
            <a:r>
              <a:rPr lang="en-US" sz="2400" dirty="0">
                <a:latin typeface="Calibri"/>
                <a:cs typeface="Calibri"/>
              </a:rPr>
              <a:t>currency</a:t>
            </a:r>
            <a:r>
              <a:rPr lang="en-US" sz="2400" spc="-30" dirty="0">
                <a:latin typeface="Calibri"/>
                <a:cs typeface="Calibri"/>
              </a:rPr>
              <a:t> </a:t>
            </a:r>
            <a:r>
              <a:rPr lang="en-US" sz="2400" dirty="0">
                <a:latin typeface="Calibri"/>
                <a:cs typeface="Calibri"/>
              </a:rPr>
              <a:t>country</a:t>
            </a:r>
            <a:r>
              <a:rPr lang="en-US" sz="2400" spc="-35"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an</a:t>
            </a:r>
            <a:r>
              <a:rPr lang="en-US" sz="2400" spc="-30" dirty="0">
                <a:latin typeface="Calibri"/>
                <a:cs typeface="Calibri"/>
              </a:rPr>
              <a:t> </a:t>
            </a:r>
            <a:r>
              <a:rPr lang="en-US" sz="2400" dirty="0">
                <a:latin typeface="Calibri"/>
                <a:cs typeface="Calibri"/>
              </a:rPr>
              <a:t>indirect</a:t>
            </a:r>
            <a:r>
              <a:rPr lang="en-US" sz="2400" spc="-30" dirty="0">
                <a:latin typeface="Calibri"/>
                <a:cs typeface="Calibri"/>
              </a:rPr>
              <a:t> </a:t>
            </a:r>
            <a:r>
              <a:rPr lang="en-US" sz="2400" spc="-10" dirty="0">
                <a:latin typeface="Calibri"/>
                <a:cs typeface="Calibri"/>
              </a:rPr>
              <a:t>quote </a:t>
            </a:r>
            <a:r>
              <a:rPr lang="en-US" sz="2400" dirty="0">
                <a:latin typeface="Calibri"/>
                <a:cs typeface="Calibri"/>
              </a:rPr>
              <a:t>from</a:t>
            </a:r>
            <a:r>
              <a:rPr lang="en-US" sz="2400" spc="-40"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point</a:t>
            </a:r>
            <a:r>
              <a:rPr lang="en-US" sz="2400" spc="-25" dirty="0">
                <a:latin typeface="Calibri"/>
                <a:cs typeface="Calibri"/>
              </a:rPr>
              <a:t> </a:t>
            </a:r>
            <a:r>
              <a:rPr lang="en-US" sz="2400" dirty="0">
                <a:latin typeface="Calibri"/>
                <a:cs typeface="Calibri"/>
              </a:rPr>
              <a:t>of</a:t>
            </a:r>
            <a:r>
              <a:rPr lang="en-US" sz="2400" spc="-35" dirty="0">
                <a:latin typeface="Calibri"/>
                <a:cs typeface="Calibri"/>
              </a:rPr>
              <a:t> </a:t>
            </a:r>
            <a:r>
              <a:rPr lang="en-US" sz="2400" dirty="0">
                <a:latin typeface="Calibri"/>
                <a:cs typeface="Calibri"/>
              </a:rPr>
              <a:t>view</a:t>
            </a:r>
            <a:r>
              <a:rPr lang="en-US" sz="2400" spc="-30" dirty="0">
                <a:latin typeface="Calibri"/>
                <a:cs typeface="Calibri"/>
              </a:rPr>
              <a:t> </a:t>
            </a:r>
            <a:r>
              <a:rPr lang="en-US" sz="2400" dirty="0">
                <a:latin typeface="Calibri"/>
                <a:cs typeface="Calibri"/>
              </a:rPr>
              <a:t>of</a:t>
            </a:r>
            <a:r>
              <a:rPr lang="en-US" sz="2400" spc="-30" dirty="0">
                <a:latin typeface="Calibri"/>
                <a:cs typeface="Calibri"/>
              </a:rPr>
              <a:t> </a:t>
            </a:r>
            <a:r>
              <a:rPr lang="en-US" sz="2400" dirty="0">
                <a:latin typeface="Calibri"/>
                <a:cs typeface="Calibri"/>
              </a:rPr>
              <a:t>an</a:t>
            </a:r>
            <a:r>
              <a:rPr lang="en-US" sz="2400" spc="-25" dirty="0">
                <a:latin typeface="Calibri"/>
                <a:cs typeface="Calibri"/>
              </a:rPr>
              <a:t> </a:t>
            </a:r>
            <a:r>
              <a:rPr lang="en-US" sz="2400" dirty="0">
                <a:latin typeface="Calibri"/>
                <a:cs typeface="Calibri"/>
              </a:rPr>
              <a:t>investor</a:t>
            </a:r>
            <a:r>
              <a:rPr lang="en-US" sz="2400" spc="-25" dirty="0">
                <a:latin typeface="Calibri"/>
                <a:cs typeface="Calibri"/>
              </a:rPr>
              <a:t> </a:t>
            </a:r>
            <a:r>
              <a:rPr lang="en-US" sz="2400" dirty="0">
                <a:latin typeface="Calibri"/>
                <a:cs typeface="Calibri"/>
              </a:rPr>
              <a:t>in</a:t>
            </a:r>
            <a:r>
              <a:rPr lang="en-US" sz="2400" spc="-35" dirty="0">
                <a:latin typeface="Calibri"/>
                <a:cs typeface="Calibri"/>
              </a:rPr>
              <a:t> </a:t>
            </a:r>
            <a:r>
              <a:rPr lang="en-US" sz="2400" dirty="0">
                <a:latin typeface="Calibri"/>
                <a:cs typeface="Calibri"/>
              </a:rPr>
              <a:t>the</a:t>
            </a:r>
            <a:r>
              <a:rPr lang="en-US" sz="2400" spc="-30" dirty="0">
                <a:latin typeface="Calibri"/>
                <a:cs typeface="Calibri"/>
              </a:rPr>
              <a:t> </a:t>
            </a:r>
            <a:r>
              <a:rPr lang="en-US" sz="2400" dirty="0">
                <a:latin typeface="Calibri"/>
                <a:cs typeface="Calibri"/>
              </a:rPr>
              <a:t>base</a:t>
            </a:r>
            <a:r>
              <a:rPr lang="en-US" sz="2400" spc="-30" dirty="0">
                <a:latin typeface="Calibri"/>
                <a:cs typeface="Calibri"/>
              </a:rPr>
              <a:t> </a:t>
            </a:r>
            <a:r>
              <a:rPr lang="en-US" sz="2400" dirty="0">
                <a:latin typeface="Calibri"/>
                <a:cs typeface="Calibri"/>
              </a:rPr>
              <a:t>currency</a:t>
            </a:r>
            <a:r>
              <a:rPr lang="en-US" sz="2400" spc="-40" dirty="0">
                <a:latin typeface="Calibri"/>
                <a:cs typeface="Calibri"/>
              </a:rPr>
              <a:t> </a:t>
            </a:r>
            <a:r>
              <a:rPr lang="en-US" sz="2400" dirty="0">
                <a:latin typeface="Calibri"/>
                <a:cs typeface="Calibri"/>
              </a:rPr>
              <a:t>country.</a:t>
            </a:r>
            <a:r>
              <a:rPr lang="en-US" sz="2400" spc="-30" dirty="0">
                <a:latin typeface="Calibri"/>
                <a:cs typeface="Calibri"/>
              </a:rPr>
              <a:t> </a:t>
            </a:r>
            <a:r>
              <a:rPr lang="en-US" sz="2400" dirty="0">
                <a:latin typeface="Calibri"/>
                <a:cs typeface="Calibri"/>
              </a:rPr>
              <a:t>For</a:t>
            </a:r>
            <a:r>
              <a:rPr lang="en-US" sz="2400" spc="-25" dirty="0">
                <a:latin typeface="Calibri"/>
                <a:cs typeface="Calibri"/>
              </a:rPr>
              <a:t> </a:t>
            </a:r>
            <a:r>
              <a:rPr lang="en-US" sz="2400" dirty="0">
                <a:latin typeface="Calibri"/>
                <a:cs typeface="Calibri"/>
              </a:rPr>
              <a:t>example,</a:t>
            </a:r>
            <a:r>
              <a:rPr lang="en-US" sz="2400" spc="-35" dirty="0">
                <a:latin typeface="Calibri"/>
                <a:cs typeface="Calibri"/>
              </a:rPr>
              <a:t> </a:t>
            </a:r>
            <a:r>
              <a:rPr lang="en-US" sz="2400" dirty="0">
                <a:latin typeface="Calibri"/>
                <a:cs typeface="Calibri"/>
              </a:rPr>
              <a:t>a</a:t>
            </a:r>
            <a:r>
              <a:rPr lang="en-US" sz="2400" spc="-30" dirty="0">
                <a:latin typeface="Calibri"/>
                <a:cs typeface="Calibri"/>
              </a:rPr>
              <a:t> </a:t>
            </a:r>
            <a:r>
              <a:rPr lang="en-US" sz="2400" dirty="0">
                <a:latin typeface="Calibri"/>
                <a:cs typeface="Calibri"/>
              </a:rPr>
              <a:t>quote</a:t>
            </a:r>
            <a:r>
              <a:rPr lang="en-US" sz="2400" spc="25" dirty="0">
                <a:latin typeface="Calibri"/>
                <a:cs typeface="Calibri"/>
              </a:rPr>
              <a:t> </a:t>
            </a:r>
            <a:r>
              <a:rPr lang="en-US" sz="2400" dirty="0">
                <a:latin typeface="Calibri"/>
                <a:cs typeface="Calibri"/>
              </a:rPr>
              <a:t>of</a:t>
            </a:r>
            <a:r>
              <a:rPr lang="en-US" sz="2400" spc="-20" dirty="0">
                <a:latin typeface="Calibri"/>
                <a:cs typeface="Calibri"/>
              </a:rPr>
              <a:t> </a:t>
            </a:r>
            <a:r>
              <a:rPr lang="en-US" sz="2400" dirty="0">
                <a:latin typeface="Calibri"/>
                <a:cs typeface="Calibri"/>
              </a:rPr>
              <a:t>USD/SAR=</a:t>
            </a:r>
            <a:r>
              <a:rPr lang="en-US" sz="2400" spc="-20" dirty="0">
                <a:latin typeface="Calibri"/>
                <a:cs typeface="Calibri"/>
              </a:rPr>
              <a:t>.267</a:t>
            </a:r>
            <a:r>
              <a:rPr lang="en-US" sz="2400" spc="-30" dirty="0">
                <a:latin typeface="Calibri"/>
                <a:cs typeface="Calibri"/>
              </a:rPr>
              <a:t> </a:t>
            </a:r>
            <a:r>
              <a:rPr lang="en-US" sz="2400" dirty="0">
                <a:latin typeface="Calibri"/>
                <a:cs typeface="Calibri"/>
              </a:rPr>
              <a:t>would</a:t>
            </a:r>
            <a:r>
              <a:rPr lang="en-US" sz="2400" spc="-30" dirty="0">
                <a:latin typeface="Calibri"/>
                <a:cs typeface="Calibri"/>
              </a:rPr>
              <a:t> </a:t>
            </a:r>
            <a:r>
              <a:rPr lang="en-US" sz="2400" dirty="0">
                <a:latin typeface="Calibri"/>
                <a:cs typeface="Calibri"/>
              </a:rPr>
              <a:t>be</a:t>
            </a:r>
            <a:r>
              <a:rPr lang="en-US" sz="2400" spc="-30" dirty="0">
                <a:latin typeface="Calibri"/>
                <a:cs typeface="Calibri"/>
              </a:rPr>
              <a:t> </a:t>
            </a:r>
            <a:r>
              <a:rPr lang="en-US" sz="2400" dirty="0">
                <a:latin typeface="Calibri"/>
                <a:cs typeface="Calibri"/>
              </a:rPr>
              <a:t>a</a:t>
            </a:r>
            <a:r>
              <a:rPr lang="en-US" sz="2400" spc="-30" dirty="0">
                <a:latin typeface="Calibri"/>
                <a:cs typeface="Calibri"/>
              </a:rPr>
              <a:t> </a:t>
            </a:r>
            <a:r>
              <a:rPr lang="en-US" sz="2400" b="1" dirty="0">
                <a:highlight>
                  <a:srgbClr val="FFFF00"/>
                </a:highlight>
                <a:latin typeface="Calibri"/>
                <a:cs typeface="Calibri"/>
              </a:rPr>
              <a:t>direct</a:t>
            </a:r>
            <a:r>
              <a:rPr lang="en-US" sz="2400" b="1" spc="-15" dirty="0">
                <a:highlight>
                  <a:srgbClr val="FFFF00"/>
                </a:highlight>
                <a:latin typeface="Calibri"/>
                <a:cs typeface="Calibri"/>
              </a:rPr>
              <a:t> </a:t>
            </a:r>
            <a:r>
              <a:rPr lang="en-US" sz="2400" b="1" dirty="0">
                <a:highlight>
                  <a:srgbClr val="FFFF00"/>
                </a:highlight>
                <a:latin typeface="Calibri"/>
                <a:cs typeface="Calibri"/>
              </a:rPr>
              <a:t>exchange</a:t>
            </a:r>
            <a:r>
              <a:rPr lang="en-US" sz="2400" b="1" spc="-30" dirty="0">
                <a:highlight>
                  <a:srgbClr val="FFFF00"/>
                </a:highlight>
                <a:latin typeface="Calibri"/>
                <a:cs typeface="Calibri"/>
              </a:rPr>
              <a:t> </a:t>
            </a:r>
            <a:r>
              <a:rPr lang="en-US" sz="2400" b="1" dirty="0">
                <a:highlight>
                  <a:srgbClr val="FFFF00"/>
                </a:highlight>
                <a:latin typeface="Calibri"/>
                <a:cs typeface="Calibri"/>
              </a:rPr>
              <a:t>rate</a:t>
            </a:r>
            <a:r>
              <a:rPr lang="en-US" sz="2400" b="1" spc="-30" dirty="0">
                <a:highlight>
                  <a:srgbClr val="FFFF00"/>
                </a:highlight>
                <a:latin typeface="Calibri"/>
                <a:cs typeface="Calibri"/>
              </a:rPr>
              <a:t> </a:t>
            </a:r>
            <a:r>
              <a:rPr lang="en-US" sz="2400" b="1" dirty="0">
                <a:highlight>
                  <a:srgbClr val="FFFF00"/>
                </a:highlight>
                <a:latin typeface="Calibri"/>
                <a:cs typeface="Calibri"/>
              </a:rPr>
              <a:t>quote</a:t>
            </a:r>
            <a:r>
              <a:rPr lang="en-US" sz="2400" b="1" spc="-15" dirty="0">
                <a:highlight>
                  <a:srgbClr val="FFFF00"/>
                </a:highlight>
                <a:latin typeface="Calibri"/>
                <a:cs typeface="Calibri"/>
              </a:rPr>
              <a:t> </a:t>
            </a:r>
            <a:r>
              <a:rPr lang="en-US" sz="2400" dirty="0">
                <a:latin typeface="Calibri"/>
                <a:cs typeface="Calibri"/>
              </a:rPr>
              <a:t>for</a:t>
            </a:r>
            <a:r>
              <a:rPr lang="en-US" sz="2400" spc="-30" dirty="0">
                <a:latin typeface="Calibri"/>
                <a:cs typeface="Calibri"/>
              </a:rPr>
              <a:t> </a:t>
            </a:r>
            <a:r>
              <a:rPr lang="en-US" sz="2400" dirty="0">
                <a:latin typeface="Calibri"/>
                <a:cs typeface="Calibri"/>
              </a:rPr>
              <a:t>a</a:t>
            </a:r>
            <a:r>
              <a:rPr lang="en-US" sz="2400" spc="-20" dirty="0">
                <a:latin typeface="Calibri"/>
                <a:cs typeface="Calibri"/>
              </a:rPr>
              <a:t> </a:t>
            </a:r>
            <a:r>
              <a:rPr lang="en-US" sz="2400" u="sng" spc="-10" dirty="0">
                <a:latin typeface="Calibri"/>
                <a:cs typeface="Calibri"/>
              </a:rPr>
              <a:t>Saudi-</a:t>
            </a:r>
            <a:r>
              <a:rPr lang="en-US" sz="2400" u="sng" dirty="0">
                <a:latin typeface="Calibri"/>
                <a:cs typeface="Calibri"/>
              </a:rPr>
              <a:t>based</a:t>
            </a:r>
            <a:r>
              <a:rPr lang="en-US" sz="2400" u="sng" spc="-25" dirty="0">
                <a:latin typeface="Calibri"/>
                <a:cs typeface="Calibri"/>
              </a:rPr>
              <a:t> </a:t>
            </a:r>
            <a:r>
              <a:rPr lang="en-US" sz="2400" u="sng" dirty="0">
                <a:latin typeface="Calibri"/>
                <a:cs typeface="Calibri"/>
              </a:rPr>
              <a:t>investor</a:t>
            </a:r>
            <a:r>
              <a:rPr lang="en-US" sz="2400" u="sng" spc="-30" dirty="0">
                <a:latin typeface="Calibri"/>
                <a:cs typeface="Calibri"/>
              </a:rPr>
              <a:t> </a:t>
            </a:r>
            <a:r>
              <a:rPr lang="en-US" sz="2400" dirty="0">
                <a:latin typeface="Calibri"/>
                <a:cs typeface="Calibri"/>
              </a:rPr>
              <a:t>and</a:t>
            </a:r>
            <a:r>
              <a:rPr lang="en-US" sz="2400" spc="-30" dirty="0">
                <a:latin typeface="Calibri"/>
                <a:cs typeface="Calibri"/>
              </a:rPr>
              <a:t> </a:t>
            </a:r>
            <a:r>
              <a:rPr lang="en-US" sz="2400" dirty="0">
                <a:latin typeface="Calibri"/>
                <a:cs typeface="Calibri"/>
              </a:rPr>
              <a:t>an</a:t>
            </a:r>
            <a:r>
              <a:rPr lang="en-US" sz="2400" spc="-30" dirty="0">
                <a:latin typeface="Calibri"/>
                <a:cs typeface="Calibri"/>
              </a:rPr>
              <a:t> </a:t>
            </a:r>
            <a:r>
              <a:rPr lang="en-US" sz="2400" b="1" dirty="0">
                <a:highlight>
                  <a:srgbClr val="FFFF00"/>
                </a:highlight>
                <a:latin typeface="Calibri"/>
                <a:cs typeface="Calibri"/>
              </a:rPr>
              <a:t>indirect</a:t>
            </a:r>
            <a:r>
              <a:rPr lang="en-US" sz="2400" b="1" spc="-25" dirty="0">
                <a:highlight>
                  <a:srgbClr val="FFFF00"/>
                </a:highlight>
                <a:latin typeface="Calibri"/>
                <a:cs typeface="Calibri"/>
              </a:rPr>
              <a:t> </a:t>
            </a:r>
            <a:r>
              <a:rPr lang="en-US" sz="2400" b="1" dirty="0">
                <a:highlight>
                  <a:srgbClr val="FFFF00"/>
                </a:highlight>
                <a:latin typeface="Calibri"/>
                <a:cs typeface="Calibri"/>
              </a:rPr>
              <a:t>quot</a:t>
            </a:r>
            <a:r>
              <a:rPr lang="en-US" sz="2400" dirty="0">
                <a:latin typeface="Calibri"/>
                <a:cs typeface="Calibri"/>
              </a:rPr>
              <a:t>e</a:t>
            </a:r>
            <a:r>
              <a:rPr lang="en-US" sz="2400" spc="-30" dirty="0">
                <a:latin typeface="Calibri"/>
                <a:cs typeface="Calibri"/>
              </a:rPr>
              <a:t> </a:t>
            </a:r>
            <a:r>
              <a:rPr lang="en-US" sz="2400" dirty="0">
                <a:latin typeface="Calibri"/>
                <a:cs typeface="Calibri"/>
              </a:rPr>
              <a:t>for</a:t>
            </a:r>
            <a:r>
              <a:rPr lang="en-US" sz="2400" spc="-35" dirty="0">
                <a:latin typeface="Calibri"/>
                <a:cs typeface="Calibri"/>
              </a:rPr>
              <a:t> an </a:t>
            </a:r>
            <a:r>
              <a:rPr lang="en-US" sz="2400" u="sng" spc="-10" dirty="0">
                <a:latin typeface="Calibri"/>
                <a:cs typeface="Calibri"/>
              </a:rPr>
              <a:t>American-</a:t>
            </a:r>
            <a:r>
              <a:rPr lang="en-US" sz="2400" u="sng" dirty="0">
                <a:latin typeface="Calibri"/>
                <a:cs typeface="Calibri"/>
              </a:rPr>
              <a:t>based</a:t>
            </a:r>
            <a:r>
              <a:rPr lang="en-US" sz="2400" u="sng" spc="-25" dirty="0">
                <a:latin typeface="Calibri"/>
                <a:cs typeface="Calibri"/>
              </a:rPr>
              <a:t> </a:t>
            </a:r>
            <a:r>
              <a:rPr lang="en-US" sz="2400" u="sng" dirty="0">
                <a:latin typeface="Calibri"/>
                <a:cs typeface="Calibri"/>
              </a:rPr>
              <a:t>investor</a:t>
            </a:r>
            <a:r>
              <a:rPr lang="en-US" sz="2400" dirty="0">
                <a:latin typeface="Calibri"/>
                <a:cs typeface="Calibri"/>
              </a:rPr>
              <a:t>.</a:t>
            </a:r>
            <a:r>
              <a:rPr lang="en-US" sz="2400" spc="-30" dirty="0">
                <a:latin typeface="Calibri"/>
                <a:cs typeface="Calibri"/>
              </a:rPr>
              <a:t> </a:t>
            </a:r>
            <a:r>
              <a:rPr lang="en-US" sz="2400" dirty="0">
                <a:latin typeface="Calibri"/>
                <a:cs typeface="Calibri"/>
              </a:rPr>
              <a:t>Conversely,</a:t>
            </a:r>
            <a:r>
              <a:rPr lang="en-US" sz="2400" spc="-35" dirty="0">
                <a:latin typeface="Calibri"/>
                <a:cs typeface="Calibri"/>
              </a:rPr>
              <a:t> </a:t>
            </a:r>
            <a:r>
              <a:rPr lang="en-US" sz="2400" dirty="0">
                <a:latin typeface="Calibri"/>
                <a:cs typeface="Calibri"/>
              </a:rPr>
              <a:t>a</a:t>
            </a:r>
            <a:r>
              <a:rPr lang="en-US" sz="2400" spc="-35" dirty="0">
                <a:latin typeface="Calibri"/>
                <a:cs typeface="Calibri"/>
              </a:rPr>
              <a:t> </a:t>
            </a:r>
            <a:r>
              <a:rPr lang="en-US" sz="2400" dirty="0">
                <a:latin typeface="Calibri"/>
                <a:cs typeface="Calibri"/>
              </a:rPr>
              <a:t>quote</a:t>
            </a:r>
            <a:r>
              <a:rPr lang="en-US" sz="2400" spc="-35" dirty="0">
                <a:latin typeface="Calibri"/>
                <a:cs typeface="Calibri"/>
              </a:rPr>
              <a:t> </a:t>
            </a:r>
            <a:r>
              <a:rPr lang="en-US" sz="2400" dirty="0">
                <a:latin typeface="Calibri"/>
                <a:cs typeface="Calibri"/>
              </a:rPr>
              <a:t>of</a:t>
            </a:r>
            <a:r>
              <a:rPr lang="en-US" sz="2400" spc="-30" dirty="0">
                <a:latin typeface="Calibri"/>
                <a:cs typeface="Calibri"/>
              </a:rPr>
              <a:t> </a:t>
            </a:r>
            <a:r>
              <a:rPr lang="en-US" sz="2400" spc="-35" dirty="0">
                <a:latin typeface="Calibri"/>
                <a:cs typeface="Calibri"/>
              </a:rPr>
              <a:t>USD</a:t>
            </a:r>
            <a:r>
              <a:rPr lang="en-US" sz="2400" dirty="0">
                <a:latin typeface="Calibri"/>
                <a:cs typeface="Calibri"/>
              </a:rPr>
              <a:t>/SAR</a:t>
            </a:r>
            <a:r>
              <a:rPr lang="en-US" sz="2400" spc="-25" dirty="0">
                <a:latin typeface="Calibri"/>
                <a:cs typeface="Calibri"/>
              </a:rPr>
              <a:t> = </a:t>
            </a:r>
            <a:r>
              <a:rPr lang="en-US" sz="2400" dirty="0">
                <a:latin typeface="Calibri"/>
                <a:cs typeface="Calibri"/>
              </a:rPr>
              <a:t>1</a:t>
            </a:r>
            <a:r>
              <a:rPr lang="en-US" sz="2400" spc="-30" dirty="0">
                <a:latin typeface="Calibri"/>
                <a:cs typeface="Calibri"/>
              </a:rPr>
              <a:t> </a:t>
            </a:r>
            <a:r>
              <a:rPr lang="en-US" sz="2400" dirty="0">
                <a:latin typeface="Calibri"/>
                <a:cs typeface="Calibri"/>
              </a:rPr>
              <a:t>/</a:t>
            </a:r>
            <a:r>
              <a:rPr lang="en-US" sz="2400" spc="-25" dirty="0">
                <a:latin typeface="Calibri"/>
                <a:cs typeface="Calibri"/>
              </a:rPr>
              <a:t> </a:t>
            </a:r>
            <a:r>
              <a:rPr lang="en-US" sz="2400" dirty="0">
                <a:latin typeface="Calibri"/>
                <a:cs typeface="Calibri"/>
              </a:rPr>
              <a:t>.267=3.75</a:t>
            </a:r>
            <a:r>
              <a:rPr lang="en-US" sz="2400" spc="-35" dirty="0">
                <a:latin typeface="Calibri"/>
                <a:cs typeface="Calibri"/>
              </a:rPr>
              <a:t> </a:t>
            </a:r>
            <a:r>
              <a:rPr lang="en-US" sz="2400" dirty="0">
                <a:latin typeface="Calibri"/>
                <a:cs typeface="Calibri"/>
              </a:rPr>
              <a:t>would</a:t>
            </a:r>
            <a:r>
              <a:rPr lang="en-US" sz="2400" spc="-30" dirty="0">
                <a:latin typeface="Calibri"/>
                <a:cs typeface="Calibri"/>
              </a:rPr>
              <a:t> </a:t>
            </a:r>
            <a:r>
              <a:rPr lang="en-US" sz="2400" dirty="0">
                <a:latin typeface="Calibri"/>
                <a:cs typeface="Calibri"/>
              </a:rPr>
              <a:t>be</a:t>
            </a:r>
            <a:r>
              <a:rPr lang="en-US" sz="2400" spc="-35" dirty="0">
                <a:latin typeface="Calibri"/>
                <a:cs typeface="Calibri"/>
              </a:rPr>
              <a:t> </a:t>
            </a:r>
            <a:r>
              <a:rPr lang="en-US" sz="2400" dirty="0">
                <a:latin typeface="Calibri"/>
                <a:cs typeface="Calibri"/>
              </a:rPr>
              <a:t>a</a:t>
            </a:r>
            <a:r>
              <a:rPr lang="en-US" sz="2400" spc="-35" dirty="0">
                <a:latin typeface="Calibri"/>
                <a:cs typeface="Calibri"/>
              </a:rPr>
              <a:t> </a:t>
            </a:r>
            <a:r>
              <a:rPr lang="en-US" sz="2400" u="sng" dirty="0">
                <a:latin typeface="Calibri"/>
                <a:cs typeface="Calibri"/>
              </a:rPr>
              <a:t>direct</a:t>
            </a:r>
            <a:r>
              <a:rPr lang="en-US" sz="2400" u="sng" spc="-30" dirty="0">
                <a:latin typeface="Calibri"/>
                <a:cs typeface="Calibri"/>
              </a:rPr>
              <a:t> </a:t>
            </a:r>
            <a:r>
              <a:rPr lang="en-US" sz="2400" u="sng" dirty="0">
                <a:latin typeface="Calibri"/>
                <a:cs typeface="Calibri"/>
              </a:rPr>
              <a:t>exchange</a:t>
            </a:r>
            <a:r>
              <a:rPr lang="en-US" sz="2400" u="sng" spc="-35" dirty="0">
                <a:latin typeface="Calibri"/>
                <a:cs typeface="Calibri"/>
              </a:rPr>
              <a:t> </a:t>
            </a:r>
            <a:r>
              <a:rPr lang="en-US" sz="2400" u="sng" spc="-20" dirty="0">
                <a:latin typeface="Calibri"/>
                <a:cs typeface="Calibri"/>
              </a:rPr>
              <a:t>rate </a:t>
            </a:r>
            <a:r>
              <a:rPr lang="en-US" sz="2400" u="sng" dirty="0">
                <a:latin typeface="Calibri"/>
                <a:cs typeface="Calibri"/>
              </a:rPr>
              <a:t>quote</a:t>
            </a:r>
            <a:r>
              <a:rPr lang="en-US" sz="2400" u="sng" spc="-25" dirty="0">
                <a:latin typeface="Calibri"/>
                <a:cs typeface="Calibri"/>
              </a:rPr>
              <a:t> </a:t>
            </a:r>
            <a:r>
              <a:rPr lang="en-US" sz="2400" dirty="0">
                <a:latin typeface="Calibri"/>
                <a:cs typeface="Calibri"/>
              </a:rPr>
              <a:t>for</a:t>
            </a:r>
            <a:r>
              <a:rPr lang="en-US" sz="2400" spc="-30" dirty="0">
                <a:latin typeface="Calibri"/>
                <a:cs typeface="Calibri"/>
              </a:rPr>
              <a:t> an</a:t>
            </a:r>
            <a:r>
              <a:rPr lang="en-US" sz="2400" spc="-25" dirty="0">
                <a:latin typeface="Calibri"/>
                <a:cs typeface="Calibri"/>
              </a:rPr>
              <a:t> </a:t>
            </a:r>
            <a:r>
              <a:rPr lang="en-US" sz="2400" spc="-10" dirty="0">
                <a:latin typeface="Calibri"/>
                <a:cs typeface="Calibri"/>
              </a:rPr>
              <a:t>American-</a:t>
            </a:r>
            <a:r>
              <a:rPr lang="en-US" sz="2400" dirty="0">
                <a:latin typeface="Calibri"/>
                <a:cs typeface="Calibri"/>
              </a:rPr>
              <a:t>based</a:t>
            </a:r>
            <a:r>
              <a:rPr lang="en-US" sz="2400" spc="-25" dirty="0">
                <a:latin typeface="Calibri"/>
                <a:cs typeface="Calibri"/>
              </a:rPr>
              <a:t> </a:t>
            </a:r>
            <a:r>
              <a:rPr lang="en-US" sz="2400" dirty="0">
                <a:latin typeface="Calibri"/>
                <a:cs typeface="Calibri"/>
              </a:rPr>
              <a:t>investor</a:t>
            </a:r>
            <a:r>
              <a:rPr lang="en-US" sz="2400" spc="-15" dirty="0">
                <a:latin typeface="Calibri"/>
                <a:cs typeface="Calibri"/>
              </a:rPr>
              <a:t> </a:t>
            </a:r>
            <a:r>
              <a:rPr lang="en-US" sz="2400" dirty="0">
                <a:latin typeface="Calibri"/>
                <a:cs typeface="Calibri"/>
              </a:rPr>
              <a:t>and</a:t>
            </a:r>
            <a:r>
              <a:rPr lang="en-US" sz="2400" spc="-20" dirty="0">
                <a:latin typeface="Calibri"/>
                <a:cs typeface="Calibri"/>
              </a:rPr>
              <a:t> </a:t>
            </a:r>
            <a:r>
              <a:rPr lang="en-US" sz="2400" dirty="0">
                <a:latin typeface="Calibri"/>
                <a:cs typeface="Calibri"/>
              </a:rPr>
              <a:t>an</a:t>
            </a:r>
            <a:r>
              <a:rPr lang="en-US" sz="2400" spc="-5" dirty="0">
                <a:latin typeface="Calibri"/>
                <a:cs typeface="Calibri"/>
              </a:rPr>
              <a:t> </a:t>
            </a:r>
            <a:r>
              <a:rPr lang="en-US" sz="2400" u="sng" dirty="0">
                <a:latin typeface="Calibri"/>
                <a:cs typeface="Calibri"/>
              </a:rPr>
              <a:t>indirect</a:t>
            </a:r>
            <a:r>
              <a:rPr lang="en-US" sz="2400" u="sng" spc="-20" dirty="0">
                <a:latin typeface="Calibri"/>
                <a:cs typeface="Calibri"/>
              </a:rPr>
              <a:t> </a:t>
            </a:r>
            <a:r>
              <a:rPr lang="en-US" sz="2400" u="sng" dirty="0">
                <a:latin typeface="Calibri"/>
                <a:cs typeface="Calibri"/>
              </a:rPr>
              <a:t>quote</a:t>
            </a:r>
            <a:r>
              <a:rPr lang="en-US" sz="2400" u="sng" spc="-25" dirty="0">
                <a:latin typeface="Calibri"/>
                <a:cs typeface="Calibri"/>
              </a:rPr>
              <a:t> </a:t>
            </a:r>
            <a:r>
              <a:rPr lang="en-US" sz="2400" dirty="0">
                <a:latin typeface="Calibri"/>
                <a:cs typeface="Calibri"/>
              </a:rPr>
              <a:t>for</a:t>
            </a:r>
            <a:r>
              <a:rPr lang="en-US" sz="2400" spc="-30" dirty="0">
                <a:latin typeface="Calibri"/>
                <a:cs typeface="Calibri"/>
              </a:rPr>
              <a:t> </a:t>
            </a:r>
            <a:r>
              <a:rPr lang="en-US" sz="2400" dirty="0">
                <a:latin typeface="Calibri"/>
                <a:cs typeface="Calibri"/>
              </a:rPr>
              <a:t>a</a:t>
            </a:r>
            <a:r>
              <a:rPr lang="en-US" sz="2400" spc="-10" dirty="0">
                <a:latin typeface="Calibri"/>
                <a:cs typeface="Calibri"/>
              </a:rPr>
              <a:t> Saudi-</a:t>
            </a:r>
            <a:r>
              <a:rPr lang="en-US" sz="2400" dirty="0">
                <a:latin typeface="Calibri"/>
                <a:cs typeface="Calibri"/>
              </a:rPr>
              <a:t>based</a:t>
            </a:r>
            <a:r>
              <a:rPr lang="en-US" sz="2400" spc="-25" dirty="0">
                <a:latin typeface="Calibri"/>
                <a:cs typeface="Calibri"/>
              </a:rPr>
              <a:t> </a:t>
            </a:r>
            <a:r>
              <a:rPr lang="en-US" sz="2400" spc="-10" dirty="0">
                <a:latin typeface="Calibri"/>
                <a:cs typeface="Calibri"/>
              </a:rPr>
              <a:t>investor.</a:t>
            </a:r>
            <a:endParaRPr lang="en-US" sz="2400" dirty="0">
              <a:latin typeface="Calibri"/>
              <a:cs typeface="Calibri"/>
            </a:endParaRPr>
          </a:p>
          <a:p>
            <a:pPr marL="0" indent="0">
              <a:buNone/>
            </a:pPr>
            <a:endParaRPr lang="en-US" dirty="0"/>
          </a:p>
        </p:txBody>
      </p:sp>
      <p:pic>
        <p:nvPicPr>
          <p:cNvPr id="4" name="Picture 3">
            <a:extLst>
              <a:ext uri="{FF2B5EF4-FFF2-40B4-BE49-F238E27FC236}">
                <a16:creationId xmlns:a16="http://schemas.microsoft.com/office/drawing/2014/main" id="{3E309322-1186-67B9-B529-5F6C0B831C98}"/>
              </a:ext>
            </a:extLst>
          </p:cNvPr>
          <p:cNvPicPr>
            <a:picLocks noChangeAspect="1"/>
          </p:cNvPicPr>
          <p:nvPr/>
        </p:nvPicPr>
        <p:blipFill>
          <a:blip r:embed="rId2"/>
          <a:stretch>
            <a:fillRect/>
          </a:stretch>
        </p:blipFill>
        <p:spPr>
          <a:xfrm>
            <a:off x="9235184" y="0"/>
            <a:ext cx="2956816" cy="305764"/>
          </a:xfrm>
          <a:prstGeom prst="rect">
            <a:avLst/>
          </a:prstGeom>
        </p:spPr>
      </p:pic>
    </p:spTree>
    <p:extLst>
      <p:ext uri="{BB962C8B-B14F-4D97-AF65-F5344CB8AC3E}">
        <p14:creationId xmlns:p14="http://schemas.microsoft.com/office/powerpoint/2010/main" val="23380206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9E92C6-4968-454F-B6E1-E79EDAE69A8B}"/>
              </a:ext>
            </a:extLst>
          </p:cNvPr>
          <p:cNvSpPr>
            <a:spLocks noGrp="1"/>
          </p:cNvSpPr>
          <p:nvPr>
            <p:ph idx="1"/>
          </p:nvPr>
        </p:nvSpPr>
        <p:spPr>
          <a:xfrm>
            <a:off x="450166" y="365760"/>
            <a:ext cx="10903634" cy="5811203"/>
          </a:xfrm>
        </p:spPr>
        <p:txBody>
          <a:bodyPr/>
          <a:lstStyle/>
          <a:p>
            <a:pPr marL="0" indent="0" algn="just">
              <a:lnSpc>
                <a:spcPct val="100000"/>
              </a:lnSpc>
              <a:buNone/>
            </a:pPr>
            <a:endParaRPr lang="en-US" sz="2400" b="1" u="sng" dirty="0"/>
          </a:p>
          <a:p>
            <a:pPr marL="0" indent="0" algn="just">
              <a:lnSpc>
                <a:spcPct val="100000"/>
              </a:lnSpc>
              <a:buNone/>
            </a:pPr>
            <a:r>
              <a:rPr lang="en-US" sz="2400" b="1" u="sng" dirty="0"/>
              <a:t>There are multiple factors that influence exchange rates. Key factors include</a:t>
            </a:r>
            <a:r>
              <a:rPr lang="en-US" sz="2400" dirty="0"/>
              <a:t> </a:t>
            </a:r>
            <a:r>
              <a:rPr lang="en-US" sz="2400" u="sng" dirty="0"/>
              <a:t>inflation rates, political changes and instability, and currency regimes. </a:t>
            </a:r>
            <a:r>
              <a:rPr lang="en-US" sz="2400" dirty="0">
                <a:highlight>
                  <a:srgbClr val="FFFF00"/>
                </a:highlight>
              </a:rPr>
              <a:t>Currency regimes </a:t>
            </a:r>
            <a:r>
              <a:rPr lang="en-US" sz="2400" dirty="0"/>
              <a:t>determine to what extent a country, or its government manages its currency relative to other currencies. Governments may </a:t>
            </a:r>
            <a:r>
              <a:rPr lang="en-US" sz="2400" dirty="0">
                <a:highlight>
                  <a:srgbClr val="FFFF00"/>
                </a:highlight>
              </a:rPr>
              <a:t>fix</a:t>
            </a:r>
            <a:r>
              <a:rPr lang="en-US" sz="2400" dirty="0"/>
              <a:t> (peg) their exchange rates, whereby they attempt to keep the relative value of their currency fixed versus another currency or a basket of representative currencies, or </a:t>
            </a:r>
            <a:r>
              <a:rPr lang="en-US" sz="2400" dirty="0">
                <a:highlight>
                  <a:srgbClr val="FFFF00"/>
                </a:highlight>
              </a:rPr>
              <a:t>float</a:t>
            </a:r>
            <a:r>
              <a:rPr lang="en-US" sz="2400" dirty="0"/>
              <a:t> their exchange rates, whereby the relative value of the currency is determined by general market forces.</a:t>
            </a:r>
          </a:p>
          <a:p>
            <a:pPr marL="0" indent="0" algn="just">
              <a:lnSpc>
                <a:spcPct val="100000"/>
              </a:lnSpc>
              <a:buNone/>
            </a:pPr>
            <a:endParaRPr lang="en-US" sz="2400" dirty="0"/>
          </a:p>
          <a:p>
            <a:pPr marL="0" indent="0" algn="just">
              <a:lnSpc>
                <a:spcPct val="100000"/>
              </a:lnSpc>
              <a:buNone/>
            </a:pPr>
            <a:r>
              <a:rPr lang="en-US" sz="2400" dirty="0"/>
              <a:t>When banks trade currencies with each other, they sometimes act as a broker on behalf of their clients who need to secure foreign currency to pay their bills. Many large multinational banks also actively trade currencies as principals with other banks with the hope of profiting from exchange rate movements.</a:t>
            </a:r>
          </a:p>
          <a:p>
            <a:pPr marL="0" indent="0">
              <a:buNone/>
            </a:pPr>
            <a:endParaRPr lang="en-US" dirty="0"/>
          </a:p>
        </p:txBody>
      </p:sp>
      <p:pic>
        <p:nvPicPr>
          <p:cNvPr id="2" name="Picture 1">
            <a:extLst>
              <a:ext uri="{FF2B5EF4-FFF2-40B4-BE49-F238E27FC236}">
                <a16:creationId xmlns:a16="http://schemas.microsoft.com/office/drawing/2014/main" id="{1DD98C6D-56F7-7753-08CC-129B793CAB3B}"/>
              </a:ext>
            </a:extLst>
          </p:cNvPr>
          <p:cNvPicPr>
            <a:picLocks noChangeAspect="1"/>
          </p:cNvPicPr>
          <p:nvPr/>
        </p:nvPicPr>
        <p:blipFill>
          <a:blip r:embed="rId2"/>
          <a:stretch>
            <a:fillRect/>
          </a:stretch>
        </p:blipFill>
        <p:spPr>
          <a:xfrm>
            <a:off x="9437242" y="0"/>
            <a:ext cx="2956816" cy="510981"/>
          </a:xfrm>
          <a:prstGeom prst="rect">
            <a:avLst/>
          </a:prstGeom>
        </p:spPr>
      </p:pic>
    </p:spTree>
    <p:extLst>
      <p:ext uri="{BB962C8B-B14F-4D97-AF65-F5344CB8AC3E}">
        <p14:creationId xmlns:p14="http://schemas.microsoft.com/office/powerpoint/2010/main" val="1390501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0588" y="953236"/>
            <a:ext cx="10991461" cy="5480859"/>
          </a:xfrm>
          <a:prstGeom prst="rect">
            <a:avLst/>
          </a:prstGeom>
        </p:spPr>
        <p:txBody>
          <a:bodyPr vert="horz" wrap="square" lIns="0" tIns="34925" rIns="0" bIns="0" rtlCol="0">
            <a:spAutoFit/>
          </a:bodyPr>
          <a:lstStyle/>
          <a:p>
            <a:pPr marL="303530" marR="234315" indent="-291465">
              <a:lnSpc>
                <a:spcPts val="2030"/>
              </a:lnSpc>
              <a:spcBef>
                <a:spcPts val="275"/>
              </a:spcBef>
              <a:buFont typeface="Arial MT"/>
              <a:buChar char="•"/>
              <a:tabLst>
                <a:tab pos="303530" algn="l"/>
                <a:tab pos="304165" algn="l"/>
              </a:tabLst>
            </a:pPr>
            <a:r>
              <a:rPr sz="2000" spc="-5" dirty="0">
                <a:latin typeface="Calibri"/>
                <a:cs typeface="Calibri"/>
              </a:rPr>
              <a:t>Some</a:t>
            </a:r>
            <a:r>
              <a:rPr sz="2000" dirty="0">
                <a:latin typeface="Calibri"/>
                <a:cs typeface="Calibri"/>
              </a:rPr>
              <a:t> </a:t>
            </a:r>
            <a:r>
              <a:rPr sz="2000" spc="-5" dirty="0">
                <a:latin typeface="Calibri"/>
                <a:cs typeface="Calibri"/>
              </a:rPr>
              <a:t>countries,</a:t>
            </a:r>
            <a:r>
              <a:rPr sz="2000" dirty="0">
                <a:latin typeface="Calibri"/>
                <a:cs typeface="Calibri"/>
              </a:rPr>
              <a:t> </a:t>
            </a:r>
            <a:r>
              <a:rPr sz="2000" spc="-5" dirty="0">
                <a:latin typeface="Calibri"/>
                <a:cs typeface="Calibri"/>
              </a:rPr>
              <a:t>especially</a:t>
            </a:r>
            <a:r>
              <a:rPr sz="2000" spc="5" dirty="0">
                <a:latin typeface="Calibri"/>
                <a:cs typeface="Calibri"/>
              </a:rPr>
              <a:t> </a:t>
            </a:r>
            <a:r>
              <a:rPr sz="2000" spc="-5" dirty="0">
                <a:latin typeface="Calibri"/>
                <a:cs typeface="Calibri"/>
              </a:rPr>
              <a:t>developing</a:t>
            </a:r>
            <a:r>
              <a:rPr sz="2000" dirty="0">
                <a:latin typeface="Calibri"/>
                <a:cs typeface="Calibri"/>
              </a:rPr>
              <a:t> </a:t>
            </a:r>
            <a:r>
              <a:rPr sz="2000" spc="-5" dirty="0">
                <a:latin typeface="Calibri"/>
                <a:cs typeface="Calibri"/>
              </a:rPr>
              <a:t>countries,</a:t>
            </a:r>
            <a:r>
              <a:rPr sz="2000" dirty="0">
                <a:latin typeface="Calibri"/>
                <a:cs typeface="Calibri"/>
              </a:rPr>
              <a:t> use</a:t>
            </a:r>
            <a:r>
              <a:rPr sz="2000" spc="5" dirty="0">
                <a:latin typeface="Calibri"/>
                <a:cs typeface="Calibri"/>
              </a:rPr>
              <a:t> </a:t>
            </a:r>
            <a:r>
              <a:rPr sz="2000" spc="-5" dirty="0">
                <a:latin typeface="Calibri"/>
                <a:cs typeface="Calibri"/>
              </a:rPr>
              <a:t>exchange</a:t>
            </a:r>
            <a:r>
              <a:rPr sz="2000" spc="10" dirty="0">
                <a:latin typeface="Calibri"/>
                <a:cs typeface="Calibri"/>
              </a:rPr>
              <a:t> </a:t>
            </a:r>
            <a:r>
              <a:rPr sz="2000" spc="-5" dirty="0">
                <a:latin typeface="Calibri"/>
                <a:cs typeface="Calibri"/>
              </a:rPr>
              <a:t>rate</a:t>
            </a:r>
            <a:r>
              <a:rPr sz="2000" spc="5" dirty="0">
                <a:latin typeface="Calibri"/>
                <a:cs typeface="Calibri"/>
              </a:rPr>
              <a:t> </a:t>
            </a:r>
            <a:r>
              <a:rPr sz="2000" dirty="0">
                <a:latin typeface="Calibri"/>
                <a:cs typeface="Calibri"/>
              </a:rPr>
              <a:t>targeting.</a:t>
            </a:r>
            <a:r>
              <a:rPr sz="2000" spc="5" dirty="0">
                <a:latin typeface="Calibri"/>
                <a:cs typeface="Calibri"/>
              </a:rPr>
              <a:t> </a:t>
            </a:r>
            <a:r>
              <a:rPr sz="2000" spc="-5" dirty="0">
                <a:latin typeface="Calibri"/>
                <a:cs typeface="Calibri"/>
              </a:rPr>
              <a:t>That</a:t>
            </a:r>
            <a:r>
              <a:rPr sz="2000" spc="5" dirty="0">
                <a:latin typeface="Calibri"/>
                <a:cs typeface="Calibri"/>
              </a:rPr>
              <a:t> </a:t>
            </a:r>
            <a:r>
              <a:rPr sz="2000" spc="-10" dirty="0">
                <a:latin typeface="Calibri"/>
                <a:cs typeface="Calibri"/>
              </a:rPr>
              <a:t>is, </a:t>
            </a:r>
            <a:r>
              <a:rPr sz="2000" spc="-390" dirty="0">
                <a:latin typeface="Calibri"/>
                <a:cs typeface="Calibri"/>
              </a:rPr>
              <a:t> </a:t>
            </a:r>
            <a:r>
              <a:rPr sz="2000" dirty="0">
                <a:latin typeface="Calibri"/>
                <a:cs typeface="Calibri"/>
              </a:rPr>
              <a:t>they</a:t>
            </a:r>
            <a:r>
              <a:rPr sz="2000" spc="-5" dirty="0">
                <a:latin typeface="Calibri"/>
                <a:cs typeface="Calibri"/>
              </a:rPr>
              <a:t> </a:t>
            </a:r>
            <a:r>
              <a:rPr sz="2000" dirty="0">
                <a:latin typeface="Calibri"/>
                <a:cs typeface="Calibri"/>
              </a:rPr>
              <a:t>target a</a:t>
            </a:r>
            <a:r>
              <a:rPr sz="2000" spc="-5" dirty="0">
                <a:latin typeface="Calibri"/>
                <a:cs typeface="Calibri"/>
              </a:rPr>
              <a:t> foreign</a:t>
            </a:r>
            <a:r>
              <a:rPr sz="2000" spc="5" dirty="0">
                <a:latin typeface="Calibri"/>
                <a:cs typeface="Calibri"/>
              </a:rPr>
              <a:t> </a:t>
            </a:r>
            <a:r>
              <a:rPr sz="2000" spc="-5" dirty="0">
                <a:latin typeface="Calibri"/>
                <a:cs typeface="Calibri"/>
              </a:rPr>
              <a:t>exchange rate</a:t>
            </a:r>
            <a:r>
              <a:rPr lang="en-US" sz="2000" spc="-5" dirty="0">
                <a:latin typeface="Calibri"/>
                <a:cs typeface="Calibri"/>
              </a:rPr>
              <a:t> (</a:t>
            </a:r>
            <a:r>
              <a:rPr lang="en-US" sz="2000" b="1" u="sng" spc="-5" dirty="0">
                <a:latin typeface="Calibri"/>
                <a:cs typeface="Calibri"/>
              </a:rPr>
              <a:t>pegging</a:t>
            </a:r>
            <a:r>
              <a:rPr lang="en-US" sz="2000" spc="-5" dirty="0">
                <a:latin typeface="Calibri"/>
                <a:cs typeface="Calibri"/>
              </a:rPr>
              <a:t>)</a:t>
            </a:r>
            <a:r>
              <a:rPr sz="2000" spc="-5" dirty="0">
                <a:latin typeface="Calibri"/>
                <a:cs typeface="Calibri"/>
              </a:rPr>
              <a:t> </a:t>
            </a:r>
            <a:r>
              <a:rPr sz="2000" dirty="0">
                <a:latin typeface="Calibri"/>
                <a:cs typeface="Calibri"/>
              </a:rPr>
              <a:t>between</a:t>
            </a:r>
            <a:r>
              <a:rPr sz="2000" spc="5" dirty="0">
                <a:latin typeface="Calibri"/>
                <a:cs typeface="Calibri"/>
              </a:rPr>
              <a:t> </a:t>
            </a:r>
            <a:r>
              <a:rPr sz="2000" spc="-10" dirty="0">
                <a:latin typeface="Calibri"/>
                <a:cs typeface="Calibri"/>
              </a:rPr>
              <a:t>their</a:t>
            </a:r>
            <a:r>
              <a:rPr sz="2000" dirty="0">
                <a:latin typeface="Calibri"/>
                <a:cs typeface="Calibri"/>
              </a:rPr>
              <a:t> </a:t>
            </a:r>
            <a:r>
              <a:rPr sz="2000" spc="-5" dirty="0">
                <a:latin typeface="Calibri"/>
                <a:cs typeface="Calibri"/>
              </a:rPr>
              <a:t>currency</a:t>
            </a:r>
            <a:r>
              <a:rPr sz="2000" spc="-10" dirty="0">
                <a:latin typeface="Calibri"/>
                <a:cs typeface="Calibri"/>
              </a:rPr>
              <a:t> </a:t>
            </a:r>
            <a:r>
              <a:rPr sz="2000" dirty="0">
                <a:latin typeface="Calibri"/>
                <a:cs typeface="Calibri"/>
              </a:rPr>
              <a:t>and</a:t>
            </a:r>
            <a:r>
              <a:rPr sz="2000" spc="5" dirty="0">
                <a:latin typeface="Calibri"/>
                <a:cs typeface="Calibri"/>
              </a:rPr>
              <a:t> </a:t>
            </a:r>
            <a:r>
              <a:rPr sz="2000" dirty="0">
                <a:latin typeface="Calibri"/>
                <a:cs typeface="Calibri"/>
              </a:rPr>
              <a:t>another </a:t>
            </a:r>
            <a:r>
              <a:rPr sz="2000" spc="-5" dirty="0">
                <a:latin typeface="Calibri"/>
                <a:cs typeface="Calibri"/>
              </a:rPr>
              <a:t>(often</a:t>
            </a:r>
            <a:r>
              <a:rPr sz="2000" dirty="0">
                <a:latin typeface="Calibri"/>
                <a:cs typeface="Calibri"/>
              </a:rPr>
              <a:t> the</a:t>
            </a:r>
            <a:r>
              <a:rPr lang="en-US" sz="2000" dirty="0">
                <a:latin typeface="Calibri"/>
                <a:cs typeface="Calibri"/>
              </a:rPr>
              <a:t> U.S.</a:t>
            </a:r>
            <a:r>
              <a:rPr lang="en-US" sz="2000" spc="-5" dirty="0">
                <a:latin typeface="Calibri"/>
                <a:cs typeface="Calibri"/>
              </a:rPr>
              <a:t> dollar).</a:t>
            </a:r>
            <a:endParaRPr lang="en-US" sz="2000" dirty="0">
              <a:latin typeface="Calibri"/>
              <a:cs typeface="Calibri"/>
            </a:endParaRPr>
          </a:p>
          <a:p>
            <a:pPr marL="303530" marR="5080" indent="-291465">
              <a:lnSpc>
                <a:spcPct val="96700"/>
              </a:lnSpc>
              <a:spcBef>
                <a:spcPts val="1380"/>
              </a:spcBef>
              <a:buFont typeface="Arial MT"/>
              <a:buChar char="•"/>
              <a:tabLst>
                <a:tab pos="303530" algn="l"/>
                <a:tab pos="304165" algn="l"/>
              </a:tabLst>
            </a:pPr>
            <a:r>
              <a:rPr sz="2000" dirty="0">
                <a:latin typeface="Calibri"/>
                <a:cs typeface="Calibri"/>
              </a:rPr>
              <a:t>As an </a:t>
            </a:r>
            <a:r>
              <a:rPr sz="2000" spc="-5" dirty="0">
                <a:latin typeface="Calibri"/>
                <a:cs typeface="Calibri"/>
              </a:rPr>
              <a:t>example,</a:t>
            </a:r>
            <a:r>
              <a:rPr sz="2000" dirty="0">
                <a:latin typeface="Calibri"/>
                <a:cs typeface="Calibri"/>
              </a:rPr>
              <a:t> </a:t>
            </a:r>
            <a:r>
              <a:rPr sz="2000" spc="-5" dirty="0">
                <a:latin typeface="Calibri"/>
                <a:cs typeface="Calibri"/>
              </a:rPr>
              <a:t>consider</a:t>
            </a:r>
            <a:r>
              <a:rPr sz="2000" spc="5" dirty="0">
                <a:latin typeface="Calibri"/>
                <a:cs typeface="Calibri"/>
              </a:rPr>
              <a:t> </a:t>
            </a:r>
            <a:r>
              <a:rPr sz="2000" dirty="0">
                <a:latin typeface="Calibri"/>
                <a:cs typeface="Calibri"/>
              </a:rPr>
              <a:t>a</a:t>
            </a:r>
            <a:r>
              <a:rPr sz="2000" spc="-5" dirty="0">
                <a:latin typeface="Calibri"/>
                <a:cs typeface="Calibri"/>
              </a:rPr>
              <a:t> country </a:t>
            </a:r>
            <a:r>
              <a:rPr sz="2000" dirty="0">
                <a:latin typeface="Calibri"/>
                <a:cs typeface="Calibri"/>
              </a:rPr>
              <a:t>that</a:t>
            </a:r>
            <a:r>
              <a:rPr sz="2000" spc="5" dirty="0">
                <a:latin typeface="Calibri"/>
                <a:cs typeface="Calibri"/>
              </a:rPr>
              <a:t> </a:t>
            </a:r>
            <a:r>
              <a:rPr sz="2000" spc="-5" dirty="0">
                <a:latin typeface="Calibri"/>
                <a:cs typeface="Calibri"/>
              </a:rPr>
              <a:t>has</a:t>
            </a:r>
            <a:r>
              <a:rPr sz="2000" spc="5" dirty="0">
                <a:latin typeface="Calibri"/>
                <a:cs typeface="Calibri"/>
              </a:rPr>
              <a:t> </a:t>
            </a:r>
            <a:r>
              <a:rPr sz="2000" spc="-5" dirty="0">
                <a:latin typeface="Calibri"/>
                <a:cs typeface="Calibri"/>
              </a:rPr>
              <a:t>targeted</a:t>
            </a:r>
            <a:r>
              <a:rPr sz="2000" spc="5" dirty="0">
                <a:latin typeface="Calibri"/>
                <a:cs typeface="Calibri"/>
              </a:rPr>
              <a:t> </a:t>
            </a:r>
            <a:r>
              <a:rPr sz="2000" dirty="0">
                <a:latin typeface="Calibri"/>
                <a:cs typeface="Calibri"/>
              </a:rPr>
              <a:t>an</a:t>
            </a:r>
            <a:r>
              <a:rPr sz="2000" spc="5" dirty="0">
                <a:latin typeface="Calibri"/>
                <a:cs typeface="Calibri"/>
              </a:rPr>
              <a:t> </a:t>
            </a:r>
            <a:r>
              <a:rPr sz="2000" spc="-5" dirty="0">
                <a:latin typeface="Calibri"/>
                <a:cs typeface="Calibri"/>
              </a:rPr>
              <a:t>exchange</a:t>
            </a:r>
            <a:r>
              <a:rPr sz="2000" spc="-10" dirty="0">
                <a:latin typeface="Calibri"/>
                <a:cs typeface="Calibri"/>
              </a:rPr>
              <a:t> </a:t>
            </a:r>
            <a:r>
              <a:rPr sz="2000" spc="-5" dirty="0">
                <a:latin typeface="Calibri"/>
                <a:cs typeface="Calibri"/>
              </a:rPr>
              <a:t>rate</a:t>
            </a:r>
            <a:r>
              <a:rPr sz="2000" dirty="0">
                <a:latin typeface="Calibri"/>
                <a:cs typeface="Calibri"/>
              </a:rPr>
              <a:t> for </a:t>
            </a:r>
            <a:r>
              <a:rPr sz="2000" spc="-5" dirty="0">
                <a:latin typeface="Calibri"/>
                <a:cs typeface="Calibri"/>
              </a:rPr>
              <a:t>its</a:t>
            </a:r>
            <a:r>
              <a:rPr sz="2000" dirty="0">
                <a:latin typeface="Calibri"/>
                <a:cs typeface="Calibri"/>
              </a:rPr>
              <a:t> </a:t>
            </a:r>
            <a:r>
              <a:rPr sz="2000" spc="-5" dirty="0">
                <a:latin typeface="Calibri"/>
                <a:cs typeface="Calibri"/>
              </a:rPr>
              <a:t>currency </a:t>
            </a:r>
            <a:r>
              <a:rPr sz="2000" dirty="0">
                <a:latin typeface="Calibri"/>
                <a:cs typeface="Calibri"/>
              </a:rPr>
              <a:t> versus</a:t>
            </a:r>
            <a:r>
              <a:rPr sz="2000" spc="5" dirty="0">
                <a:latin typeface="Calibri"/>
                <a:cs typeface="Calibri"/>
              </a:rPr>
              <a:t> </a:t>
            </a:r>
            <a:r>
              <a:rPr sz="2000" spc="-5" dirty="0">
                <a:latin typeface="Calibri"/>
                <a:cs typeface="Calibri"/>
              </a:rPr>
              <a:t>the</a:t>
            </a:r>
            <a:r>
              <a:rPr sz="2000" dirty="0">
                <a:latin typeface="Calibri"/>
                <a:cs typeface="Calibri"/>
              </a:rPr>
              <a:t> U.S.</a:t>
            </a:r>
            <a:r>
              <a:rPr sz="2000" spc="-5" dirty="0">
                <a:latin typeface="Calibri"/>
                <a:cs typeface="Calibri"/>
              </a:rPr>
              <a:t> dollar. </a:t>
            </a:r>
            <a:r>
              <a:rPr sz="2000" dirty="0">
                <a:latin typeface="Calibri"/>
                <a:cs typeface="Calibri"/>
              </a:rPr>
              <a:t>If</a:t>
            </a:r>
            <a:r>
              <a:rPr sz="2000" spc="5" dirty="0">
                <a:latin typeface="Calibri"/>
                <a:cs typeface="Calibri"/>
              </a:rPr>
              <a:t> </a:t>
            </a:r>
            <a:r>
              <a:rPr sz="2000" dirty="0">
                <a:latin typeface="Calibri"/>
                <a:cs typeface="Calibri"/>
              </a:rPr>
              <a:t>the </a:t>
            </a:r>
            <a:r>
              <a:rPr sz="2000" spc="-5" dirty="0">
                <a:latin typeface="Calibri"/>
                <a:cs typeface="Calibri"/>
              </a:rPr>
              <a:t>foreign exchange</a:t>
            </a:r>
            <a:r>
              <a:rPr sz="2000" spc="5" dirty="0">
                <a:latin typeface="Calibri"/>
                <a:cs typeface="Calibri"/>
              </a:rPr>
              <a:t> </a:t>
            </a:r>
            <a:r>
              <a:rPr sz="2000" spc="-5" dirty="0">
                <a:latin typeface="Calibri"/>
                <a:cs typeface="Calibri"/>
              </a:rPr>
              <a:t>value</a:t>
            </a:r>
            <a:r>
              <a:rPr sz="2000" dirty="0">
                <a:latin typeface="Calibri"/>
                <a:cs typeface="Calibri"/>
              </a:rPr>
              <a:t> </a:t>
            </a:r>
            <a:r>
              <a:rPr sz="2000" spc="-5" dirty="0">
                <a:latin typeface="Calibri"/>
                <a:cs typeface="Calibri"/>
              </a:rPr>
              <a:t>of </a:t>
            </a:r>
            <a:r>
              <a:rPr sz="2000" dirty="0">
                <a:latin typeface="Calibri"/>
                <a:cs typeface="Calibri"/>
              </a:rPr>
              <a:t>the</a:t>
            </a:r>
            <a:r>
              <a:rPr sz="2000" spc="5" dirty="0">
                <a:latin typeface="Calibri"/>
                <a:cs typeface="Calibri"/>
              </a:rPr>
              <a:t> </a:t>
            </a:r>
            <a:r>
              <a:rPr sz="2000" spc="-5" dirty="0">
                <a:latin typeface="Calibri"/>
                <a:cs typeface="Calibri"/>
              </a:rPr>
              <a:t>domestic</a:t>
            </a:r>
            <a:r>
              <a:rPr sz="2000" spc="-10" dirty="0">
                <a:latin typeface="Calibri"/>
                <a:cs typeface="Calibri"/>
              </a:rPr>
              <a:t> </a:t>
            </a:r>
            <a:r>
              <a:rPr sz="2000" spc="-5" dirty="0">
                <a:latin typeface="Calibri"/>
                <a:cs typeface="Calibri"/>
              </a:rPr>
              <a:t>currency</a:t>
            </a:r>
            <a:r>
              <a:rPr sz="2000" dirty="0">
                <a:latin typeface="Calibri"/>
                <a:cs typeface="Calibri"/>
              </a:rPr>
              <a:t> </a:t>
            </a:r>
            <a:r>
              <a:rPr sz="2000" spc="-5" dirty="0">
                <a:latin typeface="Calibri"/>
                <a:cs typeface="Calibri"/>
              </a:rPr>
              <a:t>falls </a:t>
            </a:r>
            <a:r>
              <a:rPr sz="2000" dirty="0">
                <a:latin typeface="Calibri"/>
                <a:cs typeface="Calibri"/>
              </a:rPr>
              <a:t> </a:t>
            </a:r>
            <a:r>
              <a:rPr sz="2000" spc="-5" dirty="0">
                <a:latin typeface="Calibri"/>
                <a:cs typeface="Calibri"/>
              </a:rPr>
              <a:t>relative</a:t>
            </a:r>
            <a:r>
              <a:rPr sz="2000" spc="20" dirty="0">
                <a:latin typeface="Calibri"/>
                <a:cs typeface="Calibri"/>
              </a:rPr>
              <a:t> </a:t>
            </a:r>
            <a:r>
              <a:rPr sz="2000" dirty="0">
                <a:latin typeface="Calibri"/>
                <a:cs typeface="Calibri"/>
              </a:rPr>
              <a:t>to</a:t>
            </a:r>
            <a:r>
              <a:rPr sz="2000" spc="25" dirty="0">
                <a:latin typeface="Calibri"/>
                <a:cs typeface="Calibri"/>
              </a:rPr>
              <a:t> </a:t>
            </a:r>
            <a:r>
              <a:rPr sz="2000" dirty="0">
                <a:latin typeface="Calibri"/>
                <a:cs typeface="Calibri"/>
              </a:rPr>
              <a:t>the</a:t>
            </a:r>
            <a:r>
              <a:rPr sz="2000" spc="25" dirty="0">
                <a:latin typeface="Calibri"/>
                <a:cs typeface="Calibri"/>
              </a:rPr>
              <a:t> </a:t>
            </a:r>
            <a:r>
              <a:rPr sz="2000" dirty="0">
                <a:latin typeface="Calibri"/>
                <a:cs typeface="Calibri"/>
              </a:rPr>
              <a:t>U.S.</a:t>
            </a:r>
            <a:r>
              <a:rPr sz="2000" spc="25" dirty="0">
                <a:latin typeface="Calibri"/>
                <a:cs typeface="Calibri"/>
              </a:rPr>
              <a:t> </a:t>
            </a:r>
            <a:r>
              <a:rPr sz="2000" spc="-5" dirty="0">
                <a:latin typeface="Calibri"/>
                <a:cs typeface="Calibri"/>
              </a:rPr>
              <a:t>dollar,</a:t>
            </a:r>
            <a:r>
              <a:rPr sz="2000" spc="15" dirty="0">
                <a:latin typeface="Calibri"/>
                <a:cs typeface="Calibri"/>
              </a:rPr>
              <a:t> </a:t>
            </a:r>
            <a:r>
              <a:rPr sz="2000" dirty="0">
                <a:latin typeface="Calibri"/>
                <a:cs typeface="Calibri"/>
              </a:rPr>
              <a:t>the</a:t>
            </a:r>
            <a:r>
              <a:rPr sz="2000" spc="25" dirty="0">
                <a:latin typeface="Calibri"/>
                <a:cs typeface="Calibri"/>
              </a:rPr>
              <a:t> </a:t>
            </a:r>
            <a:r>
              <a:rPr sz="2000" spc="-5" dirty="0">
                <a:latin typeface="Calibri"/>
                <a:cs typeface="Calibri"/>
              </a:rPr>
              <a:t>monetary</a:t>
            </a:r>
            <a:r>
              <a:rPr sz="2000" spc="20" dirty="0">
                <a:latin typeface="Calibri"/>
                <a:cs typeface="Calibri"/>
              </a:rPr>
              <a:t> </a:t>
            </a:r>
            <a:r>
              <a:rPr sz="2000" spc="-5" dirty="0">
                <a:latin typeface="Calibri"/>
                <a:cs typeface="Calibri"/>
              </a:rPr>
              <a:t>authority</a:t>
            </a:r>
            <a:r>
              <a:rPr sz="2000" spc="25" dirty="0">
                <a:latin typeface="Calibri"/>
                <a:cs typeface="Calibri"/>
              </a:rPr>
              <a:t> </a:t>
            </a:r>
            <a:r>
              <a:rPr sz="2000" dirty="0">
                <a:latin typeface="Calibri"/>
                <a:cs typeface="Calibri"/>
              </a:rPr>
              <a:t>must</a:t>
            </a:r>
            <a:r>
              <a:rPr sz="2000" spc="20" dirty="0">
                <a:latin typeface="Calibri"/>
                <a:cs typeface="Calibri"/>
              </a:rPr>
              <a:t> </a:t>
            </a:r>
            <a:r>
              <a:rPr sz="2000" spc="-5" dirty="0">
                <a:latin typeface="Calibri"/>
                <a:cs typeface="Calibri"/>
              </a:rPr>
              <a:t>use</a:t>
            </a:r>
            <a:r>
              <a:rPr sz="2000" spc="20" dirty="0">
                <a:latin typeface="Calibri"/>
                <a:cs typeface="Calibri"/>
              </a:rPr>
              <a:t> </a:t>
            </a:r>
            <a:r>
              <a:rPr sz="2000" spc="-5" dirty="0">
                <a:latin typeface="Calibri"/>
                <a:cs typeface="Calibri"/>
              </a:rPr>
              <a:t>foreign</a:t>
            </a:r>
            <a:r>
              <a:rPr sz="2000" spc="30" dirty="0">
                <a:latin typeface="Calibri"/>
                <a:cs typeface="Calibri"/>
              </a:rPr>
              <a:t> </a:t>
            </a:r>
            <a:r>
              <a:rPr sz="2000" spc="-5" dirty="0">
                <a:latin typeface="Calibri"/>
                <a:cs typeface="Calibri"/>
              </a:rPr>
              <a:t>reserves</a:t>
            </a:r>
            <a:r>
              <a:rPr sz="2000" spc="30" dirty="0">
                <a:latin typeface="Calibri"/>
                <a:cs typeface="Calibri"/>
              </a:rPr>
              <a:t> </a:t>
            </a:r>
            <a:r>
              <a:rPr sz="2000" dirty="0">
                <a:latin typeface="Calibri"/>
                <a:cs typeface="Calibri"/>
              </a:rPr>
              <a:t>to </a:t>
            </a:r>
            <a:r>
              <a:rPr sz="2000" spc="5" dirty="0">
                <a:latin typeface="Calibri"/>
                <a:cs typeface="Calibri"/>
              </a:rPr>
              <a:t> </a:t>
            </a:r>
            <a:r>
              <a:rPr sz="2000" spc="-5" dirty="0">
                <a:latin typeface="Calibri"/>
                <a:cs typeface="Calibri"/>
              </a:rPr>
              <a:t>purchase</a:t>
            </a:r>
            <a:r>
              <a:rPr sz="2000" spc="5" dirty="0">
                <a:latin typeface="Calibri"/>
                <a:cs typeface="Calibri"/>
              </a:rPr>
              <a:t> </a:t>
            </a:r>
            <a:r>
              <a:rPr sz="2000" dirty="0">
                <a:latin typeface="Calibri"/>
                <a:cs typeface="Calibri"/>
              </a:rPr>
              <a:t>their</a:t>
            </a:r>
            <a:r>
              <a:rPr sz="2000" spc="5" dirty="0">
                <a:latin typeface="Calibri"/>
                <a:cs typeface="Calibri"/>
              </a:rPr>
              <a:t> </a:t>
            </a:r>
            <a:r>
              <a:rPr sz="2000" spc="-5" dirty="0">
                <a:latin typeface="Calibri"/>
                <a:cs typeface="Calibri"/>
              </a:rPr>
              <a:t>domestic</a:t>
            </a:r>
            <a:r>
              <a:rPr sz="2000" dirty="0">
                <a:latin typeface="Calibri"/>
                <a:cs typeface="Calibri"/>
              </a:rPr>
              <a:t> </a:t>
            </a:r>
            <a:r>
              <a:rPr sz="2000" spc="-5" dirty="0">
                <a:latin typeface="Calibri"/>
                <a:cs typeface="Calibri"/>
              </a:rPr>
              <a:t>currency</a:t>
            </a:r>
            <a:r>
              <a:rPr sz="2000" spc="5" dirty="0">
                <a:latin typeface="Calibri"/>
                <a:cs typeface="Calibri"/>
              </a:rPr>
              <a:t> </a:t>
            </a:r>
            <a:r>
              <a:rPr sz="2000" spc="-10" dirty="0">
                <a:latin typeface="Calibri"/>
                <a:cs typeface="Calibri"/>
              </a:rPr>
              <a:t>(which</a:t>
            </a:r>
            <a:r>
              <a:rPr sz="2000" dirty="0">
                <a:latin typeface="Calibri"/>
                <a:cs typeface="Calibri"/>
              </a:rPr>
              <a:t> will</a:t>
            </a:r>
            <a:r>
              <a:rPr sz="2000" spc="15" dirty="0">
                <a:latin typeface="Calibri"/>
                <a:cs typeface="Calibri"/>
              </a:rPr>
              <a:t> </a:t>
            </a:r>
            <a:r>
              <a:rPr sz="2000" spc="-5" dirty="0">
                <a:latin typeface="Calibri"/>
                <a:cs typeface="Calibri"/>
              </a:rPr>
              <a:t>reduce</a:t>
            </a:r>
            <a:r>
              <a:rPr sz="2000" spc="5" dirty="0">
                <a:latin typeface="Calibri"/>
                <a:cs typeface="Calibri"/>
              </a:rPr>
              <a:t> </a:t>
            </a:r>
            <a:r>
              <a:rPr sz="2000" spc="-5" dirty="0">
                <a:latin typeface="Calibri"/>
                <a:cs typeface="Calibri"/>
              </a:rPr>
              <a:t>money</a:t>
            </a:r>
            <a:r>
              <a:rPr sz="2000" spc="10" dirty="0">
                <a:latin typeface="Calibri"/>
                <a:cs typeface="Calibri"/>
              </a:rPr>
              <a:t> </a:t>
            </a:r>
            <a:r>
              <a:rPr sz="2000" spc="-5" dirty="0">
                <a:latin typeface="Calibri"/>
                <a:cs typeface="Calibri"/>
              </a:rPr>
              <a:t>supply</a:t>
            </a:r>
            <a:r>
              <a:rPr sz="2000" spc="5" dirty="0">
                <a:latin typeface="Calibri"/>
                <a:cs typeface="Calibri"/>
              </a:rPr>
              <a:t> </a:t>
            </a:r>
            <a:r>
              <a:rPr sz="2000" spc="-5" dirty="0">
                <a:latin typeface="Calibri"/>
                <a:cs typeface="Calibri"/>
              </a:rPr>
              <a:t>growth</a:t>
            </a:r>
            <a:r>
              <a:rPr sz="2000" spc="10" dirty="0">
                <a:latin typeface="Calibri"/>
                <a:cs typeface="Calibri"/>
              </a:rPr>
              <a:t> </a:t>
            </a:r>
            <a:r>
              <a:rPr sz="2000" dirty="0">
                <a:latin typeface="Calibri"/>
                <a:cs typeface="Calibri"/>
              </a:rPr>
              <a:t>and </a:t>
            </a:r>
            <a:r>
              <a:rPr sz="2000" spc="-5" dirty="0">
                <a:latin typeface="Calibri"/>
                <a:cs typeface="Calibri"/>
              </a:rPr>
              <a:t>increase </a:t>
            </a:r>
            <a:r>
              <a:rPr sz="2000" spc="-390" dirty="0">
                <a:latin typeface="Calibri"/>
                <a:cs typeface="Calibri"/>
              </a:rPr>
              <a:t> </a:t>
            </a:r>
            <a:r>
              <a:rPr sz="2000" spc="-5" dirty="0">
                <a:latin typeface="Calibri"/>
                <a:cs typeface="Calibri"/>
              </a:rPr>
              <a:t>interest </a:t>
            </a:r>
            <a:r>
              <a:rPr sz="2000" dirty="0">
                <a:latin typeface="Calibri"/>
                <a:cs typeface="Calibri"/>
              </a:rPr>
              <a:t>rates)</a:t>
            </a:r>
            <a:r>
              <a:rPr sz="2000" spc="-5" dirty="0">
                <a:latin typeface="Calibri"/>
                <a:cs typeface="Calibri"/>
              </a:rPr>
              <a:t> in order</a:t>
            </a:r>
            <a:r>
              <a:rPr sz="2000" dirty="0">
                <a:latin typeface="Calibri"/>
                <a:cs typeface="Calibri"/>
              </a:rPr>
              <a:t> </a:t>
            </a:r>
            <a:r>
              <a:rPr sz="2000" spc="-5" dirty="0">
                <a:latin typeface="Calibri"/>
                <a:cs typeface="Calibri"/>
              </a:rPr>
              <a:t>to </a:t>
            </a:r>
            <a:r>
              <a:rPr sz="2000" dirty="0">
                <a:latin typeface="Calibri"/>
                <a:cs typeface="Calibri"/>
              </a:rPr>
              <a:t>reach the</a:t>
            </a:r>
            <a:r>
              <a:rPr sz="2000" spc="-5" dirty="0">
                <a:latin typeface="Calibri"/>
                <a:cs typeface="Calibri"/>
              </a:rPr>
              <a:t> </a:t>
            </a:r>
            <a:r>
              <a:rPr sz="2000" dirty="0">
                <a:latin typeface="Calibri"/>
                <a:cs typeface="Calibri"/>
              </a:rPr>
              <a:t>target</a:t>
            </a:r>
            <a:r>
              <a:rPr sz="2000" spc="15" dirty="0">
                <a:latin typeface="Calibri"/>
                <a:cs typeface="Calibri"/>
              </a:rPr>
              <a:t> </a:t>
            </a:r>
            <a:r>
              <a:rPr sz="2000" spc="-5" dirty="0">
                <a:latin typeface="Calibri"/>
                <a:cs typeface="Calibri"/>
              </a:rPr>
              <a:t>exchange</a:t>
            </a:r>
            <a:r>
              <a:rPr sz="2000" dirty="0">
                <a:latin typeface="Calibri"/>
                <a:cs typeface="Calibri"/>
              </a:rPr>
              <a:t> rate</a:t>
            </a:r>
          </a:p>
          <a:p>
            <a:pPr marL="303530" marR="184785" indent="-291465">
              <a:lnSpc>
                <a:spcPct val="97100"/>
              </a:lnSpc>
              <a:spcBef>
                <a:spcPts val="1380"/>
              </a:spcBef>
              <a:buFont typeface="Arial MT"/>
              <a:buChar char="•"/>
              <a:tabLst>
                <a:tab pos="303530" algn="l"/>
                <a:tab pos="304165" algn="l"/>
              </a:tabLst>
            </a:pPr>
            <a:r>
              <a:rPr sz="2000" spc="-5" dirty="0">
                <a:latin typeface="Calibri"/>
                <a:cs typeface="Calibri"/>
              </a:rPr>
              <a:t>Conversely, </a:t>
            </a:r>
            <a:r>
              <a:rPr sz="2000" dirty="0">
                <a:latin typeface="Calibri"/>
                <a:cs typeface="Calibri"/>
              </a:rPr>
              <a:t>an</a:t>
            </a:r>
            <a:r>
              <a:rPr sz="2000" spc="5" dirty="0">
                <a:latin typeface="Calibri"/>
                <a:cs typeface="Calibri"/>
              </a:rPr>
              <a:t> </a:t>
            </a:r>
            <a:r>
              <a:rPr sz="2000" spc="-5" dirty="0">
                <a:latin typeface="Calibri"/>
                <a:cs typeface="Calibri"/>
              </a:rPr>
              <a:t>increase</a:t>
            </a:r>
            <a:r>
              <a:rPr sz="2000" spc="10" dirty="0">
                <a:latin typeface="Calibri"/>
                <a:cs typeface="Calibri"/>
              </a:rPr>
              <a:t> </a:t>
            </a:r>
            <a:r>
              <a:rPr sz="2000" dirty="0">
                <a:latin typeface="Calibri"/>
                <a:cs typeface="Calibri"/>
              </a:rPr>
              <a:t>in</a:t>
            </a:r>
            <a:r>
              <a:rPr sz="2000" spc="5"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foreign</a:t>
            </a:r>
            <a:r>
              <a:rPr sz="2000" spc="10" dirty="0">
                <a:latin typeface="Calibri"/>
                <a:cs typeface="Calibri"/>
              </a:rPr>
              <a:t> </a:t>
            </a:r>
            <a:r>
              <a:rPr sz="2000" spc="-5" dirty="0">
                <a:latin typeface="Calibri"/>
                <a:cs typeface="Calibri"/>
              </a:rPr>
              <a:t>exchange </a:t>
            </a:r>
            <a:r>
              <a:rPr sz="2000" dirty="0">
                <a:latin typeface="Calibri"/>
                <a:cs typeface="Calibri"/>
              </a:rPr>
              <a:t>value</a:t>
            </a:r>
            <a:r>
              <a:rPr sz="2000" spc="5" dirty="0">
                <a:latin typeface="Calibri"/>
                <a:cs typeface="Calibri"/>
              </a:rPr>
              <a:t> </a:t>
            </a:r>
            <a:r>
              <a:rPr sz="2000" spc="-5" dirty="0">
                <a:latin typeface="Calibri"/>
                <a:cs typeface="Calibri"/>
              </a:rPr>
              <a:t>of </a:t>
            </a:r>
            <a:r>
              <a:rPr sz="2000" dirty="0">
                <a:latin typeface="Calibri"/>
                <a:cs typeface="Calibri"/>
              </a:rPr>
              <a:t>the</a:t>
            </a:r>
            <a:r>
              <a:rPr sz="2000" spc="10" dirty="0">
                <a:latin typeface="Calibri"/>
                <a:cs typeface="Calibri"/>
              </a:rPr>
              <a:t> </a:t>
            </a:r>
            <a:r>
              <a:rPr sz="2000" spc="-5" dirty="0">
                <a:latin typeface="Calibri"/>
                <a:cs typeface="Calibri"/>
              </a:rPr>
              <a:t>domestic currency</a:t>
            </a:r>
            <a:r>
              <a:rPr sz="2000" spc="15" dirty="0">
                <a:latin typeface="Calibri"/>
                <a:cs typeface="Calibri"/>
              </a:rPr>
              <a:t> </a:t>
            </a:r>
            <a:r>
              <a:rPr sz="2000" dirty="0">
                <a:latin typeface="Calibri"/>
                <a:cs typeface="Calibri"/>
              </a:rPr>
              <a:t>above </a:t>
            </a:r>
            <a:r>
              <a:rPr sz="2000" spc="-390" dirty="0">
                <a:latin typeface="Calibri"/>
                <a:cs typeface="Calibri"/>
              </a:rPr>
              <a:t> </a:t>
            </a:r>
            <a:r>
              <a:rPr sz="2000" dirty="0">
                <a:latin typeface="Calibri"/>
                <a:cs typeface="Calibri"/>
              </a:rPr>
              <a:t>the</a:t>
            </a:r>
            <a:r>
              <a:rPr sz="2000" spc="-5" dirty="0">
                <a:latin typeface="Calibri"/>
                <a:cs typeface="Calibri"/>
              </a:rPr>
              <a:t> </a:t>
            </a:r>
            <a:r>
              <a:rPr sz="2000" dirty="0">
                <a:latin typeface="Calibri"/>
                <a:cs typeface="Calibri"/>
              </a:rPr>
              <a:t>target </a:t>
            </a:r>
            <a:r>
              <a:rPr sz="2000" spc="-5" dirty="0">
                <a:latin typeface="Calibri"/>
                <a:cs typeface="Calibri"/>
              </a:rPr>
              <a:t>rate</a:t>
            </a:r>
            <a:r>
              <a:rPr sz="2000" spc="-10" dirty="0">
                <a:latin typeface="Calibri"/>
                <a:cs typeface="Calibri"/>
              </a:rPr>
              <a:t> </a:t>
            </a:r>
            <a:r>
              <a:rPr sz="2000" spc="-5" dirty="0">
                <a:latin typeface="Calibri"/>
                <a:cs typeface="Calibri"/>
              </a:rPr>
              <a:t>will </a:t>
            </a:r>
            <a:r>
              <a:rPr sz="2000" dirty="0">
                <a:latin typeface="Calibri"/>
                <a:cs typeface="Calibri"/>
              </a:rPr>
              <a:t>require </a:t>
            </a:r>
            <a:r>
              <a:rPr sz="2000" spc="-5" dirty="0">
                <a:latin typeface="Calibri"/>
                <a:cs typeface="Calibri"/>
              </a:rPr>
              <a:t>sale</a:t>
            </a:r>
            <a:r>
              <a:rPr sz="2000" dirty="0">
                <a:latin typeface="Calibri"/>
                <a:cs typeface="Calibri"/>
              </a:rPr>
              <a:t> </a:t>
            </a:r>
            <a:r>
              <a:rPr sz="2000" spc="-5" dirty="0">
                <a:latin typeface="Calibri"/>
                <a:cs typeface="Calibri"/>
              </a:rPr>
              <a:t>of </a:t>
            </a:r>
            <a:r>
              <a:rPr sz="2000" dirty="0">
                <a:latin typeface="Calibri"/>
                <a:cs typeface="Calibri"/>
              </a:rPr>
              <a:t>the </a:t>
            </a:r>
            <a:r>
              <a:rPr sz="2000" spc="-5" dirty="0">
                <a:latin typeface="Calibri"/>
                <a:cs typeface="Calibri"/>
              </a:rPr>
              <a:t>domestic</a:t>
            </a:r>
            <a:r>
              <a:rPr sz="2000" spc="5" dirty="0">
                <a:latin typeface="Calibri"/>
                <a:cs typeface="Calibri"/>
              </a:rPr>
              <a:t> </a:t>
            </a:r>
            <a:r>
              <a:rPr sz="2000" spc="-5" dirty="0">
                <a:latin typeface="Calibri"/>
                <a:cs typeface="Calibri"/>
              </a:rPr>
              <a:t>currency in </a:t>
            </a:r>
            <a:r>
              <a:rPr sz="2000" dirty="0">
                <a:latin typeface="Calibri"/>
                <a:cs typeface="Calibri"/>
              </a:rPr>
              <a:t>currency </a:t>
            </a:r>
            <a:r>
              <a:rPr sz="2000" spc="-5" dirty="0">
                <a:latin typeface="Calibri"/>
                <a:cs typeface="Calibri"/>
              </a:rPr>
              <a:t>markets</a:t>
            </a:r>
            <a:r>
              <a:rPr sz="2000" dirty="0">
                <a:latin typeface="Calibri"/>
                <a:cs typeface="Calibri"/>
              </a:rPr>
              <a:t> to </a:t>
            </a:r>
            <a:r>
              <a:rPr sz="2000" spc="5" dirty="0">
                <a:latin typeface="Calibri"/>
                <a:cs typeface="Calibri"/>
              </a:rPr>
              <a:t> </a:t>
            </a:r>
            <a:r>
              <a:rPr sz="2000" spc="-5" dirty="0">
                <a:latin typeface="Calibri"/>
                <a:cs typeface="Calibri"/>
              </a:rPr>
              <a:t>reduce</a:t>
            </a:r>
            <a:r>
              <a:rPr sz="2000" spc="5" dirty="0">
                <a:latin typeface="Calibri"/>
                <a:cs typeface="Calibri"/>
              </a:rPr>
              <a:t> </a:t>
            </a:r>
            <a:r>
              <a:rPr sz="2000" dirty="0">
                <a:latin typeface="Calibri"/>
                <a:cs typeface="Calibri"/>
              </a:rPr>
              <a:t>its</a:t>
            </a:r>
            <a:r>
              <a:rPr sz="2000" spc="5" dirty="0">
                <a:latin typeface="Calibri"/>
                <a:cs typeface="Calibri"/>
              </a:rPr>
              <a:t> </a:t>
            </a:r>
            <a:r>
              <a:rPr sz="2000" spc="-5" dirty="0">
                <a:latin typeface="Calibri"/>
                <a:cs typeface="Calibri"/>
              </a:rPr>
              <a:t>value (increasing</a:t>
            </a:r>
            <a:r>
              <a:rPr sz="2000" spc="5" dirty="0">
                <a:latin typeface="Calibri"/>
                <a:cs typeface="Calibri"/>
              </a:rPr>
              <a:t> </a:t>
            </a:r>
            <a:r>
              <a:rPr sz="2000" dirty="0">
                <a:latin typeface="Calibri"/>
                <a:cs typeface="Calibri"/>
              </a:rPr>
              <a:t>the</a:t>
            </a:r>
            <a:r>
              <a:rPr sz="2000" spc="5" dirty="0">
                <a:latin typeface="Calibri"/>
                <a:cs typeface="Calibri"/>
              </a:rPr>
              <a:t> </a:t>
            </a:r>
            <a:r>
              <a:rPr sz="2000" spc="-5" dirty="0">
                <a:latin typeface="Calibri"/>
                <a:cs typeface="Calibri"/>
              </a:rPr>
              <a:t>domestic</a:t>
            </a:r>
            <a:r>
              <a:rPr sz="2000" spc="-10" dirty="0">
                <a:latin typeface="Calibri"/>
                <a:cs typeface="Calibri"/>
              </a:rPr>
              <a:t> </a:t>
            </a:r>
            <a:r>
              <a:rPr sz="2000" dirty="0">
                <a:latin typeface="Calibri"/>
                <a:cs typeface="Calibri"/>
              </a:rPr>
              <a:t>money</a:t>
            </a:r>
            <a:r>
              <a:rPr sz="2000" spc="-5" dirty="0">
                <a:latin typeface="Calibri"/>
                <a:cs typeface="Calibri"/>
              </a:rPr>
              <a:t> supply</a:t>
            </a:r>
            <a:r>
              <a:rPr sz="2000" spc="5" dirty="0">
                <a:latin typeface="Calibri"/>
                <a:cs typeface="Calibri"/>
              </a:rPr>
              <a:t> </a:t>
            </a:r>
            <a:r>
              <a:rPr sz="2000" dirty="0">
                <a:latin typeface="Calibri"/>
                <a:cs typeface="Calibri"/>
              </a:rPr>
              <a:t>and </a:t>
            </a:r>
            <a:r>
              <a:rPr sz="2000" spc="-5" dirty="0">
                <a:latin typeface="Calibri"/>
                <a:cs typeface="Calibri"/>
              </a:rPr>
              <a:t>decreasing</a:t>
            </a:r>
            <a:r>
              <a:rPr sz="2000" spc="10" dirty="0">
                <a:latin typeface="Calibri"/>
                <a:cs typeface="Calibri"/>
              </a:rPr>
              <a:t> </a:t>
            </a:r>
            <a:r>
              <a:rPr sz="2000" dirty="0">
                <a:latin typeface="Calibri"/>
                <a:cs typeface="Calibri"/>
              </a:rPr>
              <a:t>interest</a:t>
            </a:r>
            <a:r>
              <a:rPr sz="2000" spc="5" dirty="0">
                <a:latin typeface="Calibri"/>
                <a:cs typeface="Calibri"/>
              </a:rPr>
              <a:t> </a:t>
            </a:r>
            <a:r>
              <a:rPr sz="2000" spc="-5" dirty="0">
                <a:latin typeface="Calibri"/>
                <a:cs typeface="Calibri"/>
              </a:rPr>
              <a:t>rates) </a:t>
            </a:r>
            <a:r>
              <a:rPr sz="2000" spc="-390" dirty="0">
                <a:latin typeface="Calibri"/>
                <a:cs typeface="Calibri"/>
              </a:rPr>
              <a:t> </a:t>
            </a:r>
            <a:r>
              <a:rPr sz="2000" dirty="0">
                <a:latin typeface="Calibri"/>
                <a:cs typeface="Calibri"/>
              </a:rPr>
              <a:t>to move</a:t>
            </a:r>
            <a:r>
              <a:rPr sz="2000" spc="5" dirty="0">
                <a:latin typeface="Calibri"/>
                <a:cs typeface="Calibri"/>
              </a:rPr>
              <a:t> </a:t>
            </a:r>
            <a:r>
              <a:rPr sz="2000" spc="-5" dirty="0">
                <a:latin typeface="Calibri"/>
                <a:cs typeface="Calibri"/>
              </a:rPr>
              <a:t>towards</a:t>
            </a:r>
            <a:r>
              <a:rPr sz="2000" spc="5" dirty="0">
                <a:latin typeface="Calibri"/>
                <a:cs typeface="Calibri"/>
              </a:rPr>
              <a:t> </a:t>
            </a:r>
            <a:r>
              <a:rPr sz="2000" dirty="0">
                <a:latin typeface="Calibri"/>
                <a:cs typeface="Calibri"/>
              </a:rPr>
              <a:t>the</a:t>
            </a:r>
            <a:r>
              <a:rPr sz="2000" spc="5" dirty="0">
                <a:latin typeface="Calibri"/>
                <a:cs typeface="Calibri"/>
              </a:rPr>
              <a:t> </a:t>
            </a:r>
            <a:r>
              <a:rPr sz="2000" dirty="0">
                <a:latin typeface="Calibri"/>
                <a:cs typeface="Calibri"/>
              </a:rPr>
              <a:t>target</a:t>
            </a:r>
            <a:r>
              <a:rPr sz="2000" spc="5" dirty="0">
                <a:latin typeface="Calibri"/>
                <a:cs typeface="Calibri"/>
              </a:rPr>
              <a:t> </a:t>
            </a:r>
            <a:r>
              <a:rPr sz="2000" spc="-5" dirty="0">
                <a:latin typeface="Calibri"/>
                <a:cs typeface="Calibri"/>
              </a:rPr>
              <a:t>exchange</a:t>
            </a:r>
            <a:r>
              <a:rPr sz="2000" spc="5" dirty="0">
                <a:latin typeface="Calibri"/>
                <a:cs typeface="Calibri"/>
              </a:rPr>
              <a:t> </a:t>
            </a:r>
            <a:r>
              <a:rPr sz="2000" dirty="0">
                <a:latin typeface="Calibri"/>
                <a:cs typeface="Calibri"/>
              </a:rPr>
              <a:t>rate.</a:t>
            </a:r>
            <a:r>
              <a:rPr sz="2000" spc="5" dirty="0">
                <a:latin typeface="Calibri"/>
                <a:cs typeface="Calibri"/>
              </a:rPr>
              <a:t> </a:t>
            </a:r>
            <a:r>
              <a:rPr sz="2000" spc="-10" dirty="0">
                <a:latin typeface="Calibri"/>
                <a:cs typeface="Calibri"/>
              </a:rPr>
              <a:t>One</a:t>
            </a:r>
            <a:r>
              <a:rPr sz="2000" spc="5" dirty="0">
                <a:latin typeface="Calibri"/>
                <a:cs typeface="Calibri"/>
              </a:rPr>
              <a:t> </a:t>
            </a:r>
            <a:r>
              <a:rPr sz="2000" spc="-5" dirty="0">
                <a:latin typeface="Calibri"/>
                <a:cs typeface="Calibri"/>
              </a:rPr>
              <a:t>result of</a:t>
            </a:r>
            <a:r>
              <a:rPr sz="2000" dirty="0">
                <a:latin typeface="Calibri"/>
                <a:cs typeface="Calibri"/>
              </a:rPr>
              <a:t> </a:t>
            </a:r>
            <a:r>
              <a:rPr sz="2000" spc="-5" dirty="0">
                <a:latin typeface="Calibri"/>
                <a:cs typeface="Calibri"/>
              </a:rPr>
              <a:t>exchange</a:t>
            </a:r>
            <a:r>
              <a:rPr sz="2000" dirty="0">
                <a:latin typeface="Calibri"/>
                <a:cs typeface="Calibri"/>
              </a:rPr>
              <a:t> </a:t>
            </a:r>
            <a:r>
              <a:rPr sz="2000" spc="-5" dirty="0">
                <a:latin typeface="Calibri"/>
                <a:cs typeface="Calibri"/>
              </a:rPr>
              <a:t>rate</a:t>
            </a:r>
            <a:r>
              <a:rPr sz="2000" spc="5" dirty="0">
                <a:latin typeface="Calibri"/>
                <a:cs typeface="Calibri"/>
              </a:rPr>
              <a:t> </a:t>
            </a:r>
            <a:r>
              <a:rPr sz="2000" spc="-5" dirty="0">
                <a:latin typeface="Calibri"/>
                <a:cs typeface="Calibri"/>
              </a:rPr>
              <a:t>targeting </a:t>
            </a:r>
            <a:r>
              <a:rPr sz="2000" dirty="0">
                <a:latin typeface="Calibri"/>
                <a:cs typeface="Calibri"/>
              </a:rPr>
              <a:t>may </a:t>
            </a:r>
            <a:r>
              <a:rPr sz="2000" spc="-395" dirty="0">
                <a:latin typeface="Calibri"/>
                <a:cs typeface="Calibri"/>
              </a:rPr>
              <a:t> </a:t>
            </a:r>
            <a:r>
              <a:rPr sz="2000" spc="-5" dirty="0">
                <a:latin typeface="Calibri"/>
                <a:cs typeface="Calibri"/>
              </a:rPr>
              <a:t>be</a:t>
            </a:r>
            <a:r>
              <a:rPr sz="2000" dirty="0">
                <a:latin typeface="Calibri"/>
                <a:cs typeface="Calibri"/>
              </a:rPr>
              <a:t> greater </a:t>
            </a:r>
            <a:r>
              <a:rPr sz="2000" spc="-5" dirty="0">
                <a:latin typeface="Calibri"/>
                <a:cs typeface="Calibri"/>
              </a:rPr>
              <a:t>volatility</a:t>
            </a:r>
            <a:r>
              <a:rPr sz="2000" spc="5" dirty="0">
                <a:latin typeface="Calibri"/>
                <a:cs typeface="Calibri"/>
              </a:rPr>
              <a:t> </a:t>
            </a:r>
            <a:r>
              <a:rPr sz="2000" spc="-5" dirty="0">
                <a:latin typeface="Calibri"/>
                <a:cs typeface="Calibri"/>
              </a:rPr>
              <a:t>of </a:t>
            </a:r>
            <a:r>
              <a:rPr sz="2000" dirty="0">
                <a:latin typeface="Calibri"/>
                <a:cs typeface="Calibri"/>
              </a:rPr>
              <a:t>the</a:t>
            </a:r>
            <a:r>
              <a:rPr sz="2000" spc="5" dirty="0">
                <a:latin typeface="Calibri"/>
                <a:cs typeface="Calibri"/>
              </a:rPr>
              <a:t> </a:t>
            </a:r>
            <a:r>
              <a:rPr sz="2000" dirty="0">
                <a:latin typeface="Calibri"/>
                <a:cs typeface="Calibri"/>
              </a:rPr>
              <a:t>money </a:t>
            </a:r>
            <a:r>
              <a:rPr sz="2000" spc="-5" dirty="0">
                <a:latin typeface="Calibri"/>
                <a:cs typeface="Calibri"/>
              </a:rPr>
              <a:t>supply</a:t>
            </a:r>
            <a:r>
              <a:rPr sz="2000" dirty="0">
                <a:latin typeface="Calibri"/>
                <a:cs typeface="Calibri"/>
              </a:rPr>
              <a:t> </a:t>
            </a:r>
            <a:r>
              <a:rPr sz="2000" spc="-5" dirty="0">
                <a:latin typeface="Calibri"/>
                <a:cs typeface="Calibri"/>
              </a:rPr>
              <a:t>because</a:t>
            </a:r>
            <a:r>
              <a:rPr sz="2000" dirty="0">
                <a:latin typeface="Calibri"/>
                <a:cs typeface="Calibri"/>
              </a:rPr>
              <a:t> </a:t>
            </a:r>
            <a:r>
              <a:rPr sz="2000" spc="-5" dirty="0">
                <a:latin typeface="Calibri"/>
                <a:cs typeface="Calibri"/>
              </a:rPr>
              <a:t>domestic monetary</a:t>
            </a:r>
            <a:r>
              <a:rPr sz="2000" dirty="0">
                <a:latin typeface="Calibri"/>
                <a:cs typeface="Calibri"/>
              </a:rPr>
              <a:t> </a:t>
            </a:r>
            <a:r>
              <a:rPr sz="2000" spc="-10" dirty="0">
                <a:latin typeface="Calibri"/>
                <a:cs typeface="Calibri"/>
              </a:rPr>
              <a:t>policy</a:t>
            </a:r>
            <a:r>
              <a:rPr sz="2000" spc="5" dirty="0">
                <a:latin typeface="Calibri"/>
                <a:cs typeface="Calibri"/>
              </a:rPr>
              <a:t> </a:t>
            </a:r>
            <a:r>
              <a:rPr sz="2000" spc="-5" dirty="0">
                <a:latin typeface="Calibri"/>
                <a:cs typeface="Calibri"/>
              </a:rPr>
              <a:t>must </a:t>
            </a:r>
            <a:r>
              <a:rPr sz="2000" dirty="0">
                <a:latin typeface="Calibri"/>
                <a:cs typeface="Calibri"/>
              </a:rPr>
              <a:t> adapt</a:t>
            </a:r>
            <a:r>
              <a:rPr sz="2000" spc="-5" dirty="0">
                <a:latin typeface="Calibri"/>
                <a:cs typeface="Calibri"/>
              </a:rPr>
              <a:t> </a:t>
            </a:r>
            <a:r>
              <a:rPr sz="2000" dirty="0">
                <a:latin typeface="Calibri"/>
                <a:cs typeface="Calibri"/>
              </a:rPr>
              <a:t>to the </a:t>
            </a:r>
            <a:r>
              <a:rPr sz="2000" spc="-5" dirty="0">
                <a:latin typeface="Calibri"/>
                <a:cs typeface="Calibri"/>
              </a:rPr>
              <a:t>necessity of maintaining</a:t>
            </a:r>
            <a:r>
              <a:rPr sz="2000" dirty="0">
                <a:latin typeface="Calibri"/>
                <a:cs typeface="Calibri"/>
              </a:rPr>
              <a:t> a</a:t>
            </a:r>
            <a:r>
              <a:rPr sz="2000" spc="-5" dirty="0">
                <a:latin typeface="Calibri"/>
                <a:cs typeface="Calibri"/>
              </a:rPr>
              <a:t> </a:t>
            </a:r>
            <a:r>
              <a:rPr sz="2000" dirty="0">
                <a:latin typeface="Calibri"/>
                <a:cs typeface="Calibri"/>
              </a:rPr>
              <a:t>stable </a:t>
            </a:r>
            <a:r>
              <a:rPr sz="2000" spc="-5" dirty="0">
                <a:latin typeface="Calibri"/>
                <a:cs typeface="Calibri"/>
              </a:rPr>
              <a:t>foreign</a:t>
            </a:r>
            <a:r>
              <a:rPr sz="2000" spc="5" dirty="0">
                <a:latin typeface="Calibri"/>
                <a:cs typeface="Calibri"/>
              </a:rPr>
              <a:t> </a:t>
            </a:r>
            <a:r>
              <a:rPr sz="2000" spc="-5" dirty="0">
                <a:latin typeface="Calibri"/>
                <a:cs typeface="Calibri"/>
              </a:rPr>
              <a:t>exchange</a:t>
            </a:r>
            <a:r>
              <a:rPr sz="2000" dirty="0">
                <a:latin typeface="Calibri"/>
                <a:cs typeface="Calibri"/>
              </a:rPr>
              <a:t> </a:t>
            </a:r>
            <a:r>
              <a:rPr sz="2000" spc="-5" dirty="0">
                <a:latin typeface="Calibri"/>
                <a:cs typeface="Calibri"/>
              </a:rPr>
              <a:t>rate.</a:t>
            </a:r>
            <a:endParaRPr sz="2000" dirty="0">
              <a:latin typeface="Calibri"/>
              <a:cs typeface="Calibri"/>
            </a:endParaRPr>
          </a:p>
          <a:p>
            <a:pPr marL="303530" marR="606425" indent="-291465">
              <a:lnSpc>
                <a:spcPts val="1980"/>
              </a:lnSpc>
              <a:spcBef>
                <a:spcPts val="1420"/>
              </a:spcBef>
              <a:buFont typeface="Arial MT"/>
              <a:buChar char="•"/>
              <a:tabLst>
                <a:tab pos="303530" algn="l"/>
                <a:tab pos="304165" algn="l"/>
              </a:tabLst>
            </a:pPr>
            <a:r>
              <a:rPr sz="2000" spc="-5" dirty="0">
                <a:latin typeface="Calibri"/>
                <a:cs typeface="Calibri"/>
              </a:rPr>
              <a:t>Over </a:t>
            </a:r>
            <a:r>
              <a:rPr sz="2000" dirty="0">
                <a:latin typeface="Calibri"/>
                <a:cs typeface="Calibri"/>
              </a:rPr>
              <a:t>the</a:t>
            </a:r>
            <a:r>
              <a:rPr sz="2000" spc="5" dirty="0">
                <a:latin typeface="Calibri"/>
                <a:cs typeface="Calibri"/>
              </a:rPr>
              <a:t> </a:t>
            </a:r>
            <a:r>
              <a:rPr sz="2000" spc="-5" dirty="0">
                <a:latin typeface="Calibri"/>
                <a:cs typeface="Calibri"/>
              </a:rPr>
              <a:t>short</a:t>
            </a:r>
            <a:r>
              <a:rPr sz="2000" spc="-10" dirty="0">
                <a:latin typeface="Calibri"/>
                <a:cs typeface="Calibri"/>
              </a:rPr>
              <a:t> </a:t>
            </a:r>
            <a:r>
              <a:rPr sz="2000" dirty="0">
                <a:latin typeface="Calibri"/>
                <a:cs typeface="Calibri"/>
              </a:rPr>
              <a:t>term,</a:t>
            </a:r>
            <a:r>
              <a:rPr sz="2000" spc="-5" dirty="0">
                <a:latin typeface="Calibri"/>
                <a:cs typeface="Calibri"/>
              </a:rPr>
              <a:t> </a:t>
            </a:r>
            <a:r>
              <a:rPr sz="2000" dirty="0">
                <a:latin typeface="Calibri"/>
                <a:cs typeface="Calibri"/>
              </a:rPr>
              <a:t>the </a:t>
            </a:r>
            <a:r>
              <a:rPr sz="2000" spc="-5" dirty="0">
                <a:latin typeface="Calibri"/>
                <a:cs typeface="Calibri"/>
              </a:rPr>
              <a:t>targeting</a:t>
            </a:r>
            <a:r>
              <a:rPr sz="2000" dirty="0">
                <a:latin typeface="Calibri"/>
                <a:cs typeface="Calibri"/>
              </a:rPr>
              <a:t> </a:t>
            </a:r>
            <a:r>
              <a:rPr sz="2000" spc="-5" dirty="0">
                <a:latin typeface="Calibri"/>
                <a:cs typeface="Calibri"/>
              </a:rPr>
              <a:t>country</a:t>
            </a:r>
            <a:r>
              <a:rPr sz="2000" dirty="0">
                <a:latin typeface="Calibri"/>
                <a:cs typeface="Calibri"/>
              </a:rPr>
              <a:t> can</a:t>
            </a:r>
            <a:r>
              <a:rPr sz="2000" spc="5" dirty="0">
                <a:latin typeface="Calibri"/>
                <a:cs typeface="Calibri"/>
              </a:rPr>
              <a:t> </a:t>
            </a:r>
            <a:r>
              <a:rPr sz="2000" spc="-5" dirty="0">
                <a:latin typeface="Calibri"/>
                <a:cs typeface="Calibri"/>
              </a:rPr>
              <a:t>purchase</a:t>
            </a:r>
            <a:r>
              <a:rPr sz="2000" dirty="0">
                <a:latin typeface="Calibri"/>
                <a:cs typeface="Calibri"/>
              </a:rPr>
              <a:t> </a:t>
            </a:r>
            <a:r>
              <a:rPr sz="2000" spc="-5" dirty="0">
                <a:latin typeface="Calibri"/>
                <a:cs typeface="Calibri"/>
              </a:rPr>
              <a:t>or </a:t>
            </a:r>
            <a:r>
              <a:rPr sz="2000" dirty="0">
                <a:latin typeface="Calibri"/>
                <a:cs typeface="Calibri"/>
              </a:rPr>
              <a:t>sell</a:t>
            </a:r>
            <a:r>
              <a:rPr sz="2000" spc="-5" dirty="0">
                <a:latin typeface="Calibri"/>
                <a:cs typeface="Calibri"/>
              </a:rPr>
              <a:t> </a:t>
            </a:r>
            <a:r>
              <a:rPr sz="2000" dirty="0">
                <a:latin typeface="Calibri"/>
                <a:cs typeface="Calibri"/>
              </a:rPr>
              <a:t>its</a:t>
            </a:r>
            <a:r>
              <a:rPr sz="2000" spc="5" dirty="0">
                <a:latin typeface="Calibri"/>
                <a:cs typeface="Calibri"/>
              </a:rPr>
              <a:t> </a:t>
            </a:r>
            <a:r>
              <a:rPr sz="2000" spc="-5" dirty="0">
                <a:latin typeface="Calibri"/>
                <a:cs typeface="Calibri"/>
              </a:rPr>
              <a:t>currency</a:t>
            </a:r>
            <a:r>
              <a:rPr sz="2000" dirty="0">
                <a:latin typeface="Calibri"/>
                <a:cs typeface="Calibri"/>
              </a:rPr>
              <a:t> </a:t>
            </a:r>
            <a:r>
              <a:rPr sz="2000" spc="-5" dirty="0">
                <a:latin typeface="Calibri"/>
                <a:cs typeface="Calibri"/>
              </a:rPr>
              <a:t>in </a:t>
            </a:r>
            <a:r>
              <a:rPr sz="2000" dirty="0">
                <a:latin typeface="Calibri"/>
                <a:cs typeface="Calibri"/>
              </a:rPr>
              <a:t>the </a:t>
            </a:r>
            <a:r>
              <a:rPr sz="2000" spc="-390" dirty="0">
                <a:latin typeface="Calibri"/>
                <a:cs typeface="Calibri"/>
              </a:rPr>
              <a:t> </a:t>
            </a:r>
            <a:r>
              <a:rPr sz="2000" spc="-5" dirty="0">
                <a:latin typeface="Calibri"/>
                <a:cs typeface="Calibri"/>
              </a:rPr>
              <a:t>foreign</a:t>
            </a:r>
            <a:r>
              <a:rPr sz="2000" spc="-10" dirty="0">
                <a:latin typeface="Calibri"/>
                <a:cs typeface="Calibri"/>
              </a:rPr>
              <a:t> </a:t>
            </a:r>
            <a:r>
              <a:rPr sz="2000" spc="-5" dirty="0">
                <a:latin typeface="Calibri"/>
                <a:cs typeface="Calibri"/>
              </a:rPr>
              <a:t>exchange </a:t>
            </a:r>
            <a:r>
              <a:rPr sz="2000" dirty="0">
                <a:latin typeface="Calibri"/>
                <a:cs typeface="Calibri"/>
              </a:rPr>
              <a:t>markets to </a:t>
            </a:r>
            <a:r>
              <a:rPr sz="2000" spc="-5" dirty="0">
                <a:latin typeface="Calibri"/>
                <a:cs typeface="Calibri"/>
              </a:rPr>
              <a:t>influence</a:t>
            </a:r>
            <a:r>
              <a:rPr sz="2000" spc="-10" dirty="0">
                <a:latin typeface="Calibri"/>
                <a:cs typeface="Calibri"/>
              </a:rPr>
              <a:t> </a:t>
            </a:r>
            <a:r>
              <a:rPr sz="2000" dirty="0">
                <a:latin typeface="Calibri"/>
                <a:cs typeface="Calibri"/>
              </a:rPr>
              <a:t>the </a:t>
            </a:r>
            <a:r>
              <a:rPr sz="2000" spc="-5" dirty="0">
                <a:latin typeface="Calibri"/>
                <a:cs typeface="Calibri"/>
              </a:rPr>
              <a:t>exchange</a:t>
            </a:r>
            <a:r>
              <a:rPr sz="2000" dirty="0">
                <a:latin typeface="Calibri"/>
                <a:cs typeface="Calibri"/>
              </a:rPr>
              <a:t> rate</a:t>
            </a:r>
          </a:p>
          <a:p>
            <a:pPr>
              <a:spcBef>
                <a:spcPts val="35"/>
              </a:spcBef>
              <a:buFont typeface="Arial MT"/>
              <a:buChar char="•"/>
            </a:pPr>
            <a:endParaRPr sz="2000" dirty="0">
              <a:latin typeface="Calibri"/>
              <a:cs typeface="Calibri"/>
            </a:endParaRPr>
          </a:p>
          <a:p>
            <a:pPr marL="303530" marR="229235" indent="-291465">
              <a:lnSpc>
                <a:spcPct val="95800"/>
              </a:lnSpc>
              <a:spcBef>
                <a:spcPts val="5"/>
              </a:spcBef>
              <a:buFont typeface="Arial MT"/>
              <a:buChar char="•"/>
              <a:tabLst>
                <a:tab pos="303530" algn="l"/>
                <a:tab pos="304165" algn="l"/>
              </a:tabLst>
            </a:pPr>
            <a:r>
              <a:rPr sz="2000" u="sng" spc="-5" dirty="0">
                <a:latin typeface="Calibri"/>
                <a:cs typeface="Calibri"/>
              </a:rPr>
              <a:t>There</a:t>
            </a:r>
            <a:r>
              <a:rPr sz="2000" u="sng" dirty="0">
                <a:latin typeface="Calibri"/>
                <a:cs typeface="Calibri"/>
              </a:rPr>
              <a:t> are</a:t>
            </a:r>
            <a:r>
              <a:rPr sz="2000" u="sng" spc="-5" dirty="0">
                <a:latin typeface="Calibri"/>
                <a:cs typeface="Calibri"/>
              </a:rPr>
              <a:t> limits, however,</a:t>
            </a:r>
            <a:r>
              <a:rPr sz="2000" u="sng" spc="-10" dirty="0">
                <a:latin typeface="Calibri"/>
                <a:cs typeface="Calibri"/>
              </a:rPr>
              <a:t> </a:t>
            </a:r>
            <a:r>
              <a:rPr sz="2000" u="sng" spc="-5" dirty="0">
                <a:latin typeface="Calibri"/>
                <a:cs typeface="Calibri"/>
              </a:rPr>
              <a:t>on how </a:t>
            </a:r>
            <a:r>
              <a:rPr sz="2000" u="sng" dirty="0">
                <a:latin typeface="Calibri"/>
                <a:cs typeface="Calibri"/>
              </a:rPr>
              <a:t>much influence</a:t>
            </a:r>
            <a:r>
              <a:rPr sz="2000" u="sng" spc="5" dirty="0">
                <a:latin typeface="Calibri"/>
                <a:cs typeface="Calibri"/>
              </a:rPr>
              <a:t> </a:t>
            </a:r>
            <a:r>
              <a:rPr sz="2000" u="sng" spc="-5" dirty="0">
                <a:latin typeface="Calibri"/>
                <a:cs typeface="Calibri"/>
              </a:rPr>
              <a:t>currency</a:t>
            </a:r>
            <a:r>
              <a:rPr sz="2000" u="sng" dirty="0">
                <a:latin typeface="Calibri"/>
                <a:cs typeface="Calibri"/>
              </a:rPr>
              <a:t> </a:t>
            </a:r>
            <a:r>
              <a:rPr sz="2000" u="sng" spc="-5" dirty="0">
                <a:latin typeface="Calibri"/>
                <a:cs typeface="Calibri"/>
              </a:rPr>
              <a:t>purchases</a:t>
            </a:r>
            <a:r>
              <a:rPr sz="2000" u="sng" spc="5" dirty="0">
                <a:latin typeface="Calibri"/>
                <a:cs typeface="Calibri"/>
              </a:rPr>
              <a:t> </a:t>
            </a:r>
            <a:r>
              <a:rPr sz="2000" u="sng" spc="-5" dirty="0">
                <a:latin typeface="Calibri"/>
                <a:cs typeface="Calibri"/>
              </a:rPr>
              <a:t>or</a:t>
            </a:r>
            <a:r>
              <a:rPr sz="2000" u="sng" dirty="0">
                <a:latin typeface="Calibri"/>
                <a:cs typeface="Calibri"/>
              </a:rPr>
              <a:t> </a:t>
            </a:r>
            <a:r>
              <a:rPr sz="2000" u="sng" spc="-5" dirty="0">
                <a:latin typeface="Calibri"/>
                <a:cs typeface="Calibri"/>
              </a:rPr>
              <a:t>sales can </a:t>
            </a:r>
            <a:r>
              <a:rPr sz="2000" u="sng" dirty="0">
                <a:latin typeface="Calibri"/>
                <a:cs typeface="Calibri"/>
              </a:rPr>
              <a:t> </a:t>
            </a:r>
            <a:r>
              <a:rPr sz="2000" u="sng" spc="-5" dirty="0">
                <a:latin typeface="Calibri"/>
                <a:cs typeface="Calibri"/>
              </a:rPr>
              <a:t>have on </a:t>
            </a:r>
            <a:r>
              <a:rPr sz="2000" u="sng" dirty="0">
                <a:latin typeface="Calibri"/>
                <a:cs typeface="Calibri"/>
              </a:rPr>
              <a:t>exchange rates </a:t>
            </a:r>
            <a:r>
              <a:rPr sz="2000" u="sng" spc="-5" dirty="0">
                <a:latin typeface="Calibri"/>
                <a:cs typeface="Calibri"/>
              </a:rPr>
              <a:t>over </a:t>
            </a:r>
            <a:r>
              <a:rPr sz="2000" u="sng" spc="-10" dirty="0">
                <a:latin typeface="Calibri"/>
                <a:cs typeface="Calibri"/>
              </a:rPr>
              <a:t>time. </a:t>
            </a:r>
            <a:r>
              <a:rPr sz="2000" u="sng" spc="-5" dirty="0">
                <a:latin typeface="Calibri"/>
                <a:cs typeface="Calibri"/>
              </a:rPr>
              <a:t>For </a:t>
            </a:r>
            <a:r>
              <a:rPr sz="2000" u="sng" dirty="0">
                <a:latin typeface="Calibri"/>
                <a:cs typeface="Calibri"/>
              </a:rPr>
              <a:t>example, a country may run </a:t>
            </a:r>
            <a:r>
              <a:rPr sz="2000" u="sng" spc="-5" dirty="0">
                <a:latin typeface="Calibri"/>
                <a:cs typeface="Calibri"/>
              </a:rPr>
              <a:t>out of foreign </a:t>
            </a:r>
            <a:r>
              <a:rPr sz="2000" u="sng" dirty="0">
                <a:latin typeface="Calibri"/>
                <a:cs typeface="Calibri"/>
              </a:rPr>
              <a:t> reserves </a:t>
            </a:r>
            <a:r>
              <a:rPr sz="2000" u="sng" spc="-5" dirty="0">
                <a:latin typeface="Calibri"/>
                <a:cs typeface="Calibri"/>
              </a:rPr>
              <a:t>with</a:t>
            </a:r>
            <a:r>
              <a:rPr sz="2000" u="sng" spc="5" dirty="0">
                <a:latin typeface="Calibri"/>
                <a:cs typeface="Calibri"/>
              </a:rPr>
              <a:t> </a:t>
            </a:r>
            <a:r>
              <a:rPr sz="2000" u="sng" spc="-10" dirty="0">
                <a:latin typeface="Calibri"/>
                <a:cs typeface="Calibri"/>
              </a:rPr>
              <a:t>which</a:t>
            </a:r>
            <a:r>
              <a:rPr sz="2000" u="sng" dirty="0">
                <a:latin typeface="Calibri"/>
                <a:cs typeface="Calibri"/>
              </a:rPr>
              <a:t> to</a:t>
            </a:r>
            <a:r>
              <a:rPr sz="2000" u="sng" spc="5" dirty="0">
                <a:latin typeface="Calibri"/>
                <a:cs typeface="Calibri"/>
              </a:rPr>
              <a:t> </a:t>
            </a:r>
            <a:r>
              <a:rPr sz="2000" u="sng" spc="-5" dirty="0">
                <a:latin typeface="Calibri"/>
                <a:cs typeface="Calibri"/>
              </a:rPr>
              <a:t>purchase</a:t>
            </a:r>
            <a:r>
              <a:rPr sz="2000" u="sng" spc="5" dirty="0">
                <a:latin typeface="Calibri"/>
                <a:cs typeface="Calibri"/>
              </a:rPr>
              <a:t> </a:t>
            </a:r>
            <a:r>
              <a:rPr sz="2000" u="sng" dirty="0">
                <a:latin typeface="Calibri"/>
                <a:cs typeface="Calibri"/>
              </a:rPr>
              <a:t>its</a:t>
            </a:r>
            <a:r>
              <a:rPr sz="2000" u="sng" spc="5" dirty="0">
                <a:latin typeface="Calibri"/>
                <a:cs typeface="Calibri"/>
              </a:rPr>
              <a:t> </a:t>
            </a:r>
            <a:r>
              <a:rPr sz="2000" u="sng" spc="-5" dirty="0">
                <a:latin typeface="Calibri"/>
                <a:cs typeface="Calibri"/>
              </a:rPr>
              <a:t>currency</a:t>
            </a:r>
            <a:r>
              <a:rPr sz="2000" u="sng" spc="5" dirty="0">
                <a:latin typeface="Calibri"/>
                <a:cs typeface="Calibri"/>
              </a:rPr>
              <a:t> </a:t>
            </a:r>
            <a:r>
              <a:rPr sz="2000" u="sng" dirty="0">
                <a:latin typeface="Calibri"/>
                <a:cs typeface="Calibri"/>
              </a:rPr>
              <a:t>when</a:t>
            </a:r>
            <a:r>
              <a:rPr sz="2000" u="sng" spc="10" dirty="0">
                <a:latin typeface="Calibri"/>
                <a:cs typeface="Calibri"/>
              </a:rPr>
              <a:t> </a:t>
            </a:r>
            <a:r>
              <a:rPr sz="2000" u="sng" dirty="0">
                <a:latin typeface="Calibri"/>
                <a:cs typeface="Calibri"/>
              </a:rPr>
              <a:t>the</a:t>
            </a:r>
            <a:r>
              <a:rPr sz="2000" u="sng" spc="5" dirty="0">
                <a:latin typeface="Calibri"/>
                <a:cs typeface="Calibri"/>
              </a:rPr>
              <a:t> </a:t>
            </a:r>
            <a:r>
              <a:rPr sz="2000" u="sng" spc="-5" dirty="0">
                <a:latin typeface="Calibri"/>
                <a:cs typeface="Calibri"/>
              </a:rPr>
              <a:t>exchange</a:t>
            </a:r>
            <a:r>
              <a:rPr sz="2000" u="sng" spc="5" dirty="0">
                <a:latin typeface="Calibri"/>
                <a:cs typeface="Calibri"/>
              </a:rPr>
              <a:t> </a:t>
            </a:r>
            <a:r>
              <a:rPr sz="2000" u="sng" dirty="0">
                <a:latin typeface="Calibri"/>
                <a:cs typeface="Calibri"/>
              </a:rPr>
              <a:t>value</a:t>
            </a:r>
            <a:r>
              <a:rPr sz="2000" u="sng" spc="5" dirty="0">
                <a:latin typeface="Calibri"/>
                <a:cs typeface="Calibri"/>
              </a:rPr>
              <a:t> </a:t>
            </a:r>
            <a:r>
              <a:rPr sz="2000" u="sng" spc="-5" dirty="0">
                <a:latin typeface="Calibri"/>
                <a:cs typeface="Calibri"/>
              </a:rPr>
              <a:t>of</a:t>
            </a:r>
            <a:r>
              <a:rPr sz="2000" u="sng" spc="5" dirty="0">
                <a:latin typeface="Calibri"/>
                <a:cs typeface="Calibri"/>
              </a:rPr>
              <a:t> </a:t>
            </a:r>
            <a:r>
              <a:rPr sz="2000" u="sng" spc="-5" dirty="0">
                <a:latin typeface="Calibri"/>
                <a:cs typeface="Calibri"/>
              </a:rPr>
              <a:t>its</a:t>
            </a:r>
            <a:r>
              <a:rPr sz="2000" u="sng" spc="5" dirty="0">
                <a:latin typeface="Calibri"/>
                <a:cs typeface="Calibri"/>
              </a:rPr>
              <a:t> </a:t>
            </a:r>
            <a:r>
              <a:rPr sz="2000" u="sng" spc="-10" dirty="0">
                <a:latin typeface="Calibri"/>
                <a:cs typeface="Calibri"/>
              </a:rPr>
              <a:t>currency </a:t>
            </a:r>
            <a:r>
              <a:rPr sz="2000" u="sng" spc="-390" dirty="0">
                <a:latin typeface="Calibri"/>
                <a:cs typeface="Calibri"/>
              </a:rPr>
              <a:t> </a:t>
            </a:r>
            <a:r>
              <a:rPr sz="2000" u="sng" spc="-5" dirty="0">
                <a:latin typeface="Calibri"/>
                <a:cs typeface="Calibri"/>
              </a:rPr>
              <a:t>is </a:t>
            </a:r>
            <a:r>
              <a:rPr sz="2000" u="sng" spc="-10" dirty="0">
                <a:latin typeface="Calibri"/>
                <a:cs typeface="Calibri"/>
              </a:rPr>
              <a:t>still</a:t>
            </a:r>
            <a:r>
              <a:rPr sz="2000" u="sng" spc="-5" dirty="0">
                <a:latin typeface="Calibri"/>
                <a:cs typeface="Calibri"/>
              </a:rPr>
              <a:t> below</a:t>
            </a:r>
            <a:r>
              <a:rPr sz="2000" u="sng" spc="5" dirty="0">
                <a:latin typeface="Calibri"/>
                <a:cs typeface="Calibri"/>
              </a:rPr>
              <a:t> </a:t>
            </a:r>
            <a:r>
              <a:rPr sz="2000" u="sng" dirty="0">
                <a:latin typeface="Calibri"/>
                <a:cs typeface="Calibri"/>
              </a:rPr>
              <a:t>the target exchange</a:t>
            </a:r>
            <a:r>
              <a:rPr sz="2000" u="sng" spc="-10" dirty="0">
                <a:latin typeface="Calibri"/>
                <a:cs typeface="Calibri"/>
              </a:rPr>
              <a:t> </a:t>
            </a:r>
            <a:r>
              <a:rPr sz="2000" u="sng" spc="-5" dirty="0">
                <a:latin typeface="Calibri"/>
                <a:cs typeface="Calibri"/>
              </a:rPr>
              <a:t>rate</a:t>
            </a:r>
            <a:r>
              <a:rPr lang="en-US" sz="2000" u="sng" spc="-5" dirty="0">
                <a:latin typeface="Calibri"/>
                <a:cs typeface="Calibri"/>
              </a:rPr>
              <a:t>.</a:t>
            </a:r>
            <a:endParaRPr sz="2000" u="sng" dirty="0">
              <a:latin typeface="Calibri"/>
              <a:cs typeface="Calibri"/>
            </a:endParaRPr>
          </a:p>
        </p:txBody>
      </p:sp>
      <p:pic>
        <p:nvPicPr>
          <p:cNvPr id="3" name="Picture 2">
            <a:extLst>
              <a:ext uri="{FF2B5EF4-FFF2-40B4-BE49-F238E27FC236}">
                <a16:creationId xmlns:a16="http://schemas.microsoft.com/office/drawing/2014/main" id="{08019BC9-3082-3AC4-5ACE-EED31AC4192A}"/>
              </a:ext>
            </a:extLst>
          </p:cNvPr>
          <p:cNvPicPr>
            <a:picLocks noChangeAspect="1"/>
          </p:cNvPicPr>
          <p:nvPr/>
        </p:nvPicPr>
        <p:blipFill>
          <a:blip r:embed="rId2"/>
          <a:stretch>
            <a:fillRect/>
          </a:stretch>
        </p:blipFill>
        <p:spPr>
          <a:xfrm>
            <a:off x="9235184" y="75183"/>
            <a:ext cx="2956816" cy="51210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79828"/>
            <a:ext cx="11563643" cy="6246055"/>
          </a:xfrm>
        </p:spPr>
        <p:txBody>
          <a:bodyPr>
            <a:normAutofit/>
          </a:bodyPr>
          <a:lstStyle/>
          <a:p>
            <a:pPr marL="0" indent="0" algn="just">
              <a:buNone/>
            </a:pPr>
            <a:r>
              <a:rPr lang="en-US" dirty="0">
                <a:solidFill>
                  <a:srgbClr val="FF0000"/>
                </a:solidFill>
              </a:rPr>
              <a:t>2.   Fixed Income Instruments</a:t>
            </a:r>
          </a:p>
          <a:p>
            <a:pPr marL="0" indent="0" algn="just">
              <a:buNone/>
            </a:pPr>
            <a:r>
              <a:rPr lang="en-US" dirty="0"/>
              <a:t>Two of the most commonly referred to and traded fixed income instruments are loans and bonds. Loans and bonds are legally binding contracts through which the borrower (also referred to as the issuer of the bond or loan) borrows the principal amount specified in the bond or loan from an investor and in exchange pays a specified amount of interest, usually at regular intervals. The interest rate referenced in the contract is usually referred to as the coupon rate or nominal rate. This rate may be fixed or floating.</a:t>
            </a:r>
          </a:p>
          <a:p>
            <a:pPr marL="0" indent="0" algn="just">
              <a:buNone/>
            </a:pPr>
            <a:endParaRPr lang="en-US" dirty="0"/>
          </a:p>
          <a:p>
            <a:pPr marL="0" indent="0" algn="just">
              <a:buNone/>
            </a:pPr>
            <a:r>
              <a:rPr lang="en-US" dirty="0"/>
              <a:t>For a plain-vanilla fixed income instrument, the amount of money the borrower receives is set on the day of the bond’s issuance and will remain the same and not be affected by changes in the inflation or exchange rates that can happen over the life of the bond or loan. There are complex fixed income instruments that adjust the interest payments, and, in some cases, even the principal payments, to inflation rates.</a:t>
            </a:r>
          </a:p>
        </p:txBody>
      </p:sp>
      <p:pic>
        <p:nvPicPr>
          <p:cNvPr id="2" name="Picture 1">
            <a:extLst>
              <a:ext uri="{FF2B5EF4-FFF2-40B4-BE49-F238E27FC236}">
                <a16:creationId xmlns:a16="http://schemas.microsoft.com/office/drawing/2014/main" id="{9D848521-CDCB-35AB-B20D-BBD23332B474}"/>
              </a:ext>
            </a:extLst>
          </p:cNvPr>
          <p:cNvPicPr>
            <a:picLocks noChangeAspect="1"/>
          </p:cNvPicPr>
          <p:nvPr/>
        </p:nvPicPr>
        <p:blipFill>
          <a:blip r:embed="rId2"/>
          <a:stretch>
            <a:fillRect/>
          </a:stretch>
        </p:blipFill>
        <p:spPr>
          <a:xfrm>
            <a:off x="9235184" y="62425"/>
            <a:ext cx="2956816" cy="691956"/>
          </a:xfrm>
          <a:prstGeom prst="rect">
            <a:avLst/>
          </a:prstGeom>
        </p:spPr>
      </p:pic>
    </p:spTree>
    <p:extLst>
      <p:ext uri="{BB962C8B-B14F-4D97-AF65-F5344CB8AC3E}">
        <p14:creationId xmlns:p14="http://schemas.microsoft.com/office/powerpoint/2010/main" val="4283310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7823D2-2358-4917-A5E1-3AFAF3F4D99F}"/>
              </a:ext>
            </a:extLst>
          </p:cNvPr>
          <p:cNvSpPr>
            <a:spLocks noGrp="1"/>
          </p:cNvSpPr>
          <p:nvPr>
            <p:ph idx="1"/>
          </p:nvPr>
        </p:nvSpPr>
        <p:spPr>
          <a:xfrm>
            <a:off x="180976" y="0"/>
            <a:ext cx="6057900" cy="6172200"/>
          </a:xfrm>
        </p:spPr>
        <p:txBody>
          <a:bodyPr anchor="ctr">
            <a:normAutofit/>
          </a:bodyPr>
          <a:lstStyle/>
          <a:p>
            <a:pPr marL="0" indent="0" algn="just">
              <a:lnSpc>
                <a:spcPct val="150000"/>
              </a:lnSpc>
              <a:buNone/>
            </a:pPr>
            <a:r>
              <a:rPr lang="en-US" sz="2000" b="1" dirty="0"/>
              <a:t>EXAMPLE</a:t>
            </a:r>
          </a:p>
          <a:p>
            <a:pPr marL="0" indent="0" algn="just">
              <a:lnSpc>
                <a:spcPct val="150000"/>
              </a:lnSpc>
              <a:buNone/>
            </a:pPr>
            <a:r>
              <a:rPr lang="en-US" sz="2000" dirty="0"/>
              <a:t>Acme Inc. issues a five-year bond to a group of investors. With the bond, the company borrows USD 100 million at a fixed interest rate of 3% per annum. Each year, the company will make one interest payment of 3% * USD 100 million, or USD 3 million, to those investors who purchased and hold the bonds in accordance with their ownership interest. Five years from now, the company will make the last interest payment and repay the principal, the borrowed amount, of USD 100 million. Figure 6.2 shows the direction and size of these flows.</a:t>
            </a:r>
          </a:p>
          <a:p>
            <a:pPr marL="0" indent="0">
              <a:buNone/>
            </a:pPr>
            <a:endParaRPr lang="en-US" sz="1900" dirty="0"/>
          </a:p>
          <a:p>
            <a:pPr marL="0" indent="0">
              <a:buNone/>
            </a:pPr>
            <a:endParaRPr lang="en-US" sz="1900" dirty="0"/>
          </a:p>
        </p:txBody>
      </p:sp>
      <p:pic>
        <p:nvPicPr>
          <p:cNvPr id="5" name="Picture 4">
            <a:extLst>
              <a:ext uri="{FF2B5EF4-FFF2-40B4-BE49-F238E27FC236}">
                <a16:creationId xmlns:a16="http://schemas.microsoft.com/office/drawing/2014/main" id="{9CD5A7FD-B494-40F1-8CB3-A50ACCA92735}"/>
              </a:ext>
            </a:extLst>
          </p:cNvPr>
          <p:cNvPicPr>
            <a:picLocks noChangeAspect="1"/>
          </p:cNvPicPr>
          <p:nvPr/>
        </p:nvPicPr>
        <p:blipFill>
          <a:blip r:embed="rId2"/>
          <a:stretch>
            <a:fillRect/>
          </a:stretch>
        </p:blipFill>
        <p:spPr>
          <a:xfrm>
            <a:off x="6343650" y="0"/>
            <a:ext cx="5924550" cy="6753225"/>
          </a:xfrm>
          <a:prstGeom prst="rect">
            <a:avLst/>
          </a:prstGeom>
        </p:spPr>
      </p:pic>
    </p:spTree>
    <p:extLst>
      <p:ext uri="{BB962C8B-B14F-4D97-AF65-F5344CB8AC3E}">
        <p14:creationId xmlns:p14="http://schemas.microsoft.com/office/powerpoint/2010/main" val="266763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Once issued, most loans and bonds have fixed terms. That is, the coupon rate and the maturity date will not change, and so the size and timing of the loan payments are fixed. </a:t>
            </a:r>
          </a:p>
          <a:p>
            <a:pPr marL="0" indent="0" algn="just">
              <a:buNone/>
            </a:pPr>
            <a:r>
              <a:rPr lang="en-US" dirty="0"/>
              <a:t>The value of loans and bonds is affected by the interest rate, and the </a:t>
            </a:r>
          </a:p>
          <a:p>
            <a:pPr marL="0" indent="0" algn="just">
              <a:buNone/>
            </a:pPr>
            <a:r>
              <a:rPr lang="en-US" dirty="0"/>
              <a:t>interest rate is driven primarily by three factors: </a:t>
            </a:r>
          </a:p>
          <a:p>
            <a:pPr marL="0" indent="0" algn="just">
              <a:buNone/>
            </a:pPr>
            <a:r>
              <a:rPr lang="en-US" dirty="0"/>
              <a:t>1.   The interest rate of an equivalent risk-free fixed income instrument </a:t>
            </a:r>
          </a:p>
          <a:p>
            <a:pPr marL="0" indent="0" algn="just">
              <a:buNone/>
            </a:pPr>
            <a:r>
              <a:rPr lang="en-US" dirty="0"/>
              <a:t>2.   The creditworthiness of the borrower or default risk </a:t>
            </a:r>
          </a:p>
          <a:p>
            <a:pPr marL="0" indent="0" algn="just">
              <a:buNone/>
            </a:pPr>
            <a:r>
              <a:rPr lang="en-US" dirty="0"/>
              <a:t>3.   The time to maturity</a:t>
            </a:r>
          </a:p>
        </p:txBody>
      </p:sp>
      <p:pic>
        <p:nvPicPr>
          <p:cNvPr id="2" name="Picture 1">
            <a:extLst>
              <a:ext uri="{FF2B5EF4-FFF2-40B4-BE49-F238E27FC236}">
                <a16:creationId xmlns:a16="http://schemas.microsoft.com/office/drawing/2014/main" id="{949A5AAE-8022-E4B6-6863-4C6D3E1EC991}"/>
              </a:ext>
            </a:extLst>
          </p:cNvPr>
          <p:cNvPicPr>
            <a:picLocks noChangeAspect="1"/>
          </p:cNvPicPr>
          <p:nvPr/>
        </p:nvPicPr>
        <p:blipFill>
          <a:blip r:embed="rId2"/>
          <a:stretch>
            <a:fillRect/>
          </a:stretch>
        </p:blipFill>
        <p:spPr>
          <a:xfrm>
            <a:off x="9427717" y="-10919"/>
            <a:ext cx="2956816" cy="963419"/>
          </a:xfrm>
          <a:prstGeom prst="rect">
            <a:avLst/>
          </a:prstGeom>
        </p:spPr>
      </p:pic>
    </p:spTree>
    <p:extLst>
      <p:ext uri="{BB962C8B-B14F-4D97-AF65-F5344CB8AC3E}">
        <p14:creationId xmlns:p14="http://schemas.microsoft.com/office/powerpoint/2010/main" val="3990047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75" y="351692"/>
            <a:ext cx="11287125" cy="5825271"/>
          </a:xfrm>
        </p:spPr>
        <p:txBody>
          <a:bodyPr>
            <a:normAutofit/>
          </a:bodyPr>
          <a:lstStyle/>
          <a:p>
            <a:pPr marL="0" indent="0" algn="just">
              <a:buNone/>
            </a:pPr>
            <a:endParaRPr lang="en-US" dirty="0"/>
          </a:p>
          <a:p>
            <a:pPr marL="0" indent="0" algn="just">
              <a:buNone/>
            </a:pPr>
            <a:r>
              <a:rPr lang="en-US" dirty="0"/>
              <a:t>If the interest rate increases, the value of the loan decreases, because for a fixed-rate bond, the fixed value of the future payments is worth less in present value terms. If the interest rate decreases, the value of the loan increases because the fixed value of the future payments is worth more in present value terms. Hence, loans and bonds are interest rate-sensitive instruments, and their value will fluctuate as interest rates change. </a:t>
            </a:r>
          </a:p>
          <a:p>
            <a:pPr marL="0" indent="0" algn="just">
              <a:buNone/>
            </a:pPr>
            <a:r>
              <a:rPr lang="en-US" dirty="0"/>
              <a:t>There are also floating-rate bonds and loans where the interest rate and, consequently, the interest payments mirror an index that reflects the level of interest rates. When rates increase, the interest rate on the bond increases as well, and the value of the bond may remain unchanged. Investors should be careful to understand all the characteristics of the bond they may be considering investing in before actually buying the bond.</a:t>
            </a:r>
          </a:p>
        </p:txBody>
      </p:sp>
      <p:pic>
        <p:nvPicPr>
          <p:cNvPr id="2" name="Picture 1">
            <a:extLst>
              <a:ext uri="{FF2B5EF4-FFF2-40B4-BE49-F238E27FC236}">
                <a16:creationId xmlns:a16="http://schemas.microsoft.com/office/drawing/2014/main" id="{9BC838FE-3FF9-0EAB-A6F2-38D485EEE6A5}"/>
              </a:ext>
            </a:extLst>
          </p:cNvPr>
          <p:cNvPicPr>
            <a:picLocks noChangeAspect="1"/>
          </p:cNvPicPr>
          <p:nvPr/>
        </p:nvPicPr>
        <p:blipFill>
          <a:blip r:embed="rId2"/>
          <a:stretch>
            <a:fillRect/>
          </a:stretch>
        </p:blipFill>
        <p:spPr>
          <a:xfrm>
            <a:off x="9389617" y="8792"/>
            <a:ext cx="2956816" cy="739581"/>
          </a:xfrm>
          <a:prstGeom prst="rect">
            <a:avLst/>
          </a:prstGeom>
        </p:spPr>
      </p:pic>
    </p:spTree>
    <p:extLst>
      <p:ext uri="{BB962C8B-B14F-4D97-AF65-F5344CB8AC3E}">
        <p14:creationId xmlns:p14="http://schemas.microsoft.com/office/powerpoint/2010/main" val="1380073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r>
              <a:rPr lang="en-US" sz="2200" b="1" dirty="0"/>
              <a:t>EXAMPLE</a:t>
            </a:r>
          </a:p>
          <a:p>
            <a:pPr marL="0" indent="0" algn="just">
              <a:buNone/>
            </a:pPr>
            <a:r>
              <a:rPr lang="en-US" sz="2200" dirty="0"/>
              <a:t>When the interest rate is 5%, then the value of USD 100 one year from now is not worth USD 100, but only USD 95.24, because investing USD 95.24 at 5% interest will grow the amount to USD 100. Similarly, when the interest rate increases to 10%, the same USD 100 one year from now is worth only USD 90.91, because investing USD 90.91 at 10% interest will grow the amount to USD 100.</a:t>
            </a:r>
          </a:p>
          <a:p>
            <a:pPr marL="0" indent="0" algn="just">
              <a:buNone/>
            </a:pPr>
            <a:endParaRPr lang="en-US" dirty="0"/>
          </a:p>
          <a:p>
            <a:pPr marL="0" indent="0" algn="just">
              <a:buNone/>
            </a:pPr>
            <a:endParaRPr lang="en-US" dirty="0"/>
          </a:p>
          <a:p>
            <a:pPr marL="0" indent="0" algn="just">
              <a:buNone/>
            </a:pPr>
            <a:endParaRPr lang="en-US" dirty="0"/>
          </a:p>
        </p:txBody>
      </p:sp>
      <p:pic>
        <p:nvPicPr>
          <p:cNvPr id="4" name="Picture 3">
            <a:extLst>
              <a:ext uri="{FF2B5EF4-FFF2-40B4-BE49-F238E27FC236}">
                <a16:creationId xmlns:a16="http://schemas.microsoft.com/office/drawing/2014/main" id="{330798B1-D6AA-4E02-A49F-D463C41DF511}"/>
              </a:ext>
            </a:extLst>
          </p:cNvPr>
          <p:cNvPicPr>
            <a:picLocks noChangeAspect="1"/>
          </p:cNvPicPr>
          <p:nvPr/>
        </p:nvPicPr>
        <p:blipFill>
          <a:blip r:embed="rId2"/>
          <a:stretch>
            <a:fillRect/>
          </a:stretch>
        </p:blipFill>
        <p:spPr>
          <a:xfrm>
            <a:off x="281353" y="2119086"/>
            <a:ext cx="11629293" cy="4410301"/>
          </a:xfrm>
          <a:prstGeom prst="rect">
            <a:avLst/>
          </a:prstGeom>
        </p:spPr>
      </p:pic>
      <p:pic>
        <p:nvPicPr>
          <p:cNvPr id="2" name="Picture 1">
            <a:extLst>
              <a:ext uri="{FF2B5EF4-FFF2-40B4-BE49-F238E27FC236}">
                <a16:creationId xmlns:a16="http://schemas.microsoft.com/office/drawing/2014/main" id="{5F3829EB-5930-2467-619C-9B9AFCA291BC}"/>
              </a:ext>
            </a:extLst>
          </p:cNvPr>
          <p:cNvPicPr>
            <a:picLocks noChangeAspect="1"/>
          </p:cNvPicPr>
          <p:nvPr/>
        </p:nvPicPr>
        <p:blipFill>
          <a:blip r:embed="rId3"/>
          <a:stretch>
            <a:fillRect/>
          </a:stretch>
        </p:blipFill>
        <p:spPr>
          <a:xfrm>
            <a:off x="9332467" y="-69753"/>
            <a:ext cx="2956816" cy="796731"/>
          </a:xfrm>
          <a:prstGeom prst="rect">
            <a:avLst/>
          </a:prstGeom>
        </p:spPr>
      </p:pic>
    </p:spTree>
    <p:extLst>
      <p:ext uri="{BB962C8B-B14F-4D97-AF65-F5344CB8AC3E}">
        <p14:creationId xmlns:p14="http://schemas.microsoft.com/office/powerpoint/2010/main" val="3166358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endParaRPr lang="en-US" dirty="0"/>
          </a:p>
          <a:p>
            <a:pPr marL="0" indent="0" algn="just">
              <a:buNone/>
            </a:pPr>
            <a:r>
              <a:rPr lang="en-US" dirty="0"/>
              <a:t>In practice, a risk-free fixed income product would typically be a government bond, which may be considered to have no credit or default risk. If there is any risk of default, the interest rate must be adjusted with a premium that reflects the risk of default It should be noted that the concept of government issued securities being risk-free is now being questioned by regulators and investors around the world. With countries experiencing extreme stress as a result of the financial crisis (e.g., the Greek debt crisis), and countries such as Italy, Portugal, Ireland and others requiring international attention to resolve increasing debt, sovereign issued debt instruments are no longer thought to be without risk.</a:t>
            </a:r>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570E67C9-67E6-956C-0E79-DF32D25B3BE4}"/>
              </a:ext>
            </a:extLst>
          </p:cNvPr>
          <p:cNvPicPr>
            <a:picLocks noChangeAspect="1"/>
          </p:cNvPicPr>
          <p:nvPr/>
        </p:nvPicPr>
        <p:blipFill>
          <a:blip r:embed="rId2"/>
          <a:stretch>
            <a:fillRect/>
          </a:stretch>
        </p:blipFill>
        <p:spPr>
          <a:xfrm>
            <a:off x="9351517" y="190500"/>
            <a:ext cx="2956816" cy="378582"/>
          </a:xfrm>
          <a:prstGeom prst="rect">
            <a:avLst/>
          </a:prstGeom>
        </p:spPr>
      </p:pic>
    </p:spTree>
    <p:extLst>
      <p:ext uri="{BB962C8B-B14F-4D97-AF65-F5344CB8AC3E}">
        <p14:creationId xmlns:p14="http://schemas.microsoft.com/office/powerpoint/2010/main" val="3053840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3" y="351692"/>
            <a:ext cx="11746523" cy="5825271"/>
          </a:xfrm>
        </p:spPr>
        <p:txBody>
          <a:bodyPr>
            <a:normAutofit/>
          </a:bodyPr>
          <a:lstStyle/>
          <a:p>
            <a:pPr marL="0" indent="0" algn="just">
              <a:buNone/>
            </a:pPr>
            <a:endParaRPr lang="en-US" sz="2200" dirty="0"/>
          </a:p>
          <a:p>
            <a:pPr marL="0" indent="0" algn="just">
              <a:buNone/>
            </a:pPr>
            <a:r>
              <a:rPr lang="en-US" sz="2200" dirty="0"/>
              <a:t>The interest rate depends on several factors, including inflation, the general level of economic activity, the political and economic stability of the country where the issuer is located, and time to maturity. In general, the longer the maturity of the loans or bonds, the higher the interest rate. The explanation is simple: To lend money for a longer time, the lender needs more compensation for the risk of holding the instrument longer, which increases the level of uncertainty. Linking interest rates with maturity creates a yield curve, as shown in Figure 6.4</a:t>
            </a:r>
          </a:p>
          <a:p>
            <a:pPr marL="0" indent="0" algn="just">
              <a:buNone/>
            </a:pPr>
            <a:endParaRPr lang="en-US" sz="2200" dirty="0"/>
          </a:p>
        </p:txBody>
      </p:sp>
      <p:pic>
        <p:nvPicPr>
          <p:cNvPr id="17" name="Picture 16">
            <a:extLst>
              <a:ext uri="{FF2B5EF4-FFF2-40B4-BE49-F238E27FC236}">
                <a16:creationId xmlns:a16="http://schemas.microsoft.com/office/drawing/2014/main" id="{C43EA01B-A311-4D8F-A82E-417ADFB5A75B}"/>
              </a:ext>
            </a:extLst>
          </p:cNvPr>
          <p:cNvPicPr>
            <a:picLocks noChangeAspect="1"/>
          </p:cNvPicPr>
          <p:nvPr/>
        </p:nvPicPr>
        <p:blipFill>
          <a:blip r:embed="rId2"/>
          <a:stretch>
            <a:fillRect/>
          </a:stretch>
        </p:blipFill>
        <p:spPr>
          <a:xfrm>
            <a:off x="0" y="2781300"/>
            <a:ext cx="12192000" cy="3928990"/>
          </a:xfrm>
          <a:prstGeom prst="rect">
            <a:avLst/>
          </a:prstGeom>
        </p:spPr>
      </p:pic>
      <p:pic>
        <p:nvPicPr>
          <p:cNvPr id="2" name="Picture 1">
            <a:extLst>
              <a:ext uri="{FF2B5EF4-FFF2-40B4-BE49-F238E27FC236}">
                <a16:creationId xmlns:a16="http://schemas.microsoft.com/office/drawing/2014/main" id="{629D2FB5-1668-344D-F9B9-03B4BA6DB64B}"/>
              </a:ext>
            </a:extLst>
          </p:cNvPr>
          <p:cNvPicPr>
            <a:picLocks noChangeAspect="1"/>
          </p:cNvPicPr>
          <p:nvPr/>
        </p:nvPicPr>
        <p:blipFill>
          <a:blip r:embed="rId3"/>
          <a:stretch>
            <a:fillRect/>
          </a:stretch>
        </p:blipFill>
        <p:spPr>
          <a:xfrm>
            <a:off x="9235184" y="0"/>
            <a:ext cx="2956816" cy="796731"/>
          </a:xfrm>
          <a:prstGeom prst="rect">
            <a:avLst/>
          </a:prstGeom>
        </p:spPr>
      </p:pic>
    </p:spTree>
    <p:extLst>
      <p:ext uri="{BB962C8B-B14F-4D97-AF65-F5344CB8AC3E}">
        <p14:creationId xmlns:p14="http://schemas.microsoft.com/office/powerpoint/2010/main" val="794360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A002E4-8E15-49B4-B930-DA1B2903DFA6}"/>
              </a:ext>
            </a:extLst>
          </p:cNvPr>
          <p:cNvSpPr>
            <a:spLocks noGrp="1"/>
          </p:cNvSpPr>
          <p:nvPr>
            <p:ph idx="1"/>
          </p:nvPr>
        </p:nvSpPr>
        <p:spPr>
          <a:xfrm>
            <a:off x="838200" y="618978"/>
            <a:ext cx="10515600" cy="5557985"/>
          </a:xfrm>
        </p:spPr>
        <p:txBody>
          <a:bodyPr/>
          <a:lstStyle/>
          <a:p>
            <a:pPr marL="0" indent="0" algn="just">
              <a:buNone/>
            </a:pPr>
            <a:endParaRPr lang="en-US" dirty="0"/>
          </a:p>
          <a:p>
            <a:pPr marL="0" indent="0" algn="just">
              <a:buNone/>
            </a:pPr>
            <a:r>
              <a:rPr lang="en-US" dirty="0"/>
              <a:t>Banks trade </a:t>
            </a:r>
            <a:r>
              <a:rPr lang="en-US" dirty="0">
                <a:highlight>
                  <a:srgbClr val="FFFF00"/>
                </a:highlight>
              </a:rPr>
              <a:t>bonds </a:t>
            </a:r>
            <a:r>
              <a:rPr lang="en-US" dirty="0"/>
              <a:t>with each other to manage their liquidity, to profit from price appreciation due to changes in interest rates, or to manage their earning assets.</a:t>
            </a:r>
          </a:p>
          <a:p>
            <a:pPr marL="0" indent="0" algn="just">
              <a:buNone/>
            </a:pPr>
            <a:endParaRPr lang="en-US" dirty="0"/>
          </a:p>
          <a:p>
            <a:pPr marL="0" indent="0" algn="just">
              <a:buNone/>
            </a:pPr>
            <a:r>
              <a:rPr lang="en-US" dirty="0"/>
              <a:t>Banks trade </a:t>
            </a:r>
            <a:r>
              <a:rPr lang="en-US" dirty="0">
                <a:highlight>
                  <a:srgbClr val="FFFF00"/>
                </a:highlight>
              </a:rPr>
              <a:t>loans</a:t>
            </a:r>
            <a:r>
              <a:rPr lang="en-US" dirty="0"/>
              <a:t> with each other primarily when they realign their credit portfolio. Usually, the trading of loans is related to credit portfolio management, particularly as it relates to concentration risk. </a:t>
            </a:r>
          </a:p>
        </p:txBody>
      </p:sp>
      <p:pic>
        <p:nvPicPr>
          <p:cNvPr id="2" name="Picture 1">
            <a:extLst>
              <a:ext uri="{FF2B5EF4-FFF2-40B4-BE49-F238E27FC236}">
                <a16:creationId xmlns:a16="http://schemas.microsoft.com/office/drawing/2014/main" id="{A739837A-A08E-FDF8-AEAA-0FA406F2BAAC}"/>
              </a:ext>
            </a:extLst>
          </p:cNvPr>
          <p:cNvPicPr>
            <a:picLocks noChangeAspect="1"/>
          </p:cNvPicPr>
          <p:nvPr/>
        </p:nvPicPr>
        <p:blipFill>
          <a:blip r:embed="rId2"/>
          <a:stretch>
            <a:fillRect/>
          </a:stretch>
        </p:blipFill>
        <p:spPr>
          <a:xfrm>
            <a:off x="9320909" y="107997"/>
            <a:ext cx="2956816" cy="754015"/>
          </a:xfrm>
          <a:prstGeom prst="rect">
            <a:avLst/>
          </a:prstGeom>
        </p:spPr>
      </p:pic>
    </p:spTree>
    <p:extLst>
      <p:ext uri="{BB962C8B-B14F-4D97-AF65-F5344CB8AC3E}">
        <p14:creationId xmlns:p14="http://schemas.microsoft.com/office/powerpoint/2010/main" val="2687426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solidFill>
                  <a:srgbClr val="FF0000"/>
                </a:solidFill>
              </a:rPr>
              <a:t>3.  Interbank Loans</a:t>
            </a:r>
          </a:p>
          <a:p>
            <a:pPr marL="0" indent="0" algn="just">
              <a:buNone/>
            </a:pPr>
            <a:r>
              <a:rPr lang="en-US" dirty="0"/>
              <a:t>Banks also make loans to each other. Some banks have excess deposits either from unexpected inflows of deposits or because they cannot find suitable loan  or  investment  alternatives  for  their  deposits.  These  banks  sell  their excess funds to banks that need them to finance the loans they underwrite or investments they make. </a:t>
            </a:r>
          </a:p>
          <a:p>
            <a:pPr marL="0" indent="0" algn="just">
              <a:buNone/>
            </a:pPr>
            <a:r>
              <a:rPr lang="en-US" dirty="0">
                <a:highlight>
                  <a:srgbClr val="FFFF00"/>
                </a:highlight>
              </a:rPr>
              <a:t>Interbank loans </a:t>
            </a:r>
            <a:r>
              <a:rPr lang="en-US" dirty="0"/>
              <a:t>can have very short maturities— as short as one day (or overnight). Banks also consider interbank loans to make  funds  available  to  their  depositors  and  to  manage  their  liquidity  requirements. In many countries, these markets are very active. Like loans and bonds, interbank loans are interest rate-sensitive instruments</a:t>
            </a:r>
          </a:p>
        </p:txBody>
      </p:sp>
      <p:pic>
        <p:nvPicPr>
          <p:cNvPr id="2" name="Picture 1">
            <a:extLst>
              <a:ext uri="{FF2B5EF4-FFF2-40B4-BE49-F238E27FC236}">
                <a16:creationId xmlns:a16="http://schemas.microsoft.com/office/drawing/2014/main" id="{9C4D0B37-CFEE-C6BF-DD9B-5476ECB9D137}"/>
              </a:ext>
            </a:extLst>
          </p:cNvPr>
          <p:cNvPicPr>
            <a:picLocks noChangeAspect="1"/>
          </p:cNvPicPr>
          <p:nvPr/>
        </p:nvPicPr>
        <p:blipFill>
          <a:blip r:embed="rId2"/>
          <a:stretch>
            <a:fillRect/>
          </a:stretch>
        </p:blipFill>
        <p:spPr>
          <a:xfrm>
            <a:off x="9389617" y="0"/>
            <a:ext cx="2956816" cy="568131"/>
          </a:xfrm>
          <a:prstGeom prst="rect">
            <a:avLst/>
          </a:prstGeom>
        </p:spPr>
      </p:pic>
    </p:spTree>
    <p:extLst>
      <p:ext uri="{BB962C8B-B14F-4D97-AF65-F5344CB8AC3E}">
        <p14:creationId xmlns:p14="http://schemas.microsoft.com/office/powerpoint/2010/main" val="1683653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normAutofit/>
          </a:bodyPr>
          <a:lstStyle/>
          <a:p>
            <a:pPr marL="0" indent="0" algn="just">
              <a:buNone/>
            </a:pPr>
            <a:r>
              <a:rPr lang="en-US" dirty="0"/>
              <a:t>Interbank loans are often priced off an index, such as the </a:t>
            </a:r>
            <a:r>
              <a:rPr lang="en-US" b="1" dirty="0"/>
              <a:t>London Inter- bank Offered Rate</a:t>
            </a:r>
            <a:r>
              <a:rPr lang="en-US" dirty="0"/>
              <a:t>, or LIBOR. LIBOR is a daily reference rate average based on the interest rates that London banks charge when lending funds to other banks. LIBOR is quoted for numerous currencies and across different maturities ranging from overnight (one day) to one year. LIBOR rates, irrespective of their maturity, are quoted on an annual basis. LIBOR rates can influence the pricing of various types of financial instruments, including loans that banks make.</a:t>
            </a:r>
          </a:p>
        </p:txBody>
      </p:sp>
      <p:pic>
        <p:nvPicPr>
          <p:cNvPr id="2" name="Picture 1">
            <a:extLst>
              <a:ext uri="{FF2B5EF4-FFF2-40B4-BE49-F238E27FC236}">
                <a16:creationId xmlns:a16="http://schemas.microsoft.com/office/drawing/2014/main" id="{72E3D862-2F59-8CA1-422C-9A21FA620B1B}"/>
              </a:ext>
            </a:extLst>
          </p:cNvPr>
          <p:cNvPicPr>
            <a:picLocks noChangeAspect="1"/>
          </p:cNvPicPr>
          <p:nvPr/>
        </p:nvPicPr>
        <p:blipFill>
          <a:blip r:embed="rId2"/>
          <a:stretch>
            <a:fillRect/>
          </a:stretch>
        </p:blipFill>
        <p:spPr>
          <a:xfrm>
            <a:off x="9235184" y="70044"/>
            <a:ext cx="2956816" cy="682431"/>
          </a:xfrm>
          <a:prstGeom prst="rect">
            <a:avLst/>
          </a:prstGeom>
        </p:spPr>
      </p:pic>
    </p:spTree>
    <p:extLst>
      <p:ext uri="{BB962C8B-B14F-4D97-AF65-F5344CB8AC3E}">
        <p14:creationId xmlns:p14="http://schemas.microsoft.com/office/powerpoint/2010/main" val="12390588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1693" y="182880"/>
            <a:ext cx="11577710" cy="6541477"/>
          </a:xfrm>
        </p:spPr>
        <p:txBody>
          <a:bodyPr>
            <a:normAutofit fontScale="77500" lnSpcReduction="20000"/>
          </a:bodyPr>
          <a:lstStyle/>
          <a:p>
            <a:pPr marL="0" indent="0" algn="just">
              <a:buNone/>
            </a:pPr>
            <a:endParaRPr lang="en-US" dirty="0"/>
          </a:p>
          <a:p>
            <a:pPr marL="0" indent="0" algn="just">
              <a:lnSpc>
                <a:spcPct val="170000"/>
              </a:lnSpc>
              <a:buNone/>
            </a:pPr>
            <a:r>
              <a:rPr lang="en-US" b="1" dirty="0"/>
              <a:t>EXAMPLE</a:t>
            </a:r>
          </a:p>
          <a:p>
            <a:pPr marL="0" indent="0" algn="just">
              <a:lnSpc>
                <a:spcPct val="170000"/>
              </a:lnSpc>
              <a:buNone/>
            </a:pPr>
            <a:r>
              <a:rPr lang="en-US" dirty="0"/>
              <a:t>A USD 10 million floating-rate bond issued by Acme Inc. is priced at a 250 bp (2.50%) premium over three-month LIBOR. The interest rate on the floating-rate bond is determined at the beginning of each quarter.</a:t>
            </a:r>
          </a:p>
          <a:p>
            <a:pPr marL="0" indent="0" algn="just">
              <a:lnSpc>
                <a:spcPct val="170000"/>
              </a:lnSpc>
              <a:buNone/>
            </a:pPr>
            <a:r>
              <a:rPr lang="en-US" dirty="0"/>
              <a:t>■On January 1, LIBOR is 3.45%; the interest rate on this floating-rate bond for the next three months would be 3.45% + 2.50%, or 5.95%. The interest payment that Acme Inc. will make for the coming three-month period would then be USD 1,487,500, or USD 10 million * 5.95%/4, as interest rates are quoted on an annual basis.</a:t>
            </a:r>
          </a:p>
          <a:p>
            <a:pPr marL="0" indent="0" algn="just">
              <a:lnSpc>
                <a:spcPct val="170000"/>
              </a:lnSpc>
              <a:buNone/>
            </a:pPr>
            <a:r>
              <a:rPr lang="en-US" dirty="0"/>
              <a:t>■On April 1, LIBOR is 2.95%. The interest rate on the floating-rate bond for the next three months would be 2.95% + 2.50% or 5.45%. The interest payment that Acme Inc. will make for the three-month period would then be USD 1,362,500, or USD 10 million* 5.45%/4.</a:t>
            </a:r>
          </a:p>
          <a:p>
            <a:pPr marL="0" indent="0" algn="just">
              <a:lnSpc>
                <a:spcPct val="170000"/>
              </a:lnSpc>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516D56C0-219F-B702-2BA9-EF38448CD34C}"/>
              </a:ext>
            </a:extLst>
          </p:cNvPr>
          <p:cNvPicPr>
            <a:picLocks noChangeAspect="1"/>
          </p:cNvPicPr>
          <p:nvPr/>
        </p:nvPicPr>
        <p:blipFill>
          <a:blip r:embed="rId2"/>
          <a:stretch>
            <a:fillRect/>
          </a:stretch>
        </p:blipFill>
        <p:spPr>
          <a:xfrm>
            <a:off x="9235184" y="0"/>
            <a:ext cx="2956816" cy="819150"/>
          </a:xfrm>
          <a:prstGeom prst="rect">
            <a:avLst/>
          </a:prstGeom>
        </p:spPr>
      </p:pic>
    </p:spTree>
    <p:extLst>
      <p:ext uri="{BB962C8B-B14F-4D97-AF65-F5344CB8AC3E}">
        <p14:creationId xmlns:p14="http://schemas.microsoft.com/office/powerpoint/2010/main" val="19214451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29F7509-2734-4F30-9951-337D3FA1A87C}"/>
</file>

<file path=customXml/itemProps2.xml><?xml version="1.0" encoding="utf-8"?>
<ds:datastoreItem xmlns:ds="http://schemas.openxmlformats.org/officeDocument/2006/customXml" ds:itemID="{BA0A3580-8AD2-4FAD-8896-93BCAF4D1CC8}"/>
</file>

<file path=customXml/itemProps3.xml><?xml version="1.0" encoding="utf-8"?>
<ds:datastoreItem xmlns:ds="http://schemas.openxmlformats.org/officeDocument/2006/customXml" ds:itemID="{D47D58E4-31CC-4C13-BE91-08010359BA0E}"/>
</file>

<file path=docProps/app.xml><?xml version="1.0" encoding="utf-8"?>
<Properties xmlns="http://schemas.openxmlformats.org/officeDocument/2006/extended-properties" xmlns:vt="http://schemas.openxmlformats.org/officeDocument/2006/docPropsVTypes">
  <TotalTime>1153</TotalTime>
  <Words>3161</Words>
  <Application>Microsoft Office PowerPoint</Application>
  <PresentationFormat>Widescreen</PresentationFormat>
  <Paragraphs>120</Paragraphs>
  <Slides>25</Slides>
  <Notes>1</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25</vt:i4>
      </vt:variant>
    </vt:vector>
  </HeadingPairs>
  <TitlesOfParts>
    <vt:vector size="40" baseType="lpstr">
      <vt:lpstr>Aptos</vt:lpstr>
      <vt:lpstr>arial</vt:lpstr>
      <vt:lpstr>arial</vt:lpstr>
      <vt:lpstr>Arial MT</vt:lpstr>
      <vt:lpstr>Calibri</vt:lpstr>
      <vt:lpstr>Calibri Light</vt:lpstr>
      <vt:lpstr>Cambria</vt:lpstr>
      <vt:lpstr>Google Sans</vt:lpstr>
      <vt:lpstr>Symbol</vt:lpstr>
      <vt:lpstr>Tajawal Medium</vt:lpstr>
      <vt:lpstr>Times New Roman</vt:lpstr>
      <vt:lpstr>Wingdings</vt:lpstr>
      <vt:lpstr>Office Theme</vt:lpstr>
      <vt:lpstr>1_Office Theme</vt:lpstr>
      <vt:lpstr>2_Office Theme</vt:lpstr>
      <vt:lpstr>PowerPoint Presentation</vt:lpstr>
      <vt:lpstr>Chapter Outline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a foreign currency quotation, we have the price of one currency in units of another currency. These are often referred to as the base currency and the price currency. In the quotation 1.25 USD/EUR, the USD is the price currency, and the EUR is the base currency. The price of one euro (base currency) is 1.25 USD (the price currency), so 1.25 is the price of one unit of the base currency in terms of the other. It may help to remember that the euro, in this example, is in the bottom or “base” of the exchange rate given in terms of USD/EUR. An exchange rate expressed as price currency/base currency is referred to as a direct quote from the point of view of an investor in the price currency country and an indirect quote from the point of view of an investor in the base currency country.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34</cp:revision>
  <dcterms:created xsi:type="dcterms:W3CDTF">2021-08-03T13:03:26Z</dcterms:created>
  <dcterms:modified xsi:type="dcterms:W3CDTF">2024-02-29T19:49:39Z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