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4"/>
  </p:notesMasterIdLst>
  <p:sldIdLst>
    <p:sldId id="480" r:id="rId5"/>
    <p:sldId id="303" r:id="rId6"/>
    <p:sldId id="271" r:id="rId7"/>
    <p:sldId id="313" r:id="rId8"/>
    <p:sldId id="532" r:id="rId9"/>
    <p:sldId id="632" r:id="rId10"/>
    <p:sldId id="633" r:id="rId11"/>
    <p:sldId id="634" r:id="rId12"/>
    <p:sldId id="635" r:id="rId13"/>
    <p:sldId id="636" r:id="rId14"/>
    <p:sldId id="637" r:id="rId15"/>
    <p:sldId id="638" r:id="rId16"/>
    <p:sldId id="639" r:id="rId17"/>
    <p:sldId id="640" r:id="rId18"/>
    <p:sldId id="641" r:id="rId19"/>
    <p:sldId id="642" r:id="rId20"/>
    <p:sldId id="643" r:id="rId21"/>
    <p:sldId id="644" r:id="rId22"/>
    <p:sldId id="645" r:id="rId23"/>
    <p:sldId id="646" r:id="rId24"/>
    <p:sldId id="647" r:id="rId25"/>
    <p:sldId id="648" r:id="rId26"/>
    <p:sldId id="649" r:id="rId27"/>
    <p:sldId id="650" r:id="rId28"/>
    <p:sldId id="651" r:id="rId29"/>
    <p:sldId id="652" r:id="rId30"/>
    <p:sldId id="653" r:id="rId31"/>
    <p:sldId id="654" r:id="rId32"/>
    <p:sldId id="656" r:id="rId33"/>
    <p:sldId id="657" r:id="rId34"/>
    <p:sldId id="658" r:id="rId35"/>
    <p:sldId id="660" r:id="rId36"/>
    <p:sldId id="659" r:id="rId37"/>
    <p:sldId id="661" r:id="rId38"/>
    <p:sldId id="662" r:id="rId39"/>
    <p:sldId id="663" r:id="rId40"/>
    <p:sldId id="664" r:id="rId41"/>
    <p:sldId id="665" r:id="rId42"/>
    <p:sldId id="666" r:id="rId43"/>
    <p:sldId id="667" r:id="rId44"/>
    <p:sldId id="670" r:id="rId45"/>
    <p:sldId id="629" r:id="rId46"/>
    <p:sldId id="671" r:id="rId47"/>
    <p:sldId id="672" r:id="rId48"/>
    <p:sldId id="673" r:id="rId49"/>
    <p:sldId id="674" r:id="rId50"/>
    <p:sldId id="675" r:id="rId51"/>
    <p:sldId id="630" r:id="rId52"/>
    <p:sldId id="631" r:id="rId53"/>
  </p:sldIdLst>
  <p:sldSz cx="12192000" cy="6858000"/>
  <p:notesSz cx="6858000" cy="9144000"/>
  <p:embeddedFontLst>
    <p:embeddedFont>
      <p:font typeface="Calibri" panose="020F0502020204030204" pitchFamily="34" charset="0"/>
      <p:regular r:id="rId55"/>
      <p:bold r:id="rId56"/>
      <p:italic r:id="rId57"/>
      <p:boldItalic r:id="rId58"/>
    </p:embeddedFont>
    <p:embeddedFont>
      <p:font typeface="Calibri Light" panose="020F0302020204030204" pitchFamily="34" charset="0"/>
      <p:regular r:id="rId59"/>
      <p:italic r:id="rId60"/>
    </p:embeddedFont>
    <p:embeddedFont>
      <p:font typeface="Alexandria" pitchFamily="2" charset="-78"/>
      <p:regular r:id="rId61"/>
      <p:bold r:id="rId6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6"/>
            <p14:sldId id="657"/>
            <p14:sldId id="658"/>
            <p14:sldId id="660"/>
            <p14:sldId id="659"/>
            <p14:sldId id="661"/>
            <p14:sldId id="662"/>
            <p14:sldId id="663"/>
            <p14:sldId id="664"/>
            <p14:sldId id="665"/>
            <p14:sldId id="666"/>
            <p14:sldId id="667"/>
            <p14:sldId id="670"/>
            <p14:sldId id="629"/>
            <p14:sldId id="671"/>
            <p14:sldId id="672"/>
            <p14:sldId id="673"/>
            <p14:sldId id="674"/>
            <p14:sldId id="675"/>
            <p14:sldId id="630"/>
            <p14:sldId id="63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005B"/>
    <a:srgbClr val="00AC47"/>
    <a:srgbClr val="3B579D"/>
    <a:srgbClr val="FFBA00"/>
    <a:srgbClr val="FF0000"/>
    <a:srgbClr val="666666"/>
    <a:srgbClr val="E94F3C"/>
    <a:srgbClr val="0200CD"/>
    <a:srgbClr val="4C4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595" autoAdjust="0"/>
  </p:normalViewPr>
  <p:slideViewPr>
    <p:cSldViewPr snapToGrid="0">
      <p:cViewPr varScale="1">
        <p:scale>
          <a:sx n="63" d="100"/>
          <a:sy n="63" d="100"/>
        </p:scale>
        <p:origin x="80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1.fntdata"/><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font" Target="fonts/font4.fntdata"/><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font" Target="fonts/font7.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2.fntdata"/><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5.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62"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3.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6.fntdata"/><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8122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 id="214748366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2.jpeg"/></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a:t>
            </a:r>
            <a:r>
              <a:rPr lang="ar-SA" sz="2000" dirty="0" smtClean="0">
                <a:solidFill>
                  <a:schemeClr val="bg1"/>
                </a:solidFill>
                <a:latin typeface="Alexandria" charset="0"/>
                <a:cs typeface="Alexandria" charset="0"/>
              </a:rPr>
              <a:t>العاشرة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401826" y="2433266"/>
            <a:ext cx="3594254" cy="1486369"/>
          </a:xfrm>
          <a:prstGeom prst="rect">
            <a:avLst/>
          </a:prstGeom>
          <a:noFill/>
        </p:spPr>
        <p:txBody>
          <a:bodyPr wrap="none" rtlCol="0">
            <a:spAutoFit/>
          </a:bodyPr>
          <a:lstStyle/>
          <a:p>
            <a:pPr algn="ctr" rtl="1">
              <a:lnSpc>
                <a:spcPct val="150000"/>
              </a:lnSpc>
            </a:pPr>
            <a:r>
              <a:rPr lang="ar-SA" sz="3200" b="1" dirty="0" smtClean="0">
                <a:solidFill>
                  <a:srgbClr val="00B0F0"/>
                </a:solidFill>
                <a:latin typeface="Alexandria" panose="020F0502020204030204" pitchFamily="2" charset="-78"/>
                <a:cs typeface="Alexandria" panose="020F0502020204030204" pitchFamily="2" charset="-78"/>
              </a:rPr>
              <a:t>مستقبل صحافة </a:t>
            </a:r>
          </a:p>
          <a:p>
            <a:pPr algn="ctr" rtl="1">
              <a:lnSpc>
                <a:spcPct val="150000"/>
              </a:lnSpc>
            </a:pPr>
            <a:r>
              <a:rPr lang="ar-SA" sz="3200" b="1" dirty="0" smtClean="0">
                <a:solidFill>
                  <a:srgbClr val="00B0F0"/>
                </a:solidFill>
                <a:latin typeface="Alexandria" panose="020F0502020204030204" pitchFamily="2" charset="-78"/>
                <a:cs typeface="Alexandria" panose="020F0502020204030204" pitchFamily="2" charset="-78"/>
              </a:rPr>
              <a:t>الهاتف المحمول</a:t>
            </a:r>
            <a:endParaRPr lang="en-US" sz="32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917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solidFill>
                  <a:schemeClr val="bg1"/>
                </a:solidFill>
                <a:latin typeface="Alexandria" charset="0"/>
                <a:cs typeface="Alexandria" charset="0"/>
              </a:rPr>
              <a:t>محاضرة رقم </a:t>
            </a:r>
            <a:r>
              <a:rPr lang="ar-SA" dirty="0" smtClean="0">
                <a:solidFill>
                  <a:schemeClr val="bg1"/>
                </a:solidFill>
                <a:latin typeface="Alexandria" charset="0"/>
                <a:cs typeface="Alexandria" charset="0"/>
              </a:rPr>
              <a:t>(10)</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688157" y="1736941"/>
            <a:ext cx="10803117" cy="4755148"/>
          </a:xfrm>
          <a:prstGeom prst="rect">
            <a:avLst/>
          </a:prstGeom>
          <a:noFill/>
        </p:spPr>
        <p:txBody>
          <a:bodyPr wrap="square">
            <a:spAutoFit/>
          </a:bodyPr>
          <a:lstStyle/>
          <a:p>
            <a:pPr algn="just" rtl="1">
              <a:lnSpc>
                <a:spcPct val="150000"/>
              </a:lnSpc>
            </a:pPr>
            <a:r>
              <a:rPr lang="ar-SA" sz="2000" dirty="0">
                <a:latin typeface="Alexandria" charset="0"/>
                <a:cs typeface="Alexandria" charset="0"/>
              </a:rPr>
              <a:t>- تناولت المحاضرة الأسس الأخلاقية والقانونية لصحافة الهاتف المحمول، مع التركيز على ضرورة الموازنة بين السرعة في النشر والدقة في التحقق من المعلومات، قدمنا نماذج عملية لانتهاكات واجهت العاملين في المجال، وكيفية تجنبها عبر الالتزام بالمعايير المهنية.</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 أبرزت المحاضرة أن التحديات الأخلاقية في صحافة الموبايل تزداد تعقيداً مع تطور التقنيات، مما يتطلب وعياً متزايداً من الصحفيين بمسؤولياتهم المهنية والاجتماعية، ظهر جلياً أن احترام الخصوصية وحقوق النشر من أهم الركائز التي لا يمكن التهاون فيها.</a:t>
            </a: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-أكدت </a:t>
            </a:r>
            <a:r>
              <a:rPr lang="ar-SA" sz="2000" dirty="0">
                <a:latin typeface="Alexandria" charset="0"/>
                <a:cs typeface="Alexandria" charset="0"/>
              </a:rPr>
              <a:t>المحاضرة أن الالتزام الأخلاقي ليس خياراً بل ضرورة لحماية المهنة والجمهور على السواء، وتطبيق المعايير الأخلاقية يضمن استمرار ثقة الجمهور ويمنع المشكلات القانونية، مما يجعل من صحافة الموبايل أداة فاعلة في خدمة المجتمع مع الحفاظ على حقوق الأفراد.</a:t>
            </a:r>
          </a:p>
        </p:txBody>
      </p:sp>
      <p:sp>
        <p:nvSpPr>
          <p:cNvPr id="41" name="TextBox 40"/>
          <p:cNvSpPr txBox="1"/>
          <p:nvPr/>
        </p:nvSpPr>
        <p:spPr>
          <a:xfrm>
            <a:off x="7684814" y="1127692"/>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2" end="2"/>
                                            </p:txEl>
                                          </p:spTgt>
                                        </p:tgtEl>
                                        <p:attrNameLst>
                                          <p:attrName>style.visibility</p:attrName>
                                        </p:attrNameLst>
                                      </p:cBhvr>
                                      <p:to>
                                        <p:strVal val="visible"/>
                                      </p:to>
                                    </p:set>
                                    <p:animEffect transition="in" filter="fade">
                                      <p:cBhvr>
                                        <p:cTn id="17" dur="500"/>
                                        <p:tgtEl>
                                          <p:spTgt spid="3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4" end="4"/>
                                            </p:txEl>
                                          </p:spTgt>
                                        </p:tgtEl>
                                        <p:attrNameLst>
                                          <p:attrName>style.visibility</p:attrName>
                                        </p:attrNameLst>
                                      </p:cBhvr>
                                      <p:to>
                                        <p:strVal val="visible"/>
                                      </p:to>
                                    </p:set>
                                    <p:animEffect transition="in" filter="fade">
                                      <p:cBhvr>
                                        <p:cTn id="22" dur="500"/>
                                        <p:tgtEl>
                                          <p:spTgt spid="3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1790953" y="2238355"/>
            <a:ext cx="10048996" cy="3785652"/>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بنهاية المحاضرة، سيكون الطلاب قادرين على</a:t>
            </a:r>
            <a:r>
              <a:rPr lang="ar-SA" sz="2000" dirty="0" smtClean="0">
                <a:solidFill>
                  <a:srgbClr val="C00000"/>
                </a:solidFill>
                <a:latin typeface="Alexandria" charset="0"/>
                <a:cs typeface="Alexandria" charset="0"/>
              </a:rPr>
              <a:t>:</a:t>
            </a:r>
          </a:p>
          <a:p>
            <a:pPr algn="just" rtl="1">
              <a:lnSpc>
                <a:spcPct val="200000"/>
              </a:lnSpc>
            </a:pPr>
            <a:r>
              <a:rPr lang="ar-SA" sz="2000" dirty="0" smtClean="0">
                <a:latin typeface="Alexandria" charset="0"/>
                <a:cs typeface="Alexandria" charset="0"/>
              </a:rPr>
              <a:t>(1) </a:t>
            </a:r>
            <a:r>
              <a:rPr lang="ar-SA" sz="2000" dirty="0">
                <a:latin typeface="Alexandria" charset="0"/>
                <a:cs typeface="Alexandria" charset="0"/>
              </a:rPr>
              <a:t>استشراف مستقبل صحافة الهاتف المحمول في ضوء التطورات </a:t>
            </a:r>
            <a:r>
              <a:rPr lang="ar-SA" sz="2000" dirty="0" smtClean="0">
                <a:latin typeface="Alexandria" charset="0"/>
                <a:cs typeface="Alexandria" charset="0"/>
              </a:rPr>
              <a:t>التكنولوجية.</a:t>
            </a:r>
            <a:endParaRPr lang="ar-SA" sz="2000" dirty="0">
              <a:latin typeface="Alexandria" charset="0"/>
              <a:cs typeface="Alexandria" charset="0"/>
            </a:endParaRPr>
          </a:p>
          <a:p>
            <a:pPr algn="just" rtl="1">
              <a:lnSpc>
                <a:spcPct val="200000"/>
              </a:lnSpc>
            </a:pPr>
            <a:r>
              <a:rPr lang="ar-SA" sz="2000" dirty="0" smtClean="0">
                <a:latin typeface="Alexandria" charset="0"/>
                <a:cs typeface="Alexandria" charset="0"/>
              </a:rPr>
              <a:t>(2</a:t>
            </a:r>
            <a:r>
              <a:rPr lang="ar-SA" sz="2000" dirty="0">
                <a:latin typeface="Alexandria" charset="0"/>
                <a:cs typeface="Alexandria" charset="0"/>
              </a:rPr>
              <a:t>) تحليل تأثير التقنيات الناشئة </a:t>
            </a:r>
            <a:r>
              <a:rPr lang="ar-SA" sz="2000" dirty="0" smtClean="0">
                <a:latin typeface="Alexandria" charset="0"/>
                <a:cs typeface="Alexandria" charset="0"/>
              </a:rPr>
              <a:t>على </a:t>
            </a:r>
            <a:r>
              <a:rPr lang="ar-SA" sz="2000" dirty="0">
                <a:latin typeface="Alexandria" charset="0"/>
                <a:cs typeface="Alexandria" charset="0"/>
              </a:rPr>
              <a:t>الصناعة الإعلامية.</a:t>
            </a:r>
          </a:p>
          <a:p>
            <a:pPr algn="just" rtl="1">
              <a:lnSpc>
                <a:spcPct val="200000"/>
              </a:lnSpc>
            </a:pPr>
            <a:r>
              <a:rPr lang="ar-SA" sz="2000" dirty="0" smtClean="0">
                <a:latin typeface="Alexandria" charset="0"/>
                <a:cs typeface="Alexandria" charset="0"/>
              </a:rPr>
              <a:t>(3) </a:t>
            </a:r>
            <a:r>
              <a:rPr lang="ar-SA" sz="2000" dirty="0">
                <a:latin typeface="Alexandria" charset="0"/>
                <a:cs typeface="Alexandria" charset="0"/>
              </a:rPr>
              <a:t>تحديد التحديات والفرص التي تواجه </a:t>
            </a:r>
            <a:r>
              <a:rPr lang="ar-SA" sz="2000" dirty="0" smtClean="0">
                <a:latin typeface="Alexandria" charset="0"/>
                <a:cs typeface="Alexandria" charset="0"/>
              </a:rPr>
              <a:t>صحفي الهاتف المحمول </a:t>
            </a:r>
            <a:r>
              <a:rPr lang="ar-SA" sz="2000" dirty="0">
                <a:latin typeface="Alexandria" charset="0"/>
                <a:cs typeface="Alexandria" charset="0"/>
              </a:rPr>
              <a:t>في البيئة الرقمية.</a:t>
            </a:r>
          </a:p>
          <a:p>
            <a:pPr algn="just" rtl="1">
              <a:lnSpc>
                <a:spcPct val="200000"/>
              </a:lnSpc>
            </a:pPr>
            <a:r>
              <a:rPr lang="ar-SA" sz="2000" dirty="0" smtClean="0">
                <a:latin typeface="Alexandria" charset="0"/>
                <a:cs typeface="Alexandria" charset="0"/>
              </a:rPr>
              <a:t>(4) </a:t>
            </a:r>
            <a:r>
              <a:rPr lang="ar-SA" sz="2000" dirty="0">
                <a:latin typeface="Alexandria" charset="0"/>
                <a:cs typeface="Alexandria" charset="0"/>
              </a:rPr>
              <a:t>استكشاف التحولات في نماذج الأعمال الإعلامية وآليات تحقيق الاستدامة</a:t>
            </a:r>
            <a:r>
              <a:rPr lang="ar-SA" sz="2000" dirty="0" smtClean="0">
                <a:latin typeface="Alexandria" charset="0"/>
                <a:cs typeface="Alexandria" charset="0"/>
              </a:rPr>
              <a:t>.</a:t>
            </a:r>
          </a:p>
          <a:p>
            <a:pPr algn="just" rtl="1">
              <a:lnSpc>
                <a:spcPct val="200000"/>
              </a:lnSpc>
            </a:pPr>
            <a:r>
              <a:rPr lang="ar-SA" sz="2000" dirty="0" smtClean="0">
                <a:latin typeface="Alexandria" charset="0"/>
                <a:cs typeface="Alexandria" charset="0"/>
              </a:rPr>
              <a:t>(5) </a:t>
            </a:r>
            <a:r>
              <a:rPr lang="ar-SA" sz="2000" dirty="0">
                <a:latin typeface="Alexandria" charset="0"/>
                <a:cs typeface="Alexandria" charset="0"/>
              </a:rPr>
              <a:t>تعزيز الوعي بأخلاقيات المهنة ومسؤوليات الصحفي المحمول في العصر الرقمي</a:t>
            </a:r>
            <a:r>
              <a:rPr lang="ar-SA" sz="2000" dirty="0" smtClean="0">
                <a:latin typeface="Alexandria" charset="0"/>
                <a:cs typeface="Alexandria" charset="0"/>
              </a:rPr>
              <a:t>.</a:t>
            </a:r>
            <a:endParaRPr lang="ar-SA" sz="20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7089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تشهد صحافة الهاتف المحمول تحولاً جذرياً في عالم الإعلام الرقمي، حيث أصبحت</a:t>
            </a:r>
            <a:r>
              <a:rPr lang="ar-SA" sz="2000" dirty="0">
                <a:solidFill>
                  <a:srgbClr val="C00000"/>
                </a:solidFill>
                <a:latin typeface="Alexandria" charset="0"/>
                <a:cs typeface="Alexandria" charset="0"/>
              </a:rPr>
              <a:t> الأجهزة الذكية منصات متكاملة </a:t>
            </a:r>
            <a:r>
              <a:rPr lang="ar-SA" sz="2000" dirty="0">
                <a:latin typeface="Alexandria" charset="0"/>
                <a:cs typeface="Alexandria" charset="0"/>
              </a:rPr>
              <a:t>لإنتاج المحتوى الصحفي، يعتمد هذا التطور على </a:t>
            </a:r>
            <a:r>
              <a:rPr lang="ar-SA" sz="2000" dirty="0">
                <a:solidFill>
                  <a:srgbClr val="C00000"/>
                </a:solidFill>
                <a:latin typeface="Alexandria" charset="0"/>
                <a:cs typeface="Alexandria" charset="0"/>
              </a:rPr>
              <a:t>تكامل</a:t>
            </a:r>
            <a:r>
              <a:rPr lang="ar-SA" sz="2000" dirty="0">
                <a:latin typeface="Alexandria" charset="0"/>
                <a:cs typeface="Alexandria" charset="0"/>
              </a:rPr>
              <a:t> </a:t>
            </a:r>
            <a:r>
              <a:rPr lang="ar-SA" sz="2000" dirty="0">
                <a:solidFill>
                  <a:srgbClr val="C00000"/>
                </a:solidFill>
                <a:latin typeface="Alexandria" charset="0"/>
                <a:cs typeface="Alexandria" charset="0"/>
              </a:rPr>
              <a:t>التقنيات</a:t>
            </a:r>
            <a:r>
              <a:rPr lang="ar-SA" sz="2000" dirty="0">
                <a:latin typeface="Alexandria" charset="0"/>
                <a:cs typeface="Alexandria" charset="0"/>
              </a:rPr>
              <a:t> الحديثة مع </a:t>
            </a:r>
            <a:r>
              <a:rPr lang="ar-SA" sz="2000" dirty="0">
                <a:solidFill>
                  <a:srgbClr val="C00000"/>
                </a:solidFill>
                <a:latin typeface="Alexandria" charset="0"/>
                <a:cs typeface="Alexandria" charset="0"/>
              </a:rPr>
              <a:t>الممارسات الصحفية</a:t>
            </a:r>
            <a:r>
              <a:rPr lang="ar-SA" sz="2000" dirty="0">
                <a:latin typeface="Alexandria" charset="0"/>
                <a:cs typeface="Alexandria" charset="0"/>
              </a:rPr>
              <a:t> التقليدية، مما يخلق أشكالاً جديدة من الروايات الصحفية.</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يتميز هذا النوع من الصحافة </a:t>
            </a:r>
            <a:r>
              <a:rPr lang="ar-SA" sz="2000" dirty="0">
                <a:solidFill>
                  <a:srgbClr val="C00000"/>
                </a:solidFill>
                <a:latin typeface="Alexandria" charset="0"/>
                <a:cs typeface="Alexandria" charset="0"/>
              </a:rPr>
              <a:t>بمرونته العالية وسرعته الفائقة</a:t>
            </a:r>
            <a:r>
              <a:rPr lang="ar-SA" sz="2000" dirty="0">
                <a:latin typeface="Alexandria" charset="0"/>
                <a:cs typeface="Alexandria" charset="0"/>
              </a:rPr>
              <a:t>، حيث يمكن للصحفيين تغطية الأحداث ونشرها في الوقت الفعلي، كما يوفر تفاعلاً مباشراً مع الجمهور، مما يعزز </a:t>
            </a:r>
            <a:r>
              <a:rPr lang="ar-SA" sz="2000" dirty="0">
                <a:solidFill>
                  <a:srgbClr val="C00000"/>
                </a:solidFill>
                <a:latin typeface="Alexandria" charset="0"/>
                <a:cs typeface="Alexandria" charset="0"/>
              </a:rPr>
              <a:t>المشاركة المجتمعية</a:t>
            </a:r>
            <a:r>
              <a:rPr lang="ar-SA" sz="2000" dirty="0">
                <a:latin typeface="Alexandria" charset="0"/>
                <a:cs typeface="Alexandria" charset="0"/>
              </a:rPr>
              <a:t> في العملية الإعلامية.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مقدمة عن مستقبل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028" name="Picture 4" descr="تكنولوجيا الواقع المعزز / Augmented Reality - مجلة مع الشاب"/>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775" y="2341412"/>
            <a:ext cx="4250937" cy="28214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27089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يقدم </a:t>
            </a:r>
            <a:r>
              <a:rPr lang="ar-SA" sz="2000" dirty="0">
                <a:solidFill>
                  <a:srgbClr val="C00000"/>
                </a:solidFill>
                <a:latin typeface="Alexandria" charset="0"/>
                <a:cs typeface="Alexandria" charset="0"/>
              </a:rPr>
              <a:t>الذكاء الاصطناعي</a:t>
            </a:r>
            <a:r>
              <a:rPr lang="ar-SA" sz="2000" dirty="0">
                <a:latin typeface="Alexandria" charset="0"/>
                <a:cs typeface="Alexandria" charset="0"/>
              </a:rPr>
              <a:t> حلولاً مبتكرة للصحفيين المحمولين، حيث يمكنه </a:t>
            </a:r>
            <a:r>
              <a:rPr lang="ar-SA" sz="2000" dirty="0">
                <a:solidFill>
                  <a:srgbClr val="C00000"/>
                </a:solidFill>
                <a:latin typeface="Alexandria" charset="0"/>
                <a:cs typeface="Alexandria" charset="0"/>
              </a:rPr>
              <a:t>تحليل</a:t>
            </a:r>
            <a:r>
              <a:rPr lang="ar-SA" sz="2000" dirty="0">
                <a:latin typeface="Alexandria" charset="0"/>
                <a:cs typeface="Alexandria" charset="0"/>
              </a:rPr>
              <a:t> كميات هائلة من </a:t>
            </a:r>
            <a:r>
              <a:rPr lang="ar-SA" sz="2000" dirty="0">
                <a:solidFill>
                  <a:srgbClr val="C00000"/>
                </a:solidFill>
                <a:latin typeface="Alexandria" charset="0"/>
                <a:cs typeface="Alexandria" charset="0"/>
              </a:rPr>
              <a:t>البيانات</a:t>
            </a:r>
            <a:r>
              <a:rPr lang="ar-SA" sz="2000" dirty="0">
                <a:latin typeface="Alexandria" charset="0"/>
                <a:cs typeface="Alexandria" charset="0"/>
              </a:rPr>
              <a:t> في ثوانٍ، كما يساعد في </a:t>
            </a:r>
            <a:r>
              <a:rPr lang="ar-SA" sz="2000" dirty="0">
                <a:solidFill>
                  <a:srgbClr val="C00000"/>
                </a:solidFill>
                <a:latin typeface="Alexandria" charset="0"/>
                <a:cs typeface="Alexandria" charset="0"/>
              </a:rPr>
              <a:t>توليد التقارير الآلية</a:t>
            </a:r>
            <a:r>
              <a:rPr lang="ar-SA" sz="2000" dirty="0">
                <a:latin typeface="Alexandria" charset="0"/>
                <a:cs typeface="Alexandria" charset="0"/>
              </a:rPr>
              <a:t>، ويوفر أدوات لتحسين جودة الصور والفيديوهات، مما يرفع كفاءة العمل الصحفي.</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أصبحت خوارزميات الذكاء الاصطناعي قادرة على </a:t>
            </a:r>
            <a:r>
              <a:rPr lang="ar-SA" sz="2000" dirty="0">
                <a:solidFill>
                  <a:srgbClr val="C00000"/>
                </a:solidFill>
                <a:latin typeface="Alexandria" charset="0"/>
                <a:cs typeface="Alexandria" charset="0"/>
              </a:rPr>
              <a:t>توقع اهتمامات الجمهور</a:t>
            </a:r>
            <a:r>
              <a:rPr lang="ar-SA" sz="2000" dirty="0">
                <a:latin typeface="Alexandria" charset="0"/>
                <a:cs typeface="Alexandria" charset="0"/>
              </a:rPr>
              <a:t>، وتقديم محتوى مخصص لكل مستخدم، كما تساعد في </a:t>
            </a:r>
            <a:r>
              <a:rPr lang="ar-SA" sz="2000" dirty="0">
                <a:solidFill>
                  <a:srgbClr val="C00000"/>
                </a:solidFill>
                <a:latin typeface="Alexandria" charset="0"/>
                <a:cs typeface="Alexandria" charset="0"/>
              </a:rPr>
              <a:t>اكتشاف الأخبار الزائفة</a:t>
            </a:r>
            <a:r>
              <a:rPr lang="ar-SA" sz="2000" dirty="0">
                <a:latin typeface="Alexandria" charset="0"/>
                <a:cs typeface="Alexandria" charset="0"/>
              </a:rPr>
              <a:t>، مما يعزز مصداقية المحتوى الصحفي المنشور عبر الهواتف المحمولة.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دور الذكاء الاصطناعي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2050" name="Picture 2" descr="الذكاء الاصطناعي مازال يعاني للدخول إلى الشركات | تكنولوجيا ..."/>
          <p:cNvPicPr>
            <a:picLocks noChangeAspect="1" noChangeArrowheads="1"/>
          </p:cNvPicPr>
          <p:nvPr/>
        </p:nvPicPr>
        <p:blipFill rotWithShape="1">
          <a:blip r:embed="rId3">
            <a:extLst>
              <a:ext uri="{28A0092B-C50C-407E-A947-70E740481C1C}">
                <a14:useLocalDpi xmlns:a14="http://schemas.microsoft.com/office/drawing/2010/main" val="0"/>
              </a:ext>
            </a:extLst>
          </a:blip>
          <a:srcRect l="40006" r="1331"/>
          <a:stretch/>
        </p:blipFill>
        <p:spPr bwMode="auto">
          <a:xfrm>
            <a:off x="430689" y="1694693"/>
            <a:ext cx="3804428" cy="43206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785756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29920" y="1694693"/>
            <a:ext cx="10850879" cy="171970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يفتح الواقع المعزز آفاقاً جديدة للصحافة التفاعلية، حيث يمكن </a:t>
            </a:r>
            <a:r>
              <a:rPr lang="ar-SA" sz="2000" dirty="0">
                <a:solidFill>
                  <a:srgbClr val="C00000"/>
                </a:solidFill>
                <a:latin typeface="Alexandria" charset="0"/>
                <a:cs typeface="Alexandria" charset="0"/>
              </a:rPr>
              <a:t>دمج المعلومات</a:t>
            </a:r>
            <a:r>
              <a:rPr lang="ar-SA" sz="2000" dirty="0">
                <a:latin typeface="Alexandria" charset="0"/>
                <a:cs typeface="Alexandria" charset="0"/>
              </a:rPr>
              <a:t> الصحفية مع </a:t>
            </a:r>
            <a:r>
              <a:rPr lang="ar-SA" sz="2000" dirty="0">
                <a:solidFill>
                  <a:srgbClr val="C00000"/>
                </a:solidFill>
                <a:latin typeface="Alexandria" charset="0"/>
                <a:cs typeface="Alexandria" charset="0"/>
              </a:rPr>
              <a:t>البيئة الواقعية</a:t>
            </a:r>
            <a:r>
              <a:rPr lang="ar-SA" sz="2000" dirty="0">
                <a:latin typeface="Alexandria" charset="0"/>
                <a:cs typeface="Alexandria" charset="0"/>
              </a:rPr>
              <a:t> للمستخدم، مما يوفر تجربة غامرة تزيد من فهم الجمهور للأحداث، وتجعل المحتوى أكثر جاذبية وتأثيراً.</a:t>
            </a:r>
          </a:p>
          <a:p>
            <a:pPr algn="just" rtl="1">
              <a:lnSpc>
                <a:spcPct val="150000"/>
              </a:lnSpc>
            </a:pPr>
            <a:endParaRPr lang="ar-SA" sz="105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الواقع المعزز وتأثيره على الصحافة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8" name="Picture 2" descr="تقنيات الواقع المعزز والواقع الافتراضي | معهد الجزيرة للإعلا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792" y="3081980"/>
            <a:ext cx="5981065" cy="30300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5"/>
          <p:cNvSpPr/>
          <p:nvPr/>
        </p:nvSpPr>
        <p:spPr>
          <a:xfrm>
            <a:off x="6646917" y="3303419"/>
            <a:ext cx="4833882" cy="2862322"/>
          </a:xfrm>
          <a:prstGeom prst="rect">
            <a:avLst/>
          </a:prstGeom>
        </p:spPr>
        <p:txBody>
          <a:bodyPr wrap="square">
            <a:spAutoFit/>
          </a:bodyPr>
          <a:lstStyle/>
          <a:p>
            <a:pPr algn="just" rtl="1">
              <a:lnSpc>
                <a:spcPct val="150000"/>
              </a:lnSpc>
            </a:pPr>
            <a:r>
              <a:rPr lang="ar-SA" sz="2000" dirty="0">
                <a:latin typeface="Alexandria" charset="0"/>
                <a:cs typeface="Alexandria" charset="0"/>
              </a:rPr>
              <a:t>ثانياً، تتيح تقنيات الواقع المعزز للصحفيين عرض </a:t>
            </a:r>
            <a:r>
              <a:rPr lang="ar-SA" sz="2000" dirty="0">
                <a:solidFill>
                  <a:srgbClr val="C00000"/>
                </a:solidFill>
                <a:latin typeface="Alexandria" charset="0"/>
                <a:cs typeface="Alexandria" charset="0"/>
              </a:rPr>
              <a:t>البيانات المعقدة</a:t>
            </a:r>
            <a:r>
              <a:rPr lang="ar-SA" sz="2000" dirty="0">
                <a:latin typeface="Alexandria" charset="0"/>
                <a:cs typeface="Alexandria" charset="0"/>
              </a:rPr>
              <a:t> بطرق بصرية </a:t>
            </a:r>
            <a:r>
              <a:rPr lang="ar-SA" sz="2000" dirty="0">
                <a:solidFill>
                  <a:srgbClr val="C00000"/>
                </a:solidFill>
                <a:latin typeface="Alexandria" charset="0"/>
                <a:cs typeface="Alexandria" charset="0"/>
              </a:rPr>
              <a:t>مبسطة</a:t>
            </a:r>
            <a:r>
              <a:rPr lang="ar-SA" sz="2000" dirty="0">
                <a:latin typeface="Alexandria" charset="0"/>
                <a:cs typeface="Alexandria" charset="0"/>
              </a:rPr>
              <a:t>، كما تمكن المستخدمين من التفاعل مع المحتوى الصحفي بشكل غير مسبوق، مما يخلق </a:t>
            </a:r>
            <a:r>
              <a:rPr lang="ar-SA" sz="2000" dirty="0">
                <a:solidFill>
                  <a:srgbClr val="C00000"/>
                </a:solidFill>
                <a:latin typeface="Alexandria" charset="0"/>
                <a:cs typeface="Alexandria" charset="0"/>
              </a:rPr>
              <a:t>شكلاً جديداً</a:t>
            </a:r>
            <a:r>
              <a:rPr lang="ar-SA" sz="2000" dirty="0">
                <a:latin typeface="Alexandria" charset="0"/>
                <a:cs typeface="Alexandria" charset="0"/>
              </a:rPr>
              <a:t> من المشاركة الإعلامية النشطة.</a:t>
            </a:r>
          </a:p>
        </p:txBody>
      </p:sp>
    </p:spTree>
    <p:extLst>
      <p:ext uri="{BB962C8B-B14F-4D97-AF65-F5344CB8AC3E}">
        <p14:creationId xmlns:p14="http://schemas.microsoft.com/office/powerpoint/2010/main" val="1825067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7089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يركز تصميم التطبيقات الصحفية الحديثة على سهولة </a:t>
            </a:r>
            <a:r>
              <a:rPr lang="ar-SA" sz="2000" dirty="0">
                <a:solidFill>
                  <a:srgbClr val="C00000"/>
                </a:solidFill>
                <a:latin typeface="Alexandria" charset="0"/>
                <a:cs typeface="Alexandria" charset="0"/>
              </a:rPr>
              <a:t>الاستخدام والوصول السريع للمحتوى</a:t>
            </a:r>
            <a:r>
              <a:rPr lang="ar-SA" sz="2000" dirty="0">
                <a:latin typeface="Alexandria" charset="0"/>
                <a:cs typeface="Alexandria" charset="0"/>
              </a:rPr>
              <a:t>، حيث أصبحت واجهات المستخدم أكثر بديهية، مع </a:t>
            </a:r>
            <a:r>
              <a:rPr lang="ar-SA" sz="2000" dirty="0">
                <a:solidFill>
                  <a:srgbClr val="C00000"/>
                </a:solidFill>
                <a:latin typeface="Alexandria" charset="0"/>
                <a:cs typeface="Alexandria" charset="0"/>
              </a:rPr>
              <a:t>تخصيص المحتوى</a:t>
            </a:r>
            <a:r>
              <a:rPr lang="ar-SA" sz="2000" dirty="0">
                <a:latin typeface="Alexandria" charset="0"/>
                <a:cs typeface="Alexandria" charset="0"/>
              </a:rPr>
              <a:t> حسب اهتمامات كل مستخدم، مما يزيد من معدلات التفاعل والاحتفاظ بالجمهور.</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تعتمد التطبيقات الصحفية الناجحة على </a:t>
            </a:r>
            <a:r>
              <a:rPr lang="ar-SA" sz="2000" dirty="0">
                <a:solidFill>
                  <a:srgbClr val="C00000"/>
                </a:solidFill>
                <a:latin typeface="Alexandria" charset="0"/>
                <a:cs typeface="Alexandria" charset="0"/>
              </a:rPr>
              <a:t>تحليل سلوك المستخدمين</a:t>
            </a:r>
            <a:r>
              <a:rPr lang="ar-SA" sz="2000" dirty="0">
                <a:latin typeface="Alexandria" charset="0"/>
                <a:cs typeface="Alexandria" charset="0"/>
              </a:rPr>
              <a:t>، وتقديم تجارب مخصصة، مع الحفاظ على سرعة التحميل والأداء، حيث أصبحت </a:t>
            </a:r>
            <a:r>
              <a:rPr lang="ar-SA" sz="2000" dirty="0">
                <a:solidFill>
                  <a:srgbClr val="C00000"/>
                </a:solidFill>
                <a:latin typeface="Alexandria" charset="0"/>
                <a:cs typeface="Alexandria" charset="0"/>
              </a:rPr>
              <a:t>تجربة المستخدم</a:t>
            </a:r>
            <a:r>
              <a:rPr lang="ar-SA" sz="2000" dirty="0">
                <a:latin typeface="Alexandria" charset="0"/>
                <a:cs typeface="Alexandria" charset="0"/>
              </a:rPr>
              <a:t> عاملاً حاسماً في نجاح أي منصة إخبارية محمولة.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تحسين تجربة المستخدم عبر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4098" name="Picture 2" descr="تصميم واجهة المستخدم بدون كود: النصائح والحيل | AppMast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431" y="2155454"/>
            <a:ext cx="4079541" cy="2840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986336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تمثل السرعة أحد </a:t>
            </a:r>
            <a:r>
              <a:rPr lang="ar-SA" sz="2000" dirty="0">
                <a:solidFill>
                  <a:srgbClr val="C00000"/>
                </a:solidFill>
                <a:latin typeface="Alexandria" charset="0"/>
                <a:cs typeface="Alexandria" charset="0"/>
              </a:rPr>
              <a:t>المزايا التنافسية </a:t>
            </a:r>
            <a:r>
              <a:rPr lang="ar-SA" sz="2000" dirty="0">
                <a:latin typeface="Alexandria" charset="0"/>
                <a:cs typeface="Alexandria" charset="0"/>
              </a:rPr>
              <a:t>الرئيسية لصحافة الهاتف المحمول، حيث يمكن للصحفيين نقل الأحداث لحظياً، باستخدام </a:t>
            </a:r>
            <a:r>
              <a:rPr lang="ar-SA" sz="2000" dirty="0">
                <a:solidFill>
                  <a:srgbClr val="C00000"/>
                </a:solidFill>
                <a:latin typeface="Alexandria" charset="0"/>
                <a:cs typeface="Alexandria" charset="0"/>
              </a:rPr>
              <a:t>أدوات النشر المباشر</a:t>
            </a:r>
            <a:r>
              <a:rPr lang="ar-SA" sz="2000" dirty="0">
                <a:latin typeface="Alexandria" charset="0"/>
                <a:cs typeface="Alexandria" charset="0"/>
              </a:rPr>
              <a:t> والتحديث الفوري، مما يجعل الجمهور على </a:t>
            </a:r>
            <a:r>
              <a:rPr lang="ar-SA" sz="2000" dirty="0">
                <a:solidFill>
                  <a:srgbClr val="C00000"/>
                </a:solidFill>
                <a:latin typeface="Alexandria" charset="0"/>
                <a:cs typeface="Alexandria" charset="0"/>
              </a:rPr>
              <a:t>اتصال دائم</a:t>
            </a:r>
            <a:r>
              <a:rPr lang="ar-SA" sz="2000" dirty="0">
                <a:latin typeface="Alexandria" charset="0"/>
                <a:cs typeface="Alexandria" charset="0"/>
              </a:rPr>
              <a:t> بالتطورات الجارية.</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يجب أن تقترن السرعة في النشر </a:t>
            </a:r>
            <a:r>
              <a:rPr lang="ar-SA" sz="2000" dirty="0">
                <a:solidFill>
                  <a:srgbClr val="C00000"/>
                </a:solidFill>
                <a:latin typeface="Alexandria" charset="0"/>
                <a:cs typeface="Alexandria" charset="0"/>
              </a:rPr>
              <a:t>بالدقة والتحقق</a:t>
            </a:r>
            <a:r>
              <a:rPr lang="ar-SA" sz="2000" dirty="0">
                <a:latin typeface="Alexandria" charset="0"/>
                <a:cs typeface="Alexandria" charset="0"/>
              </a:rPr>
              <a:t> من الحقائق، حيث طورت المؤسسات الصحفية آليات للتحقق السريع، تضمن مصداقية المحتوى مع الحفاظ على سرعة إيصاله، مما يحقق </a:t>
            </a:r>
            <a:r>
              <a:rPr lang="ar-SA" sz="2000" dirty="0">
                <a:solidFill>
                  <a:srgbClr val="C00000"/>
                </a:solidFill>
                <a:latin typeface="Alexandria" charset="0"/>
                <a:cs typeface="Alexandria" charset="0"/>
              </a:rPr>
              <a:t>التوازن بين السرعة والجودة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السرعة في نشر الأخبار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5122" name="Picture 2" descr="إجابات عن بعض الأسئلة الشائعة حول الظهور في &quot;أخبار Google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5523" y="1694693"/>
            <a:ext cx="3967397" cy="3967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2662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تواجه صحافة الهاتف المحمول </a:t>
            </a:r>
            <a:r>
              <a:rPr lang="ar-SA" sz="2000" dirty="0">
                <a:solidFill>
                  <a:srgbClr val="C00000"/>
                </a:solidFill>
                <a:latin typeface="Alexandria" charset="0"/>
                <a:cs typeface="Alexandria" charset="0"/>
              </a:rPr>
              <a:t>تحديات أمنية</a:t>
            </a:r>
            <a:r>
              <a:rPr lang="ar-SA" sz="2000" dirty="0">
                <a:latin typeface="Alexandria" charset="0"/>
                <a:cs typeface="Alexandria" charset="0"/>
              </a:rPr>
              <a:t> متزايدة، حيث أصبحت البيانات الصحفية الحساسة </a:t>
            </a:r>
            <a:r>
              <a:rPr lang="ar-SA" sz="2000" dirty="0">
                <a:solidFill>
                  <a:srgbClr val="C00000"/>
                </a:solidFill>
                <a:latin typeface="Alexandria" charset="0"/>
                <a:cs typeface="Alexandria" charset="0"/>
              </a:rPr>
              <a:t>عرضة للاختراق</a:t>
            </a:r>
            <a:r>
              <a:rPr lang="ar-SA" sz="2000" dirty="0">
                <a:latin typeface="Alexandria" charset="0"/>
                <a:cs typeface="Alexandria" charset="0"/>
              </a:rPr>
              <a:t>، مما يتطلب استخدام </a:t>
            </a:r>
            <a:r>
              <a:rPr lang="ar-SA" sz="2000" dirty="0">
                <a:solidFill>
                  <a:srgbClr val="C00000"/>
                </a:solidFill>
                <a:latin typeface="Alexandria" charset="0"/>
                <a:cs typeface="Alexandria" charset="0"/>
              </a:rPr>
              <a:t>تقنيات تشفير</a:t>
            </a:r>
            <a:r>
              <a:rPr lang="ar-SA" sz="2000" dirty="0">
                <a:latin typeface="Alexandria" charset="0"/>
                <a:cs typeface="Alexandria" charset="0"/>
              </a:rPr>
              <a:t> متقدمة، واتباع أفضل الممارسات الأمنية لحماية المصادر والمعلومات.</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يجب على </a:t>
            </a:r>
            <a:r>
              <a:rPr lang="ar-SA" sz="2000" dirty="0" smtClean="0">
                <a:latin typeface="Alexandria" charset="0"/>
                <a:cs typeface="Alexandria" charset="0"/>
              </a:rPr>
              <a:t>الصحفيين </a:t>
            </a:r>
            <a:r>
              <a:rPr lang="ar-SA" sz="2000" dirty="0">
                <a:solidFill>
                  <a:srgbClr val="C00000"/>
                </a:solidFill>
                <a:latin typeface="Alexandria" charset="0"/>
                <a:cs typeface="Alexandria" charset="0"/>
              </a:rPr>
              <a:t>الوعي بمخاطر التطبيقات</a:t>
            </a:r>
            <a:r>
              <a:rPr lang="ar-SA" sz="2000" dirty="0">
                <a:latin typeface="Alexandria" charset="0"/>
                <a:cs typeface="Alexandria" charset="0"/>
              </a:rPr>
              <a:t> غير الآمنة، واتباع إجراءات الحماية الشخصية، مع الحرص على </a:t>
            </a:r>
            <a:r>
              <a:rPr lang="ar-SA" sz="2000" dirty="0">
                <a:solidFill>
                  <a:srgbClr val="C00000"/>
                </a:solidFill>
                <a:latin typeface="Alexandria" charset="0"/>
                <a:cs typeface="Alexandria" charset="0"/>
              </a:rPr>
              <a:t>تأمين اتصالاتهم وبياناتهم</a:t>
            </a:r>
            <a:r>
              <a:rPr lang="ar-SA" sz="2000" dirty="0">
                <a:latin typeface="Alexandria" charset="0"/>
                <a:cs typeface="Alexandria" charset="0"/>
              </a:rPr>
              <a:t>، خاصة عند تغطية القضايا الحساسة أو العمل في مناطق النزاع.</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تحديات أمن المعلومات في الصحافة المحمولة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6" name="Picture 5"/>
          <p:cNvPicPr>
            <a:picLocks noChangeAspect="1"/>
          </p:cNvPicPr>
          <p:nvPr/>
        </p:nvPicPr>
        <p:blipFill rotWithShape="1">
          <a:blip r:embed="rId3"/>
          <a:srcRect l="9972"/>
          <a:stretch/>
        </p:blipFill>
        <p:spPr>
          <a:xfrm>
            <a:off x="180431" y="1982804"/>
            <a:ext cx="4170948" cy="33533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65786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أصبحت </a:t>
            </a:r>
            <a:r>
              <a:rPr lang="ar-SA" sz="2000" dirty="0">
                <a:solidFill>
                  <a:srgbClr val="C00000"/>
                </a:solidFill>
                <a:latin typeface="Alexandria" charset="0"/>
                <a:cs typeface="Alexandria" charset="0"/>
              </a:rPr>
              <a:t>المنصات الاجتماعية</a:t>
            </a:r>
            <a:r>
              <a:rPr lang="ar-SA" sz="2000" dirty="0">
                <a:latin typeface="Alexandria" charset="0"/>
                <a:cs typeface="Alexandria" charset="0"/>
              </a:rPr>
              <a:t> قنوات رئيسية لنشر المحتوى الصحفي المحمول، حيث توفر وصولاً سريعاً لجمهور واسع، مع </a:t>
            </a:r>
            <a:r>
              <a:rPr lang="ar-SA" sz="2000" dirty="0">
                <a:solidFill>
                  <a:srgbClr val="C00000"/>
                </a:solidFill>
                <a:latin typeface="Alexandria" charset="0"/>
                <a:cs typeface="Alexandria" charset="0"/>
              </a:rPr>
              <a:t>إمكانية التفاعل المباشر</a:t>
            </a:r>
            <a:r>
              <a:rPr lang="ar-SA" sz="2000" dirty="0">
                <a:latin typeface="Alexandria" charset="0"/>
                <a:cs typeface="Alexandria" charset="0"/>
              </a:rPr>
              <a:t>، مما يعزز المشاركة وردود الفعل الفورية على المحتوى الإخباري.</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تفرض الشبكات الاجتماعية </a:t>
            </a:r>
            <a:r>
              <a:rPr lang="ar-SA" sz="2000" dirty="0">
                <a:solidFill>
                  <a:srgbClr val="C00000"/>
                </a:solidFill>
                <a:latin typeface="Alexandria" charset="0"/>
                <a:cs typeface="Alexandria" charset="0"/>
              </a:rPr>
              <a:t>تحديات للمؤسسات </a:t>
            </a:r>
            <a:r>
              <a:rPr lang="ar-SA" sz="2000" dirty="0">
                <a:latin typeface="Alexandria" charset="0"/>
                <a:cs typeface="Alexandria" charset="0"/>
              </a:rPr>
              <a:t>الإعلامية، حيث </a:t>
            </a:r>
            <a:r>
              <a:rPr lang="ar-SA" sz="2000" dirty="0">
                <a:solidFill>
                  <a:srgbClr val="C00000"/>
                </a:solidFill>
                <a:latin typeface="Alexandria" charset="0"/>
                <a:cs typeface="Alexandria" charset="0"/>
              </a:rPr>
              <a:t>تخضع خوارزمياتها لتغيرات مستمرة</a:t>
            </a:r>
            <a:r>
              <a:rPr lang="ar-SA" sz="2000" dirty="0">
                <a:latin typeface="Alexandria" charset="0"/>
                <a:cs typeface="Alexandria" charset="0"/>
              </a:rPr>
              <a:t>، كما </a:t>
            </a:r>
            <a:r>
              <a:rPr lang="ar-SA" sz="2000" dirty="0">
                <a:solidFill>
                  <a:srgbClr val="C00000"/>
                </a:solidFill>
                <a:latin typeface="Alexandria" charset="0"/>
                <a:cs typeface="Alexandria" charset="0"/>
              </a:rPr>
              <a:t>تتنافس</a:t>
            </a:r>
            <a:r>
              <a:rPr lang="ar-SA" sz="2000" dirty="0">
                <a:latin typeface="Alexandria" charset="0"/>
                <a:cs typeface="Alexandria" charset="0"/>
              </a:rPr>
              <a:t> الأخبار مع محتوى الترفيه، مما يتطلب استراتيجيات ذكية للتكيف مع هذه</a:t>
            </a:r>
            <a:r>
              <a:rPr lang="ar-SA" sz="2000" dirty="0">
                <a:solidFill>
                  <a:srgbClr val="C00000"/>
                </a:solidFill>
                <a:latin typeface="Alexandria" charset="0"/>
                <a:cs typeface="Alexandria" charset="0"/>
              </a:rPr>
              <a:t> المنصات المتحولة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الشبكات الاجتماعية على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6146" name="Picture 2" descr="وسائل التواصل الاجتماعي حقائق وأرقام | تكنولوجيا | الجزيرة نت"/>
          <p:cNvPicPr>
            <a:picLocks noChangeAspect="1" noChangeArrowheads="1"/>
          </p:cNvPicPr>
          <p:nvPr/>
        </p:nvPicPr>
        <p:blipFill rotWithShape="1">
          <a:blip r:embed="rId3">
            <a:extLst>
              <a:ext uri="{28A0092B-C50C-407E-A947-70E740481C1C}">
                <a14:useLocalDpi xmlns:a14="http://schemas.microsoft.com/office/drawing/2010/main" val="0"/>
              </a:ext>
            </a:extLst>
          </a:blip>
          <a:srcRect l="17103" r="12120" b="565"/>
          <a:stretch/>
        </p:blipFill>
        <p:spPr bwMode="auto">
          <a:xfrm>
            <a:off x="180431" y="2068433"/>
            <a:ext cx="4100362" cy="30243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175198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5245768" y="1694693"/>
            <a:ext cx="6235031"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أحدثت صحافة الهاتف المحمول تحولاً جذرياً في النماذج الاقتصادية للإعلام، حيث </a:t>
            </a:r>
            <a:r>
              <a:rPr lang="ar-SA" sz="2000" dirty="0">
                <a:solidFill>
                  <a:srgbClr val="C00000"/>
                </a:solidFill>
                <a:latin typeface="Alexandria" charset="0"/>
                <a:cs typeface="Alexandria" charset="0"/>
              </a:rPr>
              <a:t>تراجعت</a:t>
            </a:r>
            <a:r>
              <a:rPr lang="ar-SA" sz="2000" dirty="0">
                <a:latin typeface="Alexandria" charset="0"/>
                <a:cs typeface="Alexandria" charset="0"/>
              </a:rPr>
              <a:t> إيرادات </a:t>
            </a:r>
            <a:r>
              <a:rPr lang="ar-SA" sz="2000" dirty="0">
                <a:solidFill>
                  <a:srgbClr val="C00000"/>
                </a:solidFill>
                <a:latin typeface="Alexandria" charset="0"/>
                <a:cs typeface="Alexandria" charset="0"/>
              </a:rPr>
              <a:t>الإعلانات</a:t>
            </a:r>
            <a:r>
              <a:rPr lang="ar-SA" sz="2000" dirty="0">
                <a:latin typeface="Alexandria" charset="0"/>
                <a:cs typeface="Alexandria" charset="0"/>
              </a:rPr>
              <a:t> </a:t>
            </a:r>
            <a:r>
              <a:rPr lang="ar-SA" sz="2000" dirty="0">
                <a:solidFill>
                  <a:srgbClr val="C00000"/>
                </a:solidFill>
                <a:latin typeface="Alexandria" charset="0"/>
                <a:cs typeface="Alexandria" charset="0"/>
              </a:rPr>
              <a:t>التقليدية</a:t>
            </a:r>
            <a:r>
              <a:rPr lang="ar-SA" sz="2000" dirty="0">
                <a:latin typeface="Alexandria" charset="0"/>
                <a:cs typeface="Alexandria" charset="0"/>
              </a:rPr>
              <a:t>، لتحل محلها نماذج الاشتراك الرقمي، والإعلانات المدمجة، والتمويل المجتمعي.</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تواجه المؤسسات الإعلامية تحدي تحقيق </a:t>
            </a:r>
            <a:r>
              <a:rPr lang="ar-SA" sz="2000" dirty="0">
                <a:solidFill>
                  <a:srgbClr val="C00000"/>
                </a:solidFill>
                <a:latin typeface="Alexandria" charset="0"/>
                <a:cs typeface="Alexandria" charset="0"/>
              </a:rPr>
              <a:t>الاستدامة</a:t>
            </a:r>
            <a:r>
              <a:rPr lang="ar-SA" sz="2000" dirty="0">
                <a:latin typeface="Alexandria" charset="0"/>
                <a:cs typeface="Alexandria" charset="0"/>
              </a:rPr>
              <a:t> </a:t>
            </a:r>
            <a:r>
              <a:rPr lang="ar-SA" sz="2000" dirty="0">
                <a:solidFill>
                  <a:srgbClr val="C00000"/>
                </a:solidFill>
                <a:latin typeface="Alexandria" charset="0"/>
                <a:cs typeface="Alexandria" charset="0"/>
              </a:rPr>
              <a:t>المالية</a:t>
            </a:r>
            <a:r>
              <a:rPr lang="ar-SA" sz="2000" dirty="0">
                <a:latin typeface="Alexandria" charset="0"/>
                <a:cs typeface="Alexandria" charset="0"/>
              </a:rPr>
              <a:t>، مع الحفاظ على جودة المحتوى، مما يتطلب إبداعاً في تطوير </a:t>
            </a:r>
            <a:r>
              <a:rPr lang="ar-SA" sz="2000" dirty="0">
                <a:solidFill>
                  <a:srgbClr val="C00000"/>
                </a:solidFill>
                <a:latin typeface="Alexandria" charset="0"/>
                <a:cs typeface="Alexandria" charset="0"/>
              </a:rPr>
              <a:t>مصادر دخل جديدة</a:t>
            </a:r>
            <a:r>
              <a:rPr lang="ar-SA" sz="2000" dirty="0">
                <a:latin typeface="Alexandria" charset="0"/>
                <a:cs typeface="Alexandria" charset="0"/>
              </a:rPr>
              <a:t>، وبناء علاقات مباشرة مع </a:t>
            </a:r>
            <a:r>
              <a:rPr lang="ar-SA" sz="2000" dirty="0" smtClean="0">
                <a:latin typeface="Alexandria" charset="0"/>
                <a:cs typeface="Alexandria" charset="0"/>
              </a:rPr>
              <a:t>الجمهور.</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تحولات في نماذج الأعمال الإعلامية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7170" name="Picture 2" descr="كيف تحمي نفسك كمستثمر من انهيار أسعار العملات المشفرة؟ | اقتصاد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601" y="1901894"/>
            <a:ext cx="4604542" cy="30677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784901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5293895" y="1694693"/>
            <a:ext cx="6186904" cy="47089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يحتاج الصحفيون </a:t>
            </a:r>
            <a:r>
              <a:rPr lang="ar-SA" sz="2000" dirty="0" smtClean="0">
                <a:latin typeface="Alexandria" charset="0"/>
                <a:cs typeface="Alexandria" charset="0"/>
              </a:rPr>
              <a:t>في صحافة الهاتف المحمول إلى </a:t>
            </a:r>
            <a:r>
              <a:rPr lang="ar-SA" sz="2000" dirty="0">
                <a:solidFill>
                  <a:srgbClr val="C00000"/>
                </a:solidFill>
                <a:latin typeface="Alexandria" charset="0"/>
                <a:cs typeface="Alexandria" charset="0"/>
              </a:rPr>
              <a:t>تطوير مهاراتهم التقنية باستمرار</a:t>
            </a:r>
            <a:r>
              <a:rPr lang="ar-SA" sz="2000" dirty="0">
                <a:latin typeface="Alexandria" charset="0"/>
                <a:cs typeface="Alexandria" charset="0"/>
              </a:rPr>
              <a:t>، حيث تتطلب التقنيات الحديثة فهمًا عميقًا </a:t>
            </a:r>
            <a:r>
              <a:rPr lang="ar-SA" sz="2000" dirty="0">
                <a:solidFill>
                  <a:srgbClr val="C00000"/>
                </a:solidFill>
                <a:latin typeface="Alexandria" charset="0"/>
                <a:cs typeface="Alexandria" charset="0"/>
              </a:rPr>
              <a:t>لأدوات إنتاج المحتوى الرقمي</a:t>
            </a:r>
            <a:r>
              <a:rPr lang="ar-SA" sz="2000" dirty="0">
                <a:latin typeface="Alexandria" charset="0"/>
                <a:cs typeface="Alexandria" charset="0"/>
              </a:rPr>
              <a:t>، ومعرفة بكيفية الاستفادة من الذكاء الاصطناعي في العمل الصحفي.</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يجب الجمع بين </a:t>
            </a:r>
            <a:r>
              <a:rPr lang="ar-SA" sz="2000" dirty="0">
                <a:solidFill>
                  <a:srgbClr val="C00000"/>
                </a:solidFill>
                <a:latin typeface="Alexandria" charset="0"/>
                <a:cs typeface="Alexandria" charset="0"/>
              </a:rPr>
              <a:t>المهارات التقنية والأساسيات الصحفية</a:t>
            </a:r>
            <a:r>
              <a:rPr lang="ar-SA" sz="2000" dirty="0">
                <a:latin typeface="Alexandria" charset="0"/>
                <a:cs typeface="Alexandria" charset="0"/>
              </a:rPr>
              <a:t>، حيث يبقى التحقق من المعلومات، والكتابة الجيدة، وأخلاقيات المهنة، عناصر حاسمة في نجاح الصحفي المحمول، رغم كل التطورات التكنولوجية.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التدريب المستمر للصحفيين</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8194" name="Picture 2" descr="دورة تنمية مهارات الصحفي الإلكتروني 2024 | أكاديمية لندن للإعلام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087" y="2504813"/>
            <a:ext cx="4345305" cy="2434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610541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تتجه التطبيقات الإخبارية نحو </a:t>
            </a:r>
            <a:r>
              <a:rPr lang="ar-SA" sz="2000" dirty="0">
                <a:solidFill>
                  <a:srgbClr val="C00000"/>
                </a:solidFill>
                <a:latin typeface="Alexandria" charset="0"/>
                <a:cs typeface="Alexandria" charset="0"/>
              </a:rPr>
              <a:t>التخصيص</a:t>
            </a:r>
            <a:r>
              <a:rPr lang="ar-SA" sz="2000" dirty="0">
                <a:latin typeface="Alexandria" charset="0"/>
                <a:cs typeface="Alexandria" charset="0"/>
              </a:rPr>
              <a:t> الشديد، باستخدام </a:t>
            </a:r>
            <a:r>
              <a:rPr lang="ar-SA" sz="2000" dirty="0">
                <a:solidFill>
                  <a:srgbClr val="C00000"/>
                </a:solidFill>
                <a:latin typeface="Alexandria" charset="0"/>
                <a:cs typeface="Alexandria" charset="0"/>
              </a:rPr>
              <a:t>خوارزميات التعلم الآلي</a:t>
            </a:r>
            <a:r>
              <a:rPr lang="ar-SA" sz="2000" dirty="0">
                <a:latin typeface="Alexandria" charset="0"/>
                <a:cs typeface="Alexandria" charset="0"/>
              </a:rPr>
              <a:t>، حيث يمكن تقديم محتوى فريد لكل مستخدم، بناءً على اهتماماته وسلوكه، مع الحفاظ على التنوع والتوازن في العرض.</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ستدمج </a:t>
            </a:r>
            <a:r>
              <a:rPr lang="ar-SA" sz="2000" dirty="0">
                <a:solidFill>
                  <a:srgbClr val="C00000"/>
                </a:solidFill>
                <a:latin typeface="Alexandria" charset="0"/>
                <a:cs typeface="Alexandria" charset="0"/>
              </a:rPr>
              <a:t>التطبيقات</a:t>
            </a:r>
            <a:r>
              <a:rPr lang="ar-SA" sz="2000" dirty="0">
                <a:latin typeface="Alexandria" charset="0"/>
                <a:cs typeface="Alexandria" charset="0"/>
              </a:rPr>
              <a:t> </a:t>
            </a:r>
            <a:r>
              <a:rPr lang="ar-SA" sz="2000" dirty="0">
                <a:solidFill>
                  <a:srgbClr val="C00000"/>
                </a:solidFill>
                <a:latin typeface="Alexandria" charset="0"/>
                <a:cs typeface="Alexandria" charset="0"/>
              </a:rPr>
              <a:t>المستقبلية</a:t>
            </a:r>
            <a:r>
              <a:rPr lang="ar-SA" sz="2000" dirty="0">
                <a:latin typeface="Alexandria" charset="0"/>
                <a:cs typeface="Alexandria" charset="0"/>
              </a:rPr>
              <a:t> تقنيات مثل </a:t>
            </a:r>
            <a:r>
              <a:rPr lang="ar-SA" sz="2000" dirty="0">
                <a:solidFill>
                  <a:srgbClr val="C00000"/>
                </a:solidFill>
                <a:latin typeface="Alexandria" charset="0"/>
                <a:cs typeface="Alexandria" charset="0"/>
              </a:rPr>
              <a:t>الصوت والواقع المعزز</a:t>
            </a:r>
            <a:r>
              <a:rPr lang="ar-SA" sz="2000" dirty="0">
                <a:latin typeface="Alexandria" charset="0"/>
                <a:cs typeface="Alexandria" charset="0"/>
              </a:rPr>
              <a:t>، لتقديم تجارب إعلامية غامرة، مع تحسين أدوات </a:t>
            </a:r>
            <a:r>
              <a:rPr lang="ar-SA" sz="2000" dirty="0">
                <a:solidFill>
                  <a:srgbClr val="C00000"/>
                </a:solidFill>
                <a:latin typeface="Alexandria" charset="0"/>
                <a:cs typeface="Alexandria" charset="0"/>
              </a:rPr>
              <a:t>التفاعل</a:t>
            </a:r>
            <a:r>
              <a:rPr lang="ar-SA" sz="2000" dirty="0">
                <a:latin typeface="Alexandria" charset="0"/>
                <a:cs typeface="Alexandria" charset="0"/>
              </a:rPr>
              <a:t> </a:t>
            </a:r>
            <a:r>
              <a:rPr lang="ar-SA" sz="2000" dirty="0">
                <a:solidFill>
                  <a:srgbClr val="C00000"/>
                </a:solidFill>
                <a:latin typeface="Alexandria" charset="0"/>
                <a:cs typeface="Alexandria" charset="0"/>
              </a:rPr>
              <a:t>الاجتماعي</a:t>
            </a:r>
            <a:r>
              <a:rPr lang="ar-SA" sz="2000" dirty="0">
                <a:latin typeface="Alexandria" charset="0"/>
                <a:cs typeface="Alexandria" charset="0"/>
              </a:rPr>
              <a:t>، مما يجعل المستخدم مشاركاً فعالاً في العملية الإخبارية.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مستقبل التطبيقات الصحفية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9218" name="Picture 2" descr="500 هاتف وسائل التواصل الصور والصور وصور الخلفية للتنزيل المجاني"/>
          <p:cNvPicPr>
            <a:picLocks noChangeAspect="1" noChangeArrowheads="1"/>
          </p:cNvPicPr>
          <p:nvPr/>
        </p:nvPicPr>
        <p:blipFill rotWithShape="1">
          <a:blip r:embed="rId3">
            <a:extLst>
              <a:ext uri="{28A0092B-C50C-407E-A947-70E740481C1C}">
                <a14:useLocalDpi xmlns:a14="http://schemas.microsoft.com/office/drawing/2010/main" val="0"/>
              </a:ext>
            </a:extLst>
          </a:blip>
          <a:srcRect l="13201" r="18272"/>
          <a:stretch/>
        </p:blipFill>
        <p:spPr bwMode="auto">
          <a:xfrm>
            <a:off x="180430" y="1901894"/>
            <a:ext cx="4177365" cy="34194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626580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تمثل البيانات الضخمة ثورة في العمل الصحفي المحمول، حيث تتيح </a:t>
            </a:r>
            <a:r>
              <a:rPr lang="ar-SA" sz="2000" dirty="0">
                <a:solidFill>
                  <a:srgbClr val="C00000"/>
                </a:solidFill>
                <a:latin typeface="Alexandria" charset="0"/>
                <a:cs typeface="Alexandria" charset="0"/>
              </a:rPr>
              <a:t>تحليل الاتجاهات العامة</a:t>
            </a:r>
            <a:r>
              <a:rPr lang="ar-SA" sz="2000" dirty="0">
                <a:latin typeface="Alexandria" charset="0"/>
                <a:cs typeface="Alexandria" charset="0"/>
              </a:rPr>
              <a:t>، واكتشاف القصص الخفية، كما تساعد في فهم سلوك الجمهور، مما يمكن الصحفيين من إنتاج محتوى أكثر دقة وتأثيراً.</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توفر أدوات تحليل البيانات </a:t>
            </a:r>
            <a:r>
              <a:rPr lang="ar-SA" sz="2000" dirty="0">
                <a:solidFill>
                  <a:srgbClr val="C00000"/>
                </a:solidFill>
                <a:latin typeface="Alexandria" charset="0"/>
                <a:cs typeface="Alexandria" charset="0"/>
              </a:rPr>
              <a:t>رؤى عميقة للصحفيين</a:t>
            </a:r>
            <a:r>
              <a:rPr lang="ar-SA" sz="2000" dirty="0">
                <a:latin typeface="Alexandria" charset="0"/>
                <a:cs typeface="Alexandria" charset="0"/>
              </a:rPr>
              <a:t>، تمكنهم من توقع الأحداث، وتحديد أولويات التغطية، مع الحفاظ على خصوصية البيانات، وضمان الاستخدام الأخلاقي للمعلومات المجمعة من مصادر مختلفة.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دور البيانات الضخمة في الصحافة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0244" name="Picture 4" descr="البيانات الضخمة : ثورة رقمية تشكل مستقبل العالم في الاقتصاد ..."/>
          <p:cNvPicPr>
            <a:picLocks noChangeAspect="1" noChangeArrowheads="1"/>
          </p:cNvPicPr>
          <p:nvPr/>
        </p:nvPicPr>
        <p:blipFill rotWithShape="1">
          <a:blip r:embed="rId3">
            <a:extLst>
              <a:ext uri="{28A0092B-C50C-407E-A947-70E740481C1C}">
                <a14:useLocalDpi xmlns:a14="http://schemas.microsoft.com/office/drawing/2010/main" val="0"/>
              </a:ext>
            </a:extLst>
          </a:blip>
          <a:srcRect t="36627"/>
          <a:stretch/>
        </p:blipFill>
        <p:spPr bwMode="auto">
          <a:xfrm>
            <a:off x="340092" y="1694693"/>
            <a:ext cx="4036623" cy="36186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949837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أحدثت الصحافة المحمولة تحولاً في المشهد الإعلامي، حيث أصبحت سرعة النشر، والتفاعلية، والمرونة، </a:t>
            </a:r>
            <a:r>
              <a:rPr lang="ar-SA" sz="2000" dirty="0">
                <a:solidFill>
                  <a:srgbClr val="C00000"/>
                </a:solidFill>
                <a:latin typeface="Alexandria" charset="0"/>
                <a:cs typeface="Alexandria" charset="0"/>
              </a:rPr>
              <a:t>معايير جديدة </a:t>
            </a:r>
            <a:r>
              <a:rPr lang="ar-SA" sz="2000" dirty="0">
                <a:latin typeface="Alexandria" charset="0"/>
                <a:cs typeface="Alexandria" charset="0"/>
              </a:rPr>
              <a:t>تتفوق على الوسائل التقليدية، مما دفع المؤسسات الإعلامية </a:t>
            </a:r>
            <a:r>
              <a:rPr lang="ar-SA" sz="2000" dirty="0">
                <a:solidFill>
                  <a:srgbClr val="C00000"/>
                </a:solidFill>
                <a:latin typeface="Alexandria" charset="0"/>
                <a:cs typeface="Alexandria" charset="0"/>
              </a:rPr>
              <a:t>لإعادة هيكلة عملياتها</a:t>
            </a:r>
            <a:r>
              <a:rPr lang="ar-SA" sz="2000" dirty="0">
                <a:latin typeface="Alexandria" charset="0"/>
                <a:cs typeface="Alexandria" charset="0"/>
              </a:rPr>
              <a:t>.</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أدى هذا التحول إلى </a:t>
            </a:r>
            <a:r>
              <a:rPr lang="ar-SA" sz="2000" dirty="0">
                <a:solidFill>
                  <a:srgbClr val="C00000"/>
                </a:solidFill>
                <a:latin typeface="Alexandria" charset="0"/>
                <a:cs typeface="Alexandria" charset="0"/>
              </a:rPr>
              <a:t>اندماج الوسائل التقليدية والرقمية</a:t>
            </a:r>
            <a:r>
              <a:rPr lang="ar-SA" sz="2000" dirty="0">
                <a:latin typeface="Alexandria" charset="0"/>
                <a:cs typeface="Alexandria" charset="0"/>
              </a:rPr>
              <a:t>، حيث تعتمد القنوات الإخبارية الآن على </a:t>
            </a:r>
            <a:r>
              <a:rPr lang="ar-SA" sz="2000" dirty="0">
                <a:solidFill>
                  <a:srgbClr val="C00000"/>
                </a:solidFill>
                <a:latin typeface="Alexandria" charset="0"/>
                <a:cs typeface="Alexandria" charset="0"/>
              </a:rPr>
              <a:t>المراسلين المحمولين</a:t>
            </a:r>
            <a:r>
              <a:rPr lang="ar-SA" sz="2000" dirty="0">
                <a:latin typeface="Alexandria" charset="0"/>
                <a:cs typeface="Alexandria" charset="0"/>
              </a:rPr>
              <a:t>، مع الحفاظ على معايير الجودة، مما يخلق نموذجاً هجيناً يجمع بين مزايا الوسيلتين.</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التقليدي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1268" name="Picture 4" descr="What is Social Media Marketing? - 601MEDIA"/>
          <p:cNvPicPr>
            <a:picLocks noChangeAspect="1" noChangeArrowheads="1"/>
          </p:cNvPicPr>
          <p:nvPr/>
        </p:nvPicPr>
        <p:blipFill rotWithShape="1">
          <a:blip r:embed="rId3">
            <a:extLst>
              <a:ext uri="{28A0092B-C50C-407E-A947-70E740481C1C}">
                <a14:useLocalDpi xmlns:a14="http://schemas.microsoft.com/office/drawing/2010/main" val="0"/>
              </a:ext>
            </a:extLst>
          </a:blip>
          <a:srcRect l="12763" r="14620"/>
          <a:stretch/>
        </p:blipFill>
        <p:spPr bwMode="auto">
          <a:xfrm>
            <a:off x="356134" y="1772048"/>
            <a:ext cx="3878982" cy="30047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56376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أصبح </a:t>
            </a:r>
            <a:r>
              <a:rPr lang="ar-SA" sz="2000" dirty="0">
                <a:solidFill>
                  <a:srgbClr val="C00000"/>
                </a:solidFill>
                <a:latin typeface="Alexandria" charset="0"/>
                <a:cs typeface="Alexandria" charset="0"/>
              </a:rPr>
              <a:t>المحتوى المرئي عماد الصحافة المحمولة</a:t>
            </a:r>
            <a:r>
              <a:rPr lang="ar-SA" sz="2000" dirty="0">
                <a:latin typeface="Alexandria" charset="0"/>
                <a:cs typeface="Alexandria" charset="0"/>
              </a:rPr>
              <a:t>، حيث تتفوق الفيديوهات القصيرة، والصور التفاعلية، في جذب الانتباه، ونقل المعلومات المعقدة ببساطة، كما </a:t>
            </a:r>
            <a:r>
              <a:rPr lang="ar-SA" sz="2000" dirty="0">
                <a:solidFill>
                  <a:srgbClr val="C00000"/>
                </a:solidFill>
                <a:latin typeface="Alexandria" charset="0"/>
                <a:cs typeface="Alexandria" charset="0"/>
              </a:rPr>
              <a:t>تزيد من مشاركة الجمهور ومعدلات الاحتفاظ بالمعلومات</a:t>
            </a:r>
            <a:r>
              <a:rPr lang="ar-SA" sz="2000" dirty="0">
                <a:latin typeface="Alexandria" charset="0"/>
                <a:cs typeface="Alexandria" charset="0"/>
              </a:rPr>
              <a:t>.</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يتطلب إنتاج المحتوى المرئي الجيد </a:t>
            </a:r>
            <a:r>
              <a:rPr lang="ar-SA" sz="2000" dirty="0">
                <a:solidFill>
                  <a:srgbClr val="C00000"/>
                </a:solidFill>
                <a:latin typeface="Alexandria" charset="0"/>
                <a:cs typeface="Alexandria" charset="0"/>
              </a:rPr>
              <a:t>إتقان تقنيات التصوير، والمونتاج، والسرد البصري</a:t>
            </a:r>
            <a:r>
              <a:rPr lang="ar-SA" sz="2000" dirty="0">
                <a:latin typeface="Alexandria" charset="0"/>
                <a:cs typeface="Alexandria" charset="0"/>
              </a:rPr>
              <a:t>، مع الالتزام بأخلاقيات الصورة، وضمان دقة المحتوى المرئي، وعدم التضليل عبر التعديلات الجوهرية.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المحتوى المرئي في الصحافة المحمولة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2290" name="Picture 2" descr="أفضل الطرق لتوصيل الموبايل بشاشة التلفا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954" y="2155454"/>
            <a:ext cx="4098791" cy="2300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693132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يواجه الصحفيون </a:t>
            </a:r>
            <a:r>
              <a:rPr lang="ar-SA" sz="2000" dirty="0" smtClean="0">
                <a:latin typeface="Alexandria" charset="0"/>
                <a:cs typeface="Alexandria" charset="0"/>
              </a:rPr>
              <a:t>في صحافة الموبايل </a:t>
            </a:r>
            <a:r>
              <a:rPr lang="ar-SA" sz="2000" dirty="0">
                <a:latin typeface="Alexandria" charset="0"/>
                <a:cs typeface="Alexandria" charset="0"/>
              </a:rPr>
              <a:t>تحديات كبيرة في التحقق من المعلومات، بسبب </a:t>
            </a:r>
            <a:r>
              <a:rPr lang="ar-SA" sz="2000" dirty="0">
                <a:solidFill>
                  <a:srgbClr val="C00000"/>
                </a:solidFill>
                <a:latin typeface="Alexandria" charset="0"/>
                <a:cs typeface="Alexandria" charset="0"/>
              </a:rPr>
              <a:t>ضغط</a:t>
            </a:r>
            <a:r>
              <a:rPr lang="ar-SA" sz="2000" dirty="0">
                <a:latin typeface="Alexandria" charset="0"/>
                <a:cs typeface="Alexandria" charset="0"/>
              </a:rPr>
              <a:t> </a:t>
            </a:r>
            <a:r>
              <a:rPr lang="ar-SA" sz="2000" dirty="0">
                <a:solidFill>
                  <a:srgbClr val="C00000"/>
                </a:solidFill>
                <a:latin typeface="Alexandria" charset="0"/>
                <a:cs typeface="Alexandria" charset="0"/>
              </a:rPr>
              <a:t>السرعة</a:t>
            </a:r>
            <a:r>
              <a:rPr lang="ar-SA" sz="2000" dirty="0">
                <a:latin typeface="Alexandria" charset="0"/>
                <a:cs typeface="Alexandria" charset="0"/>
              </a:rPr>
              <a:t>، وانتشار </a:t>
            </a:r>
            <a:r>
              <a:rPr lang="ar-SA" sz="2000" dirty="0">
                <a:solidFill>
                  <a:srgbClr val="C00000"/>
                </a:solidFill>
                <a:latin typeface="Alexandria" charset="0"/>
                <a:cs typeface="Alexandria" charset="0"/>
              </a:rPr>
              <a:t>المحتوى</a:t>
            </a:r>
            <a:r>
              <a:rPr lang="ar-SA" sz="2000" dirty="0">
                <a:latin typeface="Alexandria" charset="0"/>
                <a:cs typeface="Alexandria" charset="0"/>
              </a:rPr>
              <a:t> </a:t>
            </a:r>
            <a:r>
              <a:rPr lang="ar-SA" sz="2000" dirty="0">
                <a:solidFill>
                  <a:srgbClr val="C00000"/>
                </a:solidFill>
                <a:latin typeface="Alexandria" charset="0"/>
                <a:cs typeface="Alexandria" charset="0"/>
              </a:rPr>
              <a:t>الزائف</a:t>
            </a:r>
            <a:r>
              <a:rPr lang="ar-SA" sz="2000" dirty="0">
                <a:latin typeface="Alexandria" charset="0"/>
                <a:cs typeface="Alexandria" charset="0"/>
              </a:rPr>
              <a:t>، مما يتطلب تطوير مهارات التحقق الرقمي، واستخدام أدوات متخصصة </a:t>
            </a:r>
            <a:r>
              <a:rPr lang="ar-SA" sz="2000" dirty="0">
                <a:solidFill>
                  <a:srgbClr val="C00000"/>
                </a:solidFill>
                <a:latin typeface="Alexandria" charset="0"/>
                <a:cs typeface="Alexandria" charset="0"/>
              </a:rPr>
              <a:t>لكشف</a:t>
            </a:r>
            <a:r>
              <a:rPr lang="ar-SA" sz="2000" dirty="0">
                <a:latin typeface="Alexandria" charset="0"/>
                <a:cs typeface="Alexandria" charset="0"/>
              </a:rPr>
              <a:t> </a:t>
            </a:r>
            <a:r>
              <a:rPr lang="ar-SA" sz="2000" dirty="0">
                <a:solidFill>
                  <a:srgbClr val="C00000"/>
                </a:solidFill>
                <a:latin typeface="Alexandria" charset="0"/>
                <a:cs typeface="Alexandria" charset="0"/>
              </a:rPr>
              <a:t>التزييف</a:t>
            </a:r>
            <a:r>
              <a:rPr lang="ar-SA" sz="2000" dirty="0">
                <a:latin typeface="Alexandria" charset="0"/>
                <a:cs typeface="Alexandria" charset="0"/>
              </a:rPr>
              <a:t> </a:t>
            </a:r>
            <a:r>
              <a:rPr lang="ar-SA" sz="2000" dirty="0">
                <a:solidFill>
                  <a:srgbClr val="C00000"/>
                </a:solidFill>
                <a:latin typeface="Alexandria" charset="0"/>
                <a:cs typeface="Alexandria" charset="0"/>
              </a:rPr>
              <a:t>والتلاعب</a:t>
            </a:r>
            <a:r>
              <a:rPr lang="ar-SA" sz="2000" dirty="0">
                <a:latin typeface="Alexandria" charset="0"/>
                <a:cs typeface="Alexandria" charset="0"/>
              </a:rPr>
              <a:t>.</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أصبح </a:t>
            </a:r>
            <a:r>
              <a:rPr lang="ar-SA" sz="2000" dirty="0">
                <a:solidFill>
                  <a:srgbClr val="C00000"/>
                </a:solidFill>
                <a:latin typeface="Alexandria" charset="0"/>
                <a:cs typeface="Alexandria" charset="0"/>
              </a:rPr>
              <a:t>التحقق من المصدر، والمحتوى، والسياق</a:t>
            </a:r>
            <a:r>
              <a:rPr lang="ar-SA" sz="2000" dirty="0">
                <a:latin typeface="Alexandria" charset="0"/>
                <a:cs typeface="Alexandria" charset="0"/>
              </a:rPr>
              <a:t>، خطوات أساسية في العملية الصحفية، حيث يجب </a:t>
            </a:r>
            <a:r>
              <a:rPr lang="ar-SA" sz="2000" dirty="0">
                <a:solidFill>
                  <a:srgbClr val="C00000"/>
                </a:solidFill>
                <a:latin typeface="Alexandria" charset="0"/>
                <a:cs typeface="Alexandria" charset="0"/>
              </a:rPr>
              <a:t>التأكد من دقة كل معلومة قبل نشرها، مع توثيق المصادر</a:t>
            </a:r>
            <a:r>
              <a:rPr lang="ar-SA" sz="2000" dirty="0">
                <a:latin typeface="Alexandria" charset="0"/>
                <a:cs typeface="Alexandria" charset="0"/>
              </a:rPr>
              <a:t>، والاعتراف بالأخطاء عند حدوثها.</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تحديات التحقق من المعلومات في الصحافة المحمولة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3314" name="Picture 2" descr="التحقق من المعلومات | شبكة الصحفيين الدوليين"/>
          <p:cNvPicPr>
            <a:picLocks noChangeAspect="1" noChangeArrowheads="1"/>
          </p:cNvPicPr>
          <p:nvPr/>
        </p:nvPicPr>
        <p:blipFill rotWithShape="1">
          <a:blip r:embed="rId3">
            <a:extLst>
              <a:ext uri="{28A0092B-C50C-407E-A947-70E740481C1C}">
                <a14:useLocalDpi xmlns:a14="http://schemas.microsoft.com/office/drawing/2010/main" val="0"/>
              </a:ext>
            </a:extLst>
          </a:blip>
          <a:srcRect l="20063" r="19557"/>
          <a:stretch/>
        </p:blipFill>
        <p:spPr bwMode="auto">
          <a:xfrm>
            <a:off x="317633" y="1780673"/>
            <a:ext cx="3940002" cy="32708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103740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793381" y="1694693"/>
            <a:ext cx="6687418"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a:t>
            </a:r>
            <a:r>
              <a:rPr lang="ar-SA" sz="2000" dirty="0">
                <a:solidFill>
                  <a:srgbClr val="C00000"/>
                </a:solidFill>
                <a:latin typeface="Alexandria" charset="0"/>
                <a:cs typeface="Alexandria" charset="0"/>
              </a:rPr>
              <a:t>غيرت الصحافة المحمولة عادات استهلاك الأخبار</a:t>
            </a:r>
            <a:r>
              <a:rPr lang="ar-SA" sz="2000" dirty="0">
                <a:latin typeface="Alexandria" charset="0"/>
                <a:cs typeface="Alexandria" charset="0"/>
              </a:rPr>
              <a:t>، حيث أصبح الجمهور يتوقع </a:t>
            </a:r>
            <a:r>
              <a:rPr lang="ar-SA" sz="2000" dirty="0">
                <a:solidFill>
                  <a:srgbClr val="C00000"/>
                </a:solidFill>
                <a:latin typeface="Alexandria" charset="0"/>
                <a:cs typeface="Alexandria" charset="0"/>
              </a:rPr>
              <a:t>محتوى فورياً</a:t>
            </a:r>
            <a:r>
              <a:rPr lang="ar-SA" sz="2000" dirty="0">
                <a:latin typeface="Alexandria" charset="0"/>
                <a:cs typeface="Alexandria" charset="0"/>
              </a:rPr>
              <a:t>، ومخصصاً، وقابلاً للمشاركة، كما ازدادت رغبتهم في </a:t>
            </a:r>
            <a:r>
              <a:rPr lang="ar-SA" sz="2000" dirty="0">
                <a:solidFill>
                  <a:srgbClr val="C00000"/>
                </a:solidFill>
                <a:latin typeface="Alexandria" charset="0"/>
                <a:cs typeface="Alexandria" charset="0"/>
              </a:rPr>
              <a:t>التفاعل المباشر </a:t>
            </a:r>
            <a:r>
              <a:rPr lang="ar-SA" sz="2000" dirty="0">
                <a:latin typeface="Alexandria" charset="0"/>
                <a:cs typeface="Alexandria" charset="0"/>
              </a:rPr>
              <a:t>مع صناع المحتوى.</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أدى هذا التحول إلى ظهور جمهور أكثر نشاطاً، يساهم في صنع المحتوى عبر </a:t>
            </a:r>
            <a:r>
              <a:rPr lang="ar-SA" sz="2000" dirty="0">
                <a:solidFill>
                  <a:srgbClr val="C00000"/>
                </a:solidFill>
                <a:latin typeface="Alexandria" charset="0"/>
                <a:cs typeface="Alexandria" charset="0"/>
              </a:rPr>
              <a:t>التقارير </a:t>
            </a:r>
            <a:r>
              <a:rPr lang="ar-SA" sz="2000" dirty="0" smtClean="0">
                <a:solidFill>
                  <a:srgbClr val="C00000"/>
                </a:solidFill>
                <a:latin typeface="Alexandria" charset="0"/>
                <a:cs typeface="Alexandria" charset="0"/>
              </a:rPr>
              <a:t>المواطنية</a:t>
            </a:r>
            <a:r>
              <a:rPr lang="ar-SA" sz="2000" dirty="0" smtClean="0">
                <a:latin typeface="Alexandria" charset="0"/>
                <a:cs typeface="Alexandria" charset="0"/>
              </a:rPr>
              <a:t>، </a:t>
            </a:r>
            <a:r>
              <a:rPr lang="ar-SA" sz="2000" dirty="0">
                <a:latin typeface="Alexandria" charset="0"/>
                <a:cs typeface="Alexandria" charset="0"/>
              </a:rPr>
              <a:t>والتعليقات، والمشاركات، مما يتطلب من الصحفيين إدارة هذه التفاعلات باحترافية، والاستفادة منها في تحسين المحتوى.</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الجمهور</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8" name="Picture 7"/>
          <p:cNvPicPr>
            <a:picLocks noChangeAspect="1"/>
          </p:cNvPicPr>
          <p:nvPr/>
        </p:nvPicPr>
        <p:blipFill>
          <a:blip r:embed="rId3"/>
          <a:stretch>
            <a:fillRect/>
          </a:stretch>
        </p:blipFill>
        <p:spPr>
          <a:xfrm>
            <a:off x="355792" y="1588595"/>
            <a:ext cx="4169666" cy="41778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85428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706754" y="1694693"/>
            <a:ext cx="6774045"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يكتسب البث المباشر أهمية متزايدة، حيث يوفر </a:t>
            </a:r>
            <a:r>
              <a:rPr lang="ar-SA" sz="2000" dirty="0">
                <a:solidFill>
                  <a:srgbClr val="C00000"/>
                </a:solidFill>
                <a:latin typeface="Alexandria" charset="0"/>
                <a:cs typeface="Alexandria" charset="0"/>
              </a:rPr>
              <a:t>شفافية فورية</a:t>
            </a:r>
            <a:r>
              <a:rPr lang="ar-SA" sz="2000" dirty="0">
                <a:latin typeface="Alexandria" charset="0"/>
                <a:cs typeface="Alexandria" charset="0"/>
              </a:rPr>
              <a:t>، ويخلق شعوراً بالمشاركة في الأحداث، كما يمكن </a:t>
            </a:r>
            <a:r>
              <a:rPr lang="ar-SA" sz="2000" dirty="0">
                <a:solidFill>
                  <a:srgbClr val="C00000"/>
                </a:solidFill>
                <a:latin typeface="Alexandria" charset="0"/>
                <a:cs typeface="Alexandria" charset="0"/>
              </a:rPr>
              <a:t>دمجه</a:t>
            </a:r>
            <a:r>
              <a:rPr lang="ar-SA" sz="2000" dirty="0">
                <a:latin typeface="Alexandria" charset="0"/>
                <a:cs typeface="Alexandria" charset="0"/>
              </a:rPr>
              <a:t> مع تقنيات </a:t>
            </a:r>
            <a:r>
              <a:rPr lang="ar-SA" sz="2000" dirty="0">
                <a:solidFill>
                  <a:srgbClr val="C00000"/>
                </a:solidFill>
                <a:latin typeface="Alexandria" charset="0"/>
                <a:cs typeface="Alexandria" charset="0"/>
              </a:rPr>
              <a:t>الواقع المعزز</a:t>
            </a:r>
            <a:r>
              <a:rPr lang="ar-SA" sz="2000" dirty="0">
                <a:latin typeface="Alexandria" charset="0"/>
                <a:cs typeface="Alexandria" charset="0"/>
              </a:rPr>
              <a:t>، لتقديم تجارب بث غامرة وغنية بالمعلومات.</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يتطلب البث المباشر الناجح </a:t>
            </a:r>
            <a:r>
              <a:rPr lang="ar-SA" sz="2000" dirty="0">
                <a:solidFill>
                  <a:srgbClr val="C00000"/>
                </a:solidFill>
                <a:latin typeface="Alexandria" charset="0"/>
                <a:cs typeface="Alexandria" charset="0"/>
              </a:rPr>
              <a:t>إعداداً مسبقاً</a:t>
            </a:r>
            <a:r>
              <a:rPr lang="ar-SA" sz="2000" dirty="0">
                <a:latin typeface="Alexandria" charset="0"/>
                <a:cs typeface="Alexandria" charset="0"/>
              </a:rPr>
              <a:t>، ومهارات تقديم مرنة، وقدرة على التعامل مع </a:t>
            </a:r>
            <a:r>
              <a:rPr lang="ar-SA" sz="2000" dirty="0">
                <a:solidFill>
                  <a:srgbClr val="C00000"/>
                </a:solidFill>
                <a:latin typeface="Alexandria" charset="0"/>
                <a:cs typeface="Alexandria" charset="0"/>
              </a:rPr>
              <a:t>المواقف غير المتوقعة</a:t>
            </a:r>
            <a:r>
              <a:rPr lang="ar-SA" sz="2000" dirty="0">
                <a:latin typeface="Alexandria" charset="0"/>
                <a:cs typeface="Alexandria" charset="0"/>
              </a:rPr>
              <a:t>، مع الحفاظ على المعايير المهنية، والالتزام بالقوانين، خاصة في المواقف الحساسة.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مستقبل البث المباشر في الصحافة المحمولة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5362" name="Picture 2" descr="إلى الصحفيين.. كل ما تحتاجونه للخروج إلى الجمهور في بث مباشر ..."/>
          <p:cNvPicPr>
            <a:picLocks noChangeAspect="1" noChangeArrowheads="1"/>
          </p:cNvPicPr>
          <p:nvPr/>
        </p:nvPicPr>
        <p:blipFill rotWithShape="1">
          <a:blip r:embed="rId3">
            <a:extLst>
              <a:ext uri="{28A0092B-C50C-407E-A947-70E740481C1C}">
                <a14:useLocalDpi xmlns:a14="http://schemas.microsoft.com/office/drawing/2010/main" val="0"/>
              </a:ext>
            </a:extLst>
          </a:blip>
          <a:srcRect l="49622"/>
          <a:stretch/>
        </p:blipFill>
        <p:spPr bwMode="auto">
          <a:xfrm>
            <a:off x="462011" y="1671179"/>
            <a:ext cx="3838843" cy="381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633466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تكتسب </a:t>
            </a:r>
            <a:r>
              <a:rPr lang="ar-SA" sz="2000" dirty="0">
                <a:solidFill>
                  <a:srgbClr val="C00000"/>
                </a:solidFill>
                <a:latin typeface="Alexandria" charset="0"/>
                <a:cs typeface="Alexandria" charset="0"/>
              </a:rPr>
              <a:t>الأخلاقيات</a:t>
            </a:r>
            <a:r>
              <a:rPr lang="ar-SA" sz="2000" dirty="0">
                <a:latin typeface="Alexandria" charset="0"/>
                <a:cs typeface="Alexandria" charset="0"/>
              </a:rPr>
              <a:t> أهمية خاصة في الصحافة المحمولة، بسبب سرعة النشر، وانتشار المحتوى، حيث يجب الحفاظ على الدقة، والإنصاف، واحترام الخصوصية، مع </a:t>
            </a:r>
            <a:r>
              <a:rPr lang="ar-SA" sz="2000" dirty="0">
                <a:solidFill>
                  <a:srgbClr val="C00000"/>
                </a:solidFill>
                <a:latin typeface="Alexandria" charset="0"/>
                <a:cs typeface="Alexandria" charset="0"/>
              </a:rPr>
              <a:t>تجنب الإثارة غير الضرورية</a:t>
            </a:r>
            <a:r>
              <a:rPr lang="ar-SA" sz="2000" dirty="0">
                <a:latin typeface="Alexandria" charset="0"/>
                <a:cs typeface="Alexandria" charset="0"/>
              </a:rPr>
              <a:t>.</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يواجه الصحفيون </a:t>
            </a:r>
            <a:r>
              <a:rPr lang="ar-SA" sz="2000" dirty="0">
                <a:solidFill>
                  <a:srgbClr val="C00000"/>
                </a:solidFill>
                <a:latin typeface="Alexandria" charset="0"/>
                <a:cs typeface="Alexandria" charset="0"/>
              </a:rPr>
              <a:t>معضلات أخلاقية فريدة</a:t>
            </a:r>
            <a:r>
              <a:rPr lang="ar-SA" sz="2000" dirty="0">
                <a:latin typeface="Alexandria" charset="0"/>
                <a:cs typeface="Alexandria" charset="0"/>
              </a:rPr>
              <a:t>، مثل استخدام المواد المواطنية، والتغطية في الأماكن الخاصة، مما يتطلب تطبيق مبادئ الشفافية، والمسؤولية، مع </a:t>
            </a:r>
            <a:r>
              <a:rPr lang="ar-SA" sz="2000" dirty="0">
                <a:solidFill>
                  <a:srgbClr val="C00000"/>
                </a:solidFill>
                <a:latin typeface="Alexandria" charset="0"/>
                <a:cs typeface="Alexandria" charset="0"/>
              </a:rPr>
              <a:t>التوازن بين حق الجمهور في المعرفة، وحقوق الأفراد في الخصوصية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الأخلاقيات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8" name="Picture 2" descr="الملكية الفكرية | Al Thunibat Law Fir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6190" y="2275840"/>
            <a:ext cx="4021558" cy="26803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924526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42444" y="1694693"/>
            <a:ext cx="10838355" cy="1477328"/>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أحدثت الصحافة المحمولة نقلة في الإعلام المحلي، حيث مكنت الصحفيين من </a:t>
            </a:r>
            <a:r>
              <a:rPr lang="ar-SA" sz="2000" dirty="0">
                <a:solidFill>
                  <a:srgbClr val="C00000"/>
                </a:solidFill>
                <a:latin typeface="Alexandria" charset="0"/>
                <a:cs typeface="Alexandria" charset="0"/>
              </a:rPr>
              <a:t>تغطية الأحداث الصغيرة</a:t>
            </a:r>
            <a:r>
              <a:rPr lang="ar-SA" sz="2000" dirty="0">
                <a:latin typeface="Alexandria" charset="0"/>
                <a:cs typeface="Alexandria" charset="0"/>
              </a:rPr>
              <a:t> بدقة، وسرعة، بتكاليف أقل، كما </a:t>
            </a:r>
            <a:r>
              <a:rPr lang="ar-SA" sz="2000" dirty="0">
                <a:solidFill>
                  <a:srgbClr val="C00000"/>
                </a:solidFill>
                <a:latin typeface="Alexandria" charset="0"/>
                <a:cs typeface="Alexandria" charset="0"/>
              </a:rPr>
              <a:t>سهلت مشاركة المواطنين </a:t>
            </a:r>
            <a:r>
              <a:rPr lang="ar-SA" sz="2000" dirty="0">
                <a:latin typeface="Alexandria" charset="0"/>
                <a:cs typeface="Alexandria" charset="0"/>
              </a:rPr>
              <a:t>في رصد وتوثيق الأحداث المحلية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المحلي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6386" name="Picture 2" descr="لا مناص من صحافة الموبايل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193" y="2899045"/>
            <a:ext cx="5151964" cy="2897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5"/>
          <p:cNvSpPr/>
          <p:nvPr/>
        </p:nvSpPr>
        <p:spPr>
          <a:xfrm>
            <a:off x="6140917" y="2796476"/>
            <a:ext cx="5339881" cy="2862322"/>
          </a:xfrm>
          <a:prstGeom prst="rect">
            <a:avLst/>
          </a:prstGeom>
        </p:spPr>
        <p:txBody>
          <a:bodyPr wrap="square">
            <a:spAutoFit/>
          </a:bodyPr>
          <a:lstStyle/>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عززت هذه التغطية المحلية من </a:t>
            </a:r>
            <a:r>
              <a:rPr lang="ar-SA" sz="2000" dirty="0">
                <a:solidFill>
                  <a:srgbClr val="C00000"/>
                </a:solidFill>
                <a:latin typeface="Alexandria" charset="0"/>
                <a:cs typeface="Alexandria" charset="0"/>
              </a:rPr>
              <a:t>مساءلة المسؤولين</a:t>
            </a:r>
            <a:r>
              <a:rPr lang="ar-SA" sz="2000" dirty="0">
                <a:latin typeface="Alexandria" charset="0"/>
                <a:cs typeface="Alexandria" charset="0"/>
              </a:rPr>
              <a:t>، وزيادة </a:t>
            </a:r>
            <a:r>
              <a:rPr lang="ar-SA" sz="2000" dirty="0">
                <a:solidFill>
                  <a:srgbClr val="C00000"/>
                </a:solidFill>
                <a:latin typeface="Alexandria" charset="0"/>
                <a:cs typeface="Alexandria" charset="0"/>
              </a:rPr>
              <a:t>الوعي بالقضايا المجتمعية</a:t>
            </a:r>
            <a:r>
              <a:rPr lang="ar-SA" sz="2000" dirty="0">
                <a:latin typeface="Alexandria" charset="0"/>
                <a:cs typeface="Alexandria" charset="0"/>
              </a:rPr>
              <a:t>، كما ساهمت في </a:t>
            </a:r>
            <a:r>
              <a:rPr lang="ar-SA" sz="2000" dirty="0">
                <a:solidFill>
                  <a:srgbClr val="C00000"/>
                </a:solidFill>
                <a:latin typeface="Alexandria" charset="0"/>
                <a:cs typeface="Alexandria" charset="0"/>
              </a:rPr>
              <a:t>توثيق التراث</a:t>
            </a:r>
            <a:r>
              <a:rPr lang="ar-SA" sz="2000" dirty="0">
                <a:latin typeface="Alexandria" charset="0"/>
                <a:cs typeface="Alexandria" charset="0"/>
              </a:rPr>
              <a:t>، والعادات المحلية، مما يعزز الهوية المجتمعية، ويسهم في التنمية المحلية.</a:t>
            </a:r>
          </a:p>
        </p:txBody>
      </p:sp>
    </p:spTree>
    <p:extLst>
      <p:ext uri="{BB962C8B-B14F-4D97-AF65-F5344CB8AC3E}">
        <p14:creationId xmlns:p14="http://schemas.microsoft.com/office/powerpoint/2010/main" val="2985623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تقدم الصحافة المحمولة </a:t>
            </a:r>
            <a:r>
              <a:rPr lang="ar-SA" sz="2000" dirty="0">
                <a:solidFill>
                  <a:srgbClr val="C00000"/>
                </a:solidFill>
                <a:latin typeface="Alexandria" charset="0"/>
                <a:cs typeface="Alexandria" charset="0"/>
              </a:rPr>
              <a:t>فرصاً تعليمية </a:t>
            </a:r>
            <a:r>
              <a:rPr lang="ar-SA" sz="2000" dirty="0">
                <a:latin typeface="Alexandria" charset="0"/>
                <a:cs typeface="Alexandria" charset="0"/>
              </a:rPr>
              <a:t>غير مسبوقة، حيث يمكن للطلاب ممارسة الصحافة الميدانية، باستخدام أدوات بسيطة، كما توفر </a:t>
            </a:r>
            <a:r>
              <a:rPr lang="ar-SA" sz="2000" dirty="0">
                <a:solidFill>
                  <a:srgbClr val="C00000"/>
                </a:solidFill>
                <a:latin typeface="Alexandria" charset="0"/>
                <a:cs typeface="Alexandria" charset="0"/>
              </a:rPr>
              <a:t>منصات لنشر أعمالهم</a:t>
            </a:r>
            <a:r>
              <a:rPr lang="ar-SA" sz="2000" dirty="0">
                <a:latin typeface="Alexandria" charset="0"/>
                <a:cs typeface="Alexandria" charset="0"/>
              </a:rPr>
              <a:t>، وبناء محفظة أعمال احترافية أثناء الدراسة.</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يمكن توظيف تقنيات الصحافة المحمولة في </a:t>
            </a:r>
            <a:r>
              <a:rPr lang="ar-SA" sz="2000" dirty="0">
                <a:solidFill>
                  <a:srgbClr val="C00000"/>
                </a:solidFill>
                <a:latin typeface="Alexandria" charset="0"/>
                <a:cs typeface="Alexandria" charset="0"/>
              </a:rPr>
              <a:t>التعليم الإعلامي</a:t>
            </a:r>
            <a:r>
              <a:rPr lang="ar-SA" sz="2000" dirty="0">
                <a:latin typeface="Alexandria" charset="0"/>
                <a:cs typeface="Alexandria" charset="0"/>
              </a:rPr>
              <a:t>، عبر إنشاء محتوى تعليمي تفاعلي، وتنظيم ورش عمل افتراضية، مما يعزز </a:t>
            </a:r>
            <a:r>
              <a:rPr lang="ar-SA" sz="2000" dirty="0">
                <a:solidFill>
                  <a:srgbClr val="C00000"/>
                </a:solidFill>
                <a:latin typeface="Alexandria" charset="0"/>
                <a:cs typeface="Alexandria" charset="0"/>
              </a:rPr>
              <a:t>التعلم التجريبي</a:t>
            </a:r>
            <a:r>
              <a:rPr lang="ar-SA" sz="2000" dirty="0">
                <a:latin typeface="Alexandria" charset="0"/>
                <a:cs typeface="Alexandria" charset="0"/>
              </a:rPr>
              <a:t>، ويطور مهارات الطلاب في العمل الصحفي الرقمي.</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مستقبل الصحافة المحمولة في التعليم</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7410" name="Picture 2" descr="برنامج صحافة الموبايل - Dawaer Foundation"/>
          <p:cNvPicPr>
            <a:picLocks noChangeAspect="1" noChangeArrowheads="1"/>
          </p:cNvPicPr>
          <p:nvPr/>
        </p:nvPicPr>
        <p:blipFill rotWithShape="1">
          <a:blip r:embed="rId3">
            <a:extLst>
              <a:ext uri="{28A0092B-C50C-407E-A947-70E740481C1C}">
                <a14:useLocalDpi xmlns:a14="http://schemas.microsoft.com/office/drawing/2010/main" val="0"/>
              </a:ext>
            </a:extLst>
          </a:blip>
          <a:srcRect l="20896" t="24713" b="10888"/>
          <a:stretch/>
        </p:blipFill>
        <p:spPr bwMode="auto">
          <a:xfrm>
            <a:off x="247808" y="2155454"/>
            <a:ext cx="4106480" cy="28301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02699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31202" y="1694693"/>
            <a:ext cx="10549598" cy="1477328"/>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ساهمت الصحافة المحمولة في </a:t>
            </a:r>
            <a:r>
              <a:rPr lang="ar-SA" sz="2000" dirty="0">
                <a:solidFill>
                  <a:srgbClr val="C00000"/>
                </a:solidFill>
                <a:latin typeface="Alexandria" charset="0"/>
                <a:cs typeface="Alexandria" charset="0"/>
              </a:rPr>
              <a:t>عولمة الإعلام</a:t>
            </a:r>
            <a:r>
              <a:rPr lang="ar-SA" sz="2000" dirty="0">
                <a:latin typeface="Alexandria" charset="0"/>
                <a:cs typeface="Alexandria" charset="0"/>
              </a:rPr>
              <a:t>، حيث يمكن للصحفيين تغطية الأحداث العالمية، ونشرها فورياً، كما مكنت الجمهور من الوصول إلى </a:t>
            </a:r>
            <a:r>
              <a:rPr lang="ar-SA" sz="2000" dirty="0">
                <a:solidFill>
                  <a:srgbClr val="C00000"/>
                </a:solidFill>
                <a:latin typeface="Alexandria" charset="0"/>
                <a:cs typeface="Alexandria" charset="0"/>
              </a:rPr>
              <a:t>مصادر</a:t>
            </a:r>
            <a:r>
              <a:rPr lang="ar-SA" sz="2000" dirty="0">
                <a:latin typeface="Alexandria" charset="0"/>
                <a:cs typeface="Alexandria" charset="0"/>
              </a:rPr>
              <a:t> إخبارية </a:t>
            </a:r>
            <a:r>
              <a:rPr lang="ar-SA" sz="2000" dirty="0">
                <a:solidFill>
                  <a:srgbClr val="C00000"/>
                </a:solidFill>
                <a:latin typeface="Alexandria" charset="0"/>
                <a:cs typeface="Alexandria" charset="0"/>
              </a:rPr>
              <a:t>متنوعة</a:t>
            </a:r>
            <a:r>
              <a:rPr lang="ar-SA" sz="2000" dirty="0">
                <a:latin typeface="Alexandria" charset="0"/>
                <a:cs typeface="Alexandria" charset="0"/>
              </a:rPr>
              <a:t>، تتجاوز الحدود الجغرافية والسياسية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العالمي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8434" name="Picture 2" descr="صحافة الهاتف المحمول | الجزيرة للتعليم الإلكتروني"/>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4199" y="3182455"/>
            <a:ext cx="4728834" cy="25860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0" name="TextBox 9">
            <a:extLst>
              <a:ext uri="{FF2B5EF4-FFF2-40B4-BE49-F238E27FC236}">
                <a16:creationId xmlns:a16="http://schemas.microsoft.com/office/drawing/2014/main" id="{6FDD89FF-1B41-395B-4F1E-7A48571274D8}"/>
              </a:ext>
            </a:extLst>
          </p:cNvPr>
          <p:cNvSpPr txBox="1"/>
          <p:nvPr/>
        </p:nvSpPr>
        <p:spPr>
          <a:xfrm>
            <a:off x="5727033" y="3165754"/>
            <a:ext cx="5753768" cy="2602507"/>
          </a:xfrm>
          <a:prstGeom prst="rect">
            <a:avLst/>
          </a:prstGeom>
          <a:noFill/>
        </p:spPr>
        <p:txBody>
          <a:bodyPr wrap="square" rtlCol="0">
            <a:spAutoFit/>
          </a:bodyPr>
          <a:lstStyle/>
          <a:p>
            <a:pPr algn="just" rtl="1">
              <a:lnSpc>
                <a:spcPct val="150000"/>
              </a:lnSpc>
            </a:pPr>
            <a:endParaRPr lang="ar-SA" sz="900" dirty="0">
              <a:latin typeface="Alexandria" charset="0"/>
              <a:cs typeface="Alexandria" charset="0"/>
            </a:endParaRPr>
          </a:p>
          <a:p>
            <a:pPr algn="just" rtl="1">
              <a:lnSpc>
                <a:spcPct val="150000"/>
              </a:lnSpc>
            </a:pPr>
            <a:r>
              <a:rPr lang="ar-SA" sz="2000" dirty="0">
                <a:latin typeface="Alexandria" charset="0"/>
                <a:cs typeface="Alexandria" charset="0"/>
              </a:rPr>
              <a:t>ثانياً، وفرت هذه الصحافة منظوراً أكثر تنوعاً للأحداث العالمية، عبر </a:t>
            </a:r>
            <a:r>
              <a:rPr lang="ar-SA" sz="2000" dirty="0">
                <a:solidFill>
                  <a:srgbClr val="C00000"/>
                </a:solidFill>
                <a:latin typeface="Alexandria" charset="0"/>
                <a:cs typeface="Alexandria" charset="0"/>
              </a:rPr>
              <a:t>تضمين أصوات </a:t>
            </a:r>
            <a:r>
              <a:rPr lang="ar-SA" sz="2000" dirty="0">
                <a:latin typeface="Alexandria" charset="0"/>
                <a:cs typeface="Alexandria" charset="0"/>
              </a:rPr>
              <a:t>محلية، </a:t>
            </a:r>
            <a:r>
              <a:rPr lang="ar-SA" sz="2000" dirty="0">
                <a:solidFill>
                  <a:srgbClr val="C00000"/>
                </a:solidFill>
                <a:latin typeface="Alexandria" charset="0"/>
                <a:cs typeface="Alexandria" charset="0"/>
              </a:rPr>
              <a:t>ووجهات نظر </a:t>
            </a:r>
            <a:r>
              <a:rPr lang="ar-SA" sz="2000" dirty="0">
                <a:latin typeface="Alexandria" charset="0"/>
                <a:cs typeface="Alexandria" charset="0"/>
              </a:rPr>
              <a:t>مختلفة، مما يسهم في </a:t>
            </a:r>
            <a:r>
              <a:rPr lang="ar-SA" sz="2000" dirty="0">
                <a:solidFill>
                  <a:srgbClr val="C00000"/>
                </a:solidFill>
                <a:latin typeface="Alexandria" charset="0"/>
                <a:cs typeface="Alexandria" charset="0"/>
              </a:rPr>
              <a:t>فهم أكثر شمولاً</a:t>
            </a:r>
            <a:r>
              <a:rPr lang="ar-SA" sz="2000" dirty="0">
                <a:latin typeface="Alexandria" charset="0"/>
                <a:cs typeface="Alexandria" charset="0"/>
              </a:rPr>
              <a:t> للقضايا الدولية، مع الحفاظ على الحساسيات الثقافية.</a:t>
            </a:r>
          </a:p>
        </p:txBody>
      </p:sp>
    </p:spTree>
    <p:extLst>
      <p:ext uri="{BB962C8B-B14F-4D97-AF65-F5344CB8AC3E}">
        <p14:creationId xmlns:p14="http://schemas.microsoft.com/office/powerpoint/2010/main" val="1318932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
                                            <p:txEl>
                                              <p:pRg st="1" end="1"/>
                                            </p:txEl>
                                          </p:spTgt>
                                        </p:tgtEl>
                                        <p:attrNameLst>
                                          <p:attrName>style.visibility</p:attrName>
                                        </p:attrNameLst>
                                      </p:cBhvr>
                                      <p:to>
                                        <p:strVal val="visible"/>
                                      </p:to>
                                    </p:set>
                                    <p:animEffect transition="in" filter="fade">
                                      <p:cBhvr>
                                        <p:cTn id="19"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أصبح </a:t>
            </a:r>
            <a:r>
              <a:rPr lang="ar-SA" sz="2000" dirty="0">
                <a:solidFill>
                  <a:srgbClr val="C00000"/>
                </a:solidFill>
                <a:latin typeface="Alexandria" charset="0"/>
                <a:cs typeface="Alexandria" charset="0"/>
              </a:rPr>
              <a:t>الابتكار شرطاً أساسياً للنجاح </a:t>
            </a:r>
            <a:r>
              <a:rPr lang="ar-SA" sz="2000" dirty="0">
                <a:latin typeface="Alexandria" charset="0"/>
                <a:cs typeface="Alexandria" charset="0"/>
              </a:rPr>
              <a:t>في الصحافة المحمولة، حيث يتطلب الأمر تجريب أشكال سرد جديدة، واستكشاف تقنيات ناشئة، مع تطوير نماذج عمل مستدامة، </a:t>
            </a:r>
            <a:r>
              <a:rPr lang="ar-SA" sz="2000" dirty="0">
                <a:solidFill>
                  <a:srgbClr val="C00000"/>
                </a:solidFill>
                <a:latin typeface="Alexandria" charset="0"/>
                <a:cs typeface="Alexandria" charset="0"/>
              </a:rPr>
              <a:t>تواكب التغيرات السريعة </a:t>
            </a:r>
            <a:r>
              <a:rPr lang="ar-SA" sz="2000" dirty="0">
                <a:latin typeface="Alexandria" charset="0"/>
                <a:cs typeface="Alexandria" charset="0"/>
              </a:rPr>
              <a:t>في قطاع الإعلام.</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يجب أن </a:t>
            </a:r>
            <a:r>
              <a:rPr lang="ar-SA" sz="2000" dirty="0">
                <a:solidFill>
                  <a:srgbClr val="C00000"/>
                </a:solidFill>
                <a:latin typeface="Alexandria" charset="0"/>
                <a:cs typeface="Alexandria" charset="0"/>
              </a:rPr>
              <a:t>يقترن</a:t>
            </a:r>
            <a:r>
              <a:rPr lang="ar-SA" sz="2000" dirty="0">
                <a:latin typeface="Alexandria" charset="0"/>
                <a:cs typeface="Alexandria" charset="0"/>
              </a:rPr>
              <a:t> </a:t>
            </a:r>
            <a:r>
              <a:rPr lang="ar-SA" sz="2000" dirty="0">
                <a:solidFill>
                  <a:srgbClr val="C00000"/>
                </a:solidFill>
                <a:latin typeface="Alexandria" charset="0"/>
                <a:cs typeface="Alexandria" charset="0"/>
              </a:rPr>
              <a:t>الابتكار التقني بالابتكار في المحتوى</a:t>
            </a:r>
            <a:r>
              <a:rPr lang="ar-SA" sz="2000" dirty="0">
                <a:latin typeface="Alexandria" charset="0"/>
                <a:cs typeface="Alexandria" charset="0"/>
              </a:rPr>
              <a:t>، حيث يتطلع الجمهور إلى قصص مبتكرة، تقدم زوايا جديدة، مع استخدام وسائط متعددة تفاعلية، تثري تجربة المستخدم، وتعزز الفهم.</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الابتكار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9458" name="Picture 2" descr="العلم عنصر رمز المصباح, عنصر العلم رمز مصباح خلفية ناقلات المواد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330" y="1765564"/>
            <a:ext cx="3828802" cy="38288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96589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24731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غيرت الصحافة المحمولة تغطية الأحداث الرياضية، حيث أصبحت </a:t>
            </a:r>
            <a:r>
              <a:rPr lang="ar-SA" sz="2000" dirty="0">
                <a:solidFill>
                  <a:srgbClr val="C00000"/>
                </a:solidFill>
                <a:latin typeface="Alexandria" charset="0"/>
                <a:cs typeface="Alexandria" charset="0"/>
              </a:rPr>
              <a:t>التغطية الحية، واللحظية</a:t>
            </a:r>
            <a:r>
              <a:rPr lang="ar-SA" sz="2000" dirty="0">
                <a:latin typeface="Alexandria" charset="0"/>
                <a:cs typeface="Alexandria" charset="0"/>
              </a:rPr>
              <a:t>، مع مشاركة الصور، والفيديوهات القصيرة، هي المعيار السائد، كما ازداد تفاعل الجمهور مع المحتوى الرياضي.</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وفرت هذه الصحافة </a:t>
            </a:r>
            <a:r>
              <a:rPr lang="ar-SA" sz="2000" dirty="0">
                <a:solidFill>
                  <a:srgbClr val="C00000"/>
                </a:solidFill>
                <a:latin typeface="Alexandria" charset="0"/>
                <a:cs typeface="Alexandria" charset="0"/>
              </a:rPr>
              <a:t>زوايا جديدة للتغطية</a:t>
            </a:r>
            <a:r>
              <a:rPr lang="ar-SA" sz="2000" dirty="0">
                <a:latin typeface="Alexandria" charset="0"/>
                <a:cs typeface="Alexandria" charset="0"/>
              </a:rPr>
              <a:t>، مثل كواليس المباريات، وآراء اللاعبين المباشرة، مع إحصائيات فورية، مما أضاف عمقاً للتغطية الرياضية، وجذب جمهوراً أوسع، خاصة من الشباب.</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الرياضي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20482" name="Picture 2" descr="Why Mobile Connectivity is now a critical service in stadiums ..."/>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0075"/>
          <a:stretch/>
        </p:blipFill>
        <p:spPr bwMode="auto">
          <a:xfrm>
            <a:off x="180750" y="1901894"/>
            <a:ext cx="4115653" cy="30518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112324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371600" y="1694693"/>
            <a:ext cx="10109199" cy="332398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أحدثت الصحافة المحمولة تحولاً في التغطية السياسية، حيث مكنت من نقل </a:t>
            </a:r>
            <a:r>
              <a:rPr lang="ar-SA" sz="2000" dirty="0">
                <a:solidFill>
                  <a:srgbClr val="C00000"/>
                </a:solidFill>
                <a:latin typeface="Alexandria" charset="0"/>
                <a:cs typeface="Alexandria" charset="0"/>
              </a:rPr>
              <a:t>الأحداث السياسية لحظياً</a:t>
            </a:r>
            <a:r>
              <a:rPr lang="ar-SA" sz="2000" dirty="0">
                <a:latin typeface="Alexandria" charset="0"/>
                <a:cs typeface="Alexandria" charset="0"/>
              </a:rPr>
              <a:t>، مع تفاعل مباشر بين السياسيين والجمهور، كما سهلت رصد الانتخابات، وتوثيق المخالفات.</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وفرت هذه الصحافة شفافية أكبر في العملية السياسية، عبر بث الجلسات، ونشر الوثائق، مع تحليل فوري للقرارات، مما يعزز المساءلة، ويسهم في </a:t>
            </a:r>
            <a:r>
              <a:rPr lang="ar-SA" sz="2000" dirty="0">
                <a:solidFill>
                  <a:srgbClr val="C00000"/>
                </a:solidFill>
                <a:latin typeface="Alexandria" charset="0"/>
                <a:cs typeface="Alexandria" charset="0"/>
              </a:rPr>
              <a:t>تعميق الممارسة الديمقراطية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مستقبل الصحافة المحمولة في الإعلام السياسي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111018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44280" y="1694693"/>
            <a:ext cx="10736520" cy="1477328"/>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أولاً، سهلت الصحافة المحمولة تغطية الأخبار الاقتصادية، حيث يمكن نشر البيانات، والمؤشرات الاقتصادية فور صدورها، مع تحليل سريع، ورسوم بيانية تفاعلية، </a:t>
            </a:r>
            <a:r>
              <a:rPr lang="ar-SA" sz="2000" dirty="0" smtClean="0">
                <a:solidFill>
                  <a:srgbClr val="C00000"/>
                </a:solidFill>
                <a:latin typeface="Alexandria" charset="0"/>
                <a:cs typeface="Alexandria" charset="0"/>
              </a:rPr>
              <a:t>تشرح المعلومات المعقدة للجمهور العام</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الاقتصادي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8" name="Picture 2" descr="5 تطبيقات موثوقة لقراءة الأخبار العالمية على هاتفك"/>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4280" y="3124726"/>
            <a:ext cx="5317164" cy="26918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5"/>
          <p:cNvSpPr/>
          <p:nvPr/>
        </p:nvSpPr>
        <p:spPr>
          <a:xfrm>
            <a:off x="6294474" y="3169380"/>
            <a:ext cx="5186326" cy="2602507"/>
          </a:xfrm>
          <a:prstGeom prst="rect">
            <a:avLst/>
          </a:prstGeom>
        </p:spPr>
        <p:txBody>
          <a:bodyPr wrap="square">
            <a:spAutoFit/>
          </a:bodyPr>
          <a:lstStyle/>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ثانياً، وفرت هذه الصحافة أدوات جديدة، مثل </a:t>
            </a:r>
            <a:r>
              <a:rPr lang="ar-SA" sz="2000" dirty="0">
                <a:solidFill>
                  <a:srgbClr val="C00000"/>
                </a:solidFill>
                <a:latin typeface="Alexandria" charset="0"/>
                <a:cs typeface="Alexandria" charset="0"/>
              </a:rPr>
              <a:t>التطبيقات المالية</a:t>
            </a:r>
            <a:r>
              <a:rPr lang="ar-SA" sz="2000" dirty="0">
                <a:latin typeface="Alexandria" charset="0"/>
                <a:cs typeface="Alexandria" charset="0"/>
              </a:rPr>
              <a:t>، </a:t>
            </a:r>
            <a:r>
              <a:rPr lang="ar-SA" sz="2000" dirty="0">
                <a:solidFill>
                  <a:srgbClr val="C00000"/>
                </a:solidFill>
                <a:latin typeface="Alexandria" charset="0"/>
                <a:cs typeface="Alexandria" charset="0"/>
              </a:rPr>
              <a:t>والتنبيهات الفورية </a:t>
            </a:r>
            <a:r>
              <a:rPr lang="ar-SA" sz="2000" dirty="0">
                <a:latin typeface="Alexandria" charset="0"/>
                <a:cs typeface="Alexandria" charset="0"/>
              </a:rPr>
              <a:t>للتغيرات الاقتصادية، مما يمكن الأفراد من </a:t>
            </a:r>
            <a:r>
              <a:rPr lang="ar-SA" sz="2000" dirty="0">
                <a:solidFill>
                  <a:srgbClr val="C00000"/>
                </a:solidFill>
                <a:latin typeface="Alexandria" charset="0"/>
                <a:cs typeface="Alexandria" charset="0"/>
              </a:rPr>
              <a:t>اتخاذ قرارات مالية مستنيرة</a:t>
            </a:r>
            <a:r>
              <a:rPr lang="ar-SA" sz="2000" dirty="0">
                <a:latin typeface="Alexandria" charset="0"/>
                <a:cs typeface="Alexandria" charset="0"/>
              </a:rPr>
              <a:t>، مع زيادة الشفافية في الأسواق المالية.</a:t>
            </a:r>
          </a:p>
        </p:txBody>
      </p:sp>
    </p:spTree>
    <p:extLst>
      <p:ext uri="{BB962C8B-B14F-4D97-AF65-F5344CB8AC3E}">
        <p14:creationId xmlns:p14="http://schemas.microsoft.com/office/powerpoint/2010/main" val="1349373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12382" y="1694693"/>
            <a:ext cx="10768418" cy="47089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أتاحت الصحافة المحمولة </a:t>
            </a:r>
            <a:r>
              <a:rPr lang="ar-SA" sz="2000" dirty="0">
                <a:solidFill>
                  <a:srgbClr val="C00000"/>
                </a:solidFill>
                <a:latin typeface="Alexandria" charset="0"/>
                <a:cs typeface="Alexandria" charset="0"/>
              </a:rPr>
              <a:t>توثيقاً أشمل </a:t>
            </a:r>
            <a:r>
              <a:rPr lang="ar-SA" sz="2000" dirty="0">
                <a:latin typeface="Alexandria" charset="0"/>
                <a:cs typeface="Alexandria" charset="0"/>
              </a:rPr>
              <a:t>للفعاليات الثقافية، حيث يمكن تغطية المهرجانات، والمعارض، والأحداث الفنية، بنشر حي ومباشر، مع مشاركة أوسع للفنانين والجمهور.</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ساهمت هذه الصحافة في </a:t>
            </a:r>
            <a:r>
              <a:rPr lang="ar-SA" sz="2000" dirty="0" smtClean="0">
                <a:latin typeface="Alexandria" charset="0"/>
                <a:cs typeface="Alexandria" charset="0"/>
              </a:rPr>
              <a:t>ديمقراطية الثقافة</a:t>
            </a:r>
            <a:r>
              <a:rPr lang="ar-SA" sz="2000" dirty="0">
                <a:latin typeface="Alexandria" charset="0"/>
                <a:cs typeface="Alexandria" charset="0"/>
              </a:rPr>
              <a:t>، عبر إتاحة المحتوى الثقافي لمجموعات أوسع، كما سهلت اكتشاف المواهب، ونشر الأعمال الإبداعية، مما يعزز التنوع الثقافي، وتبادل الخبرات</a:t>
            </a:r>
            <a:r>
              <a:rPr lang="ar-SA" sz="2000" dirty="0" smtClean="0">
                <a:latin typeface="Alexandria" charset="0"/>
                <a:cs typeface="Alexandria" charset="0"/>
              </a:rPr>
              <a:t>.</a:t>
            </a:r>
            <a:endParaRPr lang="en-US" sz="2000" dirty="0" smtClean="0">
              <a:latin typeface="Alexandria" charset="0"/>
              <a:cs typeface="Alexandria" charset="0"/>
            </a:endParaRPr>
          </a:p>
          <a:p>
            <a:pPr algn="just" rtl="1">
              <a:lnSpc>
                <a:spcPct val="150000"/>
              </a:lnSpc>
            </a:pP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ثالثاً، مصطلح </a:t>
            </a:r>
            <a:r>
              <a:rPr lang="ar-SA" sz="2000" dirty="0" smtClean="0">
                <a:solidFill>
                  <a:srgbClr val="C00000"/>
                </a:solidFill>
                <a:latin typeface="Alexandria" charset="0"/>
                <a:cs typeface="Alexandria" charset="0"/>
              </a:rPr>
              <a:t>ديمقراطية الثقافة</a:t>
            </a:r>
            <a:r>
              <a:rPr lang="ar-SA" sz="2000" dirty="0" smtClean="0">
                <a:latin typeface="Alexandria" charset="0"/>
                <a:cs typeface="Alexandria" charset="0"/>
              </a:rPr>
              <a:t> يشير </a:t>
            </a:r>
            <a:r>
              <a:rPr lang="ar-SA" sz="2000" dirty="0">
                <a:latin typeface="Alexandria" charset="0"/>
                <a:cs typeface="Alexandria" charset="0"/>
              </a:rPr>
              <a:t>إلى عملية جعل الوصول إلى الثقافة، إنتاجها، وتوزيعها متاحًا </a:t>
            </a:r>
            <a:r>
              <a:rPr lang="ar-SA" sz="2000" dirty="0">
                <a:solidFill>
                  <a:srgbClr val="C00000"/>
                </a:solidFill>
                <a:latin typeface="Alexandria" charset="0"/>
                <a:cs typeface="Alexandria" charset="0"/>
              </a:rPr>
              <a:t>لجميع شرائح المجتمع</a:t>
            </a:r>
            <a:r>
              <a:rPr lang="ar-SA" sz="2000" dirty="0">
                <a:latin typeface="Alexandria" charset="0"/>
                <a:cs typeface="Alexandria" charset="0"/>
              </a:rPr>
              <a:t>، وليس حكرًا على النخب أو الفئات الاجتماعية أو الاقتصادية </a:t>
            </a:r>
            <a:r>
              <a:rPr lang="ar-SA" sz="2000" dirty="0" smtClean="0">
                <a:latin typeface="Alexandria" charset="0"/>
                <a:cs typeface="Alexandria" charset="0"/>
              </a:rPr>
              <a:t>العليا، </a:t>
            </a:r>
            <a:r>
              <a:rPr lang="ar-SA" sz="2000" dirty="0">
                <a:latin typeface="Alexandria" charset="0"/>
                <a:cs typeface="Alexandria" charset="0"/>
              </a:rPr>
              <a:t>وهذا المفهوم يقوم على مبدأ أن الثقافة يجب أن تكون حقًا عامًا، وليس امتيازًا لفئة معينة.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الثقافي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675935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316820" y="1694693"/>
            <a:ext cx="7163980" cy="496289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تقدم الصحافة المحمولة أدوات قوية للتغطية البيئية، حيث يمكن </a:t>
            </a:r>
            <a:r>
              <a:rPr lang="ar-SA" sz="2000" dirty="0">
                <a:solidFill>
                  <a:srgbClr val="C00000"/>
                </a:solidFill>
                <a:latin typeface="Alexandria" charset="0"/>
                <a:cs typeface="Alexandria" charset="0"/>
              </a:rPr>
              <a:t>توثيق التغيرات البيئية</a:t>
            </a:r>
            <a:r>
              <a:rPr lang="ar-SA" sz="2000" dirty="0">
                <a:latin typeface="Alexandria" charset="0"/>
                <a:cs typeface="Alexandria" charset="0"/>
              </a:rPr>
              <a:t>، والكوارث الطبيعية، بشكل فوري، مع مشاركة الجمهور في </a:t>
            </a:r>
            <a:r>
              <a:rPr lang="ar-SA" sz="2000" dirty="0">
                <a:solidFill>
                  <a:srgbClr val="C00000"/>
                </a:solidFill>
                <a:latin typeface="Alexandria" charset="0"/>
                <a:cs typeface="Alexandria" charset="0"/>
              </a:rPr>
              <a:t>رصد الظواهر البيئية </a:t>
            </a:r>
            <a:r>
              <a:rPr lang="ar-SA" sz="2000" dirty="0">
                <a:latin typeface="Alexandria" charset="0"/>
                <a:cs typeface="Alexandria" charset="0"/>
              </a:rPr>
              <a:t>في </a:t>
            </a:r>
            <a:r>
              <a:rPr lang="ar-SA" sz="2000" dirty="0" smtClean="0">
                <a:latin typeface="Alexandria" charset="0"/>
                <a:cs typeface="Alexandria" charset="0"/>
              </a:rPr>
              <a:t>مناطقهم أو مناطق تواجدهم حين وقوع الأحداث الطبيعية أو البيئية، مثل الزلازل والأعاصير والفيضانات وغيرها.</a:t>
            </a:r>
            <a:endParaRPr lang="ar-SA" sz="2000" dirty="0">
              <a:latin typeface="Alexandria" charset="0"/>
              <a:cs typeface="Alexandria" charset="0"/>
            </a:endParaRP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ثانياً، تمكن هذه الصحافة من </a:t>
            </a:r>
            <a:r>
              <a:rPr lang="ar-SA" sz="2000" dirty="0">
                <a:solidFill>
                  <a:srgbClr val="C00000"/>
                </a:solidFill>
                <a:latin typeface="Alexandria" charset="0"/>
                <a:cs typeface="Alexandria" charset="0"/>
              </a:rPr>
              <a:t>ربط القضايا البيئية المحلية بالسياق العالمي</a:t>
            </a:r>
            <a:r>
              <a:rPr lang="ar-SA" sz="2000" dirty="0">
                <a:latin typeface="Alexandria" charset="0"/>
                <a:cs typeface="Alexandria" charset="0"/>
              </a:rPr>
              <a:t>، عبر سرد قصص تفاعلية، تعرض آثار التغير المناخي، وتسلط الضوء على جهود </a:t>
            </a:r>
            <a:r>
              <a:rPr lang="ar-SA" sz="2000" dirty="0" smtClean="0">
                <a:latin typeface="Alexandria" charset="0"/>
                <a:cs typeface="Alexandria" charset="0"/>
              </a:rPr>
              <a:t>الحماية كذلك من خلال الرسائل التوعوية والتحذيرية، </a:t>
            </a:r>
            <a:r>
              <a:rPr lang="ar-SA" sz="2000" dirty="0">
                <a:latin typeface="Alexandria" charset="0"/>
                <a:cs typeface="Alexandria" charset="0"/>
              </a:rPr>
              <a:t>مما </a:t>
            </a:r>
            <a:r>
              <a:rPr lang="ar-SA" sz="2000" dirty="0">
                <a:solidFill>
                  <a:srgbClr val="C00000"/>
                </a:solidFill>
                <a:latin typeface="Alexandria" charset="0"/>
                <a:cs typeface="Alexandria" charset="0"/>
              </a:rPr>
              <a:t>يعزز الوعي </a:t>
            </a:r>
            <a:r>
              <a:rPr lang="ar-SA" sz="2000" dirty="0" smtClean="0">
                <a:solidFill>
                  <a:srgbClr val="C00000"/>
                </a:solidFill>
                <a:latin typeface="Alexandria" charset="0"/>
                <a:cs typeface="Alexandria" charset="0"/>
              </a:rPr>
              <a:t>البيئي</a:t>
            </a:r>
            <a:r>
              <a:rPr lang="ar-SA" sz="2000" dirty="0" smtClean="0">
                <a:latin typeface="Alexandria" charset="0"/>
                <a:cs typeface="Alexandria" charset="0"/>
              </a:rPr>
              <a:t>، ويسهم في الحفاظ على الأرواح والممتلكات مما </a:t>
            </a:r>
            <a:r>
              <a:rPr lang="ar-SA" sz="2000" dirty="0" smtClean="0">
                <a:solidFill>
                  <a:srgbClr val="C00000"/>
                </a:solidFill>
                <a:latin typeface="Alexandria" charset="0"/>
                <a:cs typeface="Alexandria" charset="0"/>
              </a:rPr>
              <a:t>ينعكس على الآثار المترتبة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مستقبل الصحافة المحمولة في الإعلام البيئي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22530" name="Picture 2" descr="الكوارث الطبيعية عام 2022.. أسوأ فيضان في باكستان منذ 30 عاما وأشد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4669" y="1329556"/>
            <a:ext cx="3698354" cy="27737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2532" name="Picture 4" descr="20 تريليون دولار خسائر.. الكوارث الطبيعية تهدد الاقتصاد العالمي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669" y="4214843"/>
            <a:ext cx="3680033" cy="24517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75506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500880" y="1694693"/>
            <a:ext cx="6979919" cy="47089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أحدثت الصحافة المحمولة ثورة في التغطية الصحية، حيث يمكن </a:t>
            </a:r>
            <a:r>
              <a:rPr lang="ar-SA" sz="2000" dirty="0">
                <a:solidFill>
                  <a:srgbClr val="C00000"/>
                </a:solidFill>
                <a:latin typeface="Alexandria" charset="0"/>
                <a:cs typeface="Alexandria" charset="0"/>
              </a:rPr>
              <a:t>نش</a:t>
            </a:r>
            <a:r>
              <a:rPr lang="ar-SA" sz="2000" dirty="0">
                <a:latin typeface="Alexandria" charset="0"/>
                <a:cs typeface="Alexandria" charset="0"/>
              </a:rPr>
              <a:t>ر النصائح الطبية، والتحذيرات الصحية فورياً، كما سهلت </a:t>
            </a:r>
            <a:r>
              <a:rPr lang="ar-SA" sz="2000" dirty="0">
                <a:solidFill>
                  <a:srgbClr val="C00000"/>
                </a:solidFill>
                <a:latin typeface="Alexandria" charset="0"/>
                <a:cs typeface="Alexandria" charset="0"/>
              </a:rPr>
              <a:t>متابعة</a:t>
            </a:r>
            <a:r>
              <a:rPr lang="ar-SA" sz="2000" dirty="0">
                <a:latin typeface="Alexandria" charset="0"/>
                <a:cs typeface="Alexandria" charset="0"/>
              </a:rPr>
              <a:t> الأوبئة، وتفشي الأمراض، مع خرائط تفاعلية، وبيانات </a:t>
            </a:r>
            <a:r>
              <a:rPr lang="ar-SA" sz="2000" dirty="0" smtClean="0">
                <a:latin typeface="Alexandria" charset="0"/>
                <a:cs typeface="Alexandria" charset="0"/>
              </a:rPr>
              <a:t>محدثة تسهم في </a:t>
            </a:r>
            <a:r>
              <a:rPr lang="ar-SA" sz="2000" dirty="0" smtClean="0">
                <a:solidFill>
                  <a:srgbClr val="C00000"/>
                </a:solidFill>
                <a:latin typeface="Alexandria" charset="0"/>
                <a:cs typeface="Alexandria" charset="0"/>
              </a:rPr>
              <a:t>إعلام</a:t>
            </a:r>
            <a:r>
              <a:rPr lang="ar-SA" sz="2000" dirty="0" smtClean="0">
                <a:latin typeface="Alexandria" charset="0"/>
                <a:cs typeface="Alexandria" charset="0"/>
              </a:rPr>
              <a:t> الجمهور بما هو جديد.</a:t>
            </a:r>
            <a:endParaRPr lang="ar-SA" sz="2000" dirty="0">
              <a:latin typeface="Alexandria" charset="0"/>
              <a:cs typeface="Alexandria" charset="0"/>
            </a:endParaRP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ثانياً، وفرت هذه الصحافة </a:t>
            </a:r>
            <a:r>
              <a:rPr lang="ar-SA" sz="2000" dirty="0">
                <a:solidFill>
                  <a:srgbClr val="C00000"/>
                </a:solidFill>
                <a:latin typeface="Alexandria" charset="0"/>
                <a:cs typeface="Alexandria" charset="0"/>
              </a:rPr>
              <a:t>منصات</a:t>
            </a:r>
            <a:r>
              <a:rPr lang="ar-SA" sz="2000" dirty="0">
                <a:latin typeface="Alexandria" charset="0"/>
                <a:cs typeface="Alexandria" charset="0"/>
              </a:rPr>
              <a:t> </a:t>
            </a:r>
            <a:r>
              <a:rPr lang="ar-SA" sz="2000" dirty="0">
                <a:solidFill>
                  <a:srgbClr val="C00000"/>
                </a:solidFill>
                <a:latin typeface="Alexandria" charset="0"/>
                <a:cs typeface="Alexandria" charset="0"/>
              </a:rPr>
              <a:t>للتواصل</a:t>
            </a:r>
            <a:r>
              <a:rPr lang="ar-SA" sz="2000" dirty="0">
                <a:latin typeface="Alexandria" charset="0"/>
                <a:cs typeface="Alexandria" charset="0"/>
              </a:rPr>
              <a:t> بين الخبراء والجمهور، مع إمكانية بث الندوات الصحية، والإجابة على الأسئلة، مما يعزز الوعي </a:t>
            </a:r>
            <a:r>
              <a:rPr lang="ar-SA" sz="2000" dirty="0" smtClean="0">
                <a:latin typeface="Alexandria" charset="0"/>
                <a:cs typeface="Alexandria" charset="0"/>
              </a:rPr>
              <a:t>الصحي عموماً، </a:t>
            </a:r>
            <a:r>
              <a:rPr lang="ar-SA" sz="2000" dirty="0">
                <a:latin typeface="Alexandria" charset="0"/>
                <a:cs typeface="Alexandria" charset="0"/>
              </a:rPr>
              <a:t>ويسهم في </a:t>
            </a:r>
            <a:r>
              <a:rPr lang="ar-SA" sz="2000" dirty="0">
                <a:solidFill>
                  <a:srgbClr val="C00000"/>
                </a:solidFill>
                <a:latin typeface="Alexandria" charset="0"/>
                <a:cs typeface="Alexandria" charset="0"/>
              </a:rPr>
              <a:t>مكافحة المعلومات الطبية </a:t>
            </a:r>
            <a:r>
              <a:rPr lang="ar-SA" sz="2000" dirty="0" smtClean="0">
                <a:solidFill>
                  <a:srgbClr val="C00000"/>
                </a:solidFill>
                <a:latin typeface="Alexandria" charset="0"/>
                <a:cs typeface="Alexandria" charset="0"/>
              </a:rPr>
              <a:t>الزائفة</a:t>
            </a:r>
            <a:r>
              <a:rPr lang="ar-SA" sz="2000" dirty="0" smtClean="0">
                <a:latin typeface="Alexandria" charset="0"/>
                <a:cs typeface="Alexandria" charset="0"/>
              </a:rPr>
              <a:t>، ويقدم معلومات مفيدة لجميع شرائح المجتمع بمختلف الفئات.</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الصحي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24578" name="Picture 2" descr="التوعية الصحية والبيئية"/>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714" y="1588595"/>
            <a:ext cx="3527240" cy="35272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497444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21360" y="1694693"/>
            <a:ext cx="10759439" cy="2723823"/>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غيرت الصحافة المحمولة صناعة الترفيه، حيث أصبحت الأخبار الفنية، والحصرية، تنتشر بسرعة فائقة، مع </a:t>
            </a:r>
            <a:r>
              <a:rPr lang="ar-SA" sz="2000" dirty="0">
                <a:solidFill>
                  <a:srgbClr val="C00000"/>
                </a:solidFill>
                <a:latin typeface="Alexandria" charset="0"/>
                <a:cs typeface="Alexandria" charset="0"/>
              </a:rPr>
              <a:t>مشاركة مباشرة من النجوم</a:t>
            </a:r>
            <a:r>
              <a:rPr lang="ar-SA" sz="2000" dirty="0">
                <a:latin typeface="Alexandria" charset="0"/>
                <a:cs typeface="Alexandria" charset="0"/>
              </a:rPr>
              <a:t>، وجولات افتراضية </a:t>
            </a:r>
            <a:r>
              <a:rPr lang="ar-SA" sz="2000" dirty="0">
                <a:solidFill>
                  <a:srgbClr val="C00000"/>
                </a:solidFill>
                <a:latin typeface="Alexandria" charset="0"/>
                <a:cs typeface="Alexandria" charset="0"/>
              </a:rPr>
              <a:t>لكواليس</a:t>
            </a:r>
            <a:r>
              <a:rPr lang="ar-SA" sz="2000" dirty="0">
                <a:latin typeface="Alexandria" charset="0"/>
                <a:cs typeface="Alexandria" charset="0"/>
              </a:rPr>
              <a:t> الأعمال الفنية.</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ثانياً، وفرت هذه الصحافة قنوات جديدة للترويج للمحتوى الترفيهي، عبر </a:t>
            </a:r>
            <a:r>
              <a:rPr lang="ar-SA" sz="2000" dirty="0">
                <a:solidFill>
                  <a:srgbClr val="C00000"/>
                </a:solidFill>
                <a:latin typeface="Alexandria" charset="0"/>
                <a:cs typeface="Alexandria" charset="0"/>
              </a:rPr>
              <a:t>المقابلات المباشرة</a:t>
            </a:r>
            <a:r>
              <a:rPr lang="ar-SA" sz="2000" dirty="0">
                <a:latin typeface="Alexandria" charset="0"/>
                <a:cs typeface="Alexandria" charset="0"/>
              </a:rPr>
              <a:t>، </a:t>
            </a:r>
            <a:r>
              <a:rPr lang="ar-SA" sz="2000" dirty="0">
                <a:solidFill>
                  <a:srgbClr val="C00000"/>
                </a:solidFill>
                <a:latin typeface="Alexandria" charset="0"/>
                <a:cs typeface="Alexandria" charset="0"/>
              </a:rPr>
              <a:t>والإعلانات التفاعلية</a:t>
            </a:r>
            <a:r>
              <a:rPr lang="ar-SA" sz="2000" dirty="0">
                <a:latin typeface="Alexandria" charset="0"/>
                <a:cs typeface="Alexandria" charset="0"/>
              </a:rPr>
              <a:t>، كما سهلت وصول الجمهور إلى المحتوى الترفيهي العالمي، مع تعليقات وتقييمات فورية.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الترفيهي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pic>
        <p:nvPicPr>
          <p:cNvPr id="1026" name="Picture 2" descr="https://scontent.fruh2-1.fna.fbcdn.net/v/t39.30808-6/466430020_9356510597709820_7656770465018645355_n.jpg?stp=dst-jpg_s600x600_tt6&amp;_nc_cat=109&amp;ccb=1-7&amp;_nc_sid=833d8c&amp;_nc_ohc=DfhWmWCpBXMQ7kNvwG2hKmC&amp;_nc_oc=AdmEweqQXAtTSTKG4uWRYwJgi_Tt6o3M1mWggsdazsh62pmMdjb-d7pP8TacFonzLMA7roagfk_H4-q3pm1X_G6Z&amp;_nc_zt=23&amp;_nc_ht=scontent.fruh2-1.fna&amp;_nc_gid=IVM1RkijYXNkiUyPgpgyWg&amp;oh=00_AfG8tyWjv5o0uqPhAd9Aa_knhP4zNHJey4aE7Bcf8G8QEw&amp;oe=6800A2A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1735" y="4181160"/>
            <a:ext cx="4396105" cy="2483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073039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67564" y="1694693"/>
            <a:ext cx="10513236" cy="431656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أولاً، أصبحت الشفافية معياراً أساسياً في الصحافة المحمولة، حيث يجب </a:t>
            </a:r>
            <a:r>
              <a:rPr lang="ar-SA" sz="2000" dirty="0">
                <a:solidFill>
                  <a:srgbClr val="C00000"/>
                </a:solidFill>
                <a:latin typeface="Alexandria" charset="0"/>
                <a:cs typeface="Alexandria" charset="0"/>
              </a:rPr>
              <a:t>الإفصاح عن مصادر المعلومات، وطرق جمعها</a:t>
            </a:r>
            <a:r>
              <a:rPr lang="ar-SA" sz="2000" dirty="0">
                <a:latin typeface="Alexandria" charset="0"/>
                <a:cs typeface="Alexandria" charset="0"/>
              </a:rPr>
              <a:t>، مع توضيح أي تضارب مصالح، مما يعزز </a:t>
            </a:r>
            <a:r>
              <a:rPr lang="ar-SA" sz="2000" dirty="0">
                <a:solidFill>
                  <a:srgbClr val="C00000"/>
                </a:solidFill>
                <a:latin typeface="Alexandria" charset="0"/>
                <a:cs typeface="Alexandria" charset="0"/>
              </a:rPr>
              <a:t>ثقة الجمهور بالمحتوى </a:t>
            </a:r>
            <a:r>
              <a:rPr lang="ar-SA" sz="2000" dirty="0">
                <a:latin typeface="Alexandria" charset="0"/>
                <a:cs typeface="Alexandria" charset="0"/>
              </a:rPr>
              <a:t>الصحفي.</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ثانياً، تشمل الشفافية أيضاً </a:t>
            </a:r>
            <a:r>
              <a:rPr lang="ar-SA" sz="2000" dirty="0">
                <a:solidFill>
                  <a:srgbClr val="C00000"/>
                </a:solidFill>
                <a:latin typeface="Alexandria" charset="0"/>
                <a:cs typeface="Alexandria" charset="0"/>
              </a:rPr>
              <a:t>الاعتراف بالأخطاء</a:t>
            </a:r>
            <a:r>
              <a:rPr lang="ar-SA" sz="2000" dirty="0">
                <a:latin typeface="Alexandria" charset="0"/>
                <a:cs typeface="Alexandria" charset="0"/>
              </a:rPr>
              <a:t>، </a:t>
            </a:r>
            <a:r>
              <a:rPr lang="ar-SA" sz="2000" dirty="0">
                <a:solidFill>
                  <a:srgbClr val="C00000"/>
                </a:solidFill>
                <a:latin typeface="Alexandria" charset="0"/>
                <a:cs typeface="Alexandria" charset="0"/>
              </a:rPr>
              <a:t>وتصحيحها فوراً</a:t>
            </a:r>
            <a:r>
              <a:rPr lang="ar-SA" sz="2000" dirty="0">
                <a:latin typeface="Alexandria" charset="0"/>
                <a:cs typeface="Alexandria" charset="0"/>
              </a:rPr>
              <a:t>، مع شرح عملية صنع القرار التحريري، </a:t>
            </a:r>
            <a:r>
              <a:rPr lang="ar-SA" sz="2000" dirty="0">
                <a:solidFill>
                  <a:srgbClr val="C00000"/>
                </a:solidFill>
                <a:latin typeface="Alexandria" charset="0"/>
                <a:cs typeface="Alexandria" charset="0"/>
              </a:rPr>
              <a:t>مما يعزز المساءلة</a:t>
            </a:r>
            <a:r>
              <a:rPr lang="ar-SA" sz="2000" dirty="0">
                <a:latin typeface="Alexandria" charset="0"/>
                <a:cs typeface="Alexandria" charset="0"/>
              </a:rPr>
              <a:t>، ويبني علاقة ثقة بين المؤسسات الإعلامية وجمهورها</a:t>
            </a:r>
            <a:r>
              <a:rPr lang="ar-SA" sz="2000" dirty="0" smtClean="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ثالثاً، يتجه مستقبل الشفافية في صحافة الهاتف المحمول نحو مزيد من </a:t>
            </a:r>
            <a:r>
              <a:rPr lang="ar-SA" sz="2000" dirty="0">
                <a:solidFill>
                  <a:srgbClr val="C00000"/>
                </a:solidFill>
                <a:latin typeface="Alexandria" charset="0"/>
                <a:cs typeface="Alexandria" charset="0"/>
              </a:rPr>
              <a:t>الانفتاح</a:t>
            </a:r>
            <a:r>
              <a:rPr lang="ar-SA" sz="2000" dirty="0">
                <a:latin typeface="Alexandria" charset="0"/>
                <a:cs typeface="Alexandria" charset="0"/>
              </a:rPr>
              <a:t>، مدعومًا بالتقنيات الحديثة، مما </a:t>
            </a:r>
            <a:r>
              <a:rPr lang="ar-SA" sz="2000" dirty="0">
                <a:solidFill>
                  <a:srgbClr val="C00000"/>
                </a:solidFill>
                <a:latin typeface="Alexandria" charset="0"/>
                <a:cs typeface="Alexandria" charset="0"/>
              </a:rPr>
              <a:t>يعزز التحقق الفوري </a:t>
            </a:r>
            <a:r>
              <a:rPr lang="ar-SA" sz="2000" dirty="0">
                <a:latin typeface="Alexandria" charset="0"/>
                <a:cs typeface="Alexandria" charset="0"/>
              </a:rPr>
              <a:t>والمساءلة، ويُمكّن الجمهور من المشاركة الفعالة في صناعة الحقيقة.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الشفافية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459408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34720" y="1694693"/>
            <a:ext cx="10546079" cy="3589894"/>
          </a:xfrm>
          <a:prstGeom prst="rect">
            <a:avLst/>
          </a:prstGeom>
          <a:noFill/>
        </p:spPr>
        <p:txBody>
          <a:bodyPr wrap="square" rtlCol="0">
            <a:spAutoFit/>
          </a:bodyPr>
          <a:lstStyle/>
          <a:p>
            <a:pPr algn="just" rtl="1">
              <a:lnSpc>
                <a:spcPct val="150000"/>
              </a:lnSpc>
            </a:pPr>
            <a:r>
              <a:rPr lang="ar-SA" sz="2200" dirty="0">
                <a:latin typeface="Alexandria" charset="0"/>
                <a:cs typeface="Alexandria" charset="0"/>
              </a:rPr>
              <a:t>أولاً، تقدم الصحافة المحمولة فرصاً غير مسبوقة لنشر العلوم، حيث يمكن </a:t>
            </a:r>
            <a:r>
              <a:rPr lang="ar-SA" sz="2200" dirty="0">
                <a:solidFill>
                  <a:srgbClr val="C00000"/>
                </a:solidFill>
                <a:latin typeface="Alexandria" charset="0"/>
                <a:cs typeface="Alexandria" charset="0"/>
              </a:rPr>
              <a:t>شرح الاكتشافات المعقدة </a:t>
            </a:r>
            <a:r>
              <a:rPr lang="ar-SA" sz="2200" dirty="0">
                <a:latin typeface="Alexandria" charset="0"/>
                <a:cs typeface="Alexandria" charset="0"/>
              </a:rPr>
              <a:t>عبر رسوم متحركة، وتجارب افتراضية، مع مشاركة مباشرة من العلماء، مما يجعل العلوم أكثر جذباً للجمهور العام.</a:t>
            </a:r>
          </a:p>
          <a:p>
            <a:pPr algn="just" rtl="1">
              <a:lnSpc>
                <a:spcPct val="150000"/>
              </a:lnSpc>
            </a:pPr>
            <a:endParaRPr lang="ar-SA" sz="2200" dirty="0">
              <a:latin typeface="Alexandria" charset="0"/>
              <a:cs typeface="Alexandria" charset="0"/>
            </a:endParaRPr>
          </a:p>
          <a:p>
            <a:pPr algn="just" rtl="1">
              <a:lnSpc>
                <a:spcPct val="150000"/>
              </a:lnSpc>
            </a:pPr>
            <a:r>
              <a:rPr lang="ar-SA" sz="2200" dirty="0">
                <a:latin typeface="Alexandria" charset="0"/>
                <a:cs typeface="Alexandria" charset="0"/>
              </a:rPr>
              <a:t>ثانياً، تمكن هذه الصحافة من </a:t>
            </a:r>
            <a:r>
              <a:rPr lang="ar-SA" sz="2200" dirty="0">
                <a:solidFill>
                  <a:srgbClr val="C00000"/>
                </a:solidFill>
                <a:latin typeface="Alexandria" charset="0"/>
                <a:cs typeface="Alexandria" charset="0"/>
              </a:rPr>
              <a:t>ربط الجمهور بمراكز البحث</a:t>
            </a:r>
            <a:r>
              <a:rPr lang="ar-SA" sz="2200" dirty="0">
                <a:latin typeface="Alexandria" charset="0"/>
                <a:cs typeface="Alexandria" charset="0"/>
              </a:rPr>
              <a:t>، عبر بث التجارب العلمية، ونشر الأوراق البحثية المبسطة، كما تسهم في </a:t>
            </a:r>
            <a:r>
              <a:rPr lang="ar-SA" sz="2200" dirty="0">
                <a:solidFill>
                  <a:srgbClr val="C00000"/>
                </a:solidFill>
                <a:latin typeface="Alexandria" charset="0"/>
                <a:cs typeface="Alexandria" charset="0"/>
              </a:rPr>
              <a:t>مكافحة المعلومات العلمية الزائفة</a:t>
            </a:r>
            <a:r>
              <a:rPr lang="ar-SA" sz="2200" dirty="0">
                <a:latin typeface="Alexandria" charset="0"/>
                <a:cs typeface="Alexandria" charset="0"/>
              </a:rPr>
              <a:t>، عبر التحقق والشرح العلمي الدقيق.</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مستقبل الصحافة المحمولة في الإعلام العلمي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503163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259840" y="1694693"/>
            <a:ext cx="10220959" cy="3589894"/>
          </a:xfrm>
          <a:prstGeom prst="rect">
            <a:avLst/>
          </a:prstGeom>
          <a:noFill/>
        </p:spPr>
        <p:txBody>
          <a:bodyPr wrap="square" rtlCol="0">
            <a:spAutoFit/>
          </a:bodyPr>
          <a:lstStyle/>
          <a:p>
            <a:pPr algn="just" rtl="1">
              <a:lnSpc>
                <a:spcPct val="150000"/>
              </a:lnSpc>
            </a:pPr>
            <a:r>
              <a:rPr lang="ar-SA" sz="2200" dirty="0">
                <a:latin typeface="Alexandria" charset="0"/>
                <a:cs typeface="Alexandria" charset="0"/>
              </a:rPr>
              <a:t>أولاً، عززت الصحافة المحمولة التغطية للقضايا الاجتماعية، حيث يمكن توثيق المشكلات المجتمعية، </a:t>
            </a:r>
            <a:r>
              <a:rPr lang="ar-SA" sz="2200" dirty="0">
                <a:solidFill>
                  <a:srgbClr val="C00000"/>
                </a:solidFill>
                <a:latin typeface="Alexandria" charset="0"/>
                <a:cs typeface="Alexandria" charset="0"/>
              </a:rPr>
              <a:t>وتسليط الضوء </a:t>
            </a:r>
            <a:r>
              <a:rPr lang="ar-SA" sz="2200" dirty="0">
                <a:latin typeface="Alexandria" charset="0"/>
                <a:cs typeface="Alexandria" charset="0"/>
              </a:rPr>
              <a:t>على المبادرات المحلية، مع إعطاء </a:t>
            </a:r>
            <a:r>
              <a:rPr lang="ar-SA" sz="2200" dirty="0">
                <a:solidFill>
                  <a:srgbClr val="C00000"/>
                </a:solidFill>
                <a:latin typeface="Alexandria" charset="0"/>
                <a:cs typeface="Alexandria" charset="0"/>
              </a:rPr>
              <a:t>صوت للمجموعات المهمشة</a:t>
            </a:r>
            <a:r>
              <a:rPr lang="ar-SA" sz="2200" dirty="0">
                <a:latin typeface="Alexandria" charset="0"/>
                <a:cs typeface="Alexandria" charset="0"/>
              </a:rPr>
              <a:t>، عبر تقارير مصورة مباشرة من الميدان.</a:t>
            </a:r>
          </a:p>
          <a:p>
            <a:pPr algn="just" rtl="1">
              <a:lnSpc>
                <a:spcPct val="150000"/>
              </a:lnSpc>
            </a:pPr>
            <a:endParaRPr lang="ar-SA" sz="2200" dirty="0">
              <a:latin typeface="Alexandria" charset="0"/>
              <a:cs typeface="Alexandria" charset="0"/>
            </a:endParaRPr>
          </a:p>
          <a:p>
            <a:pPr algn="just" rtl="1">
              <a:lnSpc>
                <a:spcPct val="150000"/>
              </a:lnSpc>
            </a:pPr>
            <a:r>
              <a:rPr lang="ar-SA" sz="2200" dirty="0">
                <a:latin typeface="Alexandria" charset="0"/>
                <a:cs typeface="Alexandria" charset="0"/>
              </a:rPr>
              <a:t>ثانياً، ساهمت هذه الصحافة في </a:t>
            </a:r>
            <a:r>
              <a:rPr lang="ar-SA" sz="2200" dirty="0">
                <a:solidFill>
                  <a:srgbClr val="C00000"/>
                </a:solidFill>
                <a:latin typeface="Alexandria" charset="0"/>
                <a:cs typeface="Alexandria" charset="0"/>
              </a:rPr>
              <a:t>تعبئة الرأي العام </a:t>
            </a:r>
            <a:r>
              <a:rPr lang="ar-SA" sz="2200" dirty="0">
                <a:latin typeface="Alexandria" charset="0"/>
                <a:cs typeface="Alexandria" charset="0"/>
              </a:rPr>
              <a:t>حول القضايا الاجتماعية، عبر حملات تفاعلية، وجمع التبرعات، كما وفرت </a:t>
            </a:r>
            <a:r>
              <a:rPr lang="ar-SA" sz="2200" dirty="0">
                <a:solidFill>
                  <a:srgbClr val="C00000"/>
                </a:solidFill>
                <a:latin typeface="Alexandria" charset="0"/>
                <a:cs typeface="Alexandria" charset="0"/>
              </a:rPr>
              <a:t>منصات للحوار المجتمعي</a:t>
            </a:r>
            <a:r>
              <a:rPr lang="ar-SA" sz="2200" dirty="0">
                <a:latin typeface="Alexandria" charset="0"/>
                <a:cs typeface="Alexandria" charset="0"/>
              </a:rPr>
              <a:t>، تسهم في إيجاد حلول مبتكرة للمشكلات الاجتماعية.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الاجتماعي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4272849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137920" y="1694693"/>
            <a:ext cx="10342879" cy="3589894"/>
          </a:xfrm>
          <a:prstGeom prst="rect">
            <a:avLst/>
          </a:prstGeom>
          <a:noFill/>
        </p:spPr>
        <p:txBody>
          <a:bodyPr wrap="square" rtlCol="0">
            <a:spAutoFit/>
          </a:bodyPr>
          <a:lstStyle/>
          <a:p>
            <a:pPr algn="just" rtl="1">
              <a:lnSpc>
                <a:spcPct val="150000"/>
              </a:lnSpc>
            </a:pPr>
            <a:r>
              <a:rPr lang="ar-SA" sz="2200" dirty="0">
                <a:latin typeface="Alexandria" charset="0"/>
                <a:cs typeface="Alexandria" charset="0"/>
              </a:rPr>
              <a:t>أولاً، تتحمل الصحافة المحمولة مسؤولية اجتماعية كبيرة، حيث يجب أن تسهم في </a:t>
            </a:r>
            <a:r>
              <a:rPr lang="ar-SA" sz="2200" dirty="0">
                <a:solidFill>
                  <a:srgbClr val="C00000"/>
                </a:solidFill>
                <a:latin typeface="Alexandria" charset="0"/>
                <a:cs typeface="Alexandria" charset="0"/>
              </a:rPr>
              <a:t>التنمية المجتمعية</a:t>
            </a:r>
            <a:r>
              <a:rPr lang="ar-SA" sz="2200" dirty="0">
                <a:latin typeface="Alexandria" charset="0"/>
                <a:cs typeface="Alexandria" charset="0"/>
              </a:rPr>
              <a:t>، عبر تسليط الضوء على القضايا المهمة، ودعم المبادرات الإيجابية، مع الحفاظ على التوازن بين جذب الانتباه والمعالجة الموضوعية.</a:t>
            </a:r>
          </a:p>
          <a:p>
            <a:pPr algn="just" rtl="1">
              <a:lnSpc>
                <a:spcPct val="150000"/>
              </a:lnSpc>
            </a:pPr>
            <a:endParaRPr lang="ar-SA" sz="2200" dirty="0">
              <a:latin typeface="Alexandria" charset="0"/>
              <a:cs typeface="Alexandria" charset="0"/>
            </a:endParaRPr>
          </a:p>
          <a:p>
            <a:pPr algn="just" rtl="1">
              <a:lnSpc>
                <a:spcPct val="150000"/>
              </a:lnSpc>
            </a:pPr>
            <a:r>
              <a:rPr lang="ar-SA" sz="2200" dirty="0">
                <a:latin typeface="Alexandria" charset="0"/>
                <a:cs typeface="Alexandria" charset="0"/>
              </a:rPr>
              <a:t>ثانياً، تشمل المسؤولية الاجتماعية أيضاً </a:t>
            </a:r>
            <a:r>
              <a:rPr lang="ar-SA" sz="2200" dirty="0">
                <a:solidFill>
                  <a:srgbClr val="C00000"/>
                </a:solidFill>
                <a:latin typeface="Alexandria" charset="0"/>
                <a:cs typeface="Alexandria" charset="0"/>
              </a:rPr>
              <a:t>تعزيز القيم الإيجابية</a:t>
            </a:r>
            <a:r>
              <a:rPr lang="ar-SA" sz="2200" dirty="0">
                <a:latin typeface="Alexandria" charset="0"/>
                <a:cs typeface="Alexandria" charset="0"/>
              </a:rPr>
              <a:t>، </a:t>
            </a:r>
            <a:r>
              <a:rPr lang="ar-SA" sz="2200" dirty="0">
                <a:solidFill>
                  <a:srgbClr val="C00000"/>
                </a:solidFill>
                <a:latin typeface="Alexandria" charset="0"/>
                <a:cs typeface="Alexandria" charset="0"/>
              </a:rPr>
              <a:t>ومكافحة خطاب الكراهية</a:t>
            </a:r>
            <a:r>
              <a:rPr lang="ar-SA" sz="2200" dirty="0">
                <a:latin typeface="Alexandria" charset="0"/>
                <a:cs typeface="Alexandria" charset="0"/>
              </a:rPr>
              <a:t>، ودعم </a:t>
            </a:r>
            <a:r>
              <a:rPr lang="ar-SA" sz="2200" dirty="0">
                <a:solidFill>
                  <a:srgbClr val="C00000"/>
                </a:solidFill>
                <a:latin typeface="Alexandria" charset="0"/>
                <a:cs typeface="Alexandria" charset="0"/>
              </a:rPr>
              <a:t>التماسك الاجتماعي</a:t>
            </a:r>
            <a:r>
              <a:rPr lang="ar-SA" sz="2200" dirty="0">
                <a:latin typeface="Alexandria" charset="0"/>
                <a:cs typeface="Alexandria" charset="0"/>
              </a:rPr>
              <a:t>، مع الحرص على عدم التسبب في الذعر، أو </a:t>
            </a:r>
            <a:r>
              <a:rPr lang="ar-SA" sz="2200" dirty="0">
                <a:solidFill>
                  <a:srgbClr val="C00000"/>
                </a:solidFill>
                <a:latin typeface="Alexandria" charset="0"/>
                <a:cs typeface="Alexandria" charset="0"/>
              </a:rPr>
              <a:t>الإضرار بمصالح المجتمع</a:t>
            </a:r>
            <a:r>
              <a:rPr lang="ar-SA" sz="2200" dirty="0">
                <a:latin typeface="Alexandria" charset="0"/>
                <a:cs typeface="Alexandria" charset="0"/>
              </a:rPr>
              <a:t>، أثناء السعي للإثارة الصحفية.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المسؤولية الاجتماعية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508175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371600" y="1694693"/>
            <a:ext cx="10109199" cy="3589894"/>
          </a:xfrm>
          <a:prstGeom prst="rect">
            <a:avLst/>
          </a:prstGeom>
          <a:noFill/>
        </p:spPr>
        <p:txBody>
          <a:bodyPr wrap="square" rtlCol="0">
            <a:spAutoFit/>
          </a:bodyPr>
          <a:lstStyle/>
          <a:p>
            <a:pPr algn="just" rtl="1">
              <a:lnSpc>
                <a:spcPct val="150000"/>
              </a:lnSpc>
            </a:pPr>
            <a:r>
              <a:rPr lang="ar-SA" sz="2200" dirty="0">
                <a:latin typeface="Alexandria" charset="0"/>
                <a:cs typeface="Alexandria" charset="0"/>
              </a:rPr>
              <a:t>أولاً، أتاحت الصحافة المحمولة تغطية أوسع للفعاليات الدينية، حيث يمكن </a:t>
            </a:r>
            <a:r>
              <a:rPr lang="ar-SA" sz="2200" dirty="0">
                <a:solidFill>
                  <a:srgbClr val="C00000"/>
                </a:solidFill>
                <a:latin typeface="Alexandria" charset="0"/>
                <a:cs typeface="Alexandria" charset="0"/>
              </a:rPr>
              <a:t>بث الصلوات</a:t>
            </a:r>
            <a:r>
              <a:rPr lang="ar-SA" sz="2200" dirty="0">
                <a:latin typeface="Alexandria" charset="0"/>
                <a:cs typeface="Alexandria" charset="0"/>
              </a:rPr>
              <a:t>، </a:t>
            </a:r>
            <a:r>
              <a:rPr lang="ar-SA" sz="2200" dirty="0">
                <a:solidFill>
                  <a:srgbClr val="C00000"/>
                </a:solidFill>
                <a:latin typeface="Alexandria" charset="0"/>
                <a:cs typeface="Alexandria" charset="0"/>
              </a:rPr>
              <a:t>والمواعظ</a:t>
            </a:r>
            <a:r>
              <a:rPr lang="ar-SA" sz="2200" dirty="0">
                <a:latin typeface="Alexandria" charset="0"/>
                <a:cs typeface="Alexandria" charset="0"/>
              </a:rPr>
              <a:t>، والمحاضرات الدينية مباشرة، مع إتاحة الفرصة للأسئلة والمناقشات، مما يعزز الفهم الديني الصحيح.</a:t>
            </a:r>
          </a:p>
          <a:p>
            <a:pPr algn="just" rtl="1">
              <a:lnSpc>
                <a:spcPct val="150000"/>
              </a:lnSpc>
            </a:pPr>
            <a:endParaRPr lang="ar-SA" sz="2200" dirty="0">
              <a:latin typeface="Alexandria" charset="0"/>
              <a:cs typeface="Alexandria" charset="0"/>
            </a:endParaRPr>
          </a:p>
          <a:p>
            <a:pPr algn="just" rtl="1">
              <a:lnSpc>
                <a:spcPct val="150000"/>
              </a:lnSpc>
            </a:pPr>
            <a:r>
              <a:rPr lang="ar-SA" sz="2200" dirty="0">
                <a:latin typeface="Alexandria" charset="0"/>
                <a:cs typeface="Alexandria" charset="0"/>
              </a:rPr>
              <a:t>ثانياً، ساهمت هذه الصحافة في </a:t>
            </a:r>
            <a:r>
              <a:rPr lang="ar-SA" sz="2200" dirty="0">
                <a:solidFill>
                  <a:srgbClr val="C00000"/>
                </a:solidFill>
                <a:latin typeface="Alexandria" charset="0"/>
                <a:cs typeface="Alexandria" charset="0"/>
              </a:rPr>
              <a:t>مكافحة التطرف</a:t>
            </a:r>
            <a:r>
              <a:rPr lang="ar-SA" sz="2200" dirty="0">
                <a:latin typeface="Alexandria" charset="0"/>
                <a:cs typeface="Alexandria" charset="0"/>
              </a:rPr>
              <a:t>، عبر </a:t>
            </a:r>
            <a:r>
              <a:rPr lang="ar-SA" sz="2200" dirty="0">
                <a:solidFill>
                  <a:srgbClr val="C00000"/>
                </a:solidFill>
                <a:latin typeface="Alexandria" charset="0"/>
                <a:cs typeface="Alexandria" charset="0"/>
              </a:rPr>
              <a:t>نشر الخطاب الديني المعتدل</a:t>
            </a:r>
            <a:r>
              <a:rPr lang="ar-SA" sz="2200" dirty="0">
                <a:latin typeface="Alexandria" charset="0"/>
                <a:cs typeface="Alexandria" charset="0"/>
              </a:rPr>
              <a:t>، كما وفرت </a:t>
            </a:r>
            <a:r>
              <a:rPr lang="ar-SA" sz="2200" dirty="0">
                <a:solidFill>
                  <a:srgbClr val="C00000"/>
                </a:solidFill>
                <a:latin typeface="Alexandria" charset="0"/>
                <a:cs typeface="Alexandria" charset="0"/>
              </a:rPr>
              <a:t>منصات للحوار </a:t>
            </a:r>
            <a:r>
              <a:rPr lang="ar-SA" sz="2200" dirty="0">
                <a:latin typeface="Alexandria" charset="0"/>
                <a:cs typeface="Alexandria" charset="0"/>
              </a:rPr>
              <a:t>بين الأديان، وتعزيز التسامح، مع الحفاظ على الحساسية الدينية، واحترام المشاعر.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الديني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524539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259840" y="1694693"/>
            <a:ext cx="10220959" cy="3589894"/>
          </a:xfrm>
          <a:prstGeom prst="rect">
            <a:avLst/>
          </a:prstGeom>
          <a:noFill/>
        </p:spPr>
        <p:txBody>
          <a:bodyPr wrap="square" rtlCol="0">
            <a:spAutoFit/>
          </a:bodyPr>
          <a:lstStyle/>
          <a:p>
            <a:pPr algn="just" rtl="1">
              <a:lnSpc>
                <a:spcPct val="150000"/>
              </a:lnSpc>
            </a:pPr>
            <a:r>
              <a:rPr lang="ar-SA" sz="2200" dirty="0">
                <a:latin typeface="Alexandria" charset="0"/>
                <a:cs typeface="Alexandria" charset="0"/>
              </a:rPr>
              <a:t>أولاً، أحدثت الصحافة المحمولة تحولاً في الإعلام السياحي، حيث يمكن </a:t>
            </a:r>
            <a:r>
              <a:rPr lang="ar-SA" sz="2200" dirty="0">
                <a:solidFill>
                  <a:srgbClr val="C00000"/>
                </a:solidFill>
                <a:latin typeface="Alexandria" charset="0"/>
                <a:cs typeface="Alexandria" charset="0"/>
              </a:rPr>
              <a:t>تقديم جولات افتراضية</a:t>
            </a:r>
            <a:r>
              <a:rPr lang="ar-SA" sz="2200" dirty="0">
                <a:latin typeface="Alexandria" charset="0"/>
                <a:cs typeface="Alexandria" charset="0"/>
              </a:rPr>
              <a:t>، ونشر توصيات سفر فورية، مع </a:t>
            </a:r>
            <a:r>
              <a:rPr lang="ar-SA" sz="2200" dirty="0">
                <a:solidFill>
                  <a:srgbClr val="C00000"/>
                </a:solidFill>
                <a:latin typeface="Alexandria" charset="0"/>
                <a:cs typeface="Alexandria" charset="0"/>
              </a:rPr>
              <a:t>مشاركة تجارب </a:t>
            </a:r>
            <a:r>
              <a:rPr lang="ar-SA" sz="2200" dirty="0">
                <a:latin typeface="Alexandria" charset="0"/>
                <a:cs typeface="Alexandria" charset="0"/>
              </a:rPr>
              <a:t>المسافرين بلحظيتها، مما يوفر معلومات دقيقة عن الوجهات السياحية.</a:t>
            </a:r>
          </a:p>
          <a:p>
            <a:pPr algn="just" rtl="1">
              <a:lnSpc>
                <a:spcPct val="150000"/>
              </a:lnSpc>
            </a:pPr>
            <a:endParaRPr lang="ar-SA" sz="2200" dirty="0">
              <a:latin typeface="Alexandria" charset="0"/>
              <a:cs typeface="Alexandria" charset="0"/>
            </a:endParaRPr>
          </a:p>
          <a:p>
            <a:pPr algn="just" rtl="1">
              <a:lnSpc>
                <a:spcPct val="150000"/>
              </a:lnSpc>
            </a:pPr>
            <a:r>
              <a:rPr lang="ar-SA" sz="2200" dirty="0">
                <a:latin typeface="Alexandria" charset="0"/>
                <a:cs typeface="Alexandria" charset="0"/>
              </a:rPr>
              <a:t>ثانياً، تمكن هذه الصحافة من تعزيز السياحة المستدامة، عبر تسليط الضوء على </a:t>
            </a:r>
            <a:r>
              <a:rPr lang="ar-SA" sz="2200" dirty="0">
                <a:solidFill>
                  <a:srgbClr val="C00000"/>
                </a:solidFill>
                <a:latin typeface="Alexandria" charset="0"/>
                <a:cs typeface="Alexandria" charset="0"/>
              </a:rPr>
              <a:t>الممارسات المسؤولة</a:t>
            </a:r>
            <a:r>
              <a:rPr lang="ar-SA" sz="2200" dirty="0">
                <a:latin typeface="Alexandria" charset="0"/>
                <a:cs typeface="Alexandria" charset="0"/>
              </a:rPr>
              <a:t>، كما تسهم في تنشيط السياحة المحلية، عبر التعريف بالمعالم غير المعروفة، والمقاصد خارج المسارات التقليدية.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مستقبل الصحافة المحمولة في الإعلام السياحي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029122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995680" y="1694693"/>
            <a:ext cx="10485119" cy="3589894"/>
          </a:xfrm>
          <a:prstGeom prst="rect">
            <a:avLst/>
          </a:prstGeom>
          <a:noFill/>
        </p:spPr>
        <p:txBody>
          <a:bodyPr wrap="square" rtlCol="0">
            <a:spAutoFit/>
          </a:bodyPr>
          <a:lstStyle/>
          <a:p>
            <a:pPr algn="just" rtl="1">
              <a:lnSpc>
                <a:spcPct val="150000"/>
              </a:lnSpc>
            </a:pPr>
            <a:r>
              <a:rPr lang="ar-SA" sz="2200" dirty="0">
                <a:latin typeface="Alexandria" charset="0"/>
                <a:cs typeface="Alexandria" charset="0"/>
              </a:rPr>
              <a:t>أولاً، وفرت الصحافة المحمولة أدوات جديدة للتغطية العسكرية، حيث يمكن </a:t>
            </a:r>
            <a:r>
              <a:rPr lang="ar-SA" sz="2200" dirty="0">
                <a:solidFill>
                  <a:srgbClr val="C00000"/>
                </a:solidFill>
                <a:latin typeface="Alexandria" charset="0"/>
                <a:cs typeface="Alexandria" charset="0"/>
              </a:rPr>
              <a:t>نقل تقارير من ساحات القتال</a:t>
            </a:r>
            <a:r>
              <a:rPr lang="ar-SA" sz="2200" dirty="0">
                <a:latin typeface="Alexandria" charset="0"/>
                <a:cs typeface="Alexandria" charset="0"/>
              </a:rPr>
              <a:t>، مع الحفاظ على الأمن، كما سهلت متابعة التطورات الأمنية، مع تحليل فوري للخبراء.</a:t>
            </a:r>
          </a:p>
          <a:p>
            <a:pPr algn="just" rtl="1">
              <a:lnSpc>
                <a:spcPct val="150000"/>
              </a:lnSpc>
            </a:pPr>
            <a:endParaRPr lang="ar-SA" sz="2200" dirty="0">
              <a:latin typeface="Alexandria" charset="0"/>
              <a:cs typeface="Alexandria" charset="0"/>
            </a:endParaRPr>
          </a:p>
          <a:p>
            <a:pPr algn="just" rtl="1">
              <a:lnSpc>
                <a:spcPct val="150000"/>
              </a:lnSpc>
            </a:pPr>
            <a:r>
              <a:rPr lang="ar-SA" sz="2200" dirty="0">
                <a:latin typeface="Alexandria" charset="0"/>
                <a:cs typeface="Alexandria" charset="0"/>
              </a:rPr>
              <a:t>ثانياً، تفرض هذه التغطية تحديات أخلاقية وأمنية، حيث يجب </a:t>
            </a:r>
            <a:r>
              <a:rPr lang="ar-SA" sz="2200" dirty="0">
                <a:solidFill>
                  <a:srgbClr val="C00000"/>
                </a:solidFill>
                <a:latin typeface="Alexandria" charset="0"/>
                <a:cs typeface="Alexandria" charset="0"/>
              </a:rPr>
              <a:t>الموازنة بين حق الجمهور في المعرفة، والاعتبارات الأمنية</a:t>
            </a:r>
            <a:r>
              <a:rPr lang="ar-SA" sz="2200" dirty="0">
                <a:latin typeface="Alexandria" charset="0"/>
                <a:cs typeface="Alexandria" charset="0"/>
              </a:rPr>
              <a:t>، مع تجنب التضليل، أو بث الذعر، أثناء تغطية النزاعات والأزمات.</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تأثير الصحافة المحمولة على الإعلام العسكري</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455128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371600" y="1694693"/>
            <a:ext cx="10109199" cy="3589894"/>
          </a:xfrm>
          <a:prstGeom prst="rect">
            <a:avLst/>
          </a:prstGeom>
          <a:noFill/>
        </p:spPr>
        <p:txBody>
          <a:bodyPr wrap="square" rtlCol="0">
            <a:spAutoFit/>
          </a:bodyPr>
          <a:lstStyle/>
          <a:p>
            <a:pPr algn="just" rtl="1">
              <a:lnSpc>
                <a:spcPct val="150000"/>
              </a:lnSpc>
            </a:pPr>
            <a:r>
              <a:rPr lang="ar-SA" sz="2200" dirty="0">
                <a:latin typeface="Alexandria" charset="0"/>
                <a:cs typeface="Alexandria" charset="0"/>
              </a:rPr>
              <a:t>أولاً، تعتمد صحافة الهاتف المحمول </a:t>
            </a:r>
            <a:r>
              <a:rPr lang="ar-SA" sz="2200" dirty="0">
                <a:solidFill>
                  <a:srgbClr val="C00000"/>
                </a:solidFill>
                <a:latin typeface="Alexandria" charset="0"/>
                <a:cs typeface="Alexandria" charset="0"/>
              </a:rPr>
              <a:t>بشكل أساسي على التطور التكنولوجي</a:t>
            </a:r>
            <a:r>
              <a:rPr lang="ar-SA" sz="2200" dirty="0">
                <a:latin typeface="Alexandria" charset="0"/>
                <a:cs typeface="Alexandria" charset="0"/>
              </a:rPr>
              <a:t>، حيث توفر التقنيات الحديثة أدوات للتصوير، والمونتاج، والنشر، تتناسب مع العمل الميداني، مع تحسين جودة المحتوى، وسرعة إنتاجه.</a:t>
            </a:r>
          </a:p>
          <a:p>
            <a:pPr algn="just" rtl="1">
              <a:lnSpc>
                <a:spcPct val="150000"/>
              </a:lnSpc>
            </a:pPr>
            <a:endParaRPr lang="ar-SA" sz="2200" dirty="0">
              <a:latin typeface="Alexandria" charset="0"/>
              <a:cs typeface="Alexandria" charset="0"/>
            </a:endParaRPr>
          </a:p>
          <a:p>
            <a:pPr algn="just" rtl="1">
              <a:lnSpc>
                <a:spcPct val="150000"/>
              </a:lnSpc>
            </a:pPr>
            <a:r>
              <a:rPr lang="ar-SA" sz="2200" dirty="0">
                <a:latin typeface="Alexandria" charset="0"/>
                <a:cs typeface="Alexandria" charset="0"/>
              </a:rPr>
              <a:t>ثانياً، يجب أن يواكب الصحفيون التطورات التقنية، مع الحفاظ على </a:t>
            </a:r>
            <a:r>
              <a:rPr lang="ar-SA" sz="2200" dirty="0">
                <a:solidFill>
                  <a:srgbClr val="C00000"/>
                </a:solidFill>
                <a:latin typeface="Alexandria" charset="0"/>
                <a:cs typeface="Alexandria" charset="0"/>
              </a:rPr>
              <a:t>المهارات الصحفية الأساسية</a:t>
            </a:r>
            <a:r>
              <a:rPr lang="ar-SA" sz="2200" dirty="0">
                <a:latin typeface="Alexandria" charset="0"/>
                <a:cs typeface="Alexandria" charset="0"/>
              </a:rPr>
              <a:t>، حيث لا تغني التقنيات عن الحس الصحفي، والقدرة على التحليل، والكتابة الجيدة، التي تبقى أساس العمل الصحفي الناجح.</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التكنولوجيا في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4008581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371600" y="1694693"/>
            <a:ext cx="10109199" cy="4097725"/>
          </a:xfrm>
          <a:prstGeom prst="rect">
            <a:avLst/>
          </a:prstGeom>
          <a:noFill/>
        </p:spPr>
        <p:txBody>
          <a:bodyPr wrap="square" rtlCol="0">
            <a:spAutoFit/>
          </a:bodyPr>
          <a:lstStyle/>
          <a:p>
            <a:pPr algn="just" rtl="1">
              <a:lnSpc>
                <a:spcPct val="150000"/>
              </a:lnSpc>
            </a:pPr>
            <a:r>
              <a:rPr lang="ar-SA" sz="2200" dirty="0">
                <a:latin typeface="Alexandria" charset="0"/>
                <a:cs typeface="Alexandria" charset="0"/>
              </a:rPr>
              <a:t>أولاً، يشهد مستقبل الصحافة المحمولة تحولات عميقة، حيث </a:t>
            </a:r>
            <a:r>
              <a:rPr lang="ar-SA" sz="2200" dirty="0">
                <a:solidFill>
                  <a:srgbClr val="C00000"/>
                </a:solidFill>
                <a:latin typeface="Alexandria" charset="0"/>
                <a:cs typeface="Alexandria" charset="0"/>
              </a:rPr>
              <a:t>ستستمر التقنيات الناشئة في إعادة تشكيل صناعة الإعلام</a:t>
            </a:r>
            <a:r>
              <a:rPr lang="ar-SA" sz="2200" dirty="0">
                <a:latin typeface="Alexandria" charset="0"/>
                <a:cs typeface="Alexandria" charset="0"/>
              </a:rPr>
              <a:t>، مما يتطلب من الصحفيين التكيف المستمر، مع الحفاظ على القيم الصحفية الأساسية، في بيئة إعلامية سريعة التغير.</a:t>
            </a:r>
          </a:p>
          <a:p>
            <a:pPr algn="just" rtl="1">
              <a:lnSpc>
                <a:spcPct val="150000"/>
              </a:lnSpc>
            </a:pPr>
            <a:endParaRPr lang="ar-SA" sz="2200" dirty="0">
              <a:latin typeface="Alexandria" charset="0"/>
              <a:cs typeface="Alexandria" charset="0"/>
            </a:endParaRPr>
          </a:p>
          <a:p>
            <a:pPr algn="just" rtl="1">
              <a:lnSpc>
                <a:spcPct val="150000"/>
              </a:lnSpc>
            </a:pPr>
            <a:r>
              <a:rPr lang="ar-SA" sz="2200" dirty="0">
                <a:latin typeface="Alexandria" charset="0"/>
                <a:cs typeface="Alexandria" charset="0"/>
              </a:rPr>
              <a:t>ثانياً، ستعتمد نجاح هذه الصحافة على</a:t>
            </a:r>
            <a:r>
              <a:rPr lang="ar-SA" sz="2200" dirty="0">
                <a:solidFill>
                  <a:srgbClr val="C00000"/>
                </a:solidFill>
                <a:latin typeface="Alexandria" charset="0"/>
                <a:cs typeface="Alexandria" charset="0"/>
              </a:rPr>
              <a:t> التوازن بين الابتكار التقني، والجودة الصحفية</a:t>
            </a:r>
            <a:r>
              <a:rPr lang="ar-SA" sz="2200" dirty="0">
                <a:latin typeface="Alexandria" charset="0"/>
                <a:cs typeface="Alexandria" charset="0"/>
              </a:rPr>
              <a:t>، مع تعزيز الثقة مع الجمهور، حيث تبقى المصداقية، والدقة، والمسؤولية، هي أساس العمل الصحفي الرقمي الناجح والمؤثر.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خاتمة عن مستقبل صحافة الهاتف المحمول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مستقبل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1793550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0421" y="1599902"/>
            <a:ext cx="10628560" cy="5239896"/>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 تناولت المحاضرة تطور </a:t>
            </a:r>
            <a:r>
              <a:rPr lang="ar-SA" sz="2000" dirty="0">
                <a:latin typeface="Alexandria" charset="0"/>
                <a:cs typeface="Alexandria" charset="0"/>
              </a:rPr>
              <a:t>صحافة الهاتف المحمول وارتباطها بالتقنيات </a:t>
            </a:r>
            <a:r>
              <a:rPr lang="ar-SA" sz="2000" dirty="0" smtClean="0">
                <a:latin typeface="Alexandria" charset="0"/>
                <a:cs typeface="Alexandria" charset="0"/>
              </a:rPr>
              <a:t>الحديثة، </a:t>
            </a:r>
            <a:r>
              <a:rPr lang="ar-SA" sz="2000" dirty="0">
                <a:latin typeface="Alexandria" charset="0"/>
                <a:cs typeface="Alexandria" charset="0"/>
              </a:rPr>
              <a:t>والتي أحدثت تحولاً في إنتاج المحتوى الصحفي من حيث السرعة والتفاعلية والتخصيص، مع الحفاظ على الدقة والمصداقية رغم تحديات التحقق من المعلومات وأمن البيانات.</a:t>
            </a:r>
          </a:p>
          <a:p>
            <a:pPr algn="just" rtl="1">
              <a:lnSpc>
                <a:spcPct val="150000"/>
              </a:lnSpc>
            </a:pPr>
            <a:endParaRPr lang="ar-SA" sz="1100" dirty="0">
              <a:latin typeface="Alexandria" charset="0"/>
              <a:cs typeface="Alexandria" charset="0"/>
            </a:endParaRPr>
          </a:p>
          <a:p>
            <a:pPr algn="just" rtl="1">
              <a:lnSpc>
                <a:spcPct val="150000"/>
              </a:lnSpc>
            </a:pPr>
            <a:r>
              <a:rPr lang="ar-SA" sz="2000" dirty="0" smtClean="0">
                <a:latin typeface="Alexandria" charset="0"/>
                <a:cs typeface="Alexandria" charset="0"/>
              </a:rPr>
              <a:t>- ناقشت </a:t>
            </a:r>
            <a:r>
              <a:rPr lang="ar-SA" sz="2000" dirty="0">
                <a:latin typeface="Alexandria" charset="0"/>
                <a:cs typeface="Alexandria" charset="0"/>
              </a:rPr>
              <a:t>المحاضرة تأثير هذه الصحافة على مختلف أنواع الإعلام (السياسي، الرياضي، الثقافي) من خلال تعزيز الشفافية والمشاركة المجتمعية، مع التركيز على نماذج الأعمال الجديدة والجوانب الأخلاقية والقانونية المصاحبة لهذا التحول الرقمي في الصناعة الإعلامية.</a:t>
            </a:r>
          </a:p>
          <a:p>
            <a:pPr algn="just" rtl="1">
              <a:lnSpc>
                <a:spcPct val="150000"/>
              </a:lnSpc>
            </a:pPr>
            <a:endParaRPr lang="ar-SA" sz="1200" dirty="0">
              <a:latin typeface="Alexandria" charset="0"/>
              <a:cs typeface="Alexandria" charset="0"/>
            </a:endParaRPr>
          </a:p>
          <a:p>
            <a:pPr algn="just" rtl="1">
              <a:lnSpc>
                <a:spcPct val="150000"/>
              </a:lnSpc>
            </a:pPr>
            <a:r>
              <a:rPr lang="ar-SA" sz="2000" dirty="0" smtClean="0">
                <a:latin typeface="Alexandria" charset="0"/>
                <a:cs typeface="Alexandria" charset="0"/>
              </a:rPr>
              <a:t>- أكدت </a:t>
            </a:r>
            <a:r>
              <a:rPr lang="ar-SA" sz="2000" dirty="0">
                <a:latin typeface="Alexandria" charset="0"/>
                <a:cs typeface="Alexandria" charset="0"/>
              </a:rPr>
              <a:t>المحاضرة </a:t>
            </a:r>
            <a:r>
              <a:rPr lang="ar-SA" sz="2000" dirty="0" smtClean="0">
                <a:latin typeface="Alexandria" charset="0"/>
                <a:cs typeface="Alexandria" charset="0"/>
              </a:rPr>
              <a:t>على </a:t>
            </a:r>
            <a:r>
              <a:rPr lang="ar-SA" sz="2000" dirty="0">
                <a:latin typeface="Alexandria" charset="0"/>
                <a:cs typeface="Alexandria" charset="0"/>
              </a:rPr>
              <a:t>ضرورة مواكبة الصحفيين للتطورات التقنية مع الحفاظ على القيم المهنية، حيث تشكل صحافة الهاتف المحمول مستقبل الصناعة الإعلامية القائم على الابتكار والتفاعل مع الجمهور، مع ضمان استدامة النماذج الاقتصادية الجديدة في هذا القطاع سريع التغير. </a:t>
            </a:r>
          </a:p>
        </p:txBody>
      </p:sp>
      <p:sp>
        <p:nvSpPr>
          <p:cNvPr id="5" name="TextBox 4">
            <a:extLst>
              <a:ext uri="{FF2B5EF4-FFF2-40B4-BE49-F238E27FC236}">
                <a16:creationId xmlns:a16="http://schemas.microsoft.com/office/drawing/2014/main" id="{3734E875-CCB0-DE57-CBD4-D7AA1B9A9C0F}"/>
              </a:ext>
            </a:extLst>
          </p:cNvPr>
          <p:cNvSpPr txBox="1"/>
          <p:nvPr/>
        </p:nvSpPr>
        <p:spPr>
          <a:xfrm>
            <a:off x="6636470" y="939048"/>
            <a:ext cx="4892511"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a:t>
            </a:r>
            <a:r>
              <a:rPr lang="ar-SA" sz="2400" b="1" dirty="0" smtClean="0">
                <a:solidFill>
                  <a:srgbClr val="203E5F"/>
                </a:solidFill>
                <a:latin typeface="Alexandria" charset="0"/>
                <a:cs typeface="Alexandria" charset="0"/>
              </a:rPr>
              <a:t>العاشرة</a:t>
            </a:r>
            <a:endParaRPr lang="ar-SA" sz="24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1797148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087120" y="2273813"/>
            <a:ext cx="10292079" cy="3323987"/>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قدم </a:t>
            </a:r>
            <a:r>
              <a:rPr lang="ar-SA" sz="2000" dirty="0">
                <a:latin typeface="Alexandria" charset="0"/>
                <a:cs typeface="Alexandria" charset="0"/>
              </a:rPr>
              <a:t>المقرر </a:t>
            </a:r>
            <a:r>
              <a:rPr lang="ar-SA" sz="2000" b="1" dirty="0">
                <a:latin typeface="Alexandria" charset="0"/>
                <a:cs typeface="Alexandria" charset="0"/>
              </a:rPr>
              <a:t>رحلة شاملة </a:t>
            </a:r>
            <a:r>
              <a:rPr lang="ar-SA" sz="2000" dirty="0">
                <a:latin typeface="Alexandria" charset="0"/>
                <a:cs typeface="Alexandria" charset="0"/>
              </a:rPr>
              <a:t>في عالم صحافة الهاتف المحمول، بدءاً من </a:t>
            </a:r>
            <a:r>
              <a:rPr lang="ar-SA" sz="2000" b="1" dirty="0">
                <a:latin typeface="Alexandria" charset="0"/>
                <a:cs typeface="Alexandria" charset="0"/>
              </a:rPr>
              <a:t>المفاهيم الأساسية</a:t>
            </a:r>
            <a:r>
              <a:rPr lang="ar-SA" sz="2000" dirty="0">
                <a:latin typeface="Alexandria" charset="0"/>
                <a:cs typeface="Alexandria" charset="0"/>
              </a:rPr>
              <a:t>، مروراً </a:t>
            </a:r>
            <a:r>
              <a:rPr lang="ar-SA" sz="2000" b="1" dirty="0">
                <a:latin typeface="Alexandria" charset="0"/>
                <a:cs typeface="Alexandria" charset="0"/>
              </a:rPr>
              <a:t>بالأدوات والتقنيات</a:t>
            </a:r>
            <a:r>
              <a:rPr lang="ar-SA" sz="2000" dirty="0">
                <a:latin typeface="Alexandria" charset="0"/>
                <a:cs typeface="Alexandria" charset="0"/>
              </a:rPr>
              <a:t>، ووصولاً إلى </a:t>
            </a:r>
            <a:r>
              <a:rPr lang="ar-SA" sz="2000" b="1" dirty="0">
                <a:latin typeface="Alexandria" charset="0"/>
                <a:cs typeface="Alexandria" charset="0"/>
              </a:rPr>
              <a:t>التطبيقات العملية</a:t>
            </a:r>
            <a:r>
              <a:rPr lang="ar-SA" sz="2000" dirty="0">
                <a:latin typeface="Alexandria" charset="0"/>
                <a:cs typeface="Alexandria" charset="0"/>
              </a:rPr>
              <a:t>، مع التركيز على </a:t>
            </a:r>
            <a:r>
              <a:rPr lang="ar-SA" sz="2000" b="1" dirty="0">
                <a:latin typeface="Alexandria" charset="0"/>
                <a:cs typeface="Alexandria" charset="0"/>
              </a:rPr>
              <a:t>الجوانب الأخلاقية والقانونية</a:t>
            </a:r>
            <a:r>
              <a:rPr lang="ar-SA" sz="2000" dirty="0">
                <a:latin typeface="Alexandria" charset="0"/>
                <a:cs typeface="Alexandria" charset="0"/>
              </a:rPr>
              <a:t>، التي تشكل إطاراً مهنياً لهذه الممارسة الصحفية.</a:t>
            </a:r>
          </a:p>
          <a:p>
            <a:pPr algn="just" rtl="1">
              <a:lnSpc>
                <a:spcPct val="150000"/>
              </a:lnSpc>
            </a:pP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2. أظهر </a:t>
            </a:r>
            <a:r>
              <a:rPr lang="ar-SA" sz="2000" dirty="0">
                <a:latin typeface="Alexandria" charset="0"/>
                <a:cs typeface="Alexandria" charset="0"/>
              </a:rPr>
              <a:t>المقرر كيف أصبح الهاتف المحمول منصة متكاملة للصحافة، تدمج بين المهارات التقليدية، والتقنيات الحديثة، مما يخلق </a:t>
            </a:r>
            <a:r>
              <a:rPr lang="ar-SA" sz="2000" b="1" dirty="0">
                <a:latin typeface="Alexandria" charset="0"/>
                <a:cs typeface="Alexandria" charset="0"/>
              </a:rPr>
              <a:t>شكلاً جديداً من الصحافة</a:t>
            </a:r>
            <a:r>
              <a:rPr lang="ar-SA" sz="2000" dirty="0">
                <a:latin typeface="Alexandria" charset="0"/>
                <a:cs typeface="Alexandria" charset="0"/>
              </a:rPr>
              <a:t>، أكثر مرونة، وسرعة، وتفاعلاً مع الجمهور.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2052320" y="108730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خاتمة المقرر - نظرة عامة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مقرر</a:t>
            </a:r>
            <a:r>
              <a:rPr lang="ar-SA" b="1" dirty="0" smtClean="0">
                <a:solidFill>
                  <a:srgbClr val="203E5F"/>
                </a:solidFill>
                <a:latin typeface="Alexandria" charset="0"/>
                <a:cs typeface="Alexandria" charset="0"/>
              </a:rPr>
              <a:t> </a:t>
            </a:r>
            <a:r>
              <a:rPr lang="ar-SA" b="1" dirty="0" smtClean="0">
                <a:solidFill>
                  <a:srgbClr val="203E5F"/>
                </a:solidFill>
                <a:latin typeface="Alexandria" charset="0"/>
                <a:cs typeface="Alexandria" charset="0"/>
              </a:rPr>
              <a:t>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4027727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894080" y="2101093"/>
            <a:ext cx="10353039" cy="3323987"/>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كشف </a:t>
            </a:r>
            <a:r>
              <a:rPr lang="ar-SA" sz="2000" dirty="0">
                <a:latin typeface="Alexandria" charset="0"/>
                <a:cs typeface="Alexandria" charset="0"/>
              </a:rPr>
              <a:t>المقرر عن </a:t>
            </a:r>
            <a:r>
              <a:rPr lang="ar-SA" sz="2000" b="1" dirty="0">
                <a:solidFill>
                  <a:srgbClr val="C00000"/>
                </a:solidFill>
                <a:latin typeface="Alexandria" charset="0"/>
                <a:cs typeface="Alexandria" charset="0"/>
              </a:rPr>
              <a:t>تحديات كبيرة</a:t>
            </a:r>
            <a:r>
              <a:rPr lang="ar-SA" sz="2000" dirty="0">
                <a:latin typeface="Alexandria" charset="0"/>
                <a:cs typeface="Alexandria" charset="0"/>
              </a:rPr>
              <a:t> تواجه الصحفي المحمول، مثل </a:t>
            </a:r>
            <a:r>
              <a:rPr lang="ar-SA" sz="2000" dirty="0">
                <a:solidFill>
                  <a:srgbClr val="C00000"/>
                </a:solidFill>
                <a:latin typeface="Alexandria" charset="0"/>
                <a:cs typeface="Alexandria" charset="0"/>
              </a:rPr>
              <a:t>ضغط السرعة</a:t>
            </a:r>
            <a:r>
              <a:rPr lang="ar-SA" sz="2000" dirty="0">
                <a:latin typeface="Alexandria" charset="0"/>
                <a:cs typeface="Alexandria" charset="0"/>
              </a:rPr>
              <a:t>، </a:t>
            </a:r>
            <a:r>
              <a:rPr lang="ar-SA" sz="2000" dirty="0">
                <a:solidFill>
                  <a:srgbClr val="C00000"/>
                </a:solidFill>
                <a:latin typeface="Alexandria" charset="0"/>
                <a:cs typeface="Alexandria" charset="0"/>
              </a:rPr>
              <a:t>والتحقق من المعلومات</a:t>
            </a:r>
            <a:r>
              <a:rPr lang="ar-SA" sz="2000" dirty="0">
                <a:latin typeface="Alexandria" charset="0"/>
                <a:cs typeface="Alexandria" charset="0"/>
              </a:rPr>
              <a:t>، </a:t>
            </a:r>
            <a:r>
              <a:rPr lang="ar-SA" sz="2000" dirty="0">
                <a:solidFill>
                  <a:srgbClr val="C00000"/>
                </a:solidFill>
                <a:latin typeface="Alexandria" charset="0"/>
                <a:cs typeface="Alexandria" charset="0"/>
              </a:rPr>
              <a:t>وحماية الخصوصية</a:t>
            </a:r>
            <a:r>
              <a:rPr lang="ar-SA" sz="2000" dirty="0">
                <a:latin typeface="Alexandria" charset="0"/>
                <a:cs typeface="Alexandria" charset="0"/>
              </a:rPr>
              <a:t>، مع </a:t>
            </a:r>
            <a:r>
              <a:rPr lang="ar-SA" sz="2000" dirty="0">
                <a:solidFill>
                  <a:srgbClr val="C00000"/>
                </a:solidFill>
                <a:latin typeface="Alexandria" charset="0"/>
                <a:cs typeface="Alexandria" charset="0"/>
              </a:rPr>
              <a:t>الحفاظ على الجودة</a:t>
            </a:r>
            <a:r>
              <a:rPr lang="ar-SA" sz="2000" dirty="0">
                <a:latin typeface="Alexandria" charset="0"/>
                <a:cs typeface="Alexandria" charset="0"/>
              </a:rPr>
              <a:t>، حيث تتطلب هذه التحديات وعياً متقدماً، ومهارات متعددة، للتعامل مع البيئة الإعلامية المعقدة.</a:t>
            </a:r>
          </a:p>
          <a:p>
            <a:pPr algn="just" rtl="1">
              <a:lnSpc>
                <a:spcPct val="150000"/>
              </a:lnSpc>
            </a:pP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2. أبرز </a:t>
            </a:r>
            <a:r>
              <a:rPr lang="ar-SA" sz="2000" dirty="0">
                <a:latin typeface="Alexandria" charset="0"/>
                <a:cs typeface="Alexandria" charset="0"/>
              </a:rPr>
              <a:t>المقرر </a:t>
            </a:r>
            <a:r>
              <a:rPr lang="ar-SA" sz="2000" b="1" dirty="0">
                <a:solidFill>
                  <a:srgbClr val="C00000"/>
                </a:solidFill>
                <a:latin typeface="Alexandria" charset="0"/>
                <a:cs typeface="Alexandria" charset="0"/>
              </a:rPr>
              <a:t>أهمية تطوير آليات للتعامل مع هذه التحديات</a:t>
            </a:r>
            <a:r>
              <a:rPr lang="ar-SA" sz="2000" dirty="0">
                <a:latin typeface="Alexandria" charset="0"/>
                <a:cs typeface="Alexandria" charset="0"/>
              </a:rPr>
              <a:t>، عبر </a:t>
            </a:r>
            <a:r>
              <a:rPr lang="ar-SA" sz="2000" dirty="0">
                <a:solidFill>
                  <a:srgbClr val="C00000"/>
                </a:solidFill>
                <a:latin typeface="Alexandria" charset="0"/>
                <a:cs typeface="Alexandria" charset="0"/>
              </a:rPr>
              <a:t>أدوات التحقق</a:t>
            </a:r>
            <a:r>
              <a:rPr lang="ar-SA" sz="2000" dirty="0">
                <a:latin typeface="Alexandria" charset="0"/>
                <a:cs typeface="Alexandria" charset="0"/>
              </a:rPr>
              <a:t>، </a:t>
            </a:r>
            <a:r>
              <a:rPr lang="ar-SA" sz="2000" dirty="0">
                <a:solidFill>
                  <a:srgbClr val="C00000"/>
                </a:solidFill>
                <a:latin typeface="Alexandria" charset="0"/>
                <a:cs typeface="Alexandria" charset="0"/>
              </a:rPr>
              <a:t>والممارسات الأخلاقية</a:t>
            </a:r>
            <a:r>
              <a:rPr lang="ar-SA" sz="2000" dirty="0">
                <a:latin typeface="Alexandria" charset="0"/>
                <a:cs typeface="Alexandria" charset="0"/>
              </a:rPr>
              <a:t>، </a:t>
            </a:r>
            <a:r>
              <a:rPr lang="ar-SA" sz="2000" dirty="0">
                <a:solidFill>
                  <a:srgbClr val="C00000"/>
                </a:solidFill>
                <a:latin typeface="Alexandria" charset="0"/>
                <a:cs typeface="Alexandria" charset="0"/>
              </a:rPr>
              <a:t>والتدريب المستمر</a:t>
            </a:r>
            <a:r>
              <a:rPr lang="ar-SA" sz="2000" dirty="0">
                <a:latin typeface="Alexandria" charset="0"/>
                <a:cs typeface="Alexandria" charset="0"/>
              </a:rPr>
              <a:t>، مما يمكن الصحفيين من </a:t>
            </a:r>
            <a:r>
              <a:rPr lang="ar-SA" sz="2000" b="1" dirty="0">
                <a:solidFill>
                  <a:srgbClr val="006600"/>
                </a:solidFill>
                <a:latin typeface="Alexandria" charset="0"/>
                <a:cs typeface="Alexandria" charset="0"/>
              </a:rPr>
              <a:t>تحقيق التوازن </a:t>
            </a:r>
            <a:r>
              <a:rPr lang="ar-SA" sz="2000" dirty="0">
                <a:latin typeface="Alexandria" charset="0"/>
                <a:cs typeface="Alexandria" charset="0"/>
              </a:rPr>
              <a:t>بين </a:t>
            </a:r>
            <a:r>
              <a:rPr lang="ar-SA" sz="2000" dirty="0">
                <a:solidFill>
                  <a:srgbClr val="006600"/>
                </a:solidFill>
                <a:latin typeface="Alexandria" charset="0"/>
                <a:cs typeface="Alexandria" charset="0"/>
              </a:rPr>
              <a:t>متطلبات النشر السريع، والمعايير المهنية العال</a:t>
            </a:r>
            <a:r>
              <a:rPr lang="ar-SA" sz="2000" dirty="0">
                <a:latin typeface="Alexandria" charset="0"/>
                <a:cs typeface="Alexandria" charset="0"/>
              </a:rPr>
              <a:t>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141928" y="1217773"/>
            <a:ext cx="10204514" cy="583878"/>
          </a:xfrm>
          <a:prstGeom prst="rect">
            <a:avLst/>
          </a:prstGeom>
          <a:noFill/>
        </p:spPr>
        <p:txBody>
          <a:bodyPr wrap="square" rtlCol="0">
            <a:spAutoFit/>
          </a:bodyPr>
          <a:lstStyle/>
          <a:p>
            <a:pPr algn="r" rtl="1">
              <a:lnSpc>
                <a:spcPct val="150000"/>
              </a:lnSpc>
            </a:pPr>
            <a:r>
              <a:rPr lang="ar-SA" sz="2400" b="1" dirty="0">
                <a:solidFill>
                  <a:srgbClr val="C00000"/>
                </a:solidFill>
                <a:latin typeface="Alexandria" charset="0"/>
                <a:cs typeface="Alexandria" charset="0"/>
              </a:rPr>
              <a:t>التحديات</a:t>
            </a:r>
            <a:r>
              <a:rPr lang="ar-SA" sz="2400" b="1" dirty="0">
                <a:solidFill>
                  <a:srgbClr val="203E5F"/>
                </a:solidFill>
                <a:latin typeface="Alexandria" charset="0"/>
                <a:cs typeface="Alexandria" charset="0"/>
              </a:rPr>
              <a:t> التي واجهناها</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مقرر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750730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178560" y="2355093"/>
            <a:ext cx="10109199" cy="3323987"/>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حقق </a:t>
            </a:r>
            <a:r>
              <a:rPr lang="ar-SA" sz="2000" dirty="0">
                <a:latin typeface="Alexandria" charset="0"/>
                <a:cs typeface="Alexandria" charset="0"/>
              </a:rPr>
              <a:t>المقرر هدفه في </a:t>
            </a:r>
            <a:r>
              <a:rPr lang="ar-SA" sz="2000" dirty="0">
                <a:solidFill>
                  <a:srgbClr val="C00000"/>
                </a:solidFill>
                <a:latin typeface="Alexandria" charset="0"/>
                <a:cs typeface="Alexandria" charset="0"/>
              </a:rPr>
              <a:t>تطوير مهارات الصحفي المحمول الشاملة</a:t>
            </a:r>
            <a:r>
              <a:rPr lang="ar-SA" sz="2000" dirty="0">
                <a:latin typeface="Alexandria" charset="0"/>
                <a:cs typeface="Alexandria" charset="0"/>
              </a:rPr>
              <a:t>، حيث أصبح الطلاب قادرين على </a:t>
            </a:r>
            <a:r>
              <a:rPr lang="ar-SA" sz="2000" dirty="0">
                <a:solidFill>
                  <a:srgbClr val="C00000"/>
                </a:solidFill>
                <a:latin typeface="Alexandria" charset="0"/>
                <a:cs typeface="Alexandria" charset="0"/>
              </a:rPr>
              <a:t>إنتاج محتوى متكامل</a:t>
            </a:r>
            <a:r>
              <a:rPr lang="ar-SA" sz="2000" dirty="0">
                <a:latin typeface="Alexandria" charset="0"/>
                <a:cs typeface="Alexandria" charset="0"/>
              </a:rPr>
              <a:t>، </a:t>
            </a:r>
            <a:r>
              <a:rPr lang="ar-SA" sz="2000" dirty="0">
                <a:solidFill>
                  <a:srgbClr val="C00000"/>
                </a:solidFill>
                <a:latin typeface="Alexandria" charset="0"/>
                <a:cs typeface="Alexandria" charset="0"/>
              </a:rPr>
              <a:t>باستخدام الهاتف فقط</a:t>
            </a:r>
            <a:r>
              <a:rPr lang="ar-SA" sz="2000" dirty="0">
                <a:latin typeface="Alexandria" charset="0"/>
                <a:cs typeface="Alexandria" charset="0"/>
              </a:rPr>
              <a:t>، مع إتقان تقنيات التصوير، والمونتاج، والنشر، وفق معايير احترافية.</a:t>
            </a:r>
          </a:p>
          <a:p>
            <a:pPr algn="just" rtl="1">
              <a:lnSpc>
                <a:spcPct val="150000"/>
              </a:lnSpc>
            </a:pP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2. طور </a:t>
            </a:r>
            <a:r>
              <a:rPr lang="ar-SA" sz="2000" dirty="0">
                <a:latin typeface="Alexandria" charset="0"/>
                <a:cs typeface="Alexandria" charset="0"/>
              </a:rPr>
              <a:t>المقرر أيضاً </a:t>
            </a:r>
            <a:r>
              <a:rPr lang="ar-SA" sz="2000" dirty="0">
                <a:solidFill>
                  <a:srgbClr val="C00000"/>
                </a:solidFill>
                <a:latin typeface="Alexandria" charset="0"/>
                <a:cs typeface="Alexandria" charset="0"/>
              </a:rPr>
              <a:t>الوعي النقدي </a:t>
            </a:r>
            <a:r>
              <a:rPr lang="ar-SA" sz="2000" dirty="0">
                <a:latin typeface="Alexandria" charset="0"/>
                <a:cs typeface="Alexandria" charset="0"/>
              </a:rPr>
              <a:t>لدى الطلاب، </a:t>
            </a:r>
            <a:r>
              <a:rPr lang="ar-SA" sz="2000" dirty="0">
                <a:solidFill>
                  <a:srgbClr val="C00000"/>
                </a:solidFill>
                <a:latin typeface="Alexandria" charset="0"/>
                <a:cs typeface="Alexandria" charset="0"/>
              </a:rPr>
              <a:t>تجاه المحتوى الرقمي</a:t>
            </a:r>
            <a:r>
              <a:rPr lang="ar-SA" sz="2000" dirty="0">
                <a:latin typeface="Alexandria" charset="0"/>
                <a:cs typeface="Alexandria" charset="0"/>
              </a:rPr>
              <a:t>، مع فهم عميق لأخلاقيات المهنة، وقوانين النشر، مما يخلق جيلاً جديداً من الصحفيين المحمولين، يجمعون بين </a:t>
            </a:r>
            <a:r>
              <a:rPr lang="ar-SA" sz="2000" dirty="0">
                <a:solidFill>
                  <a:srgbClr val="C00000"/>
                </a:solidFill>
                <a:latin typeface="Alexandria" charset="0"/>
                <a:cs typeface="Alexandria" charset="0"/>
              </a:rPr>
              <a:t>المهارات التقنية، والأساسيات الصحفية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178560" y="1272393"/>
            <a:ext cx="10204514" cy="583878"/>
          </a:xfrm>
          <a:prstGeom prst="rect">
            <a:avLst/>
          </a:prstGeom>
          <a:noFill/>
        </p:spPr>
        <p:txBody>
          <a:bodyPr wrap="square" rtlCol="0">
            <a:spAutoFit/>
          </a:bodyPr>
          <a:lstStyle/>
          <a:p>
            <a:pPr algn="r" rtl="1">
              <a:lnSpc>
                <a:spcPct val="150000"/>
              </a:lnSpc>
            </a:pPr>
            <a:r>
              <a:rPr lang="ar-SA" sz="2400" b="1" dirty="0">
                <a:solidFill>
                  <a:srgbClr val="006600"/>
                </a:solidFill>
                <a:latin typeface="Alexandria" charset="0"/>
                <a:cs typeface="Alexandria" charset="0"/>
              </a:rPr>
              <a:t>الإنجازات</a:t>
            </a:r>
            <a:r>
              <a:rPr lang="ar-SA" sz="2400" b="1" dirty="0">
                <a:solidFill>
                  <a:srgbClr val="203E5F"/>
                </a:solidFill>
                <a:latin typeface="Alexandria" charset="0"/>
                <a:cs typeface="Alexandria" charset="0"/>
              </a:rPr>
              <a:t> التي حققناها</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مقرر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145088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158240" y="2304293"/>
            <a:ext cx="10109199" cy="3323987"/>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أكد </a:t>
            </a:r>
            <a:r>
              <a:rPr lang="ar-SA" sz="2000" dirty="0">
                <a:latin typeface="Alexandria" charset="0"/>
                <a:cs typeface="Alexandria" charset="0"/>
              </a:rPr>
              <a:t>المقرر أن </a:t>
            </a:r>
            <a:r>
              <a:rPr lang="ar-SA" sz="2000" dirty="0">
                <a:solidFill>
                  <a:srgbClr val="C00000"/>
                </a:solidFill>
                <a:latin typeface="Alexandria" charset="0"/>
                <a:cs typeface="Alexandria" charset="0"/>
              </a:rPr>
              <a:t>صحافة الهاتف المحمول ليست مجرد أدوات</a:t>
            </a:r>
            <a:r>
              <a:rPr lang="ar-SA" sz="2000" dirty="0">
                <a:latin typeface="Alexandria" charset="0"/>
                <a:cs typeface="Alexandria" charset="0"/>
              </a:rPr>
              <a:t>، بل </a:t>
            </a:r>
            <a:r>
              <a:rPr lang="ar-SA" sz="2000" b="1" dirty="0">
                <a:latin typeface="Alexandria" charset="0"/>
                <a:cs typeface="Alexandria" charset="0"/>
              </a:rPr>
              <a:t>منهجية عمل جديدة</a:t>
            </a:r>
            <a:r>
              <a:rPr lang="ar-SA" sz="2000" dirty="0">
                <a:latin typeface="Alexandria" charset="0"/>
                <a:cs typeface="Alexandria" charset="0"/>
              </a:rPr>
              <a:t>، تعتمد على </a:t>
            </a:r>
            <a:r>
              <a:rPr lang="ar-SA" sz="2000" dirty="0">
                <a:solidFill>
                  <a:srgbClr val="C00000"/>
                </a:solidFill>
                <a:latin typeface="Alexandria" charset="0"/>
                <a:cs typeface="Alexandria" charset="0"/>
              </a:rPr>
              <a:t>التكامل بين التقنيات الحديثة، والمهارات الصحفية التقليدية</a:t>
            </a:r>
            <a:r>
              <a:rPr lang="ar-SA" sz="2000" dirty="0">
                <a:latin typeface="Alexandria" charset="0"/>
                <a:cs typeface="Alexandria" charset="0"/>
              </a:rPr>
              <a:t>، مع الحفاظ على القيم الأساسية للمهنة، مثل الدقة، والموضوعية، والمسؤولية.</a:t>
            </a:r>
          </a:p>
          <a:p>
            <a:pPr algn="just" rtl="1">
              <a:lnSpc>
                <a:spcPct val="150000"/>
              </a:lnSpc>
            </a:pP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2. تعلمنا </a:t>
            </a:r>
            <a:r>
              <a:rPr lang="ar-SA" sz="2000" dirty="0">
                <a:latin typeface="Alexandria" charset="0"/>
                <a:cs typeface="Alexandria" charset="0"/>
              </a:rPr>
              <a:t>أن نجاح الصحفي المحمول يعتمد على </a:t>
            </a:r>
            <a:r>
              <a:rPr lang="ar-SA" sz="2000" dirty="0">
                <a:solidFill>
                  <a:srgbClr val="C00000"/>
                </a:solidFill>
                <a:latin typeface="Alexandria" charset="0"/>
                <a:cs typeface="Alexandria" charset="0"/>
              </a:rPr>
              <a:t>التكيف المستمر</a:t>
            </a:r>
            <a:r>
              <a:rPr lang="ar-SA" sz="2000" dirty="0">
                <a:latin typeface="Alexandria" charset="0"/>
                <a:cs typeface="Alexandria" charset="0"/>
              </a:rPr>
              <a:t>، مع </a:t>
            </a:r>
            <a:r>
              <a:rPr lang="ar-SA" sz="2000" dirty="0">
                <a:solidFill>
                  <a:srgbClr val="C00000"/>
                </a:solidFill>
                <a:latin typeface="Alexandria" charset="0"/>
                <a:cs typeface="Alexandria" charset="0"/>
              </a:rPr>
              <a:t>التطورات التقنية</a:t>
            </a:r>
            <a:r>
              <a:rPr lang="ar-SA" sz="2000" dirty="0">
                <a:latin typeface="Alexandria" charset="0"/>
                <a:cs typeface="Alexandria" charset="0"/>
              </a:rPr>
              <a:t>، مع </a:t>
            </a:r>
            <a:r>
              <a:rPr lang="ar-SA" sz="2000" b="1" dirty="0">
                <a:latin typeface="Alexandria" charset="0"/>
                <a:cs typeface="Alexandria" charset="0"/>
              </a:rPr>
              <a:t>الحفاظ على الهوية المهنية</a:t>
            </a:r>
            <a:r>
              <a:rPr lang="ar-SA" sz="2000" dirty="0">
                <a:latin typeface="Alexandria" charset="0"/>
                <a:cs typeface="Alexandria" charset="0"/>
              </a:rPr>
              <a:t>، حيث يجب أن تظل </a:t>
            </a:r>
            <a:r>
              <a:rPr lang="ar-SA" sz="2000" dirty="0">
                <a:solidFill>
                  <a:srgbClr val="C00000"/>
                </a:solidFill>
                <a:latin typeface="Alexandria" charset="0"/>
                <a:cs typeface="Alexandria" charset="0"/>
              </a:rPr>
              <a:t>التقنيات في خدمة الصحافة، وليس العكس</a:t>
            </a:r>
            <a:r>
              <a:rPr lang="ar-SA" sz="2000" dirty="0">
                <a:latin typeface="Alexandria" charset="0"/>
                <a:cs typeface="Alexandria" charset="0"/>
              </a:rPr>
              <a:t>، مع التركيز الدائم على المصلحة العامة.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158240" y="14351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الدروس المستفادة</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مقرر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884462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016000" y="2334773"/>
            <a:ext cx="10312399" cy="3323987"/>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ينطلق </a:t>
            </a:r>
            <a:r>
              <a:rPr lang="ar-SA" sz="2000" b="1" dirty="0" smtClean="0">
                <a:latin typeface="Alexandria" charset="0"/>
                <a:cs typeface="Alexandria" charset="0"/>
              </a:rPr>
              <a:t>دارسي </a:t>
            </a:r>
            <a:r>
              <a:rPr lang="ar-SA" sz="2000" b="1" dirty="0">
                <a:latin typeface="Alexandria" charset="0"/>
                <a:cs typeface="Alexandria" charset="0"/>
              </a:rPr>
              <a:t>هذا المقرر </a:t>
            </a:r>
            <a:r>
              <a:rPr lang="ar-SA" sz="2000" dirty="0">
                <a:latin typeface="Alexandria" charset="0"/>
                <a:cs typeface="Alexandria" charset="0"/>
              </a:rPr>
              <a:t>إلى مستقبل واعد، حيث </a:t>
            </a:r>
            <a:r>
              <a:rPr lang="ar-SA" sz="2000" dirty="0">
                <a:solidFill>
                  <a:srgbClr val="C00000"/>
                </a:solidFill>
                <a:latin typeface="Alexandria" charset="0"/>
                <a:cs typeface="Alexandria" charset="0"/>
              </a:rPr>
              <a:t>ستستمر صحافة الهاتف المحمول في النمو</a:t>
            </a:r>
            <a:r>
              <a:rPr lang="ar-SA" sz="2000" dirty="0">
                <a:latin typeface="Alexandria" charset="0"/>
                <a:cs typeface="Alexandria" charset="0"/>
              </a:rPr>
              <a:t>، مدعومة </a:t>
            </a:r>
            <a:r>
              <a:rPr lang="ar-SA" sz="2000" dirty="0">
                <a:solidFill>
                  <a:srgbClr val="C00000"/>
                </a:solidFill>
                <a:latin typeface="Alexandria" charset="0"/>
                <a:cs typeface="Alexandria" charset="0"/>
              </a:rPr>
              <a:t>بتقنيات أكثر تطور</a:t>
            </a:r>
            <a:r>
              <a:rPr lang="ar-SA" sz="2000" dirty="0">
                <a:latin typeface="Alexandria" charset="0"/>
                <a:cs typeface="Alexandria" charset="0"/>
              </a:rPr>
              <a:t>اً، مما يفتح </a:t>
            </a:r>
            <a:r>
              <a:rPr lang="ar-SA" sz="2000" dirty="0">
                <a:solidFill>
                  <a:srgbClr val="C00000"/>
                </a:solidFill>
                <a:latin typeface="Alexandria" charset="0"/>
                <a:cs typeface="Alexandria" charset="0"/>
              </a:rPr>
              <a:t>آفاقاً جديدة للإبداع الصحفي</a:t>
            </a:r>
            <a:r>
              <a:rPr lang="ar-SA" sz="2000" dirty="0">
                <a:latin typeface="Alexandria" charset="0"/>
                <a:cs typeface="Alexandria" charset="0"/>
              </a:rPr>
              <a:t>، مع تحديات تتطلب وعياً نقدياً، وقدرة على التكيف المستمر.</a:t>
            </a:r>
          </a:p>
          <a:p>
            <a:pPr algn="just" rtl="1">
              <a:lnSpc>
                <a:spcPct val="150000"/>
              </a:lnSpc>
            </a:pPr>
            <a:endParaRPr lang="ar-SA" sz="2000" dirty="0">
              <a:latin typeface="Alexandria" charset="0"/>
              <a:cs typeface="Alexandria" charset="0"/>
            </a:endParaRPr>
          </a:p>
          <a:p>
            <a:pPr algn="just" rtl="1">
              <a:lnSpc>
                <a:spcPct val="150000"/>
              </a:lnSpc>
            </a:pPr>
            <a:r>
              <a:rPr lang="ar-SA" sz="2000" dirty="0" smtClean="0">
                <a:latin typeface="Alexandria" charset="0"/>
                <a:cs typeface="Alexandria" charset="0"/>
              </a:rPr>
              <a:t>2</a:t>
            </a:r>
            <a:r>
              <a:rPr lang="ar-SA" sz="2000" dirty="0" smtClean="0">
                <a:latin typeface="Alexandria" charset="0"/>
                <a:cs typeface="Alexandria" charset="0"/>
              </a:rPr>
              <a:t>. </a:t>
            </a:r>
            <a:r>
              <a:rPr lang="ar-SA" sz="2000" dirty="0">
                <a:latin typeface="Alexandria" charset="0"/>
                <a:cs typeface="Alexandria" charset="0"/>
              </a:rPr>
              <a:t>يشكل هؤلاء </a:t>
            </a:r>
            <a:r>
              <a:rPr lang="ar-SA" sz="2000" dirty="0" smtClean="0">
                <a:latin typeface="Alexandria" charset="0"/>
                <a:cs typeface="Alexandria" charset="0"/>
              </a:rPr>
              <a:t>الدارسين </a:t>
            </a:r>
            <a:r>
              <a:rPr lang="ar-SA" sz="2000" b="1" dirty="0">
                <a:latin typeface="Alexandria" charset="0"/>
                <a:cs typeface="Alexandria" charset="0"/>
              </a:rPr>
              <a:t>جيلاً جديداً من الصحفيين</a:t>
            </a:r>
            <a:r>
              <a:rPr lang="ar-SA" sz="2000" dirty="0">
                <a:latin typeface="Alexandria" charset="0"/>
                <a:cs typeface="Alexandria" charset="0"/>
              </a:rPr>
              <a:t>، </a:t>
            </a:r>
            <a:r>
              <a:rPr lang="ar-SA" sz="2000" dirty="0">
                <a:solidFill>
                  <a:srgbClr val="C00000"/>
                </a:solidFill>
                <a:latin typeface="Alexandria" charset="0"/>
                <a:cs typeface="Alexandria" charset="0"/>
              </a:rPr>
              <a:t>القادرين على قيادة التحول الرقمي في الإعلام</a:t>
            </a:r>
            <a:r>
              <a:rPr lang="ar-SA" sz="2000" dirty="0">
                <a:latin typeface="Alexandria" charset="0"/>
                <a:cs typeface="Alexandria" charset="0"/>
              </a:rPr>
              <a:t>، مع الحفاظ على القيم الصحفية الأصيلة، مما يضمن </a:t>
            </a:r>
            <a:r>
              <a:rPr lang="ar-SA" sz="2000" dirty="0">
                <a:solidFill>
                  <a:srgbClr val="C00000"/>
                </a:solidFill>
                <a:latin typeface="Alexandria" charset="0"/>
                <a:cs typeface="Alexandria" charset="0"/>
              </a:rPr>
              <a:t>استمرار دور الصحافة الحيوي، في بناء المجتمعات، وخدمة الصالح العام</a:t>
            </a:r>
            <a:r>
              <a:rPr lang="ar-SA" sz="2000" dirty="0">
                <a:latin typeface="Alexandria" charset="0"/>
                <a:cs typeface="Alexandria" charset="0"/>
              </a:rPr>
              <a:t>، في العصر الرقمي.</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219200" y="146563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نظرة نحو المستقبل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4632960" y="163600"/>
            <a:ext cx="7473205"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مقرر صحافة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911163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767839" y="2913159"/>
            <a:ext cx="8290559" cy="2554545"/>
          </a:xfrm>
          <a:prstGeom prst="rect">
            <a:avLst/>
          </a:prstGeom>
          <a:noFill/>
        </p:spPr>
        <p:txBody>
          <a:bodyPr wrap="square" rtlCol="0">
            <a:spAutoFit/>
          </a:bodyPr>
          <a:lstStyle/>
          <a:p>
            <a:pPr algn="just" rtl="1">
              <a:lnSpc>
                <a:spcPct val="200000"/>
              </a:lnSpc>
            </a:pPr>
            <a:r>
              <a:rPr lang="ar-SA" sz="2000" dirty="0" smtClean="0">
                <a:latin typeface="Alexandria" charset="0"/>
                <a:cs typeface="Alexandria" charset="0"/>
              </a:rPr>
              <a:t>بنهاية هذه المحاضرة، نكون قد وصلنا إلى </a:t>
            </a:r>
            <a:r>
              <a:rPr lang="ar-SA" sz="2000" b="1" dirty="0" smtClean="0">
                <a:latin typeface="Alexandria" charset="0"/>
                <a:cs typeface="Alexandria" charset="0"/>
              </a:rPr>
              <a:t>نهاية موضوعات مقرر صحافة الهاتف المحمول</a:t>
            </a:r>
            <a:r>
              <a:rPr lang="ar-SA" sz="2000" dirty="0" smtClean="0">
                <a:latin typeface="Alexandria" charset="0"/>
                <a:cs typeface="Alexandria" charset="0"/>
              </a:rPr>
              <a:t>، بعد أن درسنا 10 محاضرات كاملة، تناولنا خلالها عدد من الموضوعات المرتبطة بشكل مباشر بهذا التخصص الرائع في مجال الإعلام الرقمي، نتمنى لكم التوفيق دوماً.</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D5CE1467-A155-883F-7A4A-6B456FEA5FD7}"/>
              </a:ext>
            </a:extLst>
          </p:cNvPr>
          <p:cNvSpPr txBox="1"/>
          <p:nvPr/>
        </p:nvSpPr>
        <p:spPr>
          <a:xfrm>
            <a:off x="1333001" y="1574024"/>
            <a:ext cx="5995447" cy="829651"/>
          </a:xfrm>
          <a:prstGeom prst="rect">
            <a:avLst/>
          </a:prstGeom>
          <a:noFill/>
        </p:spPr>
        <p:txBody>
          <a:bodyPr wrap="square" rtlCol="0">
            <a:spAutoFit/>
          </a:bodyPr>
          <a:lstStyle/>
          <a:p>
            <a:pPr algn="r" rtl="1">
              <a:lnSpc>
                <a:spcPct val="150000"/>
              </a:lnSpc>
            </a:pPr>
            <a:r>
              <a:rPr lang="ar-SA" sz="3600" b="1" dirty="0" smtClean="0">
                <a:solidFill>
                  <a:srgbClr val="203E5F"/>
                </a:solidFill>
                <a:latin typeface="Alexandria" charset="0"/>
                <a:cs typeface="Alexandria" charset="0"/>
              </a:rPr>
              <a:t>نهاية المقرر</a:t>
            </a:r>
            <a:endParaRPr lang="ar-SA" sz="3600" b="1" dirty="0">
              <a:solidFill>
                <a:srgbClr val="203E5F"/>
              </a:solidFill>
              <a:latin typeface="Alexandria" charset="0"/>
              <a:cs typeface="Alexandria" charset="0"/>
            </a:endParaRP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719688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560420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http://schemas.microsoft.com/office/infopath/2007/PartnerControls"/>
    <ds:schemaRef ds:uri="http://purl.org/dc/dcmitype/"/>
    <ds:schemaRef ds:uri="aca13214-df29-4e3c-a050-857c0bf7bd8e"/>
    <ds:schemaRef ds:uri="http://purl.org/dc/elements/1.1/"/>
    <ds:schemaRef ds:uri="http://schemas.microsoft.com/office/2006/metadata/properties"/>
    <ds:schemaRef ds:uri="http://schemas.openxmlformats.org/package/2006/metadata/core-properties"/>
    <ds:schemaRef ds:uri="688354b5-287c-4cda-825e-1d7935aea40e"/>
    <ds:schemaRef ds:uri="http://www.w3.org/XML/1998/namespace"/>
  </ds:schemaRefs>
</ds:datastoreItem>
</file>

<file path=customXml/itemProps2.xml><?xml version="1.0" encoding="utf-8"?>
<ds:datastoreItem xmlns:ds="http://schemas.openxmlformats.org/officeDocument/2006/customXml" ds:itemID="{60B45707-753B-4741-A81C-3E7AA3B58C0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9719</TotalTime>
  <Words>3906</Words>
  <Application>Microsoft Office PowerPoint</Application>
  <PresentationFormat>Widescreen</PresentationFormat>
  <Paragraphs>249</Paragraphs>
  <Slides>49</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Calibri</vt:lpstr>
      <vt:lpstr>Arial</vt:lpstr>
      <vt:lpstr>Calibri Light</vt:lpstr>
      <vt:lpstr>Alexandria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SUST_COMM</cp:lastModifiedBy>
  <cp:revision>919</cp:revision>
  <cp:lastPrinted>2025-01-31T12:50:10Z</cp:lastPrinted>
  <dcterms:created xsi:type="dcterms:W3CDTF">2023-04-29T09:08:00Z</dcterms:created>
  <dcterms:modified xsi:type="dcterms:W3CDTF">2025-04-14T19:48:01Z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