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257" r:id="rId2"/>
    <p:sldId id="321" r:id="rId3"/>
    <p:sldId id="279" r:id="rId4"/>
    <p:sldId id="288" r:id="rId5"/>
    <p:sldId id="282" r:id="rId6"/>
    <p:sldId id="284" r:id="rId7"/>
    <p:sldId id="285" r:id="rId8"/>
    <p:sldId id="286" r:id="rId9"/>
    <p:sldId id="287" r:id="rId10"/>
    <p:sldId id="289" r:id="rId11"/>
    <p:sldId id="277" r:id="rId12"/>
    <p:sldId id="283" r:id="rId13"/>
    <p:sldId id="262" r:id="rId14"/>
    <p:sldId id="265" r:id="rId15"/>
    <p:sldId id="294" r:id="rId16"/>
    <p:sldId id="290" r:id="rId17"/>
    <p:sldId id="295" r:id="rId18"/>
    <p:sldId id="291" r:id="rId19"/>
    <p:sldId id="303" r:id="rId20"/>
    <p:sldId id="296" r:id="rId21"/>
    <p:sldId id="292" r:id="rId22"/>
    <p:sldId id="297" r:id="rId23"/>
    <p:sldId id="298" r:id="rId24"/>
    <p:sldId id="299" r:id="rId25"/>
    <p:sldId id="300" r:id="rId26"/>
    <p:sldId id="301" r:id="rId27"/>
    <p:sldId id="304" r:id="rId28"/>
    <p:sldId id="302" r:id="rId29"/>
    <p:sldId id="305" r:id="rId30"/>
    <p:sldId id="306" r:id="rId31"/>
    <p:sldId id="307" r:id="rId32"/>
    <p:sldId id="308" r:id="rId33"/>
    <p:sldId id="309" r:id="rId34"/>
    <p:sldId id="312" r:id="rId35"/>
    <p:sldId id="311" r:id="rId36"/>
    <p:sldId id="313" r:id="rId37"/>
    <p:sldId id="314" r:id="rId38"/>
    <p:sldId id="315" r:id="rId39"/>
    <p:sldId id="316" r:id="rId40"/>
    <p:sldId id="317" r:id="rId41"/>
    <p:sldId id="318" r:id="rId42"/>
    <p:sldId id="319" r:id="rId43"/>
    <p:sldId id="320" r:id="rId44"/>
    <p:sldId id="276"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29" autoAdjust="0"/>
    <p:restoredTop sz="94660"/>
  </p:normalViewPr>
  <p:slideViewPr>
    <p:cSldViewPr snapToGrid="0">
      <p:cViewPr varScale="1">
        <p:scale>
          <a:sx n="49" d="100"/>
          <a:sy n="49" d="100"/>
        </p:scale>
        <p:origin x="666"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diagrams/_rels/data1.xml.rels><?xml version="1.0" encoding="UTF-8" standalone="yes"?>
<Relationships xmlns="http://schemas.openxmlformats.org/package/2006/relationships"><Relationship Id="rId2" Type="http://schemas.openxmlformats.org/officeDocument/2006/relationships/image" Target="../media/image20.svg"/><Relationship Id="rId1" Type="http://schemas.openxmlformats.org/officeDocument/2006/relationships/image" Target="../media/image19.png"/></Relationships>
</file>

<file path=ppt/diagrams/_rels/drawing1.xml.rels><?xml version="1.0" encoding="UTF-8" standalone="yes"?>
<Relationships xmlns="http://schemas.openxmlformats.org/package/2006/relationships"><Relationship Id="rId2" Type="http://schemas.openxmlformats.org/officeDocument/2006/relationships/image" Target="../media/image20.svg"/><Relationship Id="rId1" Type="http://schemas.openxmlformats.org/officeDocument/2006/relationships/image" Target="../media/image21.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A315B62-D844-49AD-9CDE-1D0ACA3D580A}"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AD50ACA9-5D2F-42AB-B421-45EB5A0EE84E}">
      <dgm:prSet phldrT="[Text]"/>
      <dgm:spPr/>
      <dgm:t>
        <a:bodyPr/>
        <a:lstStyle/>
        <a:p>
          <a:r>
            <a:rPr lang="es-ES" b="1" dirty="0">
              <a:solidFill>
                <a:schemeClr val="accent1">
                  <a:lumMod val="50000"/>
                </a:schemeClr>
              </a:solidFill>
            </a:rPr>
            <a:t>Digital media, </a:t>
          </a:r>
          <a:r>
            <a:rPr lang="es-ES" b="1" dirty="0" err="1">
              <a:solidFill>
                <a:schemeClr val="accent1">
                  <a:lumMod val="50000"/>
                </a:schemeClr>
              </a:solidFill>
            </a:rPr>
            <a:t>analogue</a:t>
          </a:r>
          <a:r>
            <a:rPr lang="es-ES" b="1" dirty="0">
              <a:solidFill>
                <a:schemeClr val="accent1">
                  <a:lumMod val="50000"/>
                </a:schemeClr>
              </a:solidFill>
            </a:rPr>
            <a:t> media: </a:t>
          </a:r>
          <a:r>
            <a:rPr lang="es-ES" b="1" dirty="0" err="1">
              <a:solidFill>
                <a:schemeClr val="accent1">
                  <a:lumMod val="50000"/>
                </a:schemeClr>
              </a:solidFill>
            </a:rPr>
            <a:t>convergence</a:t>
          </a:r>
          <a:r>
            <a:rPr lang="es-ES" b="1" dirty="0">
              <a:solidFill>
                <a:schemeClr val="accent1">
                  <a:lumMod val="50000"/>
                </a:schemeClr>
              </a:solidFill>
            </a:rPr>
            <a:t> and </a:t>
          </a:r>
          <a:r>
            <a:rPr lang="es-ES" b="1" dirty="0" err="1">
              <a:solidFill>
                <a:schemeClr val="accent1">
                  <a:lumMod val="50000"/>
                </a:schemeClr>
              </a:solidFill>
            </a:rPr>
            <a:t>Ubiquity</a:t>
          </a:r>
          <a:r>
            <a:rPr lang="es-ES" b="1" dirty="0">
              <a:solidFill>
                <a:schemeClr val="accent1">
                  <a:lumMod val="50000"/>
                </a:schemeClr>
              </a:solidFill>
            </a:rPr>
            <a:t>.</a:t>
          </a:r>
          <a:endParaRPr lang="en-US" b="1" dirty="0">
            <a:solidFill>
              <a:schemeClr val="tx1"/>
            </a:solidFill>
            <a:effectLst>
              <a:outerShdw blurRad="38100" dist="38100" dir="2700000" algn="tl">
                <a:srgbClr val="000000">
                  <a:alpha val="43137"/>
                </a:srgbClr>
              </a:outerShdw>
            </a:effectLst>
          </a:endParaRPr>
        </a:p>
      </dgm:t>
    </dgm:pt>
    <dgm:pt modelId="{5473D14A-EC42-4EE8-BEDE-F1EDB7B676B8}" type="parTrans" cxnId="{BC090082-D08F-4396-9F13-98DFAC173465}">
      <dgm:prSet/>
      <dgm:spPr/>
      <dgm:t>
        <a:bodyPr/>
        <a:lstStyle/>
        <a:p>
          <a:endParaRPr lang="en-US"/>
        </a:p>
      </dgm:t>
    </dgm:pt>
    <dgm:pt modelId="{0EBD9680-695D-4A8C-93AF-56B35F934595}" type="sibTrans" cxnId="{BC090082-D08F-4396-9F13-98DFAC173465}">
      <dgm:prSet/>
      <dgm:spPr/>
      <dgm:t>
        <a:bodyPr/>
        <a:lstStyle/>
        <a:p>
          <a:endParaRPr lang="en-US"/>
        </a:p>
      </dgm:t>
    </dgm:pt>
    <dgm:pt modelId="{54A40812-17FB-4AED-8FEC-1A6122913C27}">
      <dgm:prSet phldrT="[Text]" custT="1"/>
      <dgm:spPr/>
      <dgm:t>
        <a:bodyPr/>
        <a:lstStyle/>
        <a:p>
          <a:r>
            <a:rPr lang="en-US" sz="2800" b="1" dirty="0">
              <a:solidFill>
                <a:schemeClr val="accent1">
                  <a:lumMod val="50000"/>
                </a:schemeClr>
              </a:solidFill>
            </a:rPr>
            <a:t> Digital media and “greased information”.</a:t>
          </a:r>
          <a:endParaRPr lang="en-US" sz="2800" b="1" dirty="0">
            <a:solidFill>
              <a:schemeClr val="tx1"/>
            </a:solidFill>
            <a:effectLst>
              <a:outerShdw blurRad="38100" dist="38100" dir="2700000" algn="tl">
                <a:srgbClr val="000000">
                  <a:alpha val="43137"/>
                </a:srgbClr>
              </a:outerShdw>
            </a:effectLst>
          </a:endParaRPr>
        </a:p>
      </dgm:t>
    </dgm:pt>
    <dgm:pt modelId="{B3BC295A-D9AD-402E-B13E-555BFAA8A6EE}" type="parTrans" cxnId="{2B137704-F12C-4DA4-A739-286C7FDDA1E3}">
      <dgm:prSet/>
      <dgm:spPr/>
      <dgm:t>
        <a:bodyPr/>
        <a:lstStyle/>
        <a:p>
          <a:endParaRPr lang="en-US"/>
        </a:p>
      </dgm:t>
    </dgm:pt>
    <dgm:pt modelId="{D1DE9265-42B2-4CC6-BAF9-069AEE09B118}" type="sibTrans" cxnId="{2B137704-F12C-4DA4-A739-286C7FDDA1E3}">
      <dgm:prSet/>
      <dgm:spPr/>
      <dgm:t>
        <a:bodyPr/>
        <a:lstStyle/>
        <a:p>
          <a:endParaRPr lang="en-US"/>
        </a:p>
      </dgm:t>
    </dgm:pt>
    <dgm:pt modelId="{E133DE6B-AC68-46A3-91CE-08C7011D6314}">
      <dgm:prSet phldrT="[Text]"/>
      <dgm:spPr/>
      <dgm:t>
        <a:bodyPr/>
        <a:lstStyle/>
        <a:p>
          <a:r>
            <a:rPr lang="en-US" b="1" dirty="0">
              <a:solidFill>
                <a:schemeClr val="accent1">
                  <a:lumMod val="50000"/>
                </a:schemeClr>
              </a:solidFill>
            </a:rPr>
            <a:t>Digital media as communication media: fluidity, ubiquity, global scope, and selfhood/identity.</a:t>
          </a:r>
          <a:endParaRPr lang="en-US" b="1" dirty="0">
            <a:solidFill>
              <a:schemeClr val="tx1"/>
            </a:solidFill>
            <a:effectLst>
              <a:outerShdw blurRad="38100" dist="38100" dir="2700000" algn="tl">
                <a:srgbClr val="000000">
                  <a:alpha val="43137"/>
                </a:srgbClr>
              </a:outerShdw>
            </a:effectLst>
          </a:endParaRPr>
        </a:p>
      </dgm:t>
    </dgm:pt>
    <dgm:pt modelId="{6949F401-FFA3-4441-9D7F-49121E1A6C15}" type="parTrans" cxnId="{EE7AEB77-FD39-4217-93A6-79B039EE12ED}">
      <dgm:prSet/>
      <dgm:spPr/>
      <dgm:t>
        <a:bodyPr/>
        <a:lstStyle/>
        <a:p>
          <a:endParaRPr lang="en-US"/>
        </a:p>
      </dgm:t>
    </dgm:pt>
    <dgm:pt modelId="{9F5C8B4B-8A28-4198-B51F-3BF716FF6F78}" type="sibTrans" cxnId="{EE7AEB77-FD39-4217-93A6-79B039EE12ED}">
      <dgm:prSet/>
      <dgm:spPr/>
      <dgm:t>
        <a:bodyPr/>
        <a:lstStyle/>
        <a:p>
          <a:endParaRPr lang="en-US"/>
        </a:p>
      </dgm:t>
    </dgm:pt>
    <dgm:pt modelId="{480BB308-CF5F-420D-8CBA-3682A5CCFB7E}" type="pres">
      <dgm:prSet presAssocID="{1A315B62-D844-49AD-9CDE-1D0ACA3D580A}" presName="Name0" presStyleCnt="0">
        <dgm:presLayoutVars>
          <dgm:dir/>
          <dgm:resizeHandles val="exact"/>
        </dgm:presLayoutVars>
      </dgm:prSet>
      <dgm:spPr/>
    </dgm:pt>
    <dgm:pt modelId="{E8B43005-1FA3-4350-974C-32B2533DFF69}" type="pres">
      <dgm:prSet presAssocID="{AD50ACA9-5D2F-42AB-B421-45EB5A0EE84E}" presName="composite" presStyleCnt="0"/>
      <dgm:spPr/>
    </dgm:pt>
    <dgm:pt modelId="{276D86A8-CB02-4974-9A89-1DC7519D0E51}" type="pres">
      <dgm:prSet presAssocID="{AD50ACA9-5D2F-42AB-B421-45EB5A0EE84E}" presName="rect1" presStyleLbl="trAlignAcc1" presStyleIdx="0" presStyleCnt="3" custScaleX="112629" custLinFactNeighborX="2706">
        <dgm:presLayoutVars>
          <dgm:bulletEnabled val="1"/>
        </dgm:presLayoutVars>
      </dgm:prSet>
      <dgm:spPr/>
    </dgm:pt>
    <dgm:pt modelId="{9925D92B-2E24-4189-92A6-37CD1EEA0044}" type="pres">
      <dgm:prSet presAssocID="{AD50ACA9-5D2F-42AB-B421-45EB5A0EE84E}" presName="rect2" presStyleLbl="fgImgPlace1" presStyleIdx="0" presStyleCnt="3" custLinFactNeighborX="-53564" custLinFactNeighborY="95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l="-100000" r="-100000"/>
          </a:stretch>
        </a:blipFill>
      </dgm:spPr>
    </dgm:pt>
    <dgm:pt modelId="{F4E1CA70-F3E2-4828-8C9B-07263BF05673}" type="pres">
      <dgm:prSet presAssocID="{0EBD9680-695D-4A8C-93AF-56B35F934595}" presName="sibTrans" presStyleCnt="0"/>
      <dgm:spPr/>
    </dgm:pt>
    <dgm:pt modelId="{9FA19DA4-BA3F-429F-88FD-0CD03D8BC186}" type="pres">
      <dgm:prSet presAssocID="{54A40812-17FB-4AED-8FEC-1A6122913C27}" presName="composite" presStyleCnt="0"/>
      <dgm:spPr/>
    </dgm:pt>
    <dgm:pt modelId="{BF0B6862-5F5D-4333-AAF8-9AF0965B6644}" type="pres">
      <dgm:prSet presAssocID="{54A40812-17FB-4AED-8FEC-1A6122913C27}" presName="rect1" presStyleLbl="trAlignAcc1" presStyleIdx="1" presStyleCnt="3" custScaleX="108693" custLinFactNeighborX="82" custLinFactNeighborY="671">
        <dgm:presLayoutVars>
          <dgm:bulletEnabled val="1"/>
        </dgm:presLayoutVars>
      </dgm:prSet>
      <dgm:spPr/>
    </dgm:pt>
    <dgm:pt modelId="{3C9B7536-14C2-483B-8EBE-FCF639B5142C}" type="pres">
      <dgm:prSet presAssocID="{54A40812-17FB-4AED-8FEC-1A6122913C27}" presName="rect2" presStyleLbl="fgImgPlace1" presStyleIdx="1" presStyleCnt="3"/>
      <dgm:spPr/>
    </dgm:pt>
    <dgm:pt modelId="{160EB610-B74A-4262-A957-99A69CA2AEB0}" type="pres">
      <dgm:prSet presAssocID="{D1DE9265-42B2-4CC6-BAF9-069AEE09B118}" presName="sibTrans" presStyleCnt="0"/>
      <dgm:spPr/>
    </dgm:pt>
    <dgm:pt modelId="{66D8E39C-052C-4752-8D50-149AC70D9CF7}" type="pres">
      <dgm:prSet presAssocID="{E133DE6B-AC68-46A3-91CE-08C7011D6314}" presName="composite" presStyleCnt="0"/>
      <dgm:spPr/>
    </dgm:pt>
    <dgm:pt modelId="{3562A236-3BBC-4A4D-8311-AC91ABB56C9F}" type="pres">
      <dgm:prSet presAssocID="{E133DE6B-AC68-46A3-91CE-08C7011D6314}" presName="rect1" presStyleLbl="trAlignAcc1" presStyleIdx="2" presStyleCnt="3" custScaleX="116967" custLinFactNeighborY="2930">
        <dgm:presLayoutVars>
          <dgm:bulletEnabled val="1"/>
        </dgm:presLayoutVars>
      </dgm:prSet>
      <dgm:spPr/>
    </dgm:pt>
    <dgm:pt modelId="{8287BB2A-A2A3-47CC-A13C-FCB4ECC9A1A3}" type="pres">
      <dgm:prSet presAssocID="{E133DE6B-AC68-46A3-91CE-08C7011D6314}" presName="rect2" presStyleLbl="fgImgPlace1" presStyleIdx="2" presStyleCnt="3" custLinFactNeighborX="-56505" custLinFactNeighborY="1347"/>
      <dgm:spPr/>
    </dgm:pt>
  </dgm:ptLst>
  <dgm:cxnLst>
    <dgm:cxn modelId="{2B137704-F12C-4DA4-A739-286C7FDDA1E3}" srcId="{1A315B62-D844-49AD-9CDE-1D0ACA3D580A}" destId="{54A40812-17FB-4AED-8FEC-1A6122913C27}" srcOrd="1" destOrd="0" parTransId="{B3BC295A-D9AD-402E-B13E-555BFAA8A6EE}" sibTransId="{D1DE9265-42B2-4CC6-BAF9-069AEE09B118}"/>
    <dgm:cxn modelId="{C4712540-0608-4ED9-B782-892AFFD93B46}" type="presOf" srcId="{1A315B62-D844-49AD-9CDE-1D0ACA3D580A}" destId="{480BB308-CF5F-420D-8CBA-3682A5CCFB7E}" srcOrd="0" destOrd="0" presId="urn:microsoft.com/office/officeart/2008/layout/PictureStrips"/>
    <dgm:cxn modelId="{EE7AEB77-FD39-4217-93A6-79B039EE12ED}" srcId="{1A315B62-D844-49AD-9CDE-1D0ACA3D580A}" destId="{E133DE6B-AC68-46A3-91CE-08C7011D6314}" srcOrd="2" destOrd="0" parTransId="{6949F401-FFA3-4441-9D7F-49121E1A6C15}" sibTransId="{9F5C8B4B-8A28-4198-B51F-3BF716FF6F78}"/>
    <dgm:cxn modelId="{9840A980-42CF-4208-A078-A8142048C13B}" type="presOf" srcId="{AD50ACA9-5D2F-42AB-B421-45EB5A0EE84E}" destId="{276D86A8-CB02-4974-9A89-1DC7519D0E51}" srcOrd="0" destOrd="0" presId="urn:microsoft.com/office/officeart/2008/layout/PictureStrips"/>
    <dgm:cxn modelId="{BC090082-D08F-4396-9F13-98DFAC173465}" srcId="{1A315B62-D844-49AD-9CDE-1D0ACA3D580A}" destId="{AD50ACA9-5D2F-42AB-B421-45EB5A0EE84E}" srcOrd="0" destOrd="0" parTransId="{5473D14A-EC42-4EE8-BEDE-F1EDB7B676B8}" sibTransId="{0EBD9680-695D-4A8C-93AF-56B35F934595}"/>
    <dgm:cxn modelId="{7DADDAA0-037B-4392-8272-A4DB4B55B88A}" type="presOf" srcId="{54A40812-17FB-4AED-8FEC-1A6122913C27}" destId="{BF0B6862-5F5D-4333-AAF8-9AF0965B6644}" srcOrd="0" destOrd="0" presId="urn:microsoft.com/office/officeart/2008/layout/PictureStrips"/>
    <dgm:cxn modelId="{C19934EA-FD0C-40B5-AE39-CF9CD3390560}" type="presOf" srcId="{E133DE6B-AC68-46A3-91CE-08C7011D6314}" destId="{3562A236-3BBC-4A4D-8311-AC91ABB56C9F}" srcOrd="0" destOrd="0" presId="urn:microsoft.com/office/officeart/2008/layout/PictureStrips"/>
    <dgm:cxn modelId="{3732C31F-D225-4CD7-8BE5-56D56F2A2CB3}" type="presParOf" srcId="{480BB308-CF5F-420D-8CBA-3682A5CCFB7E}" destId="{E8B43005-1FA3-4350-974C-32B2533DFF69}" srcOrd="0" destOrd="0" presId="urn:microsoft.com/office/officeart/2008/layout/PictureStrips"/>
    <dgm:cxn modelId="{05120764-07DB-49A9-BA2F-C4F3834D7883}" type="presParOf" srcId="{E8B43005-1FA3-4350-974C-32B2533DFF69}" destId="{276D86A8-CB02-4974-9A89-1DC7519D0E51}" srcOrd="0" destOrd="0" presId="urn:microsoft.com/office/officeart/2008/layout/PictureStrips"/>
    <dgm:cxn modelId="{EC9D22BB-02BC-4E7E-8F46-73E9A54D9DA3}" type="presParOf" srcId="{E8B43005-1FA3-4350-974C-32B2533DFF69}" destId="{9925D92B-2E24-4189-92A6-37CD1EEA0044}" srcOrd="1" destOrd="0" presId="urn:microsoft.com/office/officeart/2008/layout/PictureStrips"/>
    <dgm:cxn modelId="{C7F1B238-1DBE-4AEB-B439-95D58F4D9822}" type="presParOf" srcId="{480BB308-CF5F-420D-8CBA-3682A5CCFB7E}" destId="{F4E1CA70-F3E2-4828-8C9B-07263BF05673}" srcOrd="1" destOrd="0" presId="urn:microsoft.com/office/officeart/2008/layout/PictureStrips"/>
    <dgm:cxn modelId="{E28D3B9D-0094-4D87-A3FF-313D760E8D75}" type="presParOf" srcId="{480BB308-CF5F-420D-8CBA-3682A5CCFB7E}" destId="{9FA19DA4-BA3F-429F-88FD-0CD03D8BC186}" srcOrd="2" destOrd="0" presId="urn:microsoft.com/office/officeart/2008/layout/PictureStrips"/>
    <dgm:cxn modelId="{4CE2AFAF-7A87-4098-B639-961E482B09F5}" type="presParOf" srcId="{9FA19DA4-BA3F-429F-88FD-0CD03D8BC186}" destId="{BF0B6862-5F5D-4333-AAF8-9AF0965B6644}" srcOrd="0" destOrd="0" presId="urn:microsoft.com/office/officeart/2008/layout/PictureStrips"/>
    <dgm:cxn modelId="{2EC672A5-DDD9-4968-A08F-9144E988BF64}" type="presParOf" srcId="{9FA19DA4-BA3F-429F-88FD-0CD03D8BC186}" destId="{3C9B7536-14C2-483B-8EBE-FCF639B5142C}" srcOrd="1" destOrd="0" presId="urn:microsoft.com/office/officeart/2008/layout/PictureStrips"/>
    <dgm:cxn modelId="{F18CD1B5-4FB6-4050-BDCF-0283965C3647}" type="presParOf" srcId="{480BB308-CF5F-420D-8CBA-3682A5CCFB7E}" destId="{160EB610-B74A-4262-A957-99A69CA2AEB0}" srcOrd="3" destOrd="0" presId="urn:microsoft.com/office/officeart/2008/layout/PictureStrips"/>
    <dgm:cxn modelId="{077BAAD9-9BD6-46A5-8584-6EA852C2E029}" type="presParOf" srcId="{480BB308-CF5F-420D-8CBA-3682A5CCFB7E}" destId="{66D8E39C-052C-4752-8D50-149AC70D9CF7}" srcOrd="4" destOrd="0" presId="urn:microsoft.com/office/officeart/2008/layout/PictureStrips"/>
    <dgm:cxn modelId="{EAC24F4E-4185-4795-8068-444F7696BD25}" type="presParOf" srcId="{66D8E39C-052C-4752-8D50-149AC70D9CF7}" destId="{3562A236-3BBC-4A4D-8311-AC91ABB56C9F}" srcOrd="0" destOrd="0" presId="urn:microsoft.com/office/officeart/2008/layout/PictureStrips"/>
    <dgm:cxn modelId="{01219802-6325-4E19-ACC4-80925E763203}" type="presParOf" srcId="{66D8E39C-052C-4752-8D50-149AC70D9CF7}" destId="{8287BB2A-A2A3-47CC-A13C-FCB4ECC9A1A3}" srcOrd="1" destOrd="0" presId="urn:microsoft.com/office/officeart/2008/layout/PictureStrips"/>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6D86A8-CB02-4974-9A89-1DC7519D0E51}">
      <dsp:nvSpPr>
        <dsp:cNvPr id="0" name=""/>
        <dsp:cNvSpPr/>
      </dsp:nvSpPr>
      <dsp:spPr>
        <a:xfrm>
          <a:off x="117283" y="746588"/>
          <a:ext cx="4858662" cy="1348082"/>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13101" tIns="87630" rIns="87630" bIns="87630" numCol="1" spcCol="1270" anchor="ctr" anchorCtr="0">
          <a:noAutofit/>
        </a:bodyPr>
        <a:lstStyle/>
        <a:p>
          <a:pPr marL="0" lvl="0" indent="0" algn="l" defTabSz="1022350">
            <a:lnSpc>
              <a:spcPct val="90000"/>
            </a:lnSpc>
            <a:spcBef>
              <a:spcPct val="0"/>
            </a:spcBef>
            <a:spcAft>
              <a:spcPct val="35000"/>
            </a:spcAft>
            <a:buNone/>
          </a:pPr>
          <a:r>
            <a:rPr lang="es-ES" sz="2300" b="1" kern="1200" dirty="0">
              <a:solidFill>
                <a:schemeClr val="accent1">
                  <a:lumMod val="50000"/>
                </a:schemeClr>
              </a:solidFill>
            </a:rPr>
            <a:t>Digital media, </a:t>
          </a:r>
          <a:r>
            <a:rPr lang="es-ES" sz="2300" b="1" kern="1200" dirty="0" err="1">
              <a:solidFill>
                <a:schemeClr val="accent1">
                  <a:lumMod val="50000"/>
                </a:schemeClr>
              </a:solidFill>
            </a:rPr>
            <a:t>analogue</a:t>
          </a:r>
          <a:r>
            <a:rPr lang="es-ES" sz="2300" b="1" kern="1200" dirty="0">
              <a:solidFill>
                <a:schemeClr val="accent1">
                  <a:lumMod val="50000"/>
                </a:schemeClr>
              </a:solidFill>
            </a:rPr>
            <a:t> media: </a:t>
          </a:r>
          <a:r>
            <a:rPr lang="es-ES" sz="2300" b="1" kern="1200" dirty="0" err="1">
              <a:solidFill>
                <a:schemeClr val="accent1">
                  <a:lumMod val="50000"/>
                </a:schemeClr>
              </a:solidFill>
            </a:rPr>
            <a:t>convergence</a:t>
          </a:r>
          <a:r>
            <a:rPr lang="es-ES" sz="2300" b="1" kern="1200" dirty="0">
              <a:solidFill>
                <a:schemeClr val="accent1">
                  <a:lumMod val="50000"/>
                </a:schemeClr>
              </a:solidFill>
            </a:rPr>
            <a:t> and </a:t>
          </a:r>
          <a:r>
            <a:rPr lang="es-ES" sz="2300" b="1" kern="1200" dirty="0" err="1">
              <a:solidFill>
                <a:schemeClr val="accent1">
                  <a:lumMod val="50000"/>
                </a:schemeClr>
              </a:solidFill>
            </a:rPr>
            <a:t>Ubiquity</a:t>
          </a:r>
          <a:r>
            <a:rPr lang="es-ES" sz="2300" b="1" kern="1200" dirty="0">
              <a:solidFill>
                <a:schemeClr val="accent1">
                  <a:lumMod val="50000"/>
                </a:schemeClr>
              </a:solidFill>
            </a:rPr>
            <a:t>.</a:t>
          </a:r>
          <a:endParaRPr lang="en-US" sz="2300" b="1" kern="1200" dirty="0">
            <a:solidFill>
              <a:schemeClr val="tx1"/>
            </a:solidFill>
            <a:effectLst>
              <a:outerShdw blurRad="38100" dist="38100" dir="2700000" algn="tl">
                <a:srgbClr val="000000">
                  <a:alpha val="43137"/>
                </a:srgbClr>
              </a:outerShdw>
            </a:effectLst>
          </a:endParaRPr>
        </a:p>
      </dsp:txBody>
      <dsp:txXfrm>
        <a:off x="117283" y="746588"/>
        <a:ext cx="4858662" cy="1348082"/>
      </dsp:txXfrm>
    </dsp:sp>
    <dsp:sp modelId="{9925D92B-2E24-4189-92A6-37CD1EEA0044}">
      <dsp:nvSpPr>
        <dsp:cNvPr id="0" name=""/>
        <dsp:cNvSpPr/>
      </dsp:nvSpPr>
      <dsp:spPr>
        <a:xfrm>
          <a:off x="0" y="565355"/>
          <a:ext cx="943657" cy="141548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l="-100000" r="-10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F0B6862-5F5D-4333-AAF8-9AF0965B6644}">
      <dsp:nvSpPr>
        <dsp:cNvPr id="0" name=""/>
        <dsp:cNvSpPr/>
      </dsp:nvSpPr>
      <dsp:spPr>
        <a:xfrm>
          <a:off x="5059977" y="755634"/>
          <a:ext cx="4688868" cy="1348082"/>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13101"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solidFill>
                <a:schemeClr val="accent1">
                  <a:lumMod val="50000"/>
                </a:schemeClr>
              </a:solidFill>
            </a:rPr>
            <a:t> Digital media and “greased information”.</a:t>
          </a:r>
          <a:endParaRPr lang="en-US" sz="2800" b="1" kern="1200" dirty="0">
            <a:solidFill>
              <a:schemeClr val="tx1"/>
            </a:solidFill>
            <a:effectLst>
              <a:outerShdw blurRad="38100" dist="38100" dir="2700000" algn="tl">
                <a:srgbClr val="000000">
                  <a:alpha val="43137"/>
                </a:srgbClr>
              </a:outerShdw>
            </a:effectLst>
          </a:endParaRPr>
        </a:p>
      </dsp:txBody>
      <dsp:txXfrm>
        <a:off x="5059977" y="755634"/>
        <a:ext cx="4688868" cy="1348082"/>
      </dsp:txXfrm>
    </dsp:sp>
    <dsp:sp modelId="{3C9B7536-14C2-483B-8EBE-FCF639B5142C}">
      <dsp:nvSpPr>
        <dsp:cNvPr id="0" name=""/>
        <dsp:cNvSpPr/>
      </dsp:nvSpPr>
      <dsp:spPr>
        <a:xfrm>
          <a:off x="5067184" y="551865"/>
          <a:ext cx="943657" cy="1415486"/>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562A236-3BBC-4A4D-8311-AC91ABB56C9F}">
      <dsp:nvSpPr>
        <dsp:cNvPr id="0" name=""/>
        <dsp:cNvSpPr/>
      </dsp:nvSpPr>
      <dsp:spPr>
        <a:xfrm>
          <a:off x="2351524" y="2483173"/>
          <a:ext cx="5045797" cy="1348082"/>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13101" tIns="87630" rIns="87630" bIns="87630" numCol="1" spcCol="1270" anchor="ctr" anchorCtr="0">
          <a:noAutofit/>
        </a:bodyPr>
        <a:lstStyle/>
        <a:p>
          <a:pPr marL="0" lvl="0" indent="0" algn="l" defTabSz="1022350">
            <a:lnSpc>
              <a:spcPct val="90000"/>
            </a:lnSpc>
            <a:spcBef>
              <a:spcPct val="0"/>
            </a:spcBef>
            <a:spcAft>
              <a:spcPct val="35000"/>
            </a:spcAft>
            <a:buNone/>
          </a:pPr>
          <a:r>
            <a:rPr lang="en-US" sz="2300" b="1" kern="1200" dirty="0">
              <a:solidFill>
                <a:schemeClr val="accent1">
                  <a:lumMod val="50000"/>
                </a:schemeClr>
              </a:solidFill>
            </a:rPr>
            <a:t>Digital media as communication media: fluidity, ubiquity, global scope, and selfhood/identity.</a:t>
          </a:r>
          <a:endParaRPr lang="en-US" sz="2300" b="1" kern="1200" dirty="0">
            <a:solidFill>
              <a:schemeClr val="tx1"/>
            </a:solidFill>
            <a:effectLst>
              <a:outerShdw blurRad="38100" dist="38100" dir="2700000" algn="tl">
                <a:srgbClr val="000000">
                  <a:alpha val="43137"/>
                </a:srgbClr>
              </a:outerShdw>
            </a:effectLst>
          </a:endParaRPr>
        </a:p>
      </dsp:txBody>
      <dsp:txXfrm>
        <a:off x="2351524" y="2483173"/>
        <a:ext cx="5045797" cy="1348082"/>
      </dsp:txXfrm>
    </dsp:sp>
    <dsp:sp modelId="{8287BB2A-A2A3-47CC-A13C-FCB4ECC9A1A3}">
      <dsp:nvSpPr>
        <dsp:cNvPr id="0" name=""/>
        <dsp:cNvSpPr/>
      </dsp:nvSpPr>
      <dsp:spPr>
        <a:xfrm>
          <a:off x="2004532" y="2268018"/>
          <a:ext cx="943657" cy="1415486"/>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AEA09C1-A58B-4BFA-8768-9BEFC4728C85}" type="datetimeFigureOut">
              <a:rPr lang="en-US" smtClean="0"/>
              <a:t>2/2/2023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442B75E-25B3-4921-B2AC-9048AE906C8E}" type="slidenum">
              <a:rPr lang="en-US" smtClean="0"/>
              <a:t>‹#›</a:t>
            </a:fld>
            <a:endParaRPr lang="en-US"/>
          </a:p>
        </p:txBody>
      </p:sp>
    </p:spTree>
    <p:extLst>
      <p:ext uri="{BB962C8B-B14F-4D97-AF65-F5344CB8AC3E}">
        <p14:creationId xmlns:p14="http://schemas.microsoft.com/office/powerpoint/2010/main" val="3067983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1</a:t>
            </a:fld>
            <a:endParaRPr lang="en-US"/>
          </a:p>
        </p:txBody>
      </p:sp>
    </p:spTree>
    <p:extLst>
      <p:ext uri="{BB962C8B-B14F-4D97-AF65-F5344CB8AC3E}">
        <p14:creationId xmlns:p14="http://schemas.microsoft.com/office/powerpoint/2010/main" val="3052412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B02BCA7-0E75-4893-BFCB-8A112A0F42FD}" type="slidenum">
              <a:rPr lang="en-US" smtClean="0"/>
              <a:t>44</a:t>
            </a:fld>
            <a:endParaRPr lang="en-US"/>
          </a:p>
        </p:txBody>
      </p:sp>
    </p:spTree>
    <p:extLst>
      <p:ext uri="{BB962C8B-B14F-4D97-AF65-F5344CB8AC3E}">
        <p14:creationId xmlns:p14="http://schemas.microsoft.com/office/powerpoint/2010/main" val="2346553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A25F8F-A6D9-47C9-A1BC-FE13E4F0E3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D6DFA70-5F70-4185-A96F-87C9D96482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2A628D0-2A11-4B22-8DEE-B03315028EF2}"/>
              </a:ext>
            </a:extLst>
          </p:cNvPr>
          <p:cNvSpPr>
            <a:spLocks noGrp="1"/>
          </p:cNvSpPr>
          <p:nvPr>
            <p:ph type="dt" sz="half" idx="10"/>
          </p:nvPr>
        </p:nvSpPr>
        <p:spPr/>
        <p:txBody>
          <a:bodyPr/>
          <a:lstStyle/>
          <a:p>
            <a:fld id="{2EB7BA72-870F-4A08-93E1-6A446686D529}" type="datetimeFigureOut">
              <a:rPr lang="en-US" smtClean="0"/>
              <a:t>2/2/2023</a:t>
            </a:fld>
            <a:endParaRPr lang="en-US"/>
          </a:p>
        </p:txBody>
      </p:sp>
      <p:sp>
        <p:nvSpPr>
          <p:cNvPr id="5" name="Footer Placeholder 4">
            <a:extLst>
              <a:ext uri="{FF2B5EF4-FFF2-40B4-BE49-F238E27FC236}">
                <a16:creationId xmlns:a16="http://schemas.microsoft.com/office/drawing/2014/main" id="{032F45D1-4FD0-46EF-9F9B-C4E225E7285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C2627A-1AAC-4BB0-92CA-98790E89EDA2}"/>
              </a:ext>
            </a:extLst>
          </p:cNvPr>
          <p:cNvSpPr>
            <a:spLocks noGrp="1"/>
          </p:cNvSpPr>
          <p:nvPr>
            <p:ph type="sldNum" sz="quarter" idx="12"/>
          </p:nvPr>
        </p:nvSpPr>
        <p:spPr/>
        <p:txBody>
          <a:bodyPr/>
          <a:lstStyle/>
          <a:p>
            <a:fld id="{F906D053-E3C8-42A4-B161-6BC4095899DE}" type="slidenum">
              <a:rPr lang="en-US" smtClean="0"/>
              <a:t>‹#›</a:t>
            </a:fld>
            <a:endParaRPr lang="en-US"/>
          </a:p>
        </p:txBody>
      </p:sp>
    </p:spTree>
    <p:extLst>
      <p:ext uri="{BB962C8B-B14F-4D97-AF65-F5344CB8AC3E}">
        <p14:creationId xmlns:p14="http://schemas.microsoft.com/office/powerpoint/2010/main" val="37030353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D56288-3E61-4F1E-BA11-514278065A0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59EDB77-3BCC-4249-80C9-1E86EBDD59F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AC2304-6068-467E-AC1D-E5801A49C0E2}"/>
              </a:ext>
            </a:extLst>
          </p:cNvPr>
          <p:cNvSpPr>
            <a:spLocks noGrp="1"/>
          </p:cNvSpPr>
          <p:nvPr>
            <p:ph type="dt" sz="half" idx="10"/>
          </p:nvPr>
        </p:nvSpPr>
        <p:spPr/>
        <p:txBody>
          <a:bodyPr/>
          <a:lstStyle/>
          <a:p>
            <a:fld id="{2EB7BA72-870F-4A08-93E1-6A446686D529}" type="datetimeFigureOut">
              <a:rPr lang="en-US" smtClean="0"/>
              <a:t>2/2/2023</a:t>
            </a:fld>
            <a:endParaRPr lang="en-US"/>
          </a:p>
        </p:txBody>
      </p:sp>
      <p:sp>
        <p:nvSpPr>
          <p:cNvPr id="5" name="Footer Placeholder 4">
            <a:extLst>
              <a:ext uri="{FF2B5EF4-FFF2-40B4-BE49-F238E27FC236}">
                <a16:creationId xmlns:a16="http://schemas.microsoft.com/office/drawing/2014/main" id="{98272D3C-79C8-488D-BBA5-EDFF1ACA388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C9669FB-C7C6-471E-9A2D-C9EED14A211D}"/>
              </a:ext>
            </a:extLst>
          </p:cNvPr>
          <p:cNvSpPr>
            <a:spLocks noGrp="1"/>
          </p:cNvSpPr>
          <p:nvPr>
            <p:ph type="sldNum" sz="quarter" idx="12"/>
          </p:nvPr>
        </p:nvSpPr>
        <p:spPr/>
        <p:txBody>
          <a:bodyPr/>
          <a:lstStyle/>
          <a:p>
            <a:fld id="{F906D053-E3C8-42A4-B161-6BC4095899DE}" type="slidenum">
              <a:rPr lang="en-US" smtClean="0"/>
              <a:t>‹#›</a:t>
            </a:fld>
            <a:endParaRPr lang="en-US"/>
          </a:p>
        </p:txBody>
      </p:sp>
    </p:spTree>
    <p:extLst>
      <p:ext uri="{BB962C8B-B14F-4D97-AF65-F5344CB8AC3E}">
        <p14:creationId xmlns:p14="http://schemas.microsoft.com/office/powerpoint/2010/main" val="3119284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339AF-40F8-4DC3-A93B-BB5D3780030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B2C148D-D85B-429E-9709-D0172187227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AB16468-1C74-4628-BC39-E2926F559F3A}"/>
              </a:ext>
            </a:extLst>
          </p:cNvPr>
          <p:cNvSpPr>
            <a:spLocks noGrp="1"/>
          </p:cNvSpPr>
          <p:nvPr>
            <p:ph type="dt" sz="half" idx="10"/>
          </p:nvPr>
        </p:nvSpPr>
        <p:spPr/>
        <p:txBody>
          <a:bodyPr/>
          <a:lstStyle/>
          <a:p>
            <a:fld id="{2EB7BA72-870F-4A08-93E1-6A446686D529}" type="datetimeFigureOut">
              <a:rPr lang="en-US" smtClean="0"/>
              <a:t>2/2/2023</a:t>
            </a:fld>
            <a:endParaRPr lang="en-US"/>
          </a:p>
        </p:txBody>
      </p:sp>
      <p:sp>
        <p:nvSpPr>
          <p:cNvPr id="5" name="Footer Placeholder 4">
            <a:extLst>
              <a:ext uri="{FF2B5EF4-FFF2-40B4-BE49-F238E27FC236}">
                <a16:creationId xmlns:a16="http://schemas.microsoft.com/office/drawing/2014/main" id="{E45C4702-BE00-4408-8074-9F8C44E53C0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11622C-A950-40EF-B4E1-E0B2BED09162}"/>
              </a:ext>
            </a:extLst>
          </p:cNvPr>
          <p:cNvSpPr>
            <a:spLocks noGrp="1"/>
          </p:cNvSpPr>
          <p:nvPr>
            <p:ph type="sldNum" sz="quarter" idx="12"/>
          </p:nvPr>
        </p:nvSpPr>
        <p:spPr/>
        <p:txBody>
          <a:bodyPr/>
          <a:lstStyle/>
          <a:p>
            <a:fld id="{F906D053-E3C8-42A4-B161-6BC4095899DE}" type="slidenum">
              <a:rPr lang="en-US" smtClean="0"/>
              <a:t>‹#›</a:t>
            </a:fld>
            <a:endParaRPr lang="en-US"/>
          </a:p>
        </p:txBody>
      </p:sp>
    </p:spTree>
    <p:extLst>
      <p:ext uri="{BB962C8B-B14F-4D97-AF65-F5344CB8AC3E}">
        <p14:creationId xmlns:p14="http://schemas.microsoft.com/office/powerpoint/2010/main" val="37188766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25FF5E-A923-474E-98B0-0C7DFD7C316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614164-1493-402B-BB3E-3F17BE762EF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3C78AA6-A129-4B05-BFB0-176CB711DAA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EAE6AF0-92D3-40E8-A4B7-E3AE9659BE04}"/>
              </a:ext>
            </a:extLst>
          </p:cNvPr>
          <p:cNvSpPr>
            <a:spLocks noGrp="1"/>
          </p:cNvSpPr>
          <p:nvPr>
            <p:ph type="dt" sz="half" idx="10"/>
          </p:nvPr>
        </p:nvSpPr>
        <p:spPr/>
        <p:txBody>
          <a:bodyPr/>
          <a:lstStyle/>
          <a:p>
            <a:fld id="{2EB7BA72-870F-4A08-93E1-6A446686D529}" type="datetimeFigureOut">
              <a:rPr lang="en-US" smtClean="0"/>
              <a:t>2/2/2023</a:t>
            </a:fld>
            <a:endParaRPr lang="en-US"/>
          </a:p>
        </p:txBody>
      </p:sp>
      <p:sp>
        <p:nvSpPr>
          <p:cNvPr id="6" name="Footer Placeholder 5">
            <a:extLst>
              <a:ext uri="{FF2B5EF4-FFF2-40B4-BE49-F238E27FC236}">
                <a16:creationId xmlns:a16="http://schemas.microsoft.com/office/drawing/2014/main" id="{24BFCB44-D894-47C6-A352-7C3C41D4599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1D41D7-95A0-485E-8E58-6DA1D77FB5F0}"/>
              </a:ext>
            </a:extLst>
          </p:cNvPr>
          <p:cNvSpPr>
            <a:spLocks noGrp="1"/>
          </p:cNvSpPr>
          <p:nvPr>
            <p:ph type="sldNum" sz="quarter" idx="12"/>
          </p:nvPr>
        </p:nvSpPr>
        <p:spPr/>
        <p:txBody>
          <a:bodyPr/>
          <a:lstStyle/>
          <a:p>
            <a:fld id="{F906D053-E3C8-42A4-B161-6BC4095899DE}" type="slidenum">
              <a:rPr lang="en-US" smtClean="0"/>
              <a:t>‹#›</a:t>
            </a:fld>
            <a:endParaRPr lang="en-US"/>
          </a:p>
        </p:txBody>
      </p:sp>
    </p:spTree>
    <p:extLst>
      <p:ext uri="{BB962C8B-B14F-4D97-AF65-F5344CB8AC3E}">
        <p14:creationId xmlns:p14="http://schemas.microsoft.com/office/powerpoint/2010/main" val="25471561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FADA2-F28D-46FB-82FD-FE1E4FA1BB9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21BB8AA-A9FE-421A-BD4C-7E77FD4A61F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0BBDEF6-F376-426C-B366-6C9AE10926D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F0DB85E-0ABA-446D-8CB8-4937D379E78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7ACF8D9-36AB-4286-A11F-D7392709B77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431523F-D59A-4FA1-833C-6766D318235B}"/>
              </a:ext>
            </a:extLst>
          </p:cNvPr>
          <p:cNvSpPr>
            <a:spLocks noGrp="1"/>
          </p:cNvSpPr>
          <p:nvPr>
            <p:ph type="dt" sz="half" idx="10"/>
          </p:nvPr>
        </p:nvSpPr>
        <p:spPr/>
        <p:txBody>
          <a:bodyPr/>
          <a:lstStyle/>
          <a:p>
            <a:fld id="{2EB7BA72-870F-4A08-93E1-6A446686D529}" type="datetimeFigureOut">
              <a:rPr lang="en-US" smtClean="0"/>
              <a:t>2/2/2023</a:t>
            </a:fld>
            <a:endParaRPr lang="en-US"/>
          </a:p>
        </p:txBody>
      </p:sp>
      <p:sp>
        <p:nvSpPr>
          <p:cNvPr id="8" name="Footer Placeholder 7">
            <a:extLst>
              <a:ext uri="{FF2B5EF4-FFF2-40B4-BE49-F238E27FC236}">
                <a16:creationId xmlns:a16="http://schemas.microsoft.com/office/drawing/2014/main" id="{668A4640-B857-4092-AB29-98434643F9C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EB452B2-A95B-48EB-8D36-DF9FA08A1149}"/>
              </a:ext>
            </a:extLst>
          </p:cNvPr>
          <p:cNvSpPr>
            <a:spLocks noGrp="1"/>
          </p:cNvSpPr>
          <p:nvPr>
            <p:ph type="sldNum" sz="quarter" idx="12"/>
          </p:nvPr>
        </p:nvSpPr>
        <p:spPr/>
        <p:txBody>
          <a:bodyPr/>
          <a:lstStyle/>
          <a:p>
            <a:fld id="{F906D053-E3C8-42A4-B161-6BC4095899DE}" type="slidenum">
              <a:rPr lang="en-US" smtClean="0"/>
              <a:t>‹#›</a:t>
            </a:fld>
            <a:endParaRPr lang="en-US"/>
          </a:p>
        </p:txBody>
      </p:sp>
    </p:spTree>
    <p:extLst>
      <p:ext uri="{BB962C8B-B14F-4D97-AF65-F5344CB8AC3E}">
        <p14:creationId xmlns:p14="http://schemas.microsoft.com/office/powerpoint/2010/main" val="31327567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93381B-B9D4-4C3F-B968-4A1CCD2EBF1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B3E1064-9BBF-4135-9F91-480B5272E0F8}"/>
              </a:ext>
            </a:extLst>
          </p:cNvPr>
          <p:cNvSpPr>
            <a:spLocks noGrp="1"/>
          </p:cNvSpPr>
          <p:nvPr>
            <p:ph type="dt" sz="half" idx="10"/>
          </p:nvPr>
        </p:nvSpPr>
        <p:spPr/>
        <p:txBody>
          <a:bodyPr/>
          <a:lstStyle/>
          <a:p>
            <a:fld id="{2EB7BA72-870F-4A08-93E1-6A446686D529}" type="datetimeFigureOut">
              <a:rPr lang="en-US" smtClean="0"/>
              <a:t>2/2/2023</a:t>
            </a:fld>
            <a:endParaRPr lang="en-US"/>
          </a:p>
        </p:txBody>
      </p:sp>
      <p:sp>
        <p:nvSpPr>
          <p:cNvPr id="4" name="Footer Placeholder 3">
            <a:extLst>
              <a:ext uri="{FF2B5EF4-FFF2-40B4-BE49-F238E27FC236}">
                <a16:creationId xmlns:a16="http://schemas.microsoft.com/office/drawing/2014/main" id="{CDE591C5-C3D3-49B5-9871-AAB4007D840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928AE95-645D-46FB-ADAC-BFE67C876350}"/>
              </a:ext>
            </a:extLst>
          </p:cNvPr>
          <p:cNvSpPr>
            <a:spLocks noGrp="1"/>
          </p:cNvSpPr>
          <p:nvPr>
            <p:ph type="sldNum" sz="quarter" idx="12"/>
          </p:nvPr>
        </p:nvSpPr>
        <p:spPr/>
        <p:txBody>
          <a:bodyPr/>
          <a:lstStyle/>
          <a:p>
            <a:fld id="{F906D053-E3C8-42A4-B161-6BC4095899DE}" type="slidenum">
              <a:rPr lang="en-US" smtClean="0"/>
              <a:t>‹#›</a:t>
            </a:fld>
            <a:endParaRPr lang="en-US"/>
          </a:p>
        </p:txBody>
      </p:sp>
    </p:spTree>
    <p:extLst>
      <p:ext uri="{BB962C8B-B14F-4D97-AF65-F5344CB8AC3E}">
        <p14:creationId xmlns:p14="http://schemas.microsoft.com/office/powerpoint/2010/main" val="5517671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99DFAC1-8812-4CF5-B5A3-70801D828216}"/>
              </a:ext>
            </a:extLst>
          </p:cNvPr>
          <p:cNvSpPr>
            <a:spLocks noGrp="1"/>
          </p:cNvSpPr>
          <p:nvPr>
            <p:ph type="dt" sz="half" idx="10"/>
          </p:nvPr>
        </p:nvSpPr>
        <p:spPr/>
        <p:txBody>
          <a:bodyPr/>
          <a:lstStyle/>
          <a:p>
            <a:fld id="{2EB7BA72-870F-4A08-93E1-6A446686D529}" type="datetimeFigureOut">
              <a:rPr lang="en-US" smtClean="0"/>
              <a:t>2/2/2023</a:t>
            </a:fld>
            <a:endParaRPr lang="en-US"/>
          </a:p>
        </p:txBody>
      </p:sp>
      <p:sp>
        <p:nvSpPr>
          <p:cNvPr id="3" name="Footer Placeholder 2">
            <a:extLst>
              <a:ext uri="{FF2B5EF4-FFF2-40B4-BE49-F238E27FC236}">
                <a16:creationId xmlns:a16="http://schemas.microsoft.com/office/drawing/2014/main" id="{9F993AB0-3D4A-4DC1-8DD5-3E1A5DD76B5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A4034D6-83E3-4461-A0AF-945A1158DF5E}"/>
              </a:ext>
            </a:extLst>
          </p:cNvPr>
          <p:cNvSpPr>
            <a:spLocks noGrp="1"/>
          </p:cNvSpPr>
          <p:nvPr>
            <p:ph type="sldNum" sz="quarter" idx="12"/>
          </p:nvPr>
        </p:nvSpPr>
        <p:spPr/>
        <p:txBody>
          <a:bodyPr/>
          <a:lstStyle/>
          <a:p>
            <a:fld id="{F906D053-E3C8-42A4-B161-6BC4095899DE}" type="slidenum">
              <a:rPr lang="en-US" smtClean="0"/>
              <a:t>‹#›</a:t>
            </a:fld>
            <a:endParaRPr lang="en-US"/>
          </a:p>
        </p:txBody>
      </p:sp>
    </p:spTree>
    <p:extLst>
      <p:ext uri="{BB962C8B-B14F-4D97-AF65-F5344CB8AC3E}">
        <p14:creationId xmlns:p14="http://schemas.microsoft.com/office/powerpoint/2010/main" val="944245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31BAB3-E2D2-46BC-B459-DDA47CC90C8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66DD366-9703-4232-9936-20D5F5F7451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66209D3-8640-497E-BA80-27A4A1E6C3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1F78E4-92C5-4D9A-BE7E-0BAFFFC09A28}"/>
              </a:ext>
            </a:extLst>
          </p:cNvPr>
          <p:cNvSpPr>
            <a:spLocks noGrp="1"/>
          </p:cNvSpPr>
          <p:nvPr>
            <p:ph type="dt" sz="half" idx="10"/>
          </p:nvPr>
        </p:nvSpPr>
        <p:spPr/>
        <p:txBody>
          <a:bodyPr/>
          <a:lstStyle/>
          <a:p>
            <a:fld id="{2EB7BA72-870F-4A08-93E1-6A446686D529}" type="datetimeFigureOut">
              <a:rPr lang="en-US" smtClean="0"/>
              <a:t>2/2/2023</a:t>
            </a:fld>
            <a:endParaRPr lang="en-US"/>
          </a:p>
        </p:txBody>
      </p:sp>
      <p:sp>
        <p:nvSpPr>
          <p:cNvPr id="6" name="Footer Placeholder 5">
            <a:extLst>
              <a:ext uri="{FF2B5EF4-FFF2-40B4-BE49-F238E27FC236}">
                <a16:creationId xmlns:a16="http://schemas.microsoft.com/office/drawing/2014/main" id="{3992D2F0-9758-4B2C-94EA-5D941954E7F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930FCE7-2ED8-41DD-8225-78E41E0EFB73}"/>
              </a:ext>
            </a:extLst>
          </p:cNvPr>
          <p:cNvSpPr>
            <a:spLocks noGrp="1"/>
          </p:cNvSpPr>
          <p:nvPr>
            <p:ph type="sldNum" sz="quarter" idx="12"/>
          </p:nvPr>
        </p:nvSpPr>
        <p:spPr/>
        <p:txBody>
          <a:bodyPr/>
          <a:lstStyle/>
          <a:p>
            <a:fld id="{F906D053-E3C8-42A4-B161-6BC4095899DE}" type="slidenum">
              <a:rPr lang="en-US" smtClean="0"/>
              <a:t>‹#›</a:t>
            </a:fld>
            <a:endParaRPr lang="en-US"/>
          </a:p>
        </p:txBody>
      </p:sp>
    </p:spTree>
    <p:extLst>
      <p:ext uri="{BB962C8B-B14F-4D97-AF65-F5344CB8AC3E}">
        <p14:creationId xmlns:p14="http://schemas.microsoft.com/office/powerpoint/2010/main" val="7797432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4A5DC-9885-4217-8718-265906287FB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485C3B8-9272-42C9-8B68-F92538EB60E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31A99E2-25CE-47DB-A11E-EEFF1ED3A5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F28E476-0B21-44C9-ADDD-942E9398F1D6}"/>
              </a:ext>
            </a:extLst>
          </p:cNvPr>
          <p:cNvSpPr>
            <a:spLocks noGrp="1"/>
          </p:cNvSpPr>
          <p:nvPr>
            <p:ph type="dt" sz="half" idx="10"/>
          </p:nvPr>
        </p:nvSpPr>
        <p:spPr/>
        <p:txBody>
          <a:bodyPr/>
          <a:lstStyle/>
          <a:p>
            <a:fld id="{2EB7BA72-870F-4A08-93E1-6A446686D529}" type="datetimeFigureOut">
              <a:rPr lang="en-US" smtClean="0"/>
              <a:t>2/2/2023</a:t>
            </a:fld>
            <a:endParaRPr lang="en-US"/>
          </a:p>
        </p:txBody>
      </p:sp>
      <p:sp>
        <p:nvSpPr>
          <p:cNvPr id="6" name="Footer Placeholder 5">
            <a:extLst>
              <a:ext uri="{FF2B5EF4-FFF2-40B4-BE49-F238E27FC236}">
                <a16:creationId xmlns:a16="http://schemas.microsoft.com/office/drawing/2014/main" id="{42F0F832-F7F3-4285-8C03-22C6C703EAB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7636DE8-706B-4C31-96F5-63059358980E}"/>
              </a:ext>
            </a:extLst>
          </p:cNvPr>
          <p:cNvSpPr>
            <a:spLocks noGrp="1"/>
          </p:cNvSpPr>
          <p:nvPr>
            <p:ph type="sldNum" sz="quarter" idx="12"/>
          </p:nvPr>
        </p:nvSpPr>
        <p:spPr/>
        <p:txBody>
          <a:bodyPr/>
          <a:lstStyle/>
          <a:p>
            <a:fld id="{F906D053-E3C8-42A4-B161-6BC4095899DE}" type="slidenum">
              <a:rPr lang="en-US" smtClean="0"/>
              <a:t>‹#›</a:t>
            </a:fld>
            <a:endParaRPr lang="en-US"/>
          </a:p>
        </p:txBody>
      </p:sp>
    </p:spTree>
    <p:extLst>
      <p:ext uri="{BB962C8B-B14F-4D97-AF65-F5344CB8AC3E}">
        <p14:creationId xmlns:p14="http://schemas.microsoft.com/office/powerpoint/2010/main" val="37605879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B2D7B-3EEC-44C6-9120-3C408BF051E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CF32DF8-5FD8-49CA-9CDA-F1103E2F9A1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3F3CE87-D7EA-4552-86B0-800D7ECA5ED2}"/>
              </a:ext>
            </a:extLst>
          </p:cNvPr>
          <p:cNvSpPr>
            <a:spLocks noGrp="1"/>
          </p:cNvSpPr>
          <p:nvPr>
            <p:ph type="dt" sz="half" idx="10"/>
          </p:nvPr>
        </p:nvSpPr>
        <p:spPr/>
        <p:txBody>
          <a:bodyPr/>
          <a:lstStyle/>
          <a:p>
            <a:fld id="{2EB7BA72-870F-4A08-93E1-6A446686D529}" type="datetimeFigureOut">
              <a:rPr lang="en-US" smtClean="0"/>
              <a:t>2/2/2023</a:t>
            </a:fld>
            <a:endParaRPr lang="en-US"/>
          </a:p>
        </p:txBody>
      </p:sp>
      <p:sp>
        <p:nvSpPr>
          <p:cNvPr id="5" name="Footer Placeholder 4">
            <a:extLst>
              <a:ext uri="{FF2B5EF4-FFF2-40B4-BE49-F238E27FC236}">
                <a16:creationId xmlns:a16="http://schemas.microsoft.com/office/drawing/2014/main" id="{B84CAB03-E1BE-49BC-B586-738CD77596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689F5DB-3ED2-48BA-AE07-685A36293B56}"/>
              </a:ext>
            </a:extLst>
          </p:cNvPr>
          <p:cNvSpPr>
            <a:spLocks noGrp="1"/>
          </p:cNvSpPr>
          <p:nvPr>
            <p:ph type="sldNum" sz="quarter" idx="12"/>
          </p:nvPr>
        </p:nvSpPr>
        <p:spPr/>
        <p:txBody>
          <a:bodyPr/>
          <a:lstStyle/>
          <a:p>
            <a:fld id="{F906D053-E3C8-42A4-B161-6BC4095899DE}" type="slidenum">
              <a:rPr lang="en-US" smtClean="0"/>
              <a:t>‹#›</a:t>
            </a:fld>
            <a:endParaRPr lang="en-US"/>
          </a:p>
        </p:txBody>
      </p:sp>
    </p:spTree>
    <p:extLst>
      <p:ext uri="{BB962C8B-B14F-4D97-AF65-F5344CB8AC3E}">
        <p14:creationId xmlns:p14="http://schemas.microsoft.com/office/powerpoint/2010/main" val="34135000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9DE118C-509C-4247-A69E-0F59A16189E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8A73ADA-79DA-4F2F-B171-4F8057973BE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FE93B3-B77D-4E9F-B4DE-5EE49429B1E4}"/>
              </a:ext>
            </a:extLst>
          </p:cNvPr>
          <p:cNvSpPr>
            <a:spLocks noGrp="1"/>
          </p:cNvSpPr>
          <p:nvPr>
            <p:ph type="dt" sz="half" idx="10"/>
          </p:nvPr>
        </p:nvSpPr>
        <p:spPr/>
        <p:txBody>
          <a:bodyPr/>
          <a:lstStyle/>
          <a:p>
            <a:fld id="{2EB7BA72-870F-4A08-93E1-6A446686D529}" type="datetimeFigureOut">
              <a:rPr lang="en-US" smtClean="0"/>
              <a:t>2/2/2023</a:t>
            </a:fld>
            <a:endParaRPr lang="en-US"/>
          </a:p>
        </p:txBody>
      </p:sp>
      <p:sp>
        <p:nvSpPr>
          <p:cNvPr id="5" name="Footer Placeholder 4">
            <a:extLst>
              <a:ext uri="{FF2B5EF4-FFF2-40B4-BE49-F238E27FC236}">
                <a16:creationId xmlns:a16="http://schemas.microsoft.com/office/drawing/2014/main" id="{8EFAF9BB-2F89-4858-BF67-52CA41F4986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EF672A2-8D8C-440A-94A5-D3B2429F1CD5}"/>
              </a:ext>
            </a:extLst>
          </p:cNvPr>
          <p:cNvSpPr>
            <a:spLocks noGrp="1"/>
          </p:cNvSpPr>
          <p:nvPr>
            <p:ph type="sldNum" sz="quarter" idx="12"/>
          </p:nvPr>
        </p:nvSpPr>
        <p:spPr/>
        <p:txBody>
          <a:bodyPr/>
          <a:lstStyle/>
          <a:p>
            <a:fld id="{F906D053-E3C8-42A4-B161-6BC4095899DE}" type="slidenum">
              <a:rPr lang="en-US" smtClean="0"/>
              <a:t>‹#›</a:t>
            </a:fld>
            <a:endParaRPr lang="en-US"/>
          </a:p>
        </p:txBody>
      </p:sp>
    </p:spTree>
    <p:extLst>
      <p:ext uri="{BB962C8B-B14F-4D97-AF65-F5344CB8AC3E}">
        <p14:creationId xmlns:p14="http://schemas.microsoft.com/office/powerpoint/2010/main" val="20974177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07277C7-A6A5-40C6-87ED-8503057F36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6F4FE23-5017-497E-B0C2-25BA768B8C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0489BCA-0579-4C27-B3C0-D7558AC877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B7BA72-870F-4A08-93E1-6A446686D529}" type="datetimeFigureOut">
              <a:rPr lang="en-US" smtClean="0"/>
              <a:t>2/2/2023</a:t>
            </a:fld>
            <a:endParaRPr lang="en-US"/>
          </a:p>
        </p:txBody>
      </p:sp>
      <p:sp>
        <p:nvSpPr>
          <p:cNvPr id="5" name="Footer Placeholder 4">
            <a:extLst>
              <a:ext uri="{FF2B5EF4-FFF2-40B4-BE49-F238E27FC236}">
                <a16:creationId xmlns:a16="http://schemas.microsoft.com/office/drawing/2014/main" id="{FFFCD39A-2145-41ED-830D-579CA430042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E7B4D5E-820D-4FDD-B875-6BA61A00AF0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06D053-E3C8-42A4-B161-6BC4095899DE}" type="slidenum">
              <a:rPr lang="en-US" smtClean="0"/>
              <a:t>‹#›</a:t>
            </a:fld>
            <a:endParaRPr lang="en-US"/>
          </a:p>
        </p:txBody>
      </p:sp>
    </p:spTree>
    <p:extLst>
      <p:ext uri="{BB962C8B-B14F-4D97-AF65-F5344CB8AC3E}">
        <p14:creationId xmlns:p14="http://schemas.microsoft.com/office/powerpoint/2010/main" val="1590013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notesSlide" Target="../notesSlides/notesSlide1.xml"/><Relationship Id="rId7" Type="http://schemas.openxmlformats.org/officeDocument/2006/relationships/image" Target="../media/image4.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2.emf"/><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jpg"/><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4.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3.jpg"/><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4.jpg"/><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5.jpg"/><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6.jpg"/><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7.jp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8.jp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12.xml.rels><?xml version="1.0" encoding="UTF-8" standalone="yes"?>
<Relationships xmlns="http://schemas.openxmlformats.org/package/2006/relationships"><Relationship Id="rId8" Type="http://schemas.openxmlformats.org/officeDocument/2006/relationships/diagramLayout" Target="../diagrams/layout1.xml"/><Relationship Id="rId3" Type="http://schemas.openxmlformats.org/officeDocument/2006/relationships/image" Target="../media/image8.png"/><Relationship Id="rId7" Type="http://schemas.openxmlformats.org/officeDocument/2006/relationships/diagramData" Target="../diagrams/data1.xml"/><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1.emf"/><Relationship Id="rId11" Type="http://schemas.microsoft.com/office/2007/relationships/diagramDrawing" Target="../diagrams/drawing1.xml"/><Relationship Id="rId5" Type="http://schemas.openxmlformats.org/officeDocument/2006/relationships/image" Target="../media/image10.emf"/><Relationship Id="rId10" Type="http://schemas.openxmlformats.org/officeDocument/2006/relationships/diagramColors" Target="../diagrams/colors1.xml"/><Relationship Id="rId4" Type="http://schemas.openxmlformats.org/officeDocument/2006/relationships/image" Target="../media/image9.emf"/><Relationship Id="rId9"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2.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14.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image" Target="../media/image22.emf"/><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media/image25.jp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6.jpeg"/><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image" Target="../media/image22.emf"/><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8.png"/><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image" Target="../media/image22.emf"/><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media/image29.png"/></Relationships>
</file>

<file path=ppt/slides/_rels/slide19.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18.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image" Target="../media/image22.emf"/><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media/image30.jpg"/></Relationships>
</file>

<file path=ppt/slides/_rels/slide22.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image" Target="../media/image22.emf"/><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media/image31.jpg"/></Relationships>
</file>

<file path=ppt/slides/_rels/slide23.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image" Target="../media/image22.emf"/><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media/image32.jpg"/></Relationships>
</file>

<file path=ppt/slides/_rels/slide24.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image" Target="../media/image22.emf"/><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media/image33.jpg"/></Relationships>
</file>

<file path=ppt/slides/_rels/slide25.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image" Target="../media/image22.emf"/><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media/image34.png"/></Relationships>
</file>

<file path=ppt/slides/_rels/slide26.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image" Target="../media/image22.emf"/><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NULL"/></Relationships>
</file>

<file path=ppt/slides/_rels/slide27.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26.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image" Target="../media/image22.emf"/><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NULL"/></Relationships>
</file>

<file path=ppt/slides/_rels/slide29.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image" Target="../media/image22.emf"/><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NULL"/></Relationships>
</file>

<file path=ppt/slides/_rels/slide30.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image" Target="../media/image22.emf"/><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NULL"/></Relationships>
</file>

<file path=ppt/slides/_rels/slide31.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image" Target="../media/image22.emf"/><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NULL"/></Relationships>
</file>

<file path=ppt/slides/_rels/slide32.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image" Target="../media/image22.emf"/><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media/image25.jpg"/></Relationships>
</file>

<file path=ppt/slides/_rels/slide33.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image" Target="../media/image22.emf"/><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NULL"/></Relationships>
</file>

<file path=ppt/slides/_rels/slide34.xml.rels><?xml version="1.0" encoding="UTF-8" standalone="yes"?>
<Relationships xmlns="http://schemas.openxmlformats.org/package/2006/relationships"><Relationship Id="rId8" Type="http://schemas.openxmlformats.org/officeDocument/2006/relationships/image" Target="../media/image5.emf"/><Relationship Id="rId3" Type="http://schemas.openxmlformats.org/officeDocument/2006/relationships/image" Target="../media/image1.emf"/><Relationship Id="rId7"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33.xml"/><Relationship Id="rId6" Type="http://schemas.openxmlformats.org/officeDocument/2006/relationships/image" Target="../media/image7.emf"/><Relationship Id="rId5" Type="http://schemas.openxmlformats.org/officeDocument/2006/relationships/image" Target="../media/image4.emf"/><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image" Target="../media/image22.emf"/><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NULL"/></Relationships>
</file>

<file path=ppt/slides/_rels/slide36.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image" Target="../media/image22.emf"/><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NULL"/></Relationships>
</file>

<file path=ppt/slides/_rels/slide37.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image" Target="../media/image22.emf"/><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NULL"/></Relationships>
</file>

<file path=ppt/slides/_rels/slide38.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image" Target="../media/image22.emf"/><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NULL"/></Relationships>
</file>

<file path=ppt/slides/_rels/slide39.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image" Target="../media/image22.emf"/><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NULL"/></Relationships>
</file>

<file path=ppt/slides/_rels/slide40.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image" Target="../media/image22.emf"/><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NULL"/></Relationships>
</file>

<file path=ppt/slides/_rels/slide41.xml.rels><?xml version="1.0" encoding="UTF-8" standalone="yes"?>
<Relationships xmlns="http://schemas.openxmlformats.org/package/2006/relationships"><Relationship Id="rId8" Type="http://schemas.openxmlformats.org/officeDocument/2006/relationships/image" Target="../media/image24.emf"/><Relationship Id="rId3" Type="http://schemas.openxmlformats.org/officeDocument/2006/relationships/image" Target="../media/image22.emf"/><Relationship Id="rId7" Type="http://schemas.openxmlformats.org/officeDocument/2006/relationships/image" Target="../media/image23.emf"/><Relationship Id="rId2" Type="http://schemas.openxmlformats.org/officeDocument/2006/relationships/slideLayout" Target="../slideLayouts/slideLayout7.xml"/><Relationship Id="rId1" Type="http://schemas.openxmlformats.org/officeDocument/2006/relationships/tags" Target="../tags/tag40.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 Id="rId9" Type="http://schemas.openxmlformats.org/officeDocument/2006/relationships/image" Target="NUL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jpg"/><Relationship Id="rId2" Type="http://schemas.openxmlformats.org/officeDocument/2006/relationships/slideLayout" Target="../slideLayouts/slideLayout7.xml"/><Relationship Id="rId1" Type="http://schemas.openxmlformats.org/officeDocument/2006/relationships/tags" Target="../tags/tag4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NULL"/><Relationship Id="rId2" Type="http://schemas.openxmlformats.org/officeDocument/2006/relationships/slideLayout" Target="../slideLayouts/slideLayout7.xml"/><Relationship Id="rId1" Type="http://schemas.openxmlformats.org/officeDocument/2006/relationships/tags" Target="../tags/tag4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4.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5"/>
          <a:srcRect l="984" r="914" b="11911"/>
          <a:stretch/>
        </p:blipFill>
        <p:spPr>
          <a:xfrm>
            <a:off x="0" y="4199708"/>
            <a:ext cx="12200709" cy="2688772"/>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7"/>
          <a:stretch>
            <a:fillRect/>
          </a:stretch>
        </p:blipFill>
        <p:spPr>
          <a:xfrm>
            <a:off x="-112889" y="422122"/>
            <a:ext cx="6714451" cy="1972334"/>
          </a:xfrm>
          <a:prstGeom prst="rect">
            <a:avLst/>
          </a:prstGeom>
        </p:spPr>
      </p:pic>
      <p:pic>
        <p:nvPicPr>
          <p:cNvPr id="13" name="Picture 12"/>
          <p:cNvPicPr>
            <a:picLocks noChangeAspect="1"/>
          </p:cNvPicPr>
          <p:nvPr/>
        </p:nvPicPr>
        <p:blipFill>
          <a:blip r:embed="rId8"/>
          <a:stretch>
            <a:fillRect/>
          </a:stretch>
        </p:blipFill>
        <p:spPr>
          <a:xfrm>
            <a:off x="6433777" y="3125529"/>
            <a:ext cx="5882401" cy="1034667"/>
          </a:xfrm>
          <a:prstGeom prst="rect">
            <a:avLst/>
          </a:prstGeom>
        </p:spPr>
      </p:pic>
      <p:sp>
        <p:nvSpPr>
          <p:cNvPr id="14" name="TextBox 13"/>
          <p:cNvSpPr txBox="1"/>
          <p:nvPr/>
        </p:nvSpPr>
        <p:spPr>
          <a:xfrm>
            <a:off x="318493" y="715791"/>
            <a:ext cx="594528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latin typeface="Tajawal Medium" panose="00000600000000000000" pitchFamily="2" charset="-78"/>
                <a:cs typeface="Tajawal Medium" panose="00000600000000000000" pitchFamily="2" charset="-78"/>
              </a:rPr>
              <a:t>Lecture 1</a:t>
            </a:r>
          </a:p>
        </p:txBody>
      </p:sp>
      <p:sp>
        <p:nvSpPr>
          <p:cNvPr id="16" name="TextBox 15"/>
          <p:cNvSpPr txBox="1"/>
          <p:nvPr/>
        </p:nvSpPr>
        <p:spPr>
          <a:xfrm>
            <a:off x="7351786" y="3168876"/>
            <a:ext cx="4172424"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DGM723</a:t>
            </a:r>
          </a:p>
          <a:p>
            <a:r>
              <a:rPr lang="en-US" sz="2800" dirty="0">
                <a:solidFill>
                  <a:schemeClr val="bg1"/>
                </a:solidFill>
                <a:latin typeface="Tajawal Medium" panose="00000600000000000000" pitchFamily="2" charset="-78"/>
                <a:cs typeface="Tajawal Medium" panose="00000600000000000000" pitchFamily="2" charset="-78"/>
              </a:rPr>
              <a:t>DIGITAL MEDIA ETHICS</a:t>
            </a:r>
          </a:p>
        </p:txBody>
      </p:sp>
    </p:spTree>
    <p:custDataLst>
      <p:tags r:id="rId1"/>
    </p:custDataLst>
    <p:extLst>
      <p:ext uri="{BB962C8B-B14F-4D97-AF65-F5344CB8AC3E}">
        <p14:creationId xmlns:p14="http://schemas.microsoft.com/office/powerpoint/2010/main" val="2586834508"/>
      </p:ext>
    </p:extLst>
  </p:cSld>
  <p:clrMapOvr>
    <a:masterClrMapping/>
  </p:clrMapOvr>
  <mc:AlternateContent xmlns:mc="http://schemas.openxmlformats.org/markup-compatibility/2006" xmlns:p14="http://schemas.microsoft.com/office/powerpoint/2010/main">
    <mc:Choice Requires="p14">
      <p:transition spd="slow" p14:dur="2000" advTm="40683"/>
    </mc:Choice>
    <mc:Fallback xmlns="">
      <p:transition spd="slow" advTm="4068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circle(in)">
                                      <p:cBhvr>
                                        <p:cTn id="11"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272323"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CHABTER 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3" y="5284187"/>
            <a:ext cx="8526726" cy="1034667"/>
          </a:xfrm>
          <a:prstGeom prst="rect">
            <a:avLst/>
          </a:prstGeom>
        </p:spPr>
      </p:pic>
      <p:sp>
        <p:nvSpPr>
          <p:cNvPr id="16" name="TextBox 15"/>
          <p:cNvSpPr txBox="1"/>
          <p:nvPr/>
        </p:nvSpPr>
        <p:spPr>
          <a:xfrm>
            <a:off x="3791902" y="5476400"/>
            <a:ext cx="8089074" cy="584775"/>
          </a:xfrm>
          <a:prstGeom prst="rect">
            <a:avLst/>
          </a:prstGeom>
          <a:noFill/>
        </p:spPr>
        <p:txBody>
          <a:bodyPr wrap="none" rtlCol="0">
            <a:spAutoFit/>
          </a:bodyPr>
          <a:lstStyle/>
          <a:p>
            <a:r>
              <a:rPr lang="en-US" sz="3200" dirty="0">
                <a:solidFill>
                  <a:schemeClr val="bg1"/>
                </a:solidFill>
                <a:latin typeface="Tajawal Medium" panose="00000600000000000000" pitchFamily="2" charset="-78"/>
                <a:cs typeface="Tajawal Medium" panose="00000600000000000000" pitchFamily="2" charset="-78"/>
              </a:rPr>
              <a:t>Central Issues in the Ethics of Digital Media</a:t>
            </a:r>
          </a:p>
        </p:txBody>
      </p:sp>
    </p:spTree>
    <p:custDataLst>
      <p:tags r:id="rId1"/>
    </p:custDataLst>
    <p:extLst>
      <p:ext uri="{BB962C8B-B14F-4D97-AF65-F5344CB8AC3E}">
        <p14:creationId xmlns:p14="http://schemas.microsoft.com/office/powerpoint/2010/main" val="3383213040"/>
      </p:ext>
    </p:extLst>
  </p:cSld>
  <p:clrMapOvr>
    <a:masterClrMapping/>
  </p:clrMapOvr>
  <mc:AlternateContent xmlns:mc="http://schemas.openxmlformats.org/markup-compatibility/2006" xmlns:p14="http://schemas.microsoft.com/office/powerpoint/2010/main">
    <mc:Choice Requires="p14">
      <p:transition spd="slow" p14:dur="2000" advTm="16080"/>
    </mc:Choice>
    <mc:Fallback xmlns="">
      <p:transition spd="slow" advTm="160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75251"/>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Outline</a:t>
            </a:r>
            <a:endParaRPr lang="en-US" sz="32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7D1C754-1798-422A-9316-98AB8053F9CA}"/>
              </a:ext>
            </a:extLst>
          </p:cNvPr>
          <p:cNvSpPr txBox="1"/>
          <p:nvPr/>
        </p:nvSpPr>
        <p:spPr>
          <a:xfrm>
            <a:off x="266801" y="295676"/>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836580" y="1902398"/>
            <a:ext cx="8613840" cy="3539430"/>
          </a:xfrm>
          <a:prstGeom prst="rect">
            <a:avLst/>
          </a:prstGeom>
        </p:spPr>
        <p:txBody>
          <a:bodyPr wrap="square">
            <a:spAutoFit/>
          </a:bodyPr>
          <a:lstStyle/>
          <a:p>
            <a:r>
              <a:rPr lang="en-US" sz="3200" b="1" dirty="0">
                <a:solidFill>
                  <a:schemeClr val="accent1">
                    <a:lumMod val="50000"/>
                  </a:schemeClr>
                </a:solidFill>
                <a:latin typeface="Arial-BoldMT"/>
              </a:rPr>
              <a:t>** Introduction.</a:t>
            </a:r>
          </a:p>
          <a:p>
            <a:r>
              <a:rPr lang="en-US" sz="3200" b="1" dirty="0">
                <a:solidFill>
                  <a:schemeClr val="accent1">
                    <a:lumMod val="50000"/>
                  </a:schemeClr>
                </a:solidFill>
                <a:latin typeface="Arial-BoldMT"/>
              </a:rPr>
              <a:t>** (Ethical) life in the (post-)digital age:</a:t>
            </a:r>
          </a:p>
          <a:p>
            <a:r>
              <a:rPr lang="es-ES" sz="3200" dirty="0">
                <a:solidFill>
                  <a:schemeClr val="accent1">
                    <a:lumMod val="50000"/>
                  </a:schemeClr>
                </a:solidFill>
              </a:rPr>
              <a:t>1. Digital media, </a:t>
            </a:r>
            <a:r>
              <a:rPr lang="es-ES" sz="3200" dirty="0" err="1">
                <a:solidFill>
                  <a:schemeClr val="accent1">
                    <a:lumMod val="50000"/>
                  </a:schemeClr>
                </a:solidFill>
              </a:rPr>
              <a:t>analog</a:t>
            </a:r>
            <a:r>
              <a:rPr lang="es-ES" sz="3200" dirty="0">
                <a:solidFill>
                  <a:schemeClr val="accent1">
                    <a:lumMod val="50000"/>
                  </a:schemeClr>
                </a:solidFill>
              </a:rPr>
              <a:t> media: </a:t>
            </a:r>
            <a:r>
              <a:rPr lang="es-ES" sz="3200" dirty="0" err="1">
                <a:solidFill>
                  <a:schemeClr val="accent1">
                    <a:lumMod val="50000"/>
                  </a:schemeClr>
                </a:solidFill>
              </a:rPr>
              <a:t>convergence</a:t>
            </a:r>
            <a:r>
              <a:rPr lang="es-ES" sz="3200" dirty="0">
                <a:solidFill>
                  <a:schemeClr val="accent1">
                    <a:lumMod val="50000"/>
                  </a:schemeClr>
                </a:solidFill>
              </a:rPr>
              <a:t> and </a:t>
            </a:r>
            <a:r>
              <a:rPr lang="es-ES" sz="3200" dirty="0" err="1">
                <a:solidFill>
                  <a:schemeClr val="accent1">
                    <a:lumMod val="50000"/>
                  </a:schemeClr>
                </a:solidFill>
              </a:rPr>
              <a:t>Ubiquity</a:t>
            </a:r>
            <a:r>
              <a:rPr lang="es-ES" sz="3200" dirty="0">
                <a:solidFill>
                  <a:schemeClr val="accent1">
                    <a:lumMod val="50000"/>
                  </a:schemeClr>
                </a:solidFill>
              </a:rPr>
              <a:t>.</a:t>
            </a:r>
          </a:p>
          <a:p>
            <a:r>
              <a:rPr lang="en-US" sz="3200" dirty="0">
                <a:solidFill>
                  <a:schemeClr val="accent1">
                    <a:lumMod val="50000"/>
                  </a:schemeClr>
                </a:solidFill>
              </a:rPr>
              <a:t>2. Digital media and “greased information”.</a:t>
            </a:r>
          </a:p>
          <a:p>
            <a:r>
              <a:rPr lang="en-US" sz="3200" dirty="0">
                <a:solidFill>
                  <a:schemeClr val="accent1">
                    <a:lumMod val="50000"/>
                  </a:schemeClr>
                </a:solidFill>
              </a:rPr>
              <a:t>3. Digital media as communication media: fluidity, ubiquity, global scope, and selfhood/identity.</a:t>
            </a:r>
          </a:p>
        </p:txBody>
      </p:sp>
      <p:pic>
        <p:nvPicPr>
          <p:cNvPr id="15" name="Picture 14" descr="Chart, funnel chart&#10;&#10;Description automatically generated">
            <a:extLst>
              <a:ext uri="{FF2B5EF4-FFF2-40B4-BE49-F238E27FC236}">
                <a16:creationId xmlns:a16="http://schemas.microsoft.com/office/drawing/2014/main" id="{F5269483-AC95-4A04-8990-D5F424AAD453}"/>
              </a:ext>
            </a:extLst>
          </p:cNvPr>
          <p:cNvPicPr>
            <a:picLocks noChangeAspect="1"/>
          </p:cNvPicPr>
          <p:nvPr/>
        </p:nvPicPr>
        <p:blipFill rotWithShape="1">
          <a:blip r:embed="rId7">
            <a:extLst>
              <a:ext uri="{28A0092B-C50C-407E-A947-70E740481C1C}">
                <a14:useLocalDpi xmlns:a14="http://schemas.microsoft.com/office/drawing/2010/main" val="0"/>
              </a:ext>
            </a:extLst>
          </a:blip>
          <a:srcRect b="7294"/>
          <a:stretch/>
        </p:blipFill>
        <p:spPr>
          <a:xfrm>
            <a:off x="9191867" y="2109070"/>
            <a:ext cx="2720857" cy="2865526"/>
          </a:xfrm>
          <a:prstGeom prst="rect">
            <a:avLst/>
          </a:prstGeom>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val="3639395632"/>
      </p:ext>
    </p:extLst>
  </p:cSld>
  <p:clrMapOvr>
    <a:masterClrMapping/>
  </p:clrMapOvr>
  <mc:AlternateContent xmlns:mc="http://schemas.openxmlformats.org/markup-compatibility/2006" xmlns:p14="http://schemas.microsoft.com/office/powerpoint/2010/main">
    <mc:Choice Requires="p14">
      <p:transition spd="slow" p14:dur="2000" advTm="74522"/>
    </mc:Choice>
    <mc:Fallback xmlns="">
      <p:transition spd="slow" advTm="7452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5280815" y="-16095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506213" y="1424203"/>
            <a:ext cx="4272323"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CHABTER 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3" y="5284187"/>
            <a:ext cx="8526726" cy="1034667"/>
          </a:xfrm>
          <a:prstGeom prst="rect">
            <a:avLst/>
          </a:prstGeom>
        </p:spPr>
      </p:pic>
      <p:sp>
        <p:nvSpPr>
          <p:cNvPr id="16" name="TextBox 15"/>
          <p:cNvSpPr txBox="1"/>
          <p:nvPr/>
        </p:nvSpPr>
        <p:spPr>
          <a:xfrm>
            <a:off x="6156634" y="5520760"/>
            <a:ext cx="3134191" cy="553998"/>
          </a:xfrm>
          <a:prstGeom prst="rect">
            <a:avLst/>
          </a:prstGeom>
          <a:noFill/>
        </p:spPr>
        <p:txBody>
          <a:bodyPr wrap="none" rtlCol="0">
            <a:spAutoFit/>
          </a:bodyPr>
          <a:lstStyle/>
          <a:p>
            <a:r>
              <a:rPr lang="en-US" sz="3000" dirty="0">
                <a:solidFill>
                  <a:schemeClr val="bg1"/>
                </a:solidFill>
                <a:latin typeface="Tajawal Medium" panose="00000600000000000000" pitchFamily="2" charset="-78"/>
                <a:cs typeface="Tajawal Medium" panose="00000600000000000000" pitchFamily="2" charset="-78"/>
              </a:rPr>
              <a:t>INTRODUCTION</a:t>
            </a:r>
            <a:endParaRPr lang="en-US" sz="30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588500542"/>
      </p:ext>
    </p:extLst>
  </p:cSld>
  <p:clrMapOvr>
    <a:masterClrMapping/>
  </p:clrMapOvr>
  <mc:AlternateContent xmlns:mc="http://schemas.openxmlformats.org/markup-compatibility/2006" xmlns:p14="http://schemas.microsoft.com/office/powerpoint/2010/main">
    <mc:Choice Requires="p14">
      <p:transition spd="slow" p14:dur="2000" advTm="27426"/>
    </mc:Choice>
    <mc:Fallback xmlns="">
      <p:transition spd="slow" advTm="2742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1975781" cy="1690962"/>
          </a:xfrm>
          <a:prstGeom prst="rect">
            <a:avLst/>
          </a:prstGeom>
        </p:spPr>
      </p:pic>
      <p:sp>
        <p:nvSpPr>
          <p:cNvPr id="7" name="TextBox 6"/>
          <p:cNvSpPr txBox="1"/>
          <p:nvPr/>
        </p:nvSpPr>
        <p:spPr>
          <a:xfrm>
            <a:off x="5489260" y="617110"/>
            <a:ext cx="3657600"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234773" y="1286764"/>
            <a:ext cx="7383307" cy="4724307"/>
          </a:xfrm>
          <a:prstGeom prst="rect">
            <a:avLst/>
          </a:prstGeom>
          <a:noFill/>
        </p:spPr>
        <p:txBody>
          <a:bodyPr wrap="square" rtlCol="0">
            <a:spAutoFit/>
          </a:bodyPr>
          <a:lstStyle/>
          <a:p>
            <a:pPr algn="just">
              <a:lnSpc>
                <a:spcPct val="200000"/>
              </a:lnSpc>
            </a:pPr>
            <a:r>
              <a:rPr lang="en-US" sz="2200" b="1" dirty="0">
                <a:solidFill>
                  <a:srgbClr val="0A1F61"/>
                </a:solidFill>
                <a:cs typeface="Tajawal ExtraBold" panose="00000800000000000000" pitchFamily="2" charset="-78"/>
              </a:rPr>
              <a:t>	</a:t>
            </a:r>
            <a:r>
              <a:rPr lang="en-US"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Most certainly, in the industrialized world, our lives are inextricably interwoven with what are sometimes called “New Media” or digital media. Current generations are sometimes referred to as “digital natives,” indicating that they have been born into and grown up in a world saturated with these technologies.</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B0365886-6E69-4B4F-9234-B023C633C5B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3920" y="1859280"/>
            <a:ext cx="3411188" cy="3548216"/>
          </a:xfrm>
          <a:prstGeom prst="rect">
            <a:avLst/>
          </a:prstGeom>
        </p:spPr>
      </p:pic>
    </p:spTree>
    <p:custDataLst>
      <p:tags r:id="rId1"/>
    </p:custDataLst>
    <p:extLst>
      <p:ext uri="{BB962C8B-B14F-4D97-AF65-F5344CB8AC3E}">
        <p14:creationId xmlns:p14="http://schemas.microsoft.com/office/powerpoint/2010/main" val="4230494244"/>
      </p:ext>
    </p:extLst>
  </p:cSld>
  <p:clrMapOvr>
    <a:masterClrMapping/>
  </p:clrMapOvr>
  <mc:AlternateContent xmlns:mc="http://schemas.openxmlformats.org/markup-compatibility/2006" xmlns:p14="http://schemas.microsoft.com/office/powerpoint/2010/main">
    <mc:Choice Requires="p14">
      <p:transition spd="slow" p14:dur="2000" advTm="94204"/>
    </mc:Choice>
    <mc:Fallback xmlns="">
      <p:transition spd="slow" advTm="942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1975781" cy="1690962"/>
          </a:xfrm>
          <a:prstGeom prst="rect">
            <a:avLst/>
          </a:prstGeom>
        </p:spPr>
      </p:pic>
      <p:sp>
        <p:nvSpPr>
          <p:cNvPr id="7" name="TextBox 6"/>
          <p:cNvSpPr txBox="1"/>
          <p:nvPr/>
        </p:nvSpPr>
        <p:spPr>
          <a:xfrm>
            <a:off x="5489260" y="617110"/>
            <a:ext cx="3657600"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00213" y="1448289"/>
            <a:ext cx="7383307" cy="4047198"/>
          </a:xfrm>
          <a:prstGeom prst="rect">
            <a:avLst/>
          </a:prstGeom>
          <a:noFill/>
        </p:spPr>
        <p:txBody>
          <a:bodyPr wrap="square" rtlCol="0">
            <a:spAutoFit/>
          </a:bodyPr>
          <a:lstStyle/>
          <a:p>
            <a:pPr algn="just">
              <a:lnSpc>
                <a:spcPct val="200000"/>
              </a:lnSpc>
            </a:pP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an influential European Commission “Digital Futures” project used in its title the term “</a:t>
            </a:r>
            <a:r>
              <a:rPr lang="en-US" sz="2200" b="1" dirty="0" err="1">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Onlife</a:t>
            </a:r>
            <a:r>
              <a:rPr lang="en-US"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as developed by information philosopher Luciano </a:t>
            </a:r>
            <a:r>
              <a:rPr lang="en-US" sz="2200" b="1" dirty="0" err="1">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Floridi</a:t>
            </a:r>
            <a:r>
              <a:rPr lang="en-US"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 (2015) to highlight how the once distinct domains of “life online” and “life offline” are now (more or less) seamlessly interwoven in an “</a:t>
            </a:r>
            <a:r>
              <a:rPr lang="en-US" sz="2200" b="1" dirty="0" err="1">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Onlife</a:t>
            </a:r>
            <a:r>
              <a:rPr lang="en-US" sz="2200" b="1" dirty="0">
                <a:solidFill>
                  <a:schemeClr val="tx2"/>
                </a:solidFill>
                <a:latin typeface="Microsoft GothicNeo" panose="020B0503020000020004" pitchFamily="34" charset="-127"/>
                <a:ea typeface="Microsoft GothicNeo" panose="020B0503020000020004" pitchFamily="34" charset="-127"/>
                <a:cs typeface="Microsoft GothicNeo" panose="020B0503020000020004" pitchFamily="34" charset="-127"/>
              </a:rPr>
              <a:t>.”</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2" name="Picture 11">
            <a:extLst>
              <a:ext uri="{FF2B5EF4-FFF2-40B4-BE49-F238E27FC236}">
                <a16:creationId xmlns:a16="http://schemas.microsoft.com/office/drawing/2014/main" id="{36ED886F-529F-409F-A914-452A9CD580A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334646" y="1621800"/>
            <a:ext cx="3411852" cy="3810000"/>
          </a:xfrm>
          <a:prstGeom prst="rect">
            <a:avLst/>
          </a:prstGeom>
        </p:spPr>
      </p:pic>
    </p:spTree>
    <p:custDataLst>
      <p:tags r:id="rId1"/>
    </p:custDataLst>
    <p:extLst>
      <p:ext uri="{BB962C8B-B14F-4D97-AF65-F5344CB8AC3E}">
        <p14:creationId xmlns:p14="http://schemas.microsoft.com/office/powerpoint/2010/main" val="841396719"/>
      </p:ext>
    </p:extLst>
  </p:cSld>
  <p:clrMapOvr>
    <a:masterClrMapping/>
  </p:clrMapOvr>
  <mc:AlternateContent xmlns:mc="http://schemas.openxmlformats.org/markup-compatibility/2006" xmlns:p14="http://schemas.microsoft.com/office/powerpoint/2010/main">
    <mc:Choice Requires="p14">
      <p:transition spd="slow" p14:dur="2000" advTm="93883"/>
    </mc:Choice>
    <mc:Fallback xmlns="">
      <p:transition spd="slow" advTm="9388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1975781" cy="1690962"/>
          </a:xfrm>
          <a:prstGeom prst="rect">
            <a:avLst/>
          </a:prstGeom>
        </p:spPr>
      </p:pic>
      <p:sp>
        <p:nvSpPr>
          <p:cNvPr id="7" name="TextBox 6"/>
          <p:cNvSpPr txBox="1"/>
          <p:nvPr/>
        </p:nvSpPr>
        <p:spPr>
          <a:xfrm>
            <a:off x="5489260" y="617110"/>
            <a:ext cx="3657600"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780179" y="1116644"/>
            <a:ext cx="7837902" cy="4918782"/>
          </a:xfrm>
          <a:prstGeom prst="rect">
            <a:avLst/>
          </a:prstGeom>
          <a:noFill/>
        </p:spPr>
        <p:txBody>
          <a:bodyPr wrap="square" rtlCol="0">
            <a:spAutoFit/>
          </a:bodyPr>
          <a:lstStyle/>
          <a:p>
            <a:pPr algn="just">
              <a:lnSpc>
                <a:spcPct val="200000"/>
              </a:lnSpc>
            </a:pPr>
            <a:r>
              <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contemporary media coverage of digital media frequently highlights important, often frightening, ethical issues these entanglements entail. Beyond our opening examples of cyberbullying and “trial by Internet,” it is easy to find stories highlighting how violence in games appears to lead to horrific, real-world violence, ranging from school shootings to the July 22, 2011, killings in Norway, including 69 young people on the island of </a:t>
            </a:r>
            <a:r>
              <a:rPr lang="en-US" sz="2000" b="1" dirty="0" err="1">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Utøya</a:t>
            </a:r>
            <a:endParaRPr lang="en-US" sz="2000" b="1"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2" name="Picture 11" descr="Graphical user interface, website&#10;&#10;Description automatically generated">
            <a:extLst>
              <a:ext uri="{FF2B5EF4-FFF2-40B4-BE49-F238E27FC236}">
                <a16:creationId xmlns:a16="http://schemas.microsoft.com/office/drawing/2014/main" id="{E77DD807-380D-4006-9298-AE897288D40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3919" y="1877521"/>
            <a:ext cx="3206259" cy="3553637"/>
          </a:xfrm>
          <a:prstGeom prst="rect">
            <a:avLst/>
          </a:prstGeom>
        </p:spPr>
      </p:pic>
    </p:spTree>
    <p:custDataLst>
      <p:tags r:id="rId1"/>
    </p:custDataLst>
    <p:extLst>
      <p:ext uri="{BB962C8B-B14F-4D97-AF65-F5344CB8AC3E}">
        <p14:creationId xmlns:p14="http://schemas.microsoft.com/office/powerpoint/2010/main" val="278825098"/>
      </p:ext>
    </p:extLst>
  </p:cSld>
  <p:clrMapOvr>
    <a:masterClrMapping/>
  </p:clrMapOvr>
  <mc:AlternateContent xmlns:mc="http://schemas.openxmlformats.org/markup-compatibility/2006" xmlns:p14="http://schemas.microsoft.com/office/powerpoint/2010/main">
    <mc:Choice Requires="p14">
      <p:transition spd="slow" p14:dur="2000" advTm="212166"/>
    </mc:Choice>
    <mc:Fallback xmlns="">
      <p:transition spd="slow" advTm="21216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1975781" cy="1690962"/>
          </a:xfrm>
          <a:prstGeom prst="rect">
            <a:avLst/>
          </a:prstGeom>
        </p:spPr>
      </p:pic>
      <p:sp>
        <p:nvSpPr>
          <p:cNvPr id="7" name="TextBox 6"/>
          <p:cNvSpPr txBox="1"/>
          <p:nvPr/>
        </p:nvSpPr>
        <p:spPr>
          <a:xfrm>
            <a:off x="5489260" y="617110"/>
            <a:ext cx="3657600"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30182" y="1344321"/>
            <a:ext cx="7480583" cy="4315027"/>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*Similarly, the longstanding debate over whether pornography consumption results in increased sexual aggression, especially toward women and girls, continues.</a:t>
            </a:r>
          </a:p>
          <a:p>
            <a:pPr algn="just">
              <a:lnSpc>
                <a:spcPct val="200000"/>
              </a:lnSpc>
            </a:pPr>
            <a:r>
              <a:rPr lang="en-US" sz="2000" dirty="0">
                <a:solidFill>
                  <a:schemeClr val="tx2"/>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*More broadly, numerous episodes and developments have forced attention to how our immersion in digital media technologies renders us vulnerable to massive state and corporate surveillance and manipulation.</a:t>
            </a: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4" name="Picture 13">
            <a:extLst>
              <a:ext uri="{FF2B5EF4-FFF2-40B4-BE49-F238E27FC236}">
                <a16:creationId xmlns:a16="http://schemas.microsoft.com/office/drawing/2014/main" id="{2EA3E872-BFE8-4A5A-9148-B67ACA5C261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513519" y="1792385"/>
            <a:ext cx="3290381" cy="3175825"/>
          </a:xfrm>
          <a:prstGeom prst="rect">
            <a:avLst/>
          </a:prstGeom>
        </p:spPr>
      </p:pic>
    </p:spTree>
    <p:custDataLst>
      <p:tags r:id="rId1"/>
    </p:custDataLst>
    <p:extLst>
      <p:ext uri="{BB962C8B-B14F-4D97-AF65-F5344CB8AC3E}">
        <p14:creationId xmlns:p14="http://schemas.microsoft.com/office/powerpoint/2010/main" val="1910255320"/>
      </p:ext>
    </p:extLst>
  </p:cSld>
  <p:clrMapOvr>
    <a:masterClrMapping/>
  </p:clrMapOvr>
  <mc:AlternateContent xmlns:mc="http://schemas.openxmlformats.org/markup-compatibility/2006" xmlns:p14="http://schemas.microsoft.com/office/powerpoint/2010/main">
    <mc:Choice Requires="p14">
      <p:transition spd="slow" p14:dur="2000" advTm="141884"/>
    </mc:Choice>
    <mc:Fallback xmlns="">
      <p:transition spd="slow" advTm="14188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1975781" cy="1690962"/>
          </a:xfrm>
          <a:prstGeom prst="rect">
            <a:avLst/>
          </a:prstGeom>
        </p:spPr>
      </p:pic>
      <p:sp>
        <p:nvSpPr>
          <p:cNvPr id="7" name="TextBox 6"/>
          <p:cNvSpPr txBox="1"/>
          <p:nvPr/>
        </p:nvSpPr>
        <p:spPr>
          <a:xfrm>
            <a:off x="5489260" y="617110"/>
            <a:ext cx="3657600"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027496" y="1263561"/>
            <a:ext cx="7480583" cy="4724307"/>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2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These are certainly critical ethical issues, ones that will only become more complex and pressing as our digital environment continues to expand and evolve – most obviously, through ever greater collection and analysis of our personal data in so-called Big Data approaches that will be fed ever more data about us in the emerging Internet of Things.</a:t>
            </a:r>
            <a:endParaRPr lang="en-US" sz="22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picture containing text, envelope&#10;&#10;Description automatically generated">
            <a:extLst>
              <a:ext uri="{FF2B5EF4-FFF2-40B4-BE49-F238E27FC236}">
                <a16:creationId xmlns:a16="http://schemas.microsoft.com/office/drawing/2014/main" id="{5110B918-DEAD-440B-AF6F-554C2854A5B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7133" y="2333858"/>
            <a:ext cx="3407309" cy="2943225"/>
          </a:xfrm>
          <a:prstGeom prst="rect">
            <a:avLst/>
          </a:prstGeom>
        </p:spPr>
      </p:pic>
    </p:spTree>
    <p:custDataLst>
      <p:tags r:id="rId1"/>
    </p:custDataLst>
    <p:extLst>
      <p:ext uri="{BB962C8B-B14F-4D97-AF65-F5344CB8AC3E}">
        <p14:creationId xmlns:p14="http://schemas.microsoft.com/office/powerpoint/2010/main" val="4181202611"/>
      </p:ext>
    </p:extLst>
  </p:cSld>
  <p:clrMapOvr>
    <a:masterClrMapping/>
  </p:clrMapOvr>
  <mc:AlternateContent xmlns:mc="http://schemas.openxmlformats.org/markup-compatibility/2006" xmlns:p14="http://schemas.microsoft.com/office/powerpoint/2010/main">
    <mc:Choice Requires="p14">
      <p:transition spd="slow" p14:dur="2000" advTm="221997"/>
    </mc:Choice>
    <mc:Fallback xmlns="">
      <p:transition spd="slow" advTm="22199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1975781" cy="1690962"/>
          </a:xfrm>
          <a:prstGeom prst="rect">
            <a:avLst/>
          </a:prstGeom>
        </p:spPr>
      </p:pic>
      <p:sp>
        <p:nvSpPr>
          <p:cNvPr id="7" name="TextBox 6"/>
          <p:cNvSpPr txBox="1"/>
          <p:nvPr/>
        </p:nvSpPr>
        <p:spPr>
          <a:xfrm>
            <a:off x="5489260" y="617110"/>
            <a:ext cx="3657600"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INTRODUCTION</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136189" y="1614729"/>
            <a:ext cx="7245173" cy="3817071"/>
          </a:xfrm>
          <a:prstGeom prst="rect">
            <a:avLst/>
          </a:prstGeom>
          <a:noFill/>
        </p:spPr>
        <p:txBody>
          <a:bodyPr wrap="square" rtlCol="0">
            <a:spAutoFit/>
          </a:bodyPr>
          <a:lstStyle/>
          <a:p>
            <a:pPr algn="just">
              <a:lnSpc>
                <a:spcPct val="200000"/>
              </a:lnSpc>
            </a:pPr>
            <a:r>
              <a:rPr lang="en-US" sz="25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So we begin by examining more carefully some of the important characteristics of digital media, along with the specific sorts of ethical issues that these characteristics often raise for us.</a:t>
            </a:r>
            <a:endParaRPr lang="en-US" sz="25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2" name="Picture 11">
            <a:extLst>
              <a:ext uri="{FF2B5EF4-FFF2-40B4-BE49-F238E27FC236}">
                <a16:creationId xmlns:a16="http://schemas.microsoft.com/office/drawing/2014/main" id="{684E3FE8-2F80-4E2A-9D46-6EA8F5008AF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41497" y="1924979"/>
            <a:ext cx="3419597" cy="3298518"/>
          </a:xfrm>
          <a:prstGeom prst="rect">
            <a:avLst/>
          </a:prstGeom>
        </p:spPr>
      </p:pic>
    </p:spTree>
    <p:custDataLst>
      <p:tags r:id="rId1"/>
    </p:custDataLst>
    <p:extLst>
      <p:ext uri="{BB962C8B-B14F-4D97-AF65-F5344CB8AC3E}">
        <p14:creationId xmlns:p14="http://schemas.microsoft.com/office/powerpoint/2010/main" val="3737233372"/>
      </p:ext>
    </p:extLst>
  </p:cSld>
  <p:clrMapOvr>
    <a:masterClrMapping/>
  </p:clrMapOvr>
  <mc:AlternateContent xmlns:mc="http://schemas.openxmlformats.org/markup-compatibility/2006" xmlns:p14="http://schemas.microsoft.com/office/powerpoint/2010/main">
    <mc:Choice Requires="p14">
      <p:transition spd="slow" p14:dur="2000" advTm="129414"/>
    </mc:Choice>
    <mc:Fallback xmlns="">
      <p:transition spd="slow" advTm="12941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3506213" y="1424203"/>
            <a:ext cx="4272323"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CHAPTER 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3" y="5284187"/>
            <a:ext cx="8526726" cy="1034667"/>
          </a:xfrm>
          <a:prstGeom prst="rect">
            <a:avLst/>
          </a:prstGeom>
        </p:spPr>
      </p:pic>
      <p:sp>
        <p:nvSpPr>
          <p:cNvPr id="4" name="Rectangle 3">
            <a:extLst>
              <a:ext uri="{FF2B5EF4-FFF2-40B4-BE49-F238E27FC236}">
                <a16:creationId xmlns:a16="http://schemas.microsoft.com/office/drawing/2014/main" id="{0194343F-BD4F-4752-9C98-DA205D3A1F80}"/>
              </a:ext>
            </a:extLst>
          </p:cNvPr>
          <p:cNvSpPr/>
          <p:nvPr/>
        </p:nvSpPr>
        <p:spPr>
          <a:xfrm>
            <a:off x="4754223" y="5493056"/>
            <a:ext cx="6014275" cy="584775"/>
          </a:xfrm>
          <a:prstGeom prst="rect">
            <a:avLst/>
          </a:prstGeom>
        </p:spPr>
        <p:txBody>
          <a:bodyPr wrap="none">
            <a:spAutoFit/>
          </a:bodyPr>
          <a:lstStyle/>
          <a:p>
            <a:r>
              <a:rPr lang="en-US" sz="3200" b="1" dirty="0">
                <a:solidFill>
                  <a:schemeClr val="bg1"/>
                </a:solidFill>
                <a:latin typeface="+mj-lt"/>
              </a:rPr>
              <a:t>(Ethical) life in the (post-)digital age:</a:t>
            </a:r>
          </a:p>
        </p:txBody>
      </p:sp>
    </p:spTree>
    <p:extLst>
      <p:ext uri="{BB962C8B-B14F-4D97-AF65-F5344CB8AC3E}">
        <p14:creationId xmlns:p14="http://schemas.microsoft.com/office/powerpoint/2010/main" val="2013942719"/>
      </p:ext>
    </p:extLst>
  </p:cSld>
  <p:clrMapOvr>
    <a:masterClrMapping/>
  </p:clrMapOvr>
  <mc:AlternateContent xmlns:mc="http://schemas.openxmlformats.org/markup-compatibility/2006" xmlns:p14="http://schemas.microsoft.com/office/powerpoint/2010/main">
    <mc:Choice Requires="p14">
      <p:transition spd="slow" p14:dur="2000" advTm="15537"/>
    </mc:Choice>
    <mc:Fallback xmlns="">
      <p:transition spd="slow" advTm="15537"/>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72248" y="77820"/>
            <a:ext cx="11942061" cy="1690962"/>
          </a:xfrm>
          <a:prstGeom prst="rect">
            <a:avLst/>
          </a:prstGeom>
        </p:spPr>
      </p:pic>
      <p:sp>
        <p:nvSpPr>
          <p:cNvPr id="7" name="TextBox 6"/>
          <p:cNvSpPr txBox="1"/>
          <p:nvPr/>
        </p:nvSpPr>
        <p:spPr>
          <a:xfrm>
            <a:off x="3517518" y="682434"/>
            <a:ext cx="7747112" cy="1077218"/>
          </a:xfrm>
          <a:prstGeom prst="rect">
            <a:avLst/>
          </a:prstGeom>
          <a:noFill/>
        </p:spPr>
        <p:txBody>
          <a:bodyPr wrap="square" rtlCol="0">
            <a:spAutoFit/>
          </a:bodyPr>
          <a:lstStyle/>
          <a:p>
            <a:r>
              <a:rPr lang="en-US" sz="3200" dirty="0">
                <a:solidFill>
                  <a:schemeClr val="bg1"/>
                </a:solidFill>
                <a:latin typeface="Arial-BoldMT"/>
              </a:rPr>
              <a:t>(Ethical) life in the (post-)digital age:</a:t>
            </a:r>
          </a:p>
          <a:p>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graphicFrame>
        <p:nvGraphicFramePr>
          <p:cNvPr id="8" name="Diagram 7">
            <a:extLst>
              <a:ext uri="{FF2B5EF4-FFF2-40B4-BE49-F238E27FC236}">
                <a16:creationId xmlns:a16="http://schemas.microsoft.com/office/drawing/2014/main" id="{DA60D10B-D734-4326-882E-C04FB4E4C492}"/>
              </a:ext>
            </a:extLst>
          </p:cNvPr>
          <p:cNvGraphicFramePr/>
          <p:nvPr/>
        </p:nvGraphicFramePr>
        <p:xfrm>
          <a:off x="1331608" y="1428159"/>
          <a:ext cx="9748846" cy="434362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9" name="TextBox 8">
            <a:extLst>
              <a:ext uri="{FF2B5EF4-FFF2-40B4-BE49-F238E27FC236}">
                <a16:creationId xmlns:a16="http://schemas.microsoft.com/office/drawing/2014/main" id="{C1D93DAE-58D7-4EAA-8DA5-547F919F0456}"/>
              </a:ext>
            </a:extLst>
          </p:cNvPr>
          <p:cNvSpPr txBox="1"/>
          <p:nvPr/>
        </p:nvSpPr>
        <p:spPr>
          <a:xfrm>
            <a:off x="372241" y="311180"/>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2463876414"/>
      </p:ext>
    </p:extLst>
  </p:cSld>
  <p:clrMapOvr>
    <a:masterClrMapping/>
  </p:clrMapOvr>
  <mc:AlternateContent xmlns:mc="http://schemas.openxmlformats.org/markup-compatibility/2006" xmlns:p14="http://schemas.microsoft.com/office/powerpoint/2010/main">
    <mc:Choice Requires="p14">
      <p:transition spd="slow" p14:dur="2000" advTm="61471"/>
    </mc:Choice>
    <mc:Fallback xmlns="">
      <p:transition spd="slow" advTm="6147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89230"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65397"/>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6896913" y="4708455"/>
            <a:ext cx="5387562" cy="1034667"/>
          </a:xfrm>
          <a:prstGeom prst="rect">
            <a:avLst/>
          </a:prstGeom>
        </p:spPr>
      </p:pic>
      <p:sp>
        <p:nvSpPr>
          <p:cNvPr id="14" name="TextBox 13"/>
          <p:cNvSpPr txBox="1"/>
          <p:nvPr/>
        </p:nvSpPr>
        <p:spPr>
          <a:xfrm>
            <a:off x="292690" y="4735679"/>
            <a:ext cx="5271531" cy="1077218"/>
          </a:xfrm>
          <a:prstGeom prst="rect">
            <a:avLst/>
          </a:prstGeom>
          <a:noFill/>
        </p:spPr>
        <p:txBody>
          <a:bodyPr wrap="square" rtlCol="0">
            <a:spAutoFit/>
          </a:bodyPr>
          <a:lstStyle/>
          <a:p>
            <a:r>
              <a:rPr lang="en-US" sz="3200" dirty="0">
                <a:solidFill>
                  <a:srgbClr val="24A9E1"/>
                </a:solidFill>
                <a:latin typeface="Tajawal Medium" panose="00000600000000000000" pitchFamily="2" charset="-78"/>
                <a:cs typeface="Tajawal Medium" panose="00000600000000000000" pitchFamily="2" charset="-78"/>
              </a:rPr>
              <a:t>(Ethical) life in the (post-) digital age:</a:t>
            </a:r>
          </a:p>
        </p:txBody>
      </p:sp>
      <p:sp>
        <p:nvSpPr>
          <p:cNvPr id="16" name="TextBox 15"/>
          <p:cNvSpPr txBox="1"/>
          <p:nvPr/>
        </p:nvSpPr>
        <p:spPr>
          <a:xfrm>
            <a:off x="7909214" y="4916813"/>
            <a:ext cx="41724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p:txBody>
      </p:sp>
    </p:spTree>
    <p:custDataLst>
      <p:tags r:id="rId1"/>
    </p:custDataLst>
    <p:extLst>
      <p:ext uri="{BB962C8B-B14F-4D97-AF65-F5344CB8AC3E}">
        <p14:creationId xmlns:p14="http://schemas.microsoft.com/office/powerpoint/2010/main" val="987129596"/>
      </p:ext>
    </p:extLst>
  </p:cSld>
  <p:clrMapOvr>
    <a:masterClrMapping/>
  </p:clrMapOvr>
  <mc:AlternateContent xmlns:mc="http://schemas.openxmlformats.org/markup-compatibility/2006" xmlns:p14="http://schemas.microsoft.com/office/powerpoint/2010/main">
    <mc:Choice Requires="p14">
      <p:transition spd="slow" p14:dur="2000" advTm="15793"/>
    </mc:Choice>
    <mc:Fallback xmlns="">
      <p:transition spd="slow" advTm="1579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circle(in)">
                                      <p:cBhvr>
                                        <p:cTn id="7"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301872" y="397229"/>
            <a:ext cx="8239751" cy="840667"/>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942202" y="543490"/>
            <a:ext cx="59234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(Ethical) life in the (post-)digital age: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897090" y="1420237"/>
            <a:ext cx="2815011" cy="3736667"/>
          </a:xfrm>
          <a:prstGeom prst="rect">
            <a:avLst/>
          </a:prstGeom>
        </p:spPr>
      </p:pic>
      <p:sp>
        <p:nvSpPr>
          <p:cNvPr id="19" name="TextBox 18"/>
          <p:cNvSpPr txBox="1"/>
          <p:nvPr/>
        </p:nvSpPr>
        <p:spPr>
          <a:xfrm>
            <a:off x="930514" y="1144116"/>
            <a:ext cx="7673232" cy="4513800"/>
          </a:xfrm>
          <a:prstGeom prst="rect">
            <a:avLst/>
          </a:prstGeom>
          <a:noFill/>
        </p:spPr>
        <p:txBody>
          <a:bodyPr wrap="square" rtlCol="0">
            <a:spAutoFit/>
          </a:bodyPr>
          <a:lstStyle/>
          <a:p>
            <a:pPr algn="just">
              <a:lnSpc>
                <a:spcPct val="200000"/>
              </a:lnSpc>
            </a:pPr>
            <a:r>
              <a:rPr lang="en-US" sz="2100"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1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 largely optimistic assumption that new technologies would make our lives better in many ways – whether as consumers satisfied with the latest convenience of, say, a voice activated digital assistant or smart home, and/or as citizens in a world of increasing individual and collective  freedom, democracy, is increasingly overshadowed by darker developments.</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6" name="Picture 5" descr="Graphical user interface, diagram&#10;&#10;Description automatically generated">
            <a:extLst>
              <a:ext uri="{FF2B5EF4-FFF2-40B4-BE49-F238E27FC236}">
                <a16:creationId xmlns:a16="http://schemas.microsoft.com/office/drawing/2014/main" id="{AB8FE2C1-F40F-4AA5-9333-9A6567000A3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046723" y="1575173"/>
            <a:ext cx="2483250" cy="3454714"/>
          </a:xfrm>
          <a:prstGeom prst="rect">
            <a:avLst/>
          </a:prstGeom>
        </p:spPr>
      </p:pic>
    </p:spTree>
    <p:custDataLst>
      <p:tags r:id="rId1"/>
    </p:custDataLst>
    <p:extLst>
      <p:ext uri="{BB962C8B-B14F-4D97-AF65-F5344CB8AC3E}">
        <p14:creationId xmlns:p14="http://schemas.microsoft.com/office/powerpoint/2010/main" val="880761314"/>
      </p:ext>
    </p:extLst>
  </p:cSld>
  <p:clrMapOvr>
    <a:masterClrMapping/>
  </p:clrMapOvr>
  <mc:AlternateContent xmlns:mc="http://schemas.openxmlformats.org/markup-compatibility/2006" xmlns:p14="http://schemas.microsoft.com/office/powerpoint/2010/main">
    <mc:Choice Requires="p14">
      <p:transition spd="slow" p14:dur="2000" advTm="412339"/>
    </mc:Choice>
    <mc:Fallback xmlns="">
      <p:transition spd="slow" advTm="41233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1975781" cy="1690962"/>
          </a:xfrm>
          <a:prstGeom prst="rect">
            <a:avLst/>
          </a:prstGeom>
        </p:spPr>
      </p:pic>
      <p:sp>
        <p:nvSpPr>
          <p:cNvPr id="7" name="TextBox 6"/>
          <p:cNvSpPr txBox="1"/>
          <p:nvPr/>
        </p:nvSpPr>
        <p:spPr>
          <a:xfrm>
            <a:off x="3897593" y="557031"/>
            <a:ext cx="6687529" cy="95410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(Ethical) life in the (post-)digital age:</a:t>
            </a:r>
          </a:p>
          <a:p>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9" name="TextBox 8"/>
          <p:cNvSpPr txBox="1"/>
          <p:nvPr/>
        </p:nvSpPr>
        <p:spPr>
          <a:xfrm>
            <a:off x="4136189" y="1419323"/>
            <a:ext cx="7245173" cy="4420890"/>
          </a:xfrm>
          <a:prstGeom prst="rect">
            <a:avLst/>
          </a:prstGeom>
          <a:noFill/>
        </p:spPr>
        <p:txBody>
          <a:bodyPr wrap="square" rtlCol="0">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4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To be clear: “post-digital” does not mean “anti digital.” It signals, rather, a broader shift from an exclusive focus on “the digital” – to the exclusion of “the analogue” – to a more nuanced balance and recognition of the roles and importance of each in our lives</a:t>
            </a:r>
            <a:endParaRPr lang="en-US" sz="24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044703BA-98EC-4344-8EE9-8AA6848A9E8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24255" y="2204821"/>
            <a:ext cx="3573284" cy="2709535"/>
          </a:xfrm>
          <a:prstGeom prst="rect">
            <a:avLst/>
          </a:prstGeom>
        </p:spPr>
      </p:pic>
    </p:spTree>
    <p:custDataLst>
      <p:tags r:id="rId1"/>
    </p:custDataLst>
    <p:extLst>
      <p:ext uri="{BB962C8B-B14F-4D97-AF65-F5344CB8AC3E}">
        <p14:creationId xmlns:p14="http://schemas.microsoft.com/office/powerpoint/2010/main" val="3373275758"/>
      </p:ext>
    </p:extLst>
  </p:cSld>
  <p:clrMapOvr>
    <a:masterClrMapping/>
  </p:clrMapOvr>
  <mc:AlternateContent xmlns:mc="http://schemas.openxmlformats.org/markup-compatibility/2006" xmlns:p14="http://schemas.microsoft.com/office/powerpoint/2010/main">
    <mc:Choice Requires="p14">
      <p:transition spd="slow" p14:dur="2000" advTm="109409"/>
    </mc:Choice>
    <mc:Fallback xmlns="">
      <p:transition spd="slow" advTm="10940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301872" y="397229"/>
            <a:ext cx="8239751" cy="840667"/>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942202" y="543490"/>
            <a:ext cx="59234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(Ethical) life in the (post-)digital age: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897090" y="1420237"/>
            <a:ext cx="2815011" cy="3736667"/>
          </a:xfrm>
          <a:prstGeom prst="rect">
            <a:avLst/>
          </a:prstGeom>
        </p:spPr>
      </p:pic>
      <p:sp>
        <p:nvSpPr>
          <p:cNvPr id="19" name="TextBox 18"/>
          <p:cNvSpPr txBox="1"/>
          <p:nvPr/>
        </p:nvSpPr>
        <p:spPr>
          <a:xfrm>
            <a:off x="1024785" y="1351640"/>
            <a:ext cx="7287193" cy="4182620"/>
          </a:xfrm>
          <a:prstGeom prst="rect">
            <a:avLst/>
          </a:prstGeom>
          <a:noFill/>
        </p:spPr>
        <p:txBody>
          <a:bodyPr wrap="square" rtlCol="0">
            <a:spAutoFit/>
          </a:bodyPr>
          <a:lstStyle/>
          <a:p>
            <a:pPr algn="just">
              <a:lnSpc>
                <a:spcPct val="200000"/>
              </a:lnSpc>
            </a:pPr>
            <a:r>
              <a:rPr lang="en-US" sz="2000"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namely, </a:t>
            </a:r>
            <a:r>
              <a:rPr lang="en-US" sz="2400" b="1"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do digital media present us with radically new kinds of ethical problems that thereby require absolutely new ethical approaches? </a:t>
            </a:r>
            <a:r>
              <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Such questions are often driven by emphasizing instead important differences between earlier media and digital media.</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28B4258E-D32E-4491-9CB5-26CE45C4D69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561832" y="1677312"/>
            <a:ext cx="3330438" cy="3143250"/>
          </a:xfrm>
          <a:prstGeom prst="rect">
            <a:avLst/>
          </a:prstGeom>
        </p:spPr>
      </p:pic>
    </p:spTree>
    <p:custDataLst>
      <p:tags r:id="rId1"/>
    </p:custDataLst>
    <p:extLst>
      <p:ext uri="{BB962C8B-B14F-4D97-AF65-F5344CB8AC3E}">
        <p14:creationId xmlns:p14="http://schemas.microsoft.com/office/powerpoint/2010/main" val="2333399563"/>
      </p:ext>
    </p:extLst>
  </p:cSld>
  <p:clrMapOvr>
    <a:masterClrMapping/>
  </p:clrMapOvr>
  <mc:AlternateContent xmlns:mc="http://schemas.openxmlformats.org/markup-compatibility/2006" xmlns:p14="http://schemas.microsoft.com/office/powerpoint/2010/main">
    <mc:Choice Requires="p14">
      <p:transition spd="slow" p14:dur="2000" advTm="102534"/>
    </mc:Choice>
    <mc:Fallback xmlns="">
      <p:transition spd="slow" advTm="10253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1975781" cy="1690962"/>
          </a:xfrm>
          <a:prstGeom prst="rect">
            <a:avLst/>
          </a:prstGeom>
        </p:spPr>
      </p:pic>
      <p:sp>
        <p:nvSpPr>
          <p:cNvPr id="7" name="TextBox 6"/>
          <p:cNvSpPr txBox="1"/>
          <p:nvPr/>
        </p:nvSpPr>
        <p:spPr>
          <a:xfrm>
            <a:off x="3639432" y="634926"/>
            <a:ext cx="724517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(Ethical) life in the (post-)digital age:</a:t>
            </a:r>
          </a:p>
        </p:txBody>
      </p:sp>
      <p:sp>
        <p:nvSpPr>
          <p:cNvPr id="9" name="TextBox 8"/>
          <p:cNvSpPr txBox="1"/>
          <p:nvPr/>
        </p:nvSpPr>
        <p:spPr>
          <a:xfrm>
            <a:off x="3915751" y="1461853"/>
            <a:ext cx="7465611" cy="4226991"/>
          </a:xfrm>
          <a:prstGeom prst="rect">
            <a:avLst/>
          </a:prstGeom>
          <a:noFill/>
        </p:spPr>
        <p:txBody>
          <a:bodyPr wrap="square" rtlCol="0">
            <a:spAutoFit/>
          </a:bodyPr>
          <a:lstStyle/>
          <a:p>
            <a:pPr algn="just">
              <a:lnSpc>
                <a:spcPct val="200000"/>
              </a:lnSpc>
            </a:pPr>
            <a:r>
              <a:rPr lang="en-US" sz="23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Such an emphasis, however, also drives the either/or approach underlying much popular media reporting. In any event, these differences often are part of why new ethical issues come up in conjunction with digital media. Exploring these differences at the outset is hence a good starting point.</a:t>
            </a:r>
            <a:endParaRPr lang="en-US" sz="23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1" name="Picture 10" descr="A picture containing diagram&#10;&#10;Description automatically generated">
            <a:extLst>
              <a:ext uri="{FF2B5EF4-FFF2-40B4-BE49-F238E27FC236}">
                <a16:creationId xmlns:a16="http://schemas.microsoft.com/office/drawing/2014/main" id="{B893F1DC-A0F1-4279-91D4-37ACAEAC4B5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4149" y="2130012"/>
            <a:ext cx="2998067" cy="2865126"/>
          </a:xfrm>
          <a:prstGeom prst="rect">
            <a:avLst/>
          </a:prstGeom>
        </p:spPr>
      </p:pic>
    </p:spTree>
    <p:custDataLst>
      <p:tags r:id="rId1"/>
    </p:custDataLst>
    <p:extLst>
      <p:ext uri="{BB962C8B-B14F-4D97-AF65-F5344CB8AC3E}">
        <p14:creationId xmlns:p14="http://schemas.microsoft.com/office/powerpoint/2010/main" val="1704173286"/>
      </p:ext>
    </p:extLst>
  </p:cSld>
  <p:clrMapOvr>
    <a:masterClrMapping/>
  </p:clrMapOvr>
  <mc:AlternateContent xmlns:mc="http://schemas.openxmlformats.org/markup-compatibility/2006" xmlns:p14="http://schemas.microsoft.com/office/powerpoint/2010/main">
    <mc:Choice Requires="p14">
      <p:transition spd="slow" p14:dur="2000" advTm="46264"/>
    </mc:Choice>
    <mc:Fallback xmlns="">
      <p:transition spd="slow" advTm="462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301872" y="397229"/>
            <a:ext cx="8239751" cy="840667"/>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942202" y="543490"/>
            <a:ext cx="59234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(Ethical) life in the (post-)digital age: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897090" y="1420237"/>
            <a:ext cx="2815011" cy="3736667"/>
          </a:xfrm>
          <a:prstGeom prst="rect">
            <a:avLst/>
          </a:prstGeom>
        </p:spPr>
      </p:pic>
      <p:sp>
        <p:nvSpPr>
          <p:cNvPr id="19" name="TextBox 18"/>
          <p:cNvSpPr txBox="1"/>
          <p:nvPr/>
        </p:nvSpPr>
        <p:spPr>
          <a:xfrm>
            <a:off x="917860" y="1540087"/>
            <a:ext cx="7673232" cy="3817071"/>
          </a:xfrm>
          <a:prstGeom prst="rect">
            <a:avLst/>
          </a:prstGeom>
          <a:noFill/>
        </p:spPr>
        <p:txBody>
          <a:bodyPr wrap="square" rtlCol="0">
            <a:spAutoFit/>
          </a:bodyPr>
          <a:lstStyle/>
          <a:p>
            <a:pPr algn="just">
              <a:lnSpc>
                <a:spcPct val="200000"/>
              </a:lnSpc>
            </a:pPr>
            <a:r>
              <a:rPr lang="en-US" sz="25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Three especially relevant characteristics of digital media are: how digital media foster convergence; digital information as “greased”; and digital media as ubiquitous and global communication media.</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descr="Diagram, timeline&#10;&#10;Description automatically generated">
            <a:extLst>
              <a:ext uri="{FF2B5EF4-FFF2-40B4-BE49-F238E27FC236}">
                <a16:creationId xmlns:a16="http://schemas.microsoft.com/office/drawing/2014/main" id="{33E57899-1B08-4ED2-BF4B-2A1D99A0E352}"/>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897090" y="1553968"/>
            <a:ext cx="2815011" cy="3466167"/>
          </a:xfrm>
          <a:prstGeom prst="rect">
            <a:avLst/>
          </a:prstGeom>
        </p:spPr>
      </p:pic>
    </p:spTree>
    <p:custDataLst>
      <p:tags r:id="rId1"/>
    </p:custDataLst>
    <p:extLst>
      <p:ext uri="{BB962C8B-B14F-4D97-AF65-F5344CB8AC3E}">
        <p14:creationId xmlns:p14="http://schemas.microsoft.com/office/powerpoint/2010/main" val="4067667638"/>
      </p:ext>
    </p:extLst>
  </p:cSld>
  <p:clrMapOvr>
    <a:masterClrMapping/>
  </p:clrMapOvr>
  <mc:AlternateContent xmlns:mc="http://schemas.openxmlformats.org/markup-compatibility/2006" xmlns:p14="http://schemas.microsoft.com/office/powerpoint/2010/main">
    <mc:Choice Requires="p14">
      <p:transition spd="slow" p14:dur="2000" advTm="45260"/>
    </mc:Choice>
    <mc:Fallback xmlns="">
      <p:transition spd="slow" advTm="4526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4872252" y="-39441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655068" y="1339143"/>
            <a:ext cx="4000373" cy="1077218"/>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(Ethical) life in the (post-)digital age:</a:t>
            </a: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4" y="5284188"/>
            <a:ext cx="5882401" cy="1034667"/>
          </a:xfrm>
          <a:prstGeom prst="rect">
            <a:avLst/>
          </a:prstGeom>
        </p:spPr>
      </p:pic>
      <p:sp>
        <p:nvSpPr>
          <p:cNvPr id="16" name="TextBox 15"/>
          <p:cNvSpPr txBox="1"/>
          <p:nvPr/>
        </p:nvSpPr>
        <p:spPr>
          <a:xfrm>
            <a:off x="3693776" y="5474885"/>
            <a:ext cx="5695790" cy="584775"/>
          </a:xfrm>
          <a:prstGeom prst="rect">
            <a:avLst/>
          </a:prstGeom>
          <a:noFill/>
        </p:spPr>
        <p:txBody>
          <a:bodyPr wrap="none" rtlCol="0">
            <a:spAutoFit/>
          </a:bodyPr>
          <a:lstStyle/>
          <a:p>
            <a:r>
              <a:rPr lang="en-US" sz="3200" dirty="0">
                <a:solidFill>
                  <a:schemeClr val="bg1"/>
                </a:solidFill>
                <a:latin typeface="Tajawal Medium" panose="00000600000000000000" pitchFamily="2" charset="-78"/>
                <a:cs typeface="Tajawal Medium" panose="00000600000000000000" pitchFamily="2" charset="-78"/>
              </a:rPr>
              <a:t>Digital media, analogue media</a:t>
            </a:r>
          </a:p>
        </p:txBody>
      </p:sp>
    </p:spTree>
    <p:custDataLst>
      <p:tags r:id="rId1"/>
    </p:custDataLst>
    <p:extLst>
      <p:ext uri="{BB962C8B-B14F-4D97-AF65-F5344CB8AC3E}">
        <p14:creationId xmlns:p14="http://schemas.microsoft.com/office/powerpoint/2010/main" val="3703927633"/>
      </p:ext>
    </p:extLst>
  </p:cSld>
  <p:clrMapOvr>
    <a:masterClrMapping/>
  </p:clrMapOvr>
  <mc:AlternateContent xmlns:mc="http://schemas.openxmlformats.org/markup-compatibility/2006" xmlns:p14="http://schemas.microsoft.com/office/powerpoint/2010/main">
    <mc:Choice Requires="p14">
      <p:transition spd="slow" p14:dur="2000" advTm="23950"/>
    </mc:Choice>
    <mc:Fallback xmlns="">
      <p:transition spd="slow" advTm="2395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11975781" cy="1690962"/>
          </a:xfrm>
          <a:prstGeom prst="rect">
            <a:avLst/>
          </a:prstGeom>
        </p:spPr>
      </p:pic>
      <p:sp>
        <p:nvSpPr>
          <p:cNvPr id="7" name="TextBox 6"/>
          <p:cNvSpPr txBox="1"/>
          <p:nvPr/>
        </p:nvSpPr>
        <p:spPr>
          <a:xfrm>
            <a:off x="4075138" y="642236"/>
            <a:ext cx="5927753"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(Ethical) life in the (post-)digital age:</a:t>
            </a:r>
          </a:p>
        </p:txBody>
      </p:sp>
      <p:sp>
        <p:nvSpPr>
          <p:cNvPr id="9" name="TextBox 8"/>
          <p:cNvSpPr txBox="1"/>
          <p:nvPr/>
        </p:nvSpPr>
        <p:spPr>
          <a:xfrm>
            <a:off x="1274303" y="1440818"/>
            <a:ext cx="10457247" cy="886397"/>
          </a:xfrm>
          <a:prstGeom prst="rect">
            <a:avLst/>
          </a:prstGeom>
          <a:noFill/>
        </p:spPr>
        <p:txBody>
          <a:bodyPr wrap="square" rtlCol="0">
            <a:spAutoFit/>
          </a:bodyPr>
          <a:lstStyle/>
          <a:p>
            <a:pPr algn="just">
              <a:lnSpc>
                <a:spcPct val="200000"/>
              </a:lnSpc>
            </a:pPr>
            <a:r>
              <a:rPr lang="es-ES" sz="3000" b="1" dirty="0">
                <a:solidFill>
                  <a:schemeClr val="accent2"/>
                </a:solidFill>
                <a:cs typeface="Tajawal ExtraBold" panose="00000800000000000000" pitchFamily="2" charset="-78"/>
              </a:rPr>
              <a:t>1. Digital media, </a:t>
            </a:r>
            <a:r>
              <a:rPr lang="es-ES" sz="3000" b="1" dirty="0" err="1">
                <a:solidFill>
                  <a:schemeClr val="accent2"/>
                </a:solidFill>
                <a:cs typeface="Tajawal ExtraBold" panose="00000800000000000000" pitchFamily="2" charset="-78"/>
              </a:rPr>
              <a:t>analogue</a:t>
            </a:r>
            <a:r>
              <a:rPr lang="es-ES" sz="3000" b="1" dirty="0">
                <a:solidFill>
                  <a:schemeClr val="accent2"/>
                </a:solidFill>
                <a:cs typeface="Tajawal ExtraBold" panose="00000800000000000000" pitchFamily="2" charset="-78"/>
              </a:rPr>
              <a:t> media: </a:t>
            </a:r>
            <a:r>
              <a:rPr lang="es-ES" sz="3000" b="1" dirty="0" err="1">
                <a:solidFill>
                  <a:schemeClr val="accent2"/>
                </a:solidFill>
                <a:cs typeface="Tajawal ExtraBold" panose="00000800000000000000" pitchFamily="2" charset="-78"/>
              </a:rPr>
              <a:t>convergence</a:t>
            </a:r>
            <a:r>
              <a:rPr lang="es-ES" sz="3000" b="1" dirty="0">
                <a:solidFill>
                  <a:schemeClr val="accent2"/>
                </a:solidFill>
                <a:cs typeface="Tajawal ExtraBold" panose="00000800000000000000" pitchFamily="2" charset="-78"/>
              </a:rPr>
              <a:t> and </a:t>
            </a:r>
            <a:r>
              <a:rPr lang="es-ES" sz="3000" b="1" dirty="0" err="1">
                <a:solidFill>
                  <a:schemeClr val="accent2"/>
                </a:solidFill>
                <a:cs typeface="Tajawal ExtraBold" panose="00000800000000000000" pitchFamily="2" charset="-78"/>
              </a:rPr>
              <a:t>ubiquity</a:t>
            </a:r>
            <a:r>
              <a:rPr lang="es-ES" sz="3000" b="1" dirty="0">
                <a:solidFill>
                  <a:schemeClr val="accent2"/>
                </a:solidFill>
                <a:cs typeface="Tajawal ExtraBold" panose="00000800000000000000" pitchFamily="2" charset="-78"/>
              </a:rPr>
              <a:t>:</a:t>
            </a:r>
            <a:endParaRPr lang="en-US" sz="3000" b="1" dirty="0">
              <a:solidFill>
                <a:schemeClr val="accent2"/>
              </a:solidFill>
              <a:latin typeface="+mj-lt"/>
              <a:cs typeface="Tajawal ExtraBold" panose="00000800000000000000" pitchFamily="2" charset="-78"/>
            </a:endParaRPr>
          </a:p>
        </p:txBody>
      </p:sp>
      <p:sp>
        <p:nvSpPr>
          <p:cNvPr id="10" name="TextBox 9">
            <a:extLst>
              <a:ext uri="{FF2B5EF4-FFF2-40B4-BE49-F238E27FC236}">
                <a16:creationId xmlns:a16="http://schemas.microsoft.com/office/drawing/2014/main" id="{CEF17B6C-D094-4230-B16C-C3F5BE8B4779}"/>
              </a:ext>
            </a:extLst>
          </p:cNvPr>
          <p:cNvSpPr txBox="1"/>
          <p:nvPr/>
        </p:nvSpPr>
        <p:spPr>
          <a:xfrm>
            <a:off x="149157" y="195107"/>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Rectangle 13">
            <a:extLst>
              <a:ext uri="{FF2B5EF4-FFF2-40B4-BE49-F238E27FC236}">
                <a16:creationId xmlns:a16="http://schemas.microsoft.com/office/drawing/2014/main" id="{4D2FA32C-F4DD-491F-AB09-30EC78D9E19E}"/>
              </a:ext>
            </a:extLst>
          </p:cNvPr>
          <p:cNvSpPr/>
          <p:nvPr/>
        </p:nvSpPr>
        <p:spPr>
          <a:xfrm>
            <a:off x="1274304" y="2377001"/>
            <a:ext cx="9902228" cy="3072123"/>
          </a:xfrm>
          <a:prstGeom prst="rect">
            <a:avLst/>
          </a:prstGeom>
        </p:spPr>
        <p:txBody>
          <a:bodyPr wrap="square">
            <a:spAutoFit/>
          </a:bodyPr>
          <a:lstStyle/>
          <a:p>
            <a:pPr algn="just">
              <a:lnSpc>
                <a:spcPct val="200000"/>
              </a:lnSpc>
            </a:pPr>
            <a:r>
              <a:rPr lang="en-US" sz="2000" dirty="0">
                <a:solidFill>
                  <a:srgbClr val="0A1F61"/>
                </a:solidFill>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rPr>
              <a:t>	To begin with, digital media work by transforming extant into the basic informational elements of electronic computers and networks, using binary code (1s and 0s – bits on and off). By contrast, analogue media, such as increasingly popular vinyl records, capture, store, and make information accessible by producing specific material artifacts that are like (analogous to) the original.</a:t>
            </a:r>
            <a:endParaRPr lang="en-US" sz="2000" dirty="0">
              <a:effectLst>
                <a:outerShdw blurRad="38100" dist="38100" dir="2700000" algn="tl">
                  <a:srgbClr val="000000">
                    <a:alpha val="43137"/>
                  </a:srgbClr>
                </a:outerShdw>
              </a:effectLst>
              <a:latin typeface="Microsoft GothicNeo" panose="020B0503020000020004" pitchFamily="34" charset="-127"/>
              <a:ea typeface="Microsoft GothicNeo" panose="020B0503020000020004" pitchFamily="34" charset="-127"/>
              <a:cs typeface="Microsoft GothicNeo" panose="020B0503020000020004" pitchFamily="34" charset="-127"/>
            </a:endParaRPr>
          </a:p>
        </p:txBody>
      </p:sp>
    </p:spTree>
    <p:custDataLst>
      <p:tags r:id="rId1"/>
    </p:custDataLst>
    <p:extLst>
      <p:ext uri="{BB962C8B-B14F-4D97-AF65-F5344CB8AC3E}">
        <p14:creationId xmlns:p14="http://schemas.microsoft.com/office/powerpoint/2010/main" val="3729877833"/>
      </p:ext>
    </p:extLst>
  </p:cSld>
  <p:clrMapOvr>
    <a:masterClrMapping/>
  </p:clrMapOvr>
  <mc:AlternateContent xmlns:mc="http://schemas.openxmlformats.org/markup-compatibility/2006" xmlns:p14="http://schemas.microsoft.com/office/powerpoint/2010/main">
    <mc:Choice Requires="p14">
      <p:transition spd="slow" p14:dur="2000" advTm="124268"/>
    </mc:Choice>
    <mc:Fallback xmlns="">
      <p:transition spd="slow" advTm="1242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301872" y="397229"/>
            <a:ext cx="8239751" cy="840667"/>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942202" y="543490"/>
            <a:ext cx="59234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(Ethical) life in the (post-)digital age:</a:t>
            </a:r>
          </a:p>
        </p:txBody>
      </p:sp>
      <p:pic>
        <p:nvPicPr>
          <p:cNvPr id="9" name="Picture 8"/>
          <p:cNvPicPr>
            <a:picLocks noChangeAspect="1"/>
          </p:cNvPicPr>
          <p:nvPr/>
        </p:nvPicPr>
        <p:blipFill>
          <a:blip r:embed="rId7"/>
          <a:stretch>
            <a:fillRect/>
          </a:stretch>
        </p:blipFill>
        <p:spPr>
          <a:xfrm>
            <a:off x="11285173" y="-27434"/>
            <a:ext cx="1032045" cy="6912868"/>
          </a:xfrm>
          <a:prstGeom prst="rect">
            <a:avLst/>
          </a:prstGeom>
        </p:spPr>
      </p:pic>
      <p:pic>
        <p:nvPicPr>
          <p:cNvPr id="10" name="Picture 9"/>
          <p:cNvPicPr>
            <a:picLocks noChangeAspect="1"/>
          </p:cNvPicPr>
          <p:nvPr/>
        </p:nvPicPr>
        <p:blipFill>
          <a:blip r:embed="rId8"/>
          <a:stretch>
            <a:fillRect/>
          </a:stretch>
        </p:blipFill>
        <p:spPr>
          <a:xfrm>
            <a:off x="2313780" y="1420237"/>
            <a:ext cx="9826331" cy="902791"/>
          </a:xfrm>
          <a:prstGeom prst="rect">
            <a:avLst/>
          </a:prstGeom>
        </p:spPr>
      </p:pic>
      <p:sp>
        <p:nvSpPr>
          <p:cNvPr id="19" name="TextBox 18"/>
          <p:cNvSpPr txBox="1"/>
          <p:nvPr/>
        </p:nvSpPr>
        <p:spPr>
          <a:xfrm>
            <a:off x="3838444" y="2282348"/>
            <a:ext cx="7183071" cy="3668120"/>
          </a:xfrm>
          <a:prstGeom prst="rect">
            <a:avLst/>
          </a:prstGeom>
          <a:noFill/>
        </p:spPr>
        <p:txBody>
          <a:bodyPr wrap="square" rtlCol="0">
            <a:spAutoFit/>
          </a:bodyPr>
          <a:lstStyle/>
          <a:p>
            <a:pPr algn="just">
              <a:lnSpc>
                <a:spcPct val="200000"/>
              </a:lnSpc>
            </a:pPr>
            <a:r>
              <a:rPr lang="en-US" sz="20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One of the reasons digital media are so attractive is that analogue media, by contrast, always involve some loss of information across the various processes of collecting, recording, and storing it. </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3200BBD-D3D6-45FA-B32B-3CAE9F6238EA}"/>
              </a:ext>
            </a:extLst>
          </p:cNvPr>
          <p:cNvSpPr txBox="1"/>
          <p:nvPr/>
        </p:nvSpPr>
        <p:spPr>
          <a:xfrm>
            <a:off x="2333241" y="1268159"/>
            <a:ext cx="10457247" cy="886397"/>
          </a:xfrm>
          <a:prstGeom prst="rect">
            <a:avLst/>
          </a:prstGeom>
          <a:noFill/>
        </p:spPr>
        <p:txBody>
          <a:bodyPr wrap="square" rtlCol="0">
            <a:spAutoFit/>
          </a:bodyPr>
          <a:lstStyle/>
          <a:p>
            <a:pPr algn="just">
              <a:lnSpc>
                <a:spcPct val="200000"/>
              </a:lnSpc>
            </a:pPr>
            <a:r>
              <a:rPr lang="es-ES" sz="3000" b="1" dirty="0">
                <a:cs typeface="Tajawal ExtraBold" panose="00000800000000000000" pitchFamily="2" charset="-78"/>
              </a:rPr>
              <a:t>1. Digital media, </a:t>
            </a:r>
            <a:r>
              <a:rPr lang="es-ES" sz="3000" b="1" dirty="0" err="1">
                <a:cs typeface="Tajawal ExtraBold" panose="00000800000000000000" pitchFamily="2" charset="-78"/>
              </a:rPr>
              <a:t>analogue</a:t>
            </a:r>
            <a:r>
              <a:rPr lang="es-ES" sz="3000" b="1" dirty="0">
                <a:cs typeface="Tajawal ExtraBold" panose="00000800000000000000" pitchFamily="2" charset="-78"/>
              </a:rPr>
              <a:t> media: </a:t>
            </a:r>
            <a:r>
              <a:rPr lang="es-ES" sz="3000" b="1" dirty="0" err="1">
                <a:cs typeface="Tajawal ExtraBold" panose="00000800000000000000" pitchFamily="2" charset="-78"/>
              </a:rPr>
              <a:t>convergence</a:t>
            </a:r>
            <a:r>
              <a:rPr lang="es-ES" sz="3000" b="1" dirty="0">
                <a:cs typeface="Tajawal ExtraBold" panose="00000800000000000000" pitchFamily="2" charset="-78"/>
              </a:rPr>
              <a:t> and </a:t>
            </a:r>
            <a:r>
              <a:rPr lang="es-ES" sz="3000" b="1" dirty="0" err="1">
                <a:cs typeface="Tajawal ExtraBold" panose="00000800000000000000" pitchFamily="2" charset="-78"/>
              </a:rPr>
              <a:t>ubiquity</a:t>
            </a:r>
            <a:r>
              <a:rPr lang="es-ES" sz="3000" b="1" dirty="0">
                <a:cs typeface="Tajawal ExtraBold" panose="00000800000000000000" pitchFamily="2" charset="-78"/>
              </a:rPr>
              <a:t>:</a:t>
            </a:r>
            <a:endParaRPr lang="en-US" sz="3000" b="1" dirty="0">
              <a:latin typeface="+mj-lt"/>
              <a:cs typeface="Tajawal ExtraBold" panose="00000800000000000000" pitchFamily="2" charset="-78"/>
            </a:endParaRPr>
          </a:p>
        </p:txBody>
      </p:sp>
      <p:pic>
        <p:nvPicPr>
          <p:cNvPr id="8" name="Picture 7" descr="Diagram, whiteboard&#10;&#10;Description automatically generated">
            <a:extLst>
              <a:ext uri="{FF2B5EF4-FFF2-40B4-BE49-F238E27FC236}">
                <a16:creationId xmlns:a16="http://schemas.microsoft.com/office/drawing/2014/main" id="{AC58F573-BDA5-4334-B184-6E02512E601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51740" y="2614683"/>
            <a:ext cx="2952750" cy="2891363"/>
          </a:xfrm>
          <a:prstGeom prst="rect">
            <a:avLst/>
          </a:prstGeom>
        </p:spPr>
      </p:pic>
    </p:spTree>
    <p:custDataLst>
      <p:tags r:id="rId1"/>
    </p:custDataLst>
    <p:extLst>
      <p:ext uri="{BB962C8B-B14F-4D97-AF65-F5344CB8AC3E}">
        <p14:creationId xmlns:p14="http://schemas.microsoft.com/office/powerpoint/2010/main" val="1867932238"/>
      </p:ext>
    </p:extLst>
  </p:cSld>
  <p:clrMapOvr>
    <a:masterClrMapping/>
  </p:clrMapOvr>
  <mc:AlternateContent xmlns:mc="http://schemas.openxmlformats.org/markup-compatibility/2006" xmlns:p14="http://schemas.microsoft.com/office/powerpoint/2010/main">
    <mc:Choice Requires="p14">
      <p:transition spd="slow" p14:dur="2000" advTm="78559"/>
    </mc:Choice>
    <mc:Fallback xmlns="">
      <p:transition spd="slow" advTm="785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301872" y="397229"/>
            <a:ext cx="8239751" cy="840667"/>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942202" y="543490"/>
            <a:ext cx="59234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(Ethical) life in the (post-)digital age:</a:t>
            </a:r>
          </a:p>
        </p:txBody>
      </p:sp>
      <p:pic>
        <p:nvPicPr>
          <p:cNvPr id="9" name="Picture 8"/>
          <p:cNvPicPr>
            <a:picLocks noChangeAspect="1"/>
          </p:cNvPicPr>
          <p:nvPr/>
        </p:nvPicPr>
        <p:blipFill>
          <a:blip r:embed="rId7"/>
          <a:stretch>
            <a:fillRect/>
          </a:stretch>
        </p:blipFill>
        <p:spPr>
          <a:xfrm>
            <a:off x="11475661" y="-27434"/>
            <a:ext cx="841558" cy="6912868"/>
          </a:xfrm>
          <a:prstGeom prst="rect">
            <a:avLst/>
          </a:prstGeom>
        </p:spPr>
      </p:pic>
      <p:pic>
        <p:nvPicPr>
          <p:cNvPr id="10" name="Picture 9"/>
          <p:cNvPicPr>
            <a:picLocks noChangeAspect="1"/>
          </p:cNvPicPr>
          <p:nvPr/>
        </p:nvPicPr>
        <p:blipFill>
          <a:blip r:embed="rId8"/>
          <a:stretch>
            <a:fillRect/>
          </a:stretch>
        </p:blipFill>
        <p:spPr>
          <a:xfrm>
            <a:off x="2313780" y="1420237"/>
            <a:ext cx="9826331" cy="902791"/>
          </a:xfrm>
          <a:prstGeom prst="rect">
            <a:avLst/>
          </a:prstGeom>
        </p:spPr>
      </p:pic>
      <p:sp>
        <p:nvSpPr>
          <p:cNvPr id="19" name="TextBox 18"/>
          <p:cNvSpPr txBox="1"/>
          <p:nvPr/>
        </p:nvSpPr>
        <p:spPr>
          <a:xfrm>
            <a:off x="3258298" y="2243098"/>
            <a:ext cx="8097371" cy="3687676"/>
          </a:xfrm>
          <a:prstGeom prst="rect">
            <a:avLst/>
          </a:prstGeom>
          <a:noFill/>
        </p:spPr>
        <p:txBody>
          <a:bodyPr wrap="square" rtlCol="0">
            <a:spAutoFit/>
          </a:bodyPr>
          <a:lstStyle/>
          <a:p>
            <a:pPr algn="just">
              <a:lnSpc>
                <a:spcPct val="200000"/>
              </a:lnSpc>
            </a:pPr>
            <a:r>
              <a:rPr lang="en-US" sz="2000"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This means – and this is particularly critical to the ethical discussions of copying – that each analogue copy of an original is always less true to the original; and the more copies that are made – e.g., a tape copy of a record as a copy of a tape of an original performance – the less faithful (and satisfying) the resulting copy will be.</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3200BBD-D3D6-45FA-B32B-3CAE9F6238EA}"/>
              </a:ext>
            </a:extLst>
          </p:cNvPr>
          <p:cNvSpPr txBox="1"/>
          <p:nvPr/>
        </p:nvSpPr>
        <p:spPr>
          <a:xfrm>
            <a:off x="2333241" y="1268159"/>
            <a:ext cx="10457247" cy="886397"/>
          </a:xfrm>
          <a:prstGeom prst="rect">
            <a:avLst/>
          </a:prstGeom>
          <a:noFill/>
        </p:spPr>
        <p:txBody>
          <a:bodyPr wrap="square" rtlCol="0">
            <a:spAutoFit/>
          </a:bodyPr>
          <a:lstStyle/>
          <a:p>
            <a:pPr algn="just">
              <a:lnSpc>
                <a:spcPct val="200000"/>
              </a:lnSpc>
            </a:pPr>
            <a:r>
              <a:rPr lang="es-ES" sz="3000" b="1" dirty="0">
                <a:cs typeface="Tajawal ExtraBold" panose="00000800000000000000" pitchFamily="2" charset="-78"/>
              </a:rPr>
              <a:t>1. Digital media, </a:t>
            </a:r>
            <a:r>
              <a:rPr lang="es-ES" sz="3000" b="1" dirty="0" err="1">
                <a:cs typeface="Tajawal ExtraBold" panose="00000800000000000000" pitchFamily="2" charset="-78"/>
              </a:rPr>
              <a:t>analogue</a:t>
            </a:r>
            <a:r>
              <a:rPr lang="es-ES" sz="3000" b="1" dirty="0">
                <a:cs typeface="Tajawal ExtraBold" panose="00000800000000000000" pitchFamily="2" charset="-78"/>
              </a:rPr>
              <a:t> media: </a:t>
            </a:r>
            <a:r>
              <a:rPr lang="es-ES" sz="3000" b="1" dirty="0" err="1">
                <a:cs typeface="Tajawal ExtraBold" panose="00000800000000000000" pitchFamily="2" charset="-78"/>
              </a:rPr>
              <a:t>convergence</a:t>
            </a:r>
            <a:r>
              <a:rPr lang="es-ES" sz="3000" b="1" dirty="0">
                <a:cs typeface="Tajawal ExtraBold" panose="00000800000000000000" pitchFamily="2" charset="-78"/>
              </a:rPr>
              <a:t> and </a:t>
            </a:r>
            <a:r>
              <a:rPr lang="es-ES" sz="3000" b="1" dirty="0" err="1">
                <a:cs typeface="Tajawal ExtraBold" panose="00000800000000000000" pitchFamily="2" charset="-78"/>
              </a:rPr>
              <a:t>ubiquity</a:t>
            </a:r>
            <a:r>
              <a:rPr lang="es-ES" sz="3000" b="1" dirty="0">
                <a:cs typeface="Tajawal ExtraBold" panose="00000800000000000000" pitchFamily="2" charset="-78"/>
              </a:rPr>
              <a:t>:</a:t>
            </a:r>
            <a:endParaRPr lang="en-US" sz="3000" b="1" dirty="0">
              <a:latin typeface="+mj-lt"/>
              <a:cs typeface="Tajawal ExtraBold" panose="00000800000000000000" pitchFamily="2" charset="-78"/>
            </a:endParaRPr>
          </a:p>
        </p:txBody>
      </p:sp>
      <p:pic>
        <p:nvPicPr>
          <p:cNvPr id="6" name="Picture 5" descr="A picture containing text, ground&#10;&#10;Description automatically generated">
            <a:extLst>
              <a:ext uri="{FF2B5EF4-FFF2-40B4-BE49-F238E27FC236}">
                <a16:creationId xmlns:a16="http://schemas.microsoft.com/office/drawing/2014/main" id="{ED76980D-5782-427A-A369-3A78F897601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51740" y="2494300"/>
            <a:ext cx="2483250" cy="3048417"/>
          </a:xfrm>
          <a:prstGeom prst="rect">
            <a:avLst/>
          </a:prstGeom>
        </p:spPr>
      </p:pic>
    </p:spTree>
    <p:custDataLst>
      <p:tags r:id="rId1"/>
    </p:custDataLst>
    <p:extLst>
      <p:ext uri="{BB962C8B-B14F-4D97-AF65-F5344CB8AC3E}">
        <p14:creationId xmlns:p14="http://schemas.microsoft.com/office/powerpoint/2010/main" val="3718046799"/>
      </p:ext>
    </p:extLst>
  </p:cSld>
  <p:clrMapOvr>
    <a:masterClrMapping/>
  </p:clrMapOvr>
  <mc:AlternateContent xmlns:mc="http://schemas.openxmlformats.org/markup-compatibility/2006" xmlns:p14="http://schemas.microsoft.com/office/powerpoint/2010/main">
    <mc:Choice Requires="p14">
      <p:transition spd="slow" p14:dur="2000" advTm="47027"/>
    </mc:Choice>
    <mc:Fallback xmlns="">
      <p:transition spd="slow" advTm="4702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301872" y="397229"/>
            <a:ext cx="8239751" cy="840667"/>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942202" y="543490"/>
            <a:ext cx="59234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(Ethical) life in the (post-)digital age:</a:t>
            </a:r>
          </a:p>
        </p:txBody>
      </p:sp>
      <p:pic>
        <p:nvPicPr>
          <p:cNvPr id="9" name="Picture 8"/>
          <p:cNvPicPr>
            <a:picLocks noChangeAspect="1"/>
          </p:cNvPicPr>
          <p:nvPr/>
        </p:nvPicPr>
        <p:blipFill>
          <a:blip r:embed="rId7"/>
          <a:stretch>
            <a:fillRect/>
          </a:stretch>
        </p:blipFill>
        <p:spPr>
          <a:xfrm>
            <a:off x="11540259" y="-27434"/>
            <a:ext cx="776959" cy="6912868"/>
          </a:xfrm>
          <a:prstGeom prst="rect">
            <a:avLst/>
          </a:prstGeom>
        </p:spPr>
      </p:pic>
      <p:pic>
        <p:nvPicPr>
          <p:cNvPr id="10" name="Picture 9"/>
          <p:cNvPicPr>
            <a:picLocks noChangeAspect="1"/>
          </p:cNvPicPr>
          <p:nvPr/>
        </p:nvPicPr>
        <p:blipFill>
          <a:blip r:embed="rId8"/>
          <a:stretch>
            <a:fillRect/>
          </a:stretch>
        </p:blipFill>
        <p:spPr>
          <a:xfrm>
            <a:off x="2313780" y="1420237"/>
            <a:ext cx="9826331" cy="902791"/>
          </a:xfrm>
          <a:prstGeom prst="rect">
            <a:avLst/>
          </a:prstGeom>
        </p:spPr>
      </p:pic>
      <p:sp>
        <p:nvSpPr>
          <p:cNvPr id="19" name="TextBox 18"/>
          <p:cNvSpPr txBox="1"/>
          <p:nvPr/>
        </p:nvSpPr>
        <p:spPr>
          <a:xfrm>
            <a:off x="3499234" y="2430352"/>
            <a:ext cx="7604135" cy="3370090"/>
          </a:xfrm>
          <a:prstGeom prst="rect">
            <a:avLst/>
          </a:prstGeom>
          <a:noFill/>
        </p:spPr>
        <p:txBody>
          <a:bodyPr wrap="square" rtlCol="0">
            <a:spAutoFit/>
          </a:bodyPr>
          <a:lstStyle/>
          <a:p>
            <a:pPr algn="just">
              <a:lnSpc>
                <a:spcPct val="200000"/>
              </a:lnSpc>
            </a:pPr>
            <a:r>
              <a:rPr lang="en-US" sz="2200"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To be sure, these distinctions between analogue and digital media are only one side of the coin. As advocates of the post-digital remind us, however much our media technologies have changed in recent decades, the human eyes, ears, and voices have not.</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3200BBD-D3D6-45FA-B32B-3CAE9F6238EA}"/>
              </a:ext>
            </a:extLst>
          </p:cNvPr>
          <p:cNvSpPr txBox="1"/>
          <p:nvPr/>
        </p:nvSpPr>
        <p:spPr>
          <a:xfrm>
            <a:off x="2333241" y="1268159"/>
            <a:ext cx="10457247" cy="886397"/>
          </a:xfrm>
          <a:prstGeom prst="rect">
            <a:avLst/>
          </a:prstGeom>
          <a:noFill/>
        </p:spPr>
        <p:txBody>
          <a:bodyPr wrap="square" rtlCol="0">
            <a:spAutoFit/>
          </a:bodyPr>
          <a:lstStyle/>
          <a:p>
            <a:pPr algn="just">
              <a:lnSpc>
                <a:spcPct val="200000"/>
              </a:lnSpc>
            </a:pPr>
            <a:r>
              <a:rPr lang="es-ES" sz="3000" b="1" dirty="0">
                <a:cs typeface="Tajawal ExtraBold" panose="00000800000000000000" pitchFamily="2" charset="-78"/>
              </a:rPr>
              <a:t>1. Digital media, </a:t>
            </a:r>
            <a:r>
              <a:rPr lang="es-ES" sz="3000" b="1" dirty="0" err="1">
                <a:cs typeface="Tajawal ExtraBold" panose="00000800000000000000" pitchFamily="2" charset="-78"/>
              </a:rPr>
              <a:t>analogue</a:t>
            </a:r>
            <a:r>
              <a:rPr lang="es-ES" sz="3000" b="1" dirty="0">
                <a:cs typeface="Tajawal ExtraBold" panose="00000800000000000000" pitchFamily="2" charset="-78"/>
              </a:rPr>
              <a:t> media: </a:t>
            </a:r>
            <a:r>
              <a:rPr lang="es-ES" sz="3000" b="1" dirty="0" err="1">
                <a:cs typeface="Tajawal ExtraBold" panose="00000800000000000000" pitchFamily="2" charset="-78"/>
              </a:rPr>
              <a:t>convergence</a:t>
            </a:r>
            <a:r>
              <a:rPr lang="es-ES" sz="3000" b="1" dirty="0">
                <a:cs typeface="Tajawal ExtraBold" panose="00000800000000000000" pitchFamily="2" charset="-78"/>
              </a:rPr>
              <a:t> and </a:t>
            </a:r>
            <a:r>
              <a:rPr lang="es-ES" sz="3000" b="1" dirty="0" err="1">
                <a:cs typeface="Tajawal ExtraBold" panose="00000800000000000000" pitchFamily="2" charset="-78"/>
              </a:rPr>
              <a:t>ubiquity</a:t>
            </a:r>
            <a:r>
              <a:rPr lang="es-ES" sz="3000" b="1" dirty="0">
                <a:cs typeface="Tajawal ExtraBold" panose="00000800000000000000" pitchFamily="2" charset="-78"/>
              </a:rPr>
              <a:t>:</a:t>
            </a:r>
            <a:endParaRPr lang="en-US" sz="3000" b="1" dirty="0">
              <a:latin typeface="+mj-lt"/>
              <a:cs typeface="Tajawal ExtraBold" panose="00000800000000000000" pitchFamily="2" charset="-78"/>
            </a:endParaRPr>
          </a:p>
        </p:txBody>
      </p:sp>
      <p:pic>
        <p:nvPicPr>
          <p:cNvPr id="6" name="Picture 5" descr="A picture containing square&#10;&#10;Description automatically generated">
            <a:extLst>
              <a:ext uri="{FF2B5EF4-FFF2-40B4-BE49-F238E27FC236}">
                <a16:creationId xmlns:a16="http://schemas.microsoft.com/office/drawing/2014/main" id="{F2B4FC35-A343-4019-B3FB-9E959BE78B41}"/>
              </a:ext>
            </a:extLst>
          </p:cNvPr>
          <p:cNvPicPr>
            <a:picLocks noChangeAspect="1"/>
          </p:cNvPicPr>
          <p:nvPr/>
        </p:nvPicPr>
        <p:blipFill rotWithShape="1">
          <a:blip r:embed="rId9">
            <a:extLst>
              <a:ext uri="{28A0092B-C50C-407E-A947-70E740481C1C}">
                <a14:useLocalDpi xmlns:a14="http://schemas.microsoft.com/office/drawing/2010/main" val="0"/>
              </a:ext>
            </a:extLst>
          </a:blip>
          <a:srcRect b="9860"/>
          <a:stretch/>
        </p:blipFill>
        <p:spPr>
          <a:xfrm>
            <a:off x="698422" y="2758159"/>
            <a:ext cx="2509449" cy="2631282"/>
          </a:xfrm>
          <a:prstGeom prst="rect">
            <a:avLst/>
          </a:prstGeom>
        </p:spPr>
      </p:pic>
    </p:spTree>
    <p:custDataLst>
      <p:tags r:id="rId1"/>
    </p:custDataLst>
    <p:extLst>
      <p:ext uri="{BB962C8B-B14F-4D97-AF65-F5344CB8AC3E}">
        <p14:creationId xmlns:p14="http://schemas.microsoft.com/office/powerpoint/2010/main" val="543191722"/>
      </p:ext>
    </p:extLst>
  </p:cSld>
  <p:clrMapOvr>
    <a:masterClrMapping/>
  </p:clrMapOvr>
  <mc:AlternateContent xmlns:mc="http://schemas.openxmlformats.org/markup-compatibility/2006" xmlns:p14="http://schemas.microsoft.com/office/powerpoint/2010/main">
    <mc:Choice Requires="p14">
      <p:transition spd="slow" p14:dur="2000" advTm="82628"/>
    </mc:Choice>
    <mc:Fallback xmlns="">
      <p:transition spd="slow" advTm="8262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301872" y="397229"/>
            <a:ext cx="8239751" cy="840667"/>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86799"/>
            <a:ext cx="1222425" cy="1096206"/>
          </a:xfrm>
          <a:prstGeom prst="rect">
            <a:avLst/>
          </a:prstGeom>
        </p:spPr>
      </p:pic>
      <p:pic>
        <p:nvPicPr>
          <p:cNvPr id="3" name="Picture 2"/>
          <p:cNvPicPr>
            <a:picLocks noChangeAspect="1"/>
          </p:cNvPicPr>
          <p:nvPr/>
        </p:nvPicPr>
        <p:blipFill>
          <a:blip r:embed="rId5"/>
          <a:stretch>
            <a:fillRect/>
          </a:stretch>
        </p:blipFill>
        <p:spPr>
          <a:xfrm>
            <a:off x="2440788" y="631074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942202" y="543490"/>
            <a:ext cx="59234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(Ethical) life in the (post-)digital age:</a:t>
            </a:r>
          </a:p>
        </p:txBody>
      </p:sp>
      <p:pic>
        <p:nvPicPr>
          <p:cNvPr id="9" name="Picture 8"/>
          <p:cNvPicPr>
            <a:picLocks noChangeAspect="1"/>
          </p:cNvPicPr>
          <p:nvPr/>
        </p:nvPicPr>
        <p:blipFill>
          <a:blip r:embed="rId7"/>
          <a:stretch>
            <a:fillRect/>
          </a:stretch>
        </p:blipFill>
        <p:spPr>
          <a:xfrm>
            <a:off x="11395217" y="-27434"/>
            <a:ext cx="922002" cy="6912868"/>
          </a:xfrm>
          <a:prstGeom prst="rect">
            <a:avLst/>
          </a:prstGeom>
        </p:spPr>
      </p:pic>
      <p:pic>
        <p:nvPicPr>
          <p:cNvPr id="10" name="Picture 9"/>
          <p:cNvPicPr>
            <a:picLocks noChangeAspect="1"/>
          </p:cNvPicPr>
          <p:nvPr/>
        </p:nvPicPr>
        <p:blipFill>
          <a:blip r:embed="rId8"/>
          <a:stretch>
            <a:fillRect/>
          </a:stretch>
        </p:blipFill>
        <p:spPr>
          <a:xfrm>
            <a:off x="2313780" y="1420237"/>
            <a:ext cx="9826331" cy="902791"/>
          </a:xfrm>
          <a:prstGeom prst="rect">
            <a:avLst/>
          </a:prstGeom>
        </p:spPr>
      </p:pic>
      <p:sp>
        <p:nvSpPr>
          <p:cNvPr id="19" name="TextBox 18"/>
          <p:cNvSpPr txBox="1"/>
          <p:nvPr/>
        </p:nvSpPr>
        <p:spPr>
          <a:xfrm>
            <a:off x="3260301" y="2200145"/>
            <a:ext cx="8004419" cy="4047198"/>
          </a:xfrm>
          <a:prstGeom prst="rect">
            <a:avLst/>
          </a:prstGeom>
          <a:noFill/>
        </p:spPr>
        <p:txBody>
          <a:bodyPr wrap="square" rtlCol="0">
            <a:spAutoFit/>
          </a:bodyPr>
          <a:lstStyle/>
          <a:p>
            <a:pPr algn="just">
              <a:lnSpc>
                <a:spcPct val="200000"/>
              </a:lnSpc>
            </a:pPr>
            <a:r>
              <a:rPr lang="en-US" sz="2200"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we as embodied beings still generate and receive information in resolutely analogue form. The digital codes, for example, that pass between two computers or smartphones, whether in the form of a Skype call, Facebook update, or phone call, begin and end for their human users as analogue information. </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3200BBD-D3D6-45FA-B32B-3CAE9F6238EA}"/>
              </a:ext>
            </a:extLst>
          </p:cNvPr>
          <p:cNvSpPr txBox="1"/>
          <p:nvPr/>
        </p:nvSpPr>
        <p:spPr>
          <a:xfrm>
            <a:off x="2333241" y="1268159"/>
            <a:ext cx="10457247" cy="886397"/>
          </a:xfrm>
          <a:prstGeom prst="rect">
            <a:avLst/>
          </a:prstGeom>
          <a:noFill/>
        </p:spPr>
        <p:txBody>
          <a:bodyPr wrap="square" rtlCol="0">
            <a:spAutoFit/>
          </a:bodyPr>
          <a:lstStyle/>
          <a:p>
            <a:pPr algn="just">
              <a:lnSpc>
                <a:spcPct val="200000"/>
              </a:lnSpc>
            </a:pPr>
            <a:r>
              <a:rPr lang="es-ES" sz="3000" b="1" dirty="0">
                <a:cs typeface="Tajawal ExtraBold" panose="00000800000000000000" pitchFamily="2" charset="-78"/>
              </a:rPr>
              <a:t>1. Digital media, </a:t>
            </a:r>
            <a:r>
              <a:rPr lang="es-ES" sz="3000" b="1" dirty="0" err="1">
                <a:cs typeface="Tajawal ExtraBold" panose="00000800000000000000" pitchFamily="2" charset="-78"/>
              </a:rPr>
              <a:t>analogue</a:t>
            </a:r>
            <a:r>
              <a:rPr lang="es-ES" sz="3000" b="1" dirty="0">
                <a:cs typeface="Tajawal ExtraBold" panose="00000800000000000000" pitchFamily="2" charset="-78"/>
              </a:rPr>
              <a:t> media: </a:t>
            </a:r>
            <a:r>
              <a:rPr lang="es-ES" sz="3000" b="1" dirty="0" err="1">
                <a:cs typeface="Tajawal ExtraBold" panose="00000800000000000000" pitchFamily="2" charset="-78"/>
              </a:rPr>
              <a:t>convergence</a:t>
            </a:r>
            <a:r>
              <a:rPr lang="es-ES" sz="3000" b="1" dirty="0">
                <a:cs typeface="Tajawal ExtraBold" panose="00000800000000000000" pitchFamily="2" charset="-78"/>
              </a:rPr>
              <a:t> and </a:t>
            </a:r>
            <a:r>
              <a:rPr lang="es-ES" sz="3000" b="1" dirty="0" err="1">
                <a:cs typeface="Tajawal ExtraBold" panose="00000800000000000000" pitchFamily="2" charset="-78"/>
              </a:rPr>
              <a:t>ubiquity</a:t>
            </a:r>
            <a:r>
              <a:rPr lang="es-ES" sz="3000" b="1" dirty="0">
                <a:cs typeface="Tajawal ExtraBold" panose="00000800000000000000" pitchFamily="2" charset="-78"/>
              </a:rPr>
              <a:t>:</a:t>
            </a:r>
            <a:endParaRPr lang="en-US" sz="3000" b="1" dirty="0">
              <a:latin typeface="+mj-lt"/>
              <a:cs typeface="Tajawal ExtraBold" panose="00000800000000000000" pitchFamily="2" charset="-78"/>
            </a:endParaRPr>
          </a:p>
        </p:txBody>
      </p:sp>
      <p:pic>
        <p:nvPicPr>
          <p:cNvPr id="6" name="Picture 5">
            <a:extLst>
              <a:ext uri="{FF2B5EF4-FFF2-40B4-BE49-F238E27FC236}">
                <a16:creationId xmlns:a16="http://schemas.microsoft.com/office/drawing/2014/main" id="{020E040E-D0C0-4551-9F41-E0F5BF2B5013}"/>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70985" y="2618427"/>
            <a:ext cx="2171217" cy="2747272"/>
          </a:xfrm>
          <a:prstGeom prst="rect">
            <a:avLst/>
          </a:prstGeom>
        </p:spPr>
      </p:pic>
    </p:spTree>
    <p:custDataLst>
      <p:tags r:id="rId1"/>
    </p:custDataLst>
    <p:extLst>
      <p:ext uri="{BB962C8B-B14F-4D97-AF65-F5344CB8AC3E}">
        <p14:creationId xmlns:p14="http://schemas.microsoft.com/office/powerpoint/2010/main" val="2283295546"/>
      </p:ext>
    </p:extLst>
  </p:cSld>
  <p:clrMapOvr>
    <a:masterClrMapping/>
  </p:clrMapOvr>
  <mc:AlternateContent xmlns:mc="http://schemas.openxmlformats.org/markup-compatibility/2006" xmlns:p14="http://schemas.microsoft.com/office/powerpoint/2010/main">
    <mc:Choice Requires="p14">
      <p:transition spd="slow" p14:dur="2000" advTm="76339"/>
    </mc:Choice>
    <mc:Fallback xmlns="">
      <p:transition spd="slow" advTm="7633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301872" y="397229"/>
            <a:ext cx="8239751" cy="840667"/>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618315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942202" y="543490"/>
            <a:ext cx="59234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(Ethical) life in the (post-)digital age:</a:t>
            </a:r>
          </a:p>
        </p:txBody>
      </p:sp>
      <p:pic>
        <p:nvPicPr>
          <p:cNvPr id="9" name="Picture 8"/>
          <p:cNvPicPr>
            <a:picLocks noChangeAspect="1"/>
          </p:cNvPicPr>
          <p:nvPr/>
        </p:nvPicPr>
        <p:blipFill>
          <a:blip r:embed="rId7"/>
          <a:stretch>
            <a:fillRect/>
          </a:stretch>
        </p:blipFill>
        <p:spPr>
          <a:xfrm>
            <a:off x="11486223" y="-27434"/>
            <a:ext cx="830996" cy="6912868"/>
          </a:xfrm>
          <a:prstGeom prst="rect">
            <a:avLst/>
          </a:prstGeom>
        </p:spPr>
      </p:pic>
      <p:pic>
        <p:nvPicPr>
          <p:cNvPr id="10" name="Picture 9"/>
          <p:cNvPicPr>
            <a:picLocks noChangeAspect="1"/>
          </p:cNvPicPr>
          <p:nvPr/>
        </p:nvPicPr>
        <p:blipFill>
          <a:blip r:embed="rId8"/>
          <a:stretch>
            <a:fillRect/>
          </a:stretch>
        </p:blipFill>
        <p:spPr>
          <a:xfrm>
            <a:off x="2313780" y="1420237"/>
            <a:ext cx="9826331" cy="902791"/>
          </a:xfrm>
          <a:prstGeom prst="rect">
            <a:avLst/>
          </a:prstGeom>
        </p:spPr>
      </p:pic>
      <p:sp>
        <p:nvSpPr>
          <p:cNvPr id="19" name="TextBox 18"/>
          <p:cNvSpPr txBox="1"/>
          <p:nvPr/>
        </p:nvSpPr>
        <p:spPr>
          <a:xfrm>
            <a:off x="2942202" y="2365392"/>
            <a:ext cx="8359586" cy="3687676"/>
          </a:xfrm>
          <a:prstGeom prst="rect">
            <a:avLst/>
          </a:prstGeom>
          <a:noFill/>
        </p:spPr>
        <p:txBody>
          <a:bodyPr wrap="square" rtlCol="0">
            <a:spAutoFit/>
          </a:bodyPr>
          <a:lstStyle/>
          <a:p>
            <a:pPr algn="just">
              <a:lnSpc>
                <a:spcPct val="200000"/>
              </a:lnSpc>
            </a:pPr>
            <a:r>
              <a:rPr lang="en-US" sz="2000"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The ethical experiences and challenges of digital media are so strikingly new that they require entirely new frameworks. But these continuities with our experiences as analogue and embodied beings argue that the emergence of digital media does not require us to throw out all previous ethical reflections and views and somehow try to start de novo – from the beginning.</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3200BBD-D3D6-45FA-B32B-3CAE9F6238EA}"/>
              </a:ext>
            </a:extLst>
          </p:cNvPr>
          <p:cNvSpPr txBox="1"/>
          <p:nvPr/>
        </p:nvSpPr>
        <p:spPr>
          <a:xfrm>
            <a:off x="2333241" y="1268159"/>
            <a:ext cx="10457247" cy="886397"/>
          </a:xfrm>
          <a:prstGeom prst="rect">
            <a:avLst/>
          </a:prstGeom>
          <a:noFill/>
        </p:spPr>
        <p:txBody>
          <a:bodyPr wrap="square" rtlCol="0">
            <a:spAutoFit/>
          </a:bodyPr>
          <a:lstStyle/>
          <a:p>
            <a:pPr algn="just">
              <a:lnSpc>
                <a:spcPct val="200000"/>
              </a:lnSpc>
            </a:pPr>
            <a:r>
              <a:rPr lang="es-ES" sz="3000" b="1" dirty="0">
                <a:cs typeface="Tajawal ExtraBold" panose="00000800000000000000" pitchFamily="2" charset="-78"/>
              </a:rPr>
              <a:t>1. Digital media, </a:t>
            </a:r>
            <a:r>
              <a:rPr lang="es-ES" sz="3000" b="1" dirty="0" err="1">
                <a:cs typeface="Tajawal ExtraBold" panose="00000800000000000000" pitchFamily="2" charset="-78"/>
              </a:rPr>
              <a:t>analogue</a:t>
            </a:r>
            <a:r>
              <a:rPr lang="es-ES" sz="3000" b="1" dirty="0">
                <a:cs typeface="Tajawal ExtraBold" panose="00000800000000000000" pitchFamily="2" charset="-78"/>
              </a:rPr>
              <a:t> media: </a:t>
            </a:r>
            <a:r>
              <a:rPr lang="es-ES" sz="3000" b="1" dirty="0" err="1">
                <a:cs typeface="Tajawal ExtraBold" panose="00000800000000000000" pitchFamily="2" charset="-78"/>
              </a:rPr>
              <a:t>convergence</a:t>
            </a:r>
            <a:r>
              <a:rPr lang="es-ES" sz="3000" b="1" dirty="0">
                <a:cs typeface="Tajawal ExtraBold" panose="00000800000000000000" pitchFamily="2" charset="-78"/>
              </a:rPr>
              <a:t> and </a:t>
            </a:r>
            <a:r>
              <a:rPr lang="es-ES" sz="3000" b="1" dirty="0" err="1">
                <a:cs typeface="Tajawal ExtraBold" panose="00000800000000000000" pitchFamily="2" charset="-78"/>
              </a:rPr>
              <a:t>ubiquity</a:t>
            </a:r>
            <a:r>
              <a:rPr lang="es-ES" sz="3000" b="1" dirty="0">
                <a:cs typeface="Tajawal ExtraBold" panose="00000800000000000000" pitchFamily="2" charset="-78"/>
              </a:rPr>
              <a:t>:</a:t>
            </a:r>
            <a:endParaRPr lang="en-US" sz="3000" b="1" dirty="0">
              <a:latin typeface="+mj-lt"/>
              <a:cs typeface="Tajawal ExtraBold" panose="00000800000000000000" pitchFamily="2" charset="-78"/>
            </a:endParaRPr>
          </a:p>
        </p:txBody>
      </p:sp>
      <p:pic>
        <p:nvPicPr>
          <p:cNvPr id="20" name="Picture 19" descr="A picture containing text&#10;&#10;Description automatically generated">
            <a:extLst>
              <a:ext uri="{FF2B5EF4-FFF2-40B4-BE49-F238E27FC236}">
                <a16:creationId xmlns:a16="http://schemas.microsoft.com/office/drawing/2014/main" id="{0865A90C-2BBF-4FE3-842F-C74EBDC612B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51740" y="2544559"/>
            <a:ext cx="2016508" cy="2673334"/>
          </a:xfrm>
          <a:prstGeom prst="rect">
            <a:avLst/>
          </a:prstGeom>
        </p:spPr>
      </p:pic>
    </p:spTree>
    <p:custDataLst>
      <p:tags r:id="rId1"/>
    </p:custDataLst>
    <p:extLst>
      <p:ext uri="{BB962C8B-B14F-4D97-AF65-F5344CB8AC3E}">
        <p14:creationId xmlns:p14="http://schemas.microsoft.com/office/powerpoint/2010/main" val="2366506182"/>
      </p:ext>
    </p:extLst>
  </p:cSld>
  <p:clrMapOvr>
    <a:masterClrMapping/>
  </p:clrMapOvr>
  <mc:AlternateContent xmlns:mc="http://schemas.openxmlformats.org/markup-compatibility/2006" xmlns:p14="http://schemas.microsoft.com/office/powerpoint/2010/main">
    <mc:Choice Requires="p14">
      <p:transition spd="slow" p14:dur="2000" advTm="318857"/>
    </mc:Choice>
    <mc:Fallback xmlns="">
      <p:transition spd="slow" advTm="31885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301872" y="397229"/>
            <a:ext cx="8239751" cy="840667"/>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942202" y="543490"/>
            <a:ext cx="59234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(Ethical) life in the (post-)digital age: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2313780" y="1420237"/>
            <a:ext cx="9826331" cy="902791"/>
          </a:xfrm>
          <a:prstGeom prst="rect">
            <a:avLst/>
          </a:prstGeom>
        </p:spPr>
      </p:pic>
      <p:sp>
        <p:nvSpPr>
          <p:cNvPr id="19" name="TextBox 18"/>
          <p:cNvSpPr txBox="1"/>
          <p:nvPr/>
        </p:nvSpPr>
        <p:spPr>
          <a:xfrm>
            <a:off x="877768" y="2344127"/>
            <a:ext cx="8133213" cy="3074624"/>
          </a:xfrm>
          <a:prstGeom prst="rect">
            <a:avLst/>
          </a:prstGeom>
          <a:noFill/>
        </p:spPr>
        <p:txBody>
          <a:bodyPr wrap="square" rtlCol="0">
            <a:spAutoFit/>
          </a:bodyPr>
          <a:lstStyle/>
          <a:p>
            <a:pPr algn="just">
              <a:lnSpc>
                <a:spcPct val="200000"/>
              </a:lnSpc>
            </a:pPr>
            <a:r>
              <a:rPr lang="en-US" sz="2000"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0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On the contrary, we will see several examples of how older forms of ethical reflection (perhaps, most notably, virtue ethics) – however transformed through their applications within digital media – are often key in helping us analyze and successfully resolve contemporary ethical dilemmas.</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3200BBD-D3D6-45FA-B32B-3CAE9F6238EA}"/>
              </a:ext>
            </a:extLst>
          </p:cNvPr>
          <p:cNvSpPr txBox="1"/>
          <p:nvPr/>
        </p:nvSpPr>
        <p:spPr>
          <a:xfrm>
            <a:off x="2333241" y="1268159"/>
            <a:ext cx="10457247" cy="886397"/>
          </a:xfrm>
          <a:prstGeom prst="rect">
            <a:avLst/>
          </a:prstGeom>
          <a:noFill/>
        </p:spPr>
        <p:txBody>
          <a:bodyPr wrap="square" rtlCol="0">
            <a:spAutoFit/>
          </a:bodyPr>
          <a:lstStyle/>
          <a:p>
            <a:pPr algn="just">
              <a:lnSpc>
                <a:spcPct val="200000"/>
              </a:lnSpc>
            </a:pPr>
            <a:r>
              <a:rPr lang="es-ES" sz="3000" b="1" dirty="0">
                <a:cs typeface="Tajawal ExtraBold" panose="00000800000000000000" pitchFamily="2" charset="-78"/>
              </a:rPr>
              <a:t>1. Digital media, </a:t>
            </a:r>
            <a:r>
              <a:rPr lang="es-ES" sz="3000" b="1" dirty="0" err="1">
                <a:cs typeface="Tajawal ExtraBold" panose="00000800000000000000" pitchFamily="2" charset="-78"/>
              </a:rPr>
              <a:t>analogue</a:t>
            </a:r>
            <a:r>
              <a:rPr lang="es-ES" sz="3000" b="1" dirty="0">
                <a:cs typeface="Tajawal ExtraBold" panose="00000800000000000000" pitchFamily="2" charset="-78"/>
              </a:rPr>
              <a:t> media: </a:t>
            </a:r>
            <a:r>
              <a:rPr lang="es-ES" sz="3000" b="1" dirty="0" err="1">
                <a:cs typeface="Tajawal ExtraBold" panose="00000800000000000000" pitchFamily="2" charset="-78"/>
              </a:rPr>
              <a:t>convergence</a:t>
            </a:r>
            <a:r>
              <a:rPr lang="es-ES" sz="3000" b="1" dirty="0">
                <a:cs typeface="Tajawal ExtraBold" panose="00000800000000000000" pitchFamily="2" charset="-78"/>
              </a:rPr>
              <a:t> and </a:t>
            </a:r>
            <a:r>
              <a:rPr lang="es-ES" sz="3000" b="1" dirty="0" err="1">
                <a:cs typeface="Tajawal ExtraBold" panose="00000800000000000000" pitchFamily="2" charset="-78"/>
              </a:rPr>
              <a:t>ubiquity</a:t>
            </a:r>
            <a:r>
              <a:rPr lang="es-ES" sz="3000" b="1" dirty="0">
                <a:cs typeface="Tajawal ExtraBold" panose="00000800000000000000" pitchFamily="2" charset="-78"/>
              </a:rPr>
              <a:t>:</a:t>
            </a:r>
            <a:endParaRPr lang="en-US" sz="3000" b="1" dirty="0">
              <a:latin typeface="+mj-lt"/>
              <a:cs typeface="Tajawal ExtraBold" panose="00000800000000000000" pitchFamily="2" charset="-78"/>
            </a:endParaRPr>
          </a:p>
        </p:txBody>
      </p:sp>
      <p:pic>
        <p:nvPicPr>
          <p:cNvPr id="6" name="Picture 5" descr="Graphical user interface, application&#10;&#10;Description automatically generated">
            <a:extLst>
              <a:ext uri="{FF2B5EF4-FFF2-40B4-BE49-F238E27FC236}">
                <a16:creationId xmlns:a16="http://schemas.microsoft.com/office/drawing/2014/main" id="{7937932F-0E09-4E13-A34F-4071EEF3BDC3}"/>
              </a:ext>
            </a:extLst>
          </p:cNvPr>
          <p:cNvPicPr>
            <a:picLocks noChangeAspect="1"/>
          </p:cNvPicPr>
          <p:nvPr/>
        </p:nvPicPr>
        <p:blipFill rotWithShape="1">
          <a:blip r:embed="rId9">
            <a:extLst>
              <a:ext uri="{28A0092B-C50C-407E-A947-70E740481C1C}">
                <a14:useLocalDpi xmlns:a14="http://schemas.microsoft.com/office/drawing/2010/main" val="0"/>
              </a:ext>
            </a:extLst>
          </a:blip>
          <a:srcRect b="10264"/>
          <a:stretch/>
        </p:blipFill>
        <p:spPr>
          <a:xfrm>
            <a:off x="9246081" y="2533489"/>
            <a:ext cx="2483250" cy="2975490"/>
          </a:xfrm>
          <a:prstGeom prst="rect">
            <a:avLst/>
          </a:prstGeom>
        </p:spPr>
      </p:pic>
    </p:spTree>
    <p:custDataLst>
      <p:tags r:id="rId1"/>
    </p:custDataLst>
    <p:extLst>
      <p:ext uri="{BB962C8B-B14F-4D97-AF65-F5344CB8AC3E}">
        <p14:creationId xmlns:p14="http://schemas.microsoft.com/office/powerpoint/2010/main" val="2997562063"/>
      </p:ext>
    </p:extLst>
  </p:cSld>
  <p:clrMapOvr>
    <a:masterClrMapping/>
  </p:clrMapOvr>
  <mc:AlternateContent xmlns:mc="http://schemas.openxmlformats.org/markup-compatibility/2006" xmlns:p14="http://schemas.microsoft.com/office/powerpoint/2010/main">
    <mc:Choice Requires="p14">
      <p:transition spd="slow" p14:dur="2000" advTm="75973"/>
    </mc:Choice>
    <mc:Fallback xmlns="">
      <p:transition spd="slow" advTm="759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4872252" y="-39441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655068" y="1339143"/>
            <a:ext cx="4000373" cy="1077218"/>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(Ethical) life in the (post-)digital age:</a:t>
            </a: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3" y="5284187"/>
            <a:ext cx="7437833" cy="1034667"/>
          </a:xfrm>
          <a:prstGeom prst="rect">
            <a:avLst/>
          </a:prstGeom>
        </p:spPr>
      </p:pic>
      <p:sp>
        <p:nvSpPr>
          <p:cNvPr id="16" name="TextBox 15"/>
          <p:cNvSpPr txBox="1"/>
          <p:nvPr/>
        </p:nvSpPr>
        <p:spPr>
          <a:xfrm>
            <a:off x="3693776" y="5474885"/>
            <a:ext cx="7356501" cy="584775"/>
          </a:xfrm>
          <a:prstGeom prst="rect">
            <a:avLst/>
          </a:prstGeom>
          <a:noFill/>
        </p:spPr>
        <p:txBody>
          <a:bodyPr wrap="none" rtlCol="0">
            <a:spAutoFit/>
          </a:bodyPr>
          <a:lstStyle/>
          <a:p>
            <a:r>
              <a:rPr lang="en-US" sz="3200" dirty="0">
                <a:solidFill>
                  <a:schemeClr val="bg1"/>
                </a:solidFill>
                <a:latin typeface="Tajawal Medium" panose="00000600000000000000" pitchFamily="2" charset="-78"/>
                <a:cs typeface="Tajawal Medium" panose="00000600000000000000" pitchFamily="2" charset="-78"/>
              </a:rPr>
              <a:t>Digital media and “greased information”</a:t>
            </a:r>
          </a:p>
        </p:txBody>
      </p:sp>
    </p:spTree>
    <p:custDataLst>
      <p:tags r:id="rId1"/>
    </p:custDataLst>
    <p:extLst>
      <p:ext uri="{BB962C8B-B14F-4D97-AF65-F5344CB8AC3E}">
        <p14:creationId xmlns:p14="http://schemas.microsoft.com/office/powerpoint/2010/main" val="1917970434"/>
      </p:ext>
    </p:extLst>
  </p:cSld>
  <p:clrMapOvr>
    <a:masterClrMapping/>
  </p:clrMapOvr>
  <mc:AlternateContent xmlns:mc="http://schemas.openxmlformats.org/markup-compatibility/2006" xmlns:p14="http://schemas.microsoft.com/office/powerpoint/2010/main">
    <mc:Choice Requires="p14">
      <p:transition spd="slow" p14:dur="2000" advTm="32788"/>
    </mc:Choice>
    <mc:Fallback xmlns="">
      <p:transition spd="slow" advTm="3278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301872" y="397229"/>
            <a:ext cx="8239751" cy="840667"/>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9330" y="5638363"/>
            <a:ext cx="1222425" cy="1094412"/>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942202" y="543490"/>
            <a:ext cx="59234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(Ethical) life in the (post-)digital age: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2313780" y="1420237"/>
            <a:ext cx="9826331" cy="902791"/>
          </a:xfrm>
          <a:prstGeom prst="rect">
            <a:avLst/>
          </a:prstGeom>
        </p:spPr>
      </p:pic>
      <p:sp>
        <p:nvSpPr>
          <p:cNvPr id="19" name="TextBox 18"/>
          <p:cNvSpPr txBox="1"/>
          <p:nvPr/>
        </p:nvSpPr>
        <p:spPr>
          <a:xfrm>
            <a:off x="739430" y="2204318"/>
            <a:ext cx="7981953" cy="3519105"/>
          </a:xfrm>
          <a:prstGeom prst="rect">
            <a:avLst/>
          </a:prstGeom>
          <a:noFill/>
        </p:spPr>
        <p:txBody>
          <a:bodyPr wrap="square" rtlCol="0">
            <a:spAutoFit/>
          </a:bodyPr>
          <a:lstStyle/>
          <a:p>
            <a:pPr algn="just">
              <a:lnSpc>
                <a:spcPct val="200000"/>
              </a:lnSpc>
            </a:pPr>
            <a:r>
              <a:rPr lang="en-US" sz="2300"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3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 second characteristic of digital media is that digital information is “greased.” That is, as James Moor (1997) has observed, “When information is computerized, it is greased to slide easily and quickly to many ports of call”.</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3200BBD-D3D6-45FA-B32B-3CAE9F6238EA}"/>
              </a:ext>
            </a:extLst>
          </p:cNvPr>
          <p:cNvSpPr txBox="1"/>
          <p:nvPr/>
        </p:nvSpPr>
        <p:spPr>
          <a:xfrm>
            <a:off x="2333241" y="1268159"/>
            <a:ext cx="10457247" cy="886397"/>
          </a:xfrm>
          <a:prstGeom prst="rect">
            <a:avLst/>
          </a:prstGeom>
          <a:noFill/>
        </p:spPr>
        <p:txBody>
          <a:bodyPr wrap="square" rtlCol="0">
            <a:spAutoFit/>
          </a:bodyPr>
          <a:lstStyle/>
          <a:p>
            <a:pPr algn="just">
              <a:lnSpc>
                <a:spcPct val="200000"/>
              </a:lnSpc>
            </a:pPr>
            <a:r>
              <a:rPr lang="en-US" sz="3000" b="1" dirty="0">
                <a:latin typeface="+mj-lt"/>
                <a:cs typeface="Tajawal ExtraBold" panose="00000800000000000000" pitchFamily="2" charset="-78"/>
              </a:rPr>
              <a:t>2. Digital media and “greased information”</a:t>
            </a:r>
          </a:p>
        </p:txBody>
      </p:sp>
      <p:pic>
        <p:nvPicPr>
          <p:cNvPr id="11" name="Picture 10">
            <a:extLst>
              <a:ext uri="{FF2B5EF4-FFF2-40B4-BE49-F238E27FC236}">
                <a16:creationId xmlns:a16="http://schemas.microsoft.com/office/drawing/2014/main" id="{EAD90E92-075D-4B58-B85E-90FCAD84F04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024532" y="2638222"/>
            <a:ext cx="2568488" cy="2781499"/>
          </a:xfrm>
          <a:prstGeom prst="rect">
            <a:avLst/>
          </a:prstGeom>
        </p:spPr>
      </p:pic>
    </p:spTree>
    <p:custDataLst>
      <p:tags r:id="rId1"/>
    </p:custDataLst>
    <p:extLst>
      <p:ext uri="{BB962C8B-B14F-4D97-AF65-F5344CB8AC3E}">
        <p14:creationId xmlns:p14="http://schemas.microsoft.com/office/powerpoint/2010/main" val="2717843500"/>
      </p:ext>
    </p:extLst>
  </p:cSld>
  <p:clrMapOvr>
    <a:masterClrMapping/>
  </p:clrMapOvr>
  <mc:AlternateContent xmlns:mc="http://schemas.openxmlformats.org/markup-compatibility/2006" xmlns:p14="http://schemas.microsoft.com/office/powerpoint/2010/main">
    <mc:Choice Requires="p14">
      <p:transition spd="slow" p14:dur="2000" advTm="35596"/>
    </mc:Choice>
    <mc:Fallback xmlns="">
      <p:transition spd="slow" advTm="355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301872" y="397229"/>
            <a:ext cx="8239751" cy="840667"/>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942202" y="543490"/>
            <a:ext cx="59234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(Ethical) life in the (post-)digital age:</a:t>
            </a:r>
          </a:p>
        </p:txBody>
      </p:sp>
      <p:pic>
        <p:nvPicPr>
          <p:cNvPr id="9" name="Picture 8"/>
          <p:cNvPicPr>
            <a:picLocks noChangeAspect="1"/>
          </p:cNvPicPr>
          <p:nvPr/>
        </p:nvPicPr>
        <p:blipFill>
          <a:blip r:embed="rId7"/>
          <a:stretch>
            <a:fillRect/>
          </a:stretch>
        </p:blipFill>
        <p:spPr>
          <a:xfrm>
            <a:off x="11473835" y="-27434"/>
            <a:ext cx="843384" cy="6912868"/>
          </a:xfrm>
          <a:prstGeom prst="rect">
            <a:avLst/>
          </a:prstGeom>
        </p:spPr>
      </p:pic>
      <p:pic>
        <p:nvPicPr>
          <p:cNvPr id="10" name="Picture 9"/>
          <p:cNvPicPr>
            <a:picLocks noChangeAspect="1"/>
          </p:cNvPicPr>
          <p:nvPr/>
        </p:nvPicPr>
        <p:blipFill>
          <a:blip r:embed="rId8"/>
          <a:stretch>
            <a:fillRect/>
          </a:stretch>
        </p:blipFill>
        <p:spPr>
          <a:xfrm>
            <a:off x="2313780" y="1420237"/>
            <a:ext cx="9826331" cy="902791"/>
          </a:xfrm>
          <a:prstGeom prst="rect">
            <a:avLst/>
          </a:prstGeom>
        </p:spPr>
      </p:pic>
      <p:sp>
        <p:nvSpPr>
          <p:cNvPr id="19" name="TextBox 18"/>
          <p:cNvSpPr txBox="1"/>
          <p:nvPr/>
        </p:nvSpPr>
        <p:spPr>
          <a:xfrm>
            <a:off x="3652749" y="2416968"/>
            <a:ext cx="7577701" cy="3372783"/>
          </a:xfrm>
          <a:prstGeom prst="rect">
            <a:avLst/>
          </a:prstGeom>
          <a:noFill/>
        </p:spPr>
        <p:txBody>
          <a:bodyPr wrap="square" rtlCol="0">
            <a:spAutoFit/>
          </a:bodyPr>
          <a:lstStyle/>
          <a:p>
            <a:pPr algn="just">
              <a:lnSpc>
                <a:spcPct val="200000"/>
              </a:lnSpc>
            </a:pPr>
            <a:r>
              <a:rPr lang="en-US" sz="2200"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As anyone who has hit the “post” button on a status update too quickly knows all too well, information in digital form can spread more or less instantaneously and globally, whether we always want it to or not.</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3200BBD-D3D6-45FA-B32B-3CAE9F6238EA}"/>
              </a:ext>
            </a:extLst>
          </p:cNvPr>
          <p:cNvSpPr txBox="1"/>
          <p:nvPr/>
        </p:nvSpPr>
        <p:spPr>
          <a:xfrm>
            <a:off x="2333241" y="1268159"/>
            <a:ext cx="10457247" cy="886397"/>
          </a:xfrm>
          <a:prstGeom prst="rect">
            <a:avLst/>
          </a:prstGeom>
          <a:noFill/>
        </p:spPr>
        <p:txBody>
          <a:bodyPr wrap="square" rtlCol="0">
            <a:spAutoFit/>
          </a:bodyPr>
          <a:lstStyle/>
          <a:p>
            <a:pPr algn="just">
              <a:lnSpc>
                <a:spcPct val="200000"/>
              </a:lnSpc>
            </a:pPr>
            <a:r>
              <a:rPr lang="en-US" sz="3000" b="1" dirty="0">
                <a:latin typeface="+mj-lt"/>
                <a:cs typeface="Tajawal ExtraBold" panose="00000800000000000000" pitchFamily="2" charset="-78"/>
              </a:rPr>
              <a:t>2. Digital media and “greased information”</a:t>
            </a:r>
          </a:p>
        </p:txBody>
      </p:sp>
      <p:pic>
        <p:nvPicPr>
          <p:cNvPr id="6" name="Picture 5" descr="Diagram&#10;&#10;Description automatically generated">
            <a:extLst>
              <a:ext uri="{FF2B5EF4-FFF2-40B4-BE49-F238E27FC236}">
                <a16:creationId xmlns:a16="http://schemas.microsoft.com/office/drawing/2014/main" id="{BEDC3284-9C9E-459E-BCC4-24F4C505E68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18165" y="2613041"/>
            <a:ext cx="2662988" cy="2684278"/>
          </a:xfrm>
          <a:prstGeom prst="rect">
            <a:avLst/>
          </a:prstGeom>
        </p:spPr>
      </p:pic>
    </p:spTree>
    <p:custDataLst>
      <p:tags r:id="rId1"/>
    </p:custDataLst>
    <p:extLst>
      <p:ext uri="{BB962C8B-B14F-4D97-AF65-F5344CB8AC3E}">
        <p14:creationId xmlns:p14="http://schemas.microsoft.com/office/powerpoint/2010/main" val="555017671"/>
      </p:ext>
    </p:extLst>
  </p:cSld>
  <p:clrMapOvr>
    <a:masterClrMapping/>
  </p:clrMapOvr>
  <mc:AlternateContent xmlns:mc="http://schemas.openxmlformats.org/markup-compatibility/2006" xmlns:p14="http://schemas.microsoft.com/office/powerpoint/2010/main">
    <mc:Choice Requires="p14">
      <p:transition spd="slow" p14:dur="2000" advTm="62023"/>
    </mc:Choice>
    <mc:Fallback xmlns="">
      <p:transition spd="slow" advTm="6202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301872" y="397229"/>
            <a:ext cx="8239751" cy="840667"/>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942202" y="543490"/>
            <a:ext cx="59234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(Ethical) life in the (post-)digital age: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2313780" y="1420237"/>
            <a:ext cx="9826331" cy="902791"/>
          </a:xfrm>
          <a:prstGeom prst="rect">
            <a:avLst/>
          </a:prstGeom>
        </p:spPr>
      </p:pic>
      <p:sp>
        <p:nvSpPr>
          <p:cNvPr id="19" name="TextBox 18"/>
          <p:cNvSpPr txBox="1"/>
          <p:nvPr/>
        </p:nvSpPr>
        <p:spPr>
          <a:xfrm>
            <a:off x="994611" y="2246848"/>
            <a:ext cx="8037738" cy="3519105"/>
          </a:xfrm>
          <a:prstGeom prst="rect">
            <a:avLst/>
          </a:prstGeom>
          <a:noFill/>
        </p:spPr>
        <p:txBody>
          <a:bodyPr wrap="square" rtlCol="0">
            <a:spAutoFit/>
          </a:bodyPr>
          <a:lstStyle/>
          <a:p>
            <a:pPr algn="just">
              <a:lnSpc>
                <a:spcPct val="200000"/>
              </a:lnSpc>
            </a:pPr>
            <a:r>
              <a:rPr lang="en-US" sz="2300"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3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As the example of uploading embarrassing photos or videos from a smartphone suggests, the near-instantaneous and potentially global distribution of digital information raises especially serious ethical issues surrounding privacy.</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3200BBD-D3D6-45FA-B32B-3CAE9F6238EA}"/>
              </a:ext>
            </a:extLst>
          </p:cNvPr>
          <p:cNvSpPr txBox="1"/>
          <p:nvPr/>
        </p:nvSpPr>
        <p:spPr>
          <a:xfrm>
            <a:off x="2333241" y="1268159"/>
            <a:ext cx="10457247" cy="886397"/>
          </a:xfrm>
          <a:prstGeom prst="rect">
            <a:avLst/>
          </a:prstGeom>
          <a:noFill/>
        </p:spPr>
        <p:txBody>
          <a:bodyPr wrap="square" rtlCol="0">
            <a:spAutoFit/>
          </a:bodyPr>
          <a:lstStyle/>
          <a:p>
            <a:pPr algn="just">
              <a:lnSpc>
                <a:spcPct val="200000"/>
              </a:lnSpc>
            </a:pPr>
            <a:r>
              <a:rPr lang="en-US" sz="3000" b="1" dirty="0">
                <a:latin typeface="+mj-lt"/>
                <a:cs typeface="Tajawal ExtraBold" panose="00000800000000000000" pitchFamily="2" charset="-78"/>
              </a:rPr>
              <a:t>2. Digital media and “greased information”</a:t>
            </a:r>
          </a:p>
        </p:txBody>
      </p:sp>
      <p:pic>
        <p:nvPicPr>
          <p:cNvPr id="6" name="Picture 5" descr="Graphical user interface, text, application&#10;&#10;Description automatically generated">
            <a:extLst>
              <a:ext uri="{FF2B5EF4-FFF2-40B4-BE49-F238E27FC236}">
                <a16:creationId xmlns:a16="http://schemas.microsoft.com/office/drawing/2014/main" id="{34D2A067-766B-48DC-A6E2-0A3555D7506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360700" y="2821003"/>
            <a:ext cx="2564372" cy="2634579"/>
          </a:xfrm>
          <a:prstGeom prst="rect">
            <a:avLst/>
          </a:prstGeom>
        </p:spPr>
      </p:pic>
    </p:spTree>
    <p:custDataLst>
      <p:tags r:id="rId1"/>
    </p:custDataLst>
    <p:extLst>
      <p:ext uri="{BB962C8B-B14F-4D97-AF65-F5344CB8AC3E}">
        <p14:creationId xmlns:p14="http://schemas.microsoft.com/office/powerpoint/2010/main" val="2774513684"/>
      </p:ext>
    </p:extLst>
  </p:cSld>
  <p:clrMapOvr>
    <a:masterClrMapping/>
  </p:clrMapOvr>
  <mc:AlternateContent xmlns:mc="http://schemas.openxmlformats.org/markup-compatibility/2006" xmlns:p14="http://schemas.microsoft.com/office/powerpoint/2010/main">
    <mc:Choice Requires="p14">
      <p:transition spd="slow" p14:dur="2000" advTm="138547"/>
    </mc:Choice>
    <mc:Fallback xmlns="">
      <p:transition spd="slow" advTm="13854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301872" y="397229"/>
            <a:ext cx="8239751" cy="840667"/>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6225689"/>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942202" y="543490"/>
            <a:ext cx="59234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(Ethical) life in the (post-)digital age:</a:t>
            </a:r>
          </a:p>
        </p:txBody>
      </p:sp>
      <p:pic>
        <p:nvPicPr>
          <p:cNvPr id="9" name="Picture 8"/>
          <p:cNvPicPr>
            <a:picLocks noChangeAspect="1"/>
          </p:cNvPicPr>
          <p:nvPr/>
        </p:nvPicPr>
        <p:blipFill>
          <a:blip r:embed="rId7"/>
          <a:stretch>
            <a:fillRect/>
          </a:stretch>
        </p:blipFill>
        <p:spPr>
          <a:xfrm>
            <a:off x="11228323" y="-27434"/>
            <a:ext cx="1088895" cy="6912868"/>
          </a:xfrm>
          <a:prstGeom prst="rect">
            <a:avLst/>
          </a:prstGeom>
        </p:spPr>
      </p:pic>
      <p:pic>
        <p:nvPicPr>
          <p:cNvPr id="10" name="Picture 9"/>
          <p:cNvPicPr>
            <a:picLocks noChangeAspect="1"/>
          </p:cNvPicPr>
          <p:nvPr/>
        </p:nvPicPr>
        <p:blipFill>
          <a:blip r:embed="rId8"/>
          <a:stretch>
            <a:fillRect/>
          </a:stretch>
        </p:blipFill>
        <p:spPr>
          <a:xfrm>
            <a:off x="2313780" y="1420237"/>
            <a:ext cx="9826331" cy="902791"/>
          </a:xfrm>
          <a:prstGeom prst="rect">
            <a:avLst/>
          </a:prstGeom>
        </p:spPr>
      </p:pic>
      <p:sp>
        <p:nvSpPr>
          <p:cNvPr id="19" name="TextBox 18"/>
          <p:cNvSpPr txBox="1"/>
          <p:nvPr/>
        </p:nvSpPr>
        <p:spPr>
          <a:xfrm>
            <a:off x="3534742" y="2153682"/>
            <a:ext cx="7503274" cy="4047198"/>
          </a:xfrm>
          <a:prstGeom prst="rect">
            <a:avLst/>
          </a:prstGeom>
          <a:noFill/>
        </p:spPr>
        <p:txBody>
          <a:bodyPr wrap="square" rtlCol="0">
            <a:spAutoFit/>
          </a:bodyPr>
          <a:lstStyle/>
          <a:p>
            <a:pPr algn="just">
              <a:lnSpc>
                <a:spcPct val="200000"/>
              </a:lnSpc>
            </a:pPr>
            <a:r>
              <a:rPr lang="en-US" sz="2200"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Where it was once comparatively difficult to capture and then transmit information about a person that she or he might consider private, digital media, beginning with computer databases that store and make easily accessible a vast range of information about people.</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3200BBD-D3D6-45FA-B32B-3CAE9F6238EA}"/>
              </a:ext>
            </a:extLst>
          </p:cNvPr>
          <p:cNvSpPr txBox="1"/>
          <p:nvPr/>
        </p:nvSpPr>
        <p:spPr>
          <a:xfrm>
            <a:off x="2333241" y="1268159"/>
            <a:ext cx="10457247" cy="886397"/>
          </a:xfrm>
          <a:prstGeom prst="rect">
            <a:avLst/>
          </a:prstGeom>
          <a:noFill/>
        </p:spPr>
        <p:txBody>
          <a:bodyPr wrap="square" rtlCol="0">
            <a:spAutoFit/>
          </a:bodyPr>
          <a:lstStyle/>
          <a:p>
            <a:pPr algn="just">
              <a:lnSpc>
                <a:spcPct val="200000"/>
              </a:lnSpc>
            </a:pPr>
            <a:r>
              <a:rPr lang="en-US" sz="3000" b="1" dirty="0">
                <a:latin typeface="+mj-lt"/>
                <a:cs typeface="Tajawal ExtraBold" panose="00000800000000000000" pitchFamily="2" charset="-78"/>
              </a:rPr>
              <a:t>2. Digital media and “greased information”</a:t>
            </a:r>
          </a:p>
        </p:txBody>
      </p:sp>
      <p:pic>
        <p:nvPicPr>
          <p:cNvPr id="6" name="Picture 5" descr="A picture containing timeline&#10;&#10;Description automatically generated">
            <a:extLst>
              <a:ext uri="{FF2B5EF4-FFF2-40B4-BE49-F238E27FC236}">
                <a16:creationId xmlns:a16="http://schemas.microsoft.com/office/drawing/2014/main" id="{16CFF0AC-FB68-498C-8BD6-F46074CF475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51741" y="2850047"/>
            <a:ext cx="2640990" cy="2403706"/>
          </a:xfrm>
          <a:prstGeom prst="rect">
            <a:avLst/>
          </a:prstGeom>
        </p:spPr>
      </p:pic>
    </p:spTree>
    <p:custDataLst>
      <p:tags r:id="rId1"/>
    </p:custDataLst>
    <p:extLst>
      <p:ext uri="{BB962C8B-B14F-4D97-AF65-F5344CB8AC3E}">
        <p14:creationId xmlns:p14="http://schemas.microsoft.com/office/powerpoint/2010/main" val="1666145552"/>
      </p:ext>
    </p:extLst>
  </p:cSld>
  <p:clrMapOvr>
    <a:masterClrMapping/>
  </p:clrMapOvr>
  <mc:AlternateContent xmlns:mc="http://schemas.openxmlformats.org/markup-compatibility/2006" xmlns:p14="http://schemas.microsoft.com/office/powerpoint/2010/main">
    <mc:Choice Requires="p14">
      <p:transition spd="slow" p14:dur="2000" advTm="114246"/>
    </mc:Choice>
    <mc:Fallback xmlns="">
      <p:transition spd="slow" advTm="11424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301872" y="397229"/>
            <a:ext cx="8239751" cy="840667"/>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942202" y="543490"/>
            <a:ext cx="59234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(Ethical) life in the (post-)digital age:</a:t>
            </a:r>
          </a:p>
        </p:txBody>
      </p:sp>
      <p:pic>
        <p:nvPicPr>
          <p:cNvPr id="9" name="Picture 8"/>
          <p:cNvPicPr>
            <a:picLocks noChangeAspect="1"/>
          </p:cNvPicPr>
          <p:nvPr/>
        </p:nvPicPr>
        <p:blipFill>
          <a:blip r:embed="rId7"/>
          <a:stretch>
            <a:fillRect/>
          </a:stretch>
        </p:blipFill>
        <p:spPr>
          <a:xfrm>
            <a:off x="11261185" y="-27434"/>
            <a:ext cx="1056034" cy="6912868"/>
          </a:xfrm>
          <a:prstGeom prst="rect">
            <a:avLst/>
          </a:prstGeom>
        </p:spPr>
      </p:pic>
      <p:pic>
        <p:nvPicPr>
          <p:cNvPr id="10" name="Picture 9"/>
          <p:cNvPicPr>
            <a:picLocks noChangeAspect="1"/>
          </p:cNvPicPr>
          <p:nvPr/>
        </p:nvPicPr>
        <p:blipFill>
          <a:blip r:embed="rId8"/>
          <a:stretch>
            <a:fillRect/>
          </a:stretch>
        </p:blipFill>
        <p:spPr>
          <a:xfrm>
            <a:off x="2313780" y="1420237"/>
            <a:ext cx="9826331" cy="902791"/>
          </a:xfrm>
          <a:prstGeom prst="rect">
            <a:avLst/>
          </a:prstGeom>
        </p:spPr>
      </p:pic>
      <p:sp>
        <p:nvSpPr>
          <p:cNvPr id="19" name="TextBox 18"/>
          <p:cNvSpPr txBox="1"/>
          <p:nvPr/>
        </p:nvSpPr>
        <p:spPr>
          <a:xfrm>
            <a:off x="3462910" y="2388953"/>
            <a:ext cx="7701275" cy="3372783"/>
          </a:xfrm>
          <a:prstGeom prst="rect">
            <a:avLst/>
          </a:prstGeom>
          <a:noFill/>
        </p:spPr>
        <p:txBody>
          <a:bodyPr wrap="square" rtlCol="0">
            <a:spAutoFit/>
          </a:bodyPr>
          <a:lstStyle/>
          <a:p>
            <a:pPr algn="just">
              <a:lnSpc>
                <a:spcPct val="200000"/>
              </a:lnSpc>
            </a:pPr>
            <a:r>
              <a:rPr lang="en-US" sz="2000"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Moreover, digital information as “greased” likewise makes it easy to copy and distribute, say, one’s favorite songs, movies, or texts. To be sure, it has always been possible to copy and distribute copies of a given text, song, or film.</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3200BBD-D3D6-45FA-B32B-3CAE9F6238EA}"/>
              </a:ext>
            </a:extLst>
          </p:cNvPr>
          <p:cNvSpPr txBox="1"/>
          <p:nvPr/>
        </p:nvSpPr>
        <p:spPr>
          <a:xfrm>
            <a:off x="2333241" y="1268159"/>
            <a:ext cx="10457247" cy="886397"/>
          </a:xfrm>
          <a:prstGeom prst="rect">
            <a:avLst/>
          </a:prstGeom>
          <a:noFill/>
        </p:spPr>
        <p:txBody>
          <a:bodyPr wrap="square" rtlCol="0">
            <a:spAutoFit/>
          </a:bodyPr>
          <a:lstStyle/>
          <a:p>
            <a:pPr algn="just">
              <a:lnSpc>
                <a:spcPct val="200000"/>
              </a:lnSpc>
            </a:pPr>
            <a:r>
              <a:rPr lang="en-US" sz="3000" b="1" dirty="0">
                <a:latin typeface="+mj-lt"/>
                <a:cs typeface="Tajawal ExtraBold" panose="00000800000000000000" pitchFamily="2" charset="-78"/>
              </a:rPr>
              <a:t>2. Digital media and “greased information”</a:t>
            </a:r>
          </a:p>
        </p:txBody>
      </p:sp>
      <p:pic>
        <p:nvPicPr>
          <p:cNvPr id="20" name="Picture 19">
            <a:extLst>
              <a:ext uri="{FF2B5EF4-FFF2-40B4-BE49-F238E27FC236}">
                <a16:creationId xmlns:a16="http://schemas.microsoft.com/office/drawing/2014/main" id="{07841638-9C53-409D-841F-DA61DF87D52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63678" y="2812094"/>
            <a:ext cx="2650377" cy="2610760"/>
          </a:xfrm>
          <a:prstGeom prst="rect">
            <a:avLst/>
          </a:prstGeom>
        </p:spPr>
      </p:pic>
    </p:spTree>
    <p:custDataLst>
      <p:tags r:id="rId1"/>
    </p:custDataLst>
    <p:extLst>
      <p:ext uri="{BB962C8B-B14F-4D97-AF65-F5344CB8AC3E}">
        <p14:creationId xmlns:p14="http://schemas.microsoft.com/office/powerpoint/2010/main" val="3559229964"/>
      </p:ext>
    </p:extLst>
  </p:cSld>
  <p:clrMapOvr>
    <a:masterClrMapping/>
  </p:clrMapOvr>
  <mc:AlternateContent xmlns:mc="http://schemas.openxmlformats.org/markup-compatibility/2006" xmlns:p14="http://schemas.microsoft.com/office/powerpoint/2010/main">
    <mc:Choice Requires="p14">
      <p:transition spd="slow" p14:dur="2000" advTm="49630"/>
    </mc:Choice>
    <mc:Fallback xmlns="">
      <p:transition spd="slow" advTm="4963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301872" y="397229"/>
            <a:ext cx="8239751" cy="840667"/>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942202" y="543490"/>
            <a:ext cx="59234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(Ethical) life in the (post-)digital age:</a:t>
            </a:r>
          </a:p>
        </p:txBody>
      </p:sp>
      <p:pic>
        <p:nvPicPr>
          <p:cNvPr id="9" name="Picture 8"/>
          <p:cNvPicPr>
            <a:picLocks noChangeAspect="1"/>
          </p:cNvPicPr>
          <p:nvPr/>
        </p:nvPicPr>
        <p:blipFill>
          <a:blip r:embed="rId7"/>
          <a:stretch>
            <a:fillRect/>
          </a:stretch>
        </p:blipFill>
        <p:spPr>
          <a:xfrm>
            <a:off x="11270511" y="-27434"/>
            <a:ext cx="1046707" cy="6912868"/>
          </a:xfrm>
          <a:prstGeom prst="rect">
            <a:avLst/>
          </a:prstGeom>
        </p:spPr>
      </p:pic>
      <p:pic>
        <p:nvPicPr>
          <p:cNvPr id="10" name="Picture 9"/>
          <p:cNvPicPr>
            <a:picLocks noChangeAspect="1"/>
          </p:cNvPicPr>
          <p:nvPr/>
        </p:nvPicPr>
        <p:blipFill>
          <a:blip r:embed="rId8"/>
          <a:stretch>
            <a:fillRect/>
          </a:stretch>
        </p:blipFill>
        <p:spPr>
          <a:xfrm>
            <a:off x="2313780" y="1420237"/>
            <a:ext cx="9826331" cy="902791"/>
          </a:xfrm>
          <a:prstGeom prst="rect">
            <a:avLst/>
          </a:prstGeom>
        </p:spPr>
      </p:pic>
      <p:sp>
        <p:nvSpPr>
          <p:cNvPr id="19" name="TextBox 18"/>
          <p:cNvSpPr txBox="1"/>
          <p:nvPr/>
        </p:nvSpPr>
        <p:spPr>
          <a:xfrm>
            <a:off x="4711288" y="2468692"/>
            <a:ext cx="6367838" cy="2932341"/>
          </a:xfrm>
          <a:prstGeom prst="rect">
            <a:avLst/>
          </a:prstGeom>
          <a:noFill/>
        </p:spPr>
        <p:txBody>
          <a:bodyPr wrap="square" rtlCol="0">
            <a:spAutoFit/>
          </a:bodyPr>
          <a:lstStyle/>
          <a:p>
            <a:pPr algn="just">
              <a:lnSpc>
                <a:spcPct val="200000"/>
              </a:lnSpc>
            </a:pPr>
            <a:r>
              <a:rPr lang="en-US" sz="2400"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But the ease of doing so with digital media is a primary factor in the central problems of copying, copyright, and so on.</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3200BBD-D3D6-45FA-B32B-3CAE9F6238EA}"/>
              </a:ext>
            </a:extLst>
          </p:cNvPr>
          <p:cNvSpPr txBox="1"/>
          <p:nvPr/>
        </p:nvSpPr>
        <p:spPr>
          <a:xfrm>
            <a:off x="2333241" y="1268159"/>
            <a:ext cx="10457247" cy="886397"/>
          </a:xfrm>
          <a:prstGeom prst="rect">
            <a:avLst/>
          </a:prstGeom>
          <a:noFill/>
        </p:spPr>
        <p:txBody>
          <a:bodyPr wrap="square" rtlCol="0">
            <a:spAutoFit/>
          </a:bodyPr>
          <a:lstStyle/>
          <a:p>
            <a:pPr algn="just">
              <a:lnSpc>
                <a:spcPct val="200000"/>
              </a:lnSpc>
            </a:pPr>
            <a:r>
              <a:rPr lang="en-US" sz="3000" b="1" dirty="0">
                <a:latin typeface="+mj-lt"/>
                <a:cs typeface="Tajawal ExtraBold" panose="00000800000000000000" pitchFamily="2" charset="-78"/>
              </a:rPr>
              <a:t>2. Digital media and “greased information”</a:t>
            </a:r>
          </a:p>
        </p:txBody>
      </p:sp>
      <p:pic>
        <p:nvPicPr>
          <p:cNvPr id="6" name="Picture 5" descr="Text&#10;&#10;Description automatically generated">
            <a:extLst>
              <a:ext uri="{FF2B5EF4-FFF2-40B4-BE49-F238E27FC236}">
                <a16:creationId xmlns:a16="http://schemas.microsoft.com/office/drawing/2014/main" id="{B1562A27-14DB-47FD-A193-35A4852FED3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63285" y="2468692"/>
            <a:ext cx="3658549" cy="2957071"/>
          </a:xfrm>
          <a:prstGeom prst="rect">
            <a:avLst/>
          </a:prstGeom>
        </p:spPr>
      </p:pic>
    </p:spTree>
    <p:custDataLst>
      <p:tags r:id="rId1"/>
    </p:custDataLst>
    <p:extLst>
      <p:ext uri="{BB962C8B-B14F-4D97-AF65-F5344CB8AC3E}">
        <p14:creationId xmlns:p14="http://schemas.microsoft.com/office/powerpoint/2010/main" val="4132156048"/>
      </p:ext>
    </p:extLst>
  </p:cSld>
  <p:clrMapOvr>
    <a:masterClrMapping/>
  </p:clrMapOvr>
  <mc:AlternateContent xmlns:mc="http://schemas.openxmlformats.org/markup-compatibility/2006" xmlns:p14="http://schemas.microsoft.com/office/powerpoint/2010/main">
    <mc:Choice Requires="p14">
      <p:transition spd="slow" p14:dur="2000" advTm="74394"/>
    </mc:Choice>
    <mc:Fallback xmlns="">
      <p:transition spd="slow" advTm="7439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4"/>
          <a:stretch>
            <a:fillRect/>
          </a:stretch>
        </p:blipFill>
        <p:spPr>
          <a:xfrm>
            <a:off x="4872252" y="-394410"/>
            <a:ext cx="5721151" cy="6563668"/>
          </a:xfrm>
          <a:prstGeom prst="rect">
            <a:avLst/>
          </a:prstGeom>
        </p:spPr>
      </p:pic>
      <p:pic>
        <p:nvPicPr>
          <p:cNvPr id="12" name="Picture 11"/>
          <p:cNvPicPr>
            <a:picLocks noChangeAspect="1"/>
          </p:cNvPicPr>
          <p:nvPr/>
        </p:nvPicPr>
        <p:blipFill>
          <a:blip r:embed="rId5"/>
          <a:stretch>
            <a:fillRect/>
          </a:stretch>
        </p:blipFill>
        <p:spPr>
          <a:xfrm>
            <a:off x="2235200" y="915090"/>
            <a:ext cx="6714451" cy="1972334"/>
          </a:xfrm>
          <a:prstGeom prst="rect">
            <a:avLst/>
          </a:prstGeom>
        </p:spPr>
      </p:pic>
      <p:pic>
        <p:nvPicPr>
          <p:cNvPr id="2" name="Picture 1"/>
          <p:cNvPicPr>
            <a:picLocks noChangeAspect="1"/>
          </p:cNvPicPr>
          <p:nvPr/>
        </p:nvPicPr>
        <p:blipFill>
          <a:blip r:embed="rId6"/>
          <a:stretch>
            <a:fillRect/>
          </a:stretch>
        </p:blipFill>
        <p:spPr>
          <a:xfrm>
            <a:off x="-139261" y="-101602"/>
            <a:ext cx="4169394" cy="7137043"/>
          </a:xfrm>
          <a:prstGeom prst="rect">
            <a:avLst/>
          </a:prstGeom>
        </p:spPr>
      </p:pic>
      <p:sp>
        <p:nvSpPr>
          <p:cNvPr id="14" name="TextBox 13"/>
          <p:cNvSpPr txBox="1"/>
          <p:nvPr/>
        </p:nvSpPr>
        <p:spPr>
          <a:xfrm>
            <a:off x="3655068" y="1339143"/>
            <a:ext cx="4000373" cy="1077218"/>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(Ethical) life in the (post-)digital age:</a:t>
            </a:r>
          </a:p>
        </p:txBody>
      </p:sp>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8"/>
          <a:stretch>
            <a:fillRect/>
          </a:stretch>
        </p:blipFill>
        <p:spPr>
          <a:xfrm rot="10800000">
            <a:off x="3612443" y="5284187"/>
            <a:ext cx="7437833" cy="1034667"/>
          </a:xfrm>
          <a:prstGeom prst="rect">
            <a:avLst/>
          </a:prstGeom>
        </p:spPr>
      </p:pic>
      <p:sp>
        <p:nvSpPr>
          <p:cNvPr id="16" name="TextBox 15"/>
          <p:cNvSpPr txBox="1"/>
          <p:nvPr/>
        </p:nvSpPr>
        <p:spPr>
          <a:xfrm>
            <a:off x="3693776" y="5474885"/>
            <a:ext cx="7199407" cy="584775"/>
          </a:xfrm>
          <a:prstGeom prst="rect">
            <a:avLst/>
          </a:prstGeom>
          <a:noFill/>
        </p:spPr>
        <p:txBody>
          <a:bodyPr wrap="none" rtlCol="0">
            <a:spAutoFit/>
          </a:bodyPr>
          <a:lstStyle/>
          <a:p>
            <a:r>
              <a:rPr lang="es-ES" sz="3200" dirty="0">
                <a:solidFill>
                  <a:schemeClr val="bg1"/>
                </a:solidFill>
                <a:latin typeface="Tajawal Medium" panose="00000600000000000000" pitchFamily="2" charset="-78"/>
                <a:cs typeface="Tajawal Medium" panose="00000600000000000000" pitchFamily="2" charset="-78"/>
              </a:rPr>
              <a:t>Digital media as communication media</a:t>
            </a:r>
            <a:endParaRPr lang="en-US" sz="3200" dirty="0">
              <a:solidFill>
                <a:schemeClr val="bg1"/>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518637151"/>
      </p:ext>
    </p:extLst>
  </p:cSld>
  <p:clrMapOvr>
    <a:masterClrMapping/>
  </p:clrMapOvr>
  <mc:AlternateContent xmlns:mc="http://schemas.openxmlformats.org/markup-compatibility/2006" xmlns:p14="http://schemas.microsoft.com/office/powerpoint/2010/main">
    <mc:Choice Requires="p14">
      <p:transition spd="slow" p14:dur="2000" advTm="27242"/>
    </mc:Choice>
    <mc:Fallback xmlns="">
      <p:transition spd="slow" advTm="2724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301872" y="397229"/>
            <a:ext cx="8239751" cy="840667"/>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942202" y="543490"/>
            <a:ext cx="59234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(Ethical) life in the (post-)digital age: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2313780" y="1420237"/>
            <a:ext cx="9826331" cy="902791"/>
          </a:xfrm>
          <a:prstGeom prst="rect">
            <a:avLst/>
          </a:prstGeom>
        </p:spPr>
      </p:pic>
      <p:sp>
        <p:nvSpPr>
          <p:cNvPr id="19" name="TextBox 18"/>
          <p:cNvSpPr txBox="1"/>
          <p:nvPr/>
        </p:nvSpPr>
        <p:spPr>
          <a:xfrm>
            <a:off x="850605" y="2571201"/>
            <a:ext cx="7779096" cy="2695674"/>
          </a:xfrm>
          <a:prstGeom prst="rect">
            <a:avLst/>
          </a:prstGeom>
          <a:noFill/>
        </p:spPr>
        <p:txBody>
          <a:bodyPr wrap="square" rtlCol="0">
            <a:spAutoFit/>
          </a:bodyPr>
          <a:lstStyle/>
          <a:p>
            <a:pPr algn="just">
              <a:lnSpc>
                <a:spcPct val="200000"/>
              </a:lnSpc>
            </a:pPr>
            <a:r>
              <a:rPr lang="en-US" sz="2000"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The emergence of digital media – along with the internet and the Web as ways of quickly transporting digitized information – thus gives rise to strikingly new ways of communicating with one another at every level.</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3200BBD-D3D6-45FA-B32B-3CAE9F6238EA}"/>
              </a:ext>
            </a:extLst>
          </p:cNvPr>
          <p:cNvSpPr txBox="1"/>
          <p:nvPr/>
        </p:nvSpPr>
        <p:spPr>
          <a:xfrm>
            <a:off x="2440788" y="1198707"/>
            <a:ext cx="10457247" cy="886397"/>
          </a:xfrm>
          <a:prstGeom prst="rect">
            <a:avLst/>
          </a:prstGeom>
          <a:noFill/>
        </p:spPr>
        <p:txBody>
          <a:bodyPr wrap="square" rtlCol="0">
            <a:spAutoFit/>
          </a:bodyPr>
          <a:lstStyle/>
          <a:p>
            <a:pPr algn="just">
              <a:lnSpc>
                <a:spcPct val="200000"/>
              </a:lnSpc>
            </a:pPr>
            <a:r>
              <a:rPr lang="es-ES" sz="3000" b="1" dirty="0">
                <a:latin typeface="+mj-lt"/>
                <a:cs typeface="Tajawal ExtraBold" panose="00000800000000000000" pitchFamily="2" charset="-78"/>
              </a:rPr>
              <a:t>3. Digital media as communication media:</a:t>
            </a:r>
            <a:endParaRPr lang="en-US" sz="3000" b="1" dirty="0">
              <a:latin typeface="+mj-lt"/>
              <a:cs typeface="Tajawal ExtraBold" panose="00000800000000000000" pitchFamily="2" charset="-78"/>
            </a:endParaRPr>
          </a:p>
        </p:txBody>
      </p:sp>
      <p:pic>
        <p:nvPicPr>
          <p:cNvPr id="6" name="Picture 5">
            <a:extLst>
              <a:ext uri="{FF2B5EF4-FFF2-40B4-BE49-F238E27FC236}">
                <a16:creationId xmlns:a16="http://schemas.microsoft.com/office/drawing/2014/main" id="{91389905-E228-486D-94D2-CCCBDF8063B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865618" y="2886582"/>
            <a:ext cx="2914650" cy="2551181"/>
          </a:xfrm>
          <a:prstGeom prst="rect">
            <a:avLst/>
          </a:prstGeom>
        </p:spPr>
      </p:pic>
    </p:spTree>
    <p:custDataLst>
      <p:tags r:id="rId1"/>
    </p:custDataLst>
    <p:extLst>
      <p:ext uri="{BB962C8B-B14F-4D97-AF65-F5344CB8AC3E}">
        <p14:creationId xmlns:p14="http://schemas.microsoft.com/office/powerpoint/2010/main" val="374869288"/>
      </p:ext>
    </p:extLst>
  </p:cSld>
  <p:clrMapOvr>
    <a:masterClrMapping/>
  </p:clrMapOvr>
  <mc:AlternateContent xmlns:mc="http://schemas.openxmlformats.org/markup-compatibility/2006" xmlns:p14="http://schemas.microsoft.com/office/powerpoint/2010/main">
    <mc:Choice Requires="p14">
      <p:transition spd="slow" p14:dur="2000" advTm="89452"/>
    </mc:Choice>
    <mc:Fallback xmlns="">
      <p:transition spd="slow" advTm="8945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301872" y="397229"/>
            <a:ext cx="8239751" cy="840667"/>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942202" y="543490"/>
            <a:ext cx="59234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(Ethical) life in the (post-)digital age:</a:t>
            </a:r>
          </a:p>
        </p:txBody>
      </p:sp>
      <p:pic>
        <p:nvPicPr>
          <p:cNvPr id="9" name="Picture 8"/>
          <p:cNvPicPr>
            <a:picLocks noChangeAspect="1"/>
          </p:cNvPicPr>
          <p:nvPr/>
        </p:nvPicPr>
        <p:blipFill>
          <a:blip r:embed="rId7"/>
          <a:stretch>
            <a:fillRect/>
          </a:stretch>
        </p:blipFill>
        <p:spPr>
          <a:xfrm>
            <a:off x="11760501" y="-27434"/>
            <a:ext cx="556718" cy="6912868"/>
          </a:xfrm>
          <a:prstGeom prst="rect">
            <a:avLst/>
          </a:prstGeom>
        </p:spPr>
      </p:pic>
      <p:pic>
        <p:nvPicPr>
          <p:cNvPr id="10" name="Picture 9"/>
          <p:cNvPicPr>
            <a:picLocks noChangeAspect="1"/>
          </p:cNvPicPr>
          <p:nvPr/>
        </p:nvPicPr>
        <p:blipFill>
          <a:blip r:embed="rId8"/>
          <a:stretch>
            <a:fillRect/>
          </a:stretch>
        </p:blipFill>
        <p:spPr>
          <a:xfrm>
            <a:off x="2313780" y="1420237"/>
            <a:ext cx="9826331" cy="902791"/>
          </a:xfrm>
          <a:prstGeom prst="rect">
            <a:avLst/>
          </a:prstGeom>
        </p:spPr>
      </p:pic>
      <p:sp>
        <p:nvSpPr>
          <p:cNvPr id="19" name="TextBox 18"/>
          <p:cNvSpPr txBox="1"/>
          <p:nvPr/>
        </p:nvSpPr>
        <p:spPr>
          <a:xfrm>
            <a:off x="3926150" y="2353677"/>
            <a:ext cx="7660291" cy="3372783"/>
          </a:xfrm>
          <a:prstGeom prst="rect">
            <a:avLst/>
          </a:prstGeom>
          <a:noFill/>
        </p:spPr>
        <p:txBody>
          <a:bodyPr wrap="square" rtlCol="0">
            <a:spAutoFit/>
          </a:bodyPr>
          <a:lstStyle/>
          <a:p>
            <a:pPr algn="just">
              <a:lnSpc>
                <a:spcPct val="200000"/>
              </a:lnSpc>
            </a:pPr>
            <a:r>
              <a:rPr lang="en-US" sz="2200"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Especially as the internet and the Web now connect over half of the world’s population (Internet World Stats 2018), they thereby make possible cross-cultural encounters online at a scope, speed, and scale unimaginable even just a few decades ago.</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3200BBD-D3D6-45FA-B32B-3CAE9F6238EA}"/>
              </a:ext>
            </a:extLst>
          </p:cNvPr>
          <p:cNvSpPr txBox="1"/>
          <p:nvPr/>
        </p:nvSpPr>
        <p:spPr>
          <a:xfrm>
            <a:off x="2440788" y="1198707"/>
            <a:ext cx="10457247" cy="886397"/>
          </a:xfrm>
          <a:prstGeom prst="rect">
            <a:avLst/>
          </a:prstGeom>
          <a:noFill/>
        </p:spPr>
        <p:txBody>
          <a:bodyPr wrap="square" rtlCol="0">
            <a:spAutoFit/>
          </a:bodyPr>
          <a:lstStyle/>
          <a:p>
            <a:pPr algn="just">
              <a:lnSpc>
                <a:spcPct val="200000"/>
              </a:lnSpc>
            </a:pPr>
            <a:r>
              <a:rPr lang="es-ES" sz="3000" b="1" dirty="0">
                <a:latin typeface="+mj-lt"/>
                <a:cs typeface="Tajawal ExtraBold" panose="00000800000000000000" pitchFamily="2" charset="-78"/>
              </a:rPr>
              <a:t>3. Digital media as communication media:</a:t>
            </a:r>
            <a:endParaRPr lang="en-US" sz="3000" b="1" dirty="0">
              <a:latin typeface="+mj-lt"/>
              <a:cs typeface="Tajawal ExtraBold" panose="00000800000000000000" pitchFamily="2" charset="-78"/>
            </a:endParaRPr>
          </a:p>
        </p:txBody>
      </p:sp>
      <p:pic>
        <p:nvPicPr>
          <p:cNvPr id="6" name="Picture 5" descr="Chart, pie chart&#10;&#10;Description automatically generated">
            <a:extLst>
              <a:ext uri="{FF2B5EF4-FFF2-40B4-BE49-F238E27FC236}">
                <a16:creationId xmlns:a16="http://schemas.microsoft.com/office/drawing/2014/main" id="{8813FB1F-D344-4393-A84E-6B8677B42C4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98706" y="2535416"/>
            <a:ext cx="2719932" cy="2728405"/>
          </a:xfrm>
          <a:prstGeom prst="rect">
            <a:avLst/>
          </a:prstGeom>
        </p:spPr>
      </p:pic>
    </p:spTree>
    <p:custDataLst>
      <p:tags r:id="rId1"/>
    </p:custDataLst>
    <p:extLst>
      <p:ext uri="{BB962C8B-B14F-4D97-AF65-F5344CB8AC3E}">
        <p14:creationId xmlns:p14="http://schemas.microsoft.com/office/powerpoint/2010/main" val="199123192"/>
      </p:ext>
    </p:extLst>
  </p:cSld>
  <p:clrMapOvr>
    <a:masterClrMapping/>
  </p:clrMapOvr>
  <mc:AlternateContent xmlns:mc="http://schemas.openxmlformats.org/markup-compatibility/2006" xmlns:p14="http://schemas.microsoft.com/office/powerpoint/2010/main">
    <mc:Choice Requires="p14">
      <p:transition spd="slow" p14:dur="2000" advTm="221063"/>
    </mc:Choice>
    <mc:Fallback xmlns="">
      <p:transition spd="slow" advTm="2210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8"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301872" y="397229"/>
            <a:ext cx="8239751" cy="840667"/>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942202" y="543490"/>
            <a:ext cx="59234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(Ethical) life in the (post-)digital age: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2313780" y="1420237"/>
            <a:ext cx="9826331" cy="902791"/>
          </a:xfrm>
          <a:prstGeom prst="rect">
            <a:avLst/>
          </a:prstGeom>
        </p:spPr>
      </p:pic>
      <p:sp>
        <p:nvSpPr>
          <p:cNvPr id="19" name="TextBox 18"/>
          <p:cNvSpPr txBox="1"/>
          <p:nvPr/>
        </p:nvSpPr>
        <p:spPr>
          <a:xfrm>
            <a:off x="930816" y="2544558"/>
            <a:ext cx="7383844" cy="2929456"/>
          </a:xfrm>
          <a:prstGeom prst="rect">
            <a:avLst/>
          </a:prstGeom>
          <a:noFill/>
        </p:spPr>
        <p:txBody>
          <a:bodyPr wrap="square" rtlCol="0">
            <a:spAutoFit/>
          </a:bodyPr>
          <a:lstStyle/>
          <a:p>
            <a:pPr algn="just">
              <a:lnSpc>
                <a:spcPct val="200000"/>
              </a:lnSpc>
            </a:pPr>
            <a:r>
              <a:rPr lang="en-US" sz="2400"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Along these lines, two additional features of digital media become crucial. To begin with, digital media enjoy what has characterized as a kind of fluidity: specifically.</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3200BBD-D3D6-45FA-B32B-3CAE9F6238EA}"/>
              </a:ext>
            </a:extLst>
          </p:cNvPr>
          <p:cNvSpPr txBox="1"/>
          <p:nvPr/>
        </p:nvSpPr>
        <p:spPr>
          <a:xfrm>
            <a:off x="2440788" y="1198707"/>
            <a:ext cx="10457247" cy="886397"/>
          </a:xfrm>
          <a:prstGeom prst="rect">
            <a:avLst/>
          </a:prstGeom>
          <a:noFill/>
        </p:spPr>
        <p:txBody>
          <a:bodyPr wrap="square" rtlCol="0">
            <a:spAutoFit/>
          </a:bodyPr>
          <a:lstStyle/>
          <a:p>
            <a:pPr algn="just">
              <a:lnSpc>
                <a:spcPct val="200000"/>
              </a:lnSpc>
            </a:pPr>
            <a:r>
              <a:rPr lang="es-ES" sz="3000" b="1" dirty="0">
                <a:latin typeface="+mj-lt"/>
                <a:cs typeface="Tajawal ExtraBold" panose="00000800000000000000" pitchFamily="2" charset="-78"/>
              </a:rPr>
              <a:t>3. Digital media as communication media:</a:t>
            </a:r>
            <a:endParaRPr lang="en-US" sz="3000" b="1" dirty="0">
              <a:latin typeface="+mj-lt"/>
              <a:cs typeface="Tajawal ExtraBold" panose="00000800000000000000" pitchFamily="2" charset="-78"/>
            </a:endParaRPr>
          </a:p>
        </p:txBody>
      </p:sp>
      <p:pic>
        <p:nvPicPr>
          <p:cNvPr id="6" name="Picture 5" descr="A picture containing text, vector graphics, businesscard&#10;&#10;Description automatically generated">
            <a:extLst>
              <a:ext uri="{FF2B5EF4-FFF2-40B4-BE49-F238E27FC236}">
                <a16:creationId xmlns:a16="http://schemas.microsoft.com/office/drawing/2014/main" id="{A7BE427D-EF38-4A51-A437-4A2B2AC16AA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607006" y="2879508"/>
            <a:ext cx="3309186" cy="2779785"/>
          </a:xfrm>
          <a:prstGeom prst="rect">
            <a:avLst/>
          </a:prstGeom>
        </p:spPr>
      </p:pic>
    </p:spTree>
    <p:custDataLst>
      <p:tags r:id="rId1"/>
    </p:custDataLst>
    <p:extLst>
      <p:ext uri="{BB962C8B-B14F-4D97-AF65-F5344CB8AC3E}">
        <p14:creationId xmlns:p14="http://schemas.microsoft.com/office/powerpoint/2010/main" val="3334218893"/>
      </p:ext>
    </p:extLst>
  </p:cSld>
  <p:clrMapOvr>
    <a:masterClrMapping/>
  </p:clrMapOvr>
  <mc:AlternateContent xmlns:mc="http://schemas.openxmlformats.org/markup-compatibility/2006" xmlns:p14="http://schemas.microsoft.com/office/powerpoint/2010/main">
    <mc:Choice Requires="p14">
      <p:transition spd="slow" p14:dur="2000" advTm="59968"/>
    </mc:Choice>
    <mc:Fallback xmlns="">
      <p:transition spd="slow" advTm="599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301872" y="397229"/>
            <a:ext cx="8239751" cy="840667"/>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942202" y="543490"/>
            <a:ext cx="59234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(Ethical) life in the (post-)digital age:</a:t>
            </a:r>
          </a:p>
        </p:txBody>
      </p:sp>
      <p:pic>
        <p:nvPicPr>
          <p:cNvPr id="9" name="Picture 8"/>
          <p:cNvPicPr>
            <a:picLocks noChangeAspect="1"/>
          </p:cNvPicPr>
          <p:nvPr/>
        </p:nvPicPr>
        <p:blipFill>
          <a:blip r:embed="rId7"/>
          <a:stretch>
            <a:fillRect/>
          </a:stretch>
        </p:blipFill>
        <p:spPr>
          <a:xfrm>
            <a:off x="11589959" y="-27434"/>
            <a:ext cx="727259" cy="6912868"/>
          </a:xfrm>
          <a:prstGeom prst="rect">
            <a:avLst/>
          </a:prstGeom>
        </p:spPr>
      </p:pic>
      <p:pic>
        <p:nvPicPr>
          <p:cNvPr id="10" name="Picture 9"/>
          <p:cNvPicPr>
            <a:picLocks noChangeAspect="1"/>
          </p:cNvPicPr>
          <p:nvPr/>
        </p:nvPicPr>
        <p:blipFill>
          <a:blip r:embed="rId8"/>
          <a:stretch>
            <a:fillRect/>
          </a:stretch>
        </p:blipFill>
        <p:spPr>
          <a:xfrm>
            <a:off x="2313780" y="1420237"/>
            <a:ext cx="9826331" cy="902791"/>
          </a:xfrm>
          <a:prstGeom prst="rect">
            <a:avLst/>
          </a:prstGeom>
        </p:spPr>
      </p:pic>
      <p:sp>
        <p:nvSpPr>
          <p:cNvPr id="19" name="TextBox 18"/>
          <p:cNvSpPr txBox="1"/>
          <p:nvPr/>
        </p:nvSpPr>
        <p:spPr>
          <a:xfrm>
            <a:off x="4508202" y="2271454"/>
            <a:ext cx="6750787" cy="3668120"/>
          </a:xfrm>
          <a:prstGeom prst="rect">
            <a:avLst/>
          </a:prstGeom>
          <a:noFill/>
        </p:spPr>
        <p:txBody>
          <a:bodyPr wrap="square" rtlCol="0">
            <a:spAutoFit/>
          </a:bodyPr>
          <a:lstStyle/>
          <a:p>
            <a:pPr algn="just">
              <a:lnSpc>
                <a:spcPct val="200000"/>
              </a:lnSpc>
            </a:pPr>
            <a:r>
              <a:rPr lang="en-US" sz="2400"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Secondly, the diffusion of internet and Web-based connectivity by way of smartphones and other digital devices makes increasingly real for us the ubiquity of digital media. </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3200BBD-D3D6-45FA-B32B-3CAE9F6238EA}"/>
              </a:ext>
            </a:extLst>
          </p:cNvPr>
          <p:cNvSpPr txBox="1"/>
          <p:nvPr/>
        </p:nvSpPr>
        <p:spPr>
          <a:xfrm>
            <a:off x="2440788" y="1198707"/>
            <a:ext cx="10457247" cy="886397"/>
          </a:xfrm>
          <a:prstGeom prst="rect">
            <a:avLst/>
          </a:prstGeom>
          <a:noFill/>
        </p:spPr>
        <p:txBody>
          <a:bodyPr wrap="square" rtlCol="0">
            <a:spAutoFit/>
          </a:bodyPr>
          <a:lstStyle/>
          <a:p>
            <a:pPr algn="just">
              <a:lnSpc>
                <a:spcPct val="200000"/>
              </a:lnSpc>
            </a:pPr>
            <a:r>
              <a:rPr lang="es-ES" sz="3000" b="1" dirty="0">
                <a:latin typeface="+mj-lt"/>
                <a:cs typeface="Tajawal ExtraBold" panose="00000800000000000000" pitchFamily="2" charset="-78"/>
              </a:rPr>
              <a:t>3. Digital media as communication media:</a:t>
            </a:r>
            <a:endParaRPr lang="en-US" sz="3000" b="1" dirty="0">
              <a:latin typeface="+mj-lt"/>
              <a:cs typeface="Tajawal ExtraBold" panose="00000800000000000000" pitchFamily="2" charset="-78"/>
            </a:endParaRPr>
          </a:p>
        </p:txBody>
      </p:sp>
      <p:pic>
        <p:nvPicPr>
          <p:cNvPr id="6" name="Picture 5" descr="A picture containing LEGO, toy&#10;&#10;Description automatically generated">
            <a:extLst>
              <a:ext uri="{FF2B5EF4-FFF2-40B4-BE49-F238E27FC236}">
                <a16:creationId xmlns:a16="http://schemas.microsoft.com/office/drawing/2014/main" id="{906B5A4E-665B-4F85-9ECB-1B32E76EAFD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04381" y="2325143"/>
            <a:ext cx="3856722" cy="3012432"/>
          </a:xfrm>
          <a:prstGeom prst="rect">
            <a:avLst/>
          </a:prstGeom>
        </p:spPr>
      </p:pic>
    </p:spTree>
    <p:custDataLst>
      <p:tags r:id="rId1"/>
    </p:custDataLst>
    <p:extLst>
      <p:ext uri="{BB962C8B-B14F-4D97-AF65-F5344CB8AC3E}">
        <p14:creationId xmlns:p14="http://schemas.microsoft.com/office/powerpoint/2010/main" val="38919635"/>
      </p:ext>
    </p:extLst>
  </p:cSld>
  <p:clrMapOvr>
    <a:masterClrMapping/>
  </p:clrMapOvr>
  <mc:AlternateContent xmlns:mc="http://schemas.openxmlformats.org/markup-compatibility/2006" xmlns:p14="http://schemas.microsoft.com/office/powerpoint/2010/main">
    <mc:Choice Requires="p14">
      <p:transition spd="slow" p14:dur="2000" advTm="100650"/>
    </mc:Choice>
    <mc:Fallback xmlns="">
      <p:transition spd="slow" advTm="10065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301872" y="397229"/>
            <a:ext cx="8239751" cy="840667"/>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942202" y="543490"/>
            <a:ext cx="59234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(Ethical) life in the (post-)digital age: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2313780" y="1420237"/>
            <a:ext cx="9826331" cy="902791"/>
          </a:xfrm>
          <a:prstGeom prst="rect">
            <a:avLst/>
          </a:prstGeom>
        </p:spPr>
      </p:pic>
      <p:sp>
        <p:nvSpPr>
          <p:cNvPr id="19" name="TextBox 18"/>
          <p:cNvSpPr txBox="1"/>
          <p:nvPr/>
        </p:nvSpPr>
        <p:spPr>
          <a:xfrm>
            <a:off x="930815" y="2544558"/>
            <a:ext cx="7934803" cy="2929456"/>
          </a:xfrm>
          <a:prstGeom prst="rect">
            <a:avLst/>
          </a:prstGeom>
          <a:noFill/>
        </p:spPr>
        <p:txBody>
          <a:bodyPr wrap="square" rtlCol="0">
            <a:spAutoFit/>
          </a:bodyPr>
          <a:lstStyle/>
          <a:p>
            <a:pPr algn="just">
              <a:lnSpc>
                <a:spcPct val="200000"/>
              </a:lnSpc>
            </a:pPr>
            <a:r>
              <a:rPr lang="en-US" sz="2400"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We are increasingly surrounded by an envelope of interacting digital devices – meaning first of all that we are “always on,” always connected.</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3200BBD-D3D6-45FA-B32B-3CAE9F6238EA}"/>
              </a:ext>
            </a:extLst>
          </p:cNvPr>
          <p:cNvSpPr txBox="1"/>
          <p:nvPr/>
        </p:nvSpPr>
        <p:spPr>
          <a:xfrm>
            <a:off x="2440788" y="1198707"/>
            <a:ext cx="10457247" cy="886397"/>
          </a:xfrm>
          <a:prstGeom prst="rect">
            <a:avLst/>
          </a:prstGeom>
          <a:noFill/>
        </p:spPr>
        <p:txBody>
          <a:bodyPr wrap="square" rtlCol="0">
            <a:spAutoFit/>
          </a:bodyPr>
          <a:lstStyle/>
          <a:p>
            <a:pPr algn="just">
              <a:lnSpc>
                <a:spcPct val="200000"/>
              </a:lnSpc>
            </a:pPr>
            <a:r>
              <a:rPr lang="es-ES" sz="3000" b="1" dirty="0">
                <a:latin typeface="+mj-lt"/>
                <a:cs typeface="Tajawal ExtraBold" panose="00000800000000000000" pitchFamily="2" charset="-78"/>
              </a:rPr>
              <a:t>3. Digital media as communication media:</a:t>
            </a:r>
            <a:endParaRPr lang="en-US" sz="3000" b="1" dirty="0">
              <a:latin typeface="+mj-lt"/>
              <a:cs typeface="Tajawal ExtraBold" panose="00000800000000000000" pitchFamily="2" charset="-78"/>
            </a:endParaRPr>
          </a:p>
        </p:txBody>
      </p:sp>
      <p:pic>
        <p:nvPicPr>
          <p:cNvPr id="6" name="Picture 5">
            <a:extLst>
              <a:ext uri="{FF2B5EF4-FFF2-40B4-BE49-F238E27FC236}">
                <a16:creationId xmlns:a16="http://schemas.microsoft.com/office/drawing/2014/main" id="{57DAAC4B-1ABB-46DE-A9E6-A31E04DC1AE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057003" y="2659179"/>
            <a:ext cx="2695686" cy="2676772"/>
          </a:xfrm>
          <a:prstGeom prst="rect">
            <a:avLst/>
          </a:prstGeom>
        </p:spPr>
      </p:pic>
    </p:spTree>
    <p:custDataLst>
      <p:tags r:id="rId1"/>
    </p:custDataLst>
    <p:extLst>
      <p:ext uri="{BB962C8B-B14F-4D97-AF65-F5344CB8AC3E}">
        <p14:creationId xmlns:p14="http://schemas.microsoft.com/office/powerpoint/2010/main" val="2409138611"/>
      </p:ext>
    </p:extLst>
  </p:cSld>
  <p:clrMapOvr>
    <a:masterClrMapping/>
  </p:clrMapOvr>
  <mc:AlternateContent xmlns:mc="http://schemas.openxmlformats.org/markup-compatibility/2006" xmlns:p14="http://schemas.microsoft.com/office/powerpoint/2010/main">
    <mc:Choice Requires="p14">
      <p:transition spd="slow" p14:dur="2000" advTm="75261"/>
    </mc:Choice>
    <mc:Fallback xmlns="">
      <p:transition spd="slow" advTm="7526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301872" y="397229"/>
            <a:ext cx="8239751" cy="840667"/>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72774"/>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942202" y="543490"/>
            <a:ext cx="59234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(Ethical) life in the (post-)digital age:</a:t>
            </a:r>
          </a:p>
        </p:txBody>
      </p:sp>
      <p:pic>
        <p:nvPicPr>
          <p:cNvPr id="9" name="Picture 8"/>
          <p:cNvPicPr>
            <a:picLocks noChangeAspect="1"/>
          </p:cNvPicPr>
          <p:nvPr/>
        </p:nvPicPr>
        <p:blipFill>
          <a:blip r:embed="rId7"/>
          <a:stretch>
            <a:fillRect/>
          </a:stretch>
        </p:blipFill>
        <p:spPr>
          <a:xfrm>
            <a:off x="11362659" y="-27434"/>
            <a:ext cx="954559" cy="6912868"/>
          </a:xfrm>
          <a:prstGeom prst="rect">
            <a:avLst/>
          </a:prstGeom>
        </p:spPr>
      </p:pic>
      <p:pic>
        <p:nvPicPr>
          <p:cNvPr id="10" name="Picture 9"/>
          <p:cNvPicPr>
            <a:picLocks noChangeAspect="1"/>
          </p:cNvPicPr>
          <p:nvPr/>
        </p:nvPicPr>
        <p:blipFill>
          <a:blip r:embed="rId8"/>
          <a:stretch>
            <a:fillRect/>
          </a:stretch>
        </p:blipFill>
        <p:spPr>
          <a:xfrm>
            <a:off x="2313780" y="1420237"/>
            <a:ext cx="9826331" cy="902791"/>
          </a:xfrm>
          <a:prstGeom prst="rect">
            <a:avLst/>
          </a:prstGeom>
        </p:spPr>
      </p:pic>
      <p:sp>
        <p:nvSpPr>
          <p:cNvPr id="19" name="TextBox 18"/>
          <p:cNvSpPr txBox="1"/>
          <p:nvPr/>
        </p:nvSpPr>
        <p:spPr>
          <a:xfrm>
            <a:off x="4106677" y="2240159"/>
            <a:ext cx="7071547" cy="3668120"/>
          </a:xfrm>
          <a:prstGeom prst="rect">
            <a:avLst/>
          </a:prstGeom>
          <a:noFill/>
        </p:spPr>
        <p:txBody>
          <a:bodyPr wrap="square" rtlCol="0">
            <a:spAutoFit/>
          </a:bodyPr>
          <a:lstStyle/>
          <a:p>
            <a:pPr algn="just">
              <a:lnSpc>
                <a:spcPct val="200000"/>
              </a:lnSpc>
            </a:pPr>
            <a:r>
              <a:rPr lang="en-US" sz="2400"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The ubiquity of our interactive devices means that we are increasingly both the subjects and the objects of what Anders </a:t>
            </a:r>
            <a:r>
              <a:rPr lang="en-US" sz="2400" b="1" dirty="0" err="1">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Albrechtslund</a:t>
            </a:r>
            <a:r>
              <a:rPr lang="en-US" sz="24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(2008) early on identified as “voluntary surveillance.”</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3200BBD-D3D6-45FA-B32B-3CAE9F6238EA}"/>
              </a:ext>
            </a:extLst>
          </p:cNvPr>
          <p:cNvSpPr txBox="1"/>
          <p:nvPr/>
        </p:nvSpPr>
        <p:spPr>
          <a:xfrm>
            <a:off x="2440788" y="1198707"/>
            <a:ext cx="10457247" cy="886397"/>
          </a:xfrm>
          <a:prstGeom prst="rect">
            <a:avLst/>
          </a:prstGeom>
          <a:noFill/>
        </p:spPr>
        <p:txBody>
          <a:bodyPr wrap="square" rtlCol="0">
            <a:spAutoFit/>
          </a:bodyPr>
          <a:lstStyle/>
          <a:p>
            <a:pPr algn="just">
              <a:lnSpc>
                <a:spcPct val="200000"/>
              </a:lnSpc>
            </a:pPr>
            <a:r>
              <a:rPr lang="es-ES" sz="3000" b="1" dirty="0">
                <a:latin typeface="+mj-lt"/>
                <a:cs typeface="Tajawal ExtraBold" panose="00000800000000000000" pitchFamily="2" charset="-78"/>
              </a:rPr>
              <a:t>3. Digital media as communication media:</a:t>
            </a:r>
            <a:endParaRPr lang="en-US" sz="3000" b="1" dirty="0">
              <a:latin typeface="+mj-lt"/>
              <a:cs typeface="Tajawal ExtraBold" panose="00000800000000000000" pitchFamily="2" charset="-78"/>
            </a:endParaRPr>
          </a:p>
        </p:txBody>
      </p:sp>
      <p:pic>
        <p:nvPicPr>
          <p:cNvPr id="6" name="Picture 5" descr="A picture containing diagram&#10;&#10;Description automatically generated">
            <a:extLst>
              <a:ext uri="{FF2B5EF4-FFF2-40B4-BE49-F238E27FC236}">
                <a16:creationId xmlns:a16="http://schemas.microsoft.com/office/drawing/2014/main" id="{4FD85172-7F31-4FAB-891A-A5F04474644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71322" y="2422213"/>
            <a:ext cx="3084916" cy="2973726"/>
          </a:xfrm>
          <a:prstGeom prst="rect">
            <a:avLst/>
          </a:prstGeom>
        </p:spPr>
      </p:pic>
    </p:spTree>
    <p:custDataLst>
      <p:tags r:id="rId1"/>
    </p:custDataLst>
    <p:extLst>
      <p:ext uri="{BB962C8B-B14F-4D97-AF65-F5344CB8AC3E}">
        <p14:creationId xmlns:p14="http://schemas.microsoft.com/office/powerpoint/2010/main" val="3004641798"/>
      </p:ext>
    </p:extLst>
  </p:cSld>
  <p:clrMapOvr>
    <a:masterClrMapping/>
  </p:clrMapOvr>
  <mc:AlternateContent xmlns:mc="http://schemas.openxmlformats.org/markup-compatibility/2006" xmlns:p14="http://schemas.microsoft.com/office/powerpoint/2010/main">
    <mc:Choice Requires="p14">
      <p:transition spd="slow" p14:dur="2000" advTm="84571"/>
    </mc:Choice>
    <mc:Fallback xmlns="">
      <p:transition spd="slow" advTm="8457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1301872" y="397229"/>
            <a:ext cx="8239751" cy="840667"/>
          </a:xfrm>
          <a:prstGeom prst="rect">
            <a:avLst/>
          </a:prstGeom>
        </p:spPr>
      </p:pic>
      <p:sp>
        <p:nvSpPr>
          <p:cNvPr id="13" name="Freeform 5"/>
          <p:cNvSpPr>
            <a:spLocks/>
          </p:cNvSpPr>
          <p:nvPr/>
        </p:nvSpPr>
        <p:spPr bwMode="auto">
          <a:xfrm>
            <a:off x="221910" y="137773"/>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33415" y="7940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3332" y="7940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942202" y="543490"/>
            <a:ext cx="59234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(Ethical) life in the (post-)digital age:</a:t>
            </a:r>
          </a:p>
        </p:txBody>
      </p:sp>
      <p:pic>
        <p:nvPicPr>
          <p:cNvPr id="9" name="Picture 8"/>
          <p:cNvPicPr>
            <a:picLocks noChangeAspect="1"/>
          </p:cNvPicPr>
          <p:nvPr/>
        </p:nvPicPr>
        <p:blipFill>
          <a:blip r:embed="rId7"/>
          <a:stretch>
            <a:fillRect/>
          </a:stretch>
        </p:blipFill>
        <p:spPr>
          <a:xfrm>
            <a:off x="11540260" y="-27434"/>
            <a:ext cx="776958" cy="6912868"/>
          </a:xfrm>
          <a:prstGeom prst="rect">
            <a:avLst/>
          </a:prstGeom>
        </p:spPr>
      </p:pic>
      <p:pic>
        <p:nvPicPr>
          <p:cNvPr id="10" name="Picture 9"/>
          <p:cNvPicPr>
            <a:picLocks noChangeAspect="1"/>
          </p:cNvPicPr>
          <p:nvPr/>
        </p:nvPicPr>
        <p:blipFill>
          <a:blip r:embed="rId8"/>
          <a:stretch>
            <a:fillRect/>
          </a:stretch>
        </p:blipFill>
        <p:spPr>
          <a:xfrm>
            <a:off x="2313780" y="1420237"/>
            <a:ext cx="9826331" cy="902791"/>
          </a:xfrm>
          <a:prstGeom prst="rect">
            <a:avLst/>
          </a:prstGeom>
        </p:spPr>
      </p:pic>
      <p:sp>
        <p:nvSpPr>
          <p:cNvPr id="19" name="TextBox 18"/>
          <p:cNvSpPr txBox="1"/>
          <p:nvPr/>
        </p:nvSpPr>
        <p:spPr>
          <a:xfrm>
            <a:off x="3966035" y="1999170"/>
            <a:ext cx="7548426" cy="4049891"/>
          </a:xfrm>
          <a:prstGeom prst="rect">
            <a:avLst/>
          </a:prstGeom>
          <a:noFill/>
        </p:spPr>
        <p:txBody>
          <a:bodyPr wrap="square" rtlCol="0">
            <a:spAutoFit/>
          </a:bodyPr>
          <a:lstStyle/>
          <a:p>
            <a:pPr algn="just">
              <a:lnSpc>
                <a:spcPct val="200000"/>
              </a:lnSpc>
            </a:pPr>
            <a:r>
              <a:rPr lang="en-US" sz="2000"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a:r>
            <a:r>
              <a:rPr lang="en-US" sz="2200" b="1" dirty="0">
                <a:solidFill>
                  <a:srgbClr val="0A1F61"/>
                </a:solidFill>
                <a:latin typeface="Microsoft GothicNeo" panose="020B0503020000020004" pitchFamily="34" charset="-127"/>
                <a:ea typeface="Microsoft GothicNeo" panose="020B0503020000020004" pitchFamily="34" charset="-127"/>
                <a:cs typeface="Microsoft GothicNeo" panose="020B0503020000020004" pitchFamily="34" charset="-127"/>
              </a:rPr>
              <a:t> At the same time, however, the mobile or smartphones we carry with us into more or less every corner of our lives – including the (once) most intimate spaces of the bathroom and the bedroom – open up our lives in those spaces to new possibilities of tracking and recording in exquisite detail.</a:t>
            </a:r>
          </a:p>
        </p:txBody>
      </p:sp>
      <p:sp>
        <p:nvSpPr>
          <p:cNvPr id="15" name="TextBox 14">
            <a:extLst>
              <a:ext uri="{FF2B5EF4-FFF2-40B4-BE49-F238E27FC236}">
                <a16:creationId xmlns:a16="http://schemas.microsoft.com/office/drawing/2014/main" id="{0FE1C682-EBB7-4D32-8A5F-72F781E64043}"/>
              </a:ext>
            </a:extLst>
          </p:cNvPr>
          <p:cNvSpPr txBox="1"/>
          <p:nvPr/>
        </p:nvSpPr>
        <p:spPr>
          <a:xfrm>
            <a:off x="76088" y="294858"/>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3200BBD-D3D6-45FA-B32B-3CAE9F6238EA}"/>
              </a:ext>
            </a:extLst>
          </p:cNvPr>
          <p:cNvSpPr txBox="1"/>
          <p:nvPr/>
        </p:nvSpPr>
        <p:spPr>
          <a:xfrm>
            <a:off x="2440788" y="1198707"/>
            <a:ext cx="10457247" cy="886397"/>
          </a:xfrm>
          <a:prstGeom prst="rect">
            <a:avLst/>
          </a:prstGeom>
          <a:noFill/>
        </p:spPr>
        <p:txBody>
          <a:bodyPr wrap="square" rtlCol="0">
            <a:spAutoFit/>
          </a:bodyPr>
          <a:lstStyle/>
          <a:p>
            <a:pPr algn="just">
              <a:lnSpc>
                <a:spcPct val="200000"/>
              </a:lnSpc>
            </a:pPr>
            <a:r>
              <a:rPr lang="es-ES" sz="3000" b="1" dirty="0">
                <a:latin typeface="+mj-lt"/>
                <a:cs typeface="Tajawal ExtraBold" panose="00000800000000000000" pitchFamily="2" charset="-78"/>
              </a:rPr>
              <a:t>3. Digital media as communication media:</a:t>
            </a:r>
            <a:endParaRPr lang="en-US" sz="3000" b="1" dirty="0">
              <a:latin typeface="+mj-lt"/>
              <a:cs typeface="Tajawal ExtraBold" panose="00000800000000000000" pitchFamily="2" charset="-78"/>
            </a:endParaRPr>
          </a:p>
        </p:txBody>
      </p:sp>
      <p:pic>
        <p:nvPicPr>
          <p:cNvPr id="6" name="Picture 5">
            <a:extLst>
              <a:ext uri="{FF2B5EF4-FFF2-40B4-BE49-F238E27FC236}">
                <a16:creationId xmlns:a16="http://schemas.microsoft.com/office/drawing/2014/main" id="{145BC8AB-28DC-4E5C-A594-5538DBE0E04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51740" y="2687670"/>
            <a:ext cx="3048390" cy="2750094"/>
          </a:xfrm>
          <a:prstGeom prst="rect">
            <a:avLst/>
          </a:prstGeom>
        </p:spPr>
      </p:pic>
    </p:spTree>
    <p:custDataLst>
      <p:tags r:id="rId1"/>
    </p:custDataLst>
    <p:extLst>
      <p:ext uri="{BB962C8B-B14F-4D97-AF65-F5344CB8AC3E}">
        <p14:creationId xmlns:p14="http://schemas.microsoft.com/office/powerpoint/2010/main" val="3426128072"/>
      </p:ext>
    </p:extLst>
  </p:cSld>
  <p:clrMapOvr>
    <a:masterClrMapping/>
  </p:clrMapOvr>
  <mc:AlternateContent xmlns:mc="http://schemas.openxmlformats.org/markup-compatibility/2006" xmlns:p14="http://schemas.microsoft.com/office/powerpoint/2010/main">
    <mc:Choice Requires="p14">
      <p:transition spd="slow" p14:dur="2000" advTm="47624"/>
    </mc:Choice>
    <mc:Fallback xmlns="">
      <p:transition spd="slow" advTm="476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75251"/>
            <a:ext cx="11064641" cy="1690962"/>
          </a:xfrm>
          <a:prstGeom prst="rect">
            <a:avLst/>
          </a:prstGeom>
        </p:spPr>
      </p:pic>
      <p:sp>
        <p:nvSpPr>
          <p:cNvPr id="7" name="TextBox 6"/>
          <p:cNvSpPr txBox="1"/>
          <p:nvPr/>
        </p:nvSpPr>
        <p:spPr>
          <a:xfrm>
            <a:off x="3547332" y="646406"/>
            <a:ext cx="6689251" cy="584775"/>
          </a:xfrm>
          <a:prstGeom prst="rect">
            <a:avLst/>
          </a:prstGeom>
          <a:noFill/>
        </p:spPr>
        <p:txBody>
          <a:bodyPr wrap="square" rtlCol="0">
            <a:spAutoFit/>
          </a:bodyPr>
          <a:lstStyle/>
          <a:p>
            <a:r>
              <a:rPr lang="en-US" sz="3200" dirty="0">
                <a:solidFill>
                  <a:schemeClr val="bg1"/>
                </a:solidFill>
                <a:latin typeface="Tajawal Medium" panose="00000600000000000000" pitchFamily="2" charset="-78"/>
                <a:cs typeface="Tajawal Medium" panose="00000600000000000000" pitchFamily="2" charset="-78"/>
              </a:rPr>
              <a:t>Remember, Today We Talk About ..</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7D1C754-1798-422A-9316-98AB8053F9CA}"/>
              </a:ext>
            </a:extLst>
          </p:cNvPr>
          <p:cNvSpPr txBox="1"/>
          <p:nvPr/>
        </p:nvSpPr>
        <p:spPr>
          <a:xfrm>
            <a:off x="266801" y="295676"/>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Rectangle 12">
            <a:extLst>
              <a:ext uri="{FF2B5EF4-FFF2-40B4-BE49-F238E27FC236}">
                <a16:creationId xmlns:a16="http://schemas.microsoft.com/office/drawing/2014/main" id="{4397E26A-3CC4-4822-965D-1FFF0255314E}"/>
              </a:ext>
            </a:extLst>
          </p:cNvPr>
          <p:cNvSpPr/>
          <p:nvPr/>
        </p:nvSpPr>
        <p:spPr>
          <a:xfrm>
            <a:off x="836580" y="1902398"/>
            <a:ext cx="8613840" cy="3539430"/>
          </a:xfrm>
          <a:prstGeom prst="rect">
            <a:avLst/>
          </a:prstGeom>
        </p:spPr>
        <p:txBody>
          <a:bodyPr wrap="square">
            <a:spAutoFit/>
          </a:bodyPr>
          <a:lstStyle/>
          <a:p>
            <a:r>
              <a:rPr lang="en-US" sz="3200" b="1" dirty="0">
                <a:solidFill>
                  <a:schemeClr val="accent1">
                    <a:lumMod val="50000"/>
                  </a:schemeClr>
                </a:solidFill>
                <a:latin typeface="Arial-BoldMT"/>
              </a:rPr>
              <a:t>** Introduction.</a:t>
            </a:r>
          </a:p>
          <a:p>
            <a:r>
              <a:rPr lang="en-US" sz="3200" b="1" dirty="0">
                <a:solidFill>
                  <a:schemeClr val="accent1">
                    <a:lumMod val="50000"/>
                  </a:schemeClr>
                </a:solidFill>
                <a:latin typeface="Arial-BoldMT"/>
              </a:rPr>
              <a:t>** (Ethical) life in the (post-)digital age:</a:t>
            </a:r>
          </a:p>
          <a:p>
            <a:r>
              <a:rPr lang="es-ES" sz="3200" dirty="0">
                <a:solidFill>
                  <a:schemeClr val="accent1">
                    <a:lumMod val="50000"/>
                  </a:schemeClr>
                </a:solidFill>
              </a:rPr>
              <a:t>1. Digital media, </a:t>
            </a:r>
            <a:r>
              <a:rPr lang="es-ES" sz="3200" dirty="0" err="1">
                <a:solidFill>
                  <a:schemeClr val="accent1">
                    <a:lumMod val="50000"/>
                  </a:schemeClr>
                </a:solidFill>
              </a:rPr>
              <a:t>analogue</a:t>
            </a:r>
            <a:r>
              <a:rPr lang="es-ES" sz="3200" dirty="0">
                <a:solidFill>
                  <a:schemeClr val="accent1">
                    <a:lumMod val="50000"/>
                  </a:schemeClr>
                </a:solidFill>
              </a:rPr>
              <a:t> media: </a:t>
            </a:r>
            <a:r>
              <a:rPr lang="es-ES" sz="3200" dirty="0" err="1">
                <a:solidFill>
                  <a:schemeClr val="accent1">
                    <a:lumMod val="50000"/>
                  </a:schemeClr>
                </a:solidFill>
              </a:rPr>
              <a:t>convergence</a:t>
            </a:r>
            <a:r>
              <a:rPr lang="es-ES" sz="3200" dirty="0">
                <a:solidFill>
                  <a:schemeClr val="accent1">
                    <a:lumMod val="50000"/>
                  </a:schemeClr>
                </a:solidFill>
              </a:rPr>
              <a:t> and </a:t>
            </a:r>
            <a:r>
              <a:rPr lang="es-ES" sz="3200" dirty="0" err="1">
                <a:solidFill>
                  <a:schemeClr val="accent1">
                    <a:lumMod val="50000"/>
                  </a:schemeClr>
                </a:solidFill>
              </a:rPr>
              <a:t>Ubiquity</a:t>
            </a:r>
            <a:r>
              <a:rPr lang="es-ES" sz="3200" dirty="0">
                <a:solidFill>
                  <a:schemeClr val="accent1">
                    <a:lumMod val="50000"/>
                  </a:schemeClr>
                </a:solidFill>
              </a:rPr>
              <a:t>.</a:t>
            </a:r>
          </a:p>
          <a:p>
            <a:r>
              <a:rPr lang="en-US" sz="3200" dirty="0">
                <a:solidFill>
                  <a:schemeClr val="accent1">
                    <a:lumMod val="50000"/>
                  </a:schemeClr>
                </a:solidFill>
              </a:rPr>
              <a:t>2. Digital media and “greased information”.</a:t>
            </a:r>
          </a:p>
          <a:p>
            <a:r>
              <a:rPr lang="en-US" sz="3200" dirty="0">
                <a:solidFill>
                  <a:schemeClr val="accent1">
                    <a:lumMod val="50000"/>
                  </a:schemeClr>
                </a:solidFill>
              </a:rPr>
              <a:t>3. Digital media as communication media: fluidity, ubiquity, global scope, and selfhood/identity.</a:t>
            </a:r>
          </a:p>
        </p:txBody>
      </p:sp>
      <p:pic>
        <p:nvPicPr>
          <p:cNvPr id="15" name="Picture 14" descr="Chart, funnel chart&#10;&#10;Description automatically generated">
            <a:extLst>
              <a:ext uri="{FF2B5EF4-FFF2-40B4-BE49-F238E27FC236}">
                <a16:creationId xmlns:a16="http://schemas.microsoft.com/office/drawing/2014/main" id="{F5269483-AC95-4A04-8990-D5F424AAD453}"/>
              </a:ext>
            </a:extLst>
          </p:cNvPr>
          <p:cNvPicPr>
            <a:picLocks noChangeAspect="1"/>
          </p:cNvPicPr>
          <p:nvPr/>
        </p:nvPicPr>
        <p:blipFill rotWithShape="1">
          <a:blip r:embed="rId7">
            <a:extLst>
              <a:ext uri="{28A0092B-C50C-407E-A947-70E740481C1C}">
                <a14:useLocalDpi xmlns:a14="http://schemas.microsoft.com/office/drawing/2010/main" val="0"/>
              </a:ext>
            </a:extLst>
          </a:blip>
          <a:srcRect b="7294"/>
          <a:stretch/>
        </p:blipFill>
        <p:spPr>
          <a:xfrm>
            <a:off x="9191867" y="2109070"/>
            <a:ext cx="2720857" cy="2865526"/>
          </a:xfrm>
          <a:prstGeom prst="rect">
            <a:avLst/>
          </a:prstGeom>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val="409263054"/>
      </p:ext>
    </p:extLst>
  </p:cSld>
  <p:clrMapOvr>
    <a:masterClrMapping/>
  </p:clrMapOvr>
  <mc:AlternateContent xmlns:mc="http://schemas.openxmlformats.org/markup-compatibility/2006" xmlns:p14="http://schemas.microsoft.com/office/powerpoint/2010/main">
    <mc:Choice Requires="p14">
      <p:transition spd="slow" p14:dur="2000" advTm="77822"/>
    </mc:Choice>
    <mc:Fallback xmlns="">
      <p:transition spd="slow" advTm="7782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83256" y="75251"/>
            <a:ext cx="11064641" cy="1690962"/>
          </a:xfrm>
          <a:prstGeom prst="rect">
            <a:avLst/>
          </a:prstGeom>
        </p:spPr>
      </p:pic>
      <p:sp>
        <p:nvSpPr>
          <p:cNvPr id="7" name="TextBox 6"/>
          <p:cNvSpPr txBox="1"/>
          <p:nvPr/>
        </p:nvSpPr>
        <p:spPr>
          <a:xfrm>
            <a:off x="5583682" y="665008"/>
            <a:ext cx="1984442" cy="584775"/>
          </a:xfrm>
          <a:prstGeom prst="rect">
            <a:avLst/>
          </a:prstGeom>
          <a:noFill/>
        </p:spPr>
        <p:txBody>
          <a:bodyPr wrap="square" rtlCol="0">
            <a:spAutoFit/>
          </a:bodyPr>
          <a:lstStyle/>
          <a:p>
            <a:r>
              <a:rPr lang="en-US" sz="3200" b="1" dirty="0">
                <a:solidFill>
                  <a:schemeClr val="bg1"/>
                </a:solidFill>
                <a:latin typeface="Tajawal Medium" panose="00000600000000000000" pitchFamily="2" charset="-78"/>
                <a:cs typeface="Tajawal Medium" panose="00000600000000000000" pitchFamily="2" charset="-78"/>
              </a:rPr>
              <a:t>THANKS</a:t>
            </a:r>
            <a:endParaRPr lang="en-US" sz="32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47D1C754-1798-422A-9316-98AB8053F9CA}"/>
              </a:ext>
            </a:extLst>
          </p:cNvPr>
          <p:cNvSpPr txBox="1"/>
          <p:nvPr/>
        </p:nvSpPr>
        <p:spPr>
          <a:xfrm>
            <a:off x="266801" y="295676"/>
            <a:ext cx="2310174"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 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descr="A picture containing graphical user interface&#10;&#10;Description automatically generated">
            <a:extLst>
              <a:ext uri="{FF2B5EF4-FFF2-40B4-BE49-F238E27FC236}">
                <a16:creationId xmlns:a16="http://schemas.microsoft.com/office/drawing/2014/main" id="{74B589DC-EF58-4710-9060-88240076F7E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6930" y="1986638"/>
            <a:ext cx="10398642" cy="3446176"/>
          </a:xfrm>
          <a:prstGeom prst="rect">
            <a:avLst/>
          </a:prstGeom>
        </p:spPr>
      </p:pic>
    </p:spTree>
    <p:custDataLst>
      <p:tags r:id="rId1"/>
    </p:custDataLst>
    <p:extLst>
      <p:ext uri="{BB962C8B-B14F-4D97-AF65-F5344CB8AC3E}">
        <p14:creationId xmlns:p14="http://schemas.microsoft.com/office/powerpoint/2010/main" val="2381692315"/>
      </p:ext>
    </p:extLst>
  </p:cSld>
  <p:clrMapOvr>
    <a:masterClrMapping/>
  </p:clrMapOvr>
  <mc:AlternateContent xmlns:mc="http://schemas.openxmlformats.org/markup-compatibility/2006" xmlns:p14="http://schemas.microsoft.com/office/powerpoint/2010/main">
    <mc:Choice Requires="p14">
      <p:transition spd="slow" p14:dur="2000" advTm="18366"/>
    </mc:Choice>
    <mc:Fallback xmlns="">
      <p:transition spd="slow" advTm="1836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74133" y="715791"/>
            <a:ext cx="5945282"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a:p>
            <a:r>
              <a:rPr lang="en-US" sz="2800" dirty="0">
                <a:solidFill>
                  <a:srgbClr val="24A9E1"/>
                </a:solidFill>
                <a:latin typeface="Tajawal Medium" panose="00000600000000000000" pitchFamily="2" charset="-78"/>
                <a:cs typeface="Tajawal Medium" panose="00000600000000000000" pitchFamily="2" charset="-78"/>
              </a:rPr>
              <a:t>Prepared by Dr. Sherihan Mohamed</a:t>
            </a:r>
          </a:p>
          <a:p>
            <a:r>
              <a:rPr lang="en-US" sz="2800" dirty="0">
                <a:solidFill>
                  <a:srgbClr val="FF9518"/>
                </a:solidFill>
                <a:latin typeface="Tajawal Medium" panose="00000600000000000000" pitchFamily="2" charset="-78"/>
                <a:cs typeface="Tajawal Medium" panose="00000600000000000000" pitchFamily="2" charset="-78"/>
              </a:rPr>
              <a:t>Introduction</a:t>
            </a:r>
          </a:p>
        </p:txBody>
      </p:sp>
      <p:sp>
        <p:nvSpPr>
          <p:cNvPr id="16" name="TextBox 15"/>
          <p:cNvSpPr txBox="1"/>
          <p:nvPr/>
        </p:nvSpPr>
        <p:spPr>
          <a:xfrm>
            <a:off x="7054076" y="3361534"/>
            <a:ext cx="417242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ETHICS</a:t>
            </a:r>
          </a:p>
        </p:txBody>
      </p:sp>
    </p:spTree>
    <p:extLst>
      <p:ext uri="{BB962C8B-B14F-4D97-AF65-F5344CB8AC3E}">
        <p14:creationId xmlns:p14="http://schemas.microsoft.com/office/powerpoint/2010/main" val="29220247"/>
      </p:ext>
    </p:extLst>
  </p:cSld>
  <p:clrMapOvr>
    <a:masterClrMapping/>
  </p:clrMapOvr>
  <mc:AlternateContent xmlns:mc="http://schemas.openxmlformats.org/markup-compatibility/2006" xmlns:p14="http://schemas.microsoft.com/office/powerpoint/2010/main">
    <mc:Choice Requires="p14">
      <p:transition spd="slow" p14:dur="2000" advTm="5193"/>
    </mc:Choice>
    <mc:Fallback xmlns="">
      <p:transition spd="slow" advTm="5193"/>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6|0.5"/>
</p:tagLst>
</file>

<file path=ppt/tags/tag2.xml><?xml version="1.0" encoding="utf-8"?>
<p:tagLst xmlns:a="http://schemas.openxmlformats.org/drawingml/2006/main" xmlns:r="http://schemas.openxmlformats.org/officeDocument/2006/relationships" xmlns:p="http://schemas.openxmlformats.org/presentationml/2006/main">
  <p:tag name="TIMING" val="|7.2"/>
</p:tagLst>
</file>

<file path=ppt/tags/tag3.xml><?xml version="1.0" encoding="utf-8"?>
<p:tagLst xmlns:a="http://schemas.openxmlformats.org/drawingml/2006/main" xmlns:r="http://schemas.openxmlformats.org/officeDocument/2006/relationships" xmlns:p="http://schemas.openxmlformats.org/presentationml/2006/main">
  <p:tag name="TIMING" val="|2.9"/>
</p:tagLst>
</file>

<file path=ppt/tags/tag4.xml><?xml version="1.0" encoding="utf-8"?>
<p:tagLst xmlns:a="http://schemas.openxmlformats.org/drawingml/2006/main" xmlns:r="http://schemas.openxmlformats.org/officeDocument/2006/relationships" xmlns:p="http://schemas.openxmlformats.org/presentationml/2006/main">
  <p:tag name="TIMING" val="|3.1"/>
</p:tagLst>
</file>

<file path=ppt/tags/tag5.xml><?xml version="1.0" encoding="utf-8"?>
<p:tagLst xmlns:a="http://schemas.openxmlformats.org/drawingml/2006/main" xmlns:r="http://schemas.openxmlformats.org/officeDocument/2006/relationships" xmlns:p="http://schemas.openxmlformats.org/presentationml/2006/main">
  <p:tag name="TIMING" val="|4|4.4"/>
</p:tagLst>
</file>

<file path=ppt/tags/tag6.xml><?xml version="1.0" encoding="utf-8"?>
<p:tagLst xmlns:a="http://schemas.openxmlformats.org/drawingml/2006/main" xmlns:r="http://schemas.openxmlformats.org/officeDocument/2006/relationships" xmlns:p="http://schemas.openxmlformats.org/presentationml/2006/main">
  <p:tag name="TIMING" val="|1.1|3"/>
</p:tagLst>
</file>

<file path=ppt/tags/tag7.xml><?xml version="1.0" encoding="utf-8"?>
<p:tagLst xmlns:a="http://schemas.openxmlformats.org/drawingml/2006/main" xmlns:r="http://schemas.openxmlformats.org/officeDocument/2006/relationships" xmlns:p="http://schemas.openxmlformats.org/presentationml/2006/main">
  <p:tag name="TIMING" val="|0.8|4.7"/>
</p:tagLst>
</file>

<file path=ppt/tags/tag8.xml><?xml version="1.0" encoding="utf-8"?>
<p:tagLst xmlns:a="http://schemas.openxmlformats.org/drawingml/2006/main" xmlns:r="http://schemas.openxmlformats.org/officeDocument/2006/relationships" xmlns:p="http://schemas.openxmlformats.org/presentationml/2006/main">
  <p:tag name="TIMING" val="|1|4"/>
</p:tagLst>
</file>

<file path=ppt/tags/tag9.xml><?xml version="1.0" encoding="utf-8"?>
<p:tagLst xmlns:a="http://schemas.openxmlformats.org/drawingml/2006/main" xmlns:r="http://schemas.openxmlformats.org/officeDocument/2006/relationships" xmlns:p="http://schemas.openxmlformats.org/presentationml/2006/main">
  <p:tag name="TIMING" val="|1.5|2.8"/>
</p:tagLst>
</file>

<file path=ppt/tags/tag10.xml><?xml version="1.0" encoding="utf-8"?>
<p:tagLst xmlns:a="http://schemas.openxmlformats.org/drawingml/2006/main" xmlns:r="http://schemas.openxmlformats.org/officeDocument/2006/relationships" xmlns:p="http://schemas.openxmlformats.org/presentationml/2006/main">
  <p:tag name="TIMING" val="|3|2.2"/>
</p:tagLst>
</file>

<file path=ppt/tags/tag11.xml><?xml version="1.0" encoding="utf-8"?>
<p:tagLst xmlns:a="http://schemas.openxmlformats.org/drawingml/2006/main" xmlns:r="http://schemas.openxmlformats.org/officeDocument/2006/relationships" xmlns:p="http://schemas.openxmlformats.org/presentationml/2006/main">
  <p:tag name="TIMING" val="|59.7"/>
</p:tagLst>
</file>

<file path=ppt/tags/tag12.xml><?xml version="1.0" encoding="utf-8"?>
<p:tagLst xmlns:a="http://schemas.openxmlformats.org/drawingml/2006/main" xmlns:r="http://schemas.openxmlformats.org/officeDocument/2006/relationships" xmlns:p="http://schemas.openxmlformats.org/presentationml/2006/main">
  <p:tag name="TIMING" val="|4.4"/>
</p:tagLst>
</file>

<file path=ppt/tags/tag13.xml><?xml version="1.0" encoding="utf-8"?>
<p:tagLst xmlns:a="http://schemas.openxmlformats.org/drawingml/2006/main" xmlns:r="http://schemas.openxmlformats.org/officeDocument/2006/relationships" xmlns:p="http://schemas.openxmlformats.org/presentationml/2006/main">
  <p:tag name="TIMING" val="|0.9"/>
</p:tagLst>
</file>

<file path=ppt/tags/tag14.xml><?xml version="1.0" encoding="utf-8"?>
<p:tagLst xmlns:a="http://schemas.openxmlformats.org/drawingml/2006/main" xmlns:r="http://schemas.openxmlformats.org/officeDocument/2006/relationships" xmlns:p="http://schemas.openxmlformats.org/presentationml/2006/main">
  <p:tag name="TIMING" val="|1|7.8"/>
</p:tagLst>
</file>

<file path=ppt/tags/tag15.xml><?xml version="1.0" encoding="utf-8"?>
<p:tagLst xmlns:a="http://schemas.openxmlformats.org/drawingml/2006/main" xmlns:r="http://schemas.openxmlformats.org/officeDocument/2006/relationships" xmlns:p="http://schemas.openxmlformats.org/presentationml/2006/main">
  <p:tag name="TIMING" val="|1.1"/>
</p:tagLst>
</file>

<file path=ppt/tags/tag16.xml><?xml version="1.0" encoding="utf-8"?>
<p:tagLst xmlns:a="http://schemas.openxmlformats.org/drawingml/2006/main" xmlns:r="http://schemas.openxmlformats.org/officeDocument/2006/relationships" xmlns:p="http://schemas.openxmlformats.org/presentationml/2006/main">
  <p:tag name="TIMING" val="|0.9|1.4"/>
</p:tagLst>
</file>

<file path=ppt/tags/tag17.xml><?xml version="1.0" encoding="utf-8"?>
<p:tagLst xmlns:a="http://schemas.openxmlformats.org/drawingml/2006/main" xmlns:r="http://schemas.openxmlformats.org/officeDocument/2006/relationships" xmlns:p="http://schemas.openxmlformats.org/presentationml/2006/main">
  <p:tag name="TIMING" val="|3.8"/>
</p:tagLst>
</file>

<file path=ppt/tags/tag18.xml><?xml version="1.0" encoding="utf-8"?>
<p:tagLst xmlns:a="http://schemas.openxmlformats.org/drawingml/2006/main" xmlns:r="http://schemas.openxmlformats.org/officeDocument/2006/relationships" xmlns:p="http://schemas.openxmlformats.org/presentationml/2006/main">
  <p:tag name="TIMING" val="|3.2"/>
</p:tagLst>
</file>

<file path=ppt/tags/tag19.xml><?xml version="1.0" encoding="utf-8"?>
<p:tagLst xmlns:a="http://schemas.openxmlformats.org/drawingml/2006/main" xmlns:r="http://schemas.openxmlformats.org/officeDocument/2006/relationships" xmlns:p="http://schemas.openxmlformats.org/presentationml/2006/main">
  <p:tag name="TIMING" val="|1.2|120.7"/>
</p:tagLst>
</file>

<file path=ppt/tags/tag20.xml><?xml version="1.0" encoding="utf-8"?>
<p:tagLst xmlns:a="http://schemas.openxmlformats.org/drawingml/2006/main" xmlns:r="http://schemas.openxmlformats.org/officeDocument/2006/relationships" xmlns:p="http://schemas.openxmlformats.org/presentationml/2006/main">
  <p:tag name="TIMING" val="|1.9|5.1"/>
</p:tagLst>
</file>

<file path=ppt/tags/tag21.xml><?xml version="1.0" encoding="utf-8"?>
<p:tagLst xmlns:a="http://schemas.openxmlformats.org/drawingml/2006/main" xmlns:r="http://schemas.openxmlformats.org/officeDocument/2006/relationships" xmlns:p="http://schemas.openxmlformats.org/presentationml/2006/main">
  <p:tag name="TIMING" val="|1.6|2.9"/>
</p:tagLst>
</file>

<file path=ppt/tags/tag22.xml><?xml version="1.0" encoding="utf-8"?>
<p:tagLst xmlns:a="http://schemas.openxmlformats.org/drawingml/2006/main" xmlns:r="http://schemas.openxmlformats.org/officeDocument/2006/relationships" xmlns:p="http://schemas.openxmlformats.org/presentationml/2006/main">
  <p:tag name="TIMING" val="|0.7|0.8"/>
</p:tagLst>
</file>

<file path=ppt/tags/tag23.xml><?xml version="1.0" encoding="utf-8"?>
<p:tagLst xmlns:a="http://schemas.openxmlformats.org/drawingml/2006/main" xmlns:r="http://schemas.openxmlformats.org/officeDocument/2006/relationships" xmlns:p="http://schemas.openxmlformats.org/presentationml/2006/main">
  <p:tag name="TIMING" val="|4.5|3.9"/>
</p:tagLst>
</file>

<file path=ppt/tags/tag24.xml><?xml version="1.0" encoding="utf-8"?>
<p:tagLst xmlns:a="http://schemas.openxmlformats.org/drawingml/2006/main" xmlns:r="http://schemas.openxmlformats.org/officeDocument/2006/relationships" xmlns:p="http://schemas.openxmlformats.org/presentationml/2006/main">
  <p:tag name="TIMING" val="|5.6|0.9"/>
</p:tagLst>
</file>

<file path=ppt/tags/tag25.xml><?xml version="1.0" encoding="utf-8"?>
<p:tagLst xmlns:a="http://schemas.openxmlformats.org/drawingml/2006/main" xmlns:r="http://schemas.openxmlformats.org/officeDocument/2006/relationships" xmlns:p="http://schemas.openxmlformats.org/presentationml/2006/main">
  <p:tag name="TIMING" val="|4.1|11.3"/>
</p:tagLst>
</file>

<file path=ppt/tags/tag26.xml><?xml version="1.0" encoding="utf-8"?>
<p:tagLst xmlns:a="http://schemas.openxmlformats.org/drawingml/2006/main" xmlns:r="http://schemas.openxmlformats.org/officeDocument/2006/relationships" xmlns:p="http://schemas.openxmlformats.org/presentationml/2006/main">
  <p:tag name="TIMING" val="|0.7"/>
</p:tagLst>
</file>

<file path=ppt/tags/tag27.xml><?xml version="1.0" encoding="utf-8"?>
<p:tagLst xmlns:a="http://schemas.openxmlformats.org/drawingml/2006/main" xmlns:r="http://schemas.openxmlformats.org/officeDocument/2006/relationships" xmlns:p="http://schemas.openxmlformats.org/presentationml/2006/main">
  <p:tag name="TIMING" val="|2.6|4.3"/>
</p:tagLst>
</file>

<file path=ppt/tags/tag28.xml><?xml version="1.0" encoding="utf-8"?>
<p:tagLst xmlns:a="http://schemas.openxmlformats.org/drawingml/2006/main" xmlns:r="http://schemas.openxmlformats.org/officeDocument/2006/relationships" xmlns:p="http://schemas.openxmlformats.org/presentationml/2006/main">
  <p:tag name="TIMING" val="|0.9|2.7"/>
</p:tagLst>
</file>

<file path=ppt/tags/tag29.xml><?xml version="1.0" encoding="utf-8"?>
<p:tagLst xmlns:a="http://schemas.openxmlformats.org/drawingml/2006/main" xmlns:r="http://schemas.openxmlformats.org/officeDocument/2006/relationships" xmlns:p="http://schemas.openxmlformats.org/presentationml/2006/main">
  <p:tag name="TIMING" val="|2.8|2.7"/>
</p:tagLst>
</file>

<file path=ppt/tags/tag30.xml><?xml version="1.0" encoding="utf-8"?>
<p:tagLst xmlns:a="http://schemas.openxmlformats.org/drawingml/2006/main" xmlns:r="http://schemas.openxmlformats.org/officeDocument/2006/relationships" xmlns:p="http://schemas.openxmlformats.org/presentationml/2006/main">
  <p:tag name="TIMING" val="|1.1|2.7"/>
</p:tagLst>
</file>

<file path=ppt/tags/tag31.xml><?xml version="1.0" encoding="utf-8"?>
<p:tagLst xmlns:a="http://schemas.openxmlformats.org/drawingml/2006/main" xmlns:r="http://schemas.openxmlformats.org/officeDocument/2006/relationships" xmlns:p="http://schemas.openxmlformats.org/presentationml/2006/main">
  <p:tag name="TIMING" val="|0.7|3.2"/>
</p:tagLst>
</file>

<file path=ppt/tags/tag32.xml><?xml version="1.0" encoding="utf-8"?>
<p:tagLst xmlns:a="http://schemas.openxmlformats.org/drawingml/2006/main" xmlns:r="http://schemas.openxmlformats.org/officeDocument/2006/relationships" xmlns:p="http://schemas.openxmlformats.org/presentationml/2006/main">
  <p:tag name="TIMING" val="|1.4|71.6"/>
</p:tagLst>
</file>

<file path=ppt/tags/tag33.xml><?xml version="1.0" encoding="utf-8"?>
<p:tagLst xmlns:a="http://schemas.openxmlformats.org/drawingml/2006/main" xmlns:r="http://schemas.openxmlformats.org/officeDocument/2006/relationships" xmlns:p="http://schemas.openxmlformats.org/presentationml/2006/main">
  <p:tag name="TIMING" val="|0.6"/>
</p:tagLst>
</file>

<file path=ppt/tags/tag34.xml><?xml version="1.0" encoding="utf-8"?>
<p:tagLst xmlns:a="http://schemas.openxmlformats.org/drawingml/2006/main" xmlns:r="http://schemas.openxmlformats.org/officeDocument/2006/relationships" xmlns:p="http://schemas.openxmlformats.org/presentationml/2006/main">
  <p:tag name="TIMING" val="|1.7|1"/>
</p:tagLst>
</file>

<file path=ppt/tags/tag35.xml><?xml version="1.0" encoding="utf-8"?>
<p:tagLst xmlns:a="http://schemas.openxmlformats.org/drawingml/2006/main" xmlns:r="http://schemas.openxmlformats.org/officeDocument/2006/relationships" xmlns:p="http://schemas.openxmlformats.org/presentationml/2006/main">
  <p:tag name="TIMING" val="|1.7|207.7"/>
</p:tagLst>
</file>

<file path=ppt/tags/tag36.xml><?xml version="1.0" encoding="utf-8"?>
<p:tagLst xmlns:a="http://schemas.openxmlformats.org/drawingml/2006/main" xmlns:r="http://schemas.openxmlformats.org/officeDocument/2006/relationships" xmlns:p="http://schemas.openxmlformats.org/presentationml/2006/main">
  <p:tag name="TIMING" val="|1.4|0.9"/>
</p:tagLst>
</file>

<file path=ppt/tags/tag37.xml><?xml version="1.0" encoding="utf-8"?>
<p:tagLst xmlns:a="http://schemas.openxmlformats.org/drawingml/2006/main" xmlns:r="http://schemas.openxmlformats.org/officeDocument/2006/relationships" xmlns:p="http://schemas.openxmlformats.org/presentationml/2006/main">
  <p:tag name="TIMING" val="|0.6|1"/>
</p:tagLst>
</file>

<file path=ppt/tags/tag38.xml><?xml version="1.0" encoding="utf-8"?>
<p:tagLst xmlns:a="http://schemas.openxmlformats.org/drawingml/2006/main" xmlns:r="http://schemas.openxmlformats.org/officeDocument/2006/relationships" xmlns:p="http://schemas.openxmlformats.org/presentationml/2006/main">
  <p:tag name="TIMING" val="|1.2|0.8"/>
</p:tagLst>
</file>

<file path=ppt/tags/tag39.xml><?xml version="1.0" encoding="utf-8"?>
<p:tagLst xmlns:a="http://schemas.openxmlformats.org/drawingml/2006/main" xmlns:r="http://schemas.openxmlformats.org/officeDocument/2006/relationships" xmlns:p="http://schemas.openxmlformats.org/presentationml/2006/main">
  <p:tag name="TIMING" val="|3.7|5.1"/>
</p:tagLst>
</file>

<file path=ppt/tags/tag40.xml><?xml version="1.0" encoding="utf-8"?>
<p:tagLst xmlns:a="http://schemas.openxmlformats.org/drawingml/2006/main" xmlns:r="http://schemas.openxmlformats.org/officeDocument/2006/relationships" xmlns:p="http://schemas.openxmlformats.org/presentationml/2006/main">
  <p:tag name="TIMING" val="|2.4|1.8"/>
</p:tagLst>
</file>

<file path=ppt/tags/tag41.xml><?xml version="1.0" encoding="utf-8"?>
<p:tagLst xmlns:a="http://schemas.openxmlformats.org/drawingml/2006/main" xmlns:r="http://schemas.openxmlformats.org/officeDocument/2006/relationships" xmlns:p="http://schemas.openxmlformats.org/presentationml/2006/main">
  <p:tag name="TIMING" val="|1"/>
</p:tagLst>
</file>

<file path=ppt/tags/tag42.xml><?xml version="1.0" encoding="utf-8"?>
<p:tagLst xmlns:a="http://schemas.openxmlformats.org/drawingml/2006/main" xmlns:r="http://schemas.openxmlformats.org/officeDocument/2006/relationships" xmlns:p="http://schemas.openxmlformats.org/presentationml/2006/main">
  <p:tag name="TIMING" val="|1.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2415</Words>
  <Application>Microsoft Office PowerPoint</Application>
  <PresentationFormat>Widescreen</PresentationFormat>
  <Paragraphs>198</Paragraphs>
  <Slides>44</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Microsoft GothicNeo</vt:lpstr>
      <vt:lpstr>Arial</vt:lpstr>
      <vt:lpstr>Arial-BoldMT</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Sharihan Tawfik</dc:creator>
  <cp:lastModifiedBy>Sharihan Tawfik</cp:lastModifiedBy>
  <cp:revision>1</cp:revision>
  <dcterms:created xsi:type="dcterms:W3CDTF">2023-02-02T18:10:05Z</dcterms:created>
  <dcterms:modified xsi:type="dcterms:W3CDTF">2023-02-02T18:14:25Z</dcterms:modified>
</cp:coreProperties>
</file>