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9" r:id="rId3"/>
    <p:sldId id="391" r:id="rId4"/>
    <p:sldId id="392" r:id="rId5"/>
    <p:sldId id="444" r:id="rId6"/>
    <p:sldId id="445" r:id="rId7"/>
    <p:sldId id="446" r:id="rId8"/>
    <p:sldId id="447" r:id="rId9"/>
    <p:sldId id="448" r:id="rId10"/>
    <p:sldId id="449" r:id="rId11"/>
    <p:sldId id="450" r:id="rId12"/>
    <p:sldId id="451" r:id="rId13"/>
    <p:sldId id="393" r:id="rId14"/>
    <p:sldId id="394" r:id="rId15"/>
    <p:sldId id="395" r:id="rId16"/>
    <p:sldId id="452" r:id="rId17"/>
    <p:sldId id="453" r:id="rId18"/>
    <p:sldId id="454" r:id="rId19"/>
    <p:sldId id="396" r:id="rId20"/>
    <p:sldId id="455" r:id="rId21"/>
    <p:sldId id="456" r:id="rId22"/>
    <p:sldId id="457" r:id="rId23"/>
    <p:sldId id="397" r:id="rId24"/>
    <p:sldId id="458" r:id="rId25"/>
    <p:sldId id="459" r:id="rId26"/>
    <p:sldId id="398" r:id="rId27"/>
    <p:sldId id="460" r:id="rId28"/>
    <p:sldId id="461" r:id="rId29"/>
    <p:sldId id="462" r:id="rId30"/>
    <p:sldId id="463" r:id="rId31"/>
    <p:sldId id="464" r:id="rId32"/>
    <p:sldId id="465" r:id="rId33"/>
    <p:sldId id="466" r:id="rId34"/>
    <p:sldId id="467" r:id="rId35"/>
    <p:sldId id="468" r:id="rId36"/>
    <p:sldId id="469" r:id="rId37"/>
    <p:sldId id="470" r:id="rId38"/>
    <p:sldId id="47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FE86517-1285-4DBC-8900-C544730056B6}" type="datetimeFigureOut">
              <a:rPr lang="ar-SA" smtClean="0"/>
              <a:t>10/08/1444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27998FB-52CF-454B-8D6E-50D898B9149D}" type="slidenum">
              <a:rPr lang="ar-SA" smtClean="0"/>
              <a:t>‹#›</a:t>
            </a:fld>
            <a:endParaRPr lang="ar-SA"/>
          </a:p>
        </p:txBody>
      </p:sp>
    </p:spTree>
    <p:extLst>
      <p:ext uri="{BB962C8B-B14F-4D97-AF65-F5344CB8AC3E}">
        <p14:creationId xmlns:p14="http://schemas.microsoft.com/office/powerpoint/2010/main" val="4219669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44949" y="608257"/>
            <a:ext cx="7273145" cy="1815882"/>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to Cryptography</a:t>
            </a:r>
          </a:p>
          <a:p>
            <a:r>
              <a:rPr lang="en-US" sz="2800" dirty="0" smtClean="0">
                <a:solidFill>
                  <a:srgbClr val="24A9E1"/>
                </a:solidFill>
                <a:latin typeface="Tajawal Medium" panose="00000600000000000000" pitchFamily="2" charset="-78"/>
                <a:cs typeface="Tajawal Medium" panose="00000600000000000000" pitchFamily="2" charset="-78"/>
              </a:rPr>
              <a:t>Prepared by Dr. Mohammad </a:t>
            </a:r>
            <a:r>
              <a:rPr lang="en-US" sz="2800" dirty="0" err="1" smtClean="0">
                <a:solidFill>
                  <a:srgbClr val="24A9E1"/>
                </a:solidFill>
                <a:latin typeface="Tajawal Medium" panose="00000600000000000000" pitchFamily="2" charset="-78"/>
                <a:cs typeface="Tajawal Medium" panose="00000600000000000000" pitchFamily="2" charset="-78"/>
              </a:rPr>
              <a:t>Alkhatib</a:t>
            </a:r>
            <a:endParaRPr lang="en-US" sz="28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Associate Professor</a:t>
            </a:r>
          </a:p>
          <a:p>
            <a:r>
              <a:rPr lang="en-US" sz="2800" dirty="0" smtClean="0">
                <a:solidFill>
                  <a:srgbClr val="FF9518"/>
                </a:solidFill>
                <a:latin typeface="Tajawal Medium" panose="00000600000000000000" pitchFamily="2" charset="-78"/>
                <a:cs typeface="Tajawal Medium" panose="00000600000000000000" pitchFamily="2" charset="-78"/>
              </a:rPr>
              <a:t>Major: Information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4992074" cy="954107"/>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#5: RSA Cryptosystem</a:t>
            </a:r>
            <a:endParaRPr lang="en-US" sz="2800" dirty="0" smtClean="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8319"/>
    </mc:Choice>
    <mc:Fallback xmlns="">
      <p:transition spd="slow" advTm="4831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828800"/>
          </a:xfrm>
          <a:prstGeom prst="rect">
            <a:avLst/>
          </a:prstGeom>
        </p:spPr>
      </p:pic>
      <p:sp>
        <p:nvSpPr>
          <p:cNvPr id="7" name="TextBox 6"/>
          <p:cNvSpPr txBox="1"/>
          <p:nvPr/>
        </p:nvSpPr>
        <p:spPr>
          <a:xfrm>
            <a:off x="2650377" y="652790"/>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RSA Cryptosystem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41248" y="1789874"/>
            <a:ext cx="10771632" cy="2862322"/>
          </a:xfrm>
          <a:prstGeom prst="rect">
            <a:avLst/>
          </a:prstGeom>
          <a:noFill/>
        </p:spPr>
        <p:txBody>
          <a:bodyPr wrap="square" rtlCol="0">
            <a:spAutoFit/>
          </a:bodyPr>
          <a:lstStyle/>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smtClean="0">
                <a:cs typeface="Arial"/>
              </a:rPr>
              <a:t>Introduction to RSA Cryptosystem</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smtClean="0">
                <a:cs typeface="Arial"/>
              </a:rPr>
              <a:t>RSA Encryption and Decryption</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smtClean="0">
                <a:cs typeface="Arial"/>
              </a:rPr>
              <a:t>RSA Fast Exponentiation</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smtClean="0">
                <a:cs typeface="Arial"/>
              </a:rPr>
              <a:t>Speed-up Techniques for RSA</a:t>
            </a:r>
          </a:p>
          <a:p>
            <a:pPr marL="356870" indent="-344170">
              <a:lnSpc>
                <a:spcPct val="200000"/>
              </a:lnSpc>
              <a:buClr>
                <a:srgbClr val="5C83BE"/>
              </a:buClr>
              <a:buSzPct val="120000"/>
              <a:buFont typeface="Wingdings" pitchFamily="2" charset="2"/>
              <a:buChar char="Ø"/>
              <a:tabLst>
                <a:tab pos="356870" algn="l"/>
                <a:tab pos="357505" algn="l"/>
              </a:tabLst>
              <a:defRPr/>
            </a:pPr>
            <a:r>
              <a:rPr lang="en-US" i="1" spc="-5" dirty="0" smtClean="0">
                <a:cs typeface="Arial"/>
              </a:rPr>
              <a:t>Attacks against RSA</a:t>
            </a:r>
            <a:endParaRPr lang="en-US" spc="-5" dirty="0">
              <a:cs typeface="Arial"/>
            </a:endParaRPr>
          </a:p>
        </p:txBody>
      </p:sp>
      <p:sp>
        <p:nvSpPr>
          <p:cNvPr id="10" name="Rectangle 9"/>
          <p:cNvSpPr/>
          <p:nvPr/>
        </p:nvSpPr>
        <p:spPr>
          <a:xfrm>
            <a:off x="5746778" y="3176962"/>
            <a:ext cx="6096000" cy="2462213"/>
          </a:xfrm>
          <a:prstGeom prst="rect">
            <a:avLst/>
          </a:prstGeom>
        </p:spPr>
        <p:txBody>
          <a:bodyPr>
            <a:spAutoFit/>
          </a:bodyPr>
          <a:lstStyle/>
          <a:p>
            <a:pPr>
              <a:defRPr/>
            </a:pPr>
            <a:r>
              <a:rPr lang="fr-FR" altLang="ar-SA" sz="1400" dirty="0" err="1">
                <a:solidFill>
                  <a:srgbClr val="57576E"/>
                </a:solidFill>
              </a:rPr>
              <a:t>References</a:t>
            </a:r>
            <a:r>
              <a:rPr lang="fr-FR" altLang="ar-SA" sz="1400" dirty="0">
                <a:solidFill>
                  <a:srgbClr val="57576E"/>
                </a:solidFill>
              </a:rPr>
              <a:t>:</a:t>
            </a:r>
          </a:p>
          <a:p>
            <a:pPr>
              <a:defRPr/>
            </a:pPr>
            <a:endParaRPr lang="fr-FR" altLang="ar-SA" sz="1400" dirty="0">
              <a:solidFill>
                <a:srgbClr val="57576E"/>
              </a:solidFill>
            </a:endParaRPr>
          </a:p>
          <a:p>
            <a:pPr>
              <a:defRPr/>
            </a:pPr>
            <a:r>
              <a:rPr lang="en-US" altLang="ar-SA" sz="1400" b="1" dirty="0"/>
              <a:t>[1] </a:t>
            </a:r>
            <a:r>
              <a:rPr lang="en-US" sz="1400" b="1" dirty="0"/>
              <a:t>Katz and Lindell, Introduction to Modern Cryptography. SECOND EDITION. Chapman &amp; Hall/ CRC Press, 2014</a:t>
            </a:r>
          </a:p>
          <a:p>
            <a:pPr>
              <a:defRPr/>
            </a:pPr>
            <a:endParaRPr lang="en-US" altLang="ar-SA" sz="1400" b="1" dirty="0"/>
          </a:p>
          <a:p>
            <a:pPr>
              <a:defRPr/>
            </a:pPr>
            <a:r>
              <a:rPr lang="en-US" altLang="ar-SA" sz="1400" b="1" dirty="0"/>
              <a:t>[2] </a:t>
            </a:r>
            <a:r>
              <a:rPr lang="en-US" sz="1400" b="1" dirty="0"/>
              <a:t>C. </a:t>
            </a:r>
            <a:r>
              <a:rPr lang="en-US" sz="1400" b="1" dirty="0" err="1"/>
              <a:t>Paar</a:t>
            </a:r>
            <a:r>
              <a:rPr lang="en-US" sz="1400" b="1" dirty="0"/>
              <a:t> and J. </a:t>
            </a:r>
            <a:r>
              <a:rPr lang="en-US" sz="1400" b="1" dirty="0" err="1"/>
              <a:t>Pelzl</a:t>
            </a:r>
            <a:r>
              <a:rPr lang="en-US" sz="1400" b="1" dirty="0"/>
              <a:t>. Understanding Cryptography. A textbook for Student and Practitioners. Springer 2010</a:t>
            </a:r>
          </a:p>
          <a:p>
            <a:pPr>
              <a:defRPr/>
            </a:pPr>
            <a:endParaRPr lang="en-US" sz="1400" b="1" dirty="0"/>
          </a:p>
          <a:p>
            <a:pPr>
              <a:defRPr/>
            </a:pPr>
            <a:r>
              <a:rPr lang="en-US" altLang="ar-SA" sz="1400" b="1" dirty="0">
                <a:solidFill>
                  <a:srgbClr val="57576E"/>
                </a:solidFill>
              </a:rPr>
              <a:t>[3] </a:t>
            </a:r>
            <a:r>
              <a:rPr lang="en-US" sz="1400" b="1" dirty="0"/>
              <a:t>Trappe, Wade, and Lawrence C. Washington. 2006 (2nd Edition). Introduction to cryptography: with coding theory. Upper Saddle River, NJ: Prentice Hall</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565277"/>
          </a:xfrm>
          <a:prstGeom prst="rect">
            <a:avLst/>
          </a:prstGeom>
        </p:spPr>
      </p:pic>
      <p:sp>
        <p:nvSpPr>
          <p:cNvPr id="7" name="TextBox 6"/>
          <p:cNvSpPr txBox="1"/>
          <p:nvPr/>
        </p:nvSpPr>
        <p:spPr>
          <a:xfrm>
            <a:off x="2431696" y="307728"/>
            <a:ext cx="7160359" cy="954107"/>
          </a:xfrm>
          <a:prstGeom prst="rect">
            <a:avLst/>
          </a:prstGeom>
          <a:noFill/>
        </p:spPr>
        <p:txBody>
          <a:bodyPr wrap="square" rtlCol="0">
            <a:spAutoFit/>
          </a:bodyPr>
          <a:lstStyle/>
          <a:p>
            <a:pPr marL="12700">
              <a:lnSpc>
                <a:spcPct val="200000"/>
              </a:lnSpc>
              <a:buClr>
                <a:srgbClr val="5C83BE"/>
              </a:buClr>
              <a:buSzPct val="120000"/>
              <a:tabLst>
                <a:tab pos="356870" algn="l"/>
                <a:tab pos="357505" algn="l"/>
              </a:tabLst>
              <a:defRPr/>
            </a:pPr>
            <a:r>
              <a:rPr lang="en-US" sz="2800" dirty="0">
                <a:solidFill>
                  <a:schemeClr val="bg1"/>
                </a:solidFill>
                <a:latin typeface="Tajawal Medium" panose="00000600000000000000" pitchFamily="2" charset="-78"/>
                <a:cs typeface="Tajawal Medium" panose="00000600000000000000" pitchFamily="2" charset="-78"/>
              </a:rPr>
              <a:t>Introduction to RSA </a:t>
            </a:r>
            <a:r>
              <a:rPr lang="en-US" sz="2800" dirty="0" smtClean="0">
                <a:solidFill>
                  <a:schemeClr val="bg1"/>
                </a:solidFill>
                <a:latin typeface="Tajawal Medium" panose="00000600000000000000" pitchFamily="2" charset="-78"/>
                <a:cs typeface="Tajawal Medium" panose="00000600000000000000" pitchFamily="2" charset="-78"/>
              </a:rPr>
              <a:t>Cryptosystem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object 3"/>
          <p:cNvSpPr>
            <a:spLocks/>
          </p:cNvSpPr>
          <p:nvPr/>
        </p:nvSpPr>
        <p:spPr bwMode="auto">
          <a:xfrm>
            <a:off x="6372225" y="1125539"/>
            <a:ext cx="1811338" cy="441325"/>
          </a:xfrm>
          <a:custGeom>
            <a:avLst/>
            <a:gdLst>
              <a:gd name="T0" fmla="*/ 1796191 w 1811020"/>
              <a:gd name="T1" fmla="*/ 128080 h 441960"/>
              <a:gd name="T2" fmla="*/ 1713432 w 1811020"/>
              <a:gd name="T3" fmla="*/ 46575 h 441960"/>
              <a:gd name="T4" fmla="*/ 1554046 w 1811020"/>
              <a:gd name="T5" fmla="*/ 0 h 441960"/>
              <a:gd name="T6" fmla="*/ 131799 w 1811020"/>
              <a:gd name="T7" fmla="*/ 34932 h 441960"/>
              <a:gd name="T8" fmla="*/ 36767 w 1811020"/>
              <a:gd name="T9" fmla="*/ 110615 h 441960"/>
              <a:gd name="T10" fmla="*/ 0 w 1811020"/>
              <a:gd name="T11" fmla="*/ 209587 h 441960"/>
              <a:gd name="T12" fmla="*/ 9207 w 1811020"/>
              <a:gd name="T13" fmla="*/ 260045 h 441960"/>
              <a:gd name="T14" fmla="*/ 12255 w 1811020"/>
              <a:gd name="T15" fmla="*/ 189210 h 441960"/>
              <a:gd name="T16" fmla="*/ 21463 w 1811020"/>
              <a:gd name="T17" fmla="*/ 151369 h 441960"/>
              <a:gd name="T18" fmla="*/ 58231 w 1811020"/>
              <a:gd name="T19" fmla="*/ 98971 h 441960"/>
              <a:gd name="T20" fmla="*/ 91951 w 1811020"/>
              <a:gd name="T21" fmla="*/ 71941 h 441960"/>
              <a:gd name="T22" fmla="*/ 183903 w 1811020"/>
              <a:gd name="T23" fmla="*/ 26198 h 441960"/>
              <a:gd name="T24" fmla="*/ 1523390 w 1811020"/>
              <a:gd name="T25" fmla="*/ 8727 h 441960"/>
              <a:gd name="T26" fmla="*/ 1728756 w 1811020"/>
              <a:gd name="T27" fmla="*/ 69861 h 441960"/>
              <a:gd name="T28" fmla="*/ 1790062 w 1811020"/>
              <a:gd name="T29" fmla="*/ 138269 h 441960"/>
              <a:gd name="T30" fmla="*/ 1808449 w 1811020"/>
              <a:gd name="T31" fmla="*/ 192122 h 441960"/>
              <a:gd name="T32" fmla="*/ 1811517 w 1811020"/>
              <a:gd name="T33" fmla="*/ 209587 h 441960"/>
              <a:gd name="T34" fmla="*/ 1817647 w 1811020"/>
              <a:gd name="T35" fmla="*/ 232877 h 441960"/>
              <a:gd name="T36" fmla="*/ 9207 w 1811020"/>
              <a:gd name="T37" fmla="*/ 209587 h 441960"/>
              <a:gd name="T38" fmla="*/ 45975 w 1811020"/>
              <a:gd name="T39" fmla="*/ 305649 h 441960"/>
              <a:gd name="T40" fmla="*/ 12255 w 1811020"/>
              <a:gd name="T41" fmla="*/ 229962 h 441960"/>
              <a:gd name="T42" fmla="*/ 9207 w 1811020"/>
              <a:gd name="T43" fmla="*/ 212497 h 441960"/>
              <a:gd name="T44" fmla="*/ 36767 w 1811020"/>
              <a:gd name="T45" fmla="*/ 311468 h 441960"/>
              <a:gd name="T46" fmla="*/ 45975 w 1811020"/>
              <a:gd name="T47" fmla="*/ 305649 h 441960"/>
              <a:gd name="T48" fmla="*/ 42924 w 1811020"/>
              <a:gd name="T49" fmla="*/ 120803 h 441960"/>
              <a:gd name="T50" fmla="*/ 58231 w 1811020"/>
              <a:gd name="T51" fmla="*/ 323113 h 441960"/>
              <a:gd name="T52" fmla="*/ 67439 w 1811020"/>
              <a:gd name="T53" fmla="*/ 346402 h 441960"/>
              <a:gd name="T54" fmla="*/ 76615 w 1811020"/>
              <a:gd name="T55" fmla="*/ 337668 h 441960"/>
              <a:gd name="T56" fmla="*/ 73567 w 1811020"/>
              <a:gd name="T57" fmla="*/ 86843 h 441960"/>
              <a:gd name="T58" fmla="*/ 73567 w 1811020"/>
              <a:gd name="T59" fmla="*/ 337668 h 441960"/>
              <a:gd name="T60" fmla="*/ 91951 w 1811020"/>
              <a:gd name="T61" fmla="*/ 362897 h 441960"/>
              <a:gd name="T62" fmla="*/ 95031 w 1811020"/>
              <a:gd name="T63" fmla="*/ 69861 h 441960"/>
              <a:gd name="T64" fmla="*/ 95031 w 1811020"/>
              <a:gd name="T65" fmla="*/ 69861 h 441960"/>
              <a:gd name="T66" fmla="*/ 1777801 w 1811020"/>
              <a:gd name="T67" fmla="*/ 305649 h 441960"/>
              <a:gd name="T68" fmla="*/ 1685847 w 1811020"/>
              <a:gd name="T69" fmla="*/ 378422 h 441960"/>
              <a:gd name="T70" fmla="*/ 1523390 w 1811020"/>
              <a:gd name="T71" fmla="*/ 413353 h 441960"/>
              <a:gd name="T72" fmla="*/ 134879 w 1811020"/>
              <a:gd name="T73" fmla="*/ 378422 h 441960"/>
              <a:gd name="T74" fmla="*/ 131799 w 1811020"/>
              <a:gd name="T75" fmla="*/ 387155 h 441960"/>
              <a:gd name="T76" fmla="*/ 297319 w 1811020"/>
              <a:gd name="T77" fmla="*/ 422086 h 441960"/>
              <a:gd name="T78" fmla="*/ 1639869 w 1811020"/>
              <a:gd name="T79" fmla="*/ 404620 h 441960"/>
              <a:gd name="T80" fmla="*/ 1783931 w 1811020"/>
              <a:gd name="T81" fmla="*/ 311468 h 441960"/>
              <a:gd name="T82" fmla="*/ 1790062 w 1811020"/>
              <a:gd name="T83" fmla="*/ 133903 h 441960"/>
              <a:gd name="T84" fmla="*/ 1811517 w 1811020"/>
              <a:gd name="T85" fmla="*/ 263441 h 441960"/>
              <a:gd name="T86" fmla="*/ 1808449 w 1811020"/>
              <a:gd name="T87" fmla="*/ 232877 h 441960"/>
              <a:gd name="T88" fmla="*/ 1799256 w 1811020"/>
              <a:gd name="T89" fmla="*/ 270718 h 441960"/>
              <a:gd name="T90" fmla="*/ 1790062 w 1811020"/>
              <a:gd name="T91" fmla="*/ 302738 h 441960"/>
              <a:gd name="T92" fmla="*/ 1811517 w 1811020"/>
              <a:gd name="T93" fmla="*/ 263441 h 441960"/>
              <a:gd name="T94" fmla="*/ 1811325 w 1811020"/>
              <a:gd name="T95" fmla="*/ 211042 h 4419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11020"/>
              <a:gd name="T145" fmla="*/ 0 h 441960"/>
              <a:gd name="T146" fmla="*/ 1811020 w 1811020"/>
              <a:gd name="T147" fmla="*/ 441960 h 44196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11020" h="441960">
                <a:moveTo>
                  <a:pt x="1810511" y="219455"/>
                </a:moveTo>
                <a:lnTo>
                  <a:pt x="1804415" y="176783"/>
                </a:lnTo>
                <a:lnTo>
                  <a:pt x="1786127" y="134111"/>
                </a:lnTo>
                <a:lnTo>
                  <a:pt x="1743455" y="79247"/>
                </a:lnTo>
                <a:lnTo>
                  <a:pt x="1722119" y="64007"/>
                </a:lnTo>
                <a:lnTo>
                  <a:pt x="1703831" y="48767"/>
                </a:lnTo>
                <a:lnTo>
                  <a:pt x="1630679" y="18287"/>
                </a:lnTo>
                <a:lnTo>
                  <a:pt x="1575815" y="3047"/>
                </a:lnTo>
                <a:lnTo>
                  <a:pt x="1545335" y="0"/>
                </a:lnTo>
                <a:lnTo>
                  <a:pt x="265175" y="0"/>
                </a:lnTo>
                <a:lnTo>
                  <a:pt x="207263" y="9143"/>
                </a:lnTo>
                <a:lnTo>
                  <a:pt x="131063" y="36575"/>
                </a:lnTo>
                <a:lnTo>
                  <a:pt x="88391" y="64007"/>
                </a:lnTo>
                <a:lnTo>
                  <a:pt x="67055" y="79247"/>
                </a:lnTo>
                <a:lnTo>
                  <a:pt x="36575" y="115823"/>
                </a:lnTo>
                <a:lnTo>
                  <a:pt x="24383" y="134111"/>
                </a:lnTo>
                <a:lnTo>
                  <a:pt x="6095" y="176783"/>
                </a:lnTo>
                <a:lnTo>
                  <a:pt x="0" y="219455"/>
                </a:lnTo>
                <a:lnTo>
                  <a:pt x="3047" y="243839"/>
                </a:lnTo>
                <a:lnTo>
                  <a:pt x="6095" y="265175"/>
                </a:lnTo>
                <a:lnTo>
                  <a:pt x="9143" y="272287"/>
                </a:lnTo>
                <a:lnTo>
                  <a:pt x="9143" y="219455"/>
                </a:lnTo>
                <a:lnTo>
                  <a:pt x="9334" y="220979"/>
                </a:lnTo>
                <a:lnTo>
                  <a:pt x="12191" y="198119"/>
                </a:lnTo>
                <a:lnTo>
                  <a:pt x="12191" y="201167"/>
                </a:lnTo>
                <a:lnTo>
                  <a:pt x="15239" y="179831"/>
                </a:lnTo>
                <a:lnTo>
                  <a:pt x="21335" y="158495"/>
                </a:lnTo>
                <a:lnTo>
                  <a:pt x="42671" y="126491"/>
                </a:lnTo>
                <a:lnTo>
                  <a:pt x="42671" y="121919"/>
                </a:lnTo>
                <a:lnTo>
                  <a:pt x="57911" y="103631"/>
                </a:lnTo>
                <a:lnTo>
                  <a:pt x="73151" y="90931"/>
                </a:lnTo>
                <a:lnTo>
                  <a:pt x="73151" y="88391"/>
                </a:lnTo>
                <a:lnTo>
                  <a:pt x="91439" y="75329"/>
                </a:lnTo>
                <a:lnTo>
                  <a:pt x="91439" y="73151"/>
                </a:lnTo>
                <a:lnTo>
                  <a:pt x="112775" y="57911"/>
                </a:lnTo>
                <a:lnTo>
                  <a:pt x="182879" y="27431"/>
                </a:lnTo>
                <a:lnTo>
                  <a:pt x="265175" y="12191"/>
                </a:lnTo>
                <a:lnTo>
                  <a:pt x="295655" y="9143"/>
                </a:lnTo>
                <a:lnTo>
                  <a:pt x="1514855" y="9143"/>
                </a:lnTo>
                <a:lnTo>
                  <a:pt x="1600199" y="18287"/>
                </a:lnTo>
                <a:lnTo>
                  <a:pt x="1676399" y="45719"/>
                </a:lnTo>
                <a:lnTo>
                  <a:pt x="1719071" y="73151"/>
                </a:lnTo>
                <a:lnTo>
                  <a:pt x="1752599" y="103631"/>
                </a:lnTo>
                <a:lnTo>
                  <a:pt x="1780031" y="140207"/>
                </a:lnTo>
                <a:lnTo>
                  <a:pt x="1780031" y="144779"/>
                </a:lnTo>
                <a:lnTo>
                  <a:pt x="1789175" y="158495"/>
                </a:lnTo>
                <a:lnTo>
                  <a:pt x="1795271" y="179831"/>
                </a:lnTo>
                <a:lnTo>
                  <a:pt x="1798319" y="201167"/>
                </a:lnTo>
                <a:lnTo>
                  <a:pt x="1798319" y="198119"/>
                </a:lnTo>
                <a:lnTo>
                  <a:pt x="1801177" y="220979"/>
                </a:lnTo>
                <a:lnTo>
                  <a:pt x="1801367" y="219455"/>
                </a:lnTo>
                <a:lnTo>
                  <a:pt x="1801367" y="275843"/>
                </a:lnTo>
                <a:lnTo>
                  <a:pt x="1804415" y="265175"/>
                </a:lnTo>
                <a:lnTo>
                  <a:pt x="1807463" y="243839"/>
                </a:lnTo>
                <a:lnTo>
                  <a:pt x="1810511" y="219455"/>
                </a:lnTo>
                <a:close/>
              </a:path>
              <a:path w="1811020" h="441960">
                <a:moveTo>
                  <a:pt x="9334" y="220979"/>
                </a:moveTo>
                <a:lnTo>
                  <a:pt x="9143" y="219455"/>
                </a:lnTo>
                <a:lnTo>
                  <a:pt x="9143" y="222503"/>
                </a:lnTo>
                <a:lnTo>
                  <a:pt x="9334" y="220979"/>
                </a:lnTo>
                <a:close/>
              </a:path>
              <a:path w="1811020" h="441960">
                <a:moveTo>
                  <a:pt x="45719" y="320039"/>
                </a:moveTo>
                <a:lnTo>
                  <a:pt x="21335" y="283463"/>
                </a:lnTo>
                <a:lnTo>
                  <a:pt x="15239" y="262127"/>
                </a:lnTo>
                <a:lnTo>
                  <a:pt x="12191" y="240791"/>
                </a:lnTo>
                <a:lnTo>
                  <a:pt x="12191" y="243839"/>
                </a:lnTo>
                <a:lnTo>
                  <a:pt x="9334" y="220979"/>
                </a:lnTo>
                <a:lnTo>
                  <a:pt x="9143" y="222503"/>
                </a:lnTo>
                <a:lnTo>
                  <a:pt x="9143" y="272287"/>
                </a:lnTo>
                <a:lnTo>
                  <a:pt x="24383" y="307847"/>
                </a:lnTo>
                <a:lnTo>
                  <a:pt x="36575" y="326135"/>
                </a:lnTo>
                <a:lnTo>
                  <a:pt x="42671" y="333451"/>
                </a:lnTo>
                <a:lnTo>
                  <a:pt x="42671" y="320039"/>
                </a:lnTo>
                <a:lnTo>
                  <a:pt x="45719" y="320039"/>
                </a:lnTo>
                <a:close/>
              </a:path>
              <a:path w="1811020" h="441960">
                <a:moveTo>
                  <a:pt x="45719" y="121919"/>
                </a:moveTo>
                <a:lnTo>
                  <a:pt x="42671" y="121919"/>
                </a:lnTo>
                <a:lnTo>
                  <a:pt x="42671" y="126491"/>
                </a:lnTo>
                <a:lnTo>
                  <a:pt x="45719" y="121919"/>
                </a:lnTo>
                <a:close/>
              </a:path>
              <a:path w="1811020" h="441960">
                <a:moveTo>
                  <a:pt x="76199" y="353567"/>
                </a:moveTo>
                <a:lnTo>
                  <a:pt x="57911" y="338327"/>
                </a:lnTo>
                <a:lnTo>
                  <a:pt x="42671" y="320039"/>
                </a:lnTo>
                <a:lnTo>
                  <a:pt x="42671" y="333451"/>
                </a:lnTo>
                <a:lnTo>
                  <a:pt x="67055" y="362711"/>
                </a:lnTo>
                <a:lnTo>
                  <a:pt x="73151" y="367066"/>
                </a:lnTo>
                <a:lnTo>
                  <a:pt x="73151" y="353567"/>
                </a:lnTo>
                <a:lnTo>
                  <a:pt x="76199" y="353567"/>
                </a:lnTo>
                <a:close/>
              </a:path>
              <a:path w="1811020" h="441960">
                <a:moveTo>
                  <a:pt x="76199" y="88391"/>
                </a:moveTo>
                <a:lnTo>
                  <a:pt x="73151" y="88391"/>
                </a:lnTo>
                <a:lnTo>
                  <a:pt x="73151" y="90931"/>
                </a:lnTo>
                <a:lnTo>
                  <a:pt x="76199" y="88391"/>
                </a:lnTo>
                <a:close/>
              </a:path>
              <a:path w="1811020" h="441960">
                <a:moveTo>
                  <a:pt x="94487" y="368807"/>
                </a:moveTo>
                <a:lnTo>
                  <a:pt x="73151" y="353567"/>
                </a:lnTo>
                <a:lnTo>
                  <a:pt x="73151" y="367066"/>
                </a:lnTo>
                <a:lnTo>
                  <a:pt x="88391" y="377951"/>
                </a:lnTo>
                <a:lnTo>
                  <a:pt x="91439" y="379983"/>
                </a:lnTo>
                <a:lnTo>
                  <a:pt x="91439" y="368807"/>
                </a:lnTo>
                <a:lnTo>
                  <a:pt x="94487" y="368807"/>
                </a:lnTo>
                <a:close/>
              </a:path>
              <a:path w="1811020" h="441960">
                <a:moveTo>
                  <a:pt x="94487" y="73151"/>
                </a:moveTo>
                <a:lnTo>
                  <a:pt x="91439" y="73151"/>
                </a:lnTo>
                <a:lnTo>
                  <a:pt x="91439" y="75329"/>
                </a:lnTo>
                <a:lnTo>
                  <a:pt x="94487" y="73151"/>
                </a:lnTo>
                <a:close/>
              </a:path>
              <a:path w="1811020" h="441960">
                <a:moveTo>
                  <a:pt x="1780031" y="316991"/>
                </a:moveTo>
                <a:lnTo>
                  <a:pt x="1780031" y="301751"/>
                </a:lnTo>
                <a:lnTo>
                  <a:pt x="1767839" y="320039"/>
                </a:lnTo>
                <a:lnTo>
                  <a:pt x="1752599" y="338327"/>
                </a:lnTo>
                <a:lnTo>
                  <a:pt x="1719071" y="368807"/>
                </a:lnTo>
                <a:lnTo>
                  <a:pt x="1676399" y="396239"/>
                </a:lnTo>
                <a:lnTo>
                  <a:pt x="1627631" y="414527"/>
                </a:lnTo>
                <a:lnTo>
                  <a:pt x="1545335" y="429767"/>
                </a:lnTo>
                <a:lnTo>
                  <a:pt x="1514855" y="432815"/>
                </a:lnTo>
                <a:lnTo>
                  <a:pt x="295655" y="432815"/>
                </a:lnTo>
                <a:lnTo>
                  <a:pt x="210311" y="423671"/>
                </a:lnTo>
                <a:lnTo>
                  <a:pt x="134111" y="396239"/>
                </a:lnTo>
                <a:lnTo>
                  <a:pt x="91439" y="368807"/>
                </a:lnTo>
                <a:lnTo>
                  <a:pt x="91439" y="379983"/>
                </a:lnTo>
                <a:lnTo>
                  <a:pt x="131063" y="405383"/>
                </a:lnTo>
                <a:lnTo>
                  <a:pt x="179831" y="423671"/>
                </a:lnTo>
                <a:lnTo>
                  <a:pt x="234695" y="435863"/>
                </a:lnTo>
                <a:lnTo>
                  <a:pt x="295655" y="441959"/>
                </a:lnTo>
                <a:lnTo>
                  <a:pt x="1514855" y="441959"/>
                </a:lnTo>
                <a:lnTo>
                  <a:pt x="1575815" y="435863"/>
                </a:lnTo>
                <a:lnTo>
                  <a:pt x="1630679" y="423671"/>
                </a:lnTo>
                <a:lnTo>
                  <a:pt x="1679447" y="405383"/>
                </a:lnTo>
                <a:lnTo>
                  <a:pt x="1722119" y="377951"/>
                </a:lnTo>
                <a:lnTo>
                  <a:pt x="1773935" y="326135"/>
                </a:lnTo>
                <a:lnTo>
                  <a:pt x="1780031" y="316991"/>
                </a:lnTo>
                <a:close/>
              </a:path>
              <a:path w="1811020" h="441960">
                <a:moveTo>
                  <a:pt x="1780031" y="144779"/>
                </a:moveTo>
                <a:lnTo>
                  <a:pt x="1780031" y="140207"/>
                </a:lnTo>
                <a:lnTo>
                  <a:pt x="1776983" y="140207"/>
                </a:lnTo>
                <a:lnTo>
                  <a:pt x="1780031" y="144779"/>
                </a:lnTo>
                <a:close/>
              </a:path>
              <a:path w="1811020" h="441960">
                <a:moveTo>
                  <a:pt x="1801367" y="275843"/>
                </a:moveTo>
                <a:lnTo>
                  <a:pt x="1801367" y="222503"/>
                </a:lnTo>
                <a:lnTo>
                  <a:pt x="1801177" y="220979"/>
                </a:lnTo>
                <a:lnTo>
                  <a:pt x="1798319" y="243839"/>
                </a:lnTo>
                <a:lnTo>
                  <a:pt x="1798319" y="240791"/>
                </a:lnTo>
                <a:lnTo>
                  <a:pt x="1795271" y="262127"/>
                </a:lnTo>
                <a:lnTo>
                  <a:pt x="1789175" y="283463"/>
                </a:lnTo>
                <a:lnTo>
                  <a:pt x="1776983" y="301751"/>
                </a:lnTo>
                <a:lnTo>
                  <a:pt x="1780031" y="301751"/>
                </a:lnTo>
                <a:lnTo>
                  <a:pt x="1780031" y="316991"/>
                </a:lnTo>
                <a:lnTo>
                  <a:pt x="1786127" y="307847"/>
                </a:lnTo>
                <a:lnTo>
                  <a:pt x="1798319" y="286511"/>
                </a:lnTo>
                <a:lnTo>
                  <a:pt x="1801367" y="275843"/>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2" name="object 4"/>
          <p:cNvSpPr txBox="1"/>
          <p:nvPr/>
        </p:nvSpPr>
        <p:spPr>
          <a:xfrm>
            <a:off x="6753226" y="1195389"/>
            <a:ext cx="1120775" cy="282575"/>
          </a:xfrm>
          <a:prstGeom prst="rect">
            <a:avLst/>
          </a:prstGeom>
        </p:spPr>
        <p:txBody>
          <a:bodyPr lIns="0" tIns="0" rIns="0" bIns="0">
            <a:spAutoFit/>
          </a:bodyPr>
          <a:lstStyle/>
          <a:p>
            <a:pPr marL="12700" algn="r" rtl="1">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olog</a:t>
            </a:r>
            <a:r>
              <a:rPr dirty="0">
                <a:solidFill>
                  <a:srgbClr val="232021"/>
                </a:solidFill>
                <a:latin typeface="Arial"/>
                <a:cs typeface="Arial"/>
              </a:rPr>
              <a:t>y</a:t>
            </a:r>
            <a:endParaRPr>
              <a:solidFill>
                <a:srgbClr val="292934"/>
              </a:solidFill>
              <a:latin typeface="Arial"/>
              <a:cs typeface="Arial"/>
            </a:endParaRPr>
          </a:p>
        </p:txBody>
      </p:sp>
      <p:sp>
        <p:nvSpPr>
          <p:cNvPr id="13" name="object 5"/>
          <p:cNvSpPr>
            <a:spLocks/>
          </p:cNvSpPr>
          <p:nvPr/>
        </p:nvSpPr>
        <p:spPr bwMode="auto">
          <a:xfrm>
            <a:off x="4573588" y="2201863"/>
            <a:ext cx="1808162" cy="444500"/>
          </a:xfrm>
          <a:custGeom>
            <a:avLst/>
            <a:gdLst>
              <a:gd name="T0" fmla="*/ 1805371 w 1807845"/>
              <a:gd name="T1" fmla="*/ 175719 h 441960"/>
              <a:gd name="T2" fmla="*/ 1768592 w 1807845"/>
              <a:gd name="T3" fmla="*/ 110254 h 441960"/>
              <a:gd name="T4" fmla="*/ 1609205 w 1807845"/>
              <a:gd name="T5" fmla="*/ 10334 h 441960"/>
              <a:gd name="T6" fmla="*/ 294254 w 1807845"/>
              <a:gd name="T7" fmla="*/ 0 h 441960"/>
              <a:gd name="T8" fmla="*/ 205367 w 1807845"/>
              <a:gd name="T9" fmla="*/ 10334 h 441960"/>
              <a:gd name="T10" fmla="*/ 128736 w 1807845"/>
              <a:gd name="T11" fmla="*/ 44789 h 441960"/>
              <a:gd name="T12" fmla="*/ 21463 w 1807845"/>
              <a:gd name="T13" fmla="*/ 151600 h 441960"/>
              <a:gd name="T14" fmla="*/ 9207 w 1807845"/>
              <a:gd name="T15" fmla="*/ 311816 h 441960"/>
              <a:gd name="T16" fmla="*/ 30639 w 1807845"/>
              <a:gd name="T17" fmla="*/ 158492 h 441960"/>
              <a:gd name="T18" fmla="*/ 55183 w 1807845"/>
              <a:gd name="T19" fmla="*/ 117142 h 441960"/>
              <a:gd name="T20" fmla="*/ 110335 w 1807845"/>
              <a:gd name="T21" fmla="*/ 65460 h 441960"/>
              <a:gd name="T22" fmla="*/ 183903 w 1807845"/>
              <a:gd name="T23" fmla="*/ 31005 h 441960"/>
              <a:gd name="T24" fmla="*/ 236007 w 1807845"/>
              <a:gd name="T25" fmla="*/ 17225 h 441960"/>
              <a:gd name="T26" fmla="*/ 294254 w 1807845"/>
              <a:gd name="T27" fmla="*/ 10334 h 441960"/>
              <a:gd name="T28" fmla="*/ 1581617 w 1807845"/>
              <a:gd name="T29" fmla="*/ 17225 h 441960"/>
              <a:gd name="T30" fmla="*/ 1682769 w 1807845"/>
              <a:gd name="T31" fmla="*/ 51682 h 441960"/>
              <a:gd name="T32" fmla="*/ 1786982 w 1807845"/>
              <a:gd name="T33" fmla="*/ 158492 h 441960"/>
              <a:gd name="T34" fmla="*/ 1817631 w 1807845"/>
              <a:gd name="T35" fmla="*/ 275636 h 441960"/>
              <a:gd name="T36" fmla="*/ 30639 w 1807845"/>
              <a:gd name="T37" fmla="*/ 341104 h 441960"/>
              <a:gd name="T38" fmla="*/ 15335 w 1807845"/>
              <a:gd name="T39" fmla="*/ 299759 h 441960"/>
              <a:gd name="T40" fmla="*/ 33719 w 1807845"/>
              <a:gd name="T41" fmla="*/ 368665 h 441960"/>
              <a:gd name="T42" fmla="*/ 58231 w 1807845"/>
              <a:gd name="T43" fmla="*/ 382451 h 441960"/>
              <a:gd name="T44" fmla="*/ 55183 w 1807845"/>
              <a:gd name="T45" fmla="*/ 121277 h 441960"/>
              <a:gd name="T46" fmla="*/ 91951 w 1807845"/>
              <a:gd name="T47" fmla="*/ 416904 h 441960"/>
              <a:gd name="T48" fmla="*/ 73567 w 1807845"/>
              <a:gd name="T49" fmla="*/ 403119 h 441960"/>
              <a:gd name="T50" fmla="*/ 67439 w 1807845"/>
              <a:gd name="T51" fmla="*/ 410013 h 441960"/>
              <a:gd name="T52" fmla="*/ 110335 w 1807845"/>
              <a:gd name="T53" fmla="*/ 446436 h 441960"/>
              <a:gd name="T54" fmla="*/ 113415 w 1807845"/>
              <a:gd name="T55" fmla="*/ 65460 h 441960"/>
              <a:gd name="T56" fmla="*/ 113415 w 1807845"/>
              <a:gd name="T57" fmla="*/ 65460 h 441960"/>
              <a:gd name="T58" fmla="*/ 208422 w 1807845"/>
              <a:gd name="T59" fmla="*/ 478918 h 441960"/>
              <a:gd name="T60" fmla="*/ 134879 w 1807845"/>
              <a:gd name="T61" fmla="*/ 447910 h 441960"/>
              <a:gd name="T62" fmla="*/ 128736 w 1807845"/>
              <a:gd name="T63" fmla="*/ 458252 h 441960"/>
              <a:gd name="T64" fmla="*/ 205367 w 1807845"/>
              <a:gd name="T65" fmla="*/ 489255 h 441960"/>
              <a:gd name="T66" fmla="*/ 263599 w 1807845"/>
              <a:gd name="T67" fmla="*/ 489255 h 441960"/>
              <a:gd name="T68" fmla="*/ 263599 w 1807845"/>
              <a:gd name="T69" fmla="*/ 13782 h 441960"/>
              <a:gd name="T70" fmla="*/ 1808437 w 1807845"/>
              <a:gd name="T71" fmla="*/ 311816 h 441960"/>
              <a:gd name="T72" fmla="*/ 1802307 w 1807845"/>
              <a:gd name="T73" fmla="*/ 296312 h 441960"/>
              <a:gd name="T74" fmla="*/ 1774722 w 1807845"/>
              <a:gd name="T75" fmla="*/ 361776 h 441960"/>
              <a:gd name="T76" fmla="*/ 1725678 w 1807845"/>
              <a:gd name="T77" fmla="*/ 420349 h 441960"/>
              <a:gd name="T78" fmla="*/ 1682769 w 1807845"/>
              <a:gd name="T79" fmla="*/ 447910 h 441960"/>
              <a:gd name="T80" fmla="*/ 1550970 w 1807845"/>
              <a:gd name="T81" fmla="*/ 489255 h 441960"/>
              <a:gd name="T82" fmla="*/ 1554030 w 1807845"/>
              <a:gd name="T83" fmla="*/ 499591 h 441960"/>
              <a:gd name="T84" fmla="*/ 1710354 w 1807845"/>
              <a:gd name="T85" fmla="*/ 444467 h 441960"/>
              <a:gd name="T86" fmla="*/ 1796177 w 1807845"/>
              <a:gd name="T87" fmla="*/ 347992 h 44196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07845"/>
              <a:gd name="T133" fmla="*/ 0 h 441960"/>
              <a:gd name="T134" fmla="*/ 1807845 w 1807845"/>
              <a:gd name="T135" fmla="*/ 441960 h 44196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00199" y="9143"/>
                </a:lnTo>
                <a:lnTo>
                  <a:pt x="1545335" y="3047"/>
                </a:lnTo>
                <a:lnTo>
                  <a:pt x="1514855" y="0"/>
                </a:lnTo>
                <a:lnTo>
                  <a:pt x="292607" y="0"/>
                </a:lnTo>
                <a:lnTo>
                  <a:pt x="262127" y="3047"/>
                </a:lnTo>
                <a:lnTo>
                  <a:pt x="234695" y="6095"/>
                </a:lnTo>
                <a:lnTo>
                  <a:pt x="204215" y="9143"/>
                </a:lnTo>
                <a:lnTo>
                  <a:pt x="179831" y="18287"/>
                </a:lnTo>
                <a:lnTo>
                  <a:pt x="152399" y="27431"/>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34111" y="45719"/>
                </a:lnTo>
                <a:lnTo>
                  <a:pt x="155447" y="36575"/>
                </a:lnTo>
                <a:lnTo>
                  <a:pt x="182879" y="27431"/>
                </a:lnTo>
                <a:lnTo>
                  <a:pt x="207263" y="18287"/>
                </a:lnTo>
                <a:lnTo>
                  <a:pt x="207263" y="21335"/>
                </a:lnTo>
                <a:lnTo>
                  <a:pt x="234695" y="15239"/>
                </a:lnTo>
                <a:lnTo>
                  <a:pt x="262127" y="12496"/>
                </a:lnTo>
                <a:lnTo>
                  <a:pt x="262127" y="12191"/>
                </a:lnTo>
                <a:lnTo>
                  <a:pt x="292607" y="9143"/>
                </a:lnTo>
                <a:lnTo>
                  <a:pt x="1514855" y="9143"/>
                </a:lnTo>
                <a:lnTo>
                  <a:pt x="1542287" y="12191"/>
                </a:lnTo>
                <a:lnTo>
                  <a:pt x="1572767" y="15239"/>
                </a:lnTo>
                <a:lnTo>
                  <a:pt x="1600199" y="21335"/>
                </a:lnTo>
                <a:lnTo>
                  <a:pt x="1600199" y="18287"/>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30479" y="301751"/>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3567"/>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6719"/>
                </a:lnTo>
                <a:lnTo>
                  <a:pt x="207263" y="423671"/>
                </a:lnTo>
                <a:lnTo>
                  <a:pt x="182879" y="414527"/>
                </a:lnTo>
                <a:lnTo>
                  <a:pt x="155447" y="405383"/>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1751"/>
                </a:lnTo>
                <a:lnTo>
                  <a:pt x="1764791" y="320039"/>
                </a:lnTo>
                <a:lnTo>
                  <a:pt x="1734311" y="356615"/>
                </a:lnTo>
                <a:lnTo>
                  <a:pt x="1734311" y="353567"/>
                </a:lnTo>
                <a:lnTo>
                  <a:pt x="1716023" y="371855"/>
                </a:lnTo>
                <a:lnTo>
                  <a:pt x="1716023" y="368807"/>
                </a:lnTo>
                <a:lnTo>
                  <a:pt x="1694687" y="384047"/>
                </a:lnTo>
                <a:lnTo>
                  <a:pt x="1673351" y="396239"/>
                </a:lnTo>
                <a:lnTo>
                  <a:pt x="1600199" y="423671"/>
                </a:lnTo>
                <a:lnTo>
                  <a:pt x="1572767" y="426719"/>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4" name="object 6"/>
          <p:cNvSpPr txBox="1"/>
          <p:nvPr/>
        </p:nvSpPr>
        <p:spPr>
          <a:xfrm>
            <a:off x="4811713" y="2271713"/>
            <a:ext cx="1401762" cy="285750"/>
          </a:xfrm>
          <a:prstGeom prst="rect">
            <a:avLst/>
          </a:prstGeom>
        </p:spPr>
        <p:txBody>
          <a:bodyPr lIns="0" tIns="0" rIns="0" bIns="0">
            <a:spAutoFit/>
          </a:bodyPr>
          <a:lstStyle/>
          <a:p>
            <a:pPr marL="12700" algn="r" rtl="1">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og</a:t>
            </a:r>
            <a:r>
              <a:rPr dirty="0">
                <a:solidFill>
                  <a:srgbClr val="232021"/>
                </a:solidFill>
                <a:latin typeface="Arial"/>
                <a:cs typeface="Arial"/>
              </a:rPr>
              <a:t>r</a:t>
            </a:r>
            <a:r>
              <a:rPr spc="5" dirty="0">
                <a:solidFill>
                  <a:srgbClr val="232021"/>
                </a:solidFill>
                <a:latin typeface="Arial"/>
                <a:cs typeface="Arial"/>
              </a:rPr>
              <a:t>aph</a:t>
            </a:r>
            <a:r>
              <a:rPr dirty="0">
                <a:solidFill>
                  <a:srgbClr val="232021"/>
                </a:solidFill>
                <a:latin typeface="Arial"/>
                <a:cs typeface="Arial"/>
              </a:rPr>
              <a:t>y</a:t>
            </a:r>
            <a:endParaRPr>
              <a:solidFill>
                <a:srgbClr val="292934"/>
              </a:solidFill>
              <a:latin typeface="Arial"/>
              <a:cs typeface="Arial"/>
            </a:endParaRPr>
          </a:p>
        </p:txBody>
      </p:sp>
      <p:sp>
        <p:nvSpPr>
          <p:cNvPr id="15" name="object 7"/>
          <p:cNvSpPr>
            <a:spLocks/>
          </p:cNvSpPr>
          <p:nvPr/>
        </p:nvSpPr>
        <p:spPr bwMode="auto">
          <a:xfrm>
            <a:off x="8101014" y="2201863"/>
            <a:ext cx="1811337" cy="444500"/>
          </a:xfrm>
          <a:custGeom>
            <a:avLst/>
            <a:gdLst>
              <a:gd name="T0" fmla="*/ 1808417 w 1811020"/>
              <a:gd name="T1" fmla="*/ 175719 h 441960"/>
              <a:gd name="T2" fmla="*/ 1713402 w 1811020"/>
              <a:gd name="T3" fmla="*/ 58572 h 441960"/>
              <a:gd name="T4" fmla="*/ 1554019 w 1811020"/>
              <a:gd name="T5" fmla="*/ 3450 h 441960"/>
              <a:gd name="T6" fmla="*/ 266675 w 1811020"/>
              <a:gd name="T7" fmla="*/ 3450 h 441960"/>
              <a:gd name="T8" fmla="*/ 156311 w 1811020"/>
              <a:gd name="T9" fmla="*/ 31005 h 441960"/>
              <a:gd name="T10" fmla="*/ 24511 w 1811020"/>
              <a:gd name="T11" fmla="*/ 151600 h 441960"/>
              <a:gd name="T12" fmla="*/ 6127 w 1811020"/>
              <a:gd name="T13" fmla="*/ 299759 h 441960"/>
              <a:gd name="T14" fmla="*/ 9398 w 1811020"/>
              <a:gd name="T15" fmla="*/ 249797 h 441960"/>
              <a:gd name="T16" fmla="*/ 15335 w 1811020"/>
              <a:gd name="T17" fmla="*/ 203283 h 441960"/>
              <a:gd name="T18" fmla="*/ 113415 w 1811020"/>
              <a:gd name="T19" fmla="*/ 65460 h 441960"/>
              <a:gd name="T20" fmla="*/ 183903 w 1811020"/>
              <a:gd name="T21" fmla="*/ 31005 h 441960"/>
              <a:gd name="T22" fmla="*/ 239087 w 1811020"/>
              <a:gd name="T23" fmla="*/ 17225 h 441960"/>
              <a:gd name="T24" fmla="*/ 1526431 w 1811020"/>
              <a:gd name="T25" fmla="*/ 10334 h 441960"/>
              <a:gd name="T26" fmla="*/ 1581604 w 1811020"/>
              <a:gd name="T27" fmla="*/ 17225 h 441960"/>
              <a:gd name="T28" fmla="*/ 1685818 w 1811020"/>
              <a:gd name="T29" fmla="*/ 51682 h 441960"/>
              <a:gd name="T30" fmla="*/ 1790030 w 1811020"/>
              <a:gd name="T31" fmla="*/ 158492 h 441960"/>
              <a:gd name="T32" fmla="*/ 1808417 w 1811020"/>
              <a:gd name="T33" fmla="*/ 223954 h 441960"/>
              <a:gd name="T34" fmla="*/ 1811485 w 1811020"/>
              <a:gd name="T35" fmla="*/ 311816 h 441960"/>
              <a:gd name="T36" fmla="*/ 9207 w 1811020"/>
              <a:gd name="T37" fmla="*/ 248072 h 441960"/>
              <a:gd name="T38" fmla="*/ 137927 w 1811020"/>
              <a:gd name="T39" fmla="*/ 447910 h 441960"/>
              <a:gd name="T40" fmla="*/ 95031 w 1811020"/>
              <a:gd name="T41" fmla="*/ 420349 h 441960"/>
              <a:gd name="T42" fmla="*/ 58231 w 1811020"/>
              <a:gd name="T43" fmla="*/ 382451 h 441960"/>
              <a:gd name="T44" fmla="*/ 15335 w 1811020"/>
              <a:gd name="T45" fmla="*/ 296312 h 441960"/>
              <a:gd name="T46" fmla="*/ 9398 w 1811020"/>
              <a:gd name="T47" fmla="*/ 249797 h 441960"/>
              <a:gd name="T48" fmla="*/ 24511 w 1811020"/>
              <a:gd name="T49" fmla="*/ 347992 h 441960"/>
              <a:gd name="T50" fmla="*/ 131799 w 1811020"/>
              <a:gd name="T51" fmla="*/ 458252 h 441960"/>
              <a:gd name="T52" fmla="*/ 137927 w 1811020"/>
              <a:gd name="T53" fmla="*/ 447910 h 441960"/>
              <a:gd name="T54" fmla="*/ 134879 w 1811020"/>
              <a:gd name="T55" fmla="*/ 53404 h 441960"/>
              <a:gd name="T56" fmla="*/ 1811485 w 1811020"/>
              <a:gd name="T57" fmla="*/ 251519 h 441960"/>
              <a:gd name="T58" fmla="*/ 1805355 w 1811020"/>
              <a:gd name="T59" fmla="*/ 299759 h 441960"/>
              <a:gd name="T60" fmla="*/ 1790030 w 1811020"/>
              <a:gd name="T61" fmla="*/ 341104 h 441960"/>
              <a:gd name="T62" fmla="*/ 1747117 w 1811020"/>
              <a:gd name="T63" fmla="*/ 399675 h 441960"/>
              <a:gd name="T64" fmla="*/ 1707272 w 1811020"/>
              <a:gd name="T65" fmla="*/ 434132 h 441960"/>
              <a:gd name="T66" fmla="*/ 1609187 w 1811020"/>
              <a:gd name="T67" fmla="*/ 478918 h 441960"/>
              <a:gd name="T68" fmla="*/ 266675 w 1811020"/>
              <a:gd name="T69" fmla="*/ 489255 h 441960"/>
              <a:gd name="T70" fmla="*/ 183903 w 1811020"/>
              <a:gd name="T71" fmla="*/ 468582 h 441960"/>
              <a:gd name="T72" fmla="*/ 180853 w 1811020"/>
              <a:gd name="T73" fmla="*/ 478918 h 441960"/>
              <a:gd name="T74" fmla="*/ 266675 w 1811020"/>
              <a:gd name="T75" fmla="*/ 499591 h 441960"/>
              <a:gd name="T76" fmla="*/ 1688879 w 1811020"/>
              <a:gd name="T77" fmla="*/ 458252 h 441960"/>
              <a:gd name="T78" fmla="*/ 1808417 w 1811020"/>
              <a:gd name="T79" fmla="*/ 323878 h 441960"/>
              <a:gd name="T80" fmla="*/ 1526431 w 1811020"/>
              <a:gd name="T81" fmla="*/ 10334 h 441960"/>
              <a:gd name="T82" fmla="*/ 1811485 w 1811020"/>
              <a:gd name="T83" fmla="*/ 251519 h 441960"/>
              <a:gd name="T84" fmla="*/ 1811485 w 1811020"/>
              <a:gd name="T85" fmla="*/ 251519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11020"/>
              <a:gd name="T130" fmla="*/ 0 h 441960"/>
              <a:gd name="T131" fmla="*/ 1811020 w 1811020"/>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11020" h="441960">
                <a:moveTo>
                  <a:pt x="1810511" y="243839"/>
                </a:moveTo>
                <a:lnTo>
                  <a:pt x="1810511" y="198119"/>
                </a:lnTo>
                <a:lnTo>
                  <a:pt x="1798319" y="155447"/>
                </a:lnTo>
                <a:lnTo>
                  <a:pt x="1773935" y="115823"/>
                </a:lnTo>
                <a:lnTo>
                  <a:pt x="1743455" y="79247"/>
                </a:lnTo>
                <a:lnTo>
                  <a:pt x="1703831" y="51815"/>
                </a:lnTo>
                <a:lnTo>
                  <a:pt x="1655063" y="27431"/>
                </a:lnTo>
                <a:lnTo>
                  <a:pt x="1603247" y="9143"/>
                </a:lnTo>
                <a:lnTo>
                  <a:pt x="1545335" y="3047"/>
                </a:lnTo>
                <a:lnTo>
                  <a:pt x="1517903" y="0"/>
                </a:lnTo>
                <a:lnTo>
                  <a:pt x="295655" y="0"/>
                </a:lnTo>
                <a:lnTo>
                  <a:pt x="265175" y="3047"/>
                </a:lnTo>
                <a:lnTo>
                  <a:pt x="237743" y="6095"/>
                </a:lnTo>
                <a:lnTo>
                  <a:pt x="207263" y="9143"/>
                </a:lnTo>
                <a:lnTo>
                  <a:pt x="155447" y="27431"/>
                </a:lnTo>
                <a:lnTo>
                  <a:pt x="88391" y="64007"/>
                </a:lnTo>
                <a:lnTo>
                  <a:pt x="51815" y="97535"/>
                </a:lnTo>
                <a:lnTo>
                  <a:pt x="24383" y="134111"/>
                </a:lnTo>
                <a:lnTo>
                  <a:pt x="6095" y="176783"/>
                </a:lnTo>
                <a:lnTo>
                  <a:pt x="0" y="222503"/>
                </a:lnTo>
                <a:lnTo>
                  <a:pt x="6095" y="265175"/>
                </a:lnTo>
                <a:lnTo>
                  <a:pt x="9143" y="272287"/>
                </a:lnTo>
                <a:lnTo>
                  <a:pt x="9143" y="219455"/>
                </a:lnTo>
                <a:lnTo>
                  <a:pt x="9334" y="220979"/>
                </a:lnTo>
                <a:lnTo>
                  <a:pt x="12191" y="198119"/>
                </a:lnTo>
                <a:lnTo>
                  <a:pt x="12191" y="201167"/>
                </a:lnTo>
                <a:lnTo>
                  <a:pt x="15239" y="179831"/>
                </a:lnTo>
                <a:lnTo>
                  <a:pt x="33527" y="140207"/>
                </a:lnTo>
                <a:lnTo>
                  <a:pt x="57911" y="103631"/>
                </a:lnTo>
                <a:lnTo>
                  <a:pt x="112775" y="57911"/>
                </a:lnTo>
                <a:lnTo>
                  <a:pt x="134111" y="47243"/>
                </a:lnTo>
                <a:lnTo>
                  <a:pt x="134111" y="45719"/>
                </a:lnTo>
                <a:lnTo>
                  <a:pt x="182879" y="27431"/>
                </a:lnTo>
                <a:lnTo>
                  <a:pt x="210311" y="18287"/>
                </a:lnTo>
                <a:lnTo>
                  <a:pt x="210311" y="21335"/>
                </a:lnTo>
                <a:lnTo>
                  <a:pt x="237743" y="15239"/>
                </a:lnTo>
                <a:lnTo>
                  <a:pt x="265175" y="12191"/>
                </a:lnTo>
                <a:lnTo>
                  <a:pt x="295655" y="9143"/>
                </a:lnTo>
                <a:lnTo>
                  <a:pt x="1517903" y="9143"/>
                </a:lnTo>
                <a:lnTo>
                  <a:pt x="1517903" y="9448"/>
                </a:lnTo>
                <a:lnTo>
                  <a:pt x="1545335" y="12191"/>
                </a:lnTo>
                <a:lnTo>
                  <a:pt x="1572767" y="15239"/>
                </a:lnTo>
                <a:lnTo>
                  <a:pt x="1600199" y="21335"/>
                </a:lnTo>
                <a:lnTo>
                  <a:pt x="1600199" y="18287"/>
                </a:lnTo>
                <a:lnTo>
                  <a:pt x="1676399" y="45719"/>
                </a:lnTo>
                <a:lnTo>
                  <a:pt x="1719071" y="73151"/>
                </a:lnTo>
                <a:lnTo>
                  <a:pt x="1752599" y="103631"/>
                </a:lnTo>
                <a:lnTo>
                  <a:pt x="1780031" y="140207"/>
                </a:lnTo>
                <a:lnTo>
                  <a:pt x="1795271" y="179831"/>
                </a:lnTo>
                <a:lnTo>
                  <a:pt x="1798319" y="201167"/>
                </a:lnTo>
                <a:lnTo>
                  <a:pt x="1798319" y="198119"/>
                </a:lnTo>
                <a:lnTo>
                  <a:pt x="1801177" y="220979"/>
                </a:lnTo>
                <a:lnTo>
                  <a:pt x="1801367" y="219455"/>
                </a:lnTo>
                <a:lnTo>
                  <a:pt x="1801367" y="275843"/>
                </a:lnTo>
                <a:lnTo>
                  <a:pt x="1810511" y="243839"/>
                </a:lnTo>
                <a:close/>
              </a:path>
              <a:path w="1811020" h="441960">
                <a:moveTo>
                  <a:pt x="9334" y="220979"/>
                </a:moveTo>
                <a:lnTo>
                  <a:pt x="9143" y="219455"/>
                </a:lnTo>
                <a:lnTo>
                  <a:pt x="9143" y="222503"/>
                </a:lnTo>
                <a:lnTo>
                  <a:pt x="9334" y="220979"/>
                </a:lnTo>
                <a:close/>
              </a:path>
              <a:path w="1811020" h="441960">
                <a:moveTo>
                  <a:pt x="137159" y="396239"/>
                </a:moveTo>
                <a:lnTo>
                  <a:pt x="112775" y="384047"/>
                </a:lnTo>
                <a:lnTo>
                  <a:pt x="94487" y="368807"/>
                </a:lnTo>
                <a:lnTo>
                  <a:pt x="94487" y="371855"/>
                </a:lnTo>
                <a:lnTo>
                  <a:pt x="76199" y="353567"/>
                </a:lnTo>
                <a:lnTo>
                  <a:pt x="76199" y="356615"/>
                </a:lnTo>
                <a:lnTo>
                  <a:pt x="57911" y="338327"/>
                </a:lnTo>
                <a:lnTo>
                  <a:pt x="33527" y="301751"/>
                </a:lnTo>
                <a:lnTo>
                  <a:pt x="24383" y="283463"/>
                </a:lnTo>
                <a:lnTo>
                  <a:pt x="15239" y="262127"/>
                </a:lnTo>
                <a:lnTo>
                  <a:pt x="15239" y="265175"/>
                </a:lnTo>
                <a:lnTo>
                  <a:pt x="12191" y="243839"/>
                </a:lnTo>
                <a:lnTo>
                  <a:pt x="9334" y="220979"/>
                </a:lnTo>
                <a:lnTo>
                  <a:pt x="9143" y="222503"/>
                </a:lnTo>
                <a:lnTo>
                  <a:pt x="9143" y="272287"/>
                </a:lnTo>
                <a:lnTo>
                  <a:pt x="24383" y="307847"/>
                </a:lnTo>
                <a:lnTo>
                  <a:pt x="51815" y="344423"/>
                </a:lnTo>
                <a:lnTo>
                  <a:pt x="88391" y="377951"/>
                </a:lnTo>
                <a:lnTo>
                  <a:pt x="131063" y="405383"/>
                </a:lnTo>
                <a:lnTo>
                  <a:pt x="134111" y="406526"/>
                </a:lnTo>
                <a:lnTo>
                  <a:pt x="134111" y="396239"/>
                </a:lnTo>
                <a:lnTo>
                  <a:pt x="137159" y="396239"/>
                </a:lnTo>
                <a:close/>
              </a:path>
              <a:path w="1811020" h="441960">
                <a:moveTo>
                  <a:pt x="137159" y="45719"/>
                </a:moveTo>
                <a:lnTo>
                  <a:pt x="134111" y="45719"/>
                </a:lnTo>
                <a:lnTo>
                  <a:pt x="134111" y="47243"/>
                </a:lnTo>
                <a:lnTo>
                  <a:pt x="137159" y="45719"/>
                </a:lnTo>
                <a:close/>
              </a:path>
              <a:path w="1811020" h="441960">
                <a:moveTo>
                  <a:pt x="1801367" y="275843"/>
                </a:moveTo>
                <a:lnTo>
                  <a:pt x="1801367" y="222503"/>
                </a:lnTo>
                <a:lnTo>
                  <a:pt x="1801177" y="220979"/>
                </a:lnTo>
                <a:lnTo>
                  <a:pt x="1798319" y="243839"/>
                </a:lnTo>
                <a:lnTo>
                  <a:pt x="1795271" y="265175"/>
                </a:lnTo>
                <a:lnTo>
                  <a:pt x="1795271" y="262127"/>
                </a:lnTo>
                <a:lnTo>
                  <a:pt x="1789175" y="283463"/>
                </a:lnTo>
                <a:lnTo>
                  <a:pt x="1780031" y="301751"/>
                </a:lnTo>
                <a:lnTo>
                  <a:pt x="1767839" y="320039"/>
                </a:lnTo>
                <a:lnTo>
                  <a:pt x="1737359" y="356615"/>
                </a:lnTo>
                <a:lnTo>
                  <a:pt x="1737359" y="353567"/>
                </a:lnTo>
                <a:lnTo>
                  <a:pt x="1719071" y="371855"/>
                </a:lnTo>
                <a:lnTo>
                  <a:pt x="1719071" y="368807"/>
                </a:lnTo>
                <a:lnTo>
                  <a:pt x="1697735" y="384047"/>
                </a:lnTo>
                <a:lnTo>
                  <a:pt x="1676399" y="396239"/>
                </a:lnTo>
                <a:lnTo>
                  <a:pt x="1627631" y="414527"/>
                </a:lnTo>
                <a:lnTo>
                  <a:pt x="1600199" y="423671"/>
                </a:lnTo>
                <a:lnTo>
                  <a:pt x="1572767" y="426719"/>
                </a:lnTo>
                <a:lnTo>
                  <a:pt x="1545335" y="432815"/>
                </a:lnTo>
                <a:lnTo>
                  <a:pt x="265175" y="432815"/>
                </a:lnTo>
                <a:lnTo>
                  <a:pt x="237743" y="426719"/>
                </a:lnTo>
                <a:lnTo>
                  <a:pt x="210311" y="423671"/>
                </a:lnTo>
                <a:lnTo>
                  <a:pt x="182879" y="414527"/>
                </a:lnTo>
                <a:lnTo>
                  <a:pt x="134111" y="396239"/>
                </a:lnTo>
                <a:lnTo>
                  <a:pt x="134111" y="406526"/>
                </a:lnTo>
                <a:lnTo>
                  <a:pt x="179831" y="423671"/>
                </a:lnTo>
                <a:lnTo>
                  <a:pt x="207263" y="432815"/>
                </a:lnTo>
                <a:lnTo>
                  <a:pt x="237743" y="438911"/>
                </a:lnTo>
                <a:lnTo>
                  <a:pt x="265175" y="441959"/>
                </a:lnTo>
                <a:lnTo>
                  <a:pt x="1545335" y="441959"/>
                </a:lnTo>
                <a:lnTo>
                  <a:pt x="1603247" y="432815"/>
                </a:lnTo>
                <a:lnTo>
                  <a:pt x="1679447" y="405383"/>
                </a:lnTo>
                <a:lnTo>
                  <a:pt x="1725167" y="377951"/>
                </a:lnTo>
                <a:lnTo>
                  <a:pt x="1773935" y="326135"/>
                </a:lnTo>
                <a:lnTo>
                  <a:pt x="1798319" y="286511"/>
                </a:lnTo>
                <a:lnTo>
                  <a:pt x="1801367" y="275843"/>
                </a:lnTo>
                <a:close/>
              </a:path>
              <a:path w="1811020" h="441960">
                <a:moveTo>
                  <a:pt x="1517903" y="9448"/>
                </a:moveTo>
                <a:lnTo>
                  <a:pt x="1517903" y="9143"/>
                </a:lnTo>
                <a:lnTo>
                  <a:pt x="1514855" y="9143"/>
                </a:lnTo>
                <a:lnTo>
                  <a:pt x="1517903" y="9448"/>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6" name="object 8"/>
          <p:cNvSpPr txBox="1"/>
          <p:nvPr/>
        </p:nvSpPr>
        <p:spPr>
          <a:xfrm>
            <a:off x="8337551" y="2271713"/>
            <a:ext cx="1401763" cy="285750"/>
          </a:xfrm>
          <a:prstGeom prst="rect">
            <a:avLst/>
          </a:prstGeom>
        </p:spPr>
        <p:txBody>
          <a:bodyPr lIns="0" tIns="0" rIns="0" bIns="0">
            <a:spAutoFit/>
          </a:bodyPr>
          <a:lstStyle/>
          <a:p>
            <a:pPr marL="12700" algn="r" rtl="1">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anal</a:t>
            </a:r>
            <a:r>
              <a:rPr spc="-15" dirty="0">
                <a:solidFill>
                  <a:srgbClr val="232021"/>
                </a:solidFill>
                <a:latin typeface="Arial"/>
                <a:cs typeface="Arial"/>
              </a:rPr>
              <a:t>y</a:t>
            </a:r>
            <a:r>
              <a:rPr spc="10" dirty="0">
                <a:solidFill>
                  <a:srgbClr val="232021"/>
                </a:solidFill>
                <a:latin typeface="Arial"/>
                <a:cs typeface="Arial"/>
              </a:rPr>
              <a:t>s</a:t>
            </a:r>
            <a:r>
              <a:rPr spc="5" dirty="0">
                <a:solidFill>
                  <a:srgbClr val="232021"/>
                </a:solidFill>
                <a:latin typeface="Arial"/>
                <a:cs typeface="Arial"/>
              </a:rPr>
              <a:t>i</a:t>
            </a:r>
            <a:r>
              <a:rPr dirty="0">
                <a:solidFill>
                  <a:srgbClr val="232021"/>
                </a:solidFill>
                <a:latin typeface="Arial"/>
                <a:cs typeface="Arial"/>
              </a:rPr>
              <a:t>s</a:t>
            </a:r>
            <a:endParaRPr>
              <a:solidFill>
                <a:srgbClr val="292934"/>
              </a:solidFill>
              <a:latin typeface="Arial"/>
              <a:cs typeface="Arial"/>
            </a:endParaRPr>
          </a:p>
        </p:txBody>
      </p:sp>
      <p:sp>
        <p:nvSpPr>
          <p:cNvPr id="17" name="object 9"/>
          <p:cNvSpPr>
            <a:spLocks/>
          </p:cNvSpPr>
          <p:nvPr/>
        </p:nvSpPr>
        <p:spPr bwMode="auto">
          <a:xfrm>
            <a:off x="7240588" y="1560514"/>
            <a:ext cx="0" cy="288925"/>
          </a:xfrm>
          <a:custGeom>
            <a:avLst/>
            <a:gdLst>
              <a:gd name="T0" fmla="*/ 0 h 289560"/>
              <a:gd name="T1" fmla="*/ 296256 h 289560"/>
              <a:gd name="T2" fmla="*/ 0 60000 65536"/>
              <a:gd name="T3" fmla="*/ 0 60000 65536"/>
              <a:gd name="T4" fmla="*/ 0 h 289560"/>
              <a:gd name="T5" fmla="*/ 289560 h 289560"/>
            </a:gdLst>
            <a:ahLst/>
            <a:cxnLst>
              <a:cxn ang="T2">
                <a:pos x="0" y="T0"/>
              </a:cxn>
              <a:cxn ang="T3">
                <a:pos x="0" y="T1"/>
              </a:cxn>
            </a:cxnLst>
            <a:rect l="0" t="T4" r="0" b="T5"/>
            <a:pathLst>
              <a:path h="289560">
                <a:moveTo>
                  <a:pt x="0" y="0"/>
                </a:moveTo>
                <a:lnTo>
                  <a:pt x="0" y="289559"/>
                </a:lnTo>
              </a:path>
            </a:pathLst>
          </a:custGeom>
          <a:noFill/>
          <a:ln w="12191">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8" name="object 10"/>
          <p:cNvSpPr>
            <a:spLocks/>
          </p:cNvSpPr>
          <p:nvPr/>
        </p:nvSpPr>
        <p:spPr bwMode="auto">
          <a:xfrm>
            <a:off x="5440364" y="1849438"/>
            <a:ext cx="3602037" cy="0"/>
          </a:xfrm>
          <a:custGeom>
            <a:avLst/>
            <a:gdLst>
              <a:gd name="T0" fmla="*/ 0 w 3602990"/>
              <a:gd name="T1" fmla="*/ 3572351 w 3602990"/>
              <a:gd name="T2" fmla="*/ 0 60000 65536"/>
              <a:gd name="T3" fmla="*/ 0 60000 65536"/>
              <a:gd name="T4" fmla="*/ 0 w 3602990"/>
              <a:gd name="T5" fmla="*/ 3602990 w 3602990"/>
            </a:gdLst>
            <a:ahLst/>
            <a:cxnLst>
              <a:cxn ang="T2">
                <a:pos x="T0" y="0"/>
              </a:cxn>
              <a:cxn ang="T3">
                <a:pos x="T1" y="0"/>
              </a:cxn>
            </a:cxnLst>
            <a:rect l="T4" t="0" r="T5" b="0"/>
            <a:pathLst>
              <a:path w="3602990">
                <a:moveTo>
                  <a:pt x="0" y="0"/>
                </a:moveTo>
                <a:lnTo>
                  <a:pt x="3602735"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9" name="object 11"/>
          <p:cNvSpPr>
            <a:spLocks/>
          </p:cNvSpPr>
          <p:nvPr/>
        </p:nvSpPr>
        <p:spPr bwMode="auto">
          <a:xfrm>
            <a:off x="5403850" y="1849439"/>
            <a:ext cx="76200" cy="358775"/>
          </a:xfrm>
          <a:custGeom>
            <a:avLst/>
            <a:gdLst>
              <a:gd name="T0" fmla="*/ 76199 w 76200"/>
              <a:gd name="T1" fmla="*/ 253177 h 360044"/>
              <a:gd name="T2" fmla="*/ 0 w 76200"/>
              <a:gd name="T3" fmla="*/ 253177 h 360044"/>
              <a:gd name="T4" fmla="*/ 30479 w 76200"/>
              <a:gd name="T5" fmla="*/ 309893 h 360044"/>
              <a:gd name="T6" fmla="*/ 30479 w 76200"/>
              <a:gd name="T7" fmla="*/ 264070 h 360044"/>
              <a:gd name="T8" fmla="*/ 42671 w 76200"/>
              <a:gd name="T9" fmla="*/ 264070 h 360044"/>
              <a:gd name="T10" fmla="*/ 42671 w 76200"/>
              <a:gd name="T11" fmla="*/ 310766 h 360044"/>
              <a:gd name="T12" fmla="*/ 76199 w 76200"/>
              <a:gd name="T13" fmla="*/ 253177 h 360044"/>
              <a:gd name="T14" fmla="*/ 42671 w 76200"/>
              <a:gd name="T15" fmla="*/ 253177 h 360044"/>
              <a:gd name="T16" fmla="*/ 42671 w 76200"/>
              <a:gd name="T17" fmla="*/ 0 h 360044"/>
              <a:gd name="T18" fmla="*/ 30479 w 76200"/>
              <a:gd name="T19" fmla="*/ 0 h 360044"/>
              <a:gd name="T20" fmla="*/ 30479 w 76200"/>
              <a:gd name="T21" fmla="*/ 253177 h 360044"/>
              <a:gd name="T22" fmla="*/ 42671 w 76200"/>
              <a:gd name="T23" fmla="*/ 253177 h 360044"/>
              <a:gd name="T24" fmla="*/ 42671 w 76200"/>
              <a:gd name="T25" fmla="*/ 310766 h 360044"/>
              <a:gd name="T26" fmla="*/ 42671 w 76200"/>
              <a:gd name="T27" fmla="*/ 264070 h 360044"/>
              <a:gd name="T28" fmla="*/ 30479 w 76200"/>
              <a:gd name="T29" fmla="*/ 264070 h 360044"/>
              <a:gd name="T30" fmla="*/ 30479 w 76200"/>
              <a:gd name="T31" fmla="*/ 309893 h 360044"/>
              <a:gd name="T32" fmla="*/ 36575 w 76200"/>
              <a:gd name="T33" fmla="*/ 321239 h 360044"/>
              <a:gd name="T34" fmla="*/ 42671 w 76200"/>
              <a:gd name="T35" fmla="*/ 310766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0479" y="346963"/>
                </a:lnTo>
                <a:lnTo>
                  <a:pt x="30479" y="295655"/>
                </a:lnTo>
                <a:lnTo>
                  <a:pt x="42671" y="295655"/>
                </a:lnTo>
                <a:lnTo>
                  <a:pt x="42671" y="347940"/>
                </a:lnTo>
                <a:lnTo>
                  <a:pt x="76199" y="283463"/>
                </a:lnTo>
                <a:close/>
              </a:path>
              <a:path w="76200" h="360044">
                <a:moveTo>
                  <a:pt x="42671" y="283463"/>
                </a:moveTo>
                <a:lnTo>
                  <a:pt x="42671" y="0"/>
                </a:lnTo>
                <a:lnTo>
                  <a:pt x="30479" y="0"/>
                </a:lnTo>
                <a:lnTo>
                  <a:pt x="30479" y="283463"/>
                </a:lnTo>
                <a:lnTo>
                  <a:pt x="42671" y="283463"/>
                </a:lnTo>
                <a:close/>
              </a:path>
              <a:path w="76200" h="360044">
                <a:moveTo>
                  <a:pt x="42671" y="347940"/>
                </a:moveTo>
                <a:lnTo>
                  <a:pt x="42671" y="295655"/>
                </a:lnTo>
                <a:lnTo>
                  <a:pt x="30479" y="295655"/>
                </a:lnTo>
                <a:lnTo>
                  <a:pt x="30479" y="346963"/>
                </a:lnTo>
                <a:lnTo>
                  <a:pt x="36575" y="359663"/>
                </a:lnTo>
                <a:lnTo>
                  <a:pt x="42671" y="3479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0" name="object 12"/>
          <p:cNvSpPr>
            <a:spLocks/>
          </p:cNvSpPr>
          <p:nvPr/>
        </p:nvSpPr>
        <p:spPr bwMode="auto">
          <a:xfrm>
            <a:off x="9002713" y="1849439"/>
            <a:ext cx="76200" cy="358775"/>
          </a:xfrm>
          <a:custGeom>
            <a:avLst/>
            <a:gdLst>
              <a:gd name="T0" fmla="*/ 76199 w 76200"/>
              <a:gd name="T1" fmla="*/ 253177 h 360044"/>
              <a:gd name="T2" fmla="*/ 0 w 76200"/>
              <a:gd name="T3" fmla="*/ 253177 h 360044"/>
              <a:gd name="T4" fmla="*/ 33527 w 76200"/>
              <a:gd name="T5" fmla="*/ 310766 h 360044"/>
              <a:gd name="T6" fmla="*/ 33527 w 76200"/>
              <a:gd name="T7" fmla="*/ 264070 h 360044"/>
              <a:gd name="T8" fmla="*/ 45719 w 76200"/>
              <a:gd name="T9" fmla="*/ 264070 h 360044"/>
              <a:gd name="T10" fmla="*/ 45719 w 76200"/>
              <a:gd name="T11" fmla="*/ 309893 h 360044"/>
              <a:gd name="T12" fmla="*/ 76199 w 76200"/>
              <a:gd name="T13" fmla="*/ 253177 h 360044"/>
              <a:gd name="T14" fmla="*/ 45719 w 76200"/>
              <a:gd name="T15" fmla="*/ 253177 h 360044"/>
              <a:gd name="T16" fmla="*/ 45719 w 76200"/>
              <a:gd name="T17" fmla="*/ 0 h 360044"/>
              <a:gd name="T18" fmla="*/ 33527 w 76200"/>
              <a:gd name="T19" fmla="*/ 0 h 360044"/>
              <a:gd name="T20" fmla="*/ 33527 w 76200"/>
              <a:gd name="T21" fmla="*/ 253177 h 360044"/>
              <a:gd name="T22" fmla="*/ 45719 w 76200"/>
              <a:gd name="T23" fmla="*/ 253177 h 360044"/>
              <a:gd name="T24" fmla="*/ 45719 w 76200"/>
              <a:gd name="T25" fmla="*/ 309893 h 360044"/>
              <a:gd name="T26" fmla="*/ 45719 w 76200"/>
              <a:gd name="T27" fmla="*/ 264070 h 360044"/>
              <a:gd name="T28" fmla="*/ 33527 w 76200"/>
              <a:gd name="T29" fmla="*/ 264070 h 360044"/>
              <a:gd name="T30" fmla="*/ 33527 w 76200"/>
              <a:gd name="T31" fmla="*/ 310766 h 360044"/>
              <a:gd name="T32" fmla="*/ 39623 w 76200"/>
              <a:gd name="T33" fmla="*/ 321239 h 360044"/>
              <a:gd name="T34" fmla="*/ 45719 w 76200"/>
              <a:gd name="T35" fmla="*/ 309893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3527" y="347940"/>
                </a:lnTo>
                <a:lnTo>
                  <a:pt x="33527" y="295655"/>
                </a:lnTo>
                <a:lnTo>
                  <a:pt x="45719" y="295655"/>
                </a:lnTo>
                <a:lnTo>
                  <a:pt x="45719" y="346963"/>
                </a:lnTo>
                <a:lnTo>
                  <a:pt x="76199" y="283463"/>
                </a:lnTo>
                <a:close/>
              </a:path>
              <a:path w="76200" h="360044">
                <a:moveTo>
                  <a:pt x="45719" y="283463"/>
                </a:moveTo>
                <a:lnTo>
                  <a:pt x="45719" y="0"/>
                </a:lnTo>
                <a:lnTo>
                  <a:pt x="33527" y="0"/>
                </a:lnTo>
                <a:lnTo>
                  <a:pt x="33527" y="283463"/>
                </a:lnTo>
                <a:lnTo>
                  <a:pt x="45719" y="283463"/>
                </a:lnTo>
                <a:close/>
              </a:path>
              <a:path w="76200" h="360044">
                <a:moveTo>
                  <a:pt x="45719" y="346963"/>
                </a:moveTo>
                <a:lnTo>
                  <a:pt x="45719" y="295655"/>
                </a:lnTo>
                <a:lnTo>
                  <a:pt x="33527" y="295655"/>
                </a:lnTo>
                <a:lnTo>
                  <a:pt x="33527" y="347940"/>
                </a:lnTo>
                <a:lnTo>
                  <a:pt x="39623" y="359663"/>
                </a:lnTo>
                <a:lnTo>
                  <a:pt x="45719" y="3469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1" name="object 13"/>
          <p:cNvSpPr>
            <a:spLocks/>
          </p:cNvSpPr>
          <p:nvPr/>
        </p:nvSpPr>
        <p:spPr bwMode="auto">
          <a:xfrm>
            <a:off x="2266950" y="3427413"/>
            <a:ext cx="1811338" cy="444500"/>
          </a:xfrm>
          <a:custGeom>
            <a:avLst/>
            <a:gdLst>
              <a:gd name="T0" fmla="*/ 1820708 w 1811020"/>
              <a:gd name="T1" fmla="*/ 223954 h 441960"/>
              <a:gd name="T2" fmla="*/ 1783928 w 1811020"/>
              <a:gd name="T3" fmla="*/ 130926 h 441960"/>
              <a:gd name="T4" fmla="*/ 1713429 w 1811020"/>
              <a:gd name="T5" fmla="*/ 58572 h 441960"/>
              <a:gd name="T6" fmla="*/ 1584692 w 1811020"/>
              <a:gd name="T7" fmla="*/ 6887 h 441960"/>
              <a:gd name="T8" fmla="*/ 297319 w 1811020"/>
              <a:gd name="T9" fmla="*/ 0 h 441960"/>
              <a:gd name="T10" fmla="*/ 180855 w 1811020"/>
              <a:gd name="T11" fmla="*/ 20672 h 441960"/>
              <a:gd name="T12" fmla="*/ 88903 w 1811020"/>
              <a:gd name="T13" fmla="*/ 72354 h 441960"/>
              <a:gd name="T14" fmla="*/ 6127 w 1811020"/>
              <a:gd name="T15" fmla="*/ 199838 h 441960"/>
              <a:gd name="T16" fmla="*/ 6127 w 1811020"/>
              <a:gd name="T17" fmla="*/ 299759 h 441960"/>
              <a:gd name="T18" fmla="*/ 9207 w 1811020"/>
              <a:gd name="T19" fmla="*/ 251519 h 441960"/>
              <a:gd name="T20" fmla="*/ 21463 w 1811020"/>
              <a:gd name="T21" fmla="*/ 187207 h 441960"/>
              <a:gd name="T22" fmla="*/ 58231 w 1811020"/>
              <a:gd name="T23" fmla="*/ 117142 h 441960"/>
              <a:gd name="T24" fmla="*/ 183903 w 1811020"/>
              <a:gd name="T25" fmla="*/ 31005 h 441960"/>
              <a:gd name="T26" fmla="*/ 297319 w 1811020"/>
              <a:gd name="T27" fmla="*/ 10334 h 441960"/>
              <a:gd name="T28" fmla="*/ 1581627 w 1811020"/>
              <a:gd name="T29" fmla="*/ 17225 h 441960"/>
              <a:gd name="T30" fmla="*/ 1685844 w 1811020"/>
              <a:gd name="T31" fmla="*/ 51682 h 441960"/>
              <a:gd name="T32" fmla="*/ 1762470 w 1811020"/>
              <a:gd name="T33" fmla="*/ 117142 h 441960"/>
              <a:gd name="T34" fmla="*/ 1805384 w 1811020"/>
              <a:gd name="T35" fmla="*/ 203283 h 441960"/>
              <a:gd name="T36" fmla="*/ 1811514 w 1811020"/>
              <a:gd name="T37" fmla="*/ 311816 h 441960"/>
              <a:gd name="T38" fmla="*/ 24511 w 1811020"/>
              <a:gd name="T39" fmla="*/ 320431 h 441960"/>
              <a:gd name="T40" fmla="*/ 15335 w 1811020"/>
              <a:gd name="T41" fmla="*/ 299759 h 441960"/>
              <a:gd name="T42" fmla="*/ 9207 w 1811020"/>
              <a:gd name="T43" fmla="*/ 307796 h 441960"/>
              <a:gd name="T44" fmla="*/ 21463 w 1811020"/>
              <a:gd name="T45" fmla="*/ 320431 h 441960"/>
              <a:gd name="T46" fmla="*/ 24511 w 1811020"/>
              <a:gd name="T47" fmla="*/ 179164 h 441960"/>
              <a:gd name="T48" fmla="*/ 21463 w 1811020"/>
              <a:gd name="T49" fmla="*/ 187207 h 441960"/>
              <a:gd name="T50" fmla="*/ 1811514 w 1811020"/>
              <a:gd name="T51" fmla="*/ 311816 h 441960"/>
              <a:gd name="T52" fmla="*/ 1805384 w 1811020"/>
              <a:gd name="T53" fmla="*/ 299759 h 441960"/>
              <a:gd name="T54" fmla="*/ 1799253 w 1811020"/>
              <a:gd name="T55" fmla="*/ 320431 h 441960"/>
              <a:gd name="T56" fmla="*/ 1790058 w 1811020"/>
              <a:gd name="T57" fmla="*/ 341104 h 441960"/>
              <a:gd name="T58" fmla="*/ 1777798 w 1811020"/>
              <a:gd name="T59" fmla="*/ 361776 h 441960"/>
              <a:gd name="T60" fmla="*/ 1728753 w 1811020"/>
              <a:gd name="T61" fmla="*/ 420349 h 441960"/>
              <a:gd name="T62" fmla="*/ 1707299 w 1811020"/>
              <a:gd name="T63" fmla="*/ 434132 h 441960"/>
              <a:gd name="T64" fmla="*/ 1661320 w 1811020"/>
              <a:gd name="T65" fmla="*/ 461695 h 441960"/>
              <a:gd name="T66" fmla="*/ 1636799 w 1811020"/>
              <a:gd name="T67" fmla="*/ 468582 h 441960"/>
              <a:gd name="T68" fmla="*/ 1581627 w 1811020"/>
              <a:gd name="T69" fmla="*/ 485814 h 441960"/>
              <a:gd name="T70" fmla="*/ 266679 w 1811020"/>
              <a:gd name="T71" fmla="*/ 489255 h 441960"/>
              <a:gd name="T72" fmla="*/ 211495 w 1811020"/>
              <a:gd name="T73" fmla="*/ 478918 h 441960"/>
              <a:gd name="T74" fmla="*/ 159391 w 1811020"/>
              <a:gd name="T75" fmla="*/ 458252 h 441960"/>
              <a:gd name="T76" fmla="*/ 134879 w 1811020"/>
              <a:gd name="T77" fmla="*/ 447910 h 441960"/>
              <a:gd name="T78" fmla="*/ 95031 w 1811020"/>
              <a:gd name="T79" fmla="*/ 416904 h 441960"/>
              <a:gd name="T80" fmla="*/ 76615 w 1811020"/>
              <a:gd name="T81" fmla="*/ 403119 h 441960"/>
              <a:gd name="T82" fmla="*/ 45975 w 1811020"/>
              <a:gd name="T83" fmla="*/ 361776 h 441960"/>
              <a:gd name="T84" fmla="*/ 33719 w 1811020"/>
              <a:gd name="T85" fmla="*/ 341104 h 441960"/>
              <a:gd name="T86" fmla="*/ 21463 w 1811020"/>
              <a:gd name="T87" fmla="*/ 320431 h 441960"/>
              <a:gd name="T88" fmla="*/ 24511 w 1811020"/>
              <a:gd name="T89" fmla="*/ 347992 h 441960"/>
              <a:gd name="T90" fmla="*/ 110335 w 1811020"/>
              <a:gd name="T91" fmla="*/ 444467 h 441960"/>
              <a:gd name="T92" fmla="*/ 236007 w 1811020"/>
              <a:gd name="T93" fmla="*/ 496151 h 441960"/>
              <a:gd name="T94" fmla="*/ 1554043 w 1811020"/>
              <a:gd name="T95" fmla="*/ 499591 h 441960"/>
              <a:gd name="T96" fmla="*/ 1688906 w 1811020"/>
              <a:gd name="T97" fmla="*/ 458252 h 441960"/>
              <a:gd name="T98" fmla="*/ 1783928 w 1811020"/>
              <a:gd name="T99" fmla="*/ 368665 h 441960"/>
              <a:gd name="T100" fmla="*/ 1811514 w 1811020"/>
              <a:gd name="T101" fmla="*/ 311816 h 4419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1020"/>
              <a:gd name="T154" fmla="*/ 0 h 441960"/>
              <a:gd name="T155" fmla="*/ 1811020 w 1811020"/>
              <a:gd name="T156" fmla="*/ 441960 h 4419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1020" h="441960">
                <a:moveTo>
                  <a:pt x="1810508" y="243839"/>
                </a:moveTo>
                <a:lnTo>
                  <a:pt x="1810508" y="198119"/>
                </a:lnTo>
                <a:lnTo>
                  <a:pt x="1798316" y="155447"/>
                </a:lnTo>
                <a:lnTo>
                  <a:pt x="1773932" y="115823"/>
                </a:lnTo>
                <a:lnTo>
                  <a:pt x="1743452" y="79247"/>
                </a:lnTo>
                <a:lnTo>
                  <a:pt x="1703828" y="51815"/>
                </a:lnTo>
                <a:lnTo>
                  <a:pt x="1655060" y="27431"/>
                </a:lnTo>
                <a:lnTo>
                  <a:pt x="1575812" y="6095"/>
                </a:lnTo>
                <a:lnTo>
                  <a:pt x="1514852" y="0"/>
                </a:lnTo>
                <a:lnTo>
                  <a:pt x="295655" y="0"/>
                </a:lnTo>
                <a:lnTo>
                  <a:pt x="234695" y="6095"/>
                </a:lnTo>
                <a:lnTo>
                  <a:pt x="179831" y="18287"/>
                </a:lnTo>
                <a:lnTo>
                  <a:pt x="131063" y="39623"/>
                </a:lnTo>
                <a:lnTo>
                  <a:pt x="88391" y="64007"/>
                </a:lnTo>
                <a:lnTo>
                  <a:pt x="36575" y="115823"/>
                </a:lnTo>
                <a:lnTo>
                  <a:pt x="6095" y="176783"/>
                </a:lnTo>
                <a:lnTo>
                  <a:pt x="0" y="222503"/>
                </a:lnTo>
                <a:lnTo>
                  <a:pt x="6095" y="265175"/>
                </a:lnTo>
                <a:lnTo>
                  <a:pt x="9143" y="272287"/>
                </a:lnTo>
                <a:lnTo>
                  <a:pt x="9143" y="222503"/>
                </a:lnTo>
                <a:lnTo>
                  <a:pt x="15239" y="179831"/>
                </a:lnTo>
                <a:lnTo>
                  <a:pt x="21335" y="165607"/>
                </a:lnTo>
                <a:lnTo>
                  <a:pt x="21335" y="158495"/>
                </a:lnTo>
                <a:lnTo>
                  <a:pt x="57911" y="103631"/>
                </a:lnTo>
                <a:lnTo>
                  <a:pt x="112775" y="57911"/>
                </a:lnTo>
                <a:lnTo>
                  <a:pt x="182879" y="27431"/>
                </a:lnTo>
                <a:lnTo>
                  <a:pt x="237743" y="15239"/>
                </a:lnTo>
                <a:lnTo>
                  <a:pt x="295655" y="9143"/>
                </a:lnTo>
                <a:lnTo>
                  <a:pt x="1514852" y="9143"/>
                </a:lnTo>
                <a:lnTo>
                  <a:pt x="1572764" y="15239"/>
                </a:lnTo>
                <a:lnTo>
                  <a:pt x="1627628" y="27431"/>
                </a:lnTo>
                <a:lnTo>
                  <a:pt x="1676396" y="45719"/>
                </a:lnTo>
                <a:lnTo>
                  <a:pt x="1719068" y="73151"/>
                </a:lnTo>
                <a:lnTo>
                  <a:pt x="1752596" y="103631"/>
                </a:lnTo>
                <a:lnTo>
                  <a:pt x="1780028" y="140207"/>
                </a:lnTo>
                <a:lnTo>
                  <a:pt x="1795268" y="179831"/>
                </a:lnTo>
                <a:lnTo>
                  <a:pt x="1801364" y="222503"/>
                </a:lnTo>
                <a:lnTo>
                  <a:pt x="1801364" y="275843"/>
                </a:lnTo>
                <a:lnTo>
                  <a:pt x="1810508" y="243839"/>
                </a:lnTo>
                <a:close/>
              </a:path>
              <a:path w="1811020" h="441960">
                <a:moveTo>
                  <a:pt x="24383" y="283463"/>
                </a:moveTo>
                <a:lnTo>
                  <a:pt x="15239" y="262127"/>
                </a:lnTo>
                <a:lnTo>
                  <a:pt x="15239" y="265175"/>
                </a:lnTo>
                <a:lnTo>
                  <a:pt x="9143" y="222503"/>
                </a:lnTo>
                <a:lnTo>
                  <a:pt x="9143" y="272287"/>
                </a:lnTo>
                <a:lnTo>
                  <a:pt x="21335" y="300735"/>
                </a:lnTo>
                <a:lnTo>
                  <a:pt x="21335" y="283463"/>
                </a:lnTo>
                <a:lnTo>
                  <a:pt x="24383" y="283463"/>
                </a:lnTo>
                <a:close/>
              </a:path>
              <a:path w="1811020" h="441960">
                <a:moveTo>
                  <a:pt x="24383" y="158495"/>
                </a:moveTo>
                <a:lnTo>
                  <a:pt x="21335" y="158495"/>
                </a:lnTo>
                <a:lnTo>
                  <a:pt x="21335" y="165607"/>
                </a:lnTo>
                <a:lnTo>
                  <a:pt x="24383" y="158495"/>
                </a:lnTo>
                <a:close/>
              </a:path>
              <a:path w="1811020" h="441960">
                <a:moveTo>
                  <a:pt x="1801364" y="275843"/>
                </a:moveTo>
                <a:lnTo>
                  <a:pt x="1801364" y="222503"/>
                </a:lnTo>
                <a:lnTo>
                  <a:pt x="1795268" y="265175"/>
                </a:lnTo>
                <a:lnTo>
                  <a:pt x="1795268" y="262127"/>
                </a:lnTo>
                <a:lnTo>
                  <a:pt x="1789172" y="283463"/>
                </a:lnTo>
                <a:lnTo>
                  <a:pt x="1780028" y="304799"/>
                </a:lnTo>
                <a:lnTo>
                  <a:pt x="1780028" y="301751"/>
                </a:lnTo>
                <a:lnTo>
                  <a:pt x="1767836" y="323087"/>
                </a:lnTo>
                <a:lnTo>
                  <a:pt x="1767836" y="320039"/>
                </a:lnTo>
                <a:lnTo>
                  <a:pt x="1737356" y="356615"/>
                </a:lnTo>
                <a:lnTo>
                  <a:pt x="1719068" y="371855"/>
                </a:lnTo>
                <a:lnTo>
                  <a:pt x="1719068" y="368807"/>
                </a:lnTo>
                <a:lnTo>
                  <a:pt x="1697732" y="384047"/>
                </a:lnTo>
                <a:lnTo>
                  <a:pt x="1676396" y="396239"/>
                </a:lnTo>
                <a:lnTo>
                  <a:pt x="1652012" y="408431"/>
                </a:lnTo>
                <a:lnTo>
                  <a:pt x="1652012" y="405383"/>
                </a:lnTo>
                <a:lnTo>
                  <a:pt x="1627628" y="414527"/>
                </a:lnTo>
                <a:lnTo>
                  <a:pt x="1600196" y="423671"/>
                </a:lnTo>
                <a:lnTo>
                  <a:pt x="1572764" y="429767"/>
                </a:lnTo>
                <a:lnTo>
                  <a:pt x="1545332" y="432815"/>
                </a:lnTo>
                <a:lnTo>
                  <a:pt x="265175" y="432815"/>
                </a:lnTo>
                <a:lnTo>
                  <a:pt x="237743" y="429767"/>
                </a:lnTo>
                <a:lnTo>
                  <a:pt x="210311" y="423671"/>
                </a:lnTo>
                <a:lnTo>
                  <a:pt x="182879" y="414527"/>
                </a:lnTo>
                <a:lnTo>
                  <a:pt x="158495" y="405383"/>
                </a:lnTo>
                <a:lnTo>
                  <a:pt x="158495" y="408431"/>
                </a:lnTo>
                <a:lnTo>
                  <a:pt x="134111" y="396239"/>
                </a:lnTo>
                <a:lnTo>
                  <a:pt x="112775" y="384047"/>
                </a:lnTo>
                <a:lnTo>
                  <a:pt x="94487" y="368807"/>
                </a:lnTo>
                <a:lnTo>
                  <a:pt x="94487" y="371855"/>
                </a:lnTo>
                <a:lnTo>
                  <a:pt x="76199" y="356615"/>
                </a:lnTo>
                <a:lnTo>
                  <a:pt x="57911" y="338327"/>
                </a:lnTo>
                <a:lnTo>
                  <a:pt x="45719" y="320039"/>
                </a:lnTo>
                <a:lnTo>
                  <a:pt x="45719" y="323087"/>
                </a:lnTo>
                <a:lnTo>
                  <a:pt x="33527" y="301751"/>
                </a:lnTo>
                <a:lnTo>
                  <a:pt x="33527" y="304799"/>
                </a:lnTo>
                <a:lnTo>
                  <a:pt x="21335" y="283463"/>
                </a:lnTo>
                <a:lnTo>
                  <a:pt x="21335" y="300735"/>
                </a:lnTo>
                <a:lnTo>
                  <a:pt x="24383" y="307847"/>
                </a:lnTo>
                <a:lnTo>
                  <a:pt x="67055" y="362711"/>
                </a:lnTo>
                <a:lnTo>
                  <a:pt x="109727" y="393191"/>
                </a:lnTo>
                <a:lnTo>
                  <a:pt x="179831" y="423671"/>
                </a:lnTo>
                <a:lnTo>
                  <a:pt x="234695" y="438911"/>
                </a:lnTo>
                <a:lnTo>
                  <a:pt x="265175" y="441959"/>
                </a:lnTo>
                <a:lnTo>
                  <a:pt x="1545332" y="441959"/>
                </a:lnTo>
                <a:lnTo>
                  <a:pt x="1603244" y="432815"/>
                </a:lnTo>
                <a:lnTo>
                  <a:pt x="1679444" y="405383"/>
                </a:lnTo>
                <a:lnTo>
                  <a:pt x="1725164" y="377951"/>
                </a:lnTo>
                <a:lnTo>
                  <a:pt x="1773932" y="326135"/>
                </a:lnTo>
                <a:lnTo>
                  <a:pt x="1798316" y="286511"/>
                </a:lnTo>
                <a:lnTo>
                  <a:pt x="1801364"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2" name="object 14"/>
          <p:cNvSpPr txBox="1"/>
          <p:nvPr/>
        </p:nvSpPr>
        <p:spPr>
          <a:xfrm>
            <a:off x="2390775" y="3500438"/>
            <a:ext cx="1639888" cy="215444"/>
          </a:xfrm>
          <a:prstGeom prst="rect">
            <a:avLst/>
          </a:prstGeom>
        </p:spPr>
        <p:txBody>
          <a:bodyPr lIns="0" tIns="0" rIns="0" bIns="0">
            <a:spAutoFit/>
          </a:bodyPr>
          <a:lstStyle/>
          <a:p>
            <a:pPr marL="12700" algn="r" rtl="1">
              <a:defRPr/>
            </a:pPr>
            <a:r>
              <a:rPr sz="1400" b="1" spc="-10" dirty="0">
                <a:solidFill>
                  <a:srgbClr val="232021"/>
                </a:solidFill>
                <a:latin typeface="Arial"/>
                <a:cs typeface="Arial"/>
              </a:rPr>
              <a:t>Symmetric</a:t>
            </a:r>
            <a:r>
              <a:rPr sz="1400" b="1" spc="-35" dirty="0">
                <a:solidFill>
                  <a:srgbClr val="232021"/>
                </a:solidFill>
                <a:latin typeface="Arial"/>
                <a:cs typeface="Arial"/>
              </a:rPr>
              <a:t> </a:t>
            </a:r>
            <a:r>
              <a:rPr sz="1400" b="1" spc="-10" dirty="0">
                <a:solidFill>
                  <a:srgbClr val="232021"/>
                </a:solidFill>
                <a:latin typeface="Arial"/>
                <a:cs typeface="Arial"/>
              </a:rPr>
              <a:t>Ciphers</a:t>
            </a:r>
            <a:endParaRPr sz="1400">
              <a:solidFill>
                <a:srgbClr val="292934"/>
              </a:solidFill>
              <a:latin typeface="Arial"/>
              <a:cs typeface="Arial"/>
            </a:endParaRPr>
          </a:p>
        </p:txBody>
      </p:sp>
      <p:sp>
        <p:nvSpPr>
          <p:cNvPr id="23" name="object 15"/>
          <p:cNvSpPr>
            <a:spLocks/>
          </p:cNvSpPr>
          <p:nvPr/>
        </p:nvSpPr>
        <p:spPr bwMode="auto">
          <a:xfrm>
            <a:off x="4573588" y="3427413"/>
            <a:ext cx="1808162" cy="444500"/>
          </a:xfrm>
          <a:custGeom>
            <a:avLst/>
            <a:gdLst>
              <a:gd name="T0" fmla="*/ 1805371 w 1807845"/>
              <a:gd name="T1" fmla="*/ 175719 h 441960"/>
              <a:gd name="T2" fmla="*/ 1768592 w 1807845"/>
              <a:gd name="T3" fmla="*/ 110254 h 441960"/>
              <a:gd name="T4" fmla="*/ 1636792 w 1807845"/>
              <a:gd name="T5" fmla="*/ 20672 h 441960"/>
              <a:gd name="T6" fmla="*/ 294254 w 1807845"/>
              <a:gd name="T7" fmla="*/ 0 h 441960"/>
              <a:gd name="T8" fmla="*/ 128736 w 1807845"/>
              <a:gd name="T9" fmla="*/ 44789 h 441960"/>
              <a:gd name="T10" fmla="*/ 21463 w 1807845"/>
              <a:gd name="T11" fmla="*/ 151600 h 441960"/>
              <a:gd name="T12" fmla="*/ 9207 w 1807845"/>
              <a:gd name="T13" fmla="*/ 311816 h 441960"/>
              <a:gd name="T14" fmla="*/ 30639 w 1807845"/>
              <a:gd name="T15" fmla="*/ 158492 h 441960"/>
              <a:gd name="T16" fmla="*/ 55183 w 1807845"/>
              <a:gd name="T17" fmla="*/ 117142 h 441960"/>
              <a:gd name="T18" fmla="*/ 110335 w 1807845"/>
              <a:gd name="T19" fmla="*/ 65460 h 441960"/>
              <a:gd name="T20" fmla="*/ 263599 w 1807845"/>
              <a:gd name="T21" fmla="*/ 14125 h 441960"/>
              <a:gd name="T22" fmla="*/ 1523381 w 1807845"/>
              <a:gd name="T23" fmla="*/ 10334 h 441960"/>
              <a:gd name="T24" fmla="*/ 1633723 w 1807845"/>
              <a:gd name="T25" fmla="*/ 31005 h 441960"/>
              <a:gd name="T26" fmla="*/ 1759393 w 1807845"/>
              <a:gd name="T27" fmla="*/ 117142 h 441960"/>
              <a:gd name="T28" fmla="*/ 1808437 w 1807845"/>
              <a:gd name="T29" fmla="*/ 311816 h 441960"/>
              <a:gd name="T30" fmla="*/ 42915 w 1807845"/>
              <a:gd name="T31" fmla="*/ 361776 h 441960"/>
              <a:gd name="T32" fmla="*/ 30639 w 1807845"/>
              <a:gd name="T33" fmla="*/ 344547 h 441960"/>
              <a:gd name="T34" fmla="*/ 15335 w 1807845"/>
              <a:gd name="T35" fmla="*/ 299759 h 441960"/>
              <a:gd name="T36" fmla="*/ 33719 w 1807845"/>
              <a:gd name="T37" fmla="*/ 368665 h 441960"/>
              <a:gd name="T38" fmla="*/ 58231 w 1807845"/>
              <a:gd name="T39" fmla="*/ 382451 h 441960"/>
              <a:gd name="T40" fmla="*/ 55183 w 1807845"/>
              <a:gd name="T41" fmla="*/ 121277 h 441960"/>
              <a:gd name="T42" fmla="*/ 91951 w 1807845"/>
              <a:gd name="T43" fmla="*/ 416904 h 441960"/>
              <a:gd name="T44" fmla="*/ 55183 w 1807845"/>
              <a:gd name="T45" fmla="*/ 382451 h 441960"/>
              <a:gd name="T46" fmla="*/ 85823 w 1807845"/>
              <a:gd name="T47" fmla="*/ 427239 h 441960"/>
              <a:gd name="T48" fmla="*/ 110335 w 1807845"/>
              <a:gd name="T49" fmla="*/ 434132 h 441960"/>
              <a:gd name="T50" fmla="*/ 110335 w 1807845"/>
              <a:gd name="T51" fmla="*/ 65460 h 441960"/>
              <a:gd name="T52" fmla="*/ 266679 w 1807845"/>
              <a:gd name="T53" fmla="*/ 489255 h 441960"/>
              <a:gd name="T54" fmla="*/ 183903 w 1807845"/>
              <a:gd name="T55" fmla="*/ 468582 h 441960"/>
              <a:gd name="T56" fmla="*/ 134879 w 1807845"/>
              <a:gd name="T57" fmla="*/ 447910 h 441960"/>
              <a:gd name="T58" fmla="*/ 128736 w 1807845"/>
              <a:gd name="T59" fmla="*/ 458252 h 441960"/>
              <a:gd name="T60" fmla="*/ 205367 w 1807845"/>
              <a:gd name="T61" fmla="*/ 489255 h 441960"/>
              <a:gd name="T62" fmla="*/ 263599 w 1807845"/>
              <a:gd name="T63" fmla="*/ 489255 h 441960"/>
              <a:gd name="T64" fmla="*/ 263599 w 1807845"/>
              <a:gd name="T65" fmla="*/ 13782 h 441960"/>
              <a:gd name="T66" fmla="*/ 1808437 w 1807845"/>
              <a:gd name="T67" fmla="*/ 311816 h 441960"/>
              <a:gd name="T68" fmla="*/ 1802307 w 1807845"/>
              <a:gd name="T69" fmla="*/ 296312 h 441960"/>
              <a:gd name="T70" fmla="*/ 1786982 w 1807845"/>
              <a:gd name="T71" fmla="*/ 341104 h 441960"/>
              <a:gd name="T72" fmla="*/ 1744069 w 1807845"/>
              <a:gd name="T73" fmla="*/ 403119 h 441960"/>
              <a:gd name="T74" fmla="*/ 1704223 w 1807845"/>
              <a:gd name="T75" fmla="*/ 434132 h 441960"/>
              <a:gd name="T76" fmla="*/ 1658246 w 1807845"/>
              <a:gd name="T77" fmla="*/ 458252 h 441960"/>
              <a:gd name="T78" fmla="*/ 1550970 w 1807845"/>
              <a:gd name="T79" fmla="*/ 489255 h 441960"/>
              <a:gd name="T80" fmla="*/ 1554030 w 1807845"/>
              <a:gd name="T81" fmla="*/ 499591 h 441960"/>
              <a:gd name="T82" fmla="*/ 1710354 w 1807845"/>
              <a:gd name="T83" fmla="*/ 444467 h 441960"/>
              <a:gd name="T84" fmla="*/ 1796177 w 1807845"/>
              <a:gd name="T85" fmla="*/ 347992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07845"/>
              <a:gd name="T130" fmla="*/ 0 h 441960"/>
              <a:gd name="T131" fmla="*/ 1807845 w 1807845"/>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27631" y="18287"/>
                </a:lnTo>
                <a:lnTo>
                  <a:pt x="1572767" y="6095"/>
                </a:lnTo>
                <a:lnTo>
                  <a:pt x="1514855" y="0"/>
                </a:lnTo>
                <a:lnTo>
                  <a:pt x="292607" y="0"/>
                </a:lnTo>
                <a:lnTo>
                  <a:pt x="234695" y="6095"/>
                </a:lnTo>
                <a:lnTo>
                  <a:pt x="179831" y="18287"/>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55447" y="36575"/>
                </a:lnTo>
                <a:lnTo>
                  <a:pt x="207263" y="21335"/>
                </a:lnTo>
                <a:lnTo>
                  <a:pt x="262127" y="12496"/>
                </a:lnTo>
                <a:lnTo>
                  <a:pt x="262127" y="12191"/>
                </a:lnTo>
                <a:lnTo>
                  <a:pt x="292607" y="9143"/>
                </a:lnTo>
                <a:lnTo>
                  <a:pt x="1514855" y="9143"/>
                </a:lnTo>
                <a:lnTo>
                  <a:pt x="1542287" y="12191"/>
                </a:lnTo>
                <a:lnTo>
                  <a:pt x="1572767" y="15239"/>
                </a:lnTo>
                <a:lnTo>
                  <a:pt x="1624583" y="27431"/>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42671" y="323087"/>
                </a:lnTo>
                <a:lnTo>
                  <a:pt x="30479" y="301751"/>
                </a:lnTo>
                <a:lnTo>
                  <a:pt x="30479" y="304799"/>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9767"/>
                </a:lnTo>
                <a:lnTo>
                  <a:pt x="207263" y="423671"/>
                </a:lnTo>
                <a:lnTo>
                  <a:pt x="182879" y="414527"/>
                </a:lnTo>
                <a:lnTo>
                  <a:pt x="155447" y="405383"/>
                </a:lnTo>
                <a:lnTo>
                  <a:pt x="155447" y="408431"/>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4799"/>
                </a:lnTo>
                <a:lnTo>
                  <a:pt x="1776983" y="301751"/>
                </a:lnTo>
                <a:lnTo>
                  <a:pt x="1764791" y="323087"/>
                </a:lnTo>
                <a:lnTo>
                  <a:pt x="1764791" y="320039"/>
                </a:lnTo>
                <a:lnTo>
                  <a:pt x="1734311" y="356615"/>
                </a:lnTo>
                <a:lnTo>
                  <a:pt x="1716023" y="371855"/>
                </a:lnTo>
                <a:lnTo>
                  <a:pt x="1716023" y="368807"/>
                </a:lnTo>
                <a:lnTo>
                  <a:pt x="1694687" y="384047"/>
                </a:lnTo>
                <a:lnTo>
                  <a:pt x="1673351" y="396239"/>
                </a:lnTo>
                <a:lnTo>
                  <a:pt x="1648967" y="408431"/>
                </a:lnTo>
                <a:lnTo>
                  <a:pt x="1648967" y="405383"/>
                </a:lnTo>
                <a:lnTo>
                  <a:pt x="1600199" y="423671"/>
                </a:lnTo>
                <a:lnTo>
                  <a:pt x="1572767" y="429767"/>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4" name="object 16"/>
          <p:cNvSpPr txBox="1"/>
          <p:nvPr/>
        </p:nvSpPr>
        <p:spPr>
          <a:xfrm>
            <a:off x="4567238" y="3500438"/>
            <a:ext cx="1746250" cy="215444"/>
          </a:xfrm>
          <a:prstGeom prst="rect">
            <a:avLst/>
          </a:prstGeom>
        </p:spPr>
        <p:txBody>
          <a:bodyPr lIns="0" tIns="0" rIns="0" bIns="0">
            <a:spAutoFit/>
          </a:bodyPr>
          <a:lstStyle/>
          <a:p>
            <a:pPr marL="12700" algn="r" rtl="1">
              <a:defRPr/>
            </a:pPr>
            <a:r>
              <a:rPr sz="1400" b="1" spc="-15" dirty="0">
                <a:solidFill>
                  <a:srgbClr val="232021"/>
                </a:solidFill>
                <a:latin typeface="Arial"/>
                <a:cs typeface="Arial"/>
              </a:rPr>
              <a:t>Asymmetric</a:t>
            </a:r>
            <a:r>
              <a:rPr sz="1400" b="1" dirty="0">
                <a:solidFill>
                  <a:srgbClr val="232021"/>
                </a:solidFill>
                <a:latin typeface="Arial"/>
                <a:cs typeface="Arial"/>
              </a:rPr>
              <a:t> </a:t>
            </a:r>
            <a:r>
              <a:rPr sz="1400" b="1" spc="-10" dirty="0">
                <a:solidFill>
                  <a:srgbClr val="232021"/>
                </a:solidFill>
                <a:latin typeface="Arial"/>
                <a:cs typeface="Arial"/>
              </a:rPr>
              <a:t>Ciphers</a:t>
            </a:r>
            <a:endParaRPr sz="1400">
              <a:solidFill>
                <a:srgbClr val="292934"/>
              </a:solidFill>
              <a:latin typeface="Arial"/>
              <a:cs typeface="Arial"/>
            </a:endParaRPr>
          </a:p>
        </p:txBody>
      </p:sp>
      <p:sp>
        <p:nvSpPr>
          <p:cNvPr id="25" name="object 17"/>
          <p:cNvSpPr>
            <a:spLocks/>
          </p:cNvSpPr>
          <p:nvPr/>
        </p:nvSpPr>
        <p:spPr bwMode="auto">
          <a:xfrm>
            <a:off x="6875464" y="3427413"/>
            <a:ext cx="1811337" cy="444500"/>
          </a:xfrm>
          <a:custGeom>
            <a:avLst/>
            <a:gdLst>
              <a:gd name="T0" fmla="*/ 1820679 w 1811020"/>
              <a:gd name="T1" fmla="*/ 223954 h 441960"/>
              <a:gd name="T2" fmla="*/ 1808417 w 1811020"/>
              <a:gd name="T3" fmla="*/ 172274 h 441960"/>
              <a:gd name="T4" fmla="*/ 1783900 w 1811020"/>
              <a:gd name="T5" fmla="*/ 127481 h 441960"/>
              <a:gd name="T6" fmla="*/ 1753248 w 1811020"/>
              <a:gd name="T7" fmla="*/ 89580 h 441960"/>
              <a:gd name="T8" fmla="*/ 1664360 w 1811020"/>
              <a:gd name="T9" fmla="*/ 27563 h 441960"/>
              <a:gd name="T10" fmla="*/ 1554019 w 1811020"/>
              <a:gd name="T11" fmla="*/ 0 h 441960"/>
              <a:gd name="T12" fmla="*/ 180853 w 1811020"/>
              <a:gd name="T13" fmla="*/ 17225 h 441960"/>
              <a:gd name="T14" fmla="*/ 67439 w 1811020"/>
              <a:gd name="T15" fmla="*/ 89580 h 441960"/>
              <a:gd name="T16" fmla="*/ 36767 w 1811020"/>
              <a:gd name="T17" fmla="*/ 127481 h 441960"/>
              <a:gd name="T18" fmla="*/ 15335 w 1811020"/>
              <a:gd name="T19" fmla="*/ 172274 h 441960"/>
              <a:gd name="T20" fmla="*/ 3079 w 1811020"/>
              <a:gd name="T21" fmla="*/ 223954 h 441960"/>
              <a:gd name="T22" fmla="*/ 3079 w 1811020"/>
              <a:gd name="T23" fmla="*/ 275636 h 441960"/>
              <a:gd name="T24" fmla="*/ 9207 w 1811020"/>
              <a:gd name="T25" fmla="*/ 307796 h 441960"/>
              <a:gd name="T26" fmla="*/ 15335 w 1811020"/>
              <a:gd name="T27" fmla="*/ 199838 h 441960"/>
              <a:gd name="T28" fmla="*/ 21463 w 1811020"/>
              <a:gd name="T29" fmla="*/ 179164 h 441960"/>
              <a:gd name="T30" fmla="*/ 42904 w 1811020"/>
              <a:gd name="T31" fmla="*/ 139540 h 441960"/>
              <a:gd name="T32" fmla="*/ 76615 w 1811020"/>
              <a:gd name="T33" fmla="*/ 96475 h 441960"/>
              <a:gd name="T34" fmla="*/ 159391 w 1811020"/>
              <a:gd name="T35" fmla="*/ 37900 h 441960"/>
              <a:gd name="T36" fmla="*/ 266675 w 1811020"/>
              <a:gd name="T37" fmla="*/ 10334 h 441960"/>
              <a:gd name="T38" fmla="*/ 1636771 w 1811020"/>
              <a:gd name="T39" fmla="*/ 27563 h 441960"/>
              <a:gd name="T40" fmla="*/ 1728726 w 1811020"/>
              <a:gd name="T41" fmla="*/ 79245 h 441960"/>
              <a:gd name="T42" fmla="*/ 1777770 w 1811020"/>
              <a:gd name="T43" fmla="*/ 134372 h 441960"/>
              <a:gd name="T44" fmla="*/ 1799224 w 1811020"/>
              <a:gd name="T45" fmla="*/ 179164 h 441960"/>
              <a:gd name="T46" fmla="*/ 1811485 w 1811020"/>
              <a:gd name="T47" fmla="*/ 248072 h 441960"/>
              <a:gd name="T48" fmla="*/ 1820679 w 1811020"/>
              <a:gd name="T49" fmla="*/ 275636 h 441960"/>
              <a:gd name="T50" fmla="*/ 15335 w 1811020"/>
              <a:gd name="T51" fmla="*/ 296312 h 441960"/>
              <a:gd name="T52" fmla="*/ 9207 w 1811020"/>
              <a:gd name="T53" fmla="*/ 307796 h 441960"/>
              <a:gd name="T54" fmla="*/ 21463 w 1811020"/>
              <a:gd name="T55" fmla="*/ 337660 h 441960"/>
              <a:gd name="T56" fmla="*/ 24511 w 1811020"/>
              <a:gd name="T57" fmla="*/ 320431 h 441960"/>
              <a:gd name="T58" fmla="*/ 21463 w 1811020"/>
              <a:gd name="T59" fmla="*/ 179164 h 441960"/>
              <a:gd name="T60" fmla="*/ 24511 w 1811020"/>
              <a:gd name="T61" fmla="*/ 179164 h 441960"/>
              <a:gd name="T62" fmla="*/ 21463 w 1811020"/>
              <a:gd name="T63" fmla="*/ 320431 h 441960"/>
              <a:gd name="T64" fmla="*/ 24511 w 1811020"/>
              <a:gd name="T65" fmla="*/ 344547 h 441960"/>
              <a:gd name="T66" fmla="*/ 42904 w 1811020"/>
              <a:gd name="T67" fmla="*/ 376935 h 441960"/>
              <a:gd name="T68" fmla="*/ 45975 w 1811020"/>
              <a:gd name="T69" fmla="*/ 361776 h 441960"/>
              <a:gd name="T70" fmla="*/ 42904 w 1811020"/>
              <a:gd name="T71" fmla="*/ 134372 h 441960"/>
              <a:gd name="T72" fmla="*/ 45975 w 1811020"/>
              <a:gd name="T73" fmla="*/ 134372 h 441960"/>
              <a:gd name="T74" fmla="*/ 1811485 w 1811020"/>
              <a:gd name="T75" fmla="*/ 248072 h 441960"/>
              <a:gd name="T76" fmla="*/ 1799224 w 1811020"/>
              <a:gd name="T77" fmla="*/ 320431 h 441960"/>
              <a:gd name="T78" fmla="*/ 1747117 w 1811020"/>
              <a:gd name="T79" fmla="*/ 399675 h 441960"/>
              <a:gd name="T80" fmla="*/ 1707272 w 1811020"/>
              <a:gd name="T81" fmla="*/ 430684 h 441960"/>
              <a:gd name="T82" fmla="*/ 1685818 w 1811020"/>
              <a:gd name="T83" fmla="*/ 444467 h 441960"/>
              <a:gd name="T84" fmla="*/ 1636771 w 1811020"/>
              <a:gd name="T85" fmla="*/ 468582 h 441960"/>
              <a:gd name="T86" fmla="*/ 1554019 w 1811020"/>
              <a:gd name="T87" fmla="*/ 485814 h 441960"/>
              <a:gd name="T88" fmla="*/ 239087 w 1811020"/>
              <a:gd name="T89" fmla="*/ 482362 h 441960"/>
              <a:gd name="T90" fmla="*/ 159391 w 1811020"/>
              <a:gd name="T91" fmla="*/ 458252 h 441960"/>
              <a:gd name="T92" fmla="*/ 134879 w 1811020"/>
              <a:gd name="T93" fmla="*/ 447910 h 441960"/>
              <a:gd name="T94" fmla="*/ 113415 w 1811020"/>
              <a:gd name="T95" fmla="*/ 434132 h 441960"/>
              <a:gd name="T96" fmla="*/ 42904 w 1811020"/>
              <a:gd name="T97" fmla="*/ 361776 h 441960"/>
              <a:gd name="T98" fmla="*/ 88894 w 1811020"/>
              <a:gd name="T99" fmla="*/ 427239 h 441960"/>
              <a:gd name="T100" fmla="*/ 180853 w 1811020"/>
              <a:gd name="T101" fmla="*/ 478918 h 441960"/>
              <a:gd name="T102" fmla="*/ 297319 w 1811020"/>
              <a:gd name="T103" fmla="*/ 499591 h 441960"/>
              <a:gd name="T104" fmla="*/ 1584666 w 1811020"/>
              <a:gd name="T105" fmla="*/ 492700 h 441960"/>
              <a:gd name="T106" fmla="*/ 1713402 w 1811020"/>
              <a:gd name="T107" fmla="*/ 441020 h 441960"/>
              <a:gd name="T108" fmla="*/ 1796159 w 1811020"/>
              <a:gd name="T109" fmla="*/ 344547 h 441960"/>
              <a:gd name="T110" fmla="*/ 1811485 w 1811020"/>
              <a:gd name="T111" fmla="*/ 311816 h 4419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1020"/>
              <a:gd name="T169" fmla="*/ 0 h 441960"/>
              <a:gd name="T170" fmla="*/ 1811020 w 1811020"/>
              <a:gd name="T171" fmla="*/ 441960 h 44196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1020" h="441960">
                <a:moveTo>
                  <a:pt x="1810511" y="243839"/>
                </a:moveTo>
                <a:lnTo>
                  <a:pt x="1810511" y="198119"/>
                </a:lnTo>
                <a:lnTo>
                  <a:pt x="1804415" y="173735"/>
                </a:lnTo>
                <a:lnTo>
                  <a:pt x="1798319" y="152399"/>
                </a:lnTo>
                <a:lnTo>
                  <a:pt x="1786127" y="134111"/>
                </a:lnTo>
                <a:lnTo>
                  <a:pt x="1773935" y="112775"/>
                </a:lnTo>
                <a:lnTo>
                  <a:pt x="1758695" y="97535"/>
                </a:lnTo>
                <a:lnTo>
                  <a:pt x="1743455" y="79247"/>
                </a:lnTo>
                <a:lnTo>
                  <a:pt x="1725167" y="64007"/>
                </a:lnTo>
                <a:lnTo>
                  <a:pt x="1655063" y="24383"/>
                </a:lnTo>
                <a:lnTo>
                  <a:pt x="1575815" y="3047"/>
                </a:lnTo>
                <a:lnTo>
                  <a:pt x="1545335" y="0"/>
                </a:lnTo>
                <a:lnTo>
                  <a:pt x="265175" y="0"/>
                </a:lnTo>
                <a:lnTo>
                  <a:pt x="179831" y="15239"/>
                </a:lnTo>
                <a:lnTo>
                  <a:pt x="131063" y="36575"/>
                </a:lnTo>
                <a:lnTo>
                  <a:pt x="67055" y="79247"/>
                </a:lnTo>
                <a:lnTo>
                  <a:pt x="51815" y="97535"/>
                </a:lnTo>
                <a:lnTo>
                  <a:pt x="36575" y="112775"/>
                </a:lnTo>
                <a:lnTo>
                  <a:pt x="24383" y="134111"/>
                </a:lnTo>
                <a:lnTo>
                  <a:pt x="15239" y="152399"/>
                </a:lnTo>
                <a:lnTo>
                  <a:pt x="6095" y="173735"/>
                </a:lnTo>
                <a:lnTo>
                  <a:pt x="3047" y="198119"/>
                </a:lnTo>
                <a:lnTo>
                  <a:pt x="0" y="219455"/>
                </a:lnTo>
                <a:lnTo>
                  <a:pt x="3047" y="243839"/>
                </a:lnTo>
                <a:lnTo>
                  <a:pt x="6095" y="265175"/>
                </a:lnTo>
                <a:lnTo>
                  <a:pt x="9143" y="272287"/>
                </a:lnTo>
                <a:lnTo>
                  <a:pt x="9143" y="219455"/>
                </a:lnTo>
                <a:lnTo>
                  <a:pt x="15239" y="176783"/>
                </a:lnTo>
                <a:lnTo>
                  <a:pt x="21335" y="164591"/>
                </a:lnTo>
                <a:lnTo>
                  <a:pt x="21335" y="158495"/>
                </a:lnTo>
                <a:lnTo>
                  <a:pt x="33527" y="137159"/>
                </a:lnTo>
                <a:lnTo>
                  <a:pt x="42671" y="123443"/>
                </a:lnTo>
                <a:lnTo>
                  <a:pt x="42671" y="118871"/>
                </a:lnTo>
                <a:lnTo>
                  <a:pt x="76199" y="85343"/>
                </a:lnTo>
                <a:lnTo>
                  <a:pt x="112775" y="57911"/>
                </a:lnTo>
                <a:lnTo>
                  <a:pt x="158495" y="33527"/>
                </a:lnTo>
                <a:lnTo>
                  <a:pt x="237743" y="12191"/>
                </a:lnTo>
                <a:lnTo>
                  <a:pt x="265175" y="9143"/>
                </a:lnTo>
                <a:lnTo>
                  <a:pt x="1545335" y="9143"/>
                </a:lnTo>
                <a:lnTo>
                  <a:pt x="1627631" y="24383"/>
                </a:lnTo>
                <a:lnTo>
                  <a:pt x="1676399" y="45719"/>
                </a:lnTo>
                <a:lnTo>
                  <a:pt x="1719071" y="70103"/>
                </a:lnTo>
                <a:lnTo>
                  <a:pt x="1752599" y="103631"/>
                </a:lnTo>
                <a:lnTo>
                  <a:pt x="1767839" y="118871"/>
                </a:lnTo>
                <a:lnTo>
                  <a:pt x="1780031" y="137159"/>
                </a:lnTo>
                <a:lnTo>
                  <a:pt x="1789175" y="158495"/>
                </a:lnTo>
                <a:lnTo>
                  <a:pt x="1795271" y="176783"/>
                </a:lnTo>
                <a:lnTo>
                  <a:pt x="1801367" y="219455"/>
                </a:lnTo>
                <a:lnTo>
                  <a:pt x="1801367" y="275843"/>
                </a:lnTo>
                <a:lnTo>
                  <a:pt x="1810511" y="243839"/>
                </a:lnTo>
                <a:close/>
              </a:path>
              <a:path w="1811020" h="441960">
                <a:moveTo>
                  <a:pt x="24383" y="283463"/>
                </a:moveTo>
                <a:lnTo>
                  <a:pt x="15239" y="262127"/>
                </a:lnTo>
                <a:lnTo>
                  <a:pt x="9143" y="219455"/>
                </a:lnTo>
                <a:lnTo>
                  <a:pt x="9143" y="272287"/>
                </a:lnTo>
                <a:lnTo>
                  <a:pt x="15239" y="286511"/>
                </a:lnTo>
                <a:lnTo>
                  <a:pt x="21335" y="298703"/>
                </a:lnTo>
                <a:lnTo>
                  <a:pt x="21335" y="283463"/>
                </a:lnTo>
                <a:lnTo>
                  <a:pt x="24383" y="283463"/>
                </a:lnTo>
                <a:close/>
              </a:path>
              <a:path w="1811020" h="441960">
                <a:moveTo>
                  <a:pt x="24383" y="158495"/>
                </a:moveTo>
                <a:lnTo>
                  <a:pt x="21335" y="158495"/>
                </a:lnTo>
                <a:lnTo>
                  <a:pt x="21335" y="164591"/>
                </a:lnTo>
                <a:lnTo>
                  <a:pt x="24383" y="158495"/>
                </a:lnTo>
                <a:close/>
              </a:path>
              <a:path w="1811020" h="441960">
                <a:moveTo>
                  <a:pt x="45719" y="320039"/>
                </a:moveTo>
                <a:lnTo>
                  <a:pt x="21335" y="283463"/>
                </a:lnTo>
                <a:lnTo>
                  <a:pt x="21335" y="298703"/>
                </a:lnTo>
                <a:lnTo>
                  <a:pt x="24383" y="304799"/>
                </a:lnTo>
                <a:lnTo>
                  <a:pt x="36575" y="326135"/>
                </a:lnTo>
                <a:lnTo>
                  <a:pt x="42671" y="333451"/>
                </a:lnTo>
                <a:lnTo>
                  <a:pt x="42671" y="320039"/>
                </a:lnTo>
                <a:lnTo>
                  <a:pt x="45719" y="320039"/>
                </a:lnTo>
                <a:close/>
              </a:path>
              <a:path w="1811020" h="441960">
                <a:moveTo>
                  <a:pt x="45719" y="118871"/>
                </a:moveTo>
                <a:lnTo>
                  <a:pt x="42671" y="118871"/>
                </a:lnTo>
                <a:lnTo>
                  <a:pt x="42671" y="123443"/>
                </a:lnTo>
                <a:lnTo>
                  <a:pt x="45719" y="118871"/>
                </a:lnTo>
                <a:close/>
              </a:path>
              <a:path w="1811020" h="441960">
                <a:moveTo>
                  <a:pt x="1801367" y="275843"/>
                </a:moveTo>
                <a:lnTo>
                  <a:pt x="1801367" y="219455"/>
                </a:lnTo>
                <a:lnTo>
                  <a:pt x="1795271" y="262127"/>
                </a:lnTo>
                <a:lnTo>
                  <a:pt x="1789175" y="283463"/>
                </a:lnTo>
                <a:lnTo>
                  <a:pt x="1767839" y="320039"/>
                </a:lnTo>
                <a:lnTo>
                  <a:pt x="1737359" y="353567"/>
                </a:lnTo>
                <a:lnTo>
                  <a:pt x="1697735" y="384047"/>
                </a:lnTo>
                <a:lnTo>
                  <a:pt x="1697735" y="380999"/>
                </a:lnTo>
                <a:lnTo>
                  <a:pt x="1676399" y="396239"/>
                </a:lnTo>
                <a:lnTo>
                  <a:pt x="1676399" y="393191"/>
                </a:lnTo>
                <a:lnTo>
                  <a:pt x="1652015" y="405383"/>
                </a:lnTo>
                <a:lnTo>
                  <a:pt x="1627631" y="414527"/>
                </a:lnTo>
                <a:lnTo>
                  <a:pt x="1572767" y="426719"/>
                </a:lnTo>
                <a:lnTo>
                  <a:pt x="1545335" y="429767"/>
                </a:lnTo>
                <a:lnTo>
                  <a:pt x="265175" y="429767"/>
                </a:lnTo>
                <a:lnTo>
                  <a:pt x="237743" y="426719"/>
                </a:lnTo>
                <a:lnTo>
                  <a:pt x="182879" y="414527"/>
                </a:lnTo>
                <a:lnTo>
                  <a:pt x="158495" y="405383"/>
                </a:lnTo>
                <a:lnTo>
                  <a:pt x="134111" y="393191"/>
                </a:lnTo>
                <a:lnTo>
                  <a:pt x="134111" y="396239"/>
                </a:lnTo>
                <a:lnTo>
                  <a:pt x="112775" y="380999"/>
                </a:lnTo>
                <a:lnTo>
                  <a:pt x="112775" y="384047"/>
                </a:lnTo>
                <a:lnTo>
                  <a:pt x="57911" y="338327"/>
                </a:lnTo>
                <a:lnTo>
                  <a:pt x="42671" y="320039"/>
                </a:lnTo>
                <a:lnTo>
                  <a:pt x="42671" y="333451"/>
                </a:lnTo>
                <a:lnTo>
                  <a:pt x="88391" y="377951"/>
                </a:lnTo>
                <a:lnTo>
                  <a:pt x="131063" y="402335"/>
                </a:lnTo>
                <a:lnTo>
                  <a:pt x="179831" y="423671"/>
                </a:lnTo>
                <a:lnTo>
                  <a:pt x="234695" y="435863"/>
                </a:lnTo>
                <a:lnTo>
                  <a:pt x="295655" y="441959"/>
                </a:lnTo>
                <a:lnTo>
                  <a:pt x="1514855" y="441959"/>
                </a:lnTo>
                <a:lnTo>
                  <a:pt x="1575815" y="435863"/>
                </a:lnTo>
                <a:lnTo>
                  <a:pt x="1630679" y="423671"/>
                </a:lnTo>
                <a:lnTo>
                  <a:pt x="1703831" y="390143"/>
                </a:lnTo>
                <a:lnTo>
                  <a:pt x="1758695" y="344423"/>
                </a:lnTo>
                <a:lnTo>
                  <a:pt x="1786127" y="304799"/>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6" name="object 18"/>
          <p:cNvSpPr txBox="1"/>
          <p:nvPr/>
        </p:nvSpPr>
        <p:spPr>
          <a:xfrm>
            <a:off x="7323138" y="3497263"/>
            <a:ext cx="836612" cy="215444"/>
          </a:xfrm>
          <a:prstGeom prst="rect">
            <a:avLst/>
          </a:prstGeom>
        </p:spPr>
        <p:txBody>
          <a:bodyPr lIns="0" tIns="0" rIns="0" bIns="0">
            <a:spAutoFit/>
          </a:bodyPr>
          <a:lstStyle/>
          <a:p>
            <a:pPr marL="12700" algn="r" rtl="1">
              <a:defRPr/>
            </a:pPr>
            <a:r>
              <a:rPr sz="1400" b="1" spc="-15" dirty="0">
                <a:solidFill>
                  <a:srgbClr val="232021"/>
                </a:solidFill>
                <a:latin typeface="Arial"/>
                <a:cs typeface="Arial"/>
              </a:rPr>
              <a:t>Protocols</a:t>
            </a:r>
            <a:endParaRPr sz="1400">
              <a:solidFill>
                <a:srgbClr val="292934"/>
              </a:solidFill>
              <a:latin typeface="Arial"/>
              <a:cs typeface="Arial"/>
            </a:endParaRPr>
          </a:p>
        </p:txBody>
      </p:sp>
      <p:sp>
        <p:nvSpPr>
          <p:cNvPr id="27" name="object 19"/>
          <p:cNvSpPr>
            <a:spLocks/>
          </p:cNvSpPr>
          <p:nvPr/>
        </p:nvSpPr>
        <p:spPr bwMode="auto">
          <a:xfrm>
            <a:off x="5441950" y="2640013"/>
            <a:ext cx="0" cy="361950"/>
          </a:xfrm>
          <a:custGeom>
            <a:avLst/>
            <a:gdLst>
              <a:gd name="T0" fmla="*/ 0 h 363220"/>
              <a:gd name="T1" fmla="*/ 349287 h 363220"/>
              <a:gd name="T2" fmla="*/ 0 60000 65536"/>
              <a:gd name="T3" fmla="*/ 0 60000 65536"/>
              <a:gd name="T4" fmla="*/ 0 h 363220"/>
              <a:gd name="T5" fmla="*/ 363220 h 363220"/>
            </a:gdLst>
            <a:ahLst/>
            <a:cxnLst>
              <a:cxn ang="T2">
                <a:pos x="0" y="T0"/>
              </a:cxn>
              <a:cxn ang="T3">
                <a:pos x="0" y="T1"/>
              </a:cxn>
            </a:cxnLst>
            <a:rect l="0" t="T4" r="0" b="T5"/>
            <a:pathLst>
              <a:path h="363220">
                <a:moveTo>
                  <a:pt x="0" y="0"/>
                </a:moveTo>
                <a:lnTo>
                  <a:pt x="0" y="362711"/>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8" name="object 20"/>
          <p:cNvSpPr>
            <a:spLocks/>
          </p:cNvSpPr>
          <p:nvPr/>
        </p:nvSpPr>
        <p:spPr bwMode="auto">
          <a:xfrm>
            <a:off x="3208338" y="2998788"/>
            <a:ext cx="4538662" cy="0"/>
          </a:xfrm>
          <a:custGeom>
            <a:avLst/>
            <a:gdLst>
              <a:gd name="T0" fmla="*/ 0 w 4538980"/>
              <a:gd name="T1" fmla="*/ 4528231 w 4538980"/>
              <a:gd name="T2" fmla="*/ 0 60000 65536"/>
              <a:gd name="T3" fmla="*/ 0 60000 65536"/>
              <a:gd name="T4" fmla="*/ 0 w 4538980"/>
              <a:gd name="T5" fmla="*/ 4538980 w 4538980"/>
            </a:gdLst>
            <a:ahLst/>
            <a:cxnLst>
              <a:cxn ang="T2">
                <a:pos x="T0" y="0"/>
              </a:cxn>
              <a:cxn ang="T3">
                <a:pos x="T1" y="0"/>
              </a:cxn>
            </a:cxnLst>
            <a:rect l="T4" t="0" r="T5" b="0"/>
            <a:pathLst>
              <a:path w="4538980">
                <a:moveTo>
                  <a:pt x="0" y="0"/>
                </a:moveTo>
                <a:lnTo>
                  <a:pt x="453847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9" name="object 21"/>
          <p:cNvSpPr>
            <a:spLocks/>
          </p:cNvSpPr>
          <p:nvPr/>
        </p:nvSpPr>
        <p:spPr bwMode="auto">
          <a:xfrm>
            <a:off x="7707313" y="3001964"/>
            <a:ext cx="76200" cy="428625"/>
          </a:xfrm>
          <a:custGeom>
            <a:avLst/>
            <a:gdLst>
              <a:gd name="T0" fmla="*/ 76199 w 76200"/>
              <a:gd name="T1" fmla="*/ 342484 h 429895"/>
              <a:gd name="T2" fmla="*/ 0 w 76200"/>
              <a:gd name="T3" fmla="*/ 342484 h 429895"/>
              <a:gd name="T4" fmla="*/ 33527 w 76200"/>
              <a:gd name="T5" fmla="*/ 404938 h 429895"/>
              <a:gd name="T6" fmla="*/ 33527 w 76200"/>
              <a:gd name="T7" fmla="*/ 354296 h 429895"/>
              <a:gd name="T8" fmla="*/ 45719 w 76200"/>
              <a:gd name="T9" fmla="*/ 354296 h 429895"/>
              <a:gd name="T10" fmla="*/ 45719 w 76200"/>
              <a:gd name="T11" fmla="*/ 403994 h 429895"/>
              <a:gd name="T12" fmla="*/ 76199 w 76200"/>
              <a:gd name="T13" fmla="*/ 342484 h 429895"/>
              <a:gd name="T14" fmla="*/ 45719 w 76200"/>
              <a:gd name="T15" fmla="*/ 342484 h 429895"/>
              <a:gd name="T16" fmla="*/ 45719 w 76200"/>
              <a:gd name="T17" fmla="*/ 0 h 429895"/>
              <a:gd name="T18" fmla="*/ 33527 w 76200"/>
              <a:gd name="T19" fmla="*/ 0 h 429895"/>
              <a:gd name="T20" fmla="*/ 33527 w 76200"/>
              <a:gd name="T21" fmla="*/ 342484 h 429895"/>
              <a:gd name="T22" fmla="*/ 45719 w 76200"/>
              <a:gd name="T23" fmla="*/ 342484 h 429895"/>
              <a:gd name="T24" fmla="*/ 45719 w 76200"/>
              <a:gd name="T25" fmla="*/ 403994 h 429895"/>
              <a:gd name="T26" fmla="*/ 45719 w 76200"/>
              <a:gd name="T27" fmla="*/ 354296 h 429895"/>
              <a:gd name="T28" fmla="*/ 33527 w 76200"/>
              <a:gd name="T29" fmla="*/ 354296 h 429895"/>
              <a:gd name="T30" fmla="*/ 33527 w 76200"/>
              <a:gd name="T31" fmla="*/ 404938 h 429895"/>
              <a:gd name="T32" fmla="*/ 39623 w 76200"/>
              <a:gd name="T33" fmla="*/ 416295 h 429895"/>
              <a:gd name="T34" fmla="*/ 45719 w 76200"/>
              <a:gd name="T35" fmla="*/ 403994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3527" y="418044"/>
                </a:lnTo>
                <a:lnTo>
                  <a:pt x="33527" y="365759"/>
                </a:lnTo>
                <a:lnTo>
                  <a:pt x="45719" y="365759"/>
                </a:lnTo>
                <a:lnTo>
                  <a:pt x="45719" y="417067"/>
                </a:lnTo>
                <a:lnTo>
                  <a:pt x="76199" y="353567"/>
                </a:lnTo>
                <a:close/>
              </a:path>
              <a:path w="76200" h="429895">
                <a:moveTo>
                  <a:pt x="45719" y="353567"/>
                </a:moveTo>
                <a:lnTo>
                  <a:pt x="45719" y="0"/>
                </a:lnTo>
                <a:lnTo>
                  <a:pt x="33527" y="0"/>
                </a:lnTo>
                <a:lnTo>
                  <a:pt x="33527" y="353567"/>
                </a:lnTo>
                <a:lnTo>
                  <a:pt x="45719" y="353567"/>
                </a:lnTo>
                <a:close/>
              </a:path>
              <a:path w="76200" h="429895">
                <a:moveTo>
                  <a:pt x="45719" y="417067"/>
                </a:moveTo>
                <a:lnTo>
                  <a:pt x="45719" y="365759"/>
                </a:lnTo>
                <a:lnTo>
                  <a:pt x="33527" y="365759"/>
                </a:lnTo>
                <a:lnTo>
                  <a:pt x="33527" y="418044"/>
                </a:lnTo>
                <a:lnTo>
                  <a:pt x="39623" y="429767"/>
                </a:lnTo>
                <a:lnTo>
                  <a:pt x="45719" y="4170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0" name="object 22"/>
          <p:cNvSpPr>
            <a:spLocks/>
          </p:cNvSpPr>
          <p:nvPr/>
        </p:nvSpPr>
        <p:spPr bwMode="auto">
          <a:xfrm>
            <a:off x="5403850" y="3001964"/>
            <a:ext cx="76200" cy="428625"/>
          </a:xfrm>
          <a:custGeom>
            <a:avLst/>
            <a:gdLst>
              <a:gd name="T0" fmla="*/ 76199 w 76200"/>
              <a:gd name="T1" fmla="*/ 342484 h 429895"/>
              <a:gd name="T2" fmla="*/ 0 w 76200"/>
              <a:gd name="T3" fmla="*/ 342484 h 429895"/>
              <a:gd name="T4" fmla="*/ 30479 w 76200"/>
              <a:gd name="T5" fmla="*/ 403994 h 429895"/>
              <a:gd name="T6" fmla="*/ 30479 w 76200"/>
              <a:gd name="T7" fmla="*/ 354296 h 429895"/>
              <a:gd name="T8" fmla="*/ 42671 w 76200"/>
              <a:gd name="T9" fmla="*/ 354296 h 429895"/>
              <a:gd name="T10" fmla="*/ 42671 w 76200"/>
              <a:gd name="T11" fmla="*/ 404938 h 429895"/>
              <a:gd name="T12" fmla="*/ 76199 w 76200"/>
              <a:gd name="T13" fmla="*/ 342484 h 429895"/>
              <a:gd name="T14" fmla="*/ 42671 w 76200"/>
              <a:gd name="T15" fmla="*/ 342484 h 429895"/>
              <a:gd name="T16" fmla="*/ 42671 w 76200"/>
              <a:gd name="T17" fmla="*/ 0 h 429895"/>
              <a:gd name="T18" fmla="*/ 30479 w 76200"/>
              <a:gd name="T19" fmla="*/ 0 h 429895"/>
              <a:gd name="T20" fmla="*/ 30479 w 76200"/>
              <a:gd name="T21" fmla="*/ 342484 h 429895"/>
              <a:gd name="T22" fmla="*/ 42671 w 76200"/>
              <a:gd name="T23" fmla="*/ 342484 h 429895"/>
              <a:gd name="T24" fmla="*/ 42671 w 76200"/>
              <a:gd name="T25" fmla="*/ 404938 h 429895"/>
              <a:gd name="T26" fmla="*/ 42671 w 76200"/>
              <a:gd name="T27" fmla="*/ 354296 h 429895"/>
              <a:gd name="T28" fmla="*/ 30479 w 76200"/>
              <a:gd name="T29" fmla="*/ 354296 h 429895"/>
              <a:gd name="T30" fmla="*/ 30479 w 76200"/>
              <a:gd name="T31" fmla="*/ 403994 h 429895"/>
              <a:gd name="T32" fmla="*/ 36575 w 76200"/>
              <a:gd name="T33" fmla="*/ 416295 h 429895"/>
              <a:gd name="T34" fmla="*/ 42671 w 76200"/>
              <a:gd name="T35" fmla="*/ 404938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1" name="object 23"/>
          <p:cNvSpPr>
            <a:spLocks/>
          </p:cNvSpPr>
          <p:nvPr/>
        </p:nvSpPr>
        <p:spPr bwMode="auto">
          <a:xfrm>
            <a:off x="3171825" y="3001964"/>
            <a:ext cx="76200" cy="428625"/>
          </a:xfrm>
          <a:custGeom>
            <a:avLst/>
            <a:gdLst>
              <a:gd name="T0" fmla="*/ 76199 w 76200"/>
              <a:gd name="T1" fmla="*/ 342484 h 429895"/>
              <a:gd name="T2" fmla="*/ 0 w 76200"/>
              <a:gd name="T3" fmla="*/ 342484 h 429895"/>
              <a:gd name="T4" fmla="*/ 30479 w 76200"/>
              <a:gd name="T5" fmla="*/ 403994 h 429895"/>
              <a:gd name="T6" fmla="*/ 30479 w 76200"/>
              <a:gd name="T7" fmla="*/ 354296 h 429895"/>
              <a:gd name="T8" fmla="*/ 42671 w 76200"/>
              <a:gd name="T9" fmla="*/ 354296 h 429895"/>
              <a:gd name="T10" fmla="*/ 42671 w 76200"/>
              <a:gd name="T11" fmla="*/ 404938 h 429895"/>
              <a:gd name="T12" fmla="*/ 76199 w 76200"/>
              <a:gd name="T13" fmla="*/ 342484 h 429895"/>
              <a:gd name="T14" fmla="*/ 42671 w 76200"/>
              <a:gd name="T15" fmla="*/ 342484 h 429895"/>
              <a:gd name="T16" fmla="*/ 42671 w 76200"/>
              <a:gd name="T17" fmla="*/ 0 h 429895"/>
              <a:gd name="T18" fmla="*/ 30479 w 76200"/>
              <a:gd name="T19" fmla="*/ 0 h 429895"/>
              <a:gd name="T20" fmla="*/ 30479 w 76200"/>
              <a:gd name="T21" fmla="*/ 342484 h 429895"/>
              <a:gd name="T22" fmla="*/ 42671 w 76200"/>
              <a:gd name="T23" fmla="*/ 342484 h 429895"/>
              <a:gd name="T24" fmla="*/ 42671 w 76200"/>
              <a:gd name="T25" fmla="*/ 404938 h 429895"/>
              <a:gd name="T26" fmla="*/ 42671 w 76200"/>
              <a:gd name="T27" fmla="*/ 354296 h 429895"/>
              <a:gd name="T28" fmla="*/ 30479 w 76200"/>
              <a:gd name="T29" fmla="*/ 354296 h 429895"/>
              <a:gd name="T30" fmla="*/ 30479 w 76200"/>
              <a:gd name="T31" fmla="*/ 403994 h 429895"/>
              <a:gd name="T32" fmla="*/ 36575 w 76200"/>
              <a:gd name="T33" fmla="*/ 416295 h 429895"/>
              <a:gd name="T34" fmla="*/ 42671 w 76200"/>
              <a:gd name="T35" fmla="*/ 404938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2" name="object 24"/>
          <p:cNvSpPr>
            <a:spLocks/>
          </p:cNvSpPr>
          <p:nvPr/>
        </p:nvSpPr>
        <p:spPr bwMode="auto">
          <a:xfrm>
            <a:off x="1693863" y="4652964"/>
            <a:ext cx="1808162" cy="441325"/>
          </a:xfrm>
          <a:custGeom>
            <a:avLst/>
            <a:gdLst>
              <a:gd name="T0" fmla="*/ 1805371 w 1807845"/>
              <a:gd name="T1" fmla="*/ 148457 h 441960"/>
              <a:gd name="T2" fmla="*/ 1710354 w 1807845"/>
              <a:gd name="T3" fmla="*/ 46575 h 441960"/>
              <a:gd name="T4" fmla="*/ 1612269 w 1807845"/>
              <a:gd name="T5" fmla="*/ 8727 h 441960"/>
              <a:gd name="T6" fmla="*/ 263599 w 1807845"/>
              <a:gd name="T7" fmla="*/ 0 h 441960"/>
              <a:gd name="T8" fmla="*/ 153263 w 1807845"/>
              <a:gd name="T9" fmla="*/ 26198 h 441960"/>
              <a:gd name="T10" fmla="*/ 49055 w 1807845"/>
              <a:gd name="T11" fmla="*/ 93148 h 441960"/>
              <a:gd name="T12" fmla="*/ 12255 w 1807845"/>
              <a:gd name="T13" fmla="*/ 148457 h 441960"/>
              <a:gd name="T14" fmla="*/ 9207 w 1807845"/>
              <a:gd name="T15" fmla="*/ 263441 h 441960"/>
              <a:gd name="T16" fmla="*/ 15335 w 1807845"/>
              <a:gd name="T17" fmla="*/ 171745 h 441960"/>
              <a:gd name="T18" fmla="*/ 30639 w 1807845"/>
              <a:gd name="T19" fmla="*/ 133903 h 441960"/>
              <a:gd name="T20" fmla="*/ 73567 w 1807845"/>
              <a:gd name="T21" fmla="*/ 81506 h 441960"/>
              <a:gd name="T22" fmla="*/ 208422 w 1807845"/>
              <a:gd name="T23" fmla="*/ 18113 h 441960"/>
              <a:gd name="T24" fmla="*/ 266679 w 1807845"/>
              <a:gd name="T25" fmla="*/ 8727 h 441960"/>
              <a:gd name="T26" fmla="*/ 1581617 w 1807845"/>
              <a:gd name="T27" fmla="*/ 11646 h 441960"/>
              <a:gd name="T28" fmla="*/ 1661311 w 1807845"/>
              <a:gd name="T29" fmla="*/ 32020 h 441960"/>
              <a:gd name="T30" fmla="*/ 1707288 w 1807845"/>
              <a:gd name="T31" fmla="*/ 56971 h 441960"/>
              <a:gd name="T32" fmla="*/ 1762461 w 1807845"/>
              <a:gd name="T33" fmla="*/ 98971 h 441960"/>
              <a:gd name="T34" fmla="*/ 1786982 w 1807845"/>
              <a:gd name="T35" fmla="*/ 133903 h 441960"/>
              <a:gd name="T36" fmla="*/ 1802307 w 1807845"/>
              <a:gd name="T37" fmla="*/ 171745 h 441960"/>
              <a:gd name="T38" fmla="*/ 1808437 w 1807845"/>
              <a:gd name="T39" fmla="*/ 263441 h 441960"/>
              <a:gd name="T40" fmla="*/ 134879 w 1807845"/>
              <a:gd name="T41" fmla="*/ 378422 h 441960"/>
              <a:gd name="T42" fmla="*/ 30639 w 1807845"/>
              <a:gd name="T43" fmla="*/ 288183 h 441960"/>
              <a:gd name="T44" fmla="*/ 12255 w 1807845"/>
              <a:gd name="T45" fmla="*/ 273628 h 441960"/>
              <a:gd name="T46" fmla="*/ 49055 w 1807845"/>
              <a:gd name="T47" fmla="*/ 328937 h 441960"/>
              <a:gd name="T48" fmla="*/ 107287 w 1807845"/>
              <a:gd name="T49" fmla="*/ 372598 h 441960"/>
              <a:gd name="T50" fmla="*/ 180855 w 1807845"/>
              <a:gd name="T51" fmla="*/ 404620 h 441960"/>
              <a:gd name="T52" fmla="*/ 211495 w 1807845"/>
              <a:gd name="T53" fmla="*/ 401709 h 441960"/>
              <a:gd name="T54" fmla="*/ 208422 w 1807845"/>
              <a:gd name="T55" fmla="*/ 18113 h 441960"/>
              <a:gd name="T56" fmla="*/ 1554030 w 1807845"/>
              <a:gd name="T57" fmla="*/ 410441 h 441960"/>
              <a:gd name="T58" fmla="*/ 266679 w 1807845"/>
              <a:gd name="T59" fmla="*/ 410441 h 441960"/>
              <a:gd name="T60" fmla="*/ 208422 w 1807845"/>
              <a:gd name="T61" fmla="*/ 410441 h 441960"/>
              <a:gd name="T62" fmla="*/ 294254 w 1807845"/>
              <a:gd name="T63" fmla="*/ 422086 h 441960"/>
              <a:gd name="T64" fmla="*/ 1554030 w 1807845"/>
              <a:gd name="T65" fmla="*/ 9028 h 441960"/>
              <a:gd name="T66" fmla="*/ 1554030 w 1807845"/>
              <a:gd name="T67" fmla="*/ 9028 h 441960"/>
              <a:gd name="T68" fmla="*/ 1682769 w 1807845"/>
              <a:gd name="T69" fmla="*/ 378422 h 441960"/>
              <a:gd name="T70" fmla="*/ 1609205 w 1807845"/>
              <a:gd name="T71" fmla="*/ 401709 h 441960"/>
              <a:gd name="T72" fmla="*/ 1554030 w 1807845"/>
              <a:gd name="T73" fmla="*/ 410441 h 441960"/>
              <a:gd name="T74" fmla="*/ 1612269 w 1807845"/>
              <a:gd name="T75" fmla="*/ 410441 h 441960"/>
              <a:gd name="T76" fmla="*/ 1688900 w 1807845"/>
              <a:gd name="T77" fmla="*/ 384244 h 441960"/>
              <a:gd name="T78" fmla="*/ 1707288 w 1807845"/>
              <a:gd name="T79" fmla="*/ 55307 h 441960"/>
              <a:gd name="T80" fmla="*/ 1808437 w 1807845"/>
              <a:gd name="T81" fmla="*/ 263441 h 441960"/>
              <a:gd name="T82" fmla="*/ 1786982 w 1807845"/>
              <a:gd name="T83" fmla="*/ 288183 h 441960"/>
              <a:gd name="T84" fmla="*/ 1704223 w 1807845"/>
              <a:gd name="T85" fmla="*/ 366778 h 441960"/>
              <a:gd name="T86" fmla="*/ 1731808 w 1807845"/>
              <a:gd name="T87" fmla="*/ 360957 h 441960"/>
              <a:gd name="T88" fmla="*/ 1805371 w 1807845"/>
              <a:gd name="T89" fmla="*/ 273628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3" name="object 25"/>
          <p:cNvSpPr txBox="1"/>
          <p:nvPr/>
        </p:nvSpPr>
        <p:spPr>
          <a:xfrm>
            <a:off x="2025651" y="4722813"/>
            <a:ext cx="1209675" cy="215444"/>
          </a:xfrm>
          <a:prstGeom prst="rect">
            <a:avLst/>
          </a:prstGeom>
          <a:solidFill>
            <a:srgbClr val="00B050"/>
          </a:solidFill>
        </p:spPr>
        <p:txBody>
          <a:bodyPr lIns="0" tIns="0" rIns="0" bIns="0">
            <a:spAutoFit/>
          </a:bodyPr>
          <a:lstStyle/>
          <a:p>
            <a:pPr marL="12700" algn="r" rtl="1">
              <a:defRPr/>
            </a:pPr>
            <a:r>
              <a:rPr sz="1400" b="1" spc="-15" dirty="0">
                <a:solidFill>
                  <a:srgbClr val="232021"/>
                </a:solidFill>
                <a:latin typeface="Arial"/>
                <a:cs typeface="Arial"/>
              </a:rPr>
              <a:t>Block</a:t>
            </a:r>
            <a:r>
              <a:rPr sz="1400" b="1" spc="-90" dirty="0">
                <a:solidFill>
                  <a:srgbClr val="232021"/>
                </a:solidFill>
                <a:latin typeface="Arial"/>
                <a:cs typeface="Arial"/>
              </a:rPr>
              <a:t> </a:t>
            </a:r>
            <a:r>
              <a:rPr sz="1400" b="1" spc="-10" dirty="0">
                <a:solidFill>
                  <a:srgbClr val="232021"/>
                </a:solidFill>
                <a:latin typeface="Arial"/>
                <a:cs typeface="Arial"/>
              </a:rPr>
              <a:t>Ciphers</a:t>
            </a:r>
            <a:endParaRPr sz="1400" dirty="0">
              <a:solidFill>
                <a:srgbClr val="292934"/>
              </a:solidFill>
              <a:latin typeface="Arial"/>
              <a:cs typeface="Arial"/>
            </a:endParaRPr>
          </a:p>
        </p:txBody>
      </p:sp>
      <p:sp>
        <p:nvSpPr>
          <p:cNvPr id="34" name="object 26"/>
          <p:cNvSpPr>
            <a:spLocks/>
          </p:cNvSpPr>
          <p:nvPr/>
        </p:nvSpPr>
        <p:spPr bwMode="auto">
          <a:xfrm>
            <a:off x="3419666" y="4652964"/>
            <a:ext cx="1809750" cy="441325"/>
          </a:xfrm>
          <a:custGeom>
            <a:avLst/>
            <a:gdLst>
              <a:gd name="T0" fmla="*/ 1758399 w 1811020"/>
              <a:gd name="T1" fmla="*/ 148457 h 441960"/>
              <a:gd name="T2" fmla="*/ 1722635 w 1811020"/>
              <a:gd name="T3" fmla="*/ 93148 h 441960"/>
              <a:gd name="T4" fmla="*/ 1618325 w 1811020"/>
              <a:gd name="T5" fmla="*/ 26198 h 441960"/>
              <a:gd name="T6" fmla="*/ 1511031 w 1811020"/>
              <a:gd name="T7" fmla="*/ 0 h 441960"/>
              <a:gd name="T8" fmla="*/ 202662 w 1811020"/>
              <a:gd name="T9" fmla="*/ 8727 h 441960"/>
              <a:gd name="T10" fmla="*/ 128153 w 1811020"/>
              <a:gd name="T11" fmla="*/ 34932 h 441960"/>
              <a:gd name="T12" fmla="*/ 23839 w 1811020"/>
              <a:gd name="T13" fmla="*/ 128080 h 441960"/>
              <a:gd name="T14" fmla="*/ 2983 w 1811020"/>
              <a:gd name="T15" fmla="*/ 232877 h 441960"/>
              <a:gd name="T16" fmla="*/ 11927 w 1811020"/>
              <a:gd name="T17" fmla="*/ 189210 h 441960"/>
              <a:gd name="T18" fmla="*/ 32790 w 1811020"/>
              <a:gd name="T19" fmla="*/ 130992 h 441960"/>
              <a:gd name="T20" fmla="*/ 44702 w 1811020"/>
              <a:gd name="T21" fmla="*/ 116437 h 441960"/>
              <a:gd name="T22" fmla="*/ 92390 w 1811020"/>
              <a:gd name="T23" fmla="*/ 66951 h 441960"/>
              <a:gd name="T24" fmla="*/ 154976 w 1811020"/>
              <a:gd name="T25" fmla="*/ 32020 h 441960"/>
              <a:gd name="T26" fmla="*/ 232466 w 1811020"/>
              <a:gd name="T27" fmla="*/ 11646 h 441960"/>
              <a:gd name="T28" fmla="*/ 1511031 w 1811020"/>
              <a:gd name="T29" fmla="*/ 8727 h 441960"/>
              <a:gd name="T30" fmla="*/ 1567660 w 1811020"/>
              <a:gd name="T31" fmla="*/ 17466 h 441960"/>
              <a:gd name="T32" fmla="*/ 1615343 w 1811020"/>
              <a:gd name="T33" fmla="*/ 32020 h 441960"/>
              <a:gd name="T34" fmla="*/ 1698793 w 1811020"/>
              <a:gd name="T35" fmla="*/ 81506 h 441960"/>
              <a:gd name="T36" fmla="*/ 1740518 w 1811020"/>
              <a:gd name="T37" fmla="*/ 133903 h 441960"/>
              <a:gd name="T38" fmla="*/ 1755419 w 1811020"/>
              <a:gd name="T39" fmla="*/ 171745 h 441960"/>
              <a:gd name="T40" fmla="*/ 1761380 w 1811020"/>
              <a:gd name="T41" fmla="*/ 263441 h 441960"/>
              <a:gd name="T42" fmla="*/ 205643 w 1811020"/>
              <a:gd name="T43" fmla="*/ 401709 h 441960"/>
              <a:gd name="T44" fmla="*/ 56627 w 1811020"/>
              <a:gd name="T45" fmla="*/ 323113 h 441960"/>
              <a:gd name="T46" fmla="*/ 11927 w 1811020"/>
              <a:gd name="T47" fmla="*/ 229962 h 441960"/>
              <a:gd name="T48" fmla="*/ 68548 w 1811020"/>
              <a:gd name="T49" fmla="*/ 346402 h 441960"/>
              <a:gd name="T50" fmla="*/ 232466 w 1811020"/>
              <a:gd name="T51" fmla="*/ 416263 h 441960"/>
              <a:gd name="T52" fmla="*/ 262270 w 1811020"/>
              <a:gd name="T53" fmla="*/ 410441 h 441960"/>
              <a:gd name="T54" fmla="*/ 259289 w 1811020"/>
              <a:gd name="T55" fmla="*/ 9028 h 441960"/>
              <a:gd name="T56" fmla="*/ 1540838 w 1811020"/>
              <a:gd name="T57" fmla="*/ 407532 h 441960"/>
              <a:gd name="T58" fmla="*/ 289093 w 1811020"/>
              <a:gd name="T59" fmla="*/ 413353 h 441960"/>
              <a:gd name="T60" fmla="*/ 289093 w 1811020"/>
              <a:gd name="T61" fmla="*/ 422086 h 441960"/>
              <a:gd name="T62" fmla="*/ 1540838 w 1811020"/>
              <a:gd name="T63" fmla="*/ 416263 h 441960"/>
              <a:gd name="T64" fmla="*/ 1537857 w 1811020"/>
              <a:gd name="T65" fmla="*/ 11646 h 441960"/>
              <a:gd name="T66" fmla="*/ 1567660 w 1811020"/>
              <a:gd name="T67" fmla="*/ 401709 h 441960"/>
              <a:gd name="T68" fmla="*/ 1540838 w 1811020"/>
              <a:gd name="T69" fmla="*/ 416263 h 441960"/>
              <a:gd name="T70" fmla="*/ 1567660 w 1811020"/>
              <a:gd name="T71" fmla="*/ 17466 h 441960"/>
              <a:gd name="T72" fmla="*/ 1761380 w 1811020"/>
              <a:gd name="T73" fmla="*/ 263441 h 441960"/>
              <a:gd name="T74" fmla="*/ 1740518 w 1811020"/>
              <a:gd name="T75" fmla="*/ 288183 h 441960"/>
              <a:gd name="T76" fmla="*/ 1639187 w 1811020"/>
              <a:gd name="T77" fmla="*/ 378422 h 441960"/>
              <a:gd name="T78" fmla="*/ 1567660 w 1811020"/>
              <a:gd name="T79" fmla="*/ 401709 h 441960"/>
              <a:gd name="T80" fmla="*/ 1666011 w 1811020"/>
              <a:gd name="T81" fmla="*/ 372598 h 441960"/>
              <a:gd name="T82" fmla="*/ 1749458 w 1811020"/>
              <a:gd name="T83" fmla="*/ 294006 h 4419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11020"/>
              <a:gd name="T127" fmla="*/ 0 h 441960"/>
              <a:gd name="T128" fmla="*/ 1811020 w 1811020"/>
              <a:gd name="T129" fmla="*/ 441960 h 4419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11020" h="441960">
                <a:moveTo>
                  <a:pt x="1810511" y="243839"/>
                </a:moveTo>
                <a:lnTo>
                  <a:pt x="1810511" y="198119"/>
                </a:lnTo>
                <a:lnTo>
                  <a:pt x="1798319" y="155447"/>
                </a:lnTo>
                <a:lnTo>
                  <a:pt x="1789175" y="134111"/>
                </a:lnTo>
                <a:lnTo>
                  <a:pt x="1773935" y="115823"/>
                </a:lnTo>
                <a:lnTo>
                  <a:pt x="1761743" y="97535"/>
                </a:lnTo>
                <a:lnTo>
                  <a:pt x="1725167" y="64007"/>
                </a:lnTo>
                <a:lnTo>
                  <a:pt x="1679447" y="36575"/>
                </a:lnTo>
                <a:lnTo>
                  <a:pt x="1655063" y="27431"/>
                </a:lnTo>
                <a:lnTo>
                  <a:pt x="1630679" y="15239"/>
                </a:lnTo>
                <a:lnTo>
                  <a:pt x="1575815" y="3047"/>
                </a:lnTo>
                <a:lnTo>
                  <a:pt x="1545335" y="0"/>
                </a:lnTo>
                <a:lnTo>
                  <a:pt x="265175" y="0"/>
                </a:lnTo>
                <a:lnTo>
                  <a:pt x="237743" y="3047"/>
                </a:lnTo>
                <a:lnTo>
                  <a:pt x="207263" y="9143"/>
                </a:lnTo>
                <a:lnTo>
                  <a:pt x="182879" y="15239"/>
                </a:lnTo>
                <a:lnTo>
                  <a:pt x="155447" y="27431"/>
                </a:lnTo>
                <a:lnTo>
                  <a:pt x="131063" y="36575"/>
                </a:lnTo>
                <a:lnTo>
                  <a:pt x="88391" y="64007"/>
                </a:lnTo>
                <a:lnTo>
                  <a:pt x="51815" y="97535"/>
                </a:lnTo>
                <a:lnTo>
                  <a:pt x="24383" y="134111"/>
                </a:lnTo>
                <a:lnTo>
                  <a:pt x="6095" y="176783"/>
                </a:lnTo>
                <a:lnTo>
                  <a:pt x="0" y="219455"/>
                </a:lnTo>
                <a:lnTo>
                  <a:pt x="3047" y="243839"/>
                </a:lnTo>
                <a:lnTo>
                  <a:pt x="6095" y="265175"/>
                </a:lnTo>
                <a:lnTo>
                  <a:pt x="12191" y="279399"/>
                </a:lnTo>
                <a:lnTo>
                  <a:pt x="12191" y="198119"/>
                </a:lnTo>
                <a:lnTo>
                  <a:pt x="15239" y="176783"/>
                </a:lnTo>
                <a:lnTo>
                  <a:pt x="15239" y="179831"/>
                </a:lnTo>
                <a:lnTo>
                  <a:pt x="33527" y="137159"/>
                </a:lnTo>
                <a:lnTo>
                  <a:pt x="33527" y="140207"/>
                </a:lnTo>
                <a:lnTo>
                  <a:pt x="45719" y="118871"/>
                </a:lnTo>
                <a:lnTo>
                  <a:pt x="45719" y="121919"/>
                </a:lnTo>
                <a:lnTo>
                  <a:pt x="57911" y="103631"/>
                </a:lnTo>
                <a:lnTo>
                  <a:pt x="76199" y="85343"/>
                </a:lnTo>
                <a:lnTo>
                  <a:pt x="94487" y="70103"/>
                </a:lnTo>
                <a:lnTo>
                  <a:pt x="112775" y="57911"/>
                </a:lnTo>
                <a:lnTo>
                  <a:pt x="137159" y="45719"/>
                </a:lnTo>
                <a:lnTo>
                  <a:pt x="158495" y="33527"/>
                </a:lnTo>
                <a:lnTo>
                  <a:pt x="185927" y="24383"/>
                </a:lnTo>
                <a:lnTo>
                  <a:pt x="210311" y="18287"/>
                </a:lnTo>
                <a:lnTo>
                  <a:pt x="237743" y="12191"/>
                </a:lnTo>
                <a:lnTo>
                  <a:pt x="265175" y="9448"/>
                </a:lnTo>
                <a:lnTo>
                  <a:pt x="265175" y="9143"/>
                </a:lnTo>
                <a:lnTo>
                  <a:pt x="1545335" y="9143"/>
                </a:lnTo>
                <a:lnTo>
                  <a:pt x="1575815" y="12191"/>
                </a:lnTo>
                <a:lnTo>
                  <a:pt x="1575815" y="12801"/>
                </a:lnTo>
                <a:lnTo>
                  <a:pt x="1603247" y="18287"/>
                </a:lnTo>
                <a:lnTo>
                  <a:pt x="1603247" y="18965"/>
                </a:lnTo>
                <a:lnTo>
                  <a:pt x="1627631" y="24383"/>
                </a:lnTo>
                <a:lnTo>
                  <a:pt x="1652015" y="33527"/>
                </a:lnTo>
                <a:lnTo>
                  <a:pt x="1676399" y="45719"/>
                </a:lnTo>
                <a:lnTo>
                  <a:pt x="1719071" y="70103"/>
                </a:lnTo>
                <a:lnTo>
                  <a:pt x="1737359" y="85343"/>
                </a:lnTo>
                <a:lnTo>
                  <a:pt x="1767839" y="121919"/>
                </a:lnTo>
                <a:lnTo>
                  <a:pt x="1767839" y="118871"/>
                </a:lnTo>
                <a:lnTo>
                  <a:pt x="1780031" y="140207"/>
                </a:lnTo>
                <a:lnTo>
                  <a:pt x="1780031" y="137159"/>
                </a:lnTo>
                <a:lnTo>
                  <a:pt x="1789175" y="158495"/>
                </a:lnTo>
                <a:lnTo>
                  <a:pt x="1795271" y="179831"/>
                </a:lnTo>
                <a:lnTo>
                  <a:pt x="1795271" y="176783"/>
                </a:lnTo>
                <a:lnTo>
                  <a:pt x="1801367" y="198119"/>
                </a:lnTo>
                <a:lnTo>
                  <a:pt x="1801367" y="275843"/>
                </a:lnTo>
                <a:lnTo>
                  <a:pt x="1810511" y="243839"/>
                </a:lnTo>
                <a:close/>
              </a:path>
              <a:path w="1811020" h="441960">
                <a:moveTo>
                  <a:pt x="268223" y="429767"/>
                </a:moveTo>
                <a:lnTo>
                  <a:pt x="210311" y="420623"/>
                </a:lnTo>
                <a:lnTo>
                  <a:pt x="158495" y="405383"/>
                </a:lnTo>
                <a:lnTo>
                  <a:pt x="112775" y="384047"/>
                </a:lnTo>
                <a:lnTo>
                  <a:pt x="57911" y="338327"/>
                </a:lnTo>
                <a:lnTo>
                  <a:pt x="33527" y="301751"/>
                </a:lnTo>
                <a:lnTo>
                  <a:pt x="15239" y="262127"/>
                </a:lnTo>
                <a:lnTo>
                  <a:pt x="12191" y="240791"/>
                </a:lnTo>
                <a:lnTo>
                  <a:pt x="12191" y="279399"/>
                </a:lnTo>
                <a:lnTo>
                  <a:pt x="36575" y="326135"/>
                </a:lnTo>
                <a:lnTo>
                  <a:pt x="70103" y="362711"/>
                </a:lnTo>
                <a:lnTo>
                  <a:pt x="131063" y="402335"/>
                </a:lnTo>
                <a:lnTo>
                  <a:pt x="182879" y="423671"/>
                </a:lnTo>
                <a:lnTo>
                  <a:pt x="237743" y="435863"/>
                </a:lnTo>
                <a:lnTo>
                  <a:pt x="265175" y="438911"/>
                </a:lnTo>
                <a:lnTo>
                  <a:pt x="265175" y="429767"/>
                </a:lnTo>
                <a:lnTo>
                  <a:pt x="268223" y="429767"/>
                </a:lnTo>
                <a:close/>
              </a:path>
              <a:path w="1811020" h="441960">
                <a:moveTo>
                  <a:pt x="268223" y="9143"/>
                </a:moveTo>
                <a:lnTo>
                  <a:pt x="265175" y="9143"/>
                </a:lnTo>
                <a:lnTo>
                  <a:pt x="265175" y="9448"/>
                </a:lnTo>
                <a:lnTo>
                  <a:pt x="268223" y="9143"/>
                </a:lnTo>
                <a:close/>
              </a:path>
              <a:path w="1811020" h="441960">
                <a:moveTo>
                  <a:pt x="1575815" y="435863"/>
                </a:moveTo>
                <a:lnTo>
                  <a:pt x="1575815" y="426719"/>
                </a:lnTo>
                <a:lnTo>
                  <a:pt x="1545335" y="429767"/>
                </a:lnTo>
                <a:lnTo>
                  <a:pt x="1517903" y="432815"/>
                </a:lnTo>
                <a:lnTo>
                  <a:pt x="295655" y="432815"/>
                </a:lnTo>
                <a:lnTo>
                  <a:pt x="265175" y="429767"/>
                </a:lnTo>
                <a:lnTo>
                  <a:pt x="265175" y="438911"/>
                </a:lnTo>
                <a:lnTo>
                  <a:pt x="295655" y="441959"/>
                </a:lnTo>
                <a:lnTo>
                  <a:pt x="1517903" y="441959"/>
                </a:lnTo>
                <a:lnTo>
                  <a:pt x="1545335" y="438911"/>
                </a:lnTo>
                <a:lnTo>
                  <a:pt x="1575815" y="435863"/>
                </a:lnTo>
                <a:close/>
              </a:path>
              <a:path w="1811020" h="441960">
                <a:moveTo>
                  <a:pt x="1575815" y="12801"/>
                </a:moveTo>
                <a:lnTo>
                  <a:pt x="1575815" y="12191"/>
                </a:lnTo>
                <a:lnTo>
                  <a:pt x="1572767" y="12191"/>
                </a:lnTo>
                <a:lnTo>
                  <a:pt x="1575815" y="12801"/>
                </a:lnTo>
                <a:close/>
              </a:path>
              <a:path w="1811020" h="441960">
                <a:moveTo>
                  <a:pt x="1603247" y="429767"/>
                </a:moveTo>
                <a:lnTo>
                  <a:pt x="1603247" y="420623"/>
                </a:lnTo>
                <a:lnTo>
                  <a:pt x="1572767" y="426719"/>
                </a:lnTo>
                <a:lnTo>
                  <a:pt x="1575815" y="426719"/>
                </a:lnTo>
                <a:lnTo>
                  <a:pt x="1575815" y="435863"/>
                </a:lnTo>
                <a:lnTo>
                  <a:pt x="1603247" y="429767"/>
                </a:lnTo>
                <a:close/>
              </a:path>
              <a:path w="1811020" h="441960">
                <a:moveTo>
                  <a:pt x="1603247" y="18965"/>
                </a:moveTo>
                <a:lnTo>
                  <a:pt x="1603247" y="18287"/>
                </a:lnTo>
                <a:lnTo>
                  <a:pt x="1600199" y="18287"/>
                </a:lnTo>
                <a:lnTo>
                  <a:pt x="1603247" y="18965"/>
                </a:lnTo>
                <a:close/>
              </a:path>
              <a:path w="1811020" h="441960">
                <a:moveTo>
                  <a:pt x="1801367" y="275843"/>
                </a:moveTo>
                <a:lnTo>
                  <a:pt x="1801367" y="240791"/>
                </a:lnTo>
                <a:lnTo>
                  <a:pt x="1789175" y="283463"/>
                </a:lnTo>
                <a:lnTo>
                  <a:pt x="1780031" y="301751"/>
                </a:lnTo>
                <a:lnTo>
                  <a:pt x="1752599" y="338327"/>
                </a:lnTo>
                <a:lnTo>
                  <a:pt x="1719071" y="368807"/>
                </a:lnTo>
                <a:lnTo>
                  <a:pt x="1676399" y="396239"/>
                </a:lnTo>
                <a:lnTo>
                  <a:pt x="1627631" y="414527"/>
                </a:lnTo>
                <a:lnTo>
                  <a:pt x="1600199" y="420623"/>
                </a:lnTo>
                <a:lnTo>
                  <a:pt x="1603247" y="420623"/>
                </a:lnTo>
                <a:lnTo>
                  <a:pt x="1603247" y="429767"/>
                </a:lnTo>
                <a:lnTo>
                  <a:pt x="1630679" y="423671"/>
                </a:lnTo>
                <a:lnTo>
                  <a:pt x="1703831" y="390143"/>
                </a:lnTo>
                <a:lnTo>
                  <a:pt x="1743455" y="362711"/>
                </a:lnTo>
                <a:lnTo>
                  <a:pt x="1773935" y="326135"/>
                </a:lnTo>
                <a:lnTo>
                  <a:pt x="1789175" y="307847"/>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5" name="object 27"/>
          <p:cNvSpPr txBox="1"/>
          <p:nvPr/>
        </p:nvSpPr>
        <p:spPr>
          <a:xfrm>
            <a:off x="3692717" y="4722813"/>
            <a:ext cx="1330325" cy="215444"/>
          </a:xfrm>
          <a:prstGeom prst="rect">
            <a:avLst/>
          </a:prstGeom>
          <a:solidFill>
            <a:srgbClr val="00B050"/>
          </a:solidFill>
        </p:spPr>
        <p:txBody>
          <a:bodyPr lIns="0" tIns="0" rIns="0" bIns="0">
            <a:spAutoFit/>
          </a:bodyPr>
          <a:lstStyle/>
          <a:p>
            <a:pPr marL="12700" algn="r" rtl="1">
              <a:defRPr/>
            </a:pPr>
            <a:r>
              <a:rPr sz="1400" b="1" spc="-10" dirty="0">
                <a:solidFill>
                  <a:srgbClr val="232021"/>
                </a:solidFill>
                <a:latin typeface="Arial"/>
                <a:cs typeface="Arial"/>
              </a:rPr>
              <a:t>Stream</a:t>
            </a:r>
            <a:r>
              <a:rPr sz="1400" b="1" spc="-75" dirty="0">
                <a:solidFill>
                  <a:srgbClr val="232021"/>
                </a:solidFill>
                <a:latin typeface="Arial"/>
                <a:cs typeface="Arial"/>
              </a:rPr>
              <a:t> </a:t>
            </a:r>
            <a:r>
              <a:rPr sz="1400" b="1" spc="-10" dirty="0">
                <a:solidFill>
                  <a:srgbClr val="232021"/>
                </a:solidFill>
                <a:latin typeface="Arial"/>
                <a:cs typeface="Arial"/>
              </a:rPr>
              <a:t>Ciphers</a:t>
            </a:r>
            <a:endParaRPr sz="1400" dirty="0">
              <a:solidFill>
                <a:srgbClr val="292934"/>
              </a:solidFill>
              <a:latin typeface="Arial"/>
              <a:cs typeface="Arial"/>
            </a:endParaRPr>
          </a:p>
        </p:txBody>
      </p:sp>
      <p:sp>
        <p:nvSpPr>
          <p:cNvPr id="36" name="object 28"/>
          <p:cNvSpPr>
            <a:spLocks/>
          </p:cNvSpPr>
          <p:nvPr/>
        </p:nvSpPr>
        <p:spPr bwMode="auto">
          <a:xfrm>
            <a:off x="3209925" y="3865564"/>
            <a:ext cx="0" cy="358775"/>
          </a:xfrm>
          <a:custGeom>
            <a:avLst/>
            <a:gdLst>
              <a:gd name="T0" fmla="*/ 0 h 360045"/>
              <a:gd name="T1" fmla="*/ 346238 h 360045"/>
              <a:gd name="T2" fmla="*/ 0 60000 65536"/>
              <a:gd name="T3" fmla="*/ 0 60000 65536"/>
              <a:gd name="T4" fmla="*/ 0 h 360045"/>
              <a:gd name="T5" fmla="*/ 360045 h 360045"/>
            </a:gdLst>
            <a:ahLst/>
            <a:cxnLst>
              <a:cxn ang="T2">
                <a:pos x="0" y="T0"/>
              </a:cxn>
              <a:cxn ang="T3">
                <a:pos x="0" y="T1"/>
              </a:cxn>
            </a:cxnLst>
            <a:rect l="0" t="T4" r="0" b="T5"/>
            <a:pathLst>
              <a:path h="360045">
                <a:moveTo>
                  <a:pt x="0" y="0"/>
                </a:moveTo>
                <a:lnTo>
                  <a:pt x="0" y="359663"/>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7" name="object 29"/>
          <p:cNvSpPr>
            <a:spLocks/>
          </p:cNvSpPr>
          <p:nvPr/>
        </p:nvSpPr>
        <p:spPr bwMode="auto">
          <a:xfrm>
            <a:off x="2562225" y="4224337"/>
            <a:ext cx="1727200" cy="45719"/>
          </a:xfrm>
          <a:custGeom>
            <a:avLst/>
            <a:gdLst>
              <a:gd name="T0" fmla="*/ 0 w 2374900"/>
              <a:gd name="T1" fmla="*/ 2374390 w 2374900"/>
              <a:gd name="T2" fmla="*/ 0 60000 65536"/>
              <a:gd name="T3" fmla="*/ 0 60000 65536"/>
              <a:gd name="T4" fmla="*/ 0 w 2374900"/>
              <a:gd name="T5" fmla="*/ 2374900 w 2374900"/>
            </a:gdLst>
            <a:ahLst/>
            <a:cxnLst>
              <a:cxn ang="T2">
                <a:pos x="T0" y="0"/>
              </a:cxn>
              <a:cxn ang="T3">
                <a:pos x="T1" y="0"/>
              </a:cxn>
            </a:cxnLst>
            <a:rect l="T4" t="0" r="T5" b="0"/>
            <a:pathLst>
              <a:path w="2374900">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8" name="object 30"/>
          <p:cNvSpPr>
            <a:spLocks/>
          </p:cNvSpPr>
          <p:nvPr/>
        </p:nvSpPr>
        <p:spPr bwMode="auto">
          <a:xfrm>
            <a:off x="2522538" y="4224338"/>
            <a:ext cx="76200" cy="431800"/>
          </a:xfrm>
          <a:custGeom>
            <a:avLst/>
            <a:gdLst>
              <a:gd name="T0" fmla="*/ 76199 w 76200"/>
              <a:gd name="T1" fmla="*/ 345520 h 433070"/>
              <a:gd name="T2" fmla="*/ 0 w 76200"/>
              <a:gd name="T3" fmla="*/ 345520 h 433070"/>
              <a:gd name="T4" fmla="*/ 33527 w 76200"/>
              <a:gd name="T5" fmla="*/ 407988 h 433070"/>
              <a:gd name="T6" fmla="*/ 33527 w 76200"/>
              <a:gd name="T7" fmla="*/ 357332 h 433070"/>
              <a:gd name="T8" fmla="*/ 45719 w 76200"/>
              <a:gd name="T9" fmla="*/ 357332 h 433070"/>
              <a:gd name="T10" fmla="*/ 45719 w 76200"/>
              <a:gd name="T11" fmla="*/ 407043 h 433070"/>
              <a:gd name="T12" fmla="*/ 76199 w 76200"/>
              <a:gd name="T13" fmla="*/ 345520 h 433070"/>
              <a:gd name="T14" fmla="*/ 45719 w 76200"/>
              <a:gd name="T15" fmla="*/ 345520 h 433070"/>
              <a:gd name="T16" fmla="*/ 45719 w 76200"/>
              <a:gd name="T17" fmla="*/ 0 h 433070"/>
              <a:gd name="T18" fmla="*/ 33527 w 76200"/>
              <a:gd name="T19" fmla="*/ 0 h 433070"/>
              <a:gd name="T20" fmla="*/ 33527 w 76200"/>
              <a:gd name="T21" fmla="*/ 345520 h 433070"/>
              <a:gd name="T22" fmla="*/ 45719 w 76200"/>
              <a:gd name="T23" fmla="*/ 345520 h 433070"/>
              <a:gd name="T24" fmla="*/ 45719 w 76200"/>
              <a:gd name="T25" fmla="*/ 407043 h 433070"/>
              <a:gd name="T26" fmla="*/ 45719 w 76200"/>
              <a:gd name="T27" fmla="*/ 357332 h 433070"/>
              <a:gd name="T28" fmla="*/ 33527 w 76200"/>
              <a:gd name="T29" fmla="*/ 357332 h 433070"/>
              <a:gd name="T30" fmla="*/ 33527 w 76200"/>
              <a:gd name="T31" fmla="*/ 407988 h 433070"/>
              <a:gd name="T32" fmla="*/ 39623 w 76200"/>
              <a:gd name="T33" fmla="*/ 419347 h 433070"/>
              <a:gd name="T34" fmla="*/ 45719 w 76200"/>
              <a:gd name="T35" fmla="*/ 407043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9" name="object 31"/>
          <p:cNvSpPr>
            <a:spLocks/>
          </p:cNvSpPr>
          <p:nvPr/>
        </p:nvSpPr>
        <p:spPr bwMode="auto">
          <a:xfrm>
            <a:off x="4297109" y="4224338"/>
            <a:ext cx="76200" cy="431800"/>
          </a:xfrm>
          <a:custGeom>
            <a:avLst/>
            <a:gdLst>
              <a:gd name="T0" fmla="*/ 76199 w 76200"/>
              <a:gd name="T1" fmla="*/ 345520 h 433070"/>
              <a:gd name="T2" fmla="*/ 0 w 76200"/>
              <a:gd name="T3" fmla="*/ 345520 h 433070"/>
              <a:gd name="T4" fmla="*/ 30479 w 76200"/>
              <a:gd name="T5" fmla="*/ 407043 h 433070"/>
              <a:gd name="T6" fmla="*/ 30479 w 76200"/>
              <a:gd name="T7" fmla="*/ 357332 h 433070"/>
              <a:gd name="T8" fmla="*/ 42671 w 76200"/>
              <a:gd name="T9" fmla="*/ 357332 h 433070"/>
              <a:gd name="T10" fmla="*/ 42671 w 76200"/>
              <a:gd name="T11" fmla="*/ 407988 h 433070"/>
              <a:gd name="T12" fmla="*/ 76199 w 76200"/>
              <a:gd name="T13" fmla="*/ 345520 h 433070"/>
              <a:gd name="T14" fmla="*/ 42671 w 76200"/>
              <a:gd name="T15" fmla="*/ 345520 h 433070"/>
              <a:gd name="T16" fmla="*/ 42671 w 76200"/>
              <a:gd name="T17" fmla="*/ 0 h 433070"/>
              <a:gd name="T18" fmla="*/ 30479 w 76200"/>
              <a:gd name="T19" fmla="*/ 0 h 433070"/>
              <a:gd name="T20" fmla="*/ 30479 w 76200"/>
              <a:gd name="T21" fmla="*/ 345520 h 433070"/>
              <a:gd name="T22" fmla="*/ 42671 w 76200"/>
              <a:gd name="T23" fmla="*/ 345520 h 433070"/>
              <a:gd name="T24" fmla="*/ 42671 w 76200"/>
              <a:gd name="T25" fmla="*/ 407988 h 433070"/>
              <a:gd name="T26" fmla="*/ 42671 w 76200"/>
              <a:gd name="T27" fmla="*/ 357332 h 433070"/>
              <a:gd name="T28" fmla="*/ 30479 w 76200"/>
              <a:gd name="T29" fmla="*/ 357332 h 433070"/>
              <a:gd name="T30" fmla="*/ 30479 w 76200"/>
              <a:gd name="T31" fmla="*/ 407043 h 433070"/>
              <a:gd name="T32" fmla="*/ 36575 w 76200"/>
              <a:gd name="T33" fmla="*/ 419347 h 433070"/>
              <a:gd name="T34" fmla="*/ 42671 w 76200"/>
              <a:gd name="T35" fmla="*/ 407988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cxnSp>
        <p:nvCxnSpPr>
          <p:cNvPr id="40" name="Straight Connector 39"/>
          <p:cNvCxnSpPr/>
          <p:nvPr/>
        </p:nvCxnSpPr>
        <p:spPr>
          <a:xfrm>
            <a:off x="2566988" y="5084763"/>
            <a:ext cx="0" cy="360362"/>
          </a:xfrm>
          <a:prstGeom prst="line">
            <a:avLst/>
          </a:prstGeom>
        </p:spPr>
        <p:style>
          <a:lnRef idx="1">
            <a:schemeClr val="accent1"/>
          </a:lnRef>
          <a:fillRef idx="0">
            <a:schemeClr val="accent1"/>
          </a:fillRef>
          <a:effectRef idx="0">
            <a:schemeClr val="accent1"/>
          </a:effectRef>
          <a:fontRef idx="minor">
            <a:schemeClr val="tx1"/>
          </a:fontRef>
        </p:style>
      </p:cxnSp>
      <p:sp>
        <p:nvSpPr>
          <p:cNvPr id="41" name="Rounded Rectangle 40"/>
          <p:cNvSpPr/>
          <p:nvPr/>
        </p:nvSpPr>
        <p:spPr>
          <a:xfrm>
            <a:off x="1524000" y="5661026"/>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fontAlgn="base">
              <a:spcBef>
                <a:spcPct val="0"/>
              </a:spcBef>
              <a:spcAft>
                <a:spcPct val="0"/>
              </a:spcAft>
              <a:defRPr/>
            </a:pPr>
            <a:r>
              <a:rPr lang="en-US" dirty="0">
                <a:solidFill>
                  <a:srgbClr val="292934"/>
                </a:solidFill>
                <a:latin typeface="Arial"/>
              </a:rPr>
              <a:t>DES</a:t>
            </a:r>
            <a:endParaRPr lang="ar-SA" dirty="0">
              <a:solidFill>
                <a:srgbClr val="292934"/>
              </a:solidFill>
              <a:latin typeface="Arial"/>
              <a:cs typeface="Arial" panose="020B0604020202020204" pitchFamily="34" charset="0"/>
            </a:endParaRPr>
          </a:p>
        </p:txBody>
      </p:sp>
      <p:sp>
        <p:nvSpPr>
          <p:cNvPr id="42" name="object 29"/>
          <p:cNvSpPr>
            <a:spLocks/>
          </p:cNvSpPr>
          <p:nvPr/>
        </p:nvSpPr>
        <p:spPr bwMode="auto">
          <a:xfrm>
            <a:off x="1851026" y="5472113"/>
            <a:ext cx="1508125" cy="44450"/>
          </a:xfrm>
          <a:custGeom>
            <a:avLst/>
            <a:gdLst>
              <a:gd name="T0" fmla="*/ 0 w 2374900"/>
              <a:gd name="T1" fmla="*/ 0 h 45719"/>
              <a:gd name="T2" fmla="*/ 1662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43" name="Rounded Rectangle 42"/>
          <p:cNvSpPr/>
          <p:nvPr/>
        </p:nvSpPr>
        <p:spPr>
          <a:xfrm>
            <a:off x="2927350" y="5661026"/>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fontAlgn="base">
              <a:spcBef>
                <a:spcPct val="0"/>
              </a:spcBef>
              <a:spcAft>
                <a:spcPct val="0"/>
              </a:spcAft>
              <a:defRPr/>
            </a:pPr>
            <a:r>
              <a:rPr lang="en-US" dirty="0">
                <a:solidFill>
                  <a:srgbClr val="292934"/>
                </a:solidFill>
                <a:latin typeface="Arial"/>
              </a:rPr>
              <a:t>AES</a:t>
            </a:r>
            <a:endParaRPr lang="ar-SA" dirty="0">
              <a:solidFill>
                <a:srgbClr val="292934"/>
              </a:solidFill>
              <a:latin typeface="Arial"/>
              <a:cs typeface="Arial" panose="020B0604020202020204" pitchFamily="34" charset="0"/>
            </a:endParaRPr>
          </a:p>
        </p:txBody>
      </p:sp>
      <p:cxnSp>
        <p:nvCxnSpPr>
          <p:cNvPr id="44" name="Straight Connector 43"/>
          <p:cNvCxnSpPr>
            <a:stCxn id="42" idx="0"/>
          </p:cNvCxnSpPr>
          <p:nvPr/>
        </p:nvCxnSpPr>
        <p:spPr>
          <a:xfrm flipH="1">
            <a:off x="1847851" y="5472113"/>
            <a:ext cx="3175" cy="188912"/>
          </a:xfrm>
          <a:prstGeom prst="line">
            <a:avLst/>
          </a:prstGeom>
        </p:spPr>
        <p:style>
          <a:lnRef idx="2">
            <a:schemeClr val="dk1"/>
          </a:lnRef>
          <a:fillRef idx="0">
            <a:schemeClr val="dk1"/>
          </a:fillRef>
          <a:effectRef idx="1">
            <a:schemeClr val="dk1"/>
          </a:effectRef>
          <a:fontRef idx="minor">
            <a:schemeClr val="tx1"/>
          </a:fontRef>
        </p:style>
      </p:cxnSp>
      <p:cxnSp>
        <p:nvCxnSpPr>
          <p:cNvPr id="45" name="Straight Connector 44"/>
          <p:cNvCxnSpPr/>
          <p:nvPr/>
        </p:nvCxnSpPr>
        <p:spPr>
          <a:xfrm flipH="1">
            <a:off x="3359151" y="5445125"/>
            <a:ext cx="3175" cy="190500"/>
          </a:xfrm>
          <a:prstGeom prst="line">
            <a:avLst/>
          </a:prstGeom>
        </p:spPr>
        <p:style>
          <a:lnRef idx="2">
            <a:schemeClr val="dk1"/>
          </a:lnRef>
          <a:fillRef idx="0">
            <a:schemeClr val="dk1"/>
          </a:fillRef>
          <a:effectRef idx="1">
            <a:schemeClr val="dk1"/>
          </a:effectRef>
          <a:fontRef idx="minor">
            <a:schemeClr val="tx1"/>
          </a:fontRef>
        </p:style>
      </p:cxnSp>
      <p:sp>
        <p:nvSpPr>
          <p:cNvPr id="46" name="object 31"/>
          <p:cNvSpPr>
            <a:spLocks/>
          </p:cNvSpPr>
          <p:nvPr/>
        </p:nvSpPr>
        <p:spPr bwMode="auto">
          <a:xfrm>
            <a:off x="5444254" y="3873428"/>
            <a:ext cx="76200" cy="431800"/>
          </a:xfrm>
          <a:custGeom>
            <a:avLst/>
            <a:gdLst>
              <a:gd name="T0" fmla="*/ 76199 w 76200"/>
              <a:gd name="T1" fmla="*/ 345520 h 433070"/>
              <a:gd name="T2" fmla="*/ 0 w 76200"/>
              <a:gd name="T3" fmla="*/ 345520 h 433070"/>
              <a:gd name="T4" fmla="*/ 30479 w 76200"/>
              <a:gd name="T5" fmla="*/ 407043 h 433070"/>
              <a:gd name="T6" fmla="*/ 30479 w 76200"/>
              <a:gd name="T7" fmla="*/ 357332 h 433070"/>
              <a:gd name="T8" fmla="*/ 42671 w 76200"/>
              <a:gd name="T9" fmla="*/ 357332 h 433070"/>
              <a:gd name="T10" fmla="*/ 42671 w 76200"/>
              <a:gd name="T11" fmla="*/ 407988 h 433070"/>
              <a:gd name="T12" fmla="*/ 76199 w 76200"/>
              <a:gd name="T13" fmla="*/ 345520 h 433070"/>
              <a:gd name="T14" fmla="*/ 42671 w 76200"/>
              <a:gd name="T15" fmla="*/ 345520 h 433070"/>
              <a:gd name="T16" fmla="*/ 42671 w 76200"/>
              <a:gd name="T17" fmla="*/ 0 h 433070"/>
              <a:gd name="T18" fmla="*/ 30479 w 76200"/>
              <a:gd name="T19" fmla="*/ 0 h 433070"/>
              <a:gd name="T20" fmla="*/ 30479 w 76200"/>
              <a:gd name="T21" fmla="*/ 345520 h 433070"/>
              <a:gd name="T22" fmla="*/ 42671 w 76200"/>
              <a:gd name="T23" fmla="*/ 345520 h 433070"/>
              <a:gd name="T24" fmla="*/ 42671 w 76200"/>
              <a:gd name="T25" fmla="*/ 407988 h 433070"/>
              <a:gd name="T26" fmla="*/ 42671 w 76200"/>
              <a:gd name="T27" fmla="*/ 357332 h 433070"/>
              <a:gd name="T28" fmla="*/ 30479 w 76200"/>
              <a:gd name="T29" fmla="*/ 357332 h 433070"/>
              <a:gd name="T30" fmla="*/ 30479 w 76200"/>
              <a:gd name="T31" fmla="*/ 407043 h 433070"/>
              <a:gd name="T32" fmla="*/ 36575 w 76200"/>
              <a:gd name="T33" fmla="*/ 419347 h 433070"/>
              <a:gd name="T34" fmla="*/ 42671 w 76200"/>
              <a:gd name="T35" fmla="*/ 407988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47" name="Rounded Rectangle 46"/>
          <p:cNvSpPr/>
          <p:nvPr/>
        </p:nvSpPr>
        <p:spPr>
          <a:xfrm>
            <a:off x="5130094" y="4304594"/>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fontAlgn="base">
              <a:spcBef>
                <a:spcPct val="0"/>
              </a:spcBef>
              <a:spcAft>
                <a:spcPct val="0"/>
              </a:spcAft>
              <a:defRPr/>
            </a:pPr>
            <a:r>
              <a:rPr lang="en-US" dirty="0" smtClean="0">
                <a:solidFill>
                  <a:srgbClr val="292934"/>
                </a:solidFill>
                <a:latin typeface="Arial"/>
              </a:rPr>
              <a:t>RSA</a:t>
            </a:r>
            <a:endParaRPr lang="ar-SA" dirty="0">
              <a:solidFill>
                <a:srgbClr val="292934"/>
              </a:solidFill>
              <a:latin typeface="Arial"/>
              <a:cs typeface="Arial" panose="020B0604020202020204" pitchFamily="34" charset="0"/>
            </a:endParaRPr>
          </a:p>
        </p:txBody>
      </p:sp>
    </p:spTree>
    <p:extLst>
      <p:ext uri="{BB962C8B-B14F-4D97-AF65-F5344CB8AC3E}">
        <p14:creationId xmlns:p14="http://schemas.microsoft.com/office/powerpoint/2010/main" val="153434735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846386"/>
          </a:xfrm>
          <a:prstGeom prst="rect">
            <a:avLst/>
          </a:prstGeom>
          <a:noFill/>
        </p:spPr>
        <p:txBody>
          <a:bodyPr wrap="square" rtlCol="0">
            <a:spAutoFit/>
          </a:bodyPr>
          <a:lstStyle/>
          <a:p>
            <a:pPr marL="12700">
              <a:lnSpc>
                <a:spcPct val="200000"/>
              </a:lnSpc>
              <a:buClr>
                <a:srgbClr val="5C83BE"/>
              </a:buClr>
              <a:buSzPct val="120000"/>
              <a:tabLst>
                <a:tab pos="356870" algn="l"/>
                <a:tab pos="357505" algn="l"/>
              </a:tabLst>
              <a:defRPr/>
            </a:pPr>
            <a:r>
              <a:rPr lang="en-US" sz="2800" dirty="0">
                <a:solidFill>
                  <a:schemeClr val="bg1"/>
                </a:solidFill>
                <a:latin typeface="Tajawal Medium" panose="00000600000000000000" pitchFamily="2" charset="-78"/>
                <a:cs typeface="Tajawal Medium" panose="00000600000000000000" pitchFamily="2" charset="-78"/>
              </a:rPr>
              <a:t>Introduction to RSA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3"/>
          <p:cNvSpPr txBox="1">
            <a:spLocks noChangeArrowheads="1"/>
          </p:cNvSpPr>
          <p:nvPr/>
        </p:nvSpPr>
        <p:spPr bwMode="auto">
          <a:xfrm>
            <a:off x="651740" y="1684471"/>
            <a:ext cx="8999538" cy="2423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RSA encryption and decryption is done in the integer ring Z</a:t>
            </a:r>
            <a:r>
              <a:rPr lang="en-US" altLang="en-US" sz="1600" i="1" dirty="0"/>
              <a:t>n</a:t>
            </a:r>
            <a:r>
              <a:rPr lang="en-US" altLang="en-US" sz="1800" i="1" dirty="0"/>
              <a:t> and modular </a:t>
            </a:r>
            <a:r>
              <a:rPr lang="en-US" altLang="en-US" sz="1800" dirty="0"/>
              <a:t>computations</a:t>
            </a:r>
            <a:r>
              <a:rPr lang="en-US" altLang="en-US" sz="1800" i="1" dirty="0"/>
              <a:t> </a:t>
            </a:r>
            <a:r>
              <a:rPr lang="en-US" altLang="en-US" sz="1800" dirty="0"/>
              <a:t>play a central role.</a:t>
            </a:r>
          </a:p>
          <a:p>
            <a:pPr algn="l" rtl="0" eaLnBrk="1" hangingPunct="1">
              <a:lnSpc>
                <a:spcPct val="150000"/>
              </a:lnSpc>
              <a:spcBef>
                <a:spcPct val="0"/>
              </a:spcBef>
              <a:buClrTx/>
              <a:buSzTx/>
              <a:buFontTx/>
              <a:buNone/>
            </a:pPr>
            <a:endParaRPr lang="en-US" altLang="en-US" sz="500" dirty="0"/>
          </a:p>
          <a:p>
            <a:pPr algn="l" rtl="0" eaLnBrk="1" hangingPunct="1">
              <a:spcBef>
                <a:spcPct val="0"/>
              </a:spcBef>
              <a:buClrTx/>
              <a:buSzTx/>
              <a:buFont typeface="Wingdings" panose="05000000000000000000" pitchFamily="2" charset="2"/>
              <a:buChar char="q"/>
            </a:pPr>
            <a:r>
              <a:rPr lang="en-US" altLang="en-US" sz="1800" dirty="0"/>
              <a:t>RSA encrypts plaintexts x, where we consider the bit string representing x to be an element in Z</a:t>
            </a:r>
            <a:r>
              <a:rPr lang="en-US" altLang="en-US" sz="1600" dirty="0"/>
              <a:t>n</a:t>
            </a:r>
            <a:r>
              <a:rPr lang="en-US" altLang="en-US" sz="1800" dirty="0"/>
              <a:t> = {0,1, . . . ,n−1}.. </a:t>
            </a:r>
          </a:p>
          <a:p>
            <a:pPr algn="l" rtl="0" eaLnBrk="1" hangingPunct="1">
              <a:lnSpc>
                <a:spcPct val="150000"/>
              </a:lnSpc>
              <a:spcBef>
                <a:spcPct val="0"/>
              </a:spcBef>
              <a:buClrTx/>
              <a:buSzTx/>
              <a:buFont typeface="Wingdings" panose="05000000000000000000" pitchFamily="2" charset="2"/>
              <a:buChar char="q"/>
            </a:pPr>
            <a:r>
              <a:rPr lang="en-US" altLang="en-US" sz="1800" dirty="0"/>
              <a:t>As a consequence the binary value of the plaintext x must be less than n. The same holds for the </a:t>
            </a:r>
            <a:r>
              <a:rPr lang="en-US" altLang="en-US" sz="1800" dirty="0" err="1" smtClean="0"/>
              <a:t>ciphertext</a:t>
            </a:r>
            <a:endParaRPr lang="en-US" altLang="en-US" sz="1800" dirty="0"/>
          </a:p>
        </p:txBody>
      </p:sp>
    </p:spTree>
    <p:extLst>
      <p:ext uri="{BB962C8B-B14F-4D97-AF65-F5344CB8AC3E}">
        <p14:creationId xmlns:p14="http://schemas.microsoft.com/office/powerpoint/2010/main" val="43058429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3"/>
          <p:cNvSpPr txBox="1">
            <a:spLocks noChangeArrowheads="1"/>
          </p:cNvSpPr>
          <p:nvPr/>
        </p:nvSpPr>
        <p:spPr bwMode="auto">
          <a:xfrm>
            <a:off x="651740" y="1684471"/>
            <a:ext cx="899953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a:lnSpc>
                <a:spcPct val="150000"/>
              </a:lnSpc>
              <a:spcBef>
                <a:spcPct val="0"/>
              </a:spcBef>
              <a:buClrTx/>
              <a:buSzTx/>
              <a:buFont typeface="Wingdings" panose="05000000000000000000" pitchFamily="2" charset="2"/>
              <a:buChar char="q"/>
            </a:pPr>
            <a:r>
              <a:rPr lang="en-US" altLang="en-US" sz="1800" dirty="0"/>
              <a:t>Encryption with the public key and decryption with the private key can be described as follows:</a:t>
            </a:r>
          </a:p>
          <a:p>
            <a:pPr algn="l" rtl="0">
              <a:lnSpc>
                <a:spcPct val="150000"/>
              </a:lnSpc>
              <a:spcBef>
                <a:spcPct val="0"/>
              </a:spcBef>
              <a:buClrTx/>
              <a:buSzTx/>
              <a:buFont typeface="Wingdings" panose="05000000000000000000" pitchFamily="2" charset="2"/>
              <a:buChar char="q"/>
            </a:pPr>
            <a:r>
              <a:rPr lang="en-US" altLang="en-US" sz="1800" b="1" dirty="0"/>
              <a:t>RSA Encryption: </a:t>
            </a:r>
            <a:r>
              <a:rPr lang="en-US" altLang="en-US" sz="1800" dirty="0"/>
              <a:t>Given the public key (</a:t>
            </a:r>
            <a:r>
              <a:rPr lang="en-US" altLang="en-US" sz="1800" dirty="0" err="1"/>
              <a:t>n,e</a:t>
            </a:r>
            <a:r>
              <a:rPr lang="en-US" altLang="en-US" sz="1800" dirty="0"/>
              <a:t>) = </a:t>
            </a:r>
            <a:r>
              <a:rPr lang="en-US" altLang="en-US" sz="1800" dirty="0" err="1"/>
              <a:t>k</a:t>
            </a:r>
            <a:r>
              <a:rPr lang="en-US" altLang="en-US" sz="1400" dirty="0" err="1"/>
              <a:t>pub</a:t>
            </a:r>
            <a:r>
              <a:rPr lang="en-US" altLang="en-US" sz="1800" dirty="0"/>
              <a:t> and the plaintext x, the encryption function is:</a:t>
            </a:r>
          </a:p>
          <a:p>
            <a:pPr algn="l" rtl="0">
              <a:spcBef>
                <a:spcPct val="0"/>
              </a:spcBef>
              <a:buClrTx/>
              <a:buSzTx/>
              <a:buNone/>
            </a:pPr>
            <a:r>
              <a:rPr lang="da-DK" altLang="en-US" sz="1800" dirty="0"/>
              <a:t>y = ek</a:t>
            </a:r>
            <a:r>
              <a:rPr lang="da-DK" altLang="en-US" sz="1400" dirty="0"/>
              <a:t>pub</a:t>
            </a:r>
            <a:r>
              <a:rPr lang="da-DK" altLang="en-US" sz="1800" dirty="0"/>
              <a:t> (x) ≡ x</a:t>
            </a:r>
            <a:r>
              <a:rPr lang="da-DK" altLang="en-US" sz="1800" baseline="30000" dirty="0"/>
              <a:t>e</a:t>
            </a:r>
            <a:r>
              <a:rPr lang="da-DK" altLang="en-US" sz="1800" dirty="0"/>
              <a:t> mod </a:t>
            </a:r>
            <a:r>
              <a:rPr lang="da-DK" altLang="en-US" sz="1600" dirty="0"/>
              <a:t>n</a:t>
            </a:r>
            <a:r>
              <a:rPr lang="da-DK" altLang="en-US" sz="1800" dirty="0"/>
              <a:t>   ,  </a:t>
            </a:r>
            <a:r>
              <a:rPr lang="en-US" altLang="en-US" sz="1800" dirty="0"/>
              <a:t>where </a:t>
            </a:r>
            <a:r>
              <a:rPr lang="en-US" altLang="en-US" sz="1800" dirty="0" err="1"/>
              <a:t>x,y</a:t>
            </a:r>
            <a:r>
              <a:rPr lang="en-US" altLang="en-US" sz="1800" dirty="0"/>
              <a:t> ∈ Z</a:t>
            </a:r>
            <a:r>
              <a:rPr lang="en-US" altLang="en-US" sz="1600" dirty="0"/>
              <a:t>n</a:t>
            </a:r>
            <a:r>
              <a:rPr lang="en-US" altLang="en-US" sz="1800" dirty="0"/>
              <a:t>.</a:t>
            </a:r>
          </a:p>
          <a:p>
            <a:pPr algn="l" rtl="0">
              <a:spcBef>
                <a:spcPct val="0"/>
              </a:spcBef>
              <a:buClrTx/>
              <a:buSzTx/>
              <a:buNone/>
            </a:pPr>
            <a:endParaRPr lang="en-US" altLang="en-US" sz="1800" dirty="0"/>
          </a:p>
          <a:p>
            <a:pPr algn="l" rtl="0">
              <a:lnSpc>
                <a:spcPct val="150000"/>
              </a:lnSpc>
              <a:spcBef>
                <a:spcPct val="0"/>
              </a:spcBef>
              <a:buClrTx/>
              <a:buSzTx/>
              <a:buFont typeface="Wingdings" panose="05000000000000000000" pitchFamily="2" charset="2"/>
              <a:buChar char="q"/>
            </a:pPr>
            <a:r>
              <a:rPr lang="en-US" altLang="en-US" sz="1800" b="1" dirty="0"/>
              <a:t>RSA Decryption: </a:t>
            </a:r>
            <a:r>
              <a:rPr lang="en-US" altLang="en-US" sz="1800" dirty="0"/>
              <a:t>Given the private key d = </a:t>
            </a:r>
            <a:r>
              <a:rPr lang="en-US" altLang="en-US" sz="1800" dirty="0" err="1"/>
              <a:t>k</a:t>
            </a:r>
            <a:r>
              <a:rPr lang="en-US" altLang="en-US" sz="1400" dirty="0" err="1"/>
              <a:t>pr</a:t>
            </a:r>
            <a:r>
              <a:rPr lang="en-US" altLang="en-US" sz="1800" dirty="0"/>
              <a:t> and the </a:t>
            </a:r>
            <a:r>
              <a:rPr lang="en-US" altLang="en-US" sz="1800" dirty="0" err="1"/>
              <a:t>ciphertext</a:t>
            </a:r>
            <a:r>
              <a:rPr lang="en-US" altLang="en-US" sz="1800" dirty="0"/>
              <a:t> y, the decryption function is:</a:t>
            </a:r>
          </a:p>
          <a:p>
            <a:pPr algn="l" rtl="0">
              <a:spcBef>
                <a:spcPct val="0"/>
              </a:spcBef>
              <a:buClrTx/>
              <a:buSzTx/>
              <a:buNone/>
            </a:pPr>
            <a:r>
              <a:rPr lang="da-DK" altLang="en-US" sz="1800" dirty="0"/>
              <a:t>x = dk</a:t>
            </a:r>
            <a:r>
              <a:rPr lang="da-DK" altLang="en-US" sz="1400" dirty="0"/>
              <a:t>pr</a:t>
            </a:r>
            <a:r>
              <a:rPr lang="da-DK" altLang="en-US" sz="1800" dirty="0"/>
              <a:t> (y) ≡ y</a:t>
            </a:r>
            <a:r>
              <a:rPr lang="da-DK" altLang="en-US" sz="1800" baseline="30000" dirty="0"/>
              <a:t>d</a:t>
            </a:r>
            <a:r>
              <a:rPr lang="da-DK" altLang="en-US" sz="1800" dirty="0"/>
              <a:t> mod </a:t>
            </a:r>
            <a:r>
              <a:rPr lang="da-DK" altLang="en-US" sz="1600" dirty="0"/>
              <a:t>n</a:t>
            </a:r>
            <a:r>
              <a:rPr lang="da-DK" altLang="en-US" sz="1800" dirty="0"/>
              <a:t>   ,   </a:t>
            </a:r>
            <a:r>
              <a:rPr lang="en-US" altLang="en-US" sz="1800" dirty="0"/>
              <a:t>where </a:t>
            </a:r>
            <a:r>
              <a:rPr lang="en-US" altLang="en-US" sz="1800" dirty="0" err="1"/>
              <a:t>x,y</a:t>
            </a:r>
            <a:r>
              <a:rPr lang="en-US" altLang="en-US" sz="1800" dirty="0"/>
              <a:t> ∈ Z</a:t>
            </a:r>
            <a:r>
              <a:rPr lang="en-US" altLang="en-US" sz="1600" dirty="0"/>
              <a:t>n</a:t>
            </a:r>
            <a:endParaRPr lang="en-US" altLang="en-US" sz="1800" dirty="0"/>
          </a:p>
        </p:txBody>
      </p:sp>
    </p:spTree>
    <p:extLst>
      <p:ext uri="{BB962C8B-B14F-4D97-AF65-F5344CB8AC3E}">
        <p14:creationId xmlns:p14="http://schemas.microsoft.com/office/powerpoint/2010/main" val="98438510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25527" y="1380923"/>
            <a:ext cx="8999538" cy="2169825"/>
          </a:xfrm>
          <a:prstGeom prst="rect">
            <a:avLst/>
          </a:prstGeom>
          <a:noFill/>
          <a:ln w="9525">
            <a:noFill/>
            <a:miter lim="800000"/>
            <a:headEnd/>
            <a:tailEnd/>
          </a:ln>
        </p:spPr>
        <p:txBody>
          <a:bodyPr>
            <a:spAutoFit/>
          </a:bodyPr>
          <a:lstStyle/>
          <a:p>
            <a:pPr eaLnBrk="1" hangingPunct="1">
              <a:lnSpc>
                <a:spcPct val="150000"/>
              </a:lnSpc>
              <a:buFont typeface="Wingdings" pitchFamily="2" charset="2"/>
              <a:buChar char="q"/>
              <a:defRPr/>
            </a:pPr>
            <a:r>
              <a:rPr lang="en-US" dirty="0"/>
              <a:t>In practice, x, y, n and d are very long numbers, usually 1024 bit long or more</a:t>
            </a:r>
          </a:p>
          <a:p>
            <a:pPr eaLnBrk="1" hangingPunct="1">
              <a:lnSpc>
                <a:spcPct val="150000"/>
              </a:lnSpc>
              <a:buFont typeface="Wingdings" pitchFamily="2" charset="2"/>
              <a:buChar char="q"/>
              <a:defRPr/>
            </a:pPr>
            <a:r>
              <a:rPr lang="en-US" dirty="0"/>
              <a:t>The value e is sometimes referred to as encryption exponent or public exponent, and</a:t>
            </a:r>
          </a:p>
          <a:p>
            <a:pPr eaLnBrk="1" hangingPunct="1">
              <a:lnSpc>
                <a:spcPct val="150000"/>
              </a:lnSpc>
              <a:defRPr/>
            </a:pPr>
            <a:r>
              <a:rPr lang="en-US" dirty="0"/>
              <a:t>the private key d is sometimes called decryption exponent or private exponent.</a:t>
            </a:r>
          </a:p>
          <a:p>
            <a:pPr eaLnBrk="1" hangingPunct="1">
              <a:lnSpc>
                <a:spcPct val="150000"/>
              </a:lnSpc>
              <a:buFont typeface="Wingdings" pitchFamily="2" charset="2"/>
              <a:buChar char="q"/>
              <a:defRPr/>
            </a:pPr>
            <a:r>
              <a:rPr lang="en-US" dirty="0"/>
              <a:t>If Alice wants to send an encrypted message to Bob, Alice needs to have his public key (</a:t>
            </a:r>
            <a:r>
              <a:rPr lang="en-US" dirty="0" err="1"/>
              <a:t>n,e</a:t>
            </a:r>
            <a:r>
              <a:rPr lang="en-US" dirty="0"/>
              <a:t>), and Bob decrypts with his private key d</a:t>
            </a:r>
            <a:r>
              <a:rPr lang="en-US" dirty="0" smtClean="0"/>
              <a:t>.</a:t>
            </a:r>
            <a:endParaRPr lang="en-US" dirty="0"/>
          </a:p>
        </p:txBody>
      </p:sp>
    </p:spTree>
    <p:extLst>
      <p:ext uri="{BB962C8B-B14F-4D97-AF65-F5344CB8AC3E}">
        <p14:creationId xmlns:p14="http://schemas.microsoft.com/office/powerpoint/2010/main" val="358668819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6354"/>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25527" y="1373575"/>
            <a:ext cx="8999538" cy="4204356"/>
          </a:xfrm>
          <a:prstGeom prst="rect">
            <a:avLst/>
          </a:prstGeom>
          <a:noFill/>
          <a:ln w="9525">
            <a:noFill/>
            <a:miter lim="800000"/>
            <a:headEnd/>
            <a:tailEnd/>
          </a:ln>
        </p:spPr>
        <p:txBody>
          <a:bodyPr>
            <a:spAutoFit/>
          </a:bodyPr>
          <a:lstStyle/>
          <a:p>
            <a:pPr>
              <a:lnSpc>
                <a:spcPct val="150000"/>
              </a:lnSpc>
              <a:buFont typeface="Wingdings" pitchFamily="2" charset="2"/>
              <a:buChar char="q"/>
              <a:defRPr/>
            </a:pPr>
            <a:r>
              <a:rPr lang="en-US" dirty="0"/>
              <a:t>In general, there are few requirements for the RSA cryptosystem:</a:t>
            </a:r>
          </a:p>
          <a:p>
            <a:pPr marL="342900" indent="-342900">
              <a:lnSpc>
                <a:spcPct val="150000"/>
              </a:lnSpc>
              <a:buFont typeface="+mj-lt"/>
              <a:buAutoNum type="arabicPeriod"/>
              <a:defRPr/>
            </a:pPr>
            <a:r>
              <a:rPr lang="en-US" dirty="0"/>
              <a:t>Since an attacker has access to the public key, it must be computationally infeasible to determine the private-key d given the public-key values e and n</a:t>
            </a:r>
          </a:p>
          <a:p>
            <a:pPr marL="342900" indent="-342900">
              <a:lnSpc>
                <a:spcPct val="150000"/>
              </a:lnSpc>
              <a:buFont typeface="+mj-lt"/>
              <a:buAutoNum type="arabicPeriod"/>
              <a:defRPr/>
            </a:pPr>
            <a:r>
              <a:rPr lang="en-US" dirty="0"/>
              <a:t>Since x is only unique up to the size of the modulus n, we cannot encrypt more than l bits with one RSA encryption, where l is the bit length of n</a:t>
            </a:r>
          </a:p>
          <a:p>
            <a:pPr marL="342900" indent="-342900">
              <a:lnSpc>
                <a:spcPct val="150000"/>
              </a:lnSpc>
              <a:buFont typeface="+mj-lt"/>
              <a:buAutoNum type="arabicPeriod"/>
              <a:defRPr/>
            </a:pPr>
            <a:r>
              <a:rPr lang="en-US" dirty="0"/>
              <a:t>It should be relatively easy to calculate </a:t>
            </a:r>
            <a:r>
              <a:rPr lang="en-US" dirty="0" err="1"/>
              <a:t>x</a:t>
            </a:r>
            <a:r>
              <a:rPr lang="en-US" baseline="30000" dirty="0" err="1"/>
              <a:t>e</a:t>
            </a:r>
            <a:r>
              <a:rPr lang="en-US" dirty="0"/>
              <a:t> mod n, i.e., to encrypt, and </a:t>
            </a:r>
            <a:r>
              <a:rPr lang="en-US" dirty="0" err="1"/>
              <a:t>y</a:t>
            </a:r>
            <a:r>
              <a:rPr lang="en-US" baseline="30000" dirty="0" err="1"/>
              <a:t>d</a:t>
            </a:r>
            <a:r>
              <a:rPr lang="en-US" dirty="0"/>
              <a:t> mod </a:t>
            </a:r>
            <a:r>
              <a:rPr lang="en-US" sz="1600" dirty="0"/>
              <a:t>n</a:t>
            </a:r>
            <a:r>
              <a:rPr lang="en-US" dirty="0"/>
              <a:t>, i.e., to decrypt. This means we need a method for fast exponentiation with very long numbers.</a:t>
            </a:r>
          </a:p>
          <a:p>
            <a:pPr marL="342900" indent="-342900">
              <a:lnSpc>
                <a:spcPct val="150000"/>
              </a:lnSpc>
              <a:buFont typeface="+mj-lt"/>
              <a:buAutoNum type="arabicPeriod"/>
              <a:defRPr/>
            </a:pPr>
            <a:r>
              <a:rPr lang="en-US" dirty="0"/>
              <a:t>For a given </a:t>
            </a:r>
            <a:r>
              <a:rPr lang="en-US" i="1" dirty="0"/>
              <a:t>n, </a:t>
            </a:r>
            <a:r>
              <a:rPr lang="en-US" dirty="0"/>
              <a:t>there should be many private-key/public-key pairs, otherwise an attacker might be able to perform a brute-force attack. (It turns out that this requirement is easy to satisfy.)</a:t>
            </a:r>
            <a:endParaRPr lang="en-US" dirty="0"/>
          </a:p>
        </p:txBody>
      </p:sp>
    </p:spTree>
    <p:extLst>
      <p:ext uri="{BB962C8B-B14F-4D97-AF65-F5344CB8AC3E}">
        <p14:creationId xmlns:p14="http://schemas.microsoft.com/office/powerpoint/2010/main" val="333494494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RSA Encryption and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482854" y="1220661"/>
            <a:ext cx="8999538" cy="87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steps involved in computing the public and private-key for an RSA cryptosystem can be described as follows:</a:t>
            </a: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8754" y="2173161"/>
            <a:ext cx="8424863" cy="2960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4"/>
          <p:cNvSpPr txBox="1">
            <a:spLocks noChangeArrowheads="1"/>
          </p:cNvSpPr>
          <p:nvPr/>
        </p:nvSpPr>
        <p:spPr bwMode="auto">
          <a:xfrm>
            <a:off x="1525270" y="4996031"/>
            <a:ext cx="8856663"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condition that </a:t>
            </a:r>
            <a:r>
              <a:rPr lang="en-US" altLang="en-US" sz="1800" dirty="0" err="1"/>
              <a:t>gcd</a:t>
            </a:r>
            <a:r>
              <a:rPr lang="en-US" altLang="en-US" sz="1800" dirty="0"/>
              <a:t>(</a:t>
            </a:r>
            <a:r>
              <a:rPr lang="en-US" altLang="en-US" sz="1800" dirty="0" err="1"/>
              <a:t>e,Φ</a:t>
            </a:r>
            <a:r>
              <a:rPr lang="en-US" altLang="en-US" sz="1800" dirty="0"/>
              <a:t>(n)) = 1 ensures that the inverse of e exists modulo Φ(n), so that there is always a private key d</a:t>
            </a:r>
            <a:endParaRPr lang="ar-SA" altLang="en-US" sz="1800" dirty="0"/>
          </a:p>
        </p:txBody>
      </p:sp>
    </p:spTree>
    <p:extLst>
      <p:ext uri="{BB962C8B-B14F-4D97-AF65-F5344CB8AC3E}">
        <p14:creationId xmlns:p14="http://schemas.microsoft.com/office/powerpoint/2010/main" val="248731249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Encryption and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3"/>
          <p:cNvSpPr txBox="1">
            <a:spLocks noChangeArrowheads="1"/>
          </p:cNvSpPr>
          <p:nvPr/>
        </p:nvSpPr>
        <p:spPr bwMode="auto">
          <a:xfrm>
            <a:off x="318262" y="1312101"/>
            <a:ext cx="9036050"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Two parts of the key generation are nontrivial: Step 1, in which the two large primes are chosen, and Steps 4 and 5 in which the public and private keys are computed. The prime generation of Step 1 is quite involved and is addressed in following slides.</a:t>
            </a:r>
          </a:p>
          <a:p>
            <a:pPr algn="l" rtl="0" eaLnBrk="1" hangingPunct="1">
              <a:lnSpc>
                <a:spcPct val="150000"/>
              </a:lnSpc>
              <a:spcBef>
                <a:spcPct val="0"/>
              </a:spcBef>
              <a:buClrTx/>
              <a:buSzTx/>
              <a:buFont typeface="Wingdings" panose="05000000000000000000" pitchFamily="2" charset="2"/>
              <a:buChar char="q"/>
            </a:pPr>
            <a:r>
              <a:rPr lang="en-US" altLang="en-US" sz="1800" dirty="0"/>
              <a:t>The computation of the keys d and e can be done at once using the extended Euclidean algorithm (EEA). </a:t>
            </a:r>
          </a:p>
          <a:p>
            <a:pPr algn="l" rtl="0" eaLnBrk="1" hangingPunct="1">
              <a:lnSpc>
                <a:spcPct val="150000"/>
              </a:lnSpc>
              <a:spcBef>
                <a:spcPct val="0"/>
              </a:spcBef>
              <a:buClrTx/>
              <a:buSzTx/>
              <a:buFont typeface="Wingdings" panose="05000000000000000000" pitchFamily="2" charset="2"/>
              <a:buChar char="q"/>
            </a:pPr>
            <a:r>
              <a:rPr lang="en-US" altLang="en-US" sz="1800" dirty="0"/>
              <a:t>In practice, one often starts by first selecting a public parameter e in the range 0&lt;e&lt;Φ(n). The value e must satisfy the condition </a:t>
            </a:r>
            <a:r>
              <a:rPr lang="en-US" altLang="en-US" sz="1800" dirty="0" err="1"/>
              <a:t>gcd</a:t>
            </a:r>
            <a:r>
              <a:rPr lang="en-US" altLang="en-US" sz="1800" dirty="0"/>
              <a:t>(</a:t>
            </a:r>
            <a:r>
              <a:rPr lang="en-US" altLang="en-US" sz="1800" dirty="0" err="1"/>
              <a:t>e,Φ</a:t>
            </a:r>
            <a:r>
              <a:rPr lang="en-US" altLang="en-US" sz="1800" dirty="0"/>
              <a:t>(n)) = 1. </a:t>
            </a:r>
          </a:p>
          <a:p>
            <a:pPr algn="l" rtl="0" eaLnBrk="1" hangingPunct="1">
              <a:lnSpc>
                <a:spcPct val="150000"/>
              </a:lnSpc>
              <a:spcBef>
                <a:spcPct val="0"/>
              </a:spcBef>
              <a:buClrTx/>
              <a:buSzTx/>
              <a:buFont typeface="Wingdings" panose="05000000000000000000" pitchFamily="2" charset="2"/>
              <a:buChar char="q"/>
            </a:pPr>
            <a:r>
              <a:rPr lang="en-US" altLang="en-US" sz="1800" dirty="0"/>
              <a:t>We apply the EEA with the input parameters n and e and obtain the relationship:</a:t>
            </a:r>
          </a:p>
          <a:p>
            <a:pPr algn="l" rtl="0" eaLnBrk="1" hangingPunct="1">
              <a:lnSpc>
                <a:spcPct val="150000"/>
              </a:lnSpc>
              <a:spcBef>
                <a:spcPct val="0"/>
              </a:spcBef>
              <a:buClrTx/>
              <a:buSzTx/>
              <a:buFontTx/>
              <a:buNone/>
            </a:pPr>
            <a:r>
              <a:rPr lang="pt-BR" altLang="en-US" sz="1800" dirty="0"/>
              <a:t>                    gcd(Φ(</a:t>
            </a:r>
            <a:r>
              <a:rPr lang="pt-BR" altLang="en-US" sz="1800" i="1" dirty="0"/>
              <a:t>n),e) = s ·Φ(n)+t · </a:t>
            </a:r>
            <a:r>
              <a:rPr lang="pt-BR" altLang="en-US" sz="1800" i="1" dirty="0" smtClean="0"/>
              <a:t>e</a:t>
            </a:r>
            <a:endParaRPr lang="pt-BR" altLang="en-US" sz="1800" i="1" dirty="0"/>
          </a:p>
        </p:txBody>
      </p:sp>
    </p:spTree>
    <p:extLst>
      <p:ext uri="{BB962C8B-B14F-4D97-AF65-F5344CB8AC3E}">
        <p14:creationId xmlns:p14="http://schemas.microsoft.com/office/powerpoint/2010/main" val="48810905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Encryption and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3"/>
          <p:cNvSpPr txBox="1">
            <a:spLocks noChangeArrowheads="1"/>
          </p:cNvSpPr>
          <p:nvPr/>
        </p:nvSpPr>
        <p:spPr bwMode="auto">
          <a:xfrm>
            <a:off x="389015" y="1653231"/>
            <a:ext cx="9036050" cy="211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a:lnSpc>
                <a:spcPct val="150000"/>
              </a:lnSpc>
              <a:spcBef>
                <a:spcPct val="0"/>
              </a:spcBef>
              <a:buClrTx/>
              <a:buSzTx/>
              <a:buFont typeface="Wingdings" panose="05000000000000000000" pitchFamily="2" charset="2"/>
              <a:buChar char="q"/>
            </a:pPr>
            <a:r>
              <a:rPr lang="en-US" altLang="en-US" sz="1800" dirty="0"/>
              <a:t>If </a:t>
            </a:r>
            <a:r>
              <a:rPr lang="en-US" altLang="en-US" sz="1800" dirty="0" err="1"/>
              <a:t>gcd</a:t>
            </a:r>
            <a:r>
              <a:rPr lang="en-US" altLang="en-US" sz="1800" dirty="0"/>
              <a:t>(</a:t>
            </a:r>
            <a:r>
              <a:rPr lang="en-US" altLang="en-US" sz="1800" dirty="0" err="1"/>
              <a:t>e,Φ</a:t>
            </a:r>
            <a:r>
              <a:rPr lang="en-US" altLang="en-US" sz="1800" dirty="0"/>
              <a:t>(n)) = 1, we know that e is a valid public key. Moreover, we also know that the parameter t computed by the extended Euclidean algorithm is the inverse of </a:t>
            </a:r>
            <a:r>
              <a:rPr lang="en-US" altLang="en-US" sz="1800" i="1" dirty="0"/>
              <a:t>e, and thus:  d = t mod </a:t>
            </a:r>
            <a:r>
              <a:rPr lang="el-GR" altLang="en-US" sz="1800" i="1" dirty="0"/>
              <a:t>Φ(</a:t>
            </a:r>
            <a:r>
              <a:rPr lang="en-US" altLang="en-US" sz="1800" i="1" dirty="0"/>
              <a:t>n)</a:t>
            </a:r>
          </a:p>
          <a:p>
            <a:pPr algn="l" rtl="0">
              <a:lnSpc>
                <a:spcPct val="150000"/>
              </a:lnSpc>
              <a:spcBef>
                <a:spcPct val="0"/>
              </a:spcBef>
              <a:buClrTx/>
              <a:buSzTx/>
              <a:buFont typeface="Wingdings" panose="05000000000000000000" pitchFamily="2" charset="2"/>
              <a:buChar char="q"/>
            </a:pPr>
            <a:r>
              <a:rPr lang="en-US" altLang="en-US" sz="1800" dirty="0"/>
              <a:t>In case that e and Φ(n) are not relatively prime, we simply select a new value for an e and repeat the process. Note that the coefficient s of the EEA is not required for RSA</a:t>
            </a:r>
            <a:endParaRPr lang="en-US" altLang="en-US" sz="1800" dirty="0"/>
          </a:p>
        </p:txBody>
      </p:sp>
    </p:spTree>
    <p:extLst>
      <p:ext uri="{BB962C8B-B14F-4D97-AF65-F5344CB8AC3E}">
        <p14:creationId xmlns:p14="http://schemas.microsoft.com/office/powerpoint/2010/main" val="365561835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Encryption and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345694" y="1499444"/>
            <a:ext cx="8999538"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We need to distinguish between modular arithmetic in n and </a:t>
            </a:r>
            <a:r>
              <a:rPr lang="pt-BR" altLang="en-US" sz="1800" dirty="0"/>
              <a:t>Φ(n) for RSA</a:t>
            </a:r>
          </a:p>
          <a:p>
            <a:pPr algn="l" rtl="0" eaLnBrk="1" hangingPunct="1">
              <a:lnSpc>
                <a:spcPct val="150000"/>
              </a:lnSpc>
              <a:spcBef>
                <a:spcPct val="0"/>
              </a:spcBef>
              <a:buClrTx/>
              <a:buSzTx/>
              <a:buFont typeface="Wingdings" panose="05000000000000000000" pitchFamily="2" charset="2"/>
              <a:buChar char="q"/>
            </a:pPr>
            <a:r>
              <a:rPr lang="pt-BR" altLang="en-US" sz="1800" dirty="0"/>
              <a:t>We always do arithmetic modula n when performing usual RSA operations, such as: encryption and decryption.</a:t>
            </a:r>
          </a:p>
          <a:p>
            <a:pPr algn="l" rtl="0" eaLnBrk="1" hangingPunct="1">
              <a:lnSpc>
                <a:spcPct val="150000"/>
              </a:lnSpc>
              <a:spcBef>
                <a:spcPct val="0"/>
              </a:spcBef>
              <a:buClrTx/>
              <a:buSzTx/>
              <a:buFont typeface="Wingdings" panose="05000000000000000000" pitchFamily="2" charset="2"/>
              <a:buChar char="q"/>
            </a:pPr>
            <a:r>
              <a:rPr lang="pt-BR" altLang="en-US" sz="1800" dirty="0"/>
              <a:t>Only for key generation, in particular</a:t>
            </a:r>
            <a:r>
              <a:rPr lang="en-US" altLang="en-US" sz="1800" dirty="0"/>
              <a:t>: steps 4 and 5, </a:t>
            </a:r>
            <a:r>
              <a:rPr lang="pt-BR" altLang="en-US" sz="1800" dirty="0"/>
              <a:t>we need to use arithmetic modula </a:t>
            </a:r>
            <a:r>
              <a:rPr lang="pt-BR" altLang="en-US" sz="1800" i="1" dirty="0"/>
              <a:t>Φ(n)</a:t>
            </a:r>
            <a:r>
              <a:rPr lang="en-US" altLang="en-US" sz="1800" dirty="0"/>
              <a:t> </a:t>
            </a:r>
          </a:p>
          <a:p>
            <a:pPr algn="l" rtl="0" eaLnBrk="1" hangingPunct="1">
              <a:lnSpc>
                <a:spcPct val="150000"/>
              </a:lnSpc>
              <a:spcBef>
                <a:spcPct val="0"/>
              </a:spcBef>
              <a:buClrTx/>
              <a:buSzTx/>
              <a:buFont typeface="Wingdings" panose="05000000000000000000" pitchFamily="2" charset="2"/>
              <a:buChar char="q"/>
            </a:pPr>
            <a:r>
              <a:rPr lang="en-US" altLang="en-US" sz="1800" dirty="0"/>
              <a:t>At the end of the five steps, mentioned in previous slide, we can compute the following RSA parameters:</a:t>
            </a:r>
          </a:p>
          <a:p>
            <a:pPr algn="l" rtl="0" eaLnBrk="1" hangingPunct="1">
              <a:lnSpc>
                <a:spcPct val="150000"/>
              </a:lnSpc>
              <a:spcBef>
                <a:spcPct val="0"/>
              </a:spcBef>
              <a:buClrTx/>
              <a:buSzTx/>
              <a:buFont typeface="Wingdings" panose="05000000000000000000" pitchFamily="2" charset="2"/>
              <a:buChar char="q"/>
            </a:pPr>
            <a:r>
              <a:rPr lang="en-US" altLang="en-US" sz="1800" dirty="0" err="1"/>
              <a:t>Kpub</a:t>
            </a:r>
            <a:r>
              <a:rPr lang="en-US" altLang="en-US" sz="1800" dirty="0"/>
              <a:t> (n, e): Both values represent the public-key</a:t>
            </a:r>
          </a:p>
          <a:p>
            <a:pPr algn="l" rtl="0" eaLnBrk="1" hangingPunct="1">
              <a:lnSpc>
                <a:spcPct val="150000"/>
              </a:lnSpc>
              <a:spcBef>
                <a:spcPct val="0"/>
              </a:spcBef>
              <a:buClrTx/>
              <a:buSzTx/>
              <a:buFont typeface="Wingdings" panose="05000000000000000000" pitchFamily="2" charset="2"/>
              <a:buChar char="q"/>
            </a:pPr>
            <a:r>
              <a:rPr lang="en-US" altLang="en-US" sz="1800" dirty="0" err="1"/>
              <a:t>Kpri</a:t>
            </a:r>
            <a:r>
              <a:rPr lang="en-US" altLang="en-US" sz="1800" dirty="0"/>
              <a:t> = d : The private key value (the inverse of e Modula </a:t>
            </a:r>
            <a:r>
              <a:rPr lang="pt-BR" altLang="en-US" sz="1800" i="1" dirty="0"/>
              <a:t>Φ(n)</a:t>
            </a:r>
            <a:r>
              <a:rPr lang="en-US" altLang="en-US" sz="1800" dirty="0"/>
              <a:t>)</a:t>
            </a:r>
          </a:p>
        </p:txBody>
      </p:sp>
    </p:spTree>
    <p:extLst>
      <p:ext uri="{BB962C8B-B14F-4D97-AF65-F5344CB8AC3E}">
        <p14:creationId xmlns:p14="http://schemas.microsoft.com/office/powerpoint/2010/main" val="109305520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594656" y="381239"/>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RSA Encryption &amp;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a:t>
            </a: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1022350" y="1057783"/>
            <a:ext cx="89995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1800" b="1" dirty="0"/>
              <a:t>Example</a:t>
            </a:r>
            <a:r>
              <a:rPr lang="en-US" altLang="en-US" sz="1800" dirty="0"/>
              <a:t>: Alice wants to send an encrypted message to Bob. Bob first computes</a:t>
            </a:r>
          </a:p>
          <a:p>
            <a:pPr algn="l" rtl="0" eaLnBrk="1" hangingPunct="1">
              <a:spcBef>
                <a:spcPct val="0"/>
              </a:spcBef>
              <a:buClrTx/>
              <a:buSzTx/>
              <a:buFontTx/>
              <a:buNone/>
            </a:pPr>
            <a:r>
              <a:rPr lang="en-US" altLang="en-US" sz="1800" dirty="0"/>
              <a:t>his RSA parameters in Steps 1–5. He then sends Alice his public key. Alice encrypts</a:t>
            </a:r>
          </a:p>
          <a:p>
            <a:pPr algn="l" rtl="0" eaLnBrk="1" hangingPunct="1">
              <a:spcBef>
                <a:spcPct val="0"/>
              </a:spcBef>
              <a:buClrTx/>
              <a:buSzTx/>
              <a:buFontTx/>
              <a:buNone/>
            </a:pPr>
            <a:r>
              <a:rPr lang="en-US" altLang="en-US" sz="1800" dirty="0"/>
              <a:t>the message (x = 4) and sends the </a:t>
            </a:r>
            <a:r>
              <a:rPr lang="en-US" altLang="en-US" sz="1800" dirty="0" err="1"/>
              <a:t>ciphertext</a:t>
            </a:r>
            <a:r>
              <a:rPr lang="en-US" altLang="en-US" sz="1800" dirty="0"/>
              <a:t> y to Bob. Bob decrypts y using his</a:t>
            </a:r>
          </a:p>
          <a:p>
            <a:pPr algn="l" rtl="0" eaLnBrk="1" hangingPunct="1">
              <a:spcBef>
                <a:spcPct val="0"/>
              </a:spcBef>
              <a:buClrTx/>
              <a:buSzTx/>
              <a:buFontTx/>
              <a:buNone/>
            </a:pPr>
            <a:r>
              <a:rPr lang="en-US" altLang="en-US" sz="1800" dirty="0"/>
              <a:t>private key</a:t>
            </a:r>
          </a:p>
        </p:txBody>
      </p:sp>
      <p:sp>
        <p:nvSpPr>
          <p:cNvPr id="12" name="TextBox 3"/>
          <p:cNvSpPr txBox="1">
            <a:spLocks noChangeArrowheads="1"/>
          </p:cNvSpPr>
          <p:nvPr/>
        </p:nvSpPr>
        <p:spPr bwMode="auto">
          <a:xfrm>
            <a:off x="940181" y="3882644"/>
            <a:ext cx="316865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800" b="1">
                <a:solidFill>
                  <a:srgbClr val="FF0000"/>
                </a:solidFill>
              </a:rPr>
              <a:t>Sender (Alice)</a:t>
            </a:r>
          </a:p>
          <a:p>
            <a:pPr algn="l" rtl="0" eaLnBrk="1" hangingPunct="1">
              <a:spcBef>
                <a:spcPct val="0"/>
              </a:spcBef>
              <a:buClrTx/>
              <a:buSzTx/>
              <a:buFontTx/>
              <a:buNone/>
            </a:pPr>
            <a:endParaRPr lang="en-US" altLang="en-US" sz="1800"/>
          </a:p>
          <a:p>
            <a:pPr algn="l" rtl="0" eaLnBrk="1" hangingPunct="1">
              <a:spcBef>
                <a:spcPct val="0"/>
              </a:spcBef>
              <a:buClrTx/>
              <a:buSzTx/>
              <a:buFont typeface="Wingdings" panose="05000000000000000000" pitchFamily="2" charset="2"/>
              <a:buChar char="§"/>
            </a:pPr>
            <a:r>
              <a:rPr lang="en-US" altLang="en-US" sz="1800"/>
              <a:t>Encrypt a message using the public (encryption) key that was sent by the receiver</a:t>
            </a:r>
          </a:p>
          <a:p>
            <a:pPr algn="l" rtl="0" eaLnBrk="1" hangingPunct="1">
              <a:spcBef>
                <a:spcPct val="0"/>
              </a:spcBef>
              <a:buClrTx/>
              <a:buSzTx/>
              <a:buFontTx/>
              <a:buNone/>
            </a:pPr>
            <a:endParaRPr lang="en-US" altLang="en-US" sz="1800"/>
          </a:p>
          <a:p>
            <a:pPr algn="l" rtl="0" eaLnBrk="1" hangingPunct="1">
              <a:spcBef>
                <a:spcPct val="0"/>
              </a:spcBef>
              <a:buClrTx/>
              <a:buSzTx/>
              <a:buFontTx/>
              <a:buNone/>
            </a:pPr>
            <a:r>
              <a:rPr lang="en-US" altLang="en-US" sz="1800"/>
              <a:t>y = x</a:t>
            </a:r>
            <a:r>
              <a:rPr lang="en-US" altLang="en-US" sz="1800" baseline="30000"/>
              <a:t>e</a:t>
            </a:r>
            <a:r>
              <a:rPr lang="en-US" altLang="en-US" sz="1800"/>
              <a:t> ≡ 4</a:t>
            </a:r>
            <a:r>
              <a:rPr lang="en-US" altLang="en-US" sz="1800" baseline="30000"/>
              <a:t>3</a:t>
            </a:r>
            <a:r>
              <a:rPr lang="en-US" altLang="en-US" sz="1800"/>
              <a:t> ≡ 31 mod 33</a:t>
            </a:r>
            <a:endParaRPr lang="ar-SA" altLang="en-US" sz="1800"/>
          </a:p>
        </p:txBody>
      </p:sp>
      <p:pic>
        <p:nvPicPr>
          <p:cNvPr id="1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6081" y="2226882"/>
            <a:ext cx="1720850" cy="1719262"/>
          </a:xfrm>
          <a:prstGeom prst="rect">
            <a:avLst/>
          </a:prstGeom>
          <a:noFill/>
          <a:ln w="9525">
            <a:solidFill>
              <a:srgbClr val="00B050"/>
            </a:solidFill>
            <a:miter lim="800000"/>
            <a:headEnd/>
            <a:tailEnd/>
          </a:ln>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3316669" y="3960432"/>
            <a:ext cx="3960812" cy="0"/>
          </a:xfrm>
          <a:prstGeom prst="straightConnector1">
            <a:avLst/>
          </a:prstGeom>
          <a:ln>
            <a:solidFill>
              <a:srgbClr val="92D050"/>
            </a:solidFill>
            <a:tailEnd type="arrow"/>
          </a:ln>
        </p:spPr>
        <p:style>
          <a:lnRef idx="2">
            <a:schemeClr val="dk1"/>
          </a:lnRef>
          <a:fillRef idx="0">
            <a:schemeClr val="dk1"/>
          </a:fillRef>
          <a:effectRef idx="1">
            <a:schemeClr val="dk1"/>
          </a:effectRef>
          <a:fontRef idx="minor">
            <a:schemeClr val="tx1"/>
          </a:fontRef>
        </p:style>
      </p:cxnSp>
      <p:sp>
        <p:nvSpPr>
          <p:cNvPr id="15" name="TextBox 8"/>
          <p:cNvSpPr txBox="1">
            <a:spLocks noChangeArrowheads="1"/>
          </p:cNvSpPr>
          <p:nvPr/>
        </p:nvSpPr>
        <p:spPr bwMode="auto">
          <a:xfrm>
            <a:off x="3532569" y="3522282"/>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1800" b="1">
                <a:solidFill>
                  <a:srgbClr val="FF0000"/>
                </a:solidFill>
              </a:rPr>
              <a:t>y</a:t>
            </a:r>
            <a:r>
              <a:rPr lang="en-US" altLang="en-US" sz="1800"/>
              <a:t> : Encrypted Message (31)</a:t>
            </a:r>
            <a:endParaRPr lang="ar-SA" altLang="en-US" sz="1800"/>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7581" y="2010982"/>
            <a:ext cx="1720850" cy="171926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cxnSp>
        <p:nvCxnSpPr>
          <p:cNvPr id="17" name="Straight Arrow Connector 16"/>
          <p:cNvCxnSpPr/>
          <p:nvPr/>
        </p:nvCxnSpPr>
        <p:spPr>
          <a:xfrm flipH="1">
            <a:off x="3100769" y="2874582"/>
            <a:ext cx="4321175" cy="0"/>
          </a:xfrm>
          <a:prstGeom prst="straightConnector1">
            <a:avLst/>
          </a:prstGeom>
          <a:ln>
            <a:solidFill>
              <a:srgbClr val="FF0000"/>
            </a:solidFill>
            <a:tailEnd type="arrow"/>
          </a:ln>
        </p:spPr>
        <p:style>
          <a:lnRef idx="2">
            <a:schemeClr val="dk1"/>
          </a:lnRef>
          <a:fillRef idx="0">
            <a:schemeClr val="dk1"/>
          </a:fillRef>
          <a:effectRef idx="1">
            <a:schemeClr val="dk1"/>
          </a:effectRef>
          <a:fontRef idx="minor">
            <a:schemeClr val="tx1"/>
          </a:fontRef>
        </p:style>
      </p:cxnSp>
      <p:sp>
        <p:nvSpPr>
          <p:cNvPr id="18" name="TextBox 13"/>
          <p:cNvSpPr txBox="1">
            <a:spLocks noChangeArrowheads="1"/>
          </p:cNvSpPr>
          <p:nvPr/>
        </p:nvSpPr>
        <p:spPr bwMode="auto">
          <a:xfrm>
            <a:off x="3532569" y="2226882"/>
            <a:ext cx="32400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1800" b="1">
                <a:solidFill>
                  <a:srgbClr val="FF0000"/>
                </a:solidFill>
              </a:rPr>
              <a:t>K</a:t>
            </a:r>
            <a:r>
              <a:rPr lang="en-US" altLang="en-US" sz="1800" b="1" baseline="-25000">
                <a:solidFill>
                  <a:srgbClr val="FF0000"/>
                </a:solidFill>
              </a:rPr>
              <a:t>pub</a:t>
            </a:r>
            <a:r>
              <a:rPr lang="en-US" altLang="en-US" sz="1800"/>
              <a:t> : Encryption (public) key (e, n) = (3, 33)</a:t>
            </a:r>
            <a:endParaRPr lang="ar-SA" altLang="en-US" sz="1800"/>
          </a:p>
        </p:txBody>
      </p:sp>
      <p:sp>
        <p:nvSpPr>
          <p:cNvPr id="19" name="TextBox 14"/>
          <p:cNvSpPr txBox="1">
            <a:spLocks noChangeArrowheads="1"/>
          </p:cNvSpPr>
          <p:nvPr/>
        </p:nvSpPr>
        <p:spPr bwMode="auto">
          <a:xfrm>
            <a:off x="7205250" y="3699796"/>
            <a:ext cx="3168650"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800" b="1" dirty="0">
                <a:solidFill>
                  <a:srgbClr val="FF0000"/>
                </a:solidFill>
              </a:rPr>
              <a:t>Receiver (Bob)</a:t>
            </a:r>
            <a:endParaRPr lang="en-US" altLang="en-US" sz="1800" dirty="0"/>
          </a:p>
          <a:p>
            <a:pPr algn="l" rtl="0" eaLnBrk="1" hangingPunct="1">
              <a:lnSpc>
                <a:spcPct val="150000"/>
              </a:lnSpc>
              <a:spcBef>
                <a:spcPct val="0"/>
              </a:spcBef>
              <a:buClrTx/>
              <a:buSzTx/>
              <a:buFontTx/>
              <a:buNone/>
            </a:pPr>
            <a:r>
              <a:rPr lang="en-US" altLang="en-US" sz="1800" dirty="0"/>
              <a:t>1.choose p = 3 and q = 11 (two large primes)</a:t>
            </a:r>
          </a:p>
          <a:p>
            <a:pPr algn="l" rtl="0" eaLnBrk="1" hangingPunct="1">
              <a:lnSpc>
                <a:spcPct val="150000"/>
              </a:lnSpc>
              <a:spcBef>
                <a:spcPct val="0"/>
              </a:spcBef>
              <a:buClrTx/>
              <a:buSzTx/>
              <a:buFontTx/>
              <a:buNone/>
            </a:pPr>
            <a:r>
              <a:rPr lang="pt-BR" altLang="en-US" sz="1800" dirty="0"/>
              <a:t>2. Compute n = p · q = 33</a:t>
            </a:r>
          </a:p>
          <a:p>
            <a:pPr algn="l" rtl="0" eaLnBrk="1" hangingPunct="1">
              <a:lnSpc>
                <a:spcPct val="150000"/>
              </a:lnSpc>
              <a:spcBef>
                <a:spcPct val="0"/>
              </a:spcBef>
              <a:buClrTx/>
              <a:buSzTx/>
              <a:buFontTx/>
              <a:buNone/>
            </a:pPr>
            <a:r>
              <a:rPr lang="pt-BR" altLang="en-US" sz="1800" dirty="0"/>
              <a:t>3. Φ(n) = (3−1)(11−1) = 20</a:t>
            </a:r>
          </a:p>
          <a:p>
            <a:pPr algn="l" rtl="0" eaLnBrk="1" hangingPunct="1">
              <a:lnSpc>
                <a:spcPct val="150000"/>
              </a:lnSpc>
              <a:spcBef>
                <a:spcPct val="0"/>
              </a:spcBef>
              <a:buClrTx/>
              <a:buSzTx/>
              <a:buFontTx/>
              <a:buNone/>
            </a:pPr>
            <a:r>
              <a:rPr lang="en-US" altLang="en-US" sz="1800" dirty="0"/>
              <a:t>4. choose e = 3, which satisfies: </a:t>
            </a:r>
            <a:r>
              <a:rPr lang="en-US" altLang="en-US" sz="1800" dirty="0" err="1"/>
              <a:t>gcd</a:t>
            </a:r>
            <a:r>
              <a:rPr lang="en-US" altLang="en-US" sz="1800" dirty="0"/>
              <a:t> (e, </a:t>
            </a:r>
            <a:r>
              <a:rPr lang="pt-BR" altLang="en-US" sz="1800" dirty="0"/>
              <a:t>Φ(n)</a:t>
            </a:r>
            <a:r>
              <a:rPr lang="en-US" altLang="en-US" sz="1800" dirty="0"/>
              <a:t>) = 1</a:t>
            </a:r>
          </a:p>
          <a:p>
            <a:pPr algn="l" rtl="0" eaLnBrk="1" hangingPunct="1">
              <a:lnSpc>
                <a:spcPct val="150000"/>
              </a:lnSpc>
              <a:spcBef>
                <a:spcPct val="0"/>
              </a:spcBef>
              <a:buClrTx/>
              <a:buSzTx/>
              <a:buFontTx/>
              <a:buNone/>
            </a:pPr>
            <a:r>
              <a:rPr lang="da-DK" altLang="en-US" sz="1800" dirty="0"/>
              <a:t>5. d ≡ e</a:t>
            </a:r>
            <a:r>
              <a:rPr lang="da-DK" altLang="en-US" sz="1800" baseline="30000" dirty="0"/>
              <a:t>-1</a:t>
            </a:r>
            <a:r>
              <a:rPr lang="da-DK" altLang="en-US" sz="1800" dirty="0"/>
              <a:t> ≡ 7 mod 20</a:t>
            </a:r>
            <a:endParaRPr lang="ar-SA" altLang="en-US" sz="1800" dirty="0"/>
          </a:p>
        </p:txBody>
      </p:sp>
      <p:sp>
        <p:nvSpPr>
          <p:cNvPr id="20" name="TextBox 11"/>
          <p:cNvSpPr txBox="1">
            <a:spLocks noChangeArrowheads="1"/>
          </p:cNvSpPr>
          <p:nvPr/>
        </p:nvSpPr>
        <p:spPr bwMode="auto">
          <a:xfrm>
            <a:off x="4036600" y="4209945"/>
            <a:ext cx="28082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v"/>
            </a:pPr>
            <a:r>
              <a:rPr lang="en-US" altLang="en-US" sz="1800"/>
              <a:t>Bob </a:t>
            </a:r>
            <a:r>
              <a:rPr lang="en-US" altLang="en-US" sz="1800">
                <a:solidFill>
                  <a:srgbClr val="FF0000"/>
                </a:solidFill>
              </a:rPr>
              <a:t>Decrypts</a:t>
            </a:r>
            <a:r>
              <a:rPr lang="en-US" altLang="en-US" sz="1800"/>
              <a:t> y such that:</a:t>
            </a:r>
          </a:p>
          <a:p>
            <a:pPr algn="l" rtl="0" eaLnBrk="1" hangingPunct="1">
              <a:spcBef>
                <a:spcPct val="0"/>
              </a:spcBef>
              <a:buClrTx/>
              <a:buSzTx/>
              <a:buFontTx/>
              <a:buNone/>
            </a:pPr>
            <a:r>
              <a:rPr lang="da-DK" altLang="en-US" sz="1800"/>
              <a:t>y</a:t>
            </a:r>
            <a:r>
              <a:rPr lang="da-DK" altLang="en-US" sz="1800" baseline="30000"/>
              <a:t>d</a:t>
            </a:r>
            <a:r>
              <a:rPr lang="da-DK" altLang="en-US" sz="1800"/>
              <a:t> = 31</a:t>
            </a:r>
            <a:r>
              <a:rPr lang="da-DK" altLang="en-US" sz="1800" baseline="30000"/>
              <a:t>7</a:t>
            </a:r>
            <a:r>
              <a:rPr lang="da-DK" altLang="en-US" sz="1800"/>
              <a:t> ≡ 4 = x mod 33</a:t>
            </a:r>
            <a:endParaRPr lang="ar-SA" altLang="en-US" sz="1800"/>
          </a:p>
        </p:txBody>
      </p:sp>
      <p:sp>
        <p:nvSpPr>
          <p:cNvPr id="21" name="TextBox 12"/>
          <p:cNvSpPr txBox="1">
            <a:spLocks noChangeArrowheads="1"/>
          </p:cNvSpPr>
          <p:nvPr/>
        </p:nvSpPr>
        <p:spPr bwMode="auto">
          <a:xfrm>
            <a:off x="818021" y="5977262"/>
            <a:ext cx="5219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
            </a:pPr>
            <a:r>
              <a:rPr lang="en-US" altLang="en-US" sz="1800" dirty="0"/>
              <a:t>Note that the private and public exponents fulfill the condition </a:t>
            </a:r>
            <a:r>
              <a:rPr lang="en-US" altLang="en-US" sz="1800" i="1" dirty="0"/>
              <a:t>e · d = 3 · 7 ≡ </a:t>
            </a:r>
            <a:r>
              <a:rPr lang="en-US" altLang="en-US" sz="1800" dirty="0"/>
              <a:t>1 mod </a:t>
            </a:r>
            <a:r>
              <a:rPr lang="el-GR" altLang="en-US" sz="1800" dirty="0"/>
              <a:t>Φ(</a:t>
            </a:r>
            <a:r>
              <a:rPr lang="en-US" altLang="en-US" sz="1800" i="1" dirty="0"/>
              <a:t>n)</a:t>
            </a:r>
            <a:endParaRPr lang="ar-SA" altLang="en-US" sz="1800" dirty="0"/>
          </a:p>
        </p:txBody>
      </p:sp>
    </p:spTree>
    <p:extLst>
      <p:ext uri="{BB962C8B-B14F-4D97-AF65-F5344CB8AC3E}">
        <p14:creationId xmlns:p14="http://schemas.microsoft.com/office/powerpoint/2010/main" val="41592682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RSA Security Parameters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3"/>
          <p:cNvSpPr txBox="1">
            <a:spLocks noChangeArrowheads="1"/>
          </p:cNvSpPr>
          <p:nvPr/>
        </p:nvSpPr>
        <p:spPr bwMode="auto">
          <a:xfrm>
            <a:off x="1342390" y="1196760"/>
            <a:ext cx="89995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1800" dirty="0"/>
              <a:t>Practical RSA parameters are much, much larger. the RSA modulus n should be at least 1024 bit long, which results in a bit length for p and q of 512 bits. Here is an example of RSA parameters for this bit length:</a:t>
            </a:r>
          </a:p>
          <a:p>
            <a:pPr algn="l" rtl="0" eaLnBrk="1" hangingPunct="1">
              <a:spcBef>
                <a:spcPct val="0"/>
              </a:spcBef>
              <a:buClrTx/>
              <a:buSzTx/>
              <a:buFont typeface="Wingdings" panose="05000000000000000000" pitchFamily="2" charset="2"/>
              <a:buChar char="q"/>
            </a:pPr>
            <a:endParaRPr lang="en-US" altLang="en-US" sz="1800" dirty="0"/>
          </a:p>
        </p:txBody>
      </p:sp>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2390" y="2159180"/>
            <a:ext cx="8496300" cy="4621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942968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Proof of Correctness for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317278" y="1143067"/>
            <a:ext cx="8999538"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What is interesting is that the message x is first raised to the e</a:t>
            </a:r>
            <a:r>
              <a:rPr lang="en-US" altLang="en-US" sz="1800" baseline="30000" dirty="0"/>
              <a:t>th</a:t>
            </a:r>
            <a:r>
              <a:rPr lang="en-US" altLang="en-US" sz="1800" dirty="0"/>
              <a:t> power during encryption and the result y is raised to the </a:t>
            </a:r>
            <a:r>
              <a:rPr lang="en-US" altLang="en-US" sz="1800" dirty="0" err="1"/>
              <a:t>d</a:t>
            </a:r>
            <a:r>
              <a:rPr lang="en-US" altLang="en-US" sz="1800" baseline="30000" dirty="0" err="1"/>
              <a:t>th</a:t>
            </a:r>
            <a:r>
              <a:rPr lang="en-US" altLang="en-US" sz="1800" dirty="0"/>
              <a:t> power in the decryption, and the result of this is again equal to the message x. Expressed as an equation, this process is:</a:t>
            </a:r>
          </a:p>
          <a:p>
            <a:pPr algn="l" rtl="0" eaLnBrk="1" hangingPunct="1">
              <a:lnSpc>
                <a:spcPct val="150000"/>
              </a:lnSpc>
              <a:spcBef>
                <a:spcPct val="0"/>
              </a:spcBef>
              <a:buClrTx/>
              <a:buSzTx/>
              <a:buFontTx/>
              <a:buNone/>
            </a:pPr>
            <a:r>
              <a:rPr lang="en-US" altLang="en-US" sz="1800" dirty="0" err="1"/>
              <a:t>dk</a:t>
            </a:r>
            <a:r>
              <a:rPr lang="en-US" altLang="en-US" sz="1400" dirty="0" err="1"/>
              <a:t>pr</a:t>
            </a:r>
            <a:r>
              <a:rPr lang="en-US" altLang="en-US" sz="1800" dirty="0"/>
              <a:t> (y) = </a:t>
            </a:r>
            <a:r>
              <a:rPr lang="en-US" altLang="en-US" sz="1800" dirty="0" err="1"/>
              <a:t>dk</a:t>
            </a:r>
            <a:r>
              <a:rPr lang="en-US" altLang="en-US" sz="1400" dirty="0" err="1"/>
              <a:t>pr</a:t>
            </a:r>
            <a:r>
              <a:rPr lang="en-US" altLang="en-US" sz="1800" dirty="0"/>
              <a:t> (</a:t>
            </a:r>
            <a:r>
              <a:rPr lang="en-US" altLang="en-US" sz="1800" dirty="0" err="1"/>
              <a:t>ek</a:t>
            </a:r>
            <a:r>
              <a:rPr lang="en-US" altLang="en-US" sz="1400" dirty="0" err="1"/>
              <a:t>pub</a:t>
            </a:r>
            <a:r>
              <a:rPr lang="en-US" altLang="en-US" sz="1800" dirty="0"/>
              <a:t> (x)) ≡ (</a:t>
            </a:r>
            <a:r>
              <a:rPr lang="en-US" altLang="en-US" sz="1800" dirty="0" err="1"/>
              <a:t>x</a:t>
            </a:r>
            <a:r>
              <a:rPr lang="en-US" altLang="en-US" sz="1800" baseline="30000" dirty="0" err="1"/>
              <a:t>e</a:t>
            </a:r>
            <a:r>
              <a:rPr lang="en-US" altLang="en-US" sz="1800" dirty="0"/>
              <a:t>)</a:t>
            </a:r>
            <a:r>
              <a:rPr lang="en-US" altLang="en-US" sz="1800" baseline="30000" dirty="0"/>
              <a:t>d</a:t>
            </a:r>
            <a:r>
              <a:rPr lang="en-US" altLang="en-US" sz="1800" dirty="0"/>
              <a:t> ≡ </a:t>
            </a:r>
            <a:r>
              <a:rPr lang="en-US" altLang="en-US" sz="1800" dirty="0" err="1"/>
              <a:t>x</a:t>
            </a:r>
            <a:r>
              <a:rPr lang="en-US" altLang="en-US" sz="1800" baseline="30000" dirty="0" err="1"/>
              <a:t>de</a:t>
            </a:r>
            <a:r>
              <a:rPr lang="en-US" altLang="en-US" sz="1800" dirty="0"/>
              <a:t> ≡ x mod n.</a:t>
            </a:r>
          </a:p>
          <a:p>
            <a:pPr algn="l" rtl="0" eaLnBrk="1" hangingPunct="1">
              <a:lnSpc>
                <a:spcPct val="150000"/>
              </a:lnSpc>
              <a:spcBef>
                <a:spcPct val="0"/>
              </a:spcBef>
              <a:buClrTx/>
              <a:buSzTx/>
              <a:buFontTx/>
              <a:buNone/>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Note that encryption and decryption operations are merely exponentiation</a:t>
            </a:r>
          </a:p>
          <a:p>
            <a:pPr algn="l" rtl="0" eaLnBrk="1" hangingPunct="1">
              <a:lnSpc>
                <a:spcPct val="150000"/>
              </a:lnSpc>
              <a:spcBef>
                <a:spcPct val="0"/>
              </a:spcBef>
              <a:buClrTx/>
              <a:buSzTx/>
              <a:buFont typeface="Wingdings" panose="05000000000000000000" pitchFamily="2" charset="2"/>
              <a:buChar char="q"/>
            </a:pPr>
            <a:r>
              <a:rPr lang="en-US" altLang="en-US" sz="1800" dirty="0"/>
              <a:t>To encrypt, we need to perform exponentiation using the public key e</a:t>
            </a:r>
          </a:p>
          <a:p>
            <a:pPr algn="l" rtl="0" eaLnBrk="1" hangingPunct="1">
              <a:lnSpc>
                <a:spcPct val="150000"/>
              </a:lnSpc>
              <a:spcBef>
                <a:spcPct val="0"/>
              </a:spcBef>
              <a:buClrTx/>
              <a:buSzTx/>
              <a:buFont typeface="Wingdings" panose="05000000000000000000" pitchFamily="2" charset="2"/>
              <a:buChar char="q"/>
            </a:pPr>
            <a:r>
              <a:rPr lang="en-US" altLang="en-US" sz="1800" dirty="0"/>
              <a:t>To decrypt, we need to perform exponentiation using the private key d</a:t>
            </a:r>
          </a:p>
          <a:p>
            <a:pPr algn="l" rtl="0" eaLnBrk="1" hangingPunct="1">
              <a:lnSpc>
                <a:spcPct val="150000"/>
              </a:lnSpc>
              <a:spcBef>
                <a:spcPct val="0"/>
              </a:spcBef>
              <a:buClrTx/>
              <a:buSzTx/>
              <a:buFont typeface="Wingdings" panose="05000000000000000000" pitchFamily="2" charset="2"/>
              <a:buChar char="q"/>
            </a:pPr>
            <a:r>
              <a:rPr lang="en-US" altLang="en-US" sz="1800" dirty="0"/>
              <a:t>Therefore, we need a fast method to perform exponentiation or to implement RSA encryption and decryption processes.</a:t>
            </a:r>
          </a:p>
          <a:p>
            <a:pPr algn="l" rtl="0" eaLnBrk="1" hangingPunct="1">
              <a:lnSpc>
                <a:spcPct val="150000"/>
              </a:lnSpc>
              <a:spcBef>
                <a:spcPct val="0"/>
              </a:spcBef>
              <a:buClrTx/>
              <a:buSzTx/>
              <a:buFont typeface="Wingdings" panose="05000000000000000000" pitchFamily="2" charset="2"/>
              <a:buChar char="q"/>
            </a:pPr>
            <a:r>
              <a:rPr lang="en-US" altLang="en-US" sz="1800" dirty="0"/>
              <a:t>What is also important is how to choose very large prime numbers (p, q</a:t>
            </a:r>
            <a:r>
              <a:rPr lang="en-US" altLang="en-US" sz="1800" dirty="0" smtClean="0"/>
              <a:t>)</a:t>
            </a:r>
            <a:endParaRPr lang="en-US" altLang="en-US" sz="1800" dirty="0"/>
          </a:p>
        </p:txBody>
      </p:sp>
    </p:spTree>
    <p:extLst>
      <p:ext uri="{BB962C8B-B14F-4D97-AF65-F5344CB8AC3E}">
        <p14:creationId xmlns:p14="http://schemas.microsoft.com/office/powerpoint/2010/main" val="249802587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Encryption and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802894" y="1865948"/>
            <a:ext cx="8999538"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Question:</a:t>
            </a:r>
          </a:p>
          <a:p>
            <a:pPr algn="l" rtl="0" eaLnBrk="1" hangingPunct="1">
              <a:lnSpc>
                <a:spcPct val="150000"/>
              </a:lnSpc>
              <a:spcBef>
                <a:spcPct val="0"/>
              </a:spcBef>
              <a:buClrTx/>
              <a:buSzTx/>
              <a:buFont typeface="Wingdings" panose="05000000000000000000" pitchFamily="2" charset="2"/>
              <a:buChar char="q"/>
            </a:pPr>
            <a:r>
              <a:rPr lang="en-US" altLang="en-US" sz="1800" dirty="0"/>
              <a:t>Why the attacker cannot decrypt the message using RSA cryptosystem?</a:t>
            </a:r>
          </a:p>
          <a:p>
            <a:pPr algn="l" rtl="0" eaLnBrk="1" hangingPunct="1">
              <a:lnSpc>
                <a:spcPct val="150000"/>
              </a:lnSpc>
              <a:spcBef>
                <a:spcPct val="0"/>
              </a:spcBef>
              <a:buClrTx/>
              <a:buSzTx/>
              <a:buFont typeface="Wingdings" panose="05000000000000000000" pitchFamily="2" charset="2"/>
              <a:buChar char="q"/>
            </a:pPr>
            <a:r>
              <a:rPr lang="en-US" altLang="en-US" sz="1800" dirty="0"/>
              <a:t>He has the public key, he knows the encryption and decryption function, but what is missing, why he cannot run the Extended Euclidean Algorithm (EEA) and obtain the private key d (the inverse</a:t>
            </a:r>
            <a:r>
              <a:rPr lang="en-US" altLang="en-US" sz="1800" dirty="0" smtClean="0"/>
              <a:t>)</a:t>
            </a:r>
            <a:endParaRPr lang="en-US" altLang="en-US" sz="1800" dirty="0"/>
          </a:p>
        </p:txBody>
      </p:sp>
    </p:spTree>
    <p:extLst>
      <p:ext uri="{BB962C8B-B14F-4D97-AF65-F5344CB8AC3E}">
        <p14:creationId xmlns:p14="http://schemas.microsoft.com/office/powerpoint/2010/main" val="358286585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Encryption and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802894" y="1865948"/>
            <a:ext cx="8999538" cy="294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a:lnSpc>
                <a:spcPct val="150000"/>
              </a:lnSpc>
              <a:spcBef>
                <a:spcPct val="0"/>
              </a:spcBef>
              <a:buClrTx/>
              <a:buSzTx/>
              <a:buFont typeface="Wingdings" panose="05000000000000000000" pitchFamily="2" charset="2"/>
              <a:buChar char="q"/>
            </a:pPr>
            <a:r>
              <a:rPr lang="en-US" altLang="en-US" sz="1800" dirty="0"/>
              <a:t>Answer:</a:t>
            </a:r>
          </a:p>
          <a:p>
            <a:pPr algn="l" rtl="0">
              <a:lnSpc>
                <a:spcPct val="150000"/>
              </a:lnSpc>
              <a:spcBef>
                <a:spcPct val="0"/>
              </a:spcBef>
              <a:buClrTx/>
              <a:buSzTx/>
              <a:buFont typeface="Wingdings" panose="05000000000000000000" pitchFamily="2" charset="2"/>
              <a:buChar char="q"/>
            </a:pPr>
            <a:r>
              <a:rPr lang="en-US" altLang="en-US" sz="1800" dirty="0"/>
              <a:t>He needs to compute the </a:t>
            </a:r>
            <a:r>
              <a:rPr lang="pt-BR" altLang="en-US" sz="1800" i="1" dirty="0"/>
              <a:t>Φ(n). </a:t>
            </a:r>
            <a:r>
              <a:rPr lang="pt-BR" altLang="en-US" sz="1800" dirty="0"/>
              <a:t>We have learned that this could be done easily if we know the prime factorization p  and  q  of n. </a:t>
            </a:r>
          </a:p>
          <a:p>
            <a:pPr algn="l" rtl="0">
              <a:lnSpc>
                <a:spcPct val="150000"/>
              </a:lnSpc>
              <a:spcBef>
                <a:spcPct val="0"/>
              </a:spcBef>
              <a:buClrTx/>
              <a:buSzTx/>
              <a:buFont typeface="Wingdings" panose="05000000000000000000" pitchFamily="2" charset="2"/>
              <a:buChar char="q"/>
            </a:pPr>
            <a:r>
              <a:rPr lang="pt-BR" altLang="en-US" sz="1800" dirty="0"/>
              <a:t>If n is very large number  </a:t>
            </a:r>
            <a:r>
              <a:rPr lang="pt-BR" altLang="en-US" sz="1800" dirty="0">
                <a:sym typeface="Wingdings" panose="05000000000000000000" pitchFamily="2" charset="2"/>
              </a:rPr>
              <a:t>  1024</a:t>
            </a:r>
            <a:r>
              <a:rPr lang="pt-BR" altLang="en-US" sz="1800" dirty="0"/>
              <a:t> bits  </a:t>
            </a:r>
            <a:r>
              <a:rPr lang="pt-BR" altLang="en-US" sz="1800" dirty="0">
                <a:sym typeface="Wingdings" panose="05000000000000000000" pitchFamily="2" charset="2"/>
              </a:rPr>
              <a:t> 300 decimal digits  No one in the world can factor such number, even with using the latest advances in technology devices.</a:t>
            </a:r>
          </a:p>
          <a:p>
            <a:pPr algn="l" rtl="0">
              <a:lnSpc>
                <a:spcPct val="150000"/>
              </a:lnSpc>
              <a:spcBef>
                <a:spcPct val="0"/>
              </a:spcBef>
              <a:buClrTx/>
              <a:buSzTx/>
              <a:buNone/>
            </a:pPr>
            <a:r>
              <a:rPr lang="en-US" altLang="en-US" sz="1800" dirty="0"/>
              <a:t>Even with using the factorization records, we can factor up to 600 bits or less more, but not 1024 bits </a:t>
            </a:r>
            <a:endParaRPr lang="en-US" altLang="en-US" sz="1800" dirty="0"/>
          </a:p>
        </p:txBody>
      </p:sp>
    </p:spTree>
    <p:extLst>
      <p:ext uri="{BB962C8B-B14F-4D97-AF65-F5344CB8AC3E}">
        <p14:creationId xmlns:p14="http://schemas.microsoft.com/office/powerpoint/2010/main" val="292574021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Encryption and Decryption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25527" y="1271588"/>
            <a:ext cx="8999538" cy="350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Unlike symmetric algorithms such as AES, DES or stream ciphers, public-key algorithms are based on arithmetic with very long numbers</a:t>
            </a:r>
          </a:p>
          <a:p>
            <a:pPr algn="l" rtl="0" eaLnBrk="1" hangingPunct="1">
              <a:lnSpc>
                <a:spcPct val="150000"/>
              </a:lnSpc>
              <a:spcBef>
                <a:spcPct val="0"/>
              </a:spcBef>
              <a:buClrTx/>
              <a:buSzTx/>
              <a:buFont typeface="Wingdings" panose="05000000000000000000" pitchFamily="2" charset="2"/>
              <a:buChar char="q"/>
            </a:pPr>
            <a:r>
              <a:rPr lang="en-US" altLang="en-US" sz="1800" dirty="0"/>
              <a:t>Unless we pay close attention to how to realize the necessary computations, we can easily end up with schemes that are too slow for practical use.</a:t>
            </a:r>
          </a:p>
          <a:p>
            <a:pPr algn="l" rtl="0" eaLnBrk="1" hangingPunct="1">
              <a:lnSpc>
                <a:spcPct val="150000"/>
              </a:lnSpc>
              <a:spcBef>
                <a:spcPct val="0"/>
              </a:spcBef>
              <a:buClrTx/>
              <a:buSzTx/>
              <a:buFont typeface="Wingdings" panose="05000000000000000000" pitchFamily="2" charset="2"/>
              <a:buChar char="q"/>
            </a:pPr>
            <a:r>
              <a:rPr lang="en-US" altLang="en-US" sz="1800" dirty="0"/>
              <a:t>If we look at RSA encryption and decryption in the following equations, we see that both are based on modular exponentiation.</a:t>
            </a:r>
          </a:p>
          <a:p>
            <a:pPr algn="l" rtl="0" eaLnBrk="1" hangingPunct="1">
              <a:lnSpc>
                <a:spcPct val="150000"/>
              </a:lnSpc>
              <a:spcBef>
                <a:spcPct val="0"/>
              </a:spcBef>
              <a:buClrTx/>
              <a:buSzTx/>
              <a:buFontTx/>
              <a:buNone/>
            </a:pPr>
            <a:r>
              <a:rPr lang="en-US" altLang="en-US" sz="1800" dirty="0"/>
              <a:t>y = </a:t>
            </a:r>
            <a:r>
              <a:rPr lang="en-US" altLang="en-US" sz="1800" dirty="0" err="1"/>
              <a:t>ek</a:t>
            </a:r>
            <a:r>
              <a:rPr lang="en-US" altLang="en-US" sz="1400" dirty="0" err="1"/>
              <a:t>pub</a:t>
            </a:r>
            <a:r>
              <a:rPr lang="en-US" altLang="en-US" sz="1800" dirty="0"/>
              <a:t> (x) ≡ </a:t>
            </a:r>
            <a:r>
              <a:rPr lang="en-US" altLang="en-US" sz="1800" dirty="0" err="1"/>
              <a:t>x</a:t>
            </a:r>
            <a:r>
              <a:rPr lang="en-US" altLang="en-US" sz="1800" baseline="30000" dirty="0" err="1"/>
              <a:t>e</a:t>
            </a:r>
            <a:r>
              <a:rPr lang="en-US" altLang="en-US" sz="1800" dirty="0"/>
              <a:t> mod </a:t>
            </a:r>
            <a:r>
              <a:rPr lang="en-US" altLang="en-US" sz="1600" dirty="0"/>
              <a:t>n</a:t>
            </a:r>
            <a:r>
              <a:rPr lang="en-US" altLang="en-US" sz="1800" dirty="0"/>
              <a:t> (</a:t>
            </a:r>
            <a:r>
              <a:rPr lang="en-US" altLang="en-US" sz="1800" i="1" dirty="0"/>
              <a:t>encryption</a:t>
            </a:r>
            <a:r>
              <a:rPr lang="en-US" altLang="en-US" sz="1800" dirty="0"/>
              <a:t>)</a:t>
            </a:r>
          </a:p>
          <a:p>
            <a:pPr algn="l" rtl="0" eaLnBrk="1" hangingPunct="1">
              <a:lnSpc>
                <a:spcPct val="150000"/>
              </a:lnSpc>
              <a:spcBef>
                <a:spcPct val="0"/>
              </a:spcBef>
              <a:buClrTx/>
              <a:buSzTx/>
              <a:buFontTx/>
              <a:buNone/>
            </a:pPr>
            <a:r>
              <a:rPr lang="da-DK" altLang="en-US" sz="1800" dirty="0"/>
              <a:t>x = dk</a:t>
            </a:r>
            <a:r>
              <a:rPr lang="da-DK" altLang="en-US" sz="1400" dirty="0"/>
              <a:t>pr</a:t>
            </a:r>
            <a:r>
              <a:rPr lang="da-DK" altLang="en-US" sz="1800" dirty="0"/>
              <a:t> (y) ≡ y</a:t>
            </a:r>
            <a:r>
              <a:rPr lang="da-DK" altLang="en-US" sz="1800" baseline="30000" dirty="0"/>
              <a:t>d</a:t>
            </a:r>
            <a:r>
              <a:rPr lang="da-DK" altLang="en-US" sz="1800" dirty="0"/>
              <a:t> mod </a:t>
            </a:r>
            <a:r>
              <a:rPr lang="da-DK" altLang="en-US" sz="1600" dirty="0"/>
              <a:t>n</a:t>
            </a:r>
            <a:r>
              <a:rPr lang="da-DK" altLang="en-US" sz="1800" dirty="0"/>
              <a:t> (</a:t>
            </a:r>
            <a:r>
              <a:rPr lang="da-DK" altLang="en-US" sz="1800" i="1" dirty="0"/>
              <a:t>decryption</a:t>
            </a:r>
            <a:r>
              <a:rPr lang="da-DK" altLang="en-US" sz="1800" dirty="0"/>
              <a:t>)</a:t>
            </a:r>
          </a:p>
          <a:p>
            <a:pPr algn="l" rtl="0" eaLnBrk="1" hangingPunct="1">
              <a:lnSpc>
                <a:spcPct val="150000"/>
              </a:lnSpc>
              <a:spcBef>
                <a:spcPct val="0"/>
              </a:spcBef>
              <a:buClrTx/>
              <a:buSzTx/>
              <a:buFontTx/>
              <a:buNone/>
            </a:pPr>
            <a:endParaRPr lang="da-DK" altLang="en-US" sz="400" dirty="0"/>
          </a:p>
        </p:txBody>
      </p:sp>
    </p:spTree>
    <p:extLst>
      <p:ext uri="{BB962C8B-B14F-4D97-AF65-F5344CB8AC3E}">
        <p14:creationId xmlns:p14="http://schemas.microsoft.com/office/powerpoint/2010/main" val="37594694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577225" y="101111"/>
            <a:ext cx="6774688" cy="846386"/>
          </a:xfrm>
          <a:prstGeom prst="rect">
            <a:avLst/>
          </a:prstGeom>
          <a:noFill/>
        </p:spPr>
        <p:txBody>
          <a:bodyPr wrap="square" rtlCol="0">
            <a:spAutoFit/>
          </a:bodyPr>
          <a:lstStyle/>
          <a:p>
            <a:pPr marL="12700">
              <a:lnSpc>
                <a:spcPct val="200000"/>
              </a:lnSpc>
              <a:buClr>
                <a:srgbClr val="5C83BE"/>
              </a:buClr>
              <a:buSzPct val="120000"/>
              <a:tabLst>
                <a:tab pos="356870" algn="l"/>
                <a:tab pos="357505" algn="l"/>
              </a:tabLst>
              <a:defRPr/>
            </a:pPr>
            <a:r>
              <a:rPr lang="en-US" sz="2800" dirty="0">
                <a:solidFill>
                  <a:schemeClr val="bg1"/>
                </a:solidFill>
                <a:latin typeface="Tajawal Medium" panose="00000600000000000000" pitchFamily="2" charset="-78"/>
                <a:cs typeface="Tajawal Medium" panose="00000600000000000000" pitchFamily="2" charset="-78"/>
              </a:rPr>
              <a:t>RSA Fast Exponentiation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535255" y="1684471"/>
            <a:ext cx="8999538" cy="2050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a:lnSpc>
                <a:spcPct val="150000"/>
              </a:lnSpc>
              <a:spcBef>
                <a:spcPct val="0"/>
              </a:spcBef>
              <a:buClrTx/>
              <a:buSzTx/>
              <a:buFont typeface="Wingdings" panose="05000000000000000000" pitchFamily="2" charset="2"/>
              <a:buChar char="q"/>
            </a:pPr>
            <a:r>
              <a:rPr lang="en-US" altLang="en-US" sz="1800" dirty="0"/>
              <a:t>A straightforward way of exponentiation looks like this:</a:t>
            </a:r>
          </a:p>
          <a:p>
            <a:pPr algn="l" rtl="0">
              <a:lnSpc>
                <a:spcPct val="150000"/>
              </a:lnSpc>
              <a:spcBef>
                <a:spcPct val="0"/>
              </a:spcBef>
              <a:buClrTx/>
              <a:buSzTx/>
              <a:buNone/>
            </a:pPr>
            <a:r>
              <a:rPr lang="en-US" altLang="en-US" sz="1800" dirty="0"/>
              <a:t>X: SQ  </a:t>
            </a:r>
            <a:r>
              <a:rPr lang="en-US" altLang="en-US" sz="1800" dirty="0">
                <a:sym typeface="Wingdings" panose="05000000000000000000" pitchFamily="2" charset="2"/>
              </a:rPr>
              <a:t> </a:t>
            </a:r>
            <a:r>
              <a:rPr lang="en-US" altLang="en-US" sz="1800" dirty="0"/>
              <a:t>x</a:t>
            </a:r>
            <a:r>
              <a:rPr lang="en-US" altLang="en-US" sz="1800" baseline="30000" dirty="0"/>
              <a:t>2</a:t>
            </a:r>
            <a:r>
              <a:rPr lang="en-US" altLang="en-US" sz="1800" dirty="0"/>
              <a:t>  MUL</a:t>
            </a:r>
            <a:r>
              <a:rPr lang="en-US" altLang="en-US" sz="1800" dirty="0">
                <a:sym typeface="Wingdings" panose="05000000000000000000" pitchFamily="2" charset="2"/>
              </a:rPr>
              <a:t></a:t>
            </a:r>
            <a:r>
              <a:rPr lang="en-US" altLang="en-US" sz="1800" dirty="0"/>
              <a:t> x</a:t>
            </a:r>
            <a:r>
              <a:rPr lang="en-US" altLang="en-US" sz="1800" baseline="30000" dirty="0"/>
              <a:t>3</a:t>
            </a:r>
            <a:r>
              <a:rPr lang="en-US" altLang="en-US" sz="1800" dirty="0"/>
              <a:t> MUL </a:t>
            </a:r>
            <a:r>
              <a:rPr lang="en-US" altLang="en-US" sz="1800" dirty="0">
                <a:sym typeface="Wingdings" panose="05000000000000000000" pitchFamily="2" charset="2"/>
              </a:rPr>
              <a:t></a:t>
            </a:r>
            <a:r>
              <a:rPr lang="en-US" altLang="en-US" sz="1800" dirty="0"/>
              <a:t> x</a:t>
            </a:r>
            <a:r>
              <a:rPr lang="en-US" altLang="en-US" sz="1800" baseline="30000" dirty="0"/>
              <a:t>4</a:t>
            </a:r>
            <a:r>
              <a:rPr lang="en-US" altLang="en-US" sz="1800" dirty="0"/>
              <a:t>  MUL </a:t>
            </a:r>
            <a:r>
              <a:rPr lang="en-US" altLang="en-US" sz="1800" dirty="0">
                <a:sym typeface="Wingdings" panose="05000000000000000000" pitchFamily="2" charset="2"/>
              </a:rPr>
              <a:t></a:t>
            </a:r>
            <a:r>
              <a:rPr lang="en-US" altLang="en-US" sz="1800" dirty="0"/>
              <a:t> x</a:t>
            </a:r>
            <a:r>
              <a:rPr lang="en-US" altLang="en-US" sz="1800" baseline="30000" dirty="0"/>
              <a:t>5</a:t>
            </a:r>
            <a:r>
              <a:rPr lang="en-US" altLang="en-US" sz="1800" dirty="0"/>
              <a:t> · · ·</a:t>
            </a:r>
          </a:p>
          <a:p>
            <a:pPr algn="l" rtl="0">
              <a:lnSpc>
                <a:spcPct val="150000"/>
              </a:lnSpc>
              <a:spcBef>
                <a:spcPct val="0"/>
              </a:spcBef>
              <a:buClrTx/>
              <a:buSzTx/>
              <a:buNone/>
            </a:pPr>
            <a:r>
              <a:rPr lang="en-US" altLang="en-US" sz="1800" dirty="0"/>
              <a:t>where </a:t>
            </a:r>
            <a:r>
              <a:rPr lang="en-US" altLang="en-US" sz="1800" i="1" dirty="0"/>
              <a:t>SQ denotes squaring and MUL multiplication</a:t>
            </a:r>
          </a:p>
          <a:p>
            <a:pPr algn="l" rtl="0">
              <a:spcBef>
                <a:spcPct val="0"/>
              </a:spcBef>
              <a:buClrTx/>
              <a:buSzTx/>
              <a:buNone/>
            </a:pPr>
            <a:endParaRPr lang="en-US" altLang="en-US" sz="500" dirty="0"/>
          </a:p>
          <a:p>
            <a:pPr algn="l" rtl="0">
              <a:spcBef>
                <a:spcPct val="0"/>
              </a:spcBef>
              <a:buClrTx/>
              <a:buSzTx/>
              <a:buFont typeface="Wingdings" panose="05000000000000000000" pitchFamily="2" charset="2"/>
              <a:buChar char="q"/>
            </a:pPr>
            <a:r>
              <a:rPr lang="en-US" altLang="en-US" sz="1800" dirty="0"/>
              <a:t>Straightforward exponentiation as shown above would thus require around 2</a:t>
            </a:r>
            <a:r>
              <a:rPr lang="en-US" altLang="en-US" sz="1800" baseline="30000" dirty="0"/>
              <a:t>1024</a:t>
            </a:r>
            <a:r>
              <a:rPr lang="en-US" altLang="en-US" sz="1800" dirty="0"/>
              <a:t> or more multiplications</a:t>
            </a:r>
          </a:p>
          <a:p>
            <a:pPr algn="l" rtl="0" eaLnBrk="1" hangingPunct="1">
              <a:lnSpc>
                <a:spcPct val="150000"/>
              </a:lnSpc>
              <a:spcBef>
                <a:spcPct val="0"/>
              </a:spcBef>
              <a:buClrTx/>
              <a:buSzTx/>
              <a:buFontTx/>
              <a:buNone/>
            </a:pPr>
            <a:endParaRPr lang="da-DK" altLang="en-US" sz="400" dirty="0"/>
          </a:p>
        </p:txBody>
      </p:sp>
    </p:spTree>
    <p:extLst>
      <p:ext uri="{BB962C8B-B14F-4D97-AF65-F5344CB8AC3E}">
        <p14:creationId xmlns:p14="http://schemas.microsoft.com/office/powerpoint/2010/main" val="278603169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432789"/>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25527" y="1529023"/>
            <a:ext cx="8999538" cy="358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1800" dirty="0"/>
              <a:t>Example: Let’s look at how many multiplications are required to compute the</a:t>
            </a:r>
          </a:p>
          <a:p>
            <a:pPr algn="l" rtl="0" eaLnBrk="1" hangingPunct="1">
              <a:lnSpc>
                <a:spcPct val="150000"/>
              </a:lnSpc>
              <a:spcBef>
                <a:spcPct val="0"/>
              </a:spcBef>
              <a:buClrTx/>
              <a:buSzTx/>
              <a:buFontTx/>
              <a:buNone/>
            </a:pPr>
            <a:r>
              <a:rPr lang="en-US" altLang="en-US" sz="1800" dirty="0"/>
              <a:t>simple exponentiation x</a:t>
            </a:r>
            <a:r>
              <a:rPr lang="en-US" altLang="en-US" sz="1800" baseline="30000" dirty="0"/>
              <a:t>8</a:t>
            </a:r>
            <a:r>
              <a:rPr lang="en-US" altLang="en-US" sz="1800" dirty="0"/>
              <a:t>. With the straightforward method:</a:t>
            </a:r>
          </a:p>
          <a:p>
            <a:pPr algn="l" rtl="0" eaLnBrk="1" hangingPunct="1">
              <a:lnSpc>
                <a:spcPct val="150000"/>
              </a:lnSpc>
              <a:spcBef>
                <a:spcPct val="0"/>
              </a:spcBef>
              <a:buClrTx/>
              <a:buSzTx/>
              <a:buFontTx/>
              <a:buNone/>
            </a:pPr>
            <a:r>
              <a:rPr lang="en-US" altLang="en-US" sz="1800" dirty="0"/>
              <a:t>x : SQ </a:t>
            </a:r>
            <a:r>
              <a:rPr lang="en-US" altLang="en-US" sz="1800" dirty="0">
                <a:sym typeface="Wingdings" panose="05000000000000000000" pitchFamily="2" charset="2"/>
              </a:rPr>
              <a:t></a:t>
            </a:r>
            <a:r>
              <a:rPr lang="en-US" altLang="en-US" sz="1800" dirty="0"/>
              <a:t> x</a:t>
            </a:r>
            <a:r>
              <a:rPr lang="en-US" altLang="en-US" sz="1800" baseline="30000" dirty="0"/>
              <a:t>2</a:t>
            </a:r>
            <a:r>
              <a:rPr lang="en-US" altLang="en-US" sz="1800" dirty="0"/>
              <a:t> : MUL </a:t>
            </a:r>
            <a:r>
              <a:rPr lang="en-US" altLang="en-US" sz="1800" dirty="0">
                <a:sym typeface="Wingdings" panose="05000000000000000000" pitchFamily="2" charset="2"/>
              </a:rPr>
              <a:t></a:t>
            </a:r>
            <a:r>
              <a:rPr lang="en-US" altLang="en-US" sz="1800" dirty="0"/>
              <a:t> x</a:t>
            </a:r>
            <a:r>
              <a:rPr lang="en-US" altLang="en-US" sz="1800" baseline="30000" dirty="0"/>
              <a:t>3</a:t>
            </a:r>
            <a:r>
              <a:rPr lang="en-US" altLang="en-US" sz="1800" dirty="0"/>
              <a:t> : MUL </a:t>
            </a:r>
            <a:r>
              <a:rPr lang="en-US" altLang="en-US" sz="1800" dirty="0">
                <a:sym typeface="Wingdings" panose="05000000000000000000" pitchFamily="2" charset="2"/>
              </a:rPr>
              <a:t></a:t>
            </a:r>
            <a:r>
              <a:rPr lang="en-US" altLang="en-US" sz="1800" dirty="0"/>
              <a:t> x</a:t>
            </a:r>
            <a:r>
              <a:rPr lang="en-US" altLang="en-US" sz="1800" baseline="30000" dirty="0"/>
              <a:t>4</a:t>
            </a:r>
            <a:r>
              <a:rPr lang="en-US" altLang="en-US" sz="1800" dirty="0"/>
              <a:t> : MUL =&gt; x</a:t>
            </a:r>
            <a:r>
              <a:rPr lang="en-US" altLang="en-US" sz="1800" baseline="30000" dirty="0"/>
              <a:t>5</a:t>
            </a:r>
            <a:r>
              <a:rPr lang="en-US" altLang="en-US" sz="1800" dirty="0"/>
              <a:t> : MUL : x</a:t>
            </a:r>
            <a:r>
              <a:rPr lang="en-US" altLang="en-US" sz="1800" baseline="30000" dirty="0"/>
              <a:t>6</a:t>
            </a:r>
            <a:r>
              <a:rPr lang="en-US" altLang="en-US" sz="1800" dirty="0"/>
              <a:t> : MUL </a:t>
            </a:r>
            <a:r>
              <a:rPr lang="en-US" altLang="en-US" sz="1800" dirty="0">
                <a:sym typeface="Wingdings" panose="05000000000000000000" pitchFamily="2" charset="2"/>
              </a:rPr>
              <a:t> </a:t>
            </a:r>
            <a:r>
              <a:rPr lang="en-US" altLang="en-US" sz="1800" dirty="0"/>
              <a:t>x</a:t>
            </a:r>
            <a:r>
              <a:rPr lang="en-US" altLang="en-US" sz="1800" baseline="30000" dirty="0"/>
              <a:t>7</a:t>
            </a:r>
            <a:r>
              <a:rPr lang="en-US" altLang="en-US" sz="1800" dirty="0"/>
              <a:t> :MUL </a:t>
            </a:r>
            <a:r>
              <a:rPr lang="en-US" altLang="en-US" sz="1800" dirty="0">
                <a:sym typeface="Wingdings" panose="05000000000000000000" pitchFamily="2" charset="2"/>
              </a:rPr>
              <a:t></a:t>
            </a:r>
            <a:r>
              <a:rPr lang="en-US" altLang="en-US" sz="1800" dirty="0"/>
              <a:t> x</a:t>
            </a:r>
            <a:r>
              <a:rPr lang="en-US" altLang="en-US" sz="1800" baseline="30000" dirty="0"/>
              <a:t>8</a:t>
            </a:r>
          </a:p>
          <a:p>
            <a:pPr algn="l" rtl="0" eaLnBrk="1" hangingPunct="1">
              <a:lnSpc>
                <a:spcPct val="150000"/>
              </a:lnSpc>
              <a:spcBef>
                <a:spcPct val="0"/>
              </a:spcBef>
              <a:buClrTx/>
              <a:buSzTx/>
              <a:buFontTx/>
              <a:buNone/>
            </a:pPr>
            <a:endParaRPr lang="en-US" altLang="en-US" sz="500" baseline="30000" dirty="0"/>
          </a:p>
          <a:p>
            <a:pPr algn="l" rtl="0" eaLnBrk="1" hangingPunct="1">
              <a:spcBef>
                <a:spcPct val="0"/>
              </a:spcBef>
              <a:buClrTx/>
              <a:buSzTx/>
              <a:buFont typeface="Wingdings" panose="05000000000000000000" pitchFamily="2" charset="2"/>
              <a:buChar char="q"/>
            </a:pPr>
            <a:r>
              <a:rPr lang="en-US" altLang="en-US" sz="1800" dirty="0"/>
              <a:t>We need seven multiplications and squaring. Alternatively, we can do something faster:</a:t>
            </a:r>
          </a:p>
          <a:p>
            <a:pPr algn="l" rtl="0" eaLnBrk="1" hangingPunct="1">
              <a:spcBef>
                <a:spcPct val="0"/>
              </a:spcBef>
              <a:buClrTx/>
              <a:buSzTx/>
              <a:buFont typeface="Wingdings" panose="05000000000000000000" pitchFamily="2" charset="2"/>
              <a:buChar char="q"/>
            </a:pPr>
            <a:endParaRPr lang="en-US" altLang="en-US" sz="1800" baseline="30000" dirty="0"/>
          </a:p>
          <a:p>
            <a:pPr algn="l" rtl="0" eaLnBrk="1" hangingPunct="1">
              <a:spcBef>
                <a:spcPct val="0"/>
              </a:spcBef>
              <a:buClrTx/>
              <a:buSzTx/>
              <a:buFontTx/>
              <a:buNone/>
            </a:pPr>
            <a:r>
              <a:rPr lang="en-US" altLang="en-US" sz="1800" dirty="0"/>
              <a:t>x : SQ </a:t>
            </a:r>
            <a:r>
              <a:rPr lang="en-US" altLang="en-US" sz="1800" dirty="0">
                <a:sym typeface="Wingdings" panose="05000000000000000000" pitchFamily="2" charset="2"/>
              </a:rPr>
              <a:t></a:t>
            </a:r>
            <a:r>
              <a:rPr lang="en-US" altLang="en-US" sz="1800" dirty="0"/>
              <a:t> x</a:t>
            </a:r>
            <a:r>
              <a:rPr lang="en-US" altLang="en-US" sz="1800" baseline="30000" dirty="0"/>
              <a:t>2</a:t>
            </a:r>
            <a:r>
              <a:rPr lang="en-US" altLang="en-US" sz="1800" dirty="0"/>
              <a:t> : SQ </a:t>
            </a:r>
            <a:r>
              <a:rPr lang="en-US" altLang="en-US" sz="1800" dirty="0">
                <a:sym typeface="Wingdings" panose="05000000000000000000" pitchFamily="2" charset="2"/>
              </a:rPr>
              <a:t></a:t>
            </a:r>
            <a:r>
              <a:rPr lang="en-US" altLang="en-US" sz="1800" dirty="0"/>
              <a:t> x</a:t>
            </a:r>
            <a:r>
              <a:rPr lang="en-US" altLang="en-US" sz="1800" baseline="30000" dirty="0"/>
              <a:t>4</a:t>
            </a:r>
            <a:r>
              <a:rPr lang="en-US" altLang="en-US" sz="1800" dirty="0"/>
              <a:t> : SQ </a:t>
            </a:r>
            <a:r>
              <a:rPr lang="en-US" altLang="en-US" sz="1800" dirty="0">
                <a:sym typeface="Wingdings" panose="05000000000000000000" pitchFamily="2" charset="2"/>
              </a:rPr>
              <a:t></a:t>
            </a:r>
            <a:r>
              <a:rPr lang="en-US" altLang="en-US" sz="1800" dirty="0"/>
              <a:t> x</a:t>
            </a:r>
            <a:r>
              <a:rPr lang="en-US" altLang="en-US" sz="1800" baseline="30000" dirty="0"/>
              <a:t>8</a:t>
            </a:r>
          </a:p>
          <a:p>
            <a:pPr algn="l" rtl="0" eaLnBrk="1" hangingPunct="1">
              <a:spcBef>
                <a:spcPct val="0"/>
              </a:spcBef>
              <a:buClrTx/>
              <a:buSzTx/>
              <a:buFontTx/>
              <a:buNone/>
            </a:pPr>
            <a:r>
              <a:rPr lang="en-US" altLang="en-US" sz="1800" dirty="0"/>
              <a:t>which requires only three squaring operations that are roughly as complex as a multiplication</a:t>
            </a:r>
          </a:p>
          <a:p>
            <a:pPr algn="l" rtl="0" eaLnBrk="1" hangingPunct="1">
              <a:spcBef>
                <a:spcPct val="0"/>
              </a:spcBef>
              <a:buClrTx/>
              <a:buSzTx/>
              <a:buFontTx/>
              <a:buNone/>
            </a:pPr>
            <a:endParaRPr lang="en-US" altLang="en-US" sz="1800" baseline="30000" dirty="0"/>
          </a:p>
          <a:p>
            <a:pPr algn="l" rtl="0" eaLnBrk="1" hangingPunct="1">
              <a:spcBef>
                <a:spcPct val="0"/>
              </a:spcBef>
              <a:buClrTx/>
              <a:buSzTx/>
              <a:buFontTx/>
              <a:buNone/>
            </a:pPr>
            <a:endParaRPr lang="en-US" altLang="en-US" sz="1800" dirty="0"/>
          </a:p>
          <a:p>
            <a:pPr algn="l" rtl="0" eaLnBrk="1" hangingPunct="1">
              <a:spcBef>
                <a:spcPct val="0"/>
              </a:spcBef>
              <a:buClrTx/>
              <a:buSzTx/>
              <a:buFontTx/>
              <a:buNone/>
            </a:pPr>
            <a:r>
              <a:rPr lang="en-US" altLang="en-US" sz="1800" dirty="0"/>
              <a:t>This approach takes a total of six operations, two multiplications and four </a:t>
            </a:r>
            <a:r>
              <a:rPr lang="en-US" altLang="en-US" sz="1800" dirty="0" err="1"/>
              <a:t>squarings</a:t>
            </a:r>
            <a:endParaRPr lang="en-US" altLang="en-US" sz="1800" baseline="30000" dirty="0"/>
          </a:p>
        </p:txBody>
      </p:sp>
    </p:spTree>
    <p:extLst>
      <p:ext uri="{BB962C8B-B14F-4D97-AF65-F5344CB8AC3E}">
        <p14:creationId xmlns:p14="http://schemas.microsoft.com/office/powerpoint/2010/main" val="273870348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43689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25527" y="1529023"/>
            <a:ext cx="8999538" cy="2539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a:lnSpc>
                <a:spcPct val="150000"/>
              </a:lnSpc>
              <a:spcBef>
                <a:spcPct val="0"/>
              </a:spcBef>
              <a:buClrTx/>
              <a:buSzTx/>
              <a:buNone/>
            </a:pPr>
            <a:r>
              <a:rPr lang="en-US" altLang="en-US" sz="1800" dirty="0"/>
              <a:t>This fast method works fine but is restricted to exponents that are powers of 2,</a:t>
            </a:r>
          </a:p>
          <a:p>
            <a:pPr algn="l" rtl="0">
              <a:lnSpc>
                <a:spcPct val="150000"/>
              </a:lnSpc>
              <a:spcBef>
                <a:spcPct val="0"/>
              </a:spcBef>
              <a:buClrTx/>
              <a:buSzTx/>
              <a:buNone/>
            </a:pPr>
            <a:r>
              <a:rPr lang="en-US" altLang="en-US" sz="1800" dirty="0"/>
              <a:t>i.e., values e and d of the form 2</a:t>
            </a:r>
            <a:r>
              <a:rPr lang="en-US" altLang="en-US" sz="1800" baseline="30000" dirty="0"/>
              <a:t>i</a:t>
            </a:r>
            <a:r>
              <a:rPr lang="en-US" altLang="en-US" sz="1800" dirty="0"/>
              <a:t>. Now the question is, whether we can extend the</a:t>
            </a:r>
          </a:p>
          <a:p>
            <a:pPr algn="l" rtl="0">
              <a:lnSpc>
                <a:spcPct val="150000"/>
              </a:lnSpc>
              <a:spcBef>
                <a:spcPct val="0"/>
              </a:spcBef>
              <a:buClrTx/>
              <a:buSzTx/>
              <a:buNone/>
            </a:pPr>
            <a:r>
              <a:rPr lang="en-US" altLang="en-US" sz="1800" dirty="0"/>
              <a:t>method to arbitrary exponents? Let us look at another example:</a:t>
            </a:r>
          </a:p>
          <a:p>
            <a:pPr algn="l" rtl="0">
              <a:spcBef>
                <a:spcPct val="0"/>
              </a:spcBef>
              <a:buClrTx/>
              <a:buSzTx/>
              <a:buNone/>
            </a:pPr>
            <a:endParaRPr lang="en-US" altLang="en-US" sz="600" b="1" dirty="0"/>
          </a:p>
          <a:p>
            <a:pPr algn="l" rtl="0">
              <a:spcBef>
                <a:spcPct val="0"/>
              </a:spcBef>
              <a:buClrTx/>
              <a:buSzTx/>
              <a:buNone/>
            </a:pPr>
            <a:r>
              <a:rPr lang="en-US" altLang="en-US" sz="1800" b="1" dirty="0"/>
              <a:t>Example</a:t>
            </a:r>
            <a:r>
              <a:rPr lang="en-US" altLang="en-US" sz="1800" dirty="0"/>
              <a:t>: Assume we have the more general exponent 26, i.e., we want to</a:t>
            </a:r>
          </a:p>
          <a:p>
            <a:pPr algn="l" rtl="0">
              <a:spcBef>
                <a:spcPct val="0"/>
              </a:spcBef>
              <a:buClrTx/>
              <a:buSzTx/>
              <a:buNone/>
            </a:pPr>
            <a:r>
              <a:rPr lang="en-US" altLang="en-US" sz="1800" dirty="0"/>
              <a:t>compute x</a:t>
            </a:r>
            <a:r>
              <a:rPr lang="en-US" altLang="en-US" sz="1800" baseline="30000" dirty="0"/>
              <a:t>26</a:t>
            </a:r>
            <a:r>
              <a:rPr lang="en-US" altLang="en-US" sz="1800" dirty="0"/>
              <a:t>. Again, the naive method would require 25 multiplications. A faster</a:t>
            </a:r>
          </a:p>
          <a:p>
            <a:pPr algn="l" rtl="0">
              <a:spcBef>
                <a:spcPct val="0"/>
              </a:spcBef>
              <a:buClrTx/>
              <a:buSzTx/>
              <a:buNone/>
            </a:pPr>
            <a:r>
              <a:rPr lang="en-US" altLang="en-US" sz="1800" dirty="0"/>
              <a:t>way is as follows:</a:t>
            </a:r>
          </a:p>
          <a:p>
            <a:pPr algn="l" rtl="0">
              <a:spcBef>
                <a:spcPct val="0"/>
              </a:spcBef>
              <a:buClrTx/>
              <a:buSzTx/>
              <a:buNone/>
            </a:pPr>
            <a:r>
              <a:rPr lang="en-US" altLang="en-US" sz="1800" dirty="0"/>
              <a:t>X: SQ </a:t>
            </a:r>
            <a:r>
              <a:rPr lang="en-US" altLang="en-US" sz="1800" dirty="0">
                <a:sym typeface="Wingdings" panose="05000000000000000000" pitchFamily="2" charset="2"/>
              </a:rPr>
              <a:t></a:t>
            </a:r>
            <a:r>
              <a:rPr lang="en-US" altLang="en-US" sz="1800" dirty="0"/>
              <a:t> x</a:t>
            </a:r>
            <a:r>
              <a:rPr lang="en-US" altLang="en-US" sz="1800" baseline="30000" dirty="0"/>
              <a:t>2</a:t>
            </a:r>
            <a:r>
              <a:rPr lang="en-US" altLang="en-US" sz="1800" dirty="0"/>
              <a:t> : MUL </a:t>
            </a:r>
            <a:r>
              <a:rPr lang="en-US" altLang="en-US" sz="1800" dirty="0">
                <a:sym typeface="Wingdings" panose="05000000000000000000" pitchFamily="2" charset="2"/>
              </a:rPr>
              <a:t></a:t>
            </a:r>
            <a:r>
              <a:rPr lang="en-US" altLang="en-US" sz="1800" dirty="0"/>
              <a:t> x</a:t>
            </a:r>
            <a:r>
              <a:rPr lang="en-US" altLang="en-US" sz="1800" baseline="30000" dirty="0"/>
              <a:t>3</a:t>
            </a:r>
            <a:r>
              <a:rPr lang="en-US" altLang="en-US" sz="1800" dirty="0"/>
              <a:t> : SQ </a:t>
            </a:r>
            <a:r>
              <a:rPr lang="en-US" altLang="en-US" sz="1800" dirty="0">
                <a:sym typeface="Wingdings" panose="05000000000000000000" pitchFamily="2" charset="2"/>
              </a:rPr>
              <a:t> </a:t>
            </a:r>
            <a:r>
              <a:rPr lang="en-US" altLang="en-US" sz="1800" dirty="0"/>
              <a:t>x</a:t>
            </a:r>
            <a:r>
              <a:rPr lang="en-US" altLang="en-US" sz="1800" baseline="30000" dirty="0"/>
              <a:t>6</a:t>
            </a:r>
            <a:r>
              <a:rPr lang="en-US" altLang="en-US" sz="1800" dirty="0"/>
              <a:t> : SQ </a:t>
            </a:r>
            <a:r>
              <a:rPr lang="en-US" altLang="en-US" sz="1800" dirty="0">
                <a:sym typeface="Wingdings" panose="05000000000000000000" pitchFamily="2" charset="2"/>
              </a:rPr>
              <a:t></a:t>
            </a:r>
            <a:r>
              <a:rPr lang="en-US" altLang="en-US" sz="1800" dirty="0"/>
              <a:t> x</a:t>
            </a:r>
            <a:r>
              <a:rPr lang="en-US" altLang="en-US" sz="1800" baseline="30000" dirty="0"/>
              <a:t>12</a:t>
            </a:r>
            <a:r>
              <a:rPr lang="en-US" altLang="en-US" sz="1800" dirty="0"/>
              <a:t> : MUL</a:t>
            </a:r>
            <a:r>
              <a:rPr lang="en-US" altLang="en-US" sz="1800" dirty="0">
                <a:sym typeface="Wingdings" panose="05000000000000000000" pitchFamily="2" charset="2"/>
              </a:rPr>
              <a:t></a:t>
            </a:r>
            <a:r>
              <a:rPr lang="en-US" altLang="en-US" sz="1800" dirty="0"/>
              <a:t> x</a:t>
            </a:r>
            <a:r>
              <a:rPr lang="en-US" altLang="en-US" sz="1800" baseline="30000" dirty="0"/>
              <a:t>13</a:t>
            </a:r>
            <a:r>
              <a:rPr lang="en-US" altLang="en-US" sz="1800" dirty="0"/>
              <a:t> : SQ</a:t>
            </a:r>
            <a:r>
              <a:rPr lang="en-US" altLang="en-US" sz="1800" dirty="0">
                <a:sym typeface="Wingdings" panose="05000000000000000000" pitchFamily="2" charset="2"/>
              </a:rPr>
              <a:t></a:t>
            </a:r>
            <a:r>
              <a:rPr lang="en-US" altLang="en-US" sz="1800" dirty="0"/>
              <a:t> x</a:t>
            </a:r>
            <a:r>
              <a:rPr lang="en-US" altLang="en-US" sz="1800" baseline="30000" dirty="0"/>
              <a:t>26</a:t>
            </a:r>
            <a:r>
              <a:rPr lang="en-US" altLang="en-US" sz="1800" dirty="0"/>
              <a:t>.</a:t>
            </a:r>
            <a:endParaRPr lang="en-US" altLang="en-US" sz="1800" dirty="0"/>
          </a:p>
        </p:txBody>
      </p:sp>
    </p:spTree>
    <p:extLst>
      <p:ext uri="{BB962C8B-B14F-4D97-AF65-F5344CB8AC3E}">
        <p14:creationId xmlns:p14="http://schemas.microsoft.com/office/powerpoint/2010/main" val="287984335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43689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292584" y="1554436"/>
            <a:ext cx="899953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Looking at the last example, we see that we can achieve the desired result by performing two basic operations:</a:t>
            </a:r>
          </a:p>
          <a:p>
            <a:pPr algn="l" rtl="0" eaLnBrk="1" hangingPunct="1">
              <a:lnSpc>
                <a:spcPct val="150000"/>
              </a:lnSpc>
              <a:spcBef>
                <a:spcPct val="0"/>
              </a:spcBef>
              <a:buClrTx/>
              <a:buSzTx/>
              <a:buFontTx/>
              <a:buNone/>
            </a:pPr>
            <a:r>
              <a:rPr lang="en-US" altLang="en-US" sz="1800" dirty="0"/>
              <a:t>1. squaring the current result,</a:t>
            </a:r>
          </a:p>
          <a:p>
            <a:pPr algn="l" rtl="0" eaLnBrk="1" hangingPunct="1">
              <a:lnSpc>
                <a:spcPct val="150000"/>
              </a:lnSpc>
              <a:spcBef>
                <a:spcPct val="0"/>
              </a:spcBef>
              <a:buClrTx/>
              <a:buSzTx/>
              <a:buFontTx/>
              <a:buNone/>
            </a:pPr>
            <a:r>
              <a:rPr lang="en-US" altLang="en-US" sz="1800" dirty="0"/>
              <a:t>2. multiplying the current result by the base element x.</a:t>
            </a:r>
          </a:p>
          <a:p>
            <a:pPr algn="l" rtl="0" eaLnBrk="1" hangingPunct="1">
              <a:lnSpc>
                <a:spcPct val="150000"/>
              </a:lnSpc>
              <a:spcBef>
                <a:spcPct val="0"/>
              </a:spcBef>
              <a:buClrTx/>
              <a:buSzTx/>
              <a:buFontTx/>
              <a:buNone/>
            </a:pPr>
            <a:endParaRPr lang="en-US" altLang="en-US" sz="1800" baseline="30000" dirty="0"/>
          </a:p>
          <a:p>
            <a:pPr algn="l" rtl="0" eaLnBrk="1" hangingPunct="1">
              <a:lnSpc>
                <a:spcPct val="150000"/>
              </a:lnSpc>
              <a:spcBef>
                <a:spcPct val="0"/>
              </a:spcBef>
              <a:buClrTx/>
              <a:buSzTx/>
              <a:buFont typeface="Wingdings" panose="05000000000000000000" pitchFamily="2" charset="2"/>
              <a:buChar char="q"/>
            </a:pPr>
            <a:endParaRPr lang="en-US" altLang="en-US" sz="1800" baseline="30000" dirty="0"/>
          </a:p>
        </p:txBody>
      </p:sp>
    </p:spTree>
    <p:extLst>
      <p:ext uri="{BB962C8B-B14F-4D97-AF65-F5344CB8AC3E}">
        <p14:creationId xmlns:p14="http://schemas.microsoft.com/office/powerpoint/2010/main" val="70021917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517434" y="43689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292584" y="1554436"/>
            <a:ext cx="8999538" cy="3289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a:lnSpc>
                <a:spcPct val="150000"/>
              </a:lnSpc>
              <a:spcBef>
                <a:spcPct val="0"/>
              </a:spcBef>
              <a:buClrTx/>
              <a:buSzTx/>
              <a:buFont typeface="Wingdings" panose="05000000000000000000" pitchFamily="2" charset="2"/>
              <a:buChar char="q"/>
            </a:pPr>
            <a:r>
              <a:rPr lang="en-US" altLang="en-US" sz="1800" dirty="0"/>
              <a:t>In the previous example, we computed the sequence </a:t>
            </a:r>
            <a:r>
              <a:rPr lang="en-US" altLang="en-US" sz="1800" i="1" dirty="0"/>
              <a:t>SQ, MUL, SQ, SQ, MUL, SQ.</a:t>
            </a:r>
          </a:p>
          <a:p>
            <a:pPr algn="l" rtl="0">
              <a:lnSpc>
                <a:spcPct val="150000"/>
              </a:lnSpc>
              <a:spcBef>
                <a:spcPct val="0"/>
              </a:spcBef>
              <a:buClrTx/>
              <a:buSzTx/>
              <a:buNone/>
            </a:pPr>
            <a:r>
              <a:rPr lang="en-US" altLang="en-US" sz="1800" dirty="0"/>
              <a:t>However, we do not know the sequence in which the </a:t>
            </a:r>
            <a:r>
              <a:rPr lang="en-US" altLang="en-US" sz="1800" dirty="0" err="1"/>
              <a:t>squarings</a:t>
            </a:r>
            <a:r>
              <a:rPr lang="en-US" altLang="en-US" sz="1800" dirty="0"/>
              <a:t> and multiplications</a:t>
            </a:r>
          </a:p>
          <a:p>
            <a:pPr algn="l" rtl="0">
              <a:lnSpc>
                <a:spcPct val="150000"/>
              </a:lnSpc>
              <a:spcBef>
                <a:spcPct val="0"/>
              </a:spcBef>
              <a:buClrTx/>
              <a:buSzTx/>
              <a:buNone/>
            </a:pPr>
            <a:r>
              <a:rPr lang="en-US" altLang="en-US" sz="1800" dirty="0"/>
              <a:t>have to be performed for other exponents</a:t>
            </a:r>
          </a:p>
          <a:p>
            <a:pPr algn="l" rtl="0">
              <a:lnSpc>
                <a:spcPct val="150000"/>
              </a:lnSpc>
              <a:spcBef>
                <a:spcPct val="0"/>
              </a:spcBef>
              <a:buClrTx/>
              <a:buSzTx/>
              <a:buFont typeface="Wingdings" panose="05000000000000000000" pitchFamily="2" charset="2"/>
              <a:buChar char="q"/>
            </a:pPr>
            <a:r>
              <a:rPr lang="en-US" altLang="en-US" sz="1800" dirty="0"/>
              <a:t>How can we obtain the right sequence to be implemented??</a:t>
            </a:r>
          </a:p>
          <a:p>
            <a:pPr algn="l" rtl="0">
              <a:lnSpc>
                <a:spcPct val="150000"/>
              </a:lnSpc>
              <a:spcBef>
                <a:spcPct val="0"/>
              </a:spcBef>
              <a:buClrTx/>
              <a:buSzTx/>
              <a:buNone/>
            </a:pPr>
            <a:endParaRPr lang="en-US" altLang="en-US" sz="600" baseline="30000" dirty="0"/>
          </a:p>
          <a:p>
            <a:pPr algn="l" rtl="0">
              <a:spcBef>
                <a:spcPct val="0"/>
              </a:spcBef>
              <a:buClrTx/>
              <a:buSzTx/>
              <a:buFont typeface="Wingdings" panose="05000000000000000000" pitchFamily="2" charset="2"/>
              <a:buChar char="q"/>
            </a:pPr>
            <a:r>
              <a:rPr lang="en-US" altLang="en-US" sz="1800" dirty="0"/>
              <a:t>One solution is the </a:t>
            </a:r>
            <a:r>
              <a:rPr lang="en-US" altLang="en-US" sz="1800" i="1" dirty="0"/>
              <a:t>square-and-multiply </a:t>
            </a:r>
            <a:r>
              <a:rPr lang="en-US" altLang="en-US" sz="1800" dirty="0"/>
              <a:t>algorithm.</a:t>
            </a:r>
          </a:p>
          <a:p>
            <a:pPr algn="l" rtl="0">
              <a:spcBef>
                <a:spcPct val="0"/>
              </a:spcBef>
              <a:buClrTx/>
              <a:buSzTx/>
              <a:buFont typeface="Wingdings" panose="05000000000000000000" pitchFamily="2" charset="2"/>
              <a:buChar char="q"/>
            </a:pPr>
            <a:endParaRPr lang="en-US" altLang="en-US" sz="600" dirty="0"/>
          </a:p>
          <a:p>
            <a:pPr algn="l" rtl="0">
              <a:lnSpc>
                <a:spcPct val="150000"/>
              </a:lnSpc>
              <a:spcBef>
                <a:spcPct val="0"/>
              </a:spcBef>
              <a:buClrTx/>
              <a:buSzTx/>
              <a:buFont typeface="Wingdings" panose="05000000000000000000" pitchFamily="2" charset="2"/>
              <a:buChar char="q"/>
            </a:pPr>
            <a:r>
              <a:rPr lang="en-US" altLang="en-US" sz="1800" dirty="0"/>
              <a:t> It provides a systematic way for finding the sequence in which we have to perform </a:t>
            </a:r>
            <a:r>
              <a:rPr lang="en-US" altLang="en-US" sz="1800" dirty="0" err="1"/>
              <a:t>squarings</a:t>
            </a:r>
            <a:r>
              <a:rPr lang="en-US" altLang="en-US" sz="1800" dirty="0"/>
              <a:t> and multiplications by x for computing </a:t>
            </a:r>
            <a:r>
              <a:rPr lang="en-US" altLang="en-US" sz="1800" dirty="0" err="1" smtClean="0"/>
              <a:t>x</a:t>
            </a:r>
            <a:r>
              <a:rPr lang="en-US" altLang="en-US" sz="1800" baseline="30000" dirty="0" err="1" smtClean="0"/>
              <a:t>H</a:t>
            </a:r>
            <a:endParaRPr lang="en-US" altLang="en-US" sz="1800" baseline="30000" dirty="0"/>
          </a:p>
          <a:p>
            <a:pPr algn="l" rtl="0" eaLnBrk="1" hangingPunct="1">
              <a:lnSpc>
                <a:spcPct val="150000"/>
              </a:lnSpc>
              <a:spcBef>
                <a:spcPct val="0"/>
              </a:spcBef>
              <a:buClrTx/>
              <a:buSzTx/>
              <a:buFont typeface="Wingdings" panose="05000000000000000000" pitchFamily="2" charset="2"/>
              <a:buChar char="q"/>
            </a:pPr>
            <a:endParaRPr lang="en-US" altLang="en-US" sz="1800" baseline="30000" dirty="0"/>
          </a:p>
        </p:txBody>
      </p:sp>
    </p:spTree>
    <p:extLst>
      <p:ext uri="{BB962C8B-B14F-4D97-AF65-F5344CB8AC3E}">
        <p14:creationId xmlns:p14="http://schemas.microsoft.com/office/powerpoint/2010/main" val="228088976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43689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745415" y="1609132"/>
            <a:ext cx="8999538" cy="3877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1800" dirty="0"/>
              <a:t>The </a:t>
            </a:r>
            <a:r>
              <a:rPr lang="en-US" altLang="en-US" sz="1800" i="1" dirty="0"/>
              <a:t>square-and-multiply</a:t>
            </a:r>
            <a:r>
              <a:rPr lang="en-US" altLang="en-US" sz="1800" dirty="0"/>
              <a:t> algorithm works as follows:</a:t>
            </a:r>
          </a:p>
          <a:p>
            <a:pPr algn="l" rtl="0" eaLnBrk="1" hangingPunct="1">
              <a:spcBef>
                <a:spcPct val="0"/>
              </a:spcBef>
              <a:buClrTx/>
              <a:buSzTx/>
              <a:buFontTx/>
              <a:buNone/>
            </a:pPr>
            <a:endParaRPr lang="en-US" altLang="en-US" sz="1800" dirty="0"/>
          </a:p>
          <a:p>
            <a:pPr algn="l" rtl="0" eaLnBrk="1" hangingPunct="1">
              <a:lnSpc>
                <a:spcPct val="150000"/>
              </a:lnSpc>
              <a:spcBef>
                <a:spcPct val="0"/>
              </a:spcBef>
              <a:buClrTx/>
              <a:buSzTx/>
              <a:buFont typeface="Wingdings" panose="05000000000000000000" pitchFamily="2" charset="2"/>
              <a:buChar char="§"/>
            </a:pPr>
            <a:r>
              <a:rPr lang="en-US" altLang="en-US" sz="1800" dirty="0"/>
              <a:t>The algorithm is based on scanning the bit of the exponent from the left (the</a:t>
            </a:r>
          </a:p>
          <a:p>
            <a:pPr algn="l" rtl="0" eaLnBrk="1" hangingPunct="1">
              <a:lnSpc>
                <a:spcPct val="150000"/>
              </a:lnSpc>
              <a:spcBef>
                <a:spcPct val="0"/>
              </a:spcBef>
              <a:buClrTx/>
              <a:buSzTx/>
              <a:buFont typeface="Wingdings" panose="05000000000000000000" pitchFamily="2" charset="2"/>
              <a:buChar char="§"/>
            </a:pPr>
            <a:r>
              <a:rPr lang="en-US" altLang="en-US" sz="1800" dirty="0"/>
              <a:t>most significant bit) to the right (the least significant bit). </a:t>
            </a:r>
          </a:p>
          <a:p>
            <a:pPr algn="l" rtl="0" eaLnBrk="1" hangingPunct="1">
              <a:lnSpc>
                <a:spcPct val="150000"/>
              </a:lnSpc>
              <a:spcBef>
                <a:spcPct val="0"/>
              </a:spcBef>
              <a:buClrTx/>
              <a:buSzTx/>
              <a:buFont typeface="Wingdings" panose="05000000000000000000" pitchFamily="2" charset="2"/>
              <a:buChar char="§"/>
            </a:pPr>
            <a:r>
              <a:rPr lang="en-US" altLang="en-US" sz="1800" dirty="0"/>
              <a:t>In every iteration, i.e., for every exponent bit, the current result is squared. </a:t>
            </a:r>
          </a:p>
          <a:p>
            <a:pPr algn="l" rtl="0" eaLnBrk="1" hangingPunct="1">
              <a:lnSpc>
                <a:spcPct val="150000"/>
              </a:lnSpc>
              <a:spcBef>
                <a:spcPct val="0"/>
              </a:spcBef>
              <a:buClrTx/>
              <a:buSzTx/>
              <a:buFont typeface="Wingdings" panose="05000000000000000000" pitchFamily="2" charset="2"/>
              <a:buChar char="§"/>
            </a:pPr>
            <a:r>
              <a:rPr lang="en-US" altLang="en-US" sz="1800" dirty="0"/>
              <a:t>If and only if the currently scanned exponent bit has the value 1, a multiplication of the current result by x is executed following the squaring.</a:t>
            </a:r>
          </a:p>
          <a:p>
            <a:pPr algn="l" rtl="0" eaLnBrk="1" hangingPunct="1">
              <a:lnSpc>
                <a:spcPct val="150000"/>
              </a:lnSpc>
              <a:spcBef>
                <a:spcPct val="0"/>
              </a:spcBef>
              <a:buClrTx/>
              <a:buSzTx/>
              <a:buFont typeface="Wingdings" panose="05000000000000000000" pitchFamily="2" charset="2"/>
              <a:buChar char="§"/>
            </a:pPr>
            <a:r>
              <a:rPr lang="en-US" altLang="en-US" sz="1800" dirty="0"/>
              <a:t>Note: The first initial bit (from the left) should be ignored.</a:t>
            </a:r>
          </a:p>
          <a:p>
            <a:pPr algn="l" rtl="0" eaLnBrk="1" hangingPunct="1">
              <a:lnSpc>
                <a:spcPct val="150000"/>
              </a:lnSpc>
              <a:spcBef>
                <a:spcPct val="0"/>
              </a:spcBef>
              <a:buClrTx/>
              <a:buSzTx/>
              <a:buFont typeface="Wingdings" panose="05000000000000000000" pitchFamily="2" charset="2"/>
              <a:buChar char="§"/>
            </a:pPr>
            <a:endParaRPr lang="en-US" altLang="en-US" sz="1800" baseline="30000" dirty="0"/>
          </a:p>
          <a:p>
            <a:pPr algn="l" rtl="0" eaLnBrk="1" hangingPunct="1">
              <a:spcBef>
                <a:spcPct val="0"/>
              </a:spcBef>
              <a:buClrTx/>
              <a:buSzTx/>
              <a:buFontTx/>
              <a:buNone/>
            </a:pPr>
            <a:endParaRPr lang="en-US" altLang="en-US" sz="1800" dirty="0"/>
          </a:p>
          <a:p>
            <a:pPr algn="l" rtl="0" eaLnBrk="1" hangingPunct="1">
              <a:spcBef>
                <a:spcPct val="0"/>
              </a:spcBef>
              <a:buClrTx/>
              <a:buSzTx/>
              <a:buFontTx/>
              <a:buNone/>
            </a:pPr>
            <a:endParaRPr lang="en-US" altLang="en-US" sz="1800" baseline="30000" dirty="0"/>
          </a:p>
        </p:txBody>
      </p:sp>
    </p:spTree>
    <p:extLst>
      <p:ext uri="{BB962C8B-B14F-4D97-AF65-F5344CB8AC3E}">
        <p14:creationId xmlns:p14="http://schemas.microsoft.com/office/powerpoint/2010/main" val="276359198"/>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43689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745415" y="1609132"/>
            <a:ext cx="8999538"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a:lnSpc>
                <a:spcPct val="150000"/>
              </a:lnSpc>
              <a:spcBef>
                <a:spcPct val="0"/>
              </a:spcBef>
              <a:buClrTx/>
              <a:buSzTx/>
              <a:buFont typeface="Wingdings" panose="05000000000000000000" pitchFamily="2" charset="2"/>
              <a:buChar char="q"/>
            </a:pPr>
            <a:r>
              <a:rPr lang="en-US" altLang="en-US" sz="1800" dirty="0"/>
              <a:t>Example: We again consider the exponentiation x</a:t>
            </a:r>
            <a:r>
              <a:rPr lang="en-US" altLang="en-US" sz="1800" baseline="30000" dirty="0"/>
              <a:t>26</a:t>
            </a:r>
            <a:r>
              <a:rPr lang="en-US" altLang="en-US" sz="1800" dirty="0"/>
              <a:t>. For the square-and-multiply</a:t>
            </a:r>
          </a:p>
          <a:p>
            <a:pPr algn="l" rtl="0">
              <a:lnSpc>
                <a:spcPct val="150000"/>
              </a:lnSpc>
              <a:spcBef>
                <a:spcPct val="0"/>
              </a:spcBef>
              <a:buClrTx/>
              <a:buSzTx/>
              <a:buNone/>
            </a:pPr>
            <a:r>
              <a:rPr lang="en-US" altLang="en-US" sz="1800" dirty="0"/>
              <a:t>algorithm, the binary representation of the exponent is crucial:</a:t>
            </a:r>
          </a:p>
          <a:p>
            <a:pPr algn="l" rtl="0">
              <a:lnSpc>
                <a:spcPct val="150000"/>
              </a:lnSpc>
              <a:spcBef>
                <a:spcPct val="0"/>
              </a:spcBef>
              <a:buClrTx/>
              <a:buSzTx/>
              <a:buNone/>
            </a:pPr>
            <a:r>
              <a:rPr lang="en-US" altLang="en-US" sz="1800" dirty="0"/>
              <a:t>x</a:t>
            </a:r>
            <a:r>
              <a:rPr lang="en-US" altLang="en-US" sz="1800" baseline="30000" dirty="0"/>
              <a:t>26</a:t>
            </a:r>
            <a:r>
              <a:rPr lang="en-US" altLang="en-US" sz="1800" dirty="0"/>
              <a:t> = x</a:t>
            </a:r>
            <a:r>
              <a:rPr lang="en-US" altLang="en-US" sz="1800" baseline="30000" dirty="0"/>
              <a:t>11010</a:t>
            </a:r>
            <a:r>
              <a:rPr lang="en-US" altLang="en-US" sz="1200" baseline="30000" dirty="0"/>
              <a:t>2</a:t>
            </a:r>
            <a:r>
              <a:rPr lang="en-US" altLang="en-US" sz="1800" dirty="0"/>
              <a:t> = x</a:t>
            </a:r>
            <a:r>
              <a:rPr lang="en-US" altLang="en-US" sz="1800" baseline="30000" dirty="0"/>
              <a:t>(h4h3h2h1h0)</a:t>
            </a:r>
            <a:r>
              <a:rPr lang="en-US" altLang="en-US" sz="1400" baseline="30000" dirty="0"/>
              <a:t>2</a:t>
            </a:r>
            <a:r>
              <a:rPr lang="en-US" altLang="en-US" sz="1800" baseline="30000" dirty="0"/>
              <a:t> </a:t>
            </a:r>
            <a:r>
              <a:rPr lang="en-US" altLang="en-US" sz="1800" dirty="0"/>
              <a:t>.</a:t>
            </a:r>
          </a:p>
          <a:p>
            <a:pPr algn="l" rtl="0">
              <a:lnSpc>
                <a:spcPct val="150000"/>
              </a:lnSpc>
              <a:spcBef>
                <a:spcPct val="0"/>
              </a:spcBef>
              <a:buClrTx/>
              <a:buSzTx/>
              <a:buNone/>
            </a:pPr>
            <a:endParaRPr lang="en-US" altLang="en-US" sz="800" dirty="0"/>
          </a:p>
          <a:p>
            <a:pPr algn="l" rtl="0">
              <a:lnSpc>
                <a:spcPct val="150000"/>
              </a:lnSpc>
              <a:spcBef>
                <a:spcPct val="0"/>
              </a:spcBef>
              <a:buClrTx/>
              <a:buSzTx/>
              <a:buFont typeface="Wingdings" panose="05000000000000000000" pitchFamily="2" charset="2"/>
              <a:buChar char="q"/>
            </a:pPr>
            <a:r>
              <a:rPr lang="en-US" altLang="en-US" sz="1800" dirty="0"/>
              <a:t>The algorithm scans the exponent bits, starting on the left with h</a:t>
            </a:r>
            <a:r>
              <a:rPr lang="en-US" altLang="en-US" sz="1400" dirty="0"/>
              <a:t>4</a:t>
            </a:r>
            <a:r>
              <a:rPr lang="en-US" altLang="en-US" sz="1800" dirty="0"/>
              <a:t> and ending with</a:t>
            </a:r>
          </a:p>
          <a:p>
            <a:pPr algn="l" rtl="0">
              <a:spcBef>
                <a:spcPct val="0"/>
              </a:spcBef>
              <a:buClrTx/>
              <a:buSzTx/>
              <a:buNone/>
            </a:pPr>
            <a:r>
              <a:rPr lang="en-US" altLang="en-US" sz="1800" dirty="0"/>
              <a:t>the rightmost bit h</a:t>
            </a:r>
            <a:r>
              <a:rPr lang="en-US" altLang="en-US" sz="1400" dirty="0"/>
              <a:t>0</a:t>
            </a:r>
            <a:r>
              <a:rPr lang="en-US" altLang="en-US" sz="1800" dirty="0" smtClean="0"/>
              <a:t>.</a:t>
            </a:r>
            <a:endParaRPr lang="en-US" altLang="en-US" sz="1800" baseline="30000" dirty="0"/>
          </a:p>
          <a:p>
            <a:pPr algn="l" rtl="0" eaLnBrk="1" hangingPunct="1">
              <a:spcBef>
                <a:spcPct val="0"/>
              </a:spcBef>
              <a:buClrTx/>
              <a:buSzTx/>
              <a:buFontTx/>
              <a:buNone/>
            </a:pPr>
            <a:endParaRPr lang="en-US" altLang="en-US" sz="1800" dirty="0"/>
          </a:p>
          <a:p>
            <a:pPr algn="l" rtl="0" eaLnBrk="1" hangingPunct="1">
              <a:spcBef>
                <a:spcPct val="0"/>
              </a:spcBef>
              <a:buClrTx/>
              <a:buSzTx/>
              <a:buFontTx/>
              <a:buNone/>
            </a:pPr>
            <a:endParaRPr lang="en-US" altLang="en-US" sz="1800" baseline="30000" dirty="0"/>
          </a:p>
        </p:txBody>
      </p:sp>
    </p:spTree>
    <p:extLst>
      <p:ext uri="{BB962C8B-B14F-4D97-AF65-F5344CB8AC3E}">
        <p14:creationId xmlns:p14="http://schemas.microsoft.com/office/powerpoint/2010/main" val="277573229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24202" y="41766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2952" y="1241565"/>
            <a:ext cx="8135938" cy="3223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4"/>
          <p:cNvSpPr txBox="1">
            <a:spLocks noChangeArrowheads="1"/>
          </p:cNvSpPr>
          <p:nvPr/>
        </p:nvSpPr>
        <p:spPr bwMode="auto">
          <a:xfrm>
            <a:off x="778714" y="4566131"/>
            <a:ext cx="8856663"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1800" dirty="0"/>
              <a:t>To understand the algorithm it is helpful to closely observe how the binary representation of the exponent evolves. </a:t>
            </a:r>
          </a:p>
          <a:p>
            <a:pPr algn="l" rtl="0" eaLnBrk="1" hangingPunct="1">
              <a:spcBef>
                <a:spcPct val="0"/>
              </a:spcBef>
              <a:buClrTx/>
              <a:buSzTx/>
              <a:buFont typeface="Wingdings" panose="05000000000000000000" pitchFamily="2" charset="2"/>
              <a:buChar char="q"/>
            </a:pPr>
            <a:r>
              <a:rPr lang="en-US" altLang="en-US" sz="1800" dirty="0"/>
              <a:t>We see that the first basic operation, squaring, results in a left shift of the exponent, with a 0 put in the rightmost position. </a:t>
            </a:r>
          </a:p>
          <a:p>
            <a:pPr algn="l" rtl="0" eaLnBrk="1" hangingPunct="1">
              <a:spcBef>
                <a:spcPct val="0"/>
              </a:spcBef>
              <a:buClrTx/>
              <a:buSzTx/>
              <a:buFont typeface="Wingdings" panose="05000000000000000000" pitchFamily="2" charset="2"/>
              <a:buChar char="q"/>
            </a:pPr>
            <a:r>
              <a:rPr lang="en-US" altLang="en-US" sz="1800" dirty="0"/>
              <a:t>The other basic operation, multiplication by x, results in filling a 1 into the rightmost position of the exponent. </a:t>
            </a:r>
          </a:p>
          <a:p>
            <a:pPr algn="l" rtl="0" eaLnBrk="1" hangingPunct="1">
              <a:spcBef>
                <a:spcPct val="0"/>
              </a:spcBef>
              <a:buClrTx/>
              <a:buSzTx/>
              <a:buFont typeface="Wingdings" panose="05000000000000000000" pitchFamily="2" charset="2"/>
              <a:buChar char="q"/>
            </a:pPr>
            <a:r>
              <a:rPr lang="en-US" altLang="en-US" sz="1800" dirty="0"/>
              <a:t>Compare how the highlighted exponents change from iteration to iteration. </a:t>
            </a:r>
            <a:endParaRPr lang="ar-SA" altLang="en-US" sz="1800" dirty="0"/>
          </a:p>
        </p:txBody>
      </p:sp>
    </p:spTree>
    <p:extLst>
      <p:ext uri="{BB962C8B-B14F-4D97-AF65-F5344CB8AC3E}">
        <p14:creationId xmlns:p14="http://schemas.microsoft.com/office/powerpoint/2010/main" val="220928659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830" y="5695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531505" y="439095"/>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4"/>
          <p:cNvSpPr txBox="1">
            <a:spLocks noChangeArrowheads="1"/>
          </p:cNvSpPr>
          <p:nvPr/>
        </p:nvSpPr>
        <p:spPr bwMode="auto">
          <a:xfrm>
            <a:off x="1262952" y="1397013"/>
            <a:ext cx="8569325" cy="484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1800" dirty="0"/>
              <a:t>Use the square and multiply algorithm to find 4</a:t>
            </a:r>
            <a:r>
              <a:rPr lang="en-US" altLang="en-US" sz="1800" baseline="30000" dirty="0"/>
              <a:t>7</a:t>
            </a:r>
            <a:r>
              <a:rPr lang="en-US" altLang="en-US" sz="1800" dirty="0"/>
              <a:t> mod 11</a:t>
            </a:r>
          </a:p>
          <a:p>
            <a:pPr algn="l" rtl="0" eaLnBrk="1" hangingPunct="1">
              <a:spcBef>
                <a:spcPct val="0"/>
              </a:spcBef>
              <a:buClrTx/>
              <a:buSzTx/>
              <a:buFontTx/>
              <a:buNone/>
            </a:pPr>
            <a:endParaRPr lang="en-US" altLang="en-US" sz="1800" dirty="0"/>
          </a:p>
          <a:p>
            <a:pPr algn="l" rtl="0" eaLnBrk="1" hangingPunct="1">
              <a:lnSpc>
                <a:spcPct val="150000"/>
              </a:lnSpc>
              <a:spcBef>
                <a:spcPct val="0"/>
              </a:spcBef>
              <a:buClrTx/>
              <a:buSzTx/>
              <a:buFontTx/>
              <a:buNone/>
            </a:pPr>
            <a:r>
              <a:rPr lang="en-US" altLang="en-US" sz="1800" dirty="0"/>
              <a:t>7 = (111)</a:t>
            </a:r>
            <a:r>
              <a:rPr lang="en-US" altLang="en-US" sz="1800" baseline="-25000" dirty="0"/>
              <a:t>2   </a:t>
            </a:r>
            <a:r>
              <a:rPr lang="en-US" altLang="en-US" sz="1800" dirty="0">
                <a:sym typeface="Wingdings" panose="05000000000000000000" pitchFamily="2" charset="2"/>
              </a:rPr>
              <a:t> h</a:t>
            </a:r>
            <a:r>
              <a:rPr lang="en-US" altLang="en-US" sz="1400" dirty="0">
                <a:sym typeface="Wingdings" panose="05000000000000000000" pitchFamily="2" charset="2"/>
              </a:rPr>
              <a:t>1</a:t>
            </a:r>
            <a:r>
              <a:rPr lang="en-US" altLang="en-US" sz="1800" dirty="0">
                <a:sym typeface="Wingdings" panose="05000000000000000000" pitchFamily="2" charset="2"/>
              </a:rPr>
              <a:t> = 1  ,  h</a:t>
            </a:r>
            <a:r>
              <a:rPr lang="en-US" altLang="en-US" sz="1400" dirty="0">
                <a:sym typeface="Wingdings" panose="05000000000000000000" pitchFamily="2" charset="2"/>
              </a:rPr>
              <a:t>2</a:t>
            </a:r>
            <a:r>
              <a:rPr lang="en-US" altLang="en-US" sz="1800" dirty="0">
                <a:sym typeface="Wingdings" panose="05000000000000000000" pitchFamily="2" charset="2"/>
              </a:rPr>
              <a:t> = 1,   h</a:t>
            </a:r>
            <a:r>
              <a:rPr lang="en-US" altLang="en-US" sz="1400" dirty="0">
                <a:sym typeface="Wingdings" panose="05000000000000000000" pitchFamily="2" charset="2"/>
              </a:rPr>
              <a:t>3</a:t>
            </a:r>
            <a:r>
              <a:rPr lang="en-US" altLang="en-US" sz="1800" dirty="0">
                <a:sym typeface="Wingdings" panose="05000000000000000000" pitchFamily="2" charset="2"/>
              </a:rPr>
              <a:t> = 1</a:t>
            </a:r>
            <a:r>
              <a:rPr lang="en-US" altLang="en-US" sz="1800" baseline="-25000" dirty="0">
                <a:sym typeface="Wingdings" panose="05000000000000000000" pitchFamily="2" charset="2"/>
              </a:rPr>
              <a:t> </a:t>
            </a:r>
            <a:endParaRPr lang="en-US" altLang="en-US" sz="1800" baseline="-25000" dirty="0"/>
          </a:p>
          <a:p>
            <a:pPr algn="l" rtl="0" eaLnBrk="1" hangingPunct="1">
              <a:lnSpc>
                <a:spcPct val="150000"/>
              </a:lnSpc>
              <a:spcBef>
                <a:spcPct val="0"/>
              </a:spcBef>
              <a:buClrTx/>
              <a:buSzTx/>
              <a:buFontTx/>
              <a:buNone/>
            </a:pPr>
            <a:r>
              <a:rPr lang="en-US" altLang="en-US" sz="1800" dirty="0"/>
              <a:t>For h</a:t>
            </a:r>
            <a:r>
              <a:rPr lang="en-US" altLang="en-US" sz="1400" dirty="0"/>
              <a:t>1</a:t>
            </a:r>
            <a:r>
              <a:rPr lang="en-US" altLang="en-US" sz="1800" dirty="0"/>
              <a:t>, initial state, no action is required</a:t>
            </a:r>
          </a:p>
          <a:p>
            <a:pPr algn="l" rtl="0" eaLnBrk="1" hangingPunct="1">
              <a:spcBef>
                <a:spcPct val="0"/>
              </a:spcBef>
              <a:buClrTx/>
              <a:buSzTx/>
              <a:buFontTx/>
              <a:buNone/>
            </a:pPr>
            <a:endParaRPr lang="en-US" altLang="en-US" sz="1800" dirty="0"/>
          </a:p>
          <a:p>
            <a:pPr algn="l" rtl="0" eaLnBrk="1" hangingPunct="1">
              <a:lnSpc>
                <a:spcPct val="150000"/>
              </a:lnSpc>
              <a:spcBef>
                <a:spcPct val="0"/>
              </a:spcBef>
              <a:buClrTx/>
              <a:buSzTx/>
              <a:buFontTx/>
              <a:buNone/>
            </a:pPr>
            <a:r>
              <a:rPr lang="en-US" altLang="en-US" sz="1800" dirty="0"/>
              <a:t>h</a:t>
            </a:r>
            <a:r>
              <a:rPr lang="en-US" altLang="en-US" sz="1400" dirty="0"/>
              <a:t>2</a:t>
            </a:r>
            <a:r>
              <a:rPr lang="en-US" altLang="en-US" sz="1800" dirty="0"/>
              <a:t> = 1 </a:t>
            </a:r>
            <a:r>
              <a:rPr lang="en-US" altLang="en-US" sz="1800" dirty="0">
                <a:sym typeface="Wingdings" panose="05000000000000000000" pitchFamily="2" charset="2"/>
              </a:rPr>
              <a:t> we need to perform squaring and then multiplication</a:t>
            </a:r>
            <a:endParaRPr lang="en-US" altLang="en-US" sz="1800" dirty="0"/>
          </a:p>
          <a:p>
            <a:pPr algn="l" rtl="0" eaLnBrk="1" hangingPunct="1">
              <a:lnSpc>
                <a:spcPct val="150000"/>
              </a:lnSpc>
              <a:spcBef>
                <a:spcPct val="0"/>
              </a:spcBef>
              <a:buClrTx/>
              <a:buSzTx/>
              <a:buFontTx/>
              <a:buNone/>
            </a:pPr>
            <a:r>
              <a:rPr lang="en-US" altLang="en-US" sz="1800" dirty="0"/>
              <a:t>4</a:t>
            </a:r>
            <a:r>
              <a:rPr lang="en-US" altLang="en-US" sz="1800" baseline="30000" dirty="0"/>
              <a:t>2</a:t>
            </a:r>
            <a:r>
              <a:rPr lang="en-US" altLang="en-US" sz="1800" dirty="0"/>
              <a:t> =  16 mod 11 = 5               (square)</a:t>
            </a:r>
          </a:p>
          <a:p>
            <a:pPr algn="l" rtl="0" eaLnBrk="1" hangingPunct="1">
              <a:lnSpc>
                <a:spcPct val="150000"/>
              </a:lnSpc>
              <a:spcBef>
                <a:spcPct val="0"/>
              </a:spcBef>
              <a:buClrTx/>
              <a:buSzTx/>
              <a:buFontTx/>
              <a:buNone/>
            </a:pPr>
            <a:r>
              <a:rPr lang="en-US" altLang="en-US" sz="1800" dirty="0"/>
              <a:t>5 * 4 = 20 mod 11 = 9            (multiply by 4)</a:t>
            </a:r>
          </a:p>
          <a:p>
            <a:pPr algn="l" rtl="0" eaLnBrk="1" hangingPunct="1">
              <a:spcBef>
                <a:spcPct val="0"/>
              </a:spcBef>
              <a:buClrTx/>
              <a:buSzTx/>
              <a:buFontTx/>
              <a:buNone/>
            </a:pPr>
            <a:endParaRPr lang="en-US" altLang="en-US" sz="1800" dirty="0"/>
          </a:p>
          <a:p>
            <a:pPr algn="l" rtl="0" eaLnBrk="1" hangingPunct="1">
              <a:spcBef>
                <a:spcPct val="0"/>
              </a:spcBef>
              <a:buClrTx/>
              <a:buSzTx/>
              <a:buFontTx/>
              <a:buNone/>
            </a:pPr>
            <a:r>
              <a:rPr lang="en-US" altLang="en-US" sz="1800" dirty="0"/>
              <a:t>h</a:t>
            </a:r>
            <a:r>
              <a:rPr lang="en-US" altLang="en-US" sz="1400" dirty="0"/>
              <a:t>3</a:t>
            </a:r>
            <a:r>
              <a:rPr lang="en-US" altLang="en-US" sz="1800" dirty="0"/>
              <a:t> = 1 </a:t>
            </a:r>
            <a:r>
              <a:rPr lang="en-US" altLang="en-US" sz="1800" dirty="0">
                <a:sym typeface="Wingdings" panose="05000000000000000000" pitchFamily="2" charset="2"/>
              </a:rPr>
              <a:t> we need to perform squaring and then multiplication</a:t>
            </a:r>
            <a:endParaRPr lang="en-US" altLang="en-US" sz="1800" dirty="0"/>
          </a:p>
          <a:p>
            <a:pPr algn="l" rtl="0" eaLnBrk="1" hangingPunct="1">
              <a:spcBef>
                <a:spcPct val="0"/>
              </a:spcBef>
              <a:buClrTx/>
              <a:buSzTx/>
              <a:buFontTx/>
              <a:buNone/>
            </a:pPr>
            <a:endParaRPr lang="en-US" altLang="en-US" sz="1800" dirty="0"/>
          </a:p>
          <a:p>
            <a:pPr algn="l" rtl="0" eaLnBrk="1" hangingPunct="1">
              <a:lnSpc>
                <a:spcPct val="150000"/>
              </a:lnSpc>
              <a:spcBef>
                <a:spcPct val="0"/>
              </a:spcBef>
              <a:buClrTx/>
              <a:buSzTx/>
              <a:buFontTx/>
              <a:buNone/>
            </a:pPr>
            <a:r>
              <a:rPr lang="en-US" altLang="en-US" sz="1800" dirty="0"/>
              <a:t>9</a:t>
            </a:r>
            <a:r>
              <a:rPr lang="en-US" altLang="en-US" sz="1800" baseline="30000" dirty="0"/>
              <a:t>2</a:t>
            </a:r>
            <a:r>
              <a:rPr lang="en-US" altLang="en-US" sz="1800" dirty="0"/>
              <a:t> = 81 mod 11 = 4                 (square)</a:t>
            </a:r>
          </a:p>
          <a:p>
            <a:pPr algn="l" rtl="0" eaLnBrk="1" hangingPunct="1">
              <a:lnSpc>
                <a:spcPct val="150000"/>
              </a:lnSpc>
              <a:spcBef>
                <a:spcPct val="0"/>
              </a:spcBef>
              <a:buClrTx/>
              <a:buSzTx/>
              <a:buFontTx/>
              <a:buNone/>
            </a:pPr>
            <a:r>
              <a:rPr lang="en-US" altLang="en-US" sz="1800" dirty="0"/>
              <a:t>4 * 4 = 16 mod 11 = 5             (multiply by 4)</a:t>
            </a:r>
          </a:p>
          <a:p>
            <a:pPr algn="l" rtl="0" eaLnBrk="1" hangingPunct="1">
              <a:spcBef>
                <a:spcPct val="0"/>
              </a:spcBef>
              <a:buClrTx/>
              <a:buSzTx/>
              <a:buFontTx/>
              <a:buNone/>
            </a:pPr>
            <a:endParaRPr lang="ar-SA" altLang="en-US" sz="1800" baseline="-25000" dirty="0"/>
          </a:p>
        </p:txBody>
      </p:sp>
    </p:spTree>
    <p:extLst>
      <p:ext uri="{BB962C8B-B14F-4D97-AF65-F5344CB8AC3E}">
        <p14:creationId xmlns:p14="http://schemas.microsoft.com/office/powerpoint/2010/main" val="107851777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419743"/>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Fast Exponentiation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4"/>
          <p:cNvSpPr txBox="1">
            <a:spLocks noChangeArrowheads="1"/>
          </p:cNvSpPr>
          <p:nvPr/>
        </p:nvSpPr>
        <p:spPr bwMode="auto">
          <a:xfrm>
            <a:off x="1469767" y="5570537"/>
            <a:ext cx="8856663" cy="128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a:t>The modulo reduction is applied after each multiplication and squaring operation in order to keep the intermediate results small. It is helpful to compare this pseudo code with the verbal description of the algorithm above</a:t>
            </a:r>
          </a:p>
        </p:txBody>
      </p:sp>
      <p:sp>
        <p:nvSpPr>
          <p:cNvPr id="12" name="Rectangle 5"/>
          <p:cNvSpPr>
            <a:spLocks noChangeArrowheads="1"/>
          </p:cNvSpPr>
          <p:nvPr/>
        </p:nvSpPr>
        <p:spPr bwMode="auto">
          <a:xfrm>
            <a:off x="1433255" y="1106487"/>
            <a:ext cx="89646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1800"/>
              <a:t>Here is the pseudo code for the square-and-multiply algorithm:</a:t>
            </a:r>
            <a:endParaRPr lang="ar-SA" altLang="en-US" sz="1800"/>
          </a:p>
        </p:txBody>
      </p:sp>
      <p:pic>
        <p:nvPicPr>
          <p:cNvPr id="1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105" y="1538287"/>
            <a:ext cx="7561262"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926338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540649" y="436896"/>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RSA Speedup Techniques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425527" y="1774281"/>
            <a:ext cx="8999538"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As we learned RSA involves exponentiation with very long numbers. Even if the low-level arithmetic involving modular multiplication and squaring as well as the square-and-multiply algorithm are implemented carefully, performing a full RSA exponentiation with operands of length 1024 bit or beyond is computationally intensive. </a:t>
            </a:r>
          </a:p>
          <a:p>
            <a:pPr algn="l" rtl="0" eaLnBrk="1" hangingPunct="1">
              <a:spcBef>
                <a:spcPct val="0"/>
              </a:spcBef>
              <a:buClrTx/>
              <a:buSzTx/>
              <a:buFont typeface="Wingdings" panose="05000000000000000000" pitchFamily="2" charset="2"/>
              <a:buChar char="q"/>
            </a:pPr>
            <a:endParaRPr lang="en-US" altLang="en-US" sz="1800" dirty="0"/>
          </a:p>
          <a:p>
            <a:pPr algn="l" rtl="0" eaLnBrk="1" hangingPunct="1">
              <a:spcBef>
                <a:spcPct val="0"/>
              </a:spcBef>
              <a:buClrTx/>
              <a:buSzTx/>
              <a:buFont typeface="Wingdings" panose="05000000000000000000" pitchFamily="2" charset="2"/>
              <a:buChar char="q"/>
            </a:pPr>
            <a:r>
              <a:rPr lang="en-US" altLang="en-US" sz="1800" dirty="0"/>
              <a:t>Thus, people have studied speed-up techniques for RSA since its invention.</a:t>
            </a:r>
          </a:p>
          <a:p>
            <a:pPr algn="l" rtl="0" eaLnBrk="1" hangingPunct="1">
              <a:spcBef>
                <a:spcPct val="0"/>
              </a:spcBef>
              <a:buClrTx/>
              <a:buSzTx/>
              <a:buFontTx/>
              <a:buNone/>
            </a:pPr>
            <a:endParaRPr lang="en-US" altLang="en-US" sz="1800" dirty="0"/>
          </a:p>
          <a:p>
            <a:pPr algn="l" rtl="0" eaLnBrk="1" hangingPunct="1">
              <a:spcBef>
                <a:spcPct val="0"/>
              </a:spcBef>
              <a:buClrTx/>
              <a:buSzTx/>
              <a:buFont typeface="Wingdings" panose="05000000000000000000" pitchFamily="2" charset="2"/>
              <a:buChar char="q"/>
            </a:pPr>
            <a:r>
              <a:rPr lang="en-US" altLang="en-US" sz="1800" dirty="0"/>
              <a:t>We introduce one of the most popular general acceleration techniques in the following slide.</a:t>
            </a:r>
          </a:p>
        </p:txBody>
      </p:sp>
    </p:spTree>
    <p:extLst>
      <p:ext uri="{BB962C8B-B14F-4D97-AF65-F5344CB8AC3E}">
        <p14:creationId xmlns:p14="http://schemas.microsoft.com/office/powerpoint/2010/main" val="183081483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Speedup Techniques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647573" y="1450912"/>
            <a:ext cx="8999538"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r>
              <a:rPr lang="en-US" altLang="en-US" sz="1800" dirty="0"/>
              <a:t>A surprisingly simple and very powerful trick can be used when RSA operations</a:t>
            </a:r>
          </a:p>
          <a:p>
            <a:pPr algn="l" rtl="0" eaLnBrk="1" hangingPunct="1">
              <a:lnSpc>
                <a:spcPct val="150000"/>
              </a:lnSpc>
              <a:spcBef>
                <a:spcPct val="0"/>
              </a:spcBef>
              <a:buClrTx/>
              <a:buSzTx/>
              <a:buFontTx/>
              <a:buNone/>
            </a:pPr>
            <a:r>
              <a:rPr lang="en-US" altLang="en-US" sz="1800" dirty="0"/>
              <a:t>with the public key e are concerned. </a:t>
            </a:r>
          </a:p>
          <a:p>
            <a:pPr algn="l" rtl="0" eaLnBrk="1" hangingPunct="1">
              <a:lnSpc>
                <a:spcPct val="150000"/>
              </a:lnSpc>
              <a:spcBef>
                <a:spcPct val="0"/>
              </a:spcBef>
              <a:buClrTx/>
              <a:buSzTx/>
              <a:buFontTx/>
              <a:buNone/>
            </a:pPr>
            <a:r>
              <a:rPr lang="en-US" altLang="en-US" sz="1800" dirty="0"/>
              <a:t>This is in practice encryption and, as we’ll learn later, verification of an RSA digital signature. </a:t>
            </a:r>
          </a:p>
          <a:p>
            <a:pPr algn="l" rtl="0" eaLnBrk="1" hangingPunct="1">
              <a:lnSpc>
                <a:spcPct val="150000"/>
              </a:lnSpc>
              <a:spcBef>
                <a:spcPct val="0"/>
              </a:spcBef>
              <a:buClrTx/>
              <a:buSzTx/>
              <a:buFontTx/>
              <a:buNone/>
            </a:pPr>
            <a:r>
              <a:rPr lang="en-US" altLang="en-US" sz="1800" dirty="0"/>
              <a:t>In this situation, the public key e can be chosen to be a very small value. In practice, the three values e = 3, e = 17 and e = 2</a:t>
            </a:r>
            <a:r>
              <a:rPr lang="en-US" altLang="en-US" sz="1800" baseline="30000" dirty="0"/>
              <a:t>16</a:t>
            </a:r>
            <a:r>
              <a:rPr lang="en-US" altLang="en-US" sz="1800" dirty="0"/>
              <a:t>+1 are of particular importance. </a:t>
            </a:r>
          </a:p>
          <a:p>
            <a:pPr algn="l" rtl="0" eaLnBrk="1" hangingPunct="1">
              <a:lnSpc>
                <a:spcPct val="150000"/>
              </a:lnSpc>
              <a:spcBef>
                <a:spcPct val="0"/>
              </a:spcBef>
              <a:buClrTx/>
              <a:buSzTx/>
              <a:buFontTx/>
              <a:buNone/>
            </a:pPr>
            <a:r>
              <a:rPr lang="en-US" altLang="en-US" sz="1800" dirty="0"/>
              <a:t>The resulting complexities when using these public keys are given in the following table</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0936" y="4571937"/>
            <a:ext cx="6067425"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139712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RSA Speedup Techniques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638429" y="1898968"/>
            <a:ext cx="8999538"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Unfortunately, there is no such easy way to accelerate RSA when the private key d is involved, i.e., for decryption and signature generation.</a:t>
            </a:r>
          </a:p>
          <a:p>
            <a:pPr algn="l" rtl="0" eaLnBrk="1" hangingPunct="1">
              <a:lnSpc>
                <a:spcPct val="150000"/>
              </a:lnSpc>
              <a:spcBef>
                <a:spcPct val="0"/>
              </a:spcBef>
              <a:buClrTx/>
              <a:buSzTx/>
              <a:buFontTx/>
              <a:buNone/>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Hence, these two operations tend to be slow. Other public-key algorithms, in particular elliptic curves, are often much faster for these two operations.</a:t>
            </a:r>
          </a:p>
          <a:p>
            <a:pPr algn="l" rtl="0" eaLnBrk="1" hangingPunct="1">
              <a:lnSpc>
                <a:spcPct val="150000"/>
              </a:lnSpc>
              <a:spcBef>
                <a:spcPct val="0"/>
              </a:spcBef>
              <a:buClrTx/>
              <a:buSzTx/>
              <a:buFontTx/>
              <a:buNone/>
            </a:pPr>
            <a:r>
              <a:rPr lang="en-US" altLang="en-US" sz="1800" dirty="0"/>
              <a:t> </a:t>
            </a:r>
          </a:p>
        </p:txBody>
      </p:sp>
    </p:spTree>
    <p:extLst>
      <p:ext uri="{BB962C8B-B14F-4D97-AF65-F5344CB8AC3E}">
        <p14:creationId xmlns:p14="http://schemas.microsoft.com/office/powerpoint/2010/main" val="36610827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RSA Primality Test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281813" y="1149922"/>
            <a:ext cx="910907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There is one important practical aspect of RSA which we have not discussed yet: generating the primes p and q in Step 1 of the key generation. </a:t>
            </a:r>
          </a:p>
          <a:p>
            <a:pPr algn="l" rtl="0" eaLnBrk="1" hangingPunct="1">
              <a:lnSpc>
                <a:spcPct val="150000"/>
              </a:lnSpc>
              <a:spcBef>
                <a:spcPct val="0"/>
              </a:spcBef>
              <a:buClrTx/>
              <a:buSzTx/>
              <a:buFont typeface="Wingdings" panose="05000000000000000000" pitchFamily="2" charset="2"/>
              <a:buChar char="q"/>
            </a:pPr>
            <a:r>
              <a:rPr lang="en-US" altLang="en-US" sz="1800" dirty="0"/>
              <a:t>Since their product is the RSA modulus n = p · q, the two primes should have about half the bit length of n. </a:t>
            </a:r>
          </a:p>
          <a:p>
            <a:pPr algn="l" rtl="0" eaLnBrk="1" hangingPunct="1">
              <a:lnSpc>
                <a:spcPct val="150000"/>
              </a:lnSpc>
              <a:spcBef>
                <a:spcPct val="0"/>
              </a:spcBef>
              <a:buClrTx/>
              <a:buSzTx/>
              <a:buFont typeface="Wingdings" panose="05000000000000000000" pitchFamily="2" charset="2"/>
              <a:buChar char="q"/>
            </a:pPr>
            <a:r>
              <a:rPr lang="en-US" altLang="en-US" sz="1800" dirty="0"/>
              <a:t>For instance, if we want to set up RSA with a modulus of length log</a:t>
            </a:r>
            <a:r>
              <a:rPr lang="en-US" altLang="en-US" sz="1800" baseline="-25000" dirty="0"/>
              <a:t>2</a:t>
            </a:r>
            <a:r>
              <a:rPr lang="en-US" altLang="en-US" sz="1800" dirty="0"/>
              <a:t> n = 1024, p and q should have a bit length of about 512 bit. The general approach is to generate integers at random which are then checked for primality, as depicted in the following figure, where RNG stands for random number generator. </a:t>
            </a:r>
          </a:p>
          <a:p>
            <a:pPr algn="l" rtl="0" eaLnBrk="1" hangingPunct="1">
              <a:lnSpc>
                <a:spcPct val="150000"/>
              </a:lnSpc>
              <a:spcBef>
                <a:spcPct val="0"/>
              </a:spcBef>
              <a:buClrTx/>
              <a:buSzTx/>
              <a:buFont typeface="Wingdings" panose="05000000000000000000" pitchFamily="2" charset="2"/>
              <a:buChar char="q"/>
            </a:pPr>
            <a:r>
              <a:rPr lang="en-US" altLang="en-US" sz="1800" dirty="0"/>
              <a:t>The RNG should be non predictable because if an attacker can compute or guess one of the two primes, RSA can be broken easily.</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940" y="5280116"/>
            <a:ext cx="9001125" cy="1405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229060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RSA Primality Test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400685" y="1982026"/>
            <a:ext cx="9109075"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r>
              <a:rPr lang="en-US" altLang="en-US" sz="1800" dirty="0"/>
              <a:t>In order to make this approach work, we have to answer two questions:</a:t>
            </a:r>
          </a:p>
          <a:p>
            <a:pPr algn="l" rtl="0" eaLnBrk="1" hangingPunct="1">
              <a:lnSpc>
                <a:spcPct val="150000"/>
              </a:lnSpc>
              <a:spcBef>
                <a:spcPct val="0"/>
              </a:spcBef>
              <a:buClrTx/>
              <a:buSzTx/>
              <a:buFontTx/>
              <a:buNone/>
            </a:pPr>
            <a:r>
              <a:rPr lang="en-US" altLang="en-US" sz="1800" dirty="0"/>
              <a:t>1. How many random integers do we have to test before we have a prime? (If the</a:t>
            </a:r>
          </a:p>
          <a:p>
            <a:pPr algn="l" rtl="0" eaLnBrk="1" hangingPunct="1">
              <a:lnSpc>
                <a:spcPct val="150000"/>
              </a:lnSpc>
              <a:spcBef>
                <a:spcPct val="0"/>
              </a:spcBef>
              <a:buClrTx/>
              <a:buSzTx/>
              <a:buFontTx/>
              <a:buNone/>
            </a:pPr>
            <a:r>
              <a:rPr lang="en-US" altLang="en-US" sz="1800" dirty="0"/>
              <a:t>likelihood of a prime is too small, it might take too long.)</a:t>
            </a:r>
          </a:p>
          <a:p>
            <a:pPr algn="l" rtl="0" eaLnBrk="1" hangingPunct="1">
              <a:lnSpc>
                <a:spcPct val="150000"/>
              </a:lnSpc>
              <a:spcBef>
                <a:spcPct val="0"/>
              </a:spcBef>
              <a:buClrTx/>
              <a:buSzTx/>
              <a:buFontTx/>
              <a:buNone/>
            </a:pPr>
            <a:r>
              <a:rPr lang="en-US" altLang="en-US" sz="1800" dirty="0"/>
              <a:t>2. How fast can we check whether a random integer is prime? (Again, if the test is</a:t>
            </a:r>
          </a:p>
          <a:p>
            <a:pPr algn="l" rtl="0" eaLnBrk="1" hangingPunct="1">
              <a:lnSpc>
                <a:spcPct val="150000"/>
              </a:lnSpc>
              <a:spcBef>
                <a:spcPct val="0"/>
              </a:spcBef>
              <a:buClrTx/>
              <a:buSzTx/>
              <a:buFontTx/>
              <a:buNone/>
            </a:pPr>
            <a:r>
              <a:rPr lang="en-US" altLang="en-US" sz="1800" dirty="0"/>
              <a:t>too slow, the approach is impractical.)</a:t>
            </a:r>
          </a:p>
          <a:p>
            <a:pPr algn="l" rtl="0" eaLnBrk="1" hangingPunct="1">
              <a:lnSpc>
                <a:spcPct val="150000"/>
              </a:lnSpc>
              <a:spcBef>
                <a:spcPct val="0"/>
              </a:spcBef>
              <a:buClrTx/>
              <a:buSzTx/>
              <a:buFontTx/>
              <a:buNone/>
            </a:pPr>
            <a:r>
              <a:rPr lang="en-US" altLang="en-US" sz="1800" dirty="0"/>
              <a:t>It turns out that both steps are reasonably fast, as is discussed in the following slides.</a:t>
            </a:r>
          </a:p>
        </p:txBody>
      </p:sp>
    </p:spTree>
    <p:extLst>
      <p:ext uri="{BB962C8B-B14F-4D97-AF65-F5344CB8AC3E}">
        <p14:creationId xmlns:p14="http://schemas.microsoft.com/office/powerpoint/2010/main" val="422106952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Attacks Against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177798" y="1098136"/>
            <a:ext cx="9036050" cy="544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There is no known serious attack </a:t>
            </a:r>
            <a:r>
              <a:rPr lang="en-US" altLang="en-US" sz="1800" dirty="0" err="1"/>
              <a:t>againt</a:t>
            </a:r>
            <a:r>
              <a:rPr lang="en-US" altLang="en-US" sz="1800" dirty="0"/>
              <a:t> RSA cryptosystem. </a:t>
            </a:r>
          </a:p>
          <a:p>
            <a:pPr algn="l" rtl="0" eaLnBrk="1" hangingPunct="1">
              <a:lnSpc>
                <a:spcPct val="150000"/>
              </a:lnSpc>
              <a:spcBef>
                <a:spcPct val="0"/>
              </a:spcBef>
              <a:buClrTx/>
              <a:buSzTx/>
              <a:buFont typeface="Wingdings" panose="05000000000000000000" pitchFamily="2" charset="2"/>
              <a:buChar char="q"/>
            </a:pPr>
            <a:r>
              <a:rPr lang="en-US" altLang="en-US" sz="1800" dirty="0"/>
              <a:t>The majority of known attacks exploit weaknesses in the way RSA is implemented or used rather than the RSA algorithm itself</a:t>
            </a:r>
          </a:p>
          <a:p>
            <a:pPr algn="l" rtl="0" eaLnBrk="1" hangingPunct="1">
              <a:lnSpc>
                <a:spcPct val="150000"/>
              </a:lnSpc>
              <a:spcBef>
                <a:spcPct val="0"/>
              </a:spcBef>
              <a:buClrTx/>
              <a:buSzTx/>
              <a:buFont typeface="Wingdings" panose="05000000000000000000" pitchFamily="2" charset="2"/>
              <a:buChar char="q"/>
            </a:pPr>
            <a:r>
              <a:rPr lang="en-US" altLang="en-US" sz="1800" b="1" dirty="0"/>
              <a:t>Mathematical Attacks:</a:t>
            </a:r>
          </a:p>
          <a:p>
            <a:pPr algn="l" rtl="0" eaLnBrk="1" hangingPunct="1">
              <a:lnSpc>
                <a:spcPct val="150000"/>
              </a:lnSpc>
              <a:spcBef>
                <a:spcPct val="0"/>
              </a:spcBef>
              <a:buClrTx/>
              <a:buSzTx/>
              <a:buFont typeface="Wingdings" panose="05000000000000000000" pitchFamily="2" charset="2"/>
              <a:buChar char="q"/>
            </a:pPr>
            <a:r>
              <a:rPr lang="en-US" altLang="en-US" sz="1800" dirty="0"/>
              <a:t>The best mathematical </a:t>
            </a:r>
            <a:r>
              <a:rPr lang="en-US" altLang="en-US" sz="1800" dirty="0" err="1"/>
              <a:t>cryptanalytical</a:t>
            </a:r>
            <a:r>
              <a:rPr lang="en-US" altLang="en-US" sz="1800" dirty="0"/>
              <a:t> method we know is factoring the modulus</a:t>
            </a:r>
          </a:p>
          <a:p>
            <a:pPr algn="l" rtl="0" eaLnBrk="1" hangingPunct="1">
              <a:lnSpc>
                <a:spcPct val="150000"/>
              </a:lnSpc>
              <a:spcBef>
                <a:spcPct val="0"/>
              </a:spcBef>
              <a:buClrTx/>
              <a:buSzTx/>
              <a:buFont typeface="Wingdings" panose="05000000000000000000" pitchFamily="2" charset="2"/>
              <a:buChar char="q"/>
            </a:pPr>
            <a:r>
              <a:rPr lang="en-US" altLang="en-US" sz="1800" dirty="0"/>
              <a:t>An attacker, Oscar, knows the modulus n, the public key e and the </a:t>
            </a:r>
            <a:r>
              <a:rPr lang="en-US" altLang="en-US" sz="1800" dirty="0" err="1"/>
              <a:t>ciphertext</a:t>
            </a:r>
            <a:r>
              <a:rPr lang="en-US" altLang="en-US" sz="1800" dirty="0"/>
              <a:t> y</a:t>
            </a:r>
          </a:p>
          <a:p>
            <a:pPr algn="l" rtl="0" eaLnBrk="1" hangingPunct="1">
              <a:lnSpc>
                <a:spcPct val="150000"/>
              </a:lnSpc>
              <a:spcBef>
                <a:spcPct val="0"/>
              </a:spcBef>
              <a:buClrTx/>
              <a:buSzTx/>
              <a:buFont typeface="Wingdings" panose="05000000000000000000" pitchFamily="2" charset="2"/>
              <a:buChar char="q"/>
            </a:pPr>
            <a:r>
              <a:rPr lang="en-US" altLang="en-US" sz="1800" dirty="0"/>
              <a:t>His goal is to compute the private key </a:t>
            </a:r>
            <a:r>
              <a:rPr lang="en-US" altLang="en-US" sz="1800" i="1" dirty="0"/>
              <a:t>d which has the property that e · d ≡ </a:t>
            </a:r>
            <a:r>
              <a:rPr lang="ar-SA" altLang="en-US" sz="1800" i="1" dirty="0"/>
              <a:t>1 </a:t>
            </a:r>
            <a:r>
              <a:rPr lang="en-US" altLang="en-US" sz="1800" i="1" dirty="0" err="1"/>
              <a:t>modΦ</a:t>
            </a:r>
            <a:r>
              <a:rPr lang="en-US" altLang="en-US" sz="1800" i="1" dirty="0"/>
              <a:t>(n).</a:t>
            </a:r>
          </a:p>
          <a:p>
            <a:pPr algn="l" rtl="0" eaLnBrk="1" hangingPunct="1">
              <a:lnSpc>
                <a:spcPct val="150000"/>
              </a:lnSpc>
              <a:spcBef>
                <a:spcPct val="0"/>
              </a:spcBef>
              <a:buClrTx/>
              <a:buSzTx/>
              <a:buFont typeface="Wingdings" panose="05000000000000000000" pitchFamily="2" charset="2"/>
              <a:buChar char="q"/>
            </a:pPr>
            <a:r>
              <a:rPr lang="en-US" altLang="en-US" sz="1800" dirty="0"/>
              <a:t>It seems that he could simply apply the extended Euclidean algorithm and compute </a:t>
            </a:r>
            <a:r>
              <a:rPr lang="en-US" altLang="en-US" sz="1800" i="1" dirty="0"/>
              <a:t>d. </a:t>
            </a:r>
          </a:p>
          <a:p>
            <a:pPr algn="l" rtl="0" eaLnBrk="1" hangingPunct="1">
              <a:lnSpc>
                <a:spcPct val="150000"/>
              </a:lnSpc>
              <a:spcBef>
                <a:spcPct val="0"/>
              </a:spcBef>
              <a:buClrTx/>
              <a:buSzTx/>
              <a:buFont typeface="Wingdings" panose="05000000000000000000" pitchFamily="2" charset="2"/>
              <a:buChar char="q"/>
            </a:pPr>
            <a:r>
              <a:rPr lang="en-US" altLang="en-US" sz="1800" i="1" dirty="0"/>
              <a:t>However, he does not know the value of Φ(n).</a:t>
            </a:r>
          </a:p>
          <a:p>
            <a:pPr algn="l" rtl="0" eaLnBrk="1" hangingPunct="1">
              <a:lnSpc>
                <a:spcPct val="150000"/>
              </a:lnSpc>
              <a:spcBef>
                <a:spcPct val="0"/>
              </a:spcBef>
              <a:buClrTx/>
              <a:buSzTx/>
              <a:buFont typeface="Wingdings" panose="05000000000000000000" pitchFamily="2" charset="2"/>
              <a:buChar char="q"/>
            </a:pPr>
            <a:r>
              <a:rPr lang="en-US" altLang="en-US" sz="1800" dirty="0"/>
              <a:t>At this point factoring comes in: the best way to obtain this value is to decompose </a:t>
            </a:r>
            <a:r>
              <a:rPr lang="en-US" altLang="en-US" sz="1800" i="1" dirty="0"/>
              <a:t>n into its primes p and q. </a:t>
            </a:r>
          </a:p>
          <a:p>
            <a:pPr algn="l" rtl="0" eaLnBrk="1" hangingPunct="1">
              <a:lnSpc>
                <a:spcPct val="150000"/>
              </a:lnSpc>
              <a:spcBef>
                <a:spcPct val="0"/>
              </a:spcBef>
              <a:buClrTx/>
              <a:buSzTx/>
              <a:buFont typeface="Wingdings" panose="05000000000000000000" pitchFamily="2" charset="2"/>
              <a:buChar char="q"/>
            </a:pPr>
            <a:r>
              <a:rPr lang="en-US" altLang="en-US" sz="1800" i="1" dirty="0"/>
              <a:t>If Oscar </a:t>
            </a:r>
            <a:r>
              <a:rPr lang="en-US" altLang="en-US" sz="1800" dirty="0"/>
              <a:t>can do this, the attack succeeds in three steps:</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3686" y="5692107"/>
            <a:ext cx="3095625" cy="103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749854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415567"/>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Attacks Against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177798" y="1098136"/>
            <a:ext cx="9036050" cy="544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There is no known serious attack </a:t>
            </a:r>
            <a:r>
              <a:rPr lang="en-US" altLang="en-US" sz="1800" dirty="0" err="1"/>
              <a:t>againt</a:t>
            </a:r>
            <a:r>
              <a:rPr lang="en-US" altLang="en-US" sz="1800" dirty="0"/>
              <a:t> RSA cryptosystem. </a:t>
            </a:r>
          </a:p>
          <a:p>
            <a:pPr algn="l" rtl="0" eaLnBrk="1" hangingPunct="1">
              <a:lnSpc>
                <a:spcPct val="150000"/>
              </a:lnSpc>
              <a:spcBef>
                <a:spcPct val="0"/>
              </a:spcBef>
              <a:buClrTx/>
              <a:buSzTx/>
              <a:buFont typeface="Wingdings" panose="05000000000000000000" pitchFamily="2" charset="2"/>
              <a:buChar char="q"/>
            </a:pPr>
            <a:r>
              <a:rPr lang="en-US" altLang="en-US" sz="1800" dirty="0"/>
              <a:t>The majority of known attacks exploit weaknesses in the way RSA is implemented or used rather than the RSA algorithm itself</a:t>
            </a:r>
          </a:p>
          <a:p>
            <a:pPr algn="l" rtl="0" eaLnBrk="1" hangingPunct="1">
              <a:lnSpc>
                <a:spcPct val="150000"/>
              </a:lnSpc>
              <a:spcBef>
                <a:spcPct val="0"/>
              </a:spcBef>
              <a:buClrTx/>
              <a:buSzTx/>
              <a:buFont typeface="Wingdings" panose="05000000000000000000" pitchFamily="2" charset="2"/>
              <a:buChar char="q"/>
            </a:pPr>
            <a:r>
              <a:rPr lang="en-US" altLang="en-US" sz="1800" b="1" dirty="0"/>
              <a:t>Mathematical Attacks:</a:t>
            </a:r>
          </a:p>
          <a:p>
            <a:pPr algn="l" rtl="0" eaLnBrk="1" hangingPunct="1">
              <a:lnSpc>
                <a:spcPct val="150000"/>
              </a:lnSpc>
              <a:spcBef>
                <a:spcPct val="0"/>
              </a:spcBef>
              <a:buClrTx/>
              <a:buSzTx/>
              <a:buFont typeface="Wingdings" panose="05000000000000000000" pitchFamily="2" charset="2"/>
              <a:buChar char="q"/>
            </a:pPr>
            <a:r>
              <a:rPr lang="en-US" altLang="en-US" sz="1800" dirty="0"/>
              <a:t>The best mathematical </a:t>
            </a:r>
            <a:r>
              <a:rPr lang="en-US" altLang="en-US" sz="1800" dirty="0" err="1"/>
              <a:t>cryptanalytical</a:t>
            </a:r>
            <a:r>
              <a:rPr lang="en-US" altLang="en-US" sz="1800" dirty="0"/>
              <a:t> method we know is factoring the modulus</a:t>
            </a:r>
          </a:p>
          <a:p>
            <a:pPr algn="l" rtl="0" eaLnBrk="1" hangingPunct="1">
              <a:lnSpc>
                <a:spcPct val="150000"/>
              </a:lnSpc>
              <a:spcBef>
                <a:spcPct val="0"/>
              </a:spcBef>
              <a:buClrTx/>
              <a:buSzTx/>
              <a:buFont typeface="Wingdings" panose="05000000000000000000" pitchFamily="2" charset="2"/>
              <a:buChar char="q"/>
            </a:pPr>
            <a:r>
              <a:rPr lang="en-US" altLang="en-US" sz="1800" dirty="0"/>
              <a:t>An attacker, Oscar, knows the modulus n, the public key e and the </a:t>
            </a:r>
            <a:r>
              <a:rPr lang="en-US" altLang="en-US" sz="1800" dirty="0" err="1"/>
              <a:t>ciphertext</a:t>
            </a:r>
            <a:r>
              <a:rPr lang="en-US" altLang="en-US" sz="1800" dirty="0"/>
              <a:t> y</a:t>
            </a:r>
          </a:p>
          <a:p>
            <a:pPr algn="l" rtl="0" eaLnBrk="1" hangingPunct="1">
              <a:lnSpc>
                <a:spcPct val="150000"/>
              </a:lnSpc>
              <a:spcBef>
                <a:spcPct val="0"/>
              </a:spcBef>
              <a:buClrTx/>
              <a:buSzTx/>
              <a:buFont typeface="Wingdings" panose="05000000000000000000" pitchFamily="2" charset="2"/>
              <a:buChar char="q"/>
            </a:pPr>
            <a:r>
              <a:rPr lang="en-US" altLang="en-US" sz="1800" dirty="0"/>
              <a:t>His goal is to compute the private key </a:t>
            </a:r>
            <a:r>
              <a:rPr lang="en-US" altLang="en-US" sz="1800" i="1" dirty="0"/>
              <a:t>d which has the property that e · d ≡ </a:t>
            </a:r>
            <a:r>
              <a:rPr lang="ar-SA" altLang="en-US" sz="1800" i="1" dirty="0"/>
              <a:t>1 </a:t>
            </a:r>
            <a:r>
              <a:rPr lang="en-US" altLang="en-US" sz="1800" i="1" dirty="0" err="1"/>
              <a:t>modΦ</a:t>
            </a:r>
            <a:r>
              <a:rPr lang="en-US" altLang="en-US" sz="1800" i="1" dirty="0"/>
              <a:t>(n).</a:t>
            </a:r>
          </a:p>
          <a:p>
            <a:pPr algn="l" rtl="0" eaLnBrk="1" hangingPunct="1">
              <a:lnSpc>
                <a:spcPct val="150000"/>
              </a:lnSpc>
              <a:spcBef>
                <a:spcPct val="0"/>
              </a:spcBef>
              <a:buClrTx/>
              <a:buSzTx/>
              <a:buFont typeface="Wingdings" panose="05000000000000000000" pitchFamily="2" charset="2"/>
              <a:buChar char="q"/>
            </a:pPr>
            <a:r>
              <a:rPr lang="en-US" altLang="en-US" sz="1800" dirty="0"/>
              <a:t>It seems that he could simply apply the extended Euclidean algorithm and compute </a:t>
            </a:r>
            <a:r>
              <a:rPr lang="en-US" altLang="en-US" sz="1800" i="1" dirty="0"/>
              <a:t>d. </a:t>
            </a:r>
          </a:p>
          <a:p>
            <a:pPr algn="l" rtl="0" eaLnBrk="1" hangingPunct="1">
              <a:lnSpc>
                <a:spcPct val="150000"/>
              </a:lnSpc>
              <a:spcBef>
                <a:spcPct val="0"/>
              </a:spcBef>
              <a:buClrTx/>
              <a:buSzTx/>
              <a:buFont typeface="Wingdings" panose="05000000000000000000" pitchFamily="2" charset="2"/>
              <a:buChar char="q"/>
            </a:pPr>
            <a:r>
              <a:rPr lang="en-US" altLang="en-US" sz="1800" i="1" dirty="0"/>
              <a:t>However, he does not know the value of Φ(n).</a:t>
            </a:r>
          </a:p>
          <a:p>
            <a:pPr algn="l" rtl="0" eaLnBrk="1" hangingPunct="1">
              <a:lnSpc>
                <a:spcPct val="150000"/>
              </a:lnSpc>
              <a:spcBef>
                <a:spcPct val="0"/>
              </a:spcBef>
              <a:buClrTx/>
              <a:buSzTx/>
              <a:buFont typeface="Wingdings" panose="05000000000000000000" pitchFamily="2" charset="2"/>
              <a:buChar char="q"/>
            </a:pPr>
            <a:r>
              <a:rPr lang="en-US" altLang="en-US" sz="1800" dirty="0"/>
              <a:t>At this point factoring comes in: the best way to obtain this value is to decompose </a:t>
            </a:r>
            <a:r>
              <a:rPr lang="en-US" altLang="en-US" sz="1800" i="1" dirty="0"/>
              <a:t>n into its primes p and q. </a:t>
            </a:r>
          </a:p>
          <a:p>
            <a:pPr algn="l" rtl="0" eaLnBrk="1" hangingPunct="1">
              <a:lnSpc>
                <a:spcPct val="150000"/>
              </a:lnSpc>
              <a:spcBef>
                <a:spcPct val="0"/>
              </a:spcBef>
              <a:buClrTx/>
              <a:buSzTx/>
              <a:buFont typeface="Wingdings" panose="05000000000000000000" pitchFamily="2" charset="2"/>
              <a:buChar char="q"/>
            </a:pPr>
            <a:r>
              <a:rPr lang="en-US" altLang="en-US" sz="1800" i="1" dirty="0"/>
              <a:t>If Oscar </a:t>
            </a:r>
            <a:r>
              <a:rPr lang="en-US" altLang="en-US" sz="1800" dirty="0"/>
              <a:t>can do this, the attack succeeds in three steps:</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3686" y="5692107"/>
            <a:ext cx="3095625" cy="103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85643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522361" y="43689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Attacks Against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455422" y="1684471"/>
            <a:ext cx="9036050"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smtClean="0"/>
              <a:t>Intelligence </a:t>
            </a:r>
            <a:r>
              <a:rPr lang="en-US" altLang="en-US" sz="1800" dirty="0"/>
              <a:t>organizations might be capable of doing it possibly even earlier. </a:t>
            </a:r>
          </a:p>
          <a:p>
            <a:pPr algn="l" rtl="0" eaLnBrk="1" hangingPunct="1">
              <a:lnSpc>
                <a:spcPct val="150000"/>
              </a:lnSpc>
              <a:spcBef>
                <a:spcPct val="0"/>
              </a:spcBef>
              <a:buClrTx/>
              <a:buSzTx/>
              <a:buFont typeface="Wingdings" panose="05000000000000000000" pitchFamily="2" charset="2"/>
              <a:buChar char="q"/>
            </a:pPr>
            <a:r>
              <a:rPr lang="en-US" altLang="en-US" sz="1800" dirty="0"/>
              <a:t>Hence, it is recommended to choose RSA parameters in the range of 2048–4096 bits for long-term security</a:t>
            </a:r>
          </a:p>
        </p:txBody>
      </p:sp>
    </p:spTree>
    <p:extLst>
      <p:ext uri="{BB962C8B-B14F-4D97-AF65-F5344CB8AC3E}">
        <p14:creationId xmlns:p14="http://schemas.microsoft.com/office/powerpoint/2010/main" val="242497706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568081" y="436896"/>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Attacks Against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283527" y="1465517"/>
            <a:ext cx="9288463"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b="1" dirty="0"/>
              <a:t>Side-Channel Attacks:</a:t>
            </a:r>
          </a:p>
          <a:p>
            <a:pPr algn="l" rtl="0" eaLnBrk="1" hangingPunct="1">
              <a:lnSpc>
                <a:spcPct val="150000"/>
              </a:lnSpc>
              <a:spcBef>
                <a:spcPct val="0"/>
              </a:spcBef>
              <a:buClrTx/>
              <a:buSzTx/>
              <a:buFont typeface="Wingdings" panose="05000000000000000000" pitchFamily="2" charset="2"/>
              <a:buChar char="q"/>
            </a:pPr>
            <a:r>
              <a:rPr lang="en-US" altLang="en-US" sz="1800" dirty="0"/>
              <a:t>Side-channel attacks exploit information about the private key which is leaked through physical channels such as the power consumption or the timing behavior </a:t>
            </a:r>
          </a:p>
          <a:p>
            <a:pPr algn="l" rtl="0" eaLnBrk="1" hangingPunct="1">
              <a:lnSpc>
                <a:spcPct val="150000"/>
              </a:lnSpc>
              <a:spcBef>
                <a:spcPct val="0"/>
              </a:spcBef>
              <a:buClrTx/>
              <a:buSzTx/>
              <a:buFont typeface="Wingdings" panose="05000000000000000000" pitchFamily="2" charset="2"/>
              <a:buChar char="q"/>
            </a:pPr>
            <a:r>
              <a:rPr lang="en-US" altLang="en-US" sz="1800" dirty="0"/>
              <a:t>In order to observe such channels, an attacker must typically have direct access to the RSA implementation, e.g., in a cell phone or a smart card</a:t>
            </a:r>
          </a:p>
          <a:p>
            <a:pPr algn="l" rtl="0" eaLnBrk="1" hangingPunct="1">
              <a:lnSpc>
                <a:spcPct val="150000"/>
              </a:lnSpc>
              <a:spcBef>
                <a:spcPct val="0"/>
              </a:spcBef>
              <a:buClrTx/>
              <a:buSzTx/>
              <a:buFont typeface="Wingdings" panose="05000000000000000000" pitchFamily="2" charset="2"/>
              <a:buChar char="q"/>
            </a:pPr>
            <a:r>
              <a:rPr lang="en-US" altLang="en-US" sz="1800" dirty="0"/>
              <a:t>Even though side-channel attacks are a large and active field of research in modern cryptography</a:t>
            </a:r>
          </a:p>
          <a:p>
            <a:pPr algn="l" rtl="0" eaLnBrk="1" hangingPunct="1">
              <a:lnSpc>
                <a:spcPct val="150000"/>
              </a:lnSpc>
              <a:spcBef>
                <a:spcPct val="0"/>
              </a:spcBef>
              <a:buClrTx/>
              <a:buSzTx/>
              <a:buFont typeface="Wingdings" panose="05000000000000000000" pitchFamily="2" charset="2"/>
              <a:buChar char="q"/>
            </a:pPr>
            <a:r>
              <a:rPr lang="en-US" altLang="en-US" sz="1800" dirty="0"/>
              <a:t>Example: The attacker may trace the time/power consumed by the crypto-processor during the decryption process and hence reveal the bit representation of the private key d. </a:t>
            </a:r>
          </a:p>
        </p:txBody>
      </p:sp>
    </p:spTree>
    <p:extLst>
      <p:ext uri="{BB962C8B-B14F-4D97-AF65-F5344CB8AC3E}">
        <p14:creationId xmlns:p14="http://schemas.microsoft.com/office/powerpoint/2010/main" val="284602903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586369" y="474306"/>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Attacks Against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433352" y="1064691"/>
            <a:ext cx="10850344" cy="54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r>
              <a:rPr lang="en-US" altLang="en-US" sz="1800" dirty="0"/>
              <a:t>The main computational load of RSA is the </a:t>
            </a:r>
            <a:r>
              <a:rPr lang="en-US" altLang="en-US" sz="1800" dirty="0" err="1"/>
              <a:t>squarings</a:t>
            </a:r>
            <a:r>
              <a:rPr lang="en-US" altLang="en-US" sz="1800" dirty="0"/>
              <a:t> and multiplication during the</a:t>
            </a:r>
          </a:p>
          <a:p>
            <a:pPr algn="l" rtl="0" eaLnBrk="1" hangingPunct="1">
              <a:lnSpc>
                <a:spcPct val="150000"/>
              </a:lnSpc>
              <a:spcBef>
                <a:spcPct val="0"/>
              </a:spcBef>
              <a:buClrTx/>
              <a:buSzTx/>
              <a:buFontTx/>
              <a:buNone/>
            </a:pPr>
            <a:r>
              <a:rPr lang="en-US" altLang="en-US" sz="1800" dirty="0"/>
              <a:t>Exponentiation. </a:t>
            </a:r>
          </a:p>
          <a:p>
            <a:pPr algn="l" rtl="0" eaLnBrk="1" hangingPunct="1">
              <a:lnSpc>
                <a:spcPct val="150000"/>
              </a:lnSpc>
              <a:spcBef>
                <a:spcPct val="0"/>
              </a:spcBef>
              <a:buClrTx/>
              <a:buSzTx/>
              <a:buFontTx/>
              <a:buNone/>
            </a:pPr>
            <a:r>
              <a:rPr lang="en-US" altLang="en-US" sz="1800" dirty="0"/>
              <a:t>Then, it can be concluded that the high-activity intervals correspond to those two</a:t>
            </a:r>
          </a:p>
          <a:p>
            <a:pPr algn="l" rtl="0" eaLnBrk="1" hangingPunct="1">
              <a:lnSpc>
                <a:spcPct val="150000"/>
              </a:lnSpc>
              <a:spcBef>
                <a:spcPct val="0"/>
              </a:spcBef>
              <a:buClrTx/>
              <a:buSzTx/>
              <a:buFontTx/>
              <a:buNone/>
            </a:pPr>
            <a:r>
              <a:rPr lang="en-US" altLang="en-US" sz="1800" dirty="0"/>
              <a:t>operations. </a:t>
            </a:r>
          </a:p>
          <a:p>
            <a:pPr algn="l" rtl="0" eaLnBrk="1" hangingPunct="1">
              <a:lnSpc>
                <a:spcPct val="150000"/>
              </a:lnSpc>
              <a:spcBef>
                <a:spcPct val="0"/>
              </a:spcBef>
              <a:buClrTx/>
              <a:buSzTx/>
              <a:buFontTx/>
              <a:buNone/>
            </a:pPr>
            <a:r>
              <a:rPr lang="en-US" altLang="en-US" sz="1800" dirty="0"/>
              <a:t>If we look more closely at the power trace, we see that there are high activity intervals which are short and others which are longer.</a:t>
            </a:r>
          </a:p>
          <a:p>
            <a:pPr algn="l" rtl="0" eaLnBrk="1" hangingPunct="1">
              <a:lnSpc>
                <a:spcPct val="150000"/>
              </a:lnSpc>
              <a:spcBef>
                <a:spcPct val="0"/>
              </a:spcBef>
              <a:buClrTx/>
              <a:buSzTx/>
              <a:buFontTx/>
              <a:buNone/>
            </a:pPr>
            <a:r>
              <a:rPr lang="en-US" altLang="en-US" sz="1800" dirty="0"/>
              <a:t>This behavior is explained by the square-and-multiply algorithm. If an exponent bit has the value 0, only a squaring is performed. If an exponent bit has the value 1, a squaring together with a multiplication is computed. </a:t>
            </a:r>
          </a:p>
          <a:p>
            <a:pPr algn="l" rtl="0" eaLnBrk="1" hangingPunct="1">
              <a:lnSpc>
                <a:spcPct val="150000"/>
              </a:lnSpc>
              <a:spcBef>
                <a:spcPct val="0"/>
              </a:spcBef>
              <a:buClrTx/>
              <a:buSzTx/>
              <a:buFontTx/>
              <a:buNone/>
            </a:pPr>
            <a:r>
              <a:rPr lang="en-US" altLang="en-US" sz="1800" dirty="0"/>
              <a:t>But this timing behavior reveals immediately the key: A long period of activity corresponds to the bit value 1 of the secret key, and a short period to a key bit with value 0. </a:t>
            </a:r>
          </a:p>
          <a:p>
            <a:pPr algn="l" rtl="0" eaLnBrk="1" hangingPunct="1">
              <a:lnSpc>
                <a:spcPct val="150000"/>
              </a:lnSpc>
              <a:spcBef>
                <a:spcPct val="0"/>
              </a:spcBef>
              <a:buClrTx/>
              <a:buSzTx/>
              <a:buFontTx/>
              <a:buNone/>
            </a:pPr>
            <a:r>
              <a:rPr lang="en-US" altLang="en-US" sz="1800" dirty="0"/>
              <a:t>Therefore, by simply looking at the power trace we can identify the secret exponent. Thus we can learn the following bits of the private key by looking at the trace:</a:t>
            </a:r>
          </a:p>
        </p:txBody>
      </p:sp>
    </p:spTree>
    <p:extLst>
      <p:ext uri="{BB962C8B-B14F-4D97-AF65-F5344CB8AC3E}">
        <p14:creationId xmlns:p14="http://schemas.microsoft.com/office/powerpoint/2010/main" val="373844157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397013"/>
          </a:xfrm>
          <a:prstGeom prst="rect">
            <a:avLst/>
          </a:prstGeom>
        </p:spPr>
      </p:pic>
      <p:sp>
        <p:nvSpPr>
          <p:cNvPr id="7" name="TextBox 6"/>
          <p:cNvSpPr txBox="1"/>
          <p:nvPr/>
        </p:nvSpPr>
        <p:spPr>
          <a:xfrm>
            <a:off x="2650377" y="397328"/>
            <a:ext cx="6774688"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Attacks Against RSA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6409" y="1853819"/>
            <a:ext cx="793273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39646" y="1061657"/>
            <a:ext cx="713422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817277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993</TotalTime>
  <Words>3564</Words>
  <Application>Microsoft Office PowerPoint</Application>
  <PresentationFormat>Widescreen</PresentationFormat>
  <Paragraphs>304</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DELL</cp:lastModifiedBy>
  <cp:revision>61</cp:revision>
  <dcterms:created xsi:type="dcterms:W3CDTF">2021-08-03T13:03:26Z</dcterms:created>
  <dcterms:modified xsi:type="dcterms:W3CDTF">2023-03-02T21:16:55Z</dcterms:modified>
</cp:coreProperties>
</file>