
<file path=[Content_Types].xml><?xml version="1.0" encoding="utf-8"?>
<Types xmlns="http://schemas.openxmlformats.org/package/2006/content-types">
  <Default Extension="gif" ContentType="image/gif"/>
  <Default Extension="glb" ContentType="model/gltf.binary"/>
  <Default Extension="jpeg" ContentType="image/jpeg"/>
  <Default Extension="JPG" ContentType="image/jpeg"/>
  <Default Extension="mp4" ContentType="video/mp4"/>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theme/themeOverride1.xml" ContentType="application/vnd.openxmlformats-officedocument.themeOverride+xml"/>
  <Override PartName="/ppt/theme/themeOverride2.xml" ContentType="application/vnd.openxmlformats-officedocument.themeOverride+xml"/>
  <Override PartName="/ppt/theme/themeOverride3.xml" ContentType="application/vnd.openxmlformats-officedocument.themeOverride+xml"/>
  <Override PartName="/ppt/theme/themeOverride4.xml" ContentType="application/vnd.openxmlformats-officedocument.themeOverride+xml"/>
  <Override PartName="/ppt/theme/themeOverride5.xml" ContentType="application/vnd.openxmlformats-officedocument.themeOverride+xml"/>
  <Override PartName="/ppt/theme/themeOverride6.xml" ContentType="application/vnd.openxmlformats-officedocument.themeOverride+xml"/>
  <Override PartName="/ppt/theme/themeOverride7.xml" ContentType="application/vnd.openxmlformats-officedocument.themeOverride+xml"/>
  <Override PartName="/ppt/theme/themeOverride8.xml" ContentType="application/vnd.openxmlformats-officedocument.themeOverride+xml"/>
  <Override PartName="/ppt/theme/themeOverride9.xml" ContentType="application/vnd.openxmlformats-officedocument.themeOverride+xml"/>
  <Override PartName="/ppt/theme/themeOverride10.xml" ContentType="application/vnd.openxmlformats-officedocument.themeOverride+xml"/>
  <Override PartName="/ppt/theme/themeOverride11.xml" ContentType="application/vnd.openxmlformats-officedocument.themeOverride+xml"/>
  <Override PartName="/ppt/theme/themeOverride12.xml" ContentType="application/vnd.openxmlformats-officedocument.themeOverride+xml"/>
  <Override PartName="/ppt/theme/themeOverride13.xml" ContentType="application/vnd.openxmlformats-officedocument.themeOverride+xml"/>
  <Override PartName="/ppt/theme/themeOverride14.xml" ContentType="application/vnd.openxmlformats-officedocument.themeOverride+xml"/>
  <Override PartName="/ppt/theme/themeOverride15.xml" ContentType="application/vnd.openxmlformats-officedocument.themeOverride+xml"/>
  <Override PartName="/ppt/theme/themeOverride16.xml" ContentType="application/vnd.openxmlformats-officedocument.themeOverride+xml"/>
  <Override PartName="/ppt/theme/themeOverride17.xml" ContentType="application/vnd.openxmlformats-officedocument.themeOverride+xml"/>
  <Override PartName="/ppt/theme/themeOverride18.xml" ContentType="application/vnd.openxmlformats-officedocument.themeOverride+xml"/>
  <Override PartName="/ppt/theme/themeOverride19.xml" ContentType="application/vnd.openxmlformats-officedocument.themeOverr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theme/themeOverride20.xml" ContentType="application/vnd.openxmlformats-officedocument.themeOverride+xml"/>
  <Override PartName="/ppt/theme/themeOverride21.xml" ContentType="application/vnd.openxmlformats-officedocument.themeOverride+xml"/>
  <Override PartName="/ppt/theme/themeOverride22.xml" ContentType="application/vnd.openxmlformats-officedocument.themeOverride+xml"/>
  <Override PartName="/ppt/notesSlides/notesSlide2.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theme/themeOverride23.xml" ContentType="application/vnd.openxmlformats-officedocument.themeOverride+xml"/>
  <Override PartName="/ppt/theme/themeOverride24.xml" ContentType="application/vnd.openxmlformats-officedocument.themeOverride+xml"/>
  <Override PartName="/ppt/theme/themeOverride25.xml" ContentType="application/vnd.openxmlformats-officedocument.themeOverride+xml"/>
  <Override PartName="/ppt/theme/themeOverride26.xml" ContentType="application/vnd.openxmlformats-officedocument.themeOverride+xml"/>
  <Override PartName="/ppt/theme/themeOverride27.xml" ContentType="application/vnd.openxmlformats-officedocument.themeOverride+xml"/>
  <Override PartName="/ppt/theme/themeOverride28.xml" ContentType="application/vnd.openxmlformats-officedocument.themeOverride+xml"/>
  <Override PartName="/ppt/theme/themeOverride29.xml" ContentType="application/vnd.openxmlformats-officedocument.themeOverride+xml"/>
  <Override PartName="/ppt/theme/themeOverride30.xml" ContentType="application/vnd.openxmlformats-officedocument.themeOverr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theme/themeOverride31.xml" ContentType="application/vnd.openxmlformats-officedocument.themeOverride+xml"/>
  <Override PartName="/ppt/theme/themeOverride32.xml" ContentType="application/vnd.openxmlformats-officedocument.themeOverride+xml"/>
  <Override PartName="/ppt/notesSlides/notesSlide3.xml" ContentType="application/vnd.openxmlformats-officedocument.presentationml.notesSlide+xml"/>
  <Override PartName="/ppt/theme/themeOverride33.xml" ContentType="application/vnd.openxmlformats-officedocument.themeOverride+xml"/>
  <Override PartName="/ppt/notesSlides/notesSlide4.xml" ContentType="application/vnd.openxmlformats-officedocument.presentationml.notesSlide+xml"/>
  <Override PartName="/ppt/theme/themeOverride34.xml" ContentType="application/vnd.openxmlformats-officedocument.themeOverride+xml"/>
  <Override PartName="/ppt/theme/themeOverride35.xml" ContentType="application/vnd.openxmlformats-officedocument.themeOverride+xml"/>
  <Override PartName="/ppt/theme/themeOverride36.xml" ContentType="application/vnd.openxmlformats-officedocument.themeOverride+xml"/>
  <Override PartName="/ppt/theme/themeOverride37.xml" ContentType="application/vnd.openxmlformats-officedocument.themeOverr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 id="2147483667" r:id="rId5"/>
  </p:sldMasterIdLst>
  <p:notesMasterIdLst>
    <p:notesMasterId r:id="rId51"/>
  </p:notesMasterIdLst>
  <p:sldIdLst>
    <p:sldId id="480" r:id="rId6"/>
    <p:sldId id="498" r:id="rId7"/>
    <p:sldId id="531" r:id="rId8"/>
    <p:sldId id="502" r:id="rId9"/>
    <p:sldId id="546" r:id="rId10"/>
    <p:sldId id="532" r:id="rId11"/>
    <p:sldId id="570" r:id="rId12"/>
    <p:sldId id="533" r:id="rId13"/>
    <p:sldId id="568" r:id="rId14"/>
    <p:sldId id="569" r:id="rId15"/>
    <p:sldId id="571" r:id="rId16"/>
    <p:sldId id="572" r:id="rId17"/>
    <p:sldId id="600" r:id="rId18"/>
    <p:sldId id="602" r:id="rId19"/>
    <p:sldId id="605" r:id="rId20"/>
    <p:sldId id="573" r:id="rId21"/>
    <p:sldId id="576" r:id="rId22"/>
    <p:sldId id="567" r:id="rId23"/>
    <p:sldId id="503" r:id="rId24"/>
    <p:sldId id="535" r:id="rId25"/>
    <p:sldId id="504" r:id="rId26"/>
    <p:sldId id="536" r:id="rId27"/>
    <p:sldId id="538" r:id="rId28"/>
    <p:sldId id="539" r:id="rId29"/>
    <p:sldId id="582" r:id="rId30"/>
    <p:sldId id="548" r:id="rId31"/>
    <p:sldId id="549" r:id="rId32"/>
    <p:sldId id="586" r:id="rId33"/>
    <p:sldId id="578" r:id="rId34"/>
    <p:sldId id="577" r:id="rId35"/>
    <p:sldId id="583" r:id="rId36"/>
    <p:sldId id="540" r:id="rId37"/>
    <p:sldId id="589" r:id="rId38"/>
    <p:sldId id="587" r:id="rId39"/>
    <p:sldId id="544" r:id="rId40"/>
    <p:sldId id="520" r:id="rId41"/>
    <p:sldId id="547" r:id="rId42"/>
    <p:sldId id="590" r:id="rId43"/>
    <p:sldId id="607" r:id="rId44"/>
    <p:sldId id="606" r:id="rId45"/>
    <p:sldId id="513" r:id="rId46"/>
    <p:sldId id="598" r:id="rId47"/>
    <p:sldId id="515" r:id="rId48"/>
    <p:sldId id="599" r:id="rId49"/>
    <p:sldId id="349" r:id="rId5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498"/>
            <p14:sldId id="531"/>
            <p14:sldId id="502"/>
            <p14:sldId id="546"/>
            <p14:sldId id="532"/>
            <p14:sldId id="570"/>
            <p14:sldId id="533"/>
            <p14:sldId id="568"/>
            <p14:sldId id="569"/>
            <p14:sldId id="571"/>
            <p14:sldId id="572"/>
            <p14:sldId id="600"/>
            <p14:sldId id="602"/>
            <p14:sldId id="605"/>
            <p14:sldId id="573"/>
            <p14:sldId id="576"/>
            <p14:sldId id="567"/>
            <p14:sldId id="503"/>
            <p14:sldId id="535"/>
            <p14:sldId id="504"/>
            <p14:sldId id="536"/>
            <p14:sldId id="538"/>
            <p14:sldId id="539"/>
            <p14:sldId id="582"/>
            <p14:sldId id="548"/>
            <p14:sldId id="549"/>
            <p14:sldId id="586"/>
            <p14:sldId id="578"/>
            <p14:sldId id="577"/>
            <p14:sldId id="583"/>
            <p14:sldId id="540"/>
            <p14:sldId id="589"/>
            <p14:sldId id="587"/>
            <p14:sldId id="544"/>
            <p14:sldId id="520"/>
            <p14:sldId id="547"/>
            <p14:sldId id="590"/>
            <p14:sldId id="607"/>
            <p14:sldId id="606"/>
            <p14:sldId id="513"/>
            <p14:sldId id="598"/>
            <p14:sldId id="515"/>
            <p14:sldId id="599"/>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006C92"/>
    <a:srgbClr val="FFD200"/>
    <a:srgbClr val="203E5F"/>
    <a:srgbClr val="F58221"/>
    <a:srgbClr val="000000"/>
    <a:srgbClr val="669BBC"/>
    <a:srgbClr val="2D3956"/>
    <a:srgbClr val="8E5A6D"/>
    <a:srgbClr val="FAC74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308" autoAdjust="0"/>
    <p:restoredTop sz="94660"/>
  </p:normalViewPr>
  <p:slideViewPr>
    <p:cSldViewPr snapToGrid="0">
      <p:cViewPr varScale="1">
        <p:scale>
          <a:sx n="104" d="100"/>
          <a:sy n="104" d="100"/>
        </p:scale>
        <p:origin x="300" y="80"/>
      </p:cViewPr>
      <p:guideLst/>
    </p:cSldViewPr>
  </p:slideViewPr>
  <p:notesTextViewPr>
    <p:cViewPr>
      <p:scale>
        <a:sx n="1" d="1"/>
        <a:sy n="1" d="1"/>
      </p:scale>
      <p:origin x="0" y="0"/>
    </p:cViewPr>
  </p:notesTextViewPr>
  <p:sorterViewPr>
    <p:cViewPr>
      <p:scale>
        <a:sx n="100" d="100"/>
        <a:sy n="100" d="100"/>
      </p:scale>
      <p:origin x="0" y="-6480"/>
    </p:cViewPr>
  </p:sorter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9" Type="http://schemas.openxmlformats.org/officeDocument/2006/relationships/slide" Target="slides/slide34.xml"/><Relationship Id="rId21" Type="http://schemas.openxmlformats.org/officeDocument/2006/relationships/slide" Target="slides/slide16.xml"/><Relationship Id="rId34" Type="http://schemas.openxmlformats.org/officeDocument/2006/relationships/slide" Target="slides/slide29.xml"/><Relationship Id="rId42" Type="http://schemas.openxmlformats.org/officeDocument/2006/relationships/slide" Target="slides/slide37.xml"/><Relationship Id="rId47" Type="http://schemas.openxmlformats.org/officeDocument/2006/relationships/slide" Target="slides/slide42.xml"/><Relationship Id="rId50" Type="http://schemas.openxmlformats.org/officeDocument/2006/relationships/slide" Target="slides/slide45.xml"/><Relationship Id="rId55" Type="http://schemas.openxmlformats.org/officeDocument/2006/relationships/tableStyles" Target="tableStyles.xml"/><Relationship Id="rId7" Type="http://schemas.openxmlformats.org/officeDocument/2006/relationships/slide" Target="slides/slide2.xml"/><Relationship Id="rId2" Type="http://schemas.openxmlformats.org/officeDocument/2006/relationships/customXml" Target="../customXml/item2.xml"/><Relationship Id="rId16" Type="http://schemas.openxmlformats.org/officeDocument/2006/relationships/slide" Target="slides/slide11.xml"/><Relationship Id="rId29" Type="http://schemas.openxmlformats.org/officeDocument/2006/relationships/slide" Target="slides/slide24.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slide" Target="slides/slide32.xml"/><Relationship Id="rId40" Type="http://schemas.openxmlformats.org/officeDocument/2006/relationships/slide" Target="slides/slide35.xml"/><Relationship Id="rId45" Type="http://schemas.openxmlformats.org/officeDocument/2006/relationships/slide" Target="slides/slide40.xml"/><Relationship Id="rId53" Type="http://schemas.openxmlformats.org/officeDocument/2006/relationships/viewProps" Target="viewProps.xml"/><Relationship Id="rId5" Type="http://schemas.openxmlformats.org/officeDocument/2006/relationships/slideMaster" Target="slideMasters/slideMaster2.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slide" Target="slides/slide26.xml"/><Relationship Id="rId44" Type="http://schemas.openxmlformats.org/officeDocument/2006/relationships/slide" Target="slides/slide39.xml"/><Relationship Id="rId52"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slide" Target="slides/slide30.xml"/><Relationship Id="rId43" Type="http://schemas.openxmlformats.org/officeDocument/2006/relationships/slide" Target="slides/slide38.xml"/><Relationship Id="rId48" Type="http://schemas.openxmlformats.org/officeDocument/2006/relationships/slide" Target="slides/slide43.xml"/><Relationship Id="rId8" Type="http://schemas.openxmlformats.org/officeDocument/2006/relationships/slide" Target="slides/slide3.xml"/><Relationship Id="rId51" Type="http://schemas.openxmlformats.org/officeDocument/2006/relationships/notesMaster" Target="notesMasters/notesMaster1.xml"/><Relationship Id="rId3" Type="http://schemas.openxmlformats.org/officeDocument/2006/relationships/customXml" Target="../customXml/item3.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slide" Target="slides/slide33.xml"/><Relationship Id="rId46" Type="http://schemas.openxmlformats.org/officeDocument/2006/relationships/slide" Target="slides/slide41.xml"/><Relationship Id="rId20" Type="http://schemas.openxmlformats.org/officeDocument/2006/relationships/slide" Target="slides/slide15.xml"/><Relationship Id="rId41" Type="http://schemas.openxmlformats.org/officeDocument/2006/relationships/slide" Target="slides/slide36.xml"/><Relationship Id="rId54"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1.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slide" Target="slides/slide31.xml"/><Relationship Id="rId49" Type="http://schemas.openxmlformats.org/officeDocument/2006/relationships/slide" Target="slides/slide44.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4D05F3B7-494C-4FCB-A4B4-09BEC44F5A17}" type="doc">
      <dgm:prSet loTypeId="urn:microsoft.com/office/officeart/2005/8/layout/hierarchy1" loCatId="hierarchy" qsTypeId="urn:microsoft.com/office/officeart/2005/8/quickstyle/3d2" qsCatId="3D" csTypeId="urn:microsoft.com/office/officeart/2005/8/colors/accent1_2" csCatId="accent1" phldr="1"/>
      <dgm:spPr/>
      <dgm:t>
        <a:bodyPr/>
        <a:lstStyle/>
        <a:p>
          <a:endParaRPr lang="en-US"/>
        </a:p>
      </dgm:t>
    </dgm:pt>
    <dgm:pt modelId="{66040930-9ADA-45DB-8175-23A990FA0621}">
      <dgm:prSet phldrT="[Text]" custT="1"/>
      <dgm:spPr/>
      <dgm:t>
        <a:bodyPr/>
        <a:lstStyle/>
        <a:p>
          <a:pPr rtl="1"/>
          <a:r>
            <a:rPr lang="ar-SA" sz="2400" b="1" dirty="0">
              <a:cs typeface="+mj-cs"/>
            </a:rPr>
            <a:t>أ</a:t>
          </a:r>
          <a:r>
            <a:rPr lang="ar-EG" sz="2400" b="1" dirty="0">
              <a:cs typeface="+mj-cs"/>
            </a:rPr>
            <a:t>برز تصنيفات </a:t>
          </a:r>
          <a:r>
            <a:rPr lang="ar-SA" sz="2400" b="1" dirty="0">
              <a:cs typeface="+mj-cs"/>
            </a:rPr>
            <a:t>الدراسات وال</a:t>
          </a:r>
          <a:r>
            <a:rPr lang="ar-EG" sz="2400" b="1" dirty="0">
              <a:cs typeface="+mj-cs"/>
            </a:rPr>
            <a:t>بحوث</a:t>
          </a:r>
          <a:r>
            <a:rPr lang="ar-SA" sz="2400" b="1" dirty="0">
              <a:cs typeface="+mj-cs"/>
            </a:rPr>
            <a:t> الع</a:t>
          </a:r>
          <a:r>
            <a:rPr lang="ar-EG" sz="2400" b="1" dirty="0">
              <a:cs typeface="+mj-cs"/>
            </a:rPr>
            <a:t>ِ</a:t>
          </a:r>
          <a:r>
            <a:rPr lang="ar-SA" sz="2400" b="1" dirty="0">
              <a:cs typeface="+mj-cs"/>
            </a:rPr>
            <a:t>لمية</a:t>
          </a:r>
          <a:endParaRPr lang="en-US" sz="2400" dirty="0">
            <a:cs typeface="+mj-cs"/>
          </a:endParaRPr>
        </a:p>
      </dgm:t>
    </dgm:pt>
    <dgm:pt modelId="{EF52ACD7-64F6-468C-9BE9-48223697A19F}" type="parTrans" cxnId="{EA37A7A2-69B4-4708-A82C-BB3A7A62E2C7}">
      <dgm:prSet/>
      <dgm:spPr/>
      <dgm:t>
        <a:bodyPr/>
        <a:lstStyle/>
        <a:p>
          <a:endParaRPr lang="en-US"/>
        </a:p>
      </dgm:t>
    </dgm:pt>
    <dgm:pt modelId="{73649D35-AEA1-44AA-94FA-AF12134ADCE6}" type="sibTrans" cxnId="{EA37A7A2-69B4-4708-A82C-BB3A7A62E2C7}">
      <dgm:prSet/>
      <dgm:spPr/>
      <dgm:t>
        <a:bodyPr/>
        <a:lstStyle/>
        <a:p>
          <a:endParaRPr lang="en-US"/>
        </a:p>
      </dgm:t>
    </dgm:pt>
    <dgm:pt modelId="{A141F709-6AB4-4322-AFFE-6A01D285C450}">
      <dgm:prSet phldrT="[Text]" custT="1"/>
      <dgm:spPr/>
      <dgm:t>
        <a:bodyPr/>
        <a:lstStyle/>
        <a:p>
          <a:r>
            <a:rPr lang="ar-EG" sz="2000" b="1" dirty="0">
              <a:cs typeface="+mj-cs"/>
            </a:rPr>
            <a:t>وفقًا ل</a:t>
          </a:r>
          <a:r>
            <a:rPr lang="ar-SA" sz="2000" b="1" dirty="0">
              <a:cs typeface="+mj-cs"/>
            </a:rPr>
            <a:t>أساليب البحث </a:t>
          </a:r>
          <a:endParaRPr lang="en-US" sz="2000" b="1" dirty="0">
            <a:cs typeface="+mj-cs"/>
          </a:endParaRPr>
        </a:p>
      </dgm:t>
    </dgm:pt>
    <dgm:pt modelId="{DE5AA690-212D-43C7-8006-7D54E4283A09}" type="parTrans" cxnId="{14C162E0-2197-43C1-9913-066F76C83BCA}">
      <dgm:prSet/>
      <dgm:spPr/>
      <dgm:t>
        <a:bodyPr/>
        <a:lstStyle/>
        <a:p>
          <a:endParaRPr lang="en-US"/>
        </a:p>
      </dgm:t>
    </dgm:pt>
    <dgm:pt modelId="{40DF19F7-2A6C-430D-AB4F-571A71300460}" type="sibTrans" cxnId="{14C162E0-2197-43C1-9913-066F76C83BCA}">
      <dgm:prSet/>
      <dgm:spPr/>
      <dgm:t>
        <a:bodyPr/>
        <a:lstStyle/>
        <a:p>
          <a:endParaRPr lang="en-US"/>
        </a:p>
      </dgm:t>
    </dgm:pt>
    <dgm:pt modelId="{31380B2A-5A25-4B15-9C0B-A511E205C95C}">
      <dgm:prSet phldrT="[Text]"/>
      <dgm:spPr/>
      <dgm:t>
        <a:bodyPr/>
        <a:lstStyle/>
        <a:p>
          <a:r>
            <a:rPr lang="ar-EG" dirty="0">
              <a:cs typeface="+mj-cs"/>
            </a:rPr>
            <a:t>كيفية</a:t>
          </a:r>
        </a:p>
        <a:p>
          <a:r>
            <a:rPr lang="en-US" dirty="0">
              <a:cs typeface="+mj-cs"/>
            </a:rPr>
            <a:t>Qualitative</a:t>
          </a:r>
          <a:r>
            <a:rPr lang="en-US" dirty="0"/>
            <a:t> </a:t>
          </a:r>
        </a:p>
      </dgm:t>
    </dgm:pt>
    <dgm:pt modelId="{8A2052DA-4974-46B7-B7FC-FC23E1E48C01}" type="parTrans" cxnId="{3C78E970-DC5F-4191-AFAD-0D4E7066BE31}">
      <dgm:prSet/>
      <dgm:spPr/>
      <dgm:t>
        <a:bodyPr/>
        <a:lstStyle/>
        <a:p>
          <a:endParaRPr lang="en-US"/>
        </a:p>
      </dgm:t>
    </dgm:pt>
    <dgm:pt modelId="{FC2A0242-524E-4017-BF1A-585F90F012A6}" type="sibTrans" cxnId="{3C78E970-DC5F-4191-AFAD-0D4E7066BE31}">
      <dgm:prSet/>
      <dgm:spPr/>
      <dgm:t>
        <a:bodyPr/>
        <a:lstStyle/>
        <a:p>
          <a:endParaRPr lang="en-US"/>
        </a:p>
      </dgm:t>
    </dgm:pt>
    <dgm:pt modelId="{F1B76177-30DB-40AD-BB97-C2463501850C}">
      <dgm:prSet phldrT="[Text]" custT="1"/>
      <dgm:spPr/>
      <dgm:t>
        <a:bodyPr/>
        <a:lstStyle/>
        <a:p>
          <a:r>
            <a:rPr lang="ar-EG" sz="1800" dirty="0">
              <a:cs typeface="+mj-cs"/>
            </a:rPr>
            <a:t>كمية</a:t>
          </a:r>
        </a:p>
        <a:p>
          <a:r>
            <a:rPr lang="en-US" sz="1800" dirty="0">
              <a:cs typeface="+mj-cs"/>
            </a:rPr>
            <a:t>Quantitative</a:t>
          </a:r>
          <a:r>
            <a:rPr lang="en-US" sz="1800" dirty="0"/>
            <a:t> </a:t>
          </a:r>
        </a:p>
      </dgm:t>
    </dgm:pt>
    <dgm:pt modelId="{6DABEE67-8A01-4DB6-9C1D-BED0C5A8D71C}" type="parTrans" cxnId="{941AB95F-8376-4AD6-8560-05D5BE37ABE8}">
      <dgm:prSet/>
      <dgm:spPr/>
      <dgm:t>
        <a:bodyPr/>
        <a:lstStyle/>
        <a:p>
          <a:endParaRPr lang="en-US"/>
        </a:p>
      </dgm:t>
    </dgm:pt>
    <dgm:pt modelId="{8F1568E7-1C07-473B-BD58-C4BD64F695F9}" type="sibTrans" cxnId="{941AB95F-8376-4AD6-8560-05D5BE37ABE8}">
      <dgm:prSet/>
      <dgm:spPr/>
      <dgm:t>
        <a:bodyPr/>
        <a:lstStyle/>
        <a:p>
          <a:endParaRPr lang="en-US"/>
        </a:p>
      </dgm:t>
    </dgm:pt>
    <dgm:pt modelId="{E0BFB3B4-A5E2-4B30-AAEA-B298DBAE0A71}">
      <dgm:prSet phldrT="[Text]" custT="1"/>
      <dgm:spPr/>
      <dgm:t>
        <a:bodyPr/>
        <a:lstStyle/>
        <a:p>
          <a:r>
            <a:rPr lang="ar-EG" sz="2000" b="1" dirty="0">
              <a:cs typeface="+mj-cs"/>
            </a:rPr>
            <a:t>وفقًا ل</a:t>
          </a:r>
          <a:r>
            <a:rPr lang="ar-SA" sz="2000" b="1" dirty="0">
              <a:cs typeface="+mj-cs"/>
            </a:rPr>
            <a:t>لمنهج الم</a:t>
          </a:r>
          <a:r>
            <a:rPr lang="ar-EG" sz="2000" b="1" dirty="0">
              <a:cs typeface="+mj-cs"/>
            </a:rPr>
            <a:t>ُ</a:t>
          </a:r>
          <a:r>
            <a:rPr lang="ar-SA" sz="2000" b="1" dirty="0">
              <a:cs typeface="+mj-cs"/>
            </a:rPr>
            <a:t>ستخد</a:t>
          </a:r>
          <a:r>
            <a:rPr lang="ar-EG" sz="2000" b="1" dirty="0">
              <a:cs typeface="+mj-cs"/>
            </a:rPr>
            <a:t>َ</a:t>
          </a:r>
          <a:r>
            <a:rPr lang="ar-SA" sz="2000" b="1" dirty="0">
              <a:cs typeface="+mj-cs"/>
            </a:rPr>
            <a:t>م </a:t>
          </a:r>
          <a:endParaRPr lang="en-US" sz="2000" b="1" dirty="0">
            <a:cs typeface="+mj-cs"/>
          </a:endParaRPr>
        </a:p>
      </dgm:t>
    </dgm:pt>
    <dgm:pt modelId="{AD28D79F-A1D3-4E99-99CC-97B1B6CE4C3D}" type="parTrans" cxnId="{BED6B9AA-173A-44AB-BB7C-8D500370F198}">
      <dgm:prSet/>
      <dgm:spPr/>
      <dgm:t>
        <a:bodyPr/>
        <a:lstStyle/>
        <a:p>
          <a:endParaRPr lang="en-US"/>
        </a:p>
      </dgm:t>
    </dgm:pt>
    <dgm:pt modelId="{5E8C3D56-F7A5-415C-94FE-338640854F63}" type="sibTrans" cxnId="{BED6B9AA-173A-44AB-BB7C-8D500370F198}">
      <dgm:prSet/>
      <dgm:spPr/>
      <dgm:t>
        <a:bodyPr/>
        <a:lstStyle/>
        <a:p>
          <a:endParaRPr lang="en-US"/>
        </a:p>
      </dgm:t>
    </dgm:pt>
    <dgm:pt modelId="{7CF2C35D-52F5-4F5E-BAB9-2992B553CC54}">
      <dgm:prSet phldrT="[Text]" custT="1"/>
      <dgm:spPr/>
      <dgm:t>
        <a:bodyPr/>
        <a:lstStyle/>
        <a:p>
          <a:pPr>
            <a:buNone/>
          </a:pPr>
          <a:r>
            <a:rPr lang="ar-EG" sz="1800" dirty="0">
              <a:cs typeface="+mj-cs"/>
            </a:rPr>
            <a:t>مُقارنة</a:t>
          </a:r>
        </a:p>
        <a:p>
          <a:pPr>
            <a:buNone/>
          </a:pPr>
          <a:r>
            <a:rPr lang="en-US" sz="1800" dirty="0">
              <a:cs typeface="+mj-cs"/>
            </a:rPr>
            <a:t>Comparative</a:t>
          </a:r>
          <a:r>
            <a:rPr lang="en-US" sz="1800" dirty="0"/>
            <a:t> </a:t>
          </a:r>
        </a:p>
      </dgm:t>
    </dgm:pt>
    <dgm:pt modelId="{CCF5C23B-543E-4AF2-96C6-4C0419CD4056}" type="parTrans" cxnId="{01D99BC5-5116-49DE-8487-AAFD426EED27}">
      <dgm:prSet/>
      <dgm:spPr/>
      <dgm:t>
        <a:bodyPr/>
        <a:lstStyle/>
        <a:p>
          <a:endParaRPr lang="en-US"/>
        </a:p>
      </dgm:t>
    </dgm:pt>
    <dgm:pt modelId="{BA6C3460-87EB-4075-98E4-298D3703AFDD}" type="sibTrans" cxnId="{01D99BC5-5116-49DE-8487-AAFD426EED27}">
      <dgm:prSet/>
      <dgm:spPr/>
      <dgm:t>
        <a:bodyPr/>
        <a:lstStyle/>
        <a:p>
          <a:endParaRPr lang="en-US"/>
        </a:p>
      </dgm:t>
    </dgm:pt>
    <dgm:pt modelId="{8F18DE81-212E-4D92-8CCB-473968E3605B}">
      <dgm:prSet phldrT="[Text]" custT="1"/>
      <dgm:spPr/>
      <dgm:t>
        <a:bodyPr/>
        <a:lstStyle/>
        <a:p>
          <a:pPr>
            <a:buNone/>
          </a:pPr>
          <a:r>
            <a:rPr lang="ar-EG" sz="1800" dirty="0">
              <a:cs typeface="+mj-cs"/>
            </a:rPr>
            <a:t>وصفية</a:t>
          </a:r>
        </a:p>
        <a:p>
          <a:pPr>
            <a:buNone/>
          </a:pPr>
          <a:r>
            <a:rPr lang="en-US" sz="1800" dirty="0">
              <a:cs typeface="+mj-cs"/>
            </a:rPr>
            <a:t>Descriptive </a:t>
          </a:r>
        </a:p>
      </dgm:t>
    </dgm:pt>
    <dgm:pt modelId="{835AA3F8-D1D6-460A-937D-4A4C0C287E7F}" type="parTrans" cxnId="{98799575-8A45-481C-96C6-E763F189DE71}">
      <dgm:prSet/>
      <dgm:spPr/>
      <dgm:t>
        <a:bodyPr/>
        <a:lstStyle/>
        <a:p>
          <a:endParaRPr lang="en-US"/>
        </a:p>
      </dgm:t>
    </dgm:pt>
    <dgm:pt modelId="{22C41671-763D-4837-B24C-6224DBF1104D}" type="sibTrans" cxnId="{98799575-8A45-481C-96C6-E763F189DE71}">
      <dgm:prSet/>
      <dgm:spPr/>
      <dgm:t>
        <a:bodyPr/>
        <a:lstStyle/>
        <a:p>
          <a:endParaRPr lang="en-US"/>
        </a:p>
      </dgm:t>
    </dgm:pt>
    <dgm:pt modelId="{0B6AEC35-80CF-4977-8F3C-90CFD73C0B0A}">
      <dgm:prSet phldrT="[Text]" custT="1"/>
      <dgm:spPr/>
      <dgm:t>
        <a:bodyPr/>
        <a:lstStyle/>
        <a:p>
          <a:pPr>
            <a:buNone/>
          </a:pPr>
          <a:r>
            <a:rPr lang="ar-EG" sz="1800" dirty="0">
              <a:cs typeface="+mj-cs"/>
            </a:rPr>
            <a:t>استطلاعية</a:t>
          </a:r>
        </a:p>
        <a:p>
          <a:pPr>
            <a:buNone/>
          </a:pPr>
          <a:r>
            <a:rPr lang="en-US" sz="1800" dirty="0">
              <a:cs typeface="+mj-cs"/>
            </a:rPr>
            <a:t>Exploratory</a:t>
          </a:r>
          <a:r>
            <a:rPr lang="en-US" sz="1800" dirty="0"/>
            <a:t> </a:t>
          </a:r>
        </a:p>
      </dgm:t>
    </dgm:pt>
    <dgm:pt modelId="{D99041B6-132A-43C1-8ECB-1E54CD1090FA}" type="parTrans" cxnId="{4C502015-BFB4-4ADB-BA1D-C6F297B3DDE8}">
      <dgm:prSet/>
      <dgm:spPr/>
      <dgm:t>
        <a:bodyPr/>
        <a:lstStyle/>
        <a:p>
          <a:endParaRPr lang="en-US"/>
        </a:p>
      </dgm:t>
    </dgm:pt>
    <dgm:pt modelId="{7C2FFCE8-2D42-4014-8AE2-BF1CDB1EF264}" type="sibTrans" cxnId="{4C502015-BFB4-4ADB-BA1D-C6F297B3DDE8}">
      <dgm:prSet/>
      <dgm:spPr/>
      <dgm:t>
        <a:bodyPr/>
        <a:lstStyle/>
        <a:p>
          <a:endParaRPr lang="en-US"/>
        </a:p>
      </dgm:t>
    </dgm:pt>
    <dgm:pt modelId="{57B8F320-5A85-4A92-AAB5-038BB71BF019}">
      <dgm:prSet/>
      <dgm:spPr/>
      <dgm:t>
        <a:bodyPr/>
        <a:lstStyle/>
        <a:p>
          <a:pPr>
            <a:buNone/>
          </a:pPr>
          <a:r>
            <a:rPr lang="ar-EG" dirty="0">
              <a:cs typeface="+mj-cs"/>
            </a:rPr>
            <a:t>سببية</a:t>
          </a:r>
        </a:p>
        <a:p>
          <a:pPr>
            <a:buNone/>
          </a:pPr>
          <a:r>
            <a:rPr lang="en-US" dirty="0">
              <a:latin typeface="Times New Roman" panose="02020603050405020304" pitchFamily="18" charset="0"/>
              <a:cs typeface="Times New Roman" panose="02020603050405020304" pitchFamily="18" charset="0"/>
            </a:rPr>
            <a:t>Causal</a:t>
          </a:r>
        </a:p>
      </dgm:t>
    </dgm:pt>
    <dgm:pt modelId="{3ED572A5-C66F-49FD-8B3E-2518BC7818AC}" type="parTrans" cxnId="{7850742D-8BC9-4BD2-B3D4-90B5DA23C694}">
      <dgm:prSet/>
      <dgm:spPr/>
      <dgm:t>
        <a:bodyPr/>
        <a:lstStyle/>
        <a:p>
          <a:endParaRPr lang="en-US"/>
        </a:p>
      </dgm:t>
    </dgm:pt>
    <dgm:pt modelId="{994E9F80-A528-4FE0-A0A7-AF0A537AFD04}" type="sibTrans" cxnId="{7850742D-8BC9-4BD2-B3D4-90B5DA23C694}">
      <dgm:prSet/>
      <dgm:spPr/>
      <dgm:t>
        <a:bodyPr/>
        <a:lstStyle/>
        <a:p>
          <a:endParaRPr lang="en-US"/>
        </a:p>
      </dgm:t>
    </dgm:pt>
    <dgm:pt modelId="{BAF66733-07F9-4678-91E5-F25AE869076E}" type="pres">
      <dgm:prSet presAssocID="{4D05F3B7-494C-4FCB-A4B4-09BEC44F5A17}" presName="hierChild1" presStyleCnt="0">
        <dgm:presLayoutVars>
          <dgm:chPref val="1"/>
          <dgm:dir/>
          <dgm:animOne val="branch"/>
          <dgm:animLvl val="lvl"/>
          <dgm:resizeHandles/>
        </dgm:presLayoutVars>
      </dgm:prSet>
      <dgm:spPr/>
    </dgm:pt>
    <dgm:pt modelId="{7D687AA8-7F78-4053-95EB-82BF62ED7FF3}" type="pres">
      <dgm:prSet presAssocID="{66040930-9ADA-45DB-8175-23A990FA0621}" presName="hierRoot1" presStyleCnt="0"/>
      <dgm:spPr/>
    </dgm:pt>
    <dgm:pt modelId="{32D3B828-1DCC-46D6-BDA5-F23262F1B1CA}" type="pres">
      <dgm:prSet presAssocID="{66040930-9ADA-45DB-8175-23A990FA0621}" presName="composite" presStyleCnt="0"/>
      <dgm:spPr/>
    </dgm:pt>
    <dgm:pt modelId="{070FAD68-4330-4A0A-9FAD-C99B68483C17}" type="pres">
      <dgm:prSet presAssocID="{66040930-9ADA-45DB-8175-23A990FA0621}" presName="background" presStyleLbl="node0" presStyleIdx="0" presStyleCnt="2"/>
      <dgm:spPr/>
    </dgm:pt>
    <dgm:pt modelId="{67F7F94C-4EFC-4BCA-B049-EE953DB94778}" type="pres">
      <dgm:prSet presAssocID="{66040930-9ADA-45DB-8175-23A990FA0621}" presName="text" presStyleLbl="fgAcc0" presStyleIdx="0" presStyleCnt="2" custScaleX="179085" custScaleY="151627" custLinFactNeighborX="5551" custLinFactNeighborY="-2056">
        <dgm:presLayoutVars>
          <dgm:chPref val="3"/>
        </dgm:presLayoutVars>
      </dgm:prSet>
      <dgm:spPr/>
    </dgm:pt>
    <dgm:pt modelId="{EA556994-81A2-440E-A768-4FD9577BDEF1}" type="pres">
      <dgm:prSet presAssocID="{66040930-9ADA-45DB-8175-23A990FA0621}" presName="hierChild2" presStyleCnt="0"/>
      <dgm:spPr/>
    </dgm:pt>
    <dgm:pt modelId="{75CBAC45-7610-4B1E-B276-207DD181D2B0}" type="pres">
      <dgm:prSet presAssocID="{DE5AA690-212D-43C7-8006-7D54E4283A09}" presName="Name10" presStyleLbl="parChTrans1D2" presStyleIdx="0" presStyleCnt="2"/>
      <dgm:spPr/>
    </dgm:pt>
    <dgm:pt modelId="{EF893B17-6351-4A7C-A4A4-D2EED1530A07}" type="pres">
      <dgm:prSet presAssocID="{A141F709-6AB4-4322-AFFE-6A01D285C450}" presName="hierRoot2" presStyleCnt="0"/>
      <dgm:spPr/>
    </dgm:pt>
    <dgm:pt modelId="{02DB4830-60C4-41F2-8CB3-57605CFB3682}" type="pres">
      <dgm:prSet presAssocID="{A141F709-6AB4-4322-AFFE-6A01D285C450}" presName="composite2" presStyleCnt="0"/>
      <dgm:spPr/>
    </dgm:pt>
    <dgm:pt modelId="{2F93178B-3073-4F02-933D-F0CA1F21CC60}" type="pres">
      <dgm:prSet presAssocID="{A141F709-6AB4-4322-AFFE-6A01D285C450}" presName="background2" presStyleLbl="node2" presStyleIdx="0" presStyleCnt="2"/>
      <dgm:spPr/>
    </dgm:pt>
    <dgm:pt modelId="{F43A236C-162D-4FC6-A82A-881F2C7ED897}" type="pres">
      <dgm:prSet presAssocID="{A141F709-6AB4-4322-AFFE-6A01D285C450}" presName="text2" presStyleLbl="fgAcc2" presStyleIdx="0" presStyleCnt="2" custScaleX="122531" custLinFactX="-3443" custLinFactNeighborX="-100000" custLinFactNeighborY="2072">
        <dgm:presLayoutVars>
          <dgm:chPref val="3"/>
        </dgm:presLayoutVars>
      </dgm:prSet>
      <dgm:spPr/>
    </dgm:pt>
    <dgm:pt modelId="{2F3FA03F-67CC-401F-8380-FA7E6C9B1388}" type="pres">
      <dgm:prSet presAssocID="{A141F709-6AB4-4322-AFFE-6A01D285C450}" presName="hierChild3" presStyleCnt="0"/>
      <dgm:spPr/>
    </dgm:pt>
    <dgm:pt modelId="{77DB69B8-93A0-4529-B7F2-297A2DE59B6B}" type="pres">
      <dgm:prSet presAssocID="{8A2052DA-4974-46B7-B7FC-FC23E1E48C01}" presName="Name17" presStyleLbl="parChTrans1D3" presStyleIdx="0" presStyleCnt="5"/>
      <dgm:spPr/>
    </dgm:pt>
    <dgm:pt modelId="{1ED7E16D-C29F-47B6-9336-E41701EA048F}" type="pres">
      <dgm:prSet presAssocID="{31380B2A-5A25-4B15-9C0B-A511E205C95C}" presName="hierRoot3" presStyleCnt="0"/>
      <dgm:spPr/>
    </dgm:pt>
    <dgm:pt modelId="{7E181FA7-5802-4D16-96DE-C037BBA360E9}" type="pres">
      <dgm:prSet presAssocID="{31380B2A-5A25-4B15-9C0B-A511E205C95C}" presName="composite3" presStyleCnt="0"/>
      <dgm:spPr/>
    </dgm:pt>
    <dgm:pt modelId="{E5B4D5B7-ACC5-49BF-B5CD-D5E4553AF427}" type="pres">
      <dgm:prSet presAssocID="{31380B2A-5A25-4B15-9C0B-A511E205C95C}" presName="background3" presStyleLbl="node3" presStyleIdx="0" presStyleCnt="5"/>
      <dgm:spPr/>
    </dgm:pt>
    <dgm:pt modelId="{BC9658E6-1FA1-4C52-B4AE-724F0F6D1F82}" type="pres">
      <dgm:prSet presAssocID="{31380B2A-5A25-4B15-9C0B-A511E205C95C}" presName="text3" presStyleLbl="fgAcc3" presStyleIdx="0" presStyleCnt="5" custScaleX="117072" custLinFactNeighborX="-97979" custLinFactNeighborY="7100">
        <dgm:presLayoutVars>
          <dgm:chPref val="3"/>
        </dgm:presLayoutVars>
      </dgm:prSet>
      <dgm:spPr/>
    </dgm:pt>
    <dgm:pt modelId="{0FE3BCE8-95CE-486E-AD83-167658A1B801}" type="pres">
      <dgm:prSet presAssocID="{31380B2A-5A25-4B15-9C0B-A511E205C95C}" presName="hierChild4" presStyleCnt="0"/>
      <dgm:spPr/>
    </dgm:pt>
    <dgm:pt modelId="{FA7D7782-4707-43AC-AED8-6B419BF3B75E}" type="pres">
      <dgm:prSet presAssocID="{6DABEE67-8A01-4DB6-9C1D-BED0C5A8D71C}" presName="Name17" presStyleLbl="parChTrans1D3" presStyleIdx="1" presStyleCnt="5"/>
      <dgm:spPr/>
    </dgm:pt>
    <dgm:pt modelId="{E4B8BB45-6A22-4A98-8087-E9CACEACA7CC}" type="pres">
      <dgm:prSet presAssocID="{F1B76177-30DB-40AD-BB97-C2463501850C}" presName="hierRoot3" presStyleCnt="0"/>
      <dgm:spPr/>
    </dgm:pt>
    <dgm:pt modelId="{B1B6DDE1-39FF-4E0E-B572-E82CBDD0CA8F}" type="pres">
      <dgm:prSet presAssocID="{F1B76177-30DB-40AD-BB97-C2463501850C}" presName="composite3" presStyleCnt="0"/>
      <dgm:spPr/>
    </dgm:pt>
    <dgm:pt modelId="{0E39AB01-9B93-45D9-B8CC-E4E10B7BBAF4}" type="pres">
      <dgm:prSet presAssocID="{F1B76177-30DB-40AD-BB97-C2463501850C}" presName="background3" presStyleLbl="node3" presStyleIdx="1" presStyleCnt="5"/>
      <dgm:spPr/>
    </dgm:pt>
    <dgm:pt modelId="{E4F554C9-6EBA-4178-97A0-8BA24689DD56}" type="pres">
      <dgm:prSet presAssocID="{F1B76177-30DB-40AD-BB97-C2463501850C}" presName="text3" presStyleLbl="fgAcc3" presStyleIdx="1" presStyleCnt="5" custScaleX="120995" custLinFactX="-1073" custLinFactNeighborX="-100000" custLinFactNeighborY="6918">
        <dgm:presLayoutVars>
          <dgm:chPref val="3"/>
        </dgm:presLayoutVars>
      </dgm:prSet>
      <dgm:spPr/>
    </dgm:pt>
    <dgm:pt modelId="{7E056170-DE0D-4C81-A4F3-80F762FE4315}" type="pres">
      <dgm:prSet presAssocID="{F1B76177-30DB-40AD-BB97-C2463501850C}" presName="hierChild4" presStyleCnt="0"/>
      <dgm:spPr/>
    </dgm:pt>
    <dgm:pt modelId="{087BF92B-F206-478C-93D2-B8CD5F86FEA5}" type="pres">
      <dgm:prSet presAssocID="{AD28D79F-A1D3-4E99-99CC-97B1B6CE4C3D}" presName="Name10" presStyleLbl="parChTrans1D2" presStyleIdx="1" presStyleCnt="2"/>
      <dgm:spPr/>
    </dgm:pt>
    <dgm:pt modelId="{D050869A-5336-418C-9F70-3CD44A5E10D4}" type="pres">
      <dgm:prSet presAssocID="{E0BFB3B4-A5E2-4B30-AAEA-B298DBAE0A71}" presName="hierRoot2" presStyleCnt="0"/>
      <dgm:spPr/>
    </dgm:pt>
    <dgm:pt modelId="{F783E490-7BDC-4CA0-9589-8F27ABB17C74}" type="pres">
      <dgm:prSet presAssocID="{E0BFB3B4-A5E2-4B30-AAEA-B298DBAE0A71}" presName="composite2" presStyleCnt="0"/>
      <dgm:spPr/>
    </dgm:pt>
    <dgm:pt modelId="{31450776-0736-43B7-B494-2EA7EFAFF39B}" type="pres">
      <dgm:prSet presAssocID="{E0BFB3B4-A5E2-4B30-AAEA-B298DBAE0A71}" presName="background2" presStyleLbl="node2" presStyleIdx="1" presStyleCnt="2"/>
      <dgm:spPr/>
    </dgm:pt>
    <dgm:pt modelId="{79FC2887-EAE0-489B-BF45-380306F87E72}" type="pres">
      <dgm:prSet presAssocID="{E0BFB3B4-A5E2-4B30-AAEA-B298DBAE0A71}" presName="text2" presStyleLbl="fgAcc2" presStyleIdx="1" presStyleCnt="2" custScaleX="123133" custScaleY="110391" custLinFactNeighborX="52789" custLinFactNeighborY="2090">
        <dgm:presLayoutVars>
          <dgm:chPref val="3"/>
        </dgm:presLayoutVars>
      </dgm:prSet>
      <dgm:spPr/>
    </dgm:pt>
    <dgm:pt modelId="{B4F75BAD-8ACF-41ED-A840-A0722DAC74B9}" type="pres">
      <dgm:prSet presAssocID="{E0BFB3B4-A5E2-4B30-AAEA-B298DBAE0A71}" presName="hierChild3" presStyleCnt="0"/>
      <dgm:spPr/>
    </dgm:pt>
    <dgm:pt modelId="{62366875-9B39-4481-AAF7-96586E82DC8B}" type="pres">
      <dgm:prSet presAssocID="{CCF5C23B-543E-4AF2-96C6-4C0419CD4056}" presName="Name17" presStyleLbl="parChTrans1D3" presStyleIdx="2" presStyleCnt="5"/>
      <dgm:spPr/>
    </dgm:pt>
    <dgm:pt modelId="{1BC87DC2-5EC5-4B77-A4AF-B0385E86737B}" type="pres">
      <dgm:prSet presAssocID="{7CF2C35D-52F5-4F5E-BAB9-2992B553CC54}" presName="hierRoot3" presStyleCnt="0"/>
      <dgm:spPr/>
    </dgm:pt>
    <dgm:pt modelId="{D624B027-1DFC-445A-B081-D486FCE38894}" type="pres">
      <dgm:prSet presAssocID="{7CF2C35D-52F5-4F5E-BAB9-2992B553CC54}" presName="composite3" presStyleCnt="0"/>
      <dgm:spPr/>
    </dgm:pt>
    <dgm:pt modelId="{2FD5B3AF-2094-4893-8E55-33DF3329236C}" type="pres">
      <dgm:prSet presAssocID="{7CF2C35D-52F5-4F5E-BAB9-2992B553CC54}" presName="background3" presStyleLbl="node3" presStyleIdx="2" presStyleCnt="5"/>
      <dgm:spPr/>
    </dgm:pt>
    <dgm:pt modelId="{ED7CDBFB-4FC6-441F-B36E-07AFA67FA023}" type="pres">
      <dgm:prSet presAssocID="{7CF2C35D-52F5-4F5E-BAB9-2992B553CC54}" presName="text3" presStyleLbl="fgAcc3" presStyleIdx="2" presStyleCnt="5" custScaleX="115481" custLinFactNeighborX="-10460" custLinFactNeighborY="81">
        <dgm:presLayoutVars>
          <dgm:chPref val="3"/>
        </dgm:presLayoutVars>
      </dgm:prSet>
      <dgm:spPr/>
    </dgm:pt>
    <dgm:pt modelId="{9BCD0D0B-E790-4356-B215-1B9277D6EC7B}" type="pres">
      <dgm:prSet presAssocID="{7CF2C35D-52F5-4F5E-BAB9-2992B553CC54}" presName="hierChild4" presStyleCnt="0"/>
      <dgm:spPr/>
    </dgm:pt>
    <dgm:pt modelId="{F63B7C15-9C16-43B3-85AF-5EDAACA694B2}" type="pres">
      <dgm:prSet presAssocID="{835AA3F8-D1D6-460A-937D-4A4C0C287E7F}" presName="Name17" presStyleLbl="parChTrans1D3" presStyleIdx="3" presStyleCnt="5"/>
      <dgm:spPr/>
    </dgm:pt>
    <dgm:pt modelId="{06EDD908-0A69-4B09-ABDC-15479FA91975}" type="pres">
      <dgm:prSet presAssocID="{8F18DE81-212E-4D92-8CCB-473968E3605B}" presName="hierRoot3" presStyleCnt="0"/>
      <dgm:spPr/>
    </dgm:pt>
    <dgm:pt modelId="{E7E526E6-9B61-4884-9AD5-894D3B7FA2CC}" type="pres">
      <dgm:prSet presAssocID="{8F18DE81-212E-4D92-8CCB-473968E3605B}" presName="composite3" presStyleCnt="0"/>
      <dgm:spPr/>
    </dgm:pt>
    <dgm:pt modelId="{A34B08E9-86ED-43DF-853E-045720AD0A45}" type="pres">
      <dgm:prSet presAssocID="{8F18DE81-212E-4D92-8CCB-473968E3605B}" presName="background3" presStyleLbl="node3" presStyleIdx="3" presStyleCnt="5"/>
      <dgm:spPr/>
    </dgm:pt>
    <dgm:pt modelId="{A165D353-F4AB-4529-8D68-B7AECEB8B84F}" type="pres">
      <dgm:prSet presAssocID="{8F18DE81-212E-4D92-8CCB-473968E3605B}" presName="text3" presStyleLbl="fgAcc3" presStyleIdx="3" presStyleCnt="5" custLinFactX="4469" custLinFactNeighborX="100000" custLinFactNeighborY="81">
        <dgm:presLayoutVars>
          <dgm:chPref val="3"/>
        </dgm:presLayoutVars>
      </dgm:prSet>
      <dgm:spPr/>
    </dgm:pt>
    <dgm:pt modelId="{0B4BA0EC-EBE1-4B5E-9A58-9435BFB602F0}" type="pres">
      <dgm:prSet presAssocID="{8F18DE81-212E-4D92-8CCB-473968E3605B}" presName="hierChild4" presStyleCnt="0"/>
      <dgm:spPr/>
    </dgm:pt>
    <dgm:pt modelId="{F9BAE692-4160-4F78-842C-6F07EFB5D6B3}" type="pres">
      <dgm:prSet presAssocID="{D99041B6-132A-43C1-8ECB-1E54CD1090FA}" presName="Name17" presStyleLbl="parChTrans1D3" presStyleIdx="4" presStyleCnt="5"/>
      <dgm:spPr/>
    </dgm:pt>
    <dgm:pt modelId="{9F9BE843-BFAC-4400-8C87-4D271A45CDF1}" type="pres">
      <dgm:prSet presAssocID="{0B6AEC35-80CF-4977-8F3C-90CFD73C0B0A}" presName="hierRoot3" presStyleCnt="0"/>
      <dgm:spPr/>
    </dgm:pt>
    <dgm:pt modelId="{798C5954-48C5-45A5-A7F6-3824C528FAC3}" type="pres">
      <dgm:prSet presAssocID="{0B6AEC35-80CF-4977-8F3C-90CFD73C0B0A}" presName="composite3" presStyleCnt="0"/>
      <dgm:spPr/>
    </dgm:pt>
    <dgm:pt modelId="{B0BA9AFD-ABC6-467A-B0D2-5B2C4EB0B0D6}" type="pres">
      <dgm:prSet presAssocID="{0B6AEC35-80CF-4977-8F3C-90CFD73C0B0A}" presName="background3" presStyleLbl="node3" presStyleIdx="4" presStyleCnt="5"/>
      <dgm:spPr/>
    </dgm:pt>
    <dgm:pt modelId="{B6FB0391-E731-4677-A352-80C68A5077EE}" type="pres">
      <dgm:prSet presAssocID="{0B6AEC35-80CF-4977-8F3C-90CFD73C0B0A}" presName="text3" presStyleLbl="fgAcc3" presStyleIdx="4" presStyleCnt="5" custScaleX="109827" custLinFactX="8342" custLinFactNeighborX="100000" custLinFactNeighborY="81">
        <dgm:presLayoutVars>
          <dgm:chPref val="3"/>
        </dgm:presLayoutVars>
      </dgm:prSet>
      <dgm:spPr/>
    </dgm:pt>
    <dgm:pt modelId="{3318AB5B-E536-4378-AB58-F228B8B01D10}" type="pres">
      <dgm:prSet presAssocID="{0B6AEC35-80CF-4977-8F3C-90CFD73C0B0A}" presName="hierChild4" presStyleCnt="0"/>
      <dgm:spPr/>
    </dgm:pt>
    <dgm:pt modelId="{90471942-652B-4765-B765-0921D17E903E}" type="pres">
      <dgm:prSet presAssocID="{57B8F320-5A85-4A92-AAB5-038BB71BF019}" presName="hierRoot1" presStyleCnt="0"/>
      <dgm:spPr/>
    </dgm:pt>
    <dgm:pt modelId="{B499DBCC-DDC2-4ACA-8378-DB188C9F3634}" type="pres">
      <dgm:prSet presAssocID="{57B8F320-5A85-4A92-AAB5-038BB71BF019}" presName="composite" presStyleCnt="0"/>
      <dgm:spPr/>
    </dgm:pt>
    <dgm:pt modelId="{FAED05A3-FC20-431C-974A-B0B78B83B60E}" type="pres">
      <dgm:prSet presAssocID="{57B8F320-5A85-4A92-AAB5-038BB71BF019}" presName="background" presStyleLbl="node0" presStyleIdx="1" presStyleCnt="2"/>
      <dgm:spPr/>
    </dgm:pt>
    <dgm:pt modelId="{A1894E4E-AD36-42D5-91FD-B201EA0BAFFF}" type="pres">
      <dgm:prSet presAssocID="{57B8F320-5A85-4A92-AAB5-038BB71BF019}" presName="text" presStyleLbl="fgAcc0" presStyleIdx="1" presStyleCnt="2" custLinFactY="150994" custLinFactNeighborX="-4525" custLinFactNeighborY="200000">
        <dgm:presLayoutVars>
          <dgm:chPref val="3"/>
        </dgm:presLayoutVars>
      </dgm:prSet>
      <dgm:spPr/>
    </dgm:pt>
    <dgm:pt modelId="{E81DA1E7-3BDE-4A23-A4E8-F1ED908F46E5}" type="pres">
      <dgm:prSet presAssocID="{57B8F320-5A85-4A92-AAB5-038BB71BF019}" presName="hierChild2" presStyleCnt="0"/>
      <dgm:spPr/>
    </dgm:pt>
  </dgm:ptLst>
  <dgm:cxnLst>
    <dgm:cxn modelId="{D9660013-0926-42AD-86B3-57D37CB54D7A}" type="presOf" srcId="{7CF2C35D-52F5-4F5E-BAB9-2992B553CC54}" destId="{ED7CDBFB-4FC6-441F-B36E-07AFA67FA023}" srcOrd="0" destOrd="0" presId="urn:microsoft.com/office/officeart/2005/8/layout/hierarchy1"/>
    <dgm:cxn modelId="{4C502015-BFB4-4ADB-BA1D-C6F297B3DDE8}" srcId="{E0BFB3B4-A5E2-4B30-AAEA-B298DBAE0A71}" destId="{0B6AEC35-80CF-4977-8F3C-90CFD73C0B0A}" srcOrd="2" destOrd="0" parTransId="{D99041B6-132A-43C1-8ECB-1E54CD1090FA}" sibTransId="{7C2FFCE8-2D42-4014-8AE2-BF1CDB1EF264}"/>
    <dgm:cxn modelId="{508B421C-D6E5-4556-A241-16CF6173FF51}" type="presOf" srcId="{835AA3F8-D1D6-460A-937D-4A4C0C287E7F}" destId="{F63B7C15-9C16-43B3-85AF-5EDAACA694B2}" srcOrd="0" destOrd="0" presId="urn:microsoft.com/office/officeart/2005/8/layout/hierarchy1"/>
    <dgm:cxn modelId="{46061826-DAE6-40CB-9D2F-E1A4A74AB4DC}" type="presOf" srcId="{66040930-9ADA-45DB-8175-23A990FA0621}" destId="{67F7F94C-4EFC-4BCA-B049-EE953DB94778}" srcOrd="0" destOrd="0" presId="urn:microsoft.com/office/officeart/2005/8/layout/hierarchy1"/>
    <dgm:cxn modelId="{7850742D-8BC9-4BD2-B3D4-90B5DA23C694}" srcId="{4D05F3B7-494C-4FCB-A4B4-09BEC44F5A17}" destId="{57B8F320-5A85-4A92-AAB5-038BB71BF019}" srcOrd="1" destOrd="0" parTransId="{3ED572A5-C66F-49FD-8B3E-2518BC7818AC}" sibTransId="{994E9F80-A528-4FE0-A0A7-AF0A537AFD04}"/>
    <dgm:cxn modelId="{EE55C63D-594F-4008-9937-7BA0D90BFE65}" type="presOf" srcId="{31380B2A-5A25-4B15-9C0B-A511E205C95C}" destId="{BC9658E6-1FA1-4C52-B4AE-724F0F6D1F82}" srcOrd="0" destOrd="0" presId="urn:microsoft.com/office/officeart/2005/8/layout/hierarchy1"/>
    <dgm:cxn modelId="{941AB95F-8376-4AD6-8560-05D5BE37ABE8}" srcId="{A141F709-6AB4-4322-AFFE-6A01D285C450}" destId="{F1B76177-30DB-40AD-BB97-C2463501850C}" srcOrd="1" destOrd="0" parTransId="{6DABEE67-8A01-4DB6-9C1D-BED0C5A8D71C}" sibTransId="{8F1568E7-1C07-473B-BD58-C4BD64F695F9}"/>
    <dgm:cxn modelId="{98F2D84C-E7CA-4659-ADD8-D5F4E5ABC941}" type="presOf" srcId="{D99041B6-132A-43C1-8ECB-1E54CD1090FA}" destId="{F9BAE692-4160-4F78-842C-6F07EFB5D6B3}" srcOrd="0" destOrd="0" presId="urn:microsoft.com/office/officeart/2005/8/layout/hierarchy1"/>
    <dgm:cxn modelId="{3C78E970-DC5F-4191-AFAD-0D4E7066BE31}" srcId="{A141F709-6AB4-4322-AFFE-6A01D285C450}" destId="{31380B2A-5A25-4B15-9C0B-A511E205C95C}" srcOrd="0" destOrd="0" parTransId="{8A2052DA-4974-46B7-B7FC-FC23E1E48C01}" sibTransId="{FC2A0242-524E-4017-BF1A-585F90F012A6}"/>
    <dgm:cxn modelId="{B3C83553-D2ED-419D-8854-A24C8E415D05}" type="presOf" srcId="{F1B76177-30DB-40AD-BB97-C2463501850C}" destId="{E4F554C9-6EBA-4178-97A0-8BA24689DD56}" srcOrd="0" destOrd="0" presId="urn:microsoft.com/office/officeart/2005/8/layout/hierarchy1"/>
    <dgm:cxn modelId="{98799575-8A45-481C-96C6-E763F189DE71}" srcId="{E0BFB3B4-A5E2-4B30-AAEA-B298DBAE0A71}" destId="{8F18DE81-212E-4D92-8CCB-473968E3605B}" srcOrd="1" destOrd="0" parTransId="{835AA3F8-D1D6-460A-937D-4A4C0C287E7F}" sibTransId="{22C41671-763D-4837-B24C-6224DBF1104D}"/>
    <dgm:cxn modelId="{1A562458-0493-47BD-B71C-F5B0377C3DF6}" type="presOf" srcId="{A141F709-6AB4-4322-AFFE-6A01D285C450}" destId="{F43A236C-162D-4FC6-A82A-881F2C7ED897}" srcOrd="0" destOrd="0" presId="urn:microsoft.com/office/officeart/2005/8/layout/hierarchy1"/>
    <dgm:cxn modelId="{2FB54981-940F-41CD-AD30-28B5D3441216}" type="presOf" srcId="{DE5AA690-212D-43C7-8006-7D54E4283A09}" destId="{75CBAC45-7610-4B1E-B276-207DD181D2B0}" srcOrd="0" destOrd="0" presId="urn:microsoft.com/office/officeart/2005/8/layout/hierarchy1"/>
    <dgm:cxn modelId="{53A17487-3223-4F5C-8D22-EC6746359F19}" type="presOf" srcId="{0B6AEC35-80CF-4977-8F3C-90CFD73C0B0A}" destId="{B6FB0391-E731-4677-A352-80C68A5077EE}" srcOrd="0" destOrd="0" presId="urn:microsoft.com/office/officeart/2005/8/layout/hierarchy1"/>
    <dgm:cxn modelId="{1CF4B490-DC59-430C-952B-BDEC10B20300}" type="presOf" srcId="{6DABEE67-8A01-4DB6-9C1D-BED0C5A8D71C}" destId="{FA7D7782-4707-43AC-AED8-6B419BF3B75E}" srcOrd="0" destOrd="0" presId="urn:microsoft.com/office/officeart/2005/8/layout/hierarchy1"/>
    <dgm:cxn modelId="{A524DD90-9EBA-4AD8-AB46-5A15D75A7CD9}" type="presOf" srcId="{8A2052DA-4974-46B7-B7FC-FC23E1E48C01}" destId="{77DB69B8-93A0-4529-B7F2-297A2DE59B6B}" srcOrd="0" destOrd="0" presId="urn:microsoft.com/office/officeart/2005/8/layout/hierarchy1"/>
    <dgm:cxn modelId="{775A8F93-90E1-45FD-9FC8-6B8D44E5BF56}" type="presOf" srcId="{57B8F320-5A85-4A92-AAB5-038BB71BF019}" destId="{A1894E4E-AD36-42D5-91FD-B201EA0BAFFF}" srcOrd="0" destOrd="0" presId="urn:microsoft.com/office/officeart/2005/8/layout/hierarchy1"/>
    <dgm:cxn modelId="{EA37A7A2-69B4-4708-A82C-BB3A7A62E2C7}" srcId="{4D05F3B7-494C-4FCB-A4B4-09BEC44F5A17}" destId="{66040930-9ADA-45DB-8175-23A990FA0621}" srcOrd="0" destOrd="0" parTransId="{EF52ACD7-64F6-468C-9BE9-48223697A19F}" sibTransId="{73649D35-AEA1-44AA-94FA-AF12134ADCE6}"/>
    <dgm:cxn modelId="{A40E10A6-3FE1-4926-9154-75DB0CA87F8B}" type="presOf" srcId="{AD28D79F-A1D3-4E99-99CC-97B1B6CE4C3D}" destId="{087BF92B-F206-478C-93D2-B8CD5F86FEA5}" srcOrd="0" destOrd="0" presId="urn:microsoft.com/office/officeart/2005/8/layout/hierarchy1"/>
    <dgm:cxn modelId="{BED6B9AA-173A-44AB-BB7C-8D500370F198}" srcId="{66040930-9ADA-45DB-8175-23A990FA0621}" destId="{E0BFB3B4-A5E2-4B30-AAEA-B298DBAE0A71}" srcOrd="1" destOrd="0" parTransId="{AD28D79F-A1D3-4E99-99CC-97B1B6CE4C3D}" sibTransId="{5E8C3D56-F7A5-415C-94FE-338640854F63}"/>
    <dgm:cxn modelId="{01D99BC5-5116-49DE-8487-AAFD426EED27}" srcId="{E0BFB3B4-A5E2-4B30-AAEA-B298DBAE0A71}" destId="{7CF2C35D-52F5-4F5E-BAB9-2992B553CC54}" srcOrd="0" destOrd="0" parTransId="{CCF5C23B-543E-4AF2-96C6-4C0419CD4056}" sibTransId="{BA6C3460-87EB-4075-98E4-298D3703AFDD}"/>
    <dgm:cxn modelId="{C7312DD2-1108-4600-A28F-84D981FAF050}" type="presOf" srcId="{4D05F3B7-494C-4FCB-A4B4-09BEC44F5A17}" destId="{BAF66733-07F9-4678-91E5-F25AE869076E}" srcOrd="0" destOrd="0" presId="urn:microsoft.com/office/officeart/2005/8/layout/hierarchy1"/>
    <dgm:cxn modelId="{9A4238D7-6CEF-4094-A7F8-068FDE3B65C4}" type="presOf" srcId="{CCF5C23B-543E-4AF2-96C6-4C0419CD4056}" destId="{62366875-9B39-4481-AAF7-96586E82DC8B}" srcOrd="0" destOrd="0" presId="urn:microsoft.com/office/officeart/2005/8/layout/hierarchy1"/>
    <dgm:cxn modelId="{14C162E0-2197-43C1-9913-066F76C83BCA}" srcId="{66040930-9ADA-45DB-8175-23A990FA0621}" destId="{A141F709-6AB4-4322-AFFE-6A01D285C450}" srcOrd="0" destOrd="0" parTransId="{DE5AA690-212D-43C7-8006-7D54E4283A09}" sibTransId="{40DF19F7-2A6C-430D-AB4F-571A71300460}"/>
    <dgm:cxn modelId="{95BADCE0-3A6A-4870-A528-86D487E2660C}" type="presOf" srcId="{8F18DE81-212E-4D92-8CCB-473968E3605B}" destId="{A165D353-F4AB-4529-8D68-B7AECEB8B84F}" srcOrd="0" destOrd="0" presId="urn:microsoft.com/office/officeart/2005/8/layout/hierarchy1"/>
    <dgm:cxn modelId="{369A87E6-A602-49BF-8728-FA6AEEA5E14C}" type="presOf" srcId="{E0BFB3B4-A5E2-4B30-AAEA-B298DBAE0A71}" destId="{79FC2887-EAE0-489B-BF45-380306F87E72}" srcOrd="0" destOrd="0" presId="urn:microsoft.com/office/officeart/2005/8/layout/hierarchy1"/>
    <dgm:cxn modelId="{B7BD9098-5334-49E3-AE90-F93ED3F317DF}" type="presParOf" srcId="{BAF66733-07F9-4678-91E5-F25AE869076E}" destId="{7D687AA8-7F78-4053-95EB-82BF62ED7FF3}" srcOrd="0" destOrd="0" presId="urn:microsoft.com/office/officeart/2005/8/layout/hierarchy1"/>
    <dgm:cxn modelId="{3CCFE464-D0FC-43E4-BB9D-BA9473C5BA19}" type="presParOf" srcId="{7D687AA8-7F78-4053-95EB-82BF62ED7FF3}" destId="{32D3B828-1DCC-46D6-BDA5-F23262F1B1CA}" srcOrd="0" destOrd="0" presId="urn:microsoft.com/office/officeart/2005/8/layout/hierarchy1"/>
    <dgm:cxn modelId="{1B248FB5-5C23-46E1-ABE3-8799CFC57419}" type="presParOf" srcId="{32D3B828-1DCC-46D6-BDA5-F23262F1B1CA}" destId="{070FAD68-4330-4A0A-9FAD-C99B68483C17}" srcOrd="0" destOrd="0" presId="urn:microsoft.com/office/officeart/2005/8/layout/hierarchy1"/>
    <dgm:cxn modelId="{F316D001-E96D-40CE-B536-B581025B44B6}" type="presParOf" srcId="{32D3B828-1DCC-46D6-BDA5-F23262F1B1CA}" destId="{67F7F94C-4EFC-4BCA-B049-EE953DB94778}" srcOrd="1" destOrd="0" presId="urn:microsoft.com/office/officeart/2005/8/layout/hierarchy1"/>
    <dgm:cxn modelId="{FC3A1BEB-9DCA-4320-B473-793412C69450}" type="presParOf" srcId="{7D687AA8-7F78-4053-95EB-82BF62ED7FF3}" destId="{EA556994-81A2-440E-A768-4FD9577BDEF1}" srcOrd="1" destOrd="0" presId="urn:microsoft.com/office/officeart/2005/8/layout/hierarchy1"/>
    <dgm:cxn modelId="{234E3369-3C29-4667-A435-E394C46110E4}" type="presParOf" srcId="{EA556994-81A2-440E-A768-4FD9577BDEF1}" destId="{75CBAC45-7610-4B1E-B276-207DD181D2B0}" srcOrd="0" destOrd="0" presId="urn:microsoft.com/office/officeart/2005/8/layout/hierarchy1"/>
    <dgm:cxn modelId="{C209DDC0-C5CF-4DDA-89A5-ACED52331C8D}" type="presParOf" srcId="{EA556994-81A2-440E-A768-4FD9577BDEF1}" destId="{EF893B17-6351-4A7C-A4A4-D2EED1530A07}" srcOrd="1" destOrd="0" presId="urn:microsoft.com/office/officeart/2005/8/layout/hierarchy1"/>
    <dgm:cxn modelId="{5E2B0623-9E57-48E6-8C16-4C24281BD1D2}" type="presParOf" srcId="{EF893B17-6351-4A7C-A4A4-D2EED1530A07}" destId="{02DB4830-60C4-41F2-8CB3-57605CFB3682}" srcOrd="0" destOrd="0" presId="urn:microsoft.com/office/officeart/2005/8/layout/hierarchy1"/>
    <dgm:cxn modelId="{0B60336C-CA41-48F7-A19A-E134E6C66153}" type="presParOf" srcId="{02DB4830-60C4-41F2-8CB3-57605CFB3682}" destId="{2F93178B-3073-4F02-933D-F0CA1F21CC60}" srcOrd="0" destOrd="0" presId="urn:microsoft.com/office/officeart/2005/8/layout/hierarchy1"/>
    <dgm:cxn modelId="{33D7E8E5-AA52-475C-A2AE-FC0AD8A0BC2D}" type="presParOf" srcId="{02DB4830-60C4-41F2-8CB3-57605CFB3682}" destId="{F43A236C-162D-4FC6-A82A-881F2C7ED897}" srcOrd="1" destOrd="0" presId="urn:microsoft.com/office/officeart/2005/8/layout/hierarchy1"/>
    <dgm:cxn modelId="{FC6BA968-18B0-49DB-8F79-7FA30A2D2D8E}" type="presParOf" srcId="{EF893B17-6351-4A7C-A4A4-D2EED1530A07}" destId="{2F3FA03F-67CC-401F-8380-FA7E6C9B1388}" srcOrd="1" destOrd="0" presId="urn:microsoft.com/office/officeart/2005/8/layout/hierarchy1"/>
    <dgm:cxn modelId="{B44C3258-7E7F-47FA-A57F-B89A8222F6EC}" type="presParOf" srcId="{2F3FA03F-67CC-401F-8380-FA7E6C9B1388}" destId="{77DB69B8-93A0-4529-B7F2-297A2DE59B6B}" srcOrd="0" destOrd="0" presId="urn:microsoft.com/office/officeart/2005/8/layout/hierarchy1"/>
    <dgm:cxn modelId="{4E1C20CA-957B-4401-B943-B1D87DF05918}" type="presParOf" srcId="{2F3FA03F-67CC-401F-8380-FA7E6C9B1388}" destId="{1ED7E16D-C29F-47B6-9336-E41701EA048F}" srcOrd="1" destOrd="0" presId="urn:microsoft.com/office/officeart/2005/8/layout/hierarchy1"/>
    <dgm:cxn modelId="{0A4F93A1-2E78-448D-A6F2-A3151BCD4D38}" type="presParOf" srcId="{1ED7E16D-C29F-47B6-9336-E41701EA048F}" destId="{7E181FA7-5802-4D16-96DE-C037BBA360E9}" srcOrd="0" destOrd="0" presId="urn:microsoft.com/office/officeart/2005/8/layout/hierarchy1"/>
    <dgm:cxn modelId="{55A22469-1AAE-4960-AC0A-152AF5E0AB8E}" type="presParOf" srcId="{7E181FA7-5802-4D16-96DE-C037BBA360E9}" destId="{E5B4D5B7-ACC5-49BF-B5CD-D5E4553AF427}" srcOrd="0" destOrd="0" presId="urn:microsoft.com/office/officeart/2005/8/layout/hierarchy1"/>
    <dgm:cxn modelId="{85B368C4-7E2F-47C7-8288-C3FBB8C0B496}" type="presParOf" srcId="{7E181FA7-5802-4D16-96DE-C037BBA360E9}" destId="{BC9658E6-1FA1-4C52-B4AE-724F0F6D1F82}" srcOrd="1" destOrd="0" presId="urn:microsoft.com/office/officeart/2005/8/layout/hierarchy1"/>
    <dgm:cxn modelId="{D8E5A383-F67B-406A-9C2E-A36EC6E97062}" type="presParOf" srcId="{1ED7E16D-C29F-47B6-9336-E41701EA048F}" destId="{0FE3BCE8-95CE-486E-AD83-167658A1B801}" srcOrd="1" destOrd="0" presId="urn:microsoft.com/office/officeart/2005/8/layout/hierarchy1"/>
    <dgm:cxn modelId="{C916BA67-DB9F-4F4C-A55F-50E22914B788}" type="presParOf" srcId="{2F3FA03F-67CC-401F-8380-FA7E6C9B1388}" destId="{FA7D7782-4707-43AC-AED8-6B419BF3B75E}" srcOrd="2" destOrd="0" presId="urn:microsoft.com/office/officeart/2005/8/layout/hierarchy1"/>
    <dgm:cxn modelId="{3179C217-3106-4D2E-B019-8E975AE500E1}" type="presParOf" srcId="{2F3FA03F-67CC-401F-8380-FA7E6C9B1388}" destId="{E4B8BB45-6A22-4A98-8087-E9CACEACA7CC}" srcOrd="3" destOrd="0" presId="urn:microsoft.com/office/officeart/2005/8/layout/hierarchy1"/>
    <dgm:cxn modelId="{5D530EA4-CC1C-4AA4-97E4-C6C3770AF33C}" type="presParOf" srcId="{E4B8BB45-6A22-4A98-8087-E9CACEACA7CC}" destId="{B1B6DDE1-39FF-4E0E-B572-E82CBDD0CA8F}" srcOrd="0" destOrd="0" presId="urn:microsoft.com/office/officeart/2005/8/layout/hierarchy1"/>
    <dgm:cxn modelId="{BF0B9F4B-3A06-4A75-8E7C-CDCF2C8A5ED6}" type="presParOf" srcId="{B1B6DDE1-39FF-4E0E-B572-E82CBDD0CA8F}" destId="{0E39AB01-9B93-45D9-B8CC-E4E10B7BBAF4}" srcOrd="0" destOrd="0" presId="urn:microsoft.com/office/officeart/2005/8/layout/hierarchy1"/>
    <dgm:cxn modelId="{1783EFBA-16DE-417E-96C7-1FAEE7151880}" type="presParOf" srcId="{B1B6DDE1-39FF-4E0E-B572-E82CBDD0CA8F}" destId="{E4F554C9-6EBA-4178-97A0-8BA24689DD56}" srcOrd="1" destOrd="0" presId="urn:microsoft.com/office/officeart/2005/8/layout/hierarchy1"/>
    <dgm:cxn modelId="{6CAB85DF-B9CE-4FC4-AEC5-FE478D345A2B}" type="presParOf" srcId="{E4B8BB45-6A22-4A98-8087-E9CACEACA7CC}" destId="{7E056170-DE0D-4C81-A4F3-80F762FE4315}" srcOrd="1" destOrd="0" presId="urn:microsoft.com/office/officeart/2005/8/layout/hierarchy1"/>
    <dgm:cxn modelId="{49CF4FBE-ED1E-4CC9-B361-C427F534188C}" type="presParOf" srcId="{EA556994-81A2-440E-A768-4FD9577BDEF1}" destId="{087BF92B-F206-478C-93D2-B8CD5F86FEA5}" srcOrd="2" destOrd="0" presId="urn:microsoft.com/office/officeart/2005/8/layout/hierarchy1"/>
    <dgm:cxn modelId="{6CC296EC-0484-47EC-A5BF-766E1D3DAB8C}" type="presParOf" srcId="{EA556994-81A2-440E-A768-4FD9577BDEF1}" destId="{D050869A-5336-418C-9F70-3CD44A5E10D4}" srcOrd="3" destOrd="0" presId="urn:microsoft.com/office/officeart/2005/8/layout/hierarchy1"/>
    <dgm:cxn modelId="{71735273-A41A-45A7-9170-0F221D81D1E1}" type="presParOf" srcId="{D050869A-5336-418C-9F70-3CD44A5E10D4}" destId="{F783E490-7BDC-4CA0-9589-8F27ABB17C74}" srcOrd="0" destOrd="0" presId="urn:microsoft.com/office/officeart/2005/8/layout/hierarchy1"/>
    <dgm:cxn modelId="{5B888431-DEDE-49C2-8E26-F6B70872BEDB}" type="presParOf" srcId="{F783E490-7BDC-4CA0-9589-8F27ABB17C74}" destId="{31450776-0736-43B7-B494-2EA7EFAFF39B}" srcOrd="0" destOrd="0" presId="urn:microsoft.com/office/officeart/2005/8/layout/hierarchy1"/>
    <dgm:cxn modelId="{D4AD32BD-8F24-4A2E-8AB2-23210C4666F3}" type="presParOf" srcId="{F783E490-7BDC-4CA0-9589-8F27ABB17C74}" destId="{79FC2887-EAE0-489B-BF45-380306F87E72}" srcOrd="1" destOrd="0" presId="urn:microsoft.com/office/officeart/2005/8/layout/hierarchy1"/>
    <dgm:cxn modelId="{25BCFAA4-AD11-4653-851D-8A86CF84C4EF}" type="presParOf" srcId="{D050869A-5336-418C-9F70-3CD44A5E10D4}" destId="{B4F75BAD-8ACF-41ED-A840-A0722DAC74B9}" srcOrd="1" destOrd="0" presId="urn:microsoft.com/office/officeart/2005/8/layout/hierarchy1"/>
    <dgm:cxn modelId="{C4010AE9-4175-46BF-8AD2-E6A2A379FB0A}" type="presParOf" srcId="{B4F75BAD-8ACF-41ED-A840-A0722DAC74B9}" destId="{62366875-9B39-4481-AAF7-96586E82DC8B}" srcOrd="0" destOrd="0" presId="urn:microsoft.com/office/officeart/2005/8/layout/hierarchy1"/>
    <dgm:cxn modelId="{FEFF8719-BC73-471F-80C4-F8FF152B4D86}" type="presParOf" srcId="{B4F75BAD-8ACF-41ED-A840-A0722DAC74B9}" destId="{1BC87DC2-5EC5-4B77-A4AF-B0385E86737B}" srcOrd="1" destOrd="0" presId="urn:microsoft.com/office/officeart/2005/8/layout/hierarchy1"/>
    <dgm:cxn modelId="{775D1DB3-2B0D-4581-B185-1E36CBBF327E}" type="presParOf" srcId="{1BC87DC2-5EC5-4B77-A4AF-B0385E86737B}" destId="{D624B027-1DFC-445A-B081-D486FCE38894}" srcOrd="0" destOrd="0" presId="urn:microsoft.com/office/officeart/2005/8/layout/hierarchy1"/>
    <dgm:cxn modelId="{BDDEEEB4-C568-4F1B-9DCC-EB42AE0C4BDE}" type="presParOf" srcId="{D624B027-1DFC-445A-B081-D486FCE38894}" destId="{2FD5B3AF-2094-4893-8E55-33DF3329236C}" srcOrd="0" destOrd="0" presId="urn:microsoft.com/office/officeart/2005/8/layout/hierarchy1"/>
    <dgm:cxn modelId="{7773BE0C-72C3-4B55-A1AB-5E46F1045734}" type="presParOf" srcId="{D624B027-1DFC-445A-B081-D486FCE38894}" destId="{ED7CDBFB-4FC6-441F-B36E-07AFA67FA023}" srcOrd="1" destOrd="0" presId="urn:microsoft.com/office/officeart/2005/8/layout/hierarchy1"/>
    <dgm:cxn modelId="{CA0D4F0F-B5D8-48FC-8358-518CFCB891B3}" type="presParOf" srcId="{1BC87DC2-5EC5-4B77-A4AF-B0385E86737B}" destId="{9BCD0D0B-E790-4356-B215-1B9277D6EC7B}" srcOrd="1" destOrd="0" presId="urn:microsoft.com/office/officeart/2005/8/layout/hierarchy1"/>
    <dgm:cxn modelId="{8116B502-4F8F-43AC-8195-E11CAA86909F}" type="presParOf" srcId="{B4F75BAD-8ACF-41ED-A840-A0722DAC74B9}" destId="{F63B7C15-9C16-43B3-85AF-5EDAACA694B2}" srcOrd="2" destOrd="0" presId="urn:microsoft.com/office/officeart/2005/8/layout/hierarchy1"/>
    <dgm:cxn modelId="{3DF368B4-CF66-454D-9940-BCEE9B94DAA5}" type="presParOf" srcId="{B4F75BAD-8ACF-41ED-A840-A0722DAC74B9}" destId="{06EDD908-0A69-4B09-ABDC-15479FA91975}" srcOrd="3" destOrd="0" presId="urn:microsoft.com/office/officeart/2005/8/layout/hierarchy1"/>
    <dgm:cxn modelId="{510B923F-D46E-4A05-B2F3-5E43062CF050}" type="presParOf" srcId="{06EDD908-0A69-4B09-ABDC-15479FA91975}" destId="{E7E526E6-9B61-4884-9AD5-894D3B7FA2CC}" srcOrd="0" destOrd="0" presId="urn:microsoft.com/office/officeart/2005/8/layout/hierarchy1"/>
    <dgm:cxn modelId="{E8D74C2E-25CC-4947-A35B-3A25620C9299}" type="presParOf" srcId="{E7E526E6-9B61-4884-9AD5-894D3B7FA2CC}" destId="{A34B08E9-86ED-43DF-853E-045720AD0A45}" srcOrd="0" destOrd="0" presId="urn:microsoft.com/office/officeart/2005/8/layout/hierarchy1"/>
    <dgm:cxn modelId="{4ADCA292-A070-456F-9947-E230007E48D0}" type="presParOf" srcId="{E7E526E6-9B61-4884-9AD5-894D3B7FA2CC}" destId="{A165D353-F4AB-4529-8D68-B7AECEB8B84F}" srcOrd="1" destOrd="0" presId="urn:microsoft.com/office/officeart/2005/8/layout/hierarchy1"/>
    <dgm:cxn modelId="{B976A7C2-6664-496A-B0A4-20E4A92D8A76}" type="presParOf" srcId="{06EDD908-0A69-4B09-ABDC-15479FA91975}" destId="{0B4BA0EC-EBE1-4B5E-9A58-9435BFB602F0}" srcOrd="1" destOrd="0" presId="urn:microsoft.com/office/officeart/2005/8/layout/hierarchy1"/>
    <dgm:cxn modelId="{0C92E2B8-8F41-4690-A360-8F927E0D51C1}" type="presParOf" srcId="{B4F75BAD-8ACF-41ED-A840-A0722DAC74B9}" destId="{F9BAE692-4160-4F78-842C-6F07EFB5D6B3}" srcOrd="4" destOrd="0" presId="urn:microsoft.com/office/officeart/2005/8/layout/hierarchy1"/>
    <dgm:cxn modelId="{5D33F584-FE1E-474D-973C-0DB20EFF0366}" type="presParOf" srcId="{B4F75BAD-8ACF-41ED-A840-A0722DAC74B9}" destId="{9F9BE843-BFAC-4400-8C87-4D271A45CDF1}" srcOrd="5" destOrd="0" presId="urn:microsoft.com/office/officeart/2005/8/layout/hierarchy1"/>
    <dgm:cxn modelId="{3346DFA1-6283-46D8-B66A-07568A7DE7B2}" type="presParOf" srcId="{9F9BE843-BFAC-4400-8C87-4D271A45CDF1}" destId="{798C5954-48C5-45A5-A7F6-3824C528FAC3}" srcOrd="0" destOrd="0" presId="urn:microsoft.com/office/officeart/2005/8/layout/hierarchy1"/>
    <dgm:cxn modelId="{303DFE53-FC0F-417F-BB48-260591B7F0E0}" type="presParOf" srcId="{798C5954-48C5-45A5-A7F6-3824C528FAC3}" destId="{B0BA9AFD-ABC6-467A-B0D2-5B2C4EB0B0D6}" srcOrd="0" destOrd="0" presId="urn:microsoft.com/office/officeart/2005/8/layout/hierarchy1"/>
    <dgm:cxn modelId="{888192B0-A34F-459F-B5E8-0DCFCCFFA21C}" type="presParOf" srcId="{798C5954-48C5-45A5-A7F6-3824C528FAC3}" destId="{B6FB0391-E731-4677-A352-80C68A5077EE}" srcOrd="1" destOrd="0" presId="urn:microsoft.com/office/officeart/2005/8/layout/hierarchy1"/>
    <dgm:cxn modelId="{88B0692A-D6DA-415D-80AF-F2C95354E74B}" type="presParOf" srcId="{9F9BE843-BFAC-4400-8C87-4D271A45CDF1}" destId="{3318AB5B-E536-4378-AB58-F228B8B01D10}" srcOrd="1" destOrd="0" presId="urn:microsoft.com/office/officeart/2005/8/layout/hierarchy1"/>
    <dgm:cxn modelId="{4C06FAA3-BDA9-493E-A605-3D81B8390759}" type="presParOf" srcId="{BAF66733-07F9-4678-91E5-F25AE869076E}" destId="{90471942-652B-4765-B765-0921D17E903E}" srcOrd="1" destOrd="0" presId="urn:microsoft.com/office/officeart/2005/8/layout/hierarchy1"/>
    <dgm:cxn modelId="{A78738A3-2696-4F66-91D9-B0A990C0F8C6}" type="presParOf" srcId="{90471942-652B-4765-B765-0921D17E903E}" destId="{B499DBCC-DDC2-4ACA-8378-DB188C9F3634}" srcOrd="0" destOrd="0" presId="urn:microsoft.com/office/officeart/2005/8/layout/hierarchy1"/>
    <dgm:cxn modelId="{A59BCC39-528A-4AB5-B9CE-8CD048C5738F}" type="presParOf" srcId="{B499DBCC-DDC2-4ACA-8378-DB188C9F3634}" destId="{FAED05A3-FC20-431C-974A-B0B78B83B60E}" srcOrd="0" destOrd="0" presId="urn:microsoft.com/office/officeart/2005/8/layout/hierarchy1"/>
    <dgm:cxn modelId="{D86BDF6E-CB9B-4A1F-9096-D818A61CFD07}" type="presParOf" srcId="{B499DBCC-DDC2-4ACA-8378-DB188C9F3634}" destId="{A1894E4E-AD36-42D5-91FD-B201EA0BAFFF}" srcOrd="1" destOrd="0" presId="urn:microsoft.com/office/officeart/2005/8/layout/hierarchy1"/>
    <dgm:cxn modelId="{AF791893-ACD2-4181-8BB3-14DD9135BB76}" type="presParOf" srcId="{90471942-652B-4765-B765-0921D17E903E}" destId="{E81DA1E7-3BDE-4A23-A4E8-F1ED908F46E5}" srcOrd="1" destOrd="0" presId="urn:microsoft.com/office/officeart/2005/8/layout/hierarchy1"/>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DF7398CD-A711-4D48-B3D8-E9D885B06850}" type="doc">
      <dgm:prSet loTypeId="urn:microsoft.com/office/officeart/2005/8/layout/hierarchy3" loCatId="list" qsTypeId="urn:microsoft.com/office/officeart/2005/8/quickstyle/3d1" qsCatId="3D" csTypeId="urn:microsoft.com/office/officeart/2005/8/colors/accent1_2" csCatId="accent1" phldr="1"/>
      <dgm:spPr/>
      <dgm:t>
        <a:bodyPr/>
        <a:lstStyle/>
        <a:p>
          <a:endParaRPr lang="en-US"/>
        </a:p>
      </dgm:t>
    </dgm:pt>
    <dgm:pt modelId="{E892CC65-93F8-4B10-8D40-7646294DEB4A}">
      <dgm:prSet phldrT="[Text]"/>
      <dgm:spPr/>
      <dgm:t>
        <a:bodyPr/>
        <a:lstStyle/>
        <a:p>
          <a:r>
            <a:rPr lang="ar-EG" dirty="0">
              <a:cs typeface="+mj-cs"/>
            </a:rPr>
            <a:t>3) البحوث السببية</a:t>
          </a:r>
        </a:p>
        <a:p>
          <a:r>
            <a:rPr lang="en-US" dirty="0">
              <a:cs typeface="+mj-cs"/>
            </a:rPr>
            <a:t>Causal Research </a:t>
          </a:r>
        </a:p>
      </dgm:t>
    </dgm:pt>
    <dgm:pt modelId="{EFACAACD-2C78-46ED-BD31-376E9EE16C86}" type="parTrans" cxnId="{AB1CCDCB-AC3B-49EA-8EEC-E444545BDF81}">
      <dgm:prSet/>
      <dgm:spPr/>
      <dgm:t>
        <a:bodyPr/>
        <a:lstStyle/>
        <a:p>
          <a:endParaRPr lang="en-US"/>
        </a:p>
      </dgm:t>
    </dgm:pt>
    <dgm:pt modelId="{EA52EF1E-20C2-4478-8DC3-B002FA2B73CA}" type="sibTrans" cxnId="{AB1CCDCB-AC3B-49EA-8EEC-E444545BDF81}">
      <dgm:prSet/>
      <dgm:spPr/>
      <dgm:t>
        <a:bodyPr/>
        <a:lstStyle/>
        <a:p>
          <a:endParaRPr lang="en-US"/>
        </a:p>
      </dgm:t>
    </dgm:pt>
    <dgm:pt modelId="{80C36D48-65F7-4C12-89E0-26A31B6ADF1F}">
      <dgm:prSet phldrT="[Text]"/>
      <dgm:spPr/>
      <dgm:t>
        <a:bodyPr/>
        <a:lstStyle/>
        <a:p>
          <a:r>
            <a:rPr lang="ar-EG" dirty="0">
              <a:cs typeface="+mj-cs"/>
            </a:rPr>
            <a:t>المنهج التجريبي</a:t>
          </a:r>
        </a:p>
        <a:p>
          <a:r>
            <a:rPr lang="en-US" dirty="0">
              <a:latin typeface="Times New Roman" panose="02020603050405020304" pitchFamily="18" charset="0"/>
              <a:cs typeface="Times New Roman" panose="02020603050405020304" pitchFamily="18" charset="0"/>
            </a:rPr>
            <a:t>Experimental</a:t>
          </a:r>
          <a:r>
            <a:rPr lang="en-US" dirty="0"/>
            <a:t> </a:t>
          </a:r>
        </a:p>
      </dgm:t>
    </dgm:pt>
    <dgm:pt modelId="{0ABD486E-812A-4A02-AB7B-FFB9477DF54C}" type="parTrans" cxnId="{F191DB6E-D310-4423-A86E-FB68119F9B72}">
      <dgm:prSet/>
      <dgm:spPr/>
      <dgm:t>
        <a:bodyPr/>
        <a:lstStyle/>
        <a:p>
          <a:endParaRPr lang="en-US"/>
        </a:p>
      </dgm:t>
    </dgm:pt>
    <dgm:pt modelId="{07E8E907-D107-4708-A2C9-AD908D552157}" type="sibTrans" cxnId="{F191DB6E-D310-4423-A86E-FB68119F9B72}">
      <dgm:prSet/>
      <dgm:spPr/>
      <dgm:t>
        <a:bodyPr/>
        <a:lstStyle/>
        <a:p>
          <a:endParaRPr lang="en-US"/>
        </a:p>
      </dgm:t>
    </dgm:pt>
    <dgm:pt modelId="{D8BD19AC-D5FD-4664-9019-50FC0D9C82B8}">
      <dgm:prSet phldrT="[Text]"/>
      <dgm:spPr/>
      <dgm:t>
        <a:bodyPr/>
        <a:lstStyle/>
        <a:p>
          <a:r>
            <a:rPr lang="ar-EG" dirty="0">
              <a:cs typeface="+mj-cs"/>
            </a:rPr>
            <a:t>المنهج شبه التجريبي</a:t>
          </a:r>
          <a:endParaRPr lang="en-US" dirty="0">
            <a:cs typeface="+mj-cs"/>
          </a:endParaRPr>
        </a:p>
        <a:p>
          <a:r>
            <a:rPr lang="en-US" dirty="0">
              <a:cs typeface="+mj-cs"/>
            </a:rPr>
            <a:t>Quasi</a:t>
          </a:r>
          <a:r>
            <a:rPr lang="ar-EG" dirty="0">
              <a:cs typeface="+mj-cs"/>
            </a:rPr>
            <a:t>-</a:t>
          </a:r>
          <a:r>
            <a:rPr lang="en-US" dirty="0">
              <a:cs typeface="+mj-cs"/>
            </a:rPr>
            <a:t> Experimental </a:t>
          </a:r>
        </a:p>
      </dgm:t>
    </dgm:pt>
    <dgm:pt modelId="{815B9599-34F1-4FC7-8AAD-8248BF59A568}" type="parTrans" cxnId="{AD63A26E-D7DD-4A28-A4F5-297FE2F3CD65}">
      <dgm:prSet/>
      <dgm:spPr/>
      <dgm:t>
        <a:bodyPr/>
        <a:lstStyle/>
        <a:p>
          <a:endParaRPr lang="en-US"/>
        </a:p>
      </dgm:t>
    </dgm:pt>
    <dgm:pt modelId="{6B8D5E79-731B-4104-A46F-24221E5A5FBE}" type="sibTrans" cxnId="{AD63A26E-D7DD-4A28-A4F5-297FE2F3CD65}">
      <dgm:prSet/>
      <dgm:spPr/>
      <dgm:t>
        <a:bodyPr/>
        <a:lstStyle/>
        <a:p>
          <a:endParaRPr lang="en-US"/>
        </a:p>
      </dgm:t>
    </dgm:pt>
    <dgm:pt modelId="{46DAED4F-6DD9-4E6E-B96E-ED9D38A873AC}" type="pres">
      <dgm:prSet presAssocID="{DF7398CD-A711-4D48-B3D8-E9D885B06850}" presName="diagram" presStyleCnt="0">
        <dgm:presLayoutVars>
          <dgm:chPref val="1"/>
          <dgm:dir/>
          <dgm:animOne val="branch"/>
          <dgm:animLvl val="lvl"/>
          <dgm:resizeHandles/>
        </dgm:presLayoutVars>
      </dgm:prSet>
      <dgm:spPr/>
    </dgm:pt>
    <dgm:pt modelId="{601E36B0-001B-444F-AECB-81D81DAA30F0}" type="pres">
      <dgm:prSet presAssocID="{E892CC65-93F8-4B10-8D40-7646294DEB4A}" presName="root" presStyleCnt="0"/>
      <dgm:spPr/>
    </dgm:pt>
    <dgm:pt modelId="{90866331-70C7-46E2-BC10-2820DC50D85B}" type="pres">
      <dgm:prSet presAssocID="{E892CC65-93F8-4B10-8D40-7646294DEB4A}" presName="rootComposite" presStyleCnt="0"/>
      <dgm:spPr/>
    </dgm:pt>
    <dgm:pt modelId="{283047C6-E3A7-43F2-AF2B-EFB0985A4969}" type="pres">
      <dgm:prSet presAssocID="{E892CC65-93F8-4B10-8D40-7646294DEB4A}" presName="rootText" presStyleLbl="node1" presStyleIdx="0" presStyleCnt="1" custScaleX="178800"/>
      <dgm:spPr/>
    </dgm:pt>
    <dgm:pt modelId="{3F061EBB-752F-4E5F-B19A-3B8305512884}" type="pres">
      <dgm:prSet presAssocID="{E892CC65-93F8-4B10-8D40-7646294DEB4A}" presName="rootConnector" presStyleLbl="node1" presStyleIdx="0" presStyleCnt="1"/>
      <dgm:spPr/>
    </dgm:pt>
    <dgm:pt modelId="{1F262DF0-C5F9-40FE-AFD3-E66CF877FC5B}" type="pres">
      <dgm:prSet presAssocID="{E892CC65-93F8-4B10-8D40-7646294DEB4A}" presName="childShape" presStyleCnt="0"/>
      <dgm:spPr/>
    </dgm:pt>
    <dgm:pt modelId="{A22FBDC1-C5BB-458F-B0C2-6661C2E27E04}" type="pres">
      <dgm:prSet presAssocID="{0ABD486E-812A-4A02-AB7B-FFB9477DF54C}" presName="Name13" presStyleLbl="parChTrans1D2" presStyleIdx="0" presStyleCnt="2"/>
      <dgm:spPr/>
    </dgm:pt>
    <dgm:pt modelId="{B178357B-A45F-4667-B9D8-5DB348D5296D}" type="pres">
      <dgm:prSet presAssocID="{80C36D48-65F7-4C12-89E0-26A31B6ADF1F}" presName="childText" presStyleLbl="bgAcc1" presStyleIdx="0" presStyleCnt="2" custScaleX="143402" custLinFactNeighborX="10970" custLinFactNeighborY="1132">
        <dgm:presLayoutVars>
          <dgm:bulletEnabled val="1"/>
        </dgm:presLayoutVars>
      </dgm:prSet>
      <dgm:spPr/>
    </dgm:pt>
    <dgm:pt modelId="{ACFBD6A0-91F4-431D-BB76-EFAB50B6CC39}" type="pres">
      <dgm:prSet presAssocID="{815B9599-34F1-4FC7-8AAD-8248BF59A568}" presName="Name13" presStyleLbl="parChTrans1D2" presStyleIdx="1" presStyleCnt="2"/>
      <dgm:spPr/>
    </dgm:pt>
    <dgm:pt modelId="{4A7F06D2-D92A-405D-8ECD-311862AC17E6}" type="pres">
      <dgm:prSet presAssocID="{D8BD19AC-D5FD-4664-9019-50FC0D9C82B8}" presName="childText" presStyleLbl="bgAcc1" presStyleIdx="1" presStyleCnt="2" custScaleX="163925">
        <dgm:presLayoutVars>
          <dgm:bulletEnabled val="1"/>
        </dgm:presLayoutVars>
      </dgm:prSet>
      <dgm:spPr/>
    </dgm:pt>
  </dgm:ptLst>
  <dgm:cxnLst>
    <dgm:cxn modelId="{68785209-D912-4704-8AC5-FDFD5B2A09F5}" type="presOf" srcId="{80C36D48-65F7-4C12-89E0-26A31B6ADF1F}" destId="{B178357B-A45F-4667-B9D8-5DB348D5296D}" srcOrd="0" destOrd="0" presId="urn:microsoft.com/office/officeart/2005/8/layout/hierarchy3"/>
    <dgm:cxn modelId="{FFC26A6B-7A77-4C06-A405-B94A89295601}" type="presOf" srcId="{D8BD19AC-D5FD-4664-9019-50FC0D9C82B8}" destId="{4A7F06D2-D92A-405D-8ECD-311862AC17E6}" srcOrd="0" destOrd="0" presId="urn:microsoft.com/office/officeart/2005/8/layout/hierarchy3"/>
    <dgm:cxn modelId="{AD63A26E-D7DD-4A28-A4F5-297FE2F3CD65}" srcId="{E892CC65-93F8-4B10-8D40-7646294DEB4A}" destId="{D8BD19AC-D5FD-4664-9019-50FC0D9C82B8}" srcOrd="1" destOrd="0" parTransId="{815B9599-34F1-4FC7-8AAD-8248BF59A568}" sibTransId="{6B8D5E79-731B-4104-A46F-24221E5A5FBE}"/>
    <dgm:cxn modelId="{C13EBD6E-E13B-45CD-8250-D6C196133540}" type="presOf" srcId="{0ABD486E-812A-4A02-AB7B-FFB9477DF54C}" destId="{A22FBDC1-C5BB-458F-B0C2-6661C2E27E04}" srcOrd="0" destOrd="0" presId="urn:microsoft.com/office/officeart/2005/8/layout/hierarchy3"/>
    <dgm:cxn modelId="{F191DB6E-D310-4423-A86E-FB68119F9B72}" srcId="{E892CC65-93F8-4B10-8D40-7646294DEB4A}" destId="{80C36D48-65F7-4C12-89E0-26A31B6ADF1F}" srcOrd="0" destOrd="0" parTransId="{0ABD486E-812A-4A02-AB7B-FFB9477DF54C}" sibTransId="{07E8E907-D107-4708-A2C9-AD908D552157}"/>
    <dgm:cxn modelId="{F8EDCE72-60CB-4E55-AAF4-31FFA51742E1}" type="presOf" srcId="{DF7398CD-A711-4D48-B3D8-E9D885B06850}" destId="{46DAED4F-6DD9-4E6E-B96E-ED9D38A873AC}" srcOrd="0" destOrd="0" presId="urn:microsoft.com/office/officeart/2005/8/layout/hierarchy3"/>
    <dgm:cxn modelId="{1CFAE27C-E5BD-4620-BC7E-DF6577FC85FB}" type="presOf" srcId="{E892CC65-93F8-4B10-8D40-7646294DEB4A}" destId="{3F061EBB-752F-4E5F-B19A-3B8305512884}" srcOrd="1" destOrd="0" presId="urn:microsoft.com/office/officeart/2005/8/layout/hierarchy3"/>
    <dgm:cxn modelId="{AB1CCDCB-AC3B-49EA-8EEC-E444545BDF81}" srcId="{DF7398CD-A711-4D48-B3D8-E9D885B06850}" destId="{E892CC65-93F8-4B10-8D40-7646294DEB4A}" srcOrd="0" destOrd="0" parTransId="{EFACAACD-2C78-46ED-BD31-376E9EE16C86}" sibTransId="{EA52EF1E-20C2-4478-8DC3-B002FA2B73CA}"/>
    <dgm:cxn modelId="{4B629AD1-DC41-4B8E-818A-06DC5296C07E}" type="presOf" srcId="{815B9599-34F1-4FC7-8AAD-8248BF59A568}" destId="{ACFBD6A0-91F4-431D-BB76-EFAB50B6CC39}" srcOrd="0" destOrd="0" presId="urn:microsoft.com/office/officeart/2005/8/layout/hierarchy3"/>
    <dgm:cxn modelId="{3B3A77DE-12FE-4E1D-9F3E-F272EB9B4780}" type="presOf" srcId="{E892CC65-93F8-4B10-8D40-7646294DEB4A}" destId="{283047C6-E3A7-43F2-AF2B-EFB0985A4969}" srcOrd="0" destOrd="0" presId="urn:microsoft.com/office/officeart/2005/8/layout/hierarchy3"/>
    <dgm:cxn modelId="{DCA95A89-89D9-4075-A513-C56E88B42B81}" type="presParOf" srcId="{46DAED4F-6DD9-4E6E-B96E-ED9D38A873AC}" destId="{601E36B0-001B-444F-AECB-81D81DAA30F0}" srcOrd="0" destOrd="0" presId="urn:microsoft.com/office/officeart/2005/8/layout/hierarchy3"/>
    <dgm:cxn modelId="{92225F38-7985-4914-99C1-A289C491A0CB}" type="presParOf" srcId="{601E36B0-001B-444F-AECB-81D81DAA30F0}" destId="{90866331-70C7-46E2-BC10-2820DC50D85B}" srcOrd="0" destOrd="0" presId="urn:microsoft.com/office/officeart/2005/8/layout/hierarchy3"/>
    <dgm:cxn modelId="{14B29980-06E0-4528-AA17-8281B644D8F6}" type="presParOf" srcId="{90866331-70C7-46E2-BC10-2820DC50D85B}" destId="{283047C6-E3A7-43F2-AF2B-EFB0985A4969}" srcOrd="0" destOrd="0" presId="urn:microsoft.com/office/officeart/2005/8/layout/hierarchy3"/>
    <dgm:cxn modelId="{B0701E3C-CE65-49D5-90E6-0991E68A95F6}" type="presParOf" srcId="{90866331-70C7-46E2-BC10-2820DC50D85B}" destId="{3F061EBB-752F-4E5F-B19A-3B8305512884}" srcOrd="1" destOrd="0" presId="urn:microsoft.com/office/officeart/2005/8/layout/hierarchy3"/>
    <dgm:cxn modelId="{F337D0CD-C9CF-4A4D-A5B2-5DD0BD349650}" type="presParOf" srcId="{601E36B0-001B-444F-AECB-81D81DAA30F0}" destId="{1F262DF0-C5F9-40FE-AFD3-E66CF877FC5B}" srcOrd="1" destOrd="0" presId="urn:microsoft.com/office/officeart/2005/8/layout/hierarchy3"/>
    <dgm:cxn modelId="{B34FA0A1-A977-46AD-85DB-818655A1AD78}" type="presParOf" srcId="{1F262DF0-C5F9-40FE-AFD3-E66CF877FC5B}" destId="{A22FBDC1-C5BB-458F-B0C2-6661C2E27E04}" srcOrd="0" destOrd="0" presId="urn:microsoft.com/office/officeart/2005/8/layout/hierarchy3"/>
    <dgm:cxn modelId="{8B3A17A9-BFC1-4CA2-8C3C-89967478156C}" type="presParOf" srcId="{1F262DF0-C5F9-40FE-AFD3-E66CF877FC5B}" destId="{B178357B-A45F-4667-B9D8-5DB348D5296D}" srcOrd="1" destOrd="0" presId="urn:microsoft.com/office/officeart/2005/8/layout/hierarchy3"/>
    <dgm:cxn modelId="{18E18252-349B-4635-B302-CC2EAE6C83F1}" type="presParOf" srcId="{1F262DF0-C5F9-40FE-AFD3-E66CF877FC5B}" destId="{ACFBD6A0-91F4-431D-BB76-EFAB50B6CC39}" srcOrd="2" destOrd="0" presId="urn:microsoft.com/office/officeart/2005/8/layout/hierarchy3"/>
    <dgm:cxn modelId="{EEE16508-1249-4923-9C8F-B08FFD6F42CB}" type="presParOf" srcId="{1F262DF0-C5F9-40FE-AFD3-E66CF877FC5B}" destId="{4A7F06D2-D92A-405D-8ECD-311862AC17E6}" srcOrd="3" destOrd="0" presId="urn:microsoft.com/office/officeart/2005/8/layout/hierarchy3"/>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4D05F3B7-494C-4FCB-A4B4-09BEC44F5A17}" type="doc">
      <dgm:prSet loTypeId="urn:microsoft.com/office/officeart/2005/8/layout/hierarchy1" loCatId="hierarchy" qsTypeId="urn:microsoft.com/office/officeart/2005/8/quickstyle/3d2" qsCatId="3D" csTypeId="urn:microsoft.com/office/officeart/2005/8/colors/accent1_2" csCatId="accent1" phldr="1"/>
      <dgm:spPr/>
      <dgm:t>
        <a:bodyPr/>
        <a:lstStyle/>
        <a:p>
          <a:endParaRPr lang="en-US"/>
        </a:p>
      </dgm:t>
    </dgm:pt>
    <dgm:pt modelId="{66040930-9ADA-45DB-8175-23A990FA0621}">
      <dgm:prSet phldrT="[Text]" custT="1"/>
      <dgm:spPr/>
      <dgm:t>
        <a:bodyPr/>
        <a:lstStyle/>
        <a:p>
          <a:pPr rtl="1"/>
          <a:r>
            <a:rPr lang="ar-SA" sz="2400" b="1" dirty="0">
              <a:cs typeface="+mj-cs"/>
            </a:rPr>
            <a:t>أ</a:t>
          </a:r>
          <a:r>
            <a:rPr lang="ar-EG" sz="2400" b="1" dirty="0">
              <a:cs typeface="+mj-cs"/>
            </a:rPr>
            <a:t>برز تصنيفات </a:t>
          </a:r>
          <a:r>
            <a:rPr lang="ar-SA" sz="2400" b="1" dirty="0">
              <a:cs typeface="+mj-cs"/>
            </a:rPr>
            <a:t>الدراسات وال</a:t>
          </a:r>
          <a:r>
            <a:rPr lang="ar-EG" sz="2400" b="1" dirty="0">
              <a:cs typeface="+mj-cs"/>
            </a:rPr>
            <a:t>بحوث</a:t>
          </a:r>
          <a:r>
            <a:rPr lang="ar-SA" sz="2400" b="1" dirty="0">
              <a:cs typeface="+mj-cs"/>
            </a:rPr>
            <a:t> الع</a:t>
          </a:r>
          <a:r>
            <a:rPr lang="ar-EG" sz="2400" b="1" dirty="0">
              <a:cs typeface="+mj-cs"/>
            </a:rPr>
            <a:t>ِ</a:t>
          </a:r>
          <a:r>
            <a:rPr lang="ar-SA" sz="2400" b="1" dirty="0">
              <a:cs typeface="+mj-cs"/>
            </a:rPr>
            <a:t>لمية</a:t>
          </a:r>
          <a:endParaRPr lang="en-US" sz="2400" dirty="0">
            <a:cs typeface="+mj-cs"/>
          </a:endParaRPr>
        </a:p>
      </dgm:t>
    </dgm:pt>
    <dgm:pt modelId="{EF52ACD7-64F6-468C-9BE9-48223697A19F}" type="parTrans" cxnId="{EA37A7A2-69B4-4708-A82C-BB3A7A62E2C7}">
      <dgm:prSet/>
      <dgm:spPr/>
      <dgm:t>
        <a:bodyPr/>
        <a:lstStyle/>
        <a:p>
          <a:endParaRPr lang="en-US"/>
        </a:p>
      </dgm:t>
    </dgm:pt>
    <dgm:pt modelId="{73649D35-AEA1-44AA-94FA-AF12134ADCE6}" type="sibTrans" cxnId="{EA37A7A2-69B4-4708-A82C-BB3A7A62E2C7}">
      <dgm:prSet/>
      <dgm:spPr/>
      <dgm:t>
        <a:bodyPr/>
        <a:lstStyle/>
        <a:p>
          <a:endParaRPr lang="en-US"/>
        </a:p>
      </dgm:t>
    </dgm:pt>
    <dgm:pt modelId="{A141F709-6AB4-4322-AFFE-6A01D285C450}">
      <dgm:prSet phldrT="[Text]" custT="1"/>
      <dgm:spPr/>
      <dgm:t>
        <a:bodyPr/>
        <a:lstStyle/>
        <a:p>
          <a:r>
            <a:rPr lang="ar-EG" sz="2000" b="1" dirty="0"/>
            <a:t>وفقًا ل</a:t>
          </a:r>
          <a:r>
            <a:rPr lang="ar-SA" sz="2000" b="1" dirty="0"/>
            <a:t>أساليب البحث </a:t>
          </a:r>
          <a:endParaRPr lang="en-US" sz="2000" b="1" dirty="0"/>
        </a:p>
      </dgm:t>
    </dgm:pt>
    <dgm:pt modelId="{DE5AA690-212D-43C7-8006-7D54E4283A09}" type="parTrans" cxnId="{14C162E0-2197-43C1-9913-066F76C83BCA}">
      <dgm:prSet/>
      <dgm:spPr/>
      <dgm:t>
        <a:bodyPr/>
        <a:lstStyle/>
        <a:p>
          <a:endParaRPr lang="en-US"/>
        </a:p>
      </dgm:t>
    </dgm:pt>
    <dgm:pt modelId="{40DF19F7-2A6C-430D-AB4F-571A71300460}" type="sibTrans" cxnId="{14C162E0-2197-43C1-9913-066F76C83BCA}">
      <dgm:prSet/>
      <dgm:spPr/>
      <dgm:t>
        <a:bodyPr/>
        <a:lstStyle/>
        <a:p>
          <a:endParaRPr lang="en-US"/>
        </a:p>
      </dgm:t>
    </dgm:pt>
    <dgm:pt modelId="{31380B2A-5A25-4B15-9C0B-A511E205C95C}">
      <dgm:prSet phldrT="[Text]" custT="1"/>
      <dgm:spPr/>
      <dgm:t>
        <a:bodyPr/>
        <a:lstStyle/>
        <a:p>
          <a:r>
            <a:rPr lang="ar-EG" sz="1800" dirty="0"/>
            <a:t>كيفية</a:t>
          </a:r>
        </a:p>
        <a:p>
          <a:r>
            <a:rPr lang="en-US" sz="1800" dirty="0"/>
            <a:t>Qualitative </a:t>
          </a:r>
        </a:p>
      </dgm:t>
    </dgm:pt>
    <dgm:pt modelId="{8A2052DA-4974-46B7-B7FC-FC23E1E48C01}" type="parTrans" cxnId="{3C78E970-DC5F-4191-AFAD-0D4E7066BE31}">
      <dgm:prSet/>
      <dgm:spPr/>
      <dgm:t>
        <a:bodyPr/>
        <a:lstStyle/>
        <a:p>
          <a:endParaRPr lang="en-US"/>
        </a:p>
      </dgm:t>
    </dgm:pt>
    <dgm:pt modelId="{FC2A0242-524E-4017-BF1A-585F90F012A6}" type="sibTrans" cxnId="{3C78E970-DC5F-4191-AFAD-0D4E7066BE31}">
      <dgm:prSet/>
      <dgm:spPr/>
      <dgm:t>
        <a:bodyPr/>
        <a:lstStyle/>
        <a:p>
          <a:endParaRPr lang="en-US"/>
        </a:p>
      </dgm:t>
    </dgm:pt>
    <dgm:pt modelId="{F1B76177-30DB-40AD-BB97-C2463501850C}">
      <dgm:prSet phldrT="[Text]" custT="1"/>
      <dgm:spPr/>
      <dgm:t>
        <a:bodyPr/>
        <a:lstStyle/>
        <a:p>
          <a:r>
            <a:rPr lang="ar-EG" sz="1800" dirty="0"/>
            <a:t>كمية</a:t>
          </a:r>
        </a:p>
        <a:p>
          <a:r>
            <a:rPr lang="en-US" sz="1800" dirty="0"/>
            <a:t>Quantitative </a:t>
          </a:r>
        </a:p>
      </dgm:t>
    </dgm:pt>
    <dgm:pt modelId="{6DABEE67-8A01-4DB6-9C1D-BED0C5A8D71C}" type="parTrans" cxnId="{941AB95F-8376-4AD6-8560-05D5BE37ABE8}">
      <dgm:prSet/>
      <dgm:spPr/>
      <dgm:t>
        <a:bodyPr/>
        <a:lstStyle/>
        <a:p>
          <a:endParaRPr lang="en-US"/>
        </a:p>
      </dgm:t>
    </dgm:pt>
    <dgm:pt modelId="{8F1568E7-1C07-473B-BD58-C4BD64F695F9}" type="sibTrans" cxnId="{941AB95F-8376-4AD6-8560-05D5BE37ABE8}">
      <dgm:prSet/>
      <dgm:spPr/>
      <dgm:t>
        <a:bodyPr/>
        <a:lstStyle/>
        <a:p>
          <a:endParaRPr lang="en-US"/>
        </a:p>
      </dgm:t>
    </dgm:pt>
    <dgm:pt modelId="{E0BFB3B4-A5E2-4B30-AAEA-B298DBAE0A71}">
      <dgm:prSet phldrT="[Text]" custT="1"/>
      <dgm:spPr/>
      <dgm:t>
        <a:bodyPr/>
        <a:lstStyle/>
        <a:p>
          <a:r>
            <a:rPr lang="ar-EG" sz="2000" b="1" dirty="0">
              <a:cs typeface="+mj-cs"/>
            </a:rPr>
            <a:t>وفقًا ل</a:t>
          </a:r>
          <a:r>
            <a:rPr lang="ar-SA" sz="2000" b="1" dirty="0">
              <a:cs typeface="+mj-cs"/>
            </a:rPr>
            <a:t>لمنهج الم</a:t>
          </a:r>
          <a:r>
            <a:rPr lang="ar-EG" sz="2000" b="1" dirty="0">
              <a:cs typeface="+mj-cs"/>
            </a:rPr>
            <a:t>ُ</a:t>
          </a:r>
          <a:r>
            <a:rPr lang="ar-SA" sz="2000" b="1" dirty="0">
              <a:cs typeface="+mj-cs"/>
            </a:rPr>
            <a:t>ستخد</a:t>
          </a:r>
          <a:r>
            <a:rPr lang="ar-EG" sz="2000" b="1" dirty="0">
              <a:cs typeface="+mj-cs"/>
            </a:rPr>
            <a:t>َ</a:t>
          </a:r>
          <a:r>
            <a:rPr lang="ar-SA" sz="2000" b="1" dirty="0">
              <a:cs typeface="+mj-cs"/>
            </a:rPr>
            <a:t>م</a:t>
          </a:r>
          <a:r>
            <a:rPr lang="ar-SA" sz="2000" b="1" dirty="0"/>
            <a:t> </a:t>
          </a:r>
          <a:endParaRPr lang="en-US" sz="2000" b="1" dirty="0"/>
        </a:p>
      </dgm:t>
    </dgm:pt>
    <dgm:pt modelId="{AD28D79F-A1D3-4E99-99CC-97B1B6CE4C3D}" type="parTrans" cxnId="{BED6B9AA-173A-44AB-BB7C-8D500370F198}">
      <dgm:prSet/>
      <dgm:spPr/>
      <dgm:t>
        <a:bodyPr/>
        <a:lstStyle/>
        <a:p>
          <a:endParaRPr lang="en-US"/>
        </a:p>
      </dgm:t>
    </dgm:pt>
    <dgm:pt modelId="{5E8C3D56-F7A5-415C-94FE-338640854F63}" type="sibTrans" cxnId="{BED6B9AA-173A-44AB-BB7C-8D500370F198}">
      <dgm:prSet/>
      <dgm:spPr/>
      <dgm:t>
        <a:bodyPr/>
        <a:lstStyle/>
        <a:p>
          <a:endParaRPr lang="en-US"/>
        </a:p>
      </dgm:t>
    </dgm:pt>
    <dgm:pt modelId="{7CF2C35D-52F5-4F5E-BAB9-2992B553CC54}">
      <dgm:prSet phldrT="[Text]" custT="1"/>
      <dgm:spPr/>
      <dgm:t>
        <a:bodyPr/>
        <a:lstStyle/>
        <a:p>
          <a:pPr>
            <a:buNone/>
          </a:pPr>
          <a:r>
            <a:rPr lang="ar-EG" sz="1800" dirty="0">
              <a:cs typeface="+mj-cs"/>
            </a:rPr>
            <a:t>مُقارنة</a:t>
          </a:r>
        </a:p>
        <a:p>
          <a:pPr>
            <a:buNone/>
          </a:pPr>
          <a:r>
            <a:rPr lang="en-US" sz="1800" dirty="0">
              <a:cs typeface="+mj-cs"/>
            </a:rPr>
            <a:t>Comparative </a:t>
          </a:r>
        </a:p>
      </dgm:t>
    </dgm:pt>
    <dgm:pt modelId="{CCF5C23B-543E-4AF2-96C6-4C0419CD4056}" type="parTrans" cxnId="{01D99BC5-5116-49DE-8487-AAFD426EED27}">
      <dgm:prSet/>
      <dgm:spPr/>
      <dgm:t>
        <a:bodyPr/>
        <a:lstStyle/>
        <a:p>
          <a:endParaRPr lang="en-US"/>
        </a:p>
      </dgm:t>
    </dgm:pt>
    <dgm:pt modelId="{BA6C3460-87EB-4075-98E4-298D3703AFDD}" type="sibTrans" cxnId="{01D99BC5-5116-49DE-8487-AAFD426EED27}">
      <dgm:prSet/>
      <dgm:spPr/>
      <dgm:t>
        <a:bodyPr/>
        <a:lstStyle/>
        <a:p>
          <a:endParaRPr lang="en-US"/>
        </a:p>
      </dgm:t>
    </dgm:pt>
    <dgm:pt modelId="{8F18DE81-212E-4D92-8CCB-473968E3605B}">
      <dgm:prSet phldrT="[Text]" custT="1"/>
      <dgm:spPr/>
      <dgm:t>
        <a:bodyPr/>
        <a:lstStyle/>
        <a:p>
          <a:pPr>
            <a:buNone/>
          </a:pPr>
          <a:r>
            <a:rPr lang="ar-EG" sz="1800" dirty="0"/>
            <a:t>وصفية</a:t>
          </a:r>
        </a:p>
        <a:p>
          <a:pPr>
            <a:buNone/>
          </a:pPr>
          <a:r>
            <a:rPr lang="en-US" sz="1800" dirty="0"/>
            <a:t>Descriptive </a:t>
          </a:r>
        </a:p>
      </dgm:t>
    </dgm:pt>
    <dgm:pt modelId="{835AA3F8-D1D6-460A-937D-4A4C0C287E7F}" type="parTrans" cxnId="{98799575-8A45-481C-96C6-E763F189DE71}">
      <dgm:prSet/>
      <dgm:spPr/>
      <dgm:t>
        <a:bodyPr/>
        <a:lstStyle/>
        <a:p>
          <a:endParaRPr lang="en-US"/>
        </a:p>
      </dgm:t>
    </dgm:pt>
    <dgm:pt modelId="{22C41671-763D-4837-B24C-6224DBF1104D}" type="sibTrans" cxnId="{98799575-8A45-481C-96C6-E763F189DE71}">
      <dgm:prSet/>
      <dgm:spPr/>
      <dgm:t>
        <a:bodyPr/>
        <a:lstStyle/>
        <a:p>
          <a:endParaRPr lang="en-US"/>
        </a:p>
      </dgm:t>
    </dgm:pt>
    <dgm:pt modelId="{0B6AEC35-80CF-4977-8F3C-90CFD73C0B0A}">
      <dgm:prSet phldrT="[Text]" custT="1"/>
      <dgm:spPr/>
      <dgm:t>
        <a:bodyPr/>
        <a:lstStyle/>
        <a:p>
          <a:pPr>
            <a:buNone/>
          </a:pPr>
          <a:r>
            <a:rPr lang="ar-EG" sz="1800" dirty="0"/>
            <a:t>استطلاعية</a:t>
          </a:r>
        </a:p>
        <a:p>
          <a:pPr>
            <a:buNone/>
          </a:pPr>
          <a:r>
            <a:rPr lang="en-US" sz="1800" dirty="0"/>
            <a:t>Exploratory </a:t>
          </a:r>
        </a:p>
      </dgm:t>
    </dgm:pt>
    <dgm:pt modelId="{D99041B6-132A-43C1-8ECB-1E54CD1090FA}" type="parTrans" cxnId="{4C502015-BFB4-4ADB-BA1D-C6F297B3DDE8}">
      <dgm:prSet/>
      <dgm:spPr/>
      <dgm:t>
        <a:bodyPr/>
        <a:lstStyle/>
        <a:p>
          <a:endParaRPr lang="en-US"/>
        </a:p>
      </dgm:t>
    </dgm:pt>
    <dgm:pt modelId="{7C2FFCE8-2D42-4014-8AE2-BF1CDB1EF264}" type="sibTrans" cxnId="{4C502015-BFB4-4ADB-BA1D-C6F297B3DDE8}">
      <dgm:prSet/>
      <dgm:spPr/>
      <dgm:t>
        <a:bodyPr/>
        <a:lstStyle/>
        <a:p>
          <a:endParaRPr lang="en-US"/>
        </a:p>
      </dgm:t>
    </dgm:pt>
    <dgm:pt modelId="{57B8F320-5A85-4A92-AAB5-038BB71BF019}">
      <dgm:prSet custT="1"/>
      <dgm:spPr/>
      <dgm:t>
        <a:bodyPr/>
        <a:lstStyle/>
        <a:p>
          <a:pPr>
            <a:buNone/>
          </a:pPr>
          <a:r>
            <a:rPr lang="ar-EG" sz="1800" dirty="0">
              <a:cs typeface="+mj-cs"/>
            </a:rPr>
            <a:t>سببية</a:t>
          </a:r>
        </a:p>
        <a:p>
          <a:pPr>
            <a:buNone/>
          </a:pPr>
          <a:r>
            <a:rPr lang="en-US" sz="1800" dirty="0">
              <a:cs typeface="+mj-cs"/>
            </a:rPr>
            <a:t>Causal</a:t>
          </a:r>
        </a:p>
      </dgm:t>
    </dgm:pt>
    <dgm:pt modelId="{3ED572A5-C66F-49FD-8B3E-2518BC7818AC}" type="parTrans" cxnId="{7850742D-8BC9-4BD2-B3D4-90B5DA23C694}">
      <dgm:prSet/>
      <dgm:spPr/>
      <dgm:t>
        <a:bodyPr/>
        <a:lstStyle/>
        <a:p>
          <a:endParaRPr lang="en-US"/>
        </a:p>
      </dgm:t>
    </dgm:pt>
    <dgm:pt modelId="{994E9F80-A528-4FE0-A0A7-AF0A537AFD04}" type="sibTrans" cxnId="{7850742D-8BC9-4BD2-B3D4-90B5DA23C694}">
      <dgm:prSet/>
      <dgm:spPr/>
      <dgm:t>
        <a:bodyPr/>
        <a:lstStyle/>
        <a:p>
          <a:endParaRPr lang="en-US"/>
        </a:p>
      </dgm:t>
    </dgm:pt>
    <dgm:pt modelId="{BAF66733-07F9-4678-91E5-F25AE869076E}" type="pres">
      <dgm:prSet presAssocID="{4D05F3B7-494C-4FCB-A4B4-09BEC44F5A17}" presName="hierChild1" presStyleCnt="0">
        <dgm:presLayoutVars>
          <dgm:chPref val="1"/>
          <dgm:dir/>
          <dgm:animOne val="branch"/>
          <dgm:animLvl val="lvl"/>
          <dgm:resizeHandles/>
        </dgm:presLayoutVars>
      </dgm:prSet>
      <dgm:spPr/>
    </dgm:pt>
    <dgm:pt modelId="{7D687AA8-7F78-4053-95EB-82BF62ED7FF3}" type="pres">
      <dgm:prSet presAssocID="{66040930-9ADA-45DB-8175-23A990FA0621}" presName="hierRoot1" presStyleCnt="0"/>
      <dgm:spPr/>
    </dgm:pt>
    <dgm:pt modelId="{32D3B828-1DCC-46D6-BDA5-F23262F1B1CA}" type="pres">
      <dgm:prSet presAssocID="{66040930-9ADA-45DB-8175-23A990FA0621}" presName="composite" presStyleCnt="0"/>
      <dgm:spPr/>
    </dgm:pt>
    <dgm:pt modelId="{070FAD68-4330-4A0A-9FAD-C99B68483C17}" type="pres">
      <dgm:prSet presAssocID="{66040930-9ADA-45DB-8175-23A990FA0621}" presName="background" presStyleLbl="node0" presStyleIdx="0" presStyleCnt="2"/>
      <dgm:spPr/>
    </dgm:pt>
    <dgm:pt modelId="{67F7F94C-4EFC-4BCA-B049-EE953DB94778}" type="pres">
      <dgm:prSet presAssocID="{66040930-9ADA-45DB-8175-23A990FA0621}" presName="text" presStyleLbl="fgAcc0" presStyleIdx="0" presStyleCnt="2" custScaleX="304595" custScaleY="151627" custLinFactNeighborX="5551" custLinFactNeighborY="-2056">
        <dgm:presLayoutVars>
          <dgm:chPref val="3"/>
        </dgm:presLayoutVars>
      </dgm:prSet>
      <dgm:spPr/>
    </dgm:pt>
    <dgm:pt modelId="{EA556994-81A2-440E-A768-4FD9577BDEF1}" type="pres">
      <dgm:prSet presAssocID="{66040930-9ADA-45DB-8175-23A990FA0621}" presName="hierChild2" presStyleCnt="0"/>
      <dgm:spPr/>
    </dgm:pt>
    <dgm:pt modelId="{75CBAC45-7610-4B1E-B276-207DD181D2B0}" type="pres">
      <dgm:prSet presAssocID="{DE5AA690-212D-43C7-8006-7D54E4283A09}" presName="Name10" presStyleLbl="parChTrans1D2" presStyleIdx="0" presStyleCnt="2"/>
      <dgm:spPr/>
    </dgm:pt>
    <dgm:pt modelId="{EF893B17-6351-4A7C-A4A4-D2EED1530A07}" type="pres">
      <dgm:prSet presAssocID="{A141F709-6AB4-4322-AFFE-6A01D285C450}" presName="hierRoot2" presStyleCnt="0"/>
      <dgm:spPr/>
    </dgm:pt>
    <dgm:pt modelId="{02DB4830-60C4-41F2-8CB3-57605CFB3682}" type="pres">
      <dgm:prSet presAssocID="{A141F709-6AB4-4322-AFFE-6A01D285C450}" presName="composite2" presStyleCnt="0"/>
      <dgm:spPr/>
    </dgm:pt>
    <dgm:pt modelId="{2F93178B-3073-4F02-933D-F0CA1F21CC60}" type="pres">
      <dgm:prSet presAssocID="{A141F709-6AB4-4322-AFFE-6A01D285C450}" presName="background2" presStyleLbl="node2" presStyleIdx="0" presStyleCnt="2"/>
      <dgm:spPr/>
    </dgm:pt>
    <dgm:pt modelId="{F43A236C-162D-4FC6-A82A-881F2C7ED897}" type="pres">
      <dgm:prSet presAssocID="{A141F709-6AB4-4322-AFFE-6A01D285C450}" presName="text2" presStyleLbl="fgAcc2" presStyleIdx="0" presStyleCnt="2" custScaleX="199088" custLinFactX="-3443" custLinFactNeighborX="-100000" custLinFactNeighborY="2072">
        <dgm:presLayoutVars>
          <dgm:chPref val="3"/>
        </dgm:presLayoutVars>
      </dgm:prSet>
      <dgm:spPr/>
    </dgm:pt>
    <dgm:pt modelId="{2F3FA03F-67CC-401F-8380-FA7E6C9B1388}" type="pres">
      <dgm:prSet presAssocID="{A141F709-6AB4-4322-AFFE-6A01D285C450}" presName="hierChild3" presStyleCnt="0"/>
      <dgm:spPr/>
    </dgm:pt>
    <dgm:pt modelId="{77DB69B8-93A0-4529-B7F2-297A2DE59B6B}" type="pres">
      <dgm:prSet presAssocID="{8A2052DA-4974-46B7-B7FC-FC23E1E48C01}" presName="Name17" presStyleLbl="parChTrans1D3" presStyleIdx="0" presStyleCnt="5"/>
      <dgm:spPr/>
    </dgm:pt>
    <dgm:pt modelId="{1ED7E16D-C29F-47B6-9336-E41701EA048F}" type="pres">
      <dgm:prSet presAssocID="{31380B2A-5A25-4B15-9C0B-A511E205C95C}" presName="hierRoot3" presStyleCnt="0"/>
      <dgm:spPr/>
    </dgm:pt>
    <dgm:pt modelId="{7E181FA7-5802-4D16-96DE-C037BBA360E9}" type="pres">
      <dgm:prSet presAssocID="{31380B2A-5A25-4B15-9C0B-A511E205C95C}" presName="composite3" presStyleCnt="0"/>
      <dgm:spPr/>
    </dgm:pt>
    <dgm:pt modelId="{E5B4D5B7-ACC5-49BF-B5CD-D5E4553AF427}" type="pres">
      <dgm:prSet presAssocID="{31380B2A-5A25-4B15-9C0B-A511E205C95C}" presName="background3" presStyleLbl="node3" presStyleIdx="0" presStyleCnt="5"/>
      <dgm:spPr/>
    </dgm:pt>
    <dgm:pt modelId="{BC9658E6-1FA1-4C52-B4AE-724F0F6D1F82}" type="pres">
      <dgm:prSet presAssocID="{31380B2A-5A25-4B15-9C0B-A511E205C95C}" presName="text3" presStyleLbl="fgAcc3" presStyleIdx="0" presStyleCnt="5" custScaleX="117072" custLinFactNeighborX="-97979" custLinFactNeighborY="7100">
        <dgm:presLayoutVars>
          <dgm:chPref val="3"/>
        </dgm:presLayoutVars>
      </dgm:prSet>
      <dgm:spPr/>
    </dgm:pt>
    <dgm:pt modelId="{0FE3BCE8-95CE-486E-AD83-167658A1B801}" type="pres">
      <dgm:prSet presAssocID="{31380B2A-5A25-4B15-9C0B-A511E205C95C}" presName="hierChild4" presStyleCnt="0"/>
      <dgm:spPr/>
    </dgm:pt>
    <dgm:pt modelId="{FA7D7782-4707-43AC-AED8-6B419BF3B75E}" type="pres">
      <dgm:prSet presAssocID="{6DABEE67-8A01-4DB6-9C1D-BED0C5A8D71C}" presName="Name17" presStyleLbl="parChTrans1D3" presStyleIdx="1" presStyleCnt="5"/>
      <dgm:spPr/>
    </dgm:pt>
    <dgm:pt modelId="{E4B8BB45-6A22-4A98-8087-E9CACEACA7CC}" type="pres">
      <dgm:prSet presAssocID="{F1B76177-30DB-40AD-BB97-C2463501850C}" presName="hierRoot3" presStyleCnt="0"/>
      <dgm:spPr/>
    </dgm:pt>
    <dgm:pt modelId="{B1B6DDE1-39FF-4E0E-B572-E82CBDD0CA8F}" type="pres">
      <dgm:prSet presAssocID="{F1B76177-30DB-40AD-BB97-C2463501850C}" presName="composite3" presStyleCnt="0"/>
      <dgm:spPr/>
    </dgm:pt>
    <dgm:pt modelId="{0E39AB01-9B93-45D9-B8CC-E4E10B7BBAF4}" type="pres">
      <dgm:prSet presAssocID="{F1B76177-30DB-40AD-BB97-C2463501850C}" presName="background3" presStyleLbl="node3" presStyleIdx="1" presStyleCnt="5"/>
      <dgm:spPr/>
    </dgm:pt>
    <dgm:pt modelId="{E4F554C9-6EBA-4178-97A0-8BA24689DD56}" type="pres">
      <dgm:prSet presAssocID="{F1B76177-30DB-40AD-BB97-C2463501850C}" presName="text3" presStyleLbl="fgAcc3" presStyleIdx="1" presStyleCnt="5" custScaleX="136982" custLinFactX="-1073" custLinFactNeighborX="-100000" custLinFactNeighborY="7833">
        <dgm:presLayoutVars>
          <dgm:chPref val="3"/>
        </dgm:presLayoutVars>
      </dgm:prSet>
      <dgm:spPr/>
    </dgm:pt>
    <dgm:pt modelId="{7E056170-DE0D-4C81-A4F3-80F762FE4315}" type="pres">
      <dgm:prSet presAssocID="{F1B76177-30DB-40AD-BB97-C2463501850C}" presName="hierChild4" presStyleCnt="0"/>
      <dgm:spPr/>
    </dgm:pt>
    <dgm:pt modelId="{087BF92B-F206-478C-93D2-B8CD5F86FEA5}" type="pres">
      <dgm:prSet presAssocID="{AD28D79F-A1D3-4E99-99CC-97B1B6CE4C3D}" presName="Name10" presStyleLbl="parChTrans1D2" presStyleIdx="1" presStyleCnt="2"/>
      <dgm:spPr/>
    </dgm:pt>
    <dgm:pt modelId="{D050869A-5336-418C-9F70-3CD44A5E10D4}" type="pres">
      <dgm:prSet presAssocID="{E0BFB3B4-A5E2-4B30-AAEA-B298DBAE0A71}" presName="hierRoot2" presStyleCnt="0"/>
      <dgm:spPr/>
    </dgm:pt>
    <dgm:pt modelId="{F783E490-7BDC-4CA0-9589-8F27ABB17C74}" type="pres">
      <dgm:prSet presAssocID="{E0BFB3B4-A5E2-4B30-AAEA-B298DBAE0A71}" presName="composite2" presStyleCnt="0"/>
      <dgm:spPr/>
    </dgm:pt>
    <dgm:pt modelId="{31450776-0736-43B7-B494-2EA7EFAFF39B}" type="pres">
      <dgm:prSet presAssocID="{E0BFB3B4-A5E2-4B30-AAEA-B298DBAE0A71}" presName="background2" presStyleLbl="node2" presStyleIdx="1" presStyleCnt="2"/>
      <dgm:spPr/>
    </dgm:pt>
    <dgm:pt modelId="{79FC2887-EAE0-489B-BF45-380306F87E72}" type="pres">
      <dgm:prSet presAssocID="{E0BFB3B4-A5E2-4B30-AAEA-B298DBAE0A71}" presName="text2" presStyleLbl="fgAcc2" presStyleIdx="1" presStyleCnt="2" custScaleX="194845" custScaleY="110391" custLinFactNeighborX="52789" custLinFactNeighborY="2090">
        <dgm:presLayoutVars>
          <dgm:chPref val="3"/>
        </dgm:presLayoutVars>
      </dgm:prSet>
      <dgm:spPr/>
    </dgm:pt>
    <dgm:pt modelId="{B4F75BAD-8ACF-41ED-A840-A0722DAC74B9}" type="pres">
      <dgm:prSet presAssocID="{E0BFB3B4-A5E2-4B30-AAEA-B298DBAE0A71}" presName="hierChild3" presStyleCnt="0"/>
      <dgm:spPr/>
    </dgm:pt>
    <dgm:pt modelId="{62366875-9B39-4481-AAF7-96586E82DC8B}" type="pres">
      <dgm:prSet presAssocID="{CCF5C23B-543E-4AF2-96C6-4C0419CD4056}" presName="Name17" presStyleLbl="parChTrans1D3" presStyleIdx="2" presStyleCnt="5"/>
      <dgm:spPr/>
    </dgm:pt>
    <dgm:pt modelId="{1BC87DC2-5EC5-4B77-A4AF-B0385E86737B}" type="pres">
      <dgm:prSet presAssocID="{7CF2C35D-52F5-4F5E-BAB9-2992B553CC54}" presName="hierRoot3" presStyleCnt="0"/>
      <dgm:spPr/>
    </dgm:pt>
    <dgm:pt modelId="{D624B027-1DFC-445A-B081-D486FCE38894}" type="pres">
      <dgm:prSet presAssocID="{7CF2C35D-52F5-4F5E-BAB9-2992B553CC54}" presName="composite3" presStyleCnt="0"/>
      <dgm:spPr/>
    </dgm:pt>
    <dgm:pt modelId="{2FD5B3AF-2094-4893-8E55-33DF3329236C}" type="pres">
      <dgm:prSet presAssocID="{7CF2C35D-52F5-4F5E-BAB9-2992B553CC54}" presName="background3" presStyleLbl="node3" presStyleIdx="2" presStyleCnt="5"/>
      <dgm:spPr/>
    </dgm:pt>
    <dgm:pt modelId="{ED7CDBFB-4FC6-441F-B36E-07AFA67FA023}" type="pres">
      <dgm:prSet presAssocID="{7CF2C35D-52F5-4F5E-BAB9-2992B553CC54}" presName="text3" presStyleLbl="fgAcc3" presStyleIdx="2" presStyleCnt="5" custScaleX="144414" custLinFactNeighborX="-10460" custLinFactNeighborY="81">
        <dgm:presLayoutVars>
          <dgm:chPref val="3"/>
        </dgm:presLayoutVars>
      </dgm:prSet>
      <dgm:spPr/>
    </dgm:pt>
    <dgm:pt modelId="{9BCD0D0B-E790-4356-B215-1B9277D6EC7B}" type="pres">
      <dgm:prSet presAssocID="{7CF2C35D-52F5-4F5E-BAB9-2992B553CC54}" presName="hierChild4" presStyleCnt="0"/>
      <dgm:spPr/>
    </dgm:pt>
    <dgm:pt modelId="{F63B7C15-9C16-43B3-85AF-5EDAACA694B2}" type="pres">
      <dgm:prSet presAssocID="{835AA3F8-D1D6-460A-937D-4A4C0C287E7F}" presName="Name17" presStyleLbl="parChTrans1D3" presStyleIdx="3" presStyleCnt="5"/>
      <dgm:spPr/>
    </dgm:pt>
    <dgm:pt modelId="{06EDD908-0A69-4B09-ABDC-15479FA91975}" type="pres">
      <dgm:prSet presAssocID="{8F18DE81-212E-4D92-8CCB-473968E3605B}" presName="hierRoot3" presStyleCnt="0"/>
      <dgm:spPr/>
    </dgm:pt>
    <dgm:pt modelId="{E7E526E6-9B61-4884-9AD5-894D3B7FA2CC}" type="pres">
      <dgm:prSet presAssocID="{8F18DE81-212E-4D92-8CCB-473968E3605B}" presName="composite3" presStyleCnt="0"/>
      <dgm:spPr/>
    </dgm:pt>
    <dgm:pt modelId="{A34B08E9-86ED-43DF-853E-045720AD0A45}" type="pres">
      <dgm:prSet presAssocID="{8F18DE81-212E-4D92-8CCB-473968E3605B}" presName="background3" presStyleLbl="node3" presStyleIdx="3" presStyleCnt="5"/>
      <dgm:spPr/>
    </dgm:pt>
    <dgm:pt modelId="{A165D353-F4AB-4529-8D68-B7AECEB8B84F}" type="pres">
      <dgm:prSet presAssocID="{8F18DE81-212E-4D92-8CCB-473968E3605B}" presName="text3" presStyleLbl="fgAcc3" presStyleIdx="3" presStyleCnt="5" custScaleX="133627" custLinFactX="30302" custLinFactNeighborX="100000" custLinFactNeighborY="-323">
        <dgm:presLayoutVars>
          <dgm:chPref val="3"/>
        </dgm:presLayoutVars>
      </dgm:prSet>
      <dgm:spPr/>
    </dgm:pt>
    <dgm:pt modelId="{0B4BA0EC-EBE1-4B5E-9A58-9435BFB602F0}" type="pres">
      <dgm:prSet presAssocID="{8F18DE81-212E-4D92-8CCB-473968E3605B}" presName="hierChild4" presStyleCnt="0"/>
      <dgm:spPr/>
    </dgm:pt>
    <dgm:pt modelId="{F9BAE692-4160-4F78-842C-6F07EFB5D6B3}" type="pres">
      <dgm:prSet presAssocID="{D99041B6-132A-43C1-8ECB-1E54CD1090FA}" presName="Name17" presStyleLbl="parChTrans1D3" presStyleIdx="4" presStyleCnt="5"/>
      <dgm:spPr/>
    </dgm:pt>
    <dgm:pt modelId="{9F9BE843-BFAC-4400-8C87-4D271A45CDF1}" type="pres">
      <dgm:prSet presAssocID="{0B6AEC35-80CF-4977-8F3C-90CFD73C0B0A}" presName="hierRoot3" presStyleCnt="0"/>
      <dgm:spPr/>
    </dgm:pt>
    <dgm:pt modelId="{798C5954-48C5-45A5-A7F6-3824C528FAC3}" type="pres">
      <dgm:prSet presAssocID="{0B6AEC35-80CF-4977-8F3C-90CFD73C0B0A}" presName="composite3" presStyleCnt="0"/>
      <dgm:spPr/>
    </dgm:pt>
    <dgm:pt modelId="{B0BA9AFD-ABC6-467A-B0D2-5B2C4EB0B0D6}" type="pres">
      <dgm:prSet presAssocID="{0B6AEC35-80CF-4977-8F3C-90CFD73C0B0A}" presName="background3" presStyleLbl="node3" presStyleIdx="4" presStyleCnt="5"/>
      <dgm:spPr/>
    </dgm:pt>
    <dgm:pt modelId="{B6FB0391-E731-4677-A352-80C68A5077EE}" type="pres">
      <dgm:prSet presAssocID="{0B6AEC35-80CF-4977-8F3C-90CFD73C0B0A}" presName="text3" presStyleLbl="fgAcc3" presStyleIdx="4" presStyleCnt="5" custScaleX="128734" custLinFactX="25775" custLinFactNeighborX="100000" custLinFactNeighborY="81">
        <dgm:presLayoutVars>
          <dgm:chPref val="3"/>
        </dgm:presLayoutVars>
      </dgm:prSet>
      <dgm:spPr/>
    </dgm:pt>
    <dgm:pt modelId="{3318AB5B-E536-4378-AB58-F228B8B01D10}" type="pres">
      <dgm:prSet presAssocID="{0B6AEC35-80CF-4977-8F3C-90CFD73C0B0A}" presName="hierChild4" presStyleCnt="0"/>
      <dgm:spPr/>
    </dgm:pt>
    <dgm:pt modelId="{90471942-652B-4765-B765-0921D17E903E}" type="pres">
      <dgm:prSet presAssocID="{57B8F320-5A85-4A92-AAB5-038BB71BF019}" presName="hierRoot1" presStyleCnt="0"/>
      <dgm:spPr/>
    </dgm:pt>
    <dgm:pt modelId="{B499DBCC-DDC2-4ACA-8378-DB188C9F3634}" type="pres">
      <dgm:prSet presAssocID="{57B8F320-5A85-4A92-AAB5-038BB71BF019}" presName="composite" presStyleCnt="0"/>
      <dgm:spPr/>
    </dgm:pt>
    <dgm:pt modelId="{FAED05A3-FC20-431C-974A-B0B78B83B60E}" type="pres">
      <dgm:prSet presAssocID="{57B8F320-5A85-4A92-AAB5-038BB71BF019}" presName="background" presStyleLbl="node0" presStyleIdx="1" presStyleCnt="2"/>
      <dgm:spPr/>
    </dgm:pt>
    <dgm:pt modelId="{A1894E4E-AD36-42D5-91FD-B201EA0BAFFF}" type="pres">
      <dgm:prSet presAssocID="{57B8F320-5A85-4A92-AAB5-038BB71BF019}" presName="text" presStyleLbl="fgAcc0" presStyleIdx="1" presStyleCnt="2" custScaleX="128193" custLinFactY="150743" custLinFactNeighborX="-54270" custLinFactNeighborY="200000">
        <dgm:presLayoutVars>
          <dgm:chPref val="3"/>
        </dgm:presLayoutVars>
      </dgm:prSet>
      <dgm:spPr/>
    </dgm:pt>
    <dgm:pt modelId="{E81DA1E7-3BDE-4A23-A4E8-F1ED908F46E5}" type="pres">
      <dgm:prSet presAssocID="{57B8F320-5A85-4A92-AAB5-038BB71BF019}" presName="hierChild2" presStyleCnt="0"/>
      <dgm:spPr/>
    </dgm:pt>
  </dgm:ptLst>
  <dgm:cxnLst>
    <dgm:cxn modelId="{D9660013-0926-42AD-86B3-57D37CB54D7A}" type="presOf" srcId="{7CF2C35D-52F5-4F5E-BAB9-2992B553CC54}" destId="{ED7CDBFB-4FC6-441F-B36E-07AFA67FA023}" srcOrd="0" destOrd="0" presId="urn:microsoft.com/office/officeart/2005/8/layout/hierarchy1"/>
    <dgm:cxn modelId="{4C502015-BFB4-4ADB-BA1D-C6F297B3DDE8}" srcId="{E0BFB3B4-A5E2-4B30-AAEA-B298DBAE0A71}" destId="{0B6AEC35-80CF-4977-8F3C-90CFD73C0B0A}" srcOrd="2" destOrd="0" parTransId="{D99041B6-132A-43C1-8ECB-1E54CD1090FA}" sibTransId="{7C2FFCE8-2D42-4014-8AE2-BF1CDB1EF264}"/>
    <dgm:cxn modelId="{508B421C-D6E5-4556-A241-16CF6173FF51}" type="presOf" srcId="{835AA3F8-D1D6-460A-937D-4A4C0C287E7F}" destId="{F63B7C15-9C16-43B3-85AF-5EDAACA694B2}" srcOrd="0" destOrd="0" presId="urn:microsoft.com/office/officeart/2005/8/layout/hierarchy1"/>
    <dgm:cxn modelId="{46061826-DAE6-40CB-9D2F-E1A4A74AB4DC}" type="presOf" srcId="{66040930-9ADA-45DB-8175-23A990FA0621}" destId="{67F7F94C-4EFC-4BCA-B049-EE953DB94778}" srcOrd="0" destOrd="0" presId="urn:microsoft.com/office/officeart/2005/8/layout/hierarchy1"/>
    <dgm:cxn modelId="{7850742D-8BC9-4BD2-B3D4-90B5DA23C694}" srcId="{4D05F3B7-494C-4FCB-A4B4-09BEC44F5A17}" destId="{57B8F320-5A85-4A92-AAB5-038BB71BF019}" srcOrd="1" destOrd="0" parTransId="{3ED572A5-C66F-49FD-8B3E-2518BC7818AC}" sibTransId="{994E9F80-A528-4FE0-A0A7-AF0A537AFD04}"/>
    <dgm:cxn modelId="{EE55C63D-594F-4008-9937-7BA0D90BFE65}" type="presOf" srcId="{31380B2A-5A25-4B15-9C0B-A511E205C95C}" destId="{BC9658E6-1FA1-4C52-B4AE-724F0F6D1F82}" srcOrd="0" destOrd="0" presId="urn:microsoft.com/office/officeart/2005/8/layout/hierarchy1"/>
    <dgm:cxn modelId="{941AB95F-8376-4AD6-8560-05D5BE37ABE8}" srcId="{A141F709-6AB4-4322-AFFE-6A01D285C450}" destId="{F1B76177-30DB-40AD-BB97-C2463501850C}" srcOrd="1" destOrd="0" parTransId="{6DABEE67-8A01-4DB6-9C1D-BED0C5A8D71C}" sibTransId="{8F1568E7-1C07-473B-BD58-C4BD64F695F9}"/>
    <dgm:cxn modelId="{98F2D84C-E7CA-4659-ADD8-D5F4E5ABC941}" type="presOf" srcId="{D99041B6-132A-43C1-8ECB-1E54CD1090FA}" destId="{F9BAE692-4160-4F78-842C-6F07EFB5D6B3}" srcOrd="0" destOrd="0" presId="urn:microsoft.com/office/officeart/2005/8/layout/hierarchy1"/>
    <dgm:cxn modelId="{3C78E970-DC5F-4191-AFAD-0D4E7066BE31}" srcId="{A141F709-6AB4-4322-AFFE-6A01D285C450}" destId="{31380B2A-5A25-4B15-9C0B-A511E205C95C}" srcOrd="0" destOrd="0" parTransId="{8A2052DA-4974-46B7-B7FC-FC23E1E48C01}" sibTransId="{FC2A0242-524E-4017-BF1A-585F90F012A6}"/>
    <dgm:cxn modelId="{B3C83553-D2ED-419D-8854-A24C8E415D05}" type="presOf" srcId="{F1B76177-30DB-40AD-BB97-C2463501850C}" destId="{E4F554C9-6EBA-4178-97A0-8BA24689DD56}" srcOrd="0" destOrd="0" presId="urn:microsoft.com/office/officeart/2005/8/layout/hierarchy1"/>
    <dgm:cxn modelId="{98799575-8A45-481C-96C6-E763F189DE71}" srcId="{E0BFB3B4-A5E2-4B30-AAEA-B298DBAE0A71}" destId="{8F18DE81-212E-4D92-8CCB-473968E3605B}" srcOrd="1" destOrd="0" parTransId="{835AA3F8-D1D6-460A-937D-4A4C0C287E7F}" sibTransId="{22C41671-763D-4837-B24C-6224DBF1104D}"/>
    <dgm:cxn modelId="{1A562458-0493-47BD-B71C-F5B0377C3DF6}" type="presOf" srcId="{A141F709-6AB4-4322-AFFE-6A01D285C450}" destId="{F43A236C-162D-4FC6-A82A-881F2C7ED897}" srcOrd="0" destOrd="0" presId="urn:microsoft.com/office/officeart/2005/8/layout/hierarchy1"/>
    <dgm:cxn modelId="{2FB54981-940F-41CD-AD30-28B5D3441216}" type="presOf" srcId="{DE5AA690-212D-43C7-8006-7D54E4283A09}" destId="{75CBAC45-7610-4B1E-B276-207DD181D2B0}" srcOrd="0" destOrd="0" presId="urn:microsoft.com/office/officeart/2005/8/layout/hierarchy1"/>
    <dgm:cxn modelId="{53A17487-3223-4F5C-8D22-EC6746359F19}" type="presOf" srcId="{0B6AEC35-80CF-4977-8F3C-90CFD73C0B0A}" destId="{B6FB0391-E731-4677-A352-80C68A5077EE}" srcOrd="0" destOrd="0" presId="urn:microsoft.com/office/officeart/2005/8/layout/hierarchy1"/>
    <dgm:cxn modelId="{1CF4B490-DC59-430C-952B-BDEC10B20300}" type="presOf" srcId="{6DABEE67-8A01-4DB6-9C1D-BED0C5A8D71C}" destId="{FA7D7782-4707-43AC-AED8-6B419BF3B75E}" srcOrd="0" destOrd="0" presId="urn:microsoft.com/office/officeart/2005/8/layout/hierarchy1"/>
    <dgm:cxn modelId="{A524DD90-9EBA-4AD8-AB46-5A15D75A7CD9}" type="presOf" srcId="{8A2052DA-4974-46B7-B7FC-FC23E1E48C01}" destId="{77DB69B8-93A0-4529-B7F2-297A2DE59B6B}" srcOrd="0" destOrd="0" presId="urn:microsoft.com/office/officeart/2005/8/layout/hierarchy1"/>
    <dgm:cxn modelId="{775A8F93-90E1-45FD-9FC8-6B8D44E5BF56}" type="presOf" srcId="{57B8F320-5A85-4A92-AAB5-038BB71BF019}" destId="{A1894E4E-AD36-42D5-91FD-B201EA0BAFFF}" srcOrd="0" destOrd="0" presId="urn:microsoft.com/office/officeart/2005/8/layout/hierarchy1"/>
    <dgm:cxn modelId="{EA37A7A2-69B4-4708-A82C-BB3A7A62E2C7}" srcId="{4D05F3B7-494C-4FCB-A4B4-09BEC44F5A17}" destId="{66040930-9ADA-45DB-8175-23A990FA0621}" srcOrd="0" destOrd="0" parTransId="{EF52ACD7-64F6-468C-9BE9-48223697A19F}" sibTransId="{73649D35-AEA1-44AA-94FA-AF12134ADCE6}"/>
    <dgm:cxn modelId="{A40E10A6-3FE1-4926-9154-75DB0CA87F8B}" type="presOf" srcId="{AD28D79F-A1D3-4E99-99CC-97B1B6CE4C3D}" destId="{087BF92B-F206-478C-93D2-B8CD5F86FEA5}" srcOrd="0" destOrd="0" presId="urn:microsoft.com/office/officeart/2005/8/layout/hierarchy1"/>
    <dgm:cxn modelId="{BED6B9AA-173A-44AB-BB7C-8D500370F198}" srcId="{66040930-9ADA-45DB-8175-23A990FA0621}" destId="{E0BFB3B4-A5E2-4B30-AAEA-B298DBAE0A71}" srcOrd="1" destOrd="0" parTransId="{AD28D79F-A1D3-4E99-99CC-97B1B6CE4C3D}" sibTransId="{5E8C3D56-F7A5-415C-94FE-338640854F63}"/>
    <dgm:cxn modelId="{01D99BC5-5116-49DE-8487-AAFD426EED27}" srcId="{E0BFB3B4-A5E2-4B30-AAEA-B298DBAE0A71}" destId="{7CF2C35D-52F5-4F5E-BAB9-2992B553CC54}" srcOrd="0" destOrd="0" parTransId="{CCF5C23B-543E-4AF2-96C6-4C0419CD4056}" sibTransId="{BA6C3460-87EB-4075-98E4-298D3703AFDD}"/>
    <dgm:cxn modelId="{C7312DD2-1108-4600-A28F-84D981FAF050}" type="presOf" srcId="{4D05F3B7-494C-4FCB-A4B4-09BEC44F5A17}" destId="{BAF66733-07F9-4678-91E5-F25AE869076E}" srcOrd="0" destOrd="0" presId="urn:microsoft.com/office/officeart/2005/8/layout/hierarchy1"/>
    <dgm:cxn modelId="{9A4238D7-6CEF-4094-A7F8-068FDE3B65C4}" type="presOf" srcId="{CCF5C23B-543E-4AF2-96C6-4C0419CD4056}" destId="{62366875-9B39-4481-AAF7-96586E82DC8B}" srcOrd="0" destOrd="0" presId="urn:microsoft.com/office/officeart/2005/8/layout/hierarchy1"/>
    <dgm:cxn modelId="{14C162E0-2197-43C1-9913-066F76C83BCA}" srcId="{66040930-9ADA-45DB-8175-23A990FA0621}" destId="{A141F709-6AB4-4322-AFFE-6A01D285C450}" srcOrd="0" destOrd="0" parTransId="{DE5AA690-212D-43C7-8006-7D54E4283A09}" sibTransId="{40DF19F7-2A6C-430D-AB4F-571A71300460}"/>
    <dgm:cxn modelId="{95BADCE0-3A6A-4870-A528-86D487E2660C}" type="presOf" srcId="{8F18DE81-212E-4D92-8CCB-473968E3605B}" destId="{A165D353-F4AB-4529-8D68-B7AECEB8B84F}" srcOrd="0" destOrd="0" presId="urn:microsoft.com/office/officeart/2005/8/layout/hierarchy1"/>
    <dgm:cxn modelId="{369A87E6-A602-49BF-8728-FA6AEEA5E14C}" type="presOf" srcId="{E0BFB3B4-A5E2-4B30-AAEA-B298DBAE0A71}" destId="{79FC2887-EAE0-489B-BF45-380306F87E72}" srcOrd="0" destOrd="0" presId="urn:microsoft.com/office/officeart/2005/8/layout/hierarchy1"/>
    <dgm:cxn modelId="{B7BD9098-5334-49E3-AE90-F93ED3F317DF}" type="presParOf" srcId="{BAF66733-07F9-4678-91E5-F25AE869076E}" destId="{7D687AA8-7F78-4053-95EB-82BF62ED7FF3}" srcOrd="0" destOrd="0" presId="urn:microsoft.com/office/officeart/2005/8/layout/hierarchy1"/>
    <dgm:cxn modelId="{3CCFE464-D0FC-43E4-BB9D-BA9473C5BA19}" type="presParOf" srcId="{7D687AA8-7F78-4053-95EB-82BF62ED7FF3}" destId="{32D3B828-1DCC-46D6-BDA5-F23262F1B1CA}" srcOrd="0" destOrd="0" presId="urn:microsoft.com/office/officeart/2005/8/layout/hierarchy1"/>
    <dgm:cxn modelId="{1B248FB5-5C23-46E1-ABE3-8799CFC57419}" type="presParOf" srcId="{32D3B828-1DCC-46D6-BDA5-F23262F1B1CA}" destId="{070FAD68-4330-4A0A-9FAD-C99B68483C17}" srcOrd="0" destOrd="0" presId="urn:microsoft.com/office/officeart/2005/8/layout/hierarchy1"/>
    <dgm:cxn modelId="{F316D001-E96D-40CE-B536-B581025B44B6}" type="presParOf" srcId="{32D3B828-1DCC-46D6-BDA5-F23262F1B1CA}" destId="{67F7F94C-4EFC-4BCA-B049-EE953DB94778}" srcOrd="1" destOrd="0" presId="urn:microsoft.com/office/officeart/2005/8/layout/hierarchy1"/>
    <dgm:cxn modelId="{FC3A1BEB-9DCA-4320-B473-793412C69450}" type="presParOf" srcId="{7D687AA8-7F78-4053-95EB-82BF62ED7FF3}" destId="{EA556994-81A2-440E-A768-4FD9577BDEF1}" srcOrd="1" destOrd="0" presId="urn:microsoft.com/office/officeart/2005/8/layout/hierarchy1"/>
    <dgm:cxn modelId="{234E3369-3C29-4667-A435-E394C46110E4}" type="presParOf" srcId="{EA556994-81A2-440E-A768-4FD9577BDEF1}" destId="{75CBAC45-7610-4B1E-B276-207DD181D2B0}" srcOrd="0" destOrd="0" presId="urn:microsoft.com/office/officeart/2005/8/layout/hierarchy1"/>
    <dgm:cxn modelId="{C209DDC0-C5CF-4DDA-89A5-ACED52331C8D}" type="presParOf" srcId="{EA556994-81A2-440E-A768-4FD9577BDEF1}" destId="{EF893B17-6351-4A7C-A4A4-D2EED1530A07}" srcOrd="1" destOrd="0" presId="urn:microsoft.com/office/officeart/2005/8/layout/hierarchy1"/>
    <dgm:cxn modelId="{5E2B0623-9E57-48E6-8C16-4C24281BD1D2}" type="presParOf" srcId="{EF893B17-6351-4A7C-A4A4-D2EED1530A07}" destId="{02DB4830-60C4-41F2-8CB3-57605CFB3682}" srcOrd="0" destOrd="0" presId="urn:microsoft.com/office/officeart/2005/8/layout/hierarchy1"/>
    <dgm:cxn modelId="{0B60336C-CA41-48F7-A19A-E134E6C66153}" type="presParOf" srcId="{02DB4830-60C4-41F2-8CB3-57605CFB3682}" destId="{2F93178B-3073-4F02-933D-F0CA1F21CC60}" srcOrd="0" destOrd="0" presId="urn:microsoft.com/office/officeart/2005/8/layout/hierarchy1"/>
    <dgm:cxn modelId="{33D7E8E5-AA52-475C-A2AE-FC0AD8A0BC2D}" type="presParOf" srcId="{02DB4830-60C4-41F2-8CB3-57605CFB3682}" destId="{F43A236C-162D-4FC6-A82A-881F2C7ED897}" srcOrd="1" destOrd="0" presId="urn:microsoft.com/office/officeart/2005/8/layout/hierarchy1"/>
    <dgm:cxn modelId="{FC6BA968-18B0-49DB-8F79-7FA30A2D2D8E}" type="presParOf" srcId="{EF893B17-6351-4A7C-A4A4-D2EED1530A07}" destId="{2F3FA03F-67CC-401F-8380-FA7E6C9B1388}" srcOrd="1" destOrd="0" presId="urn:microsoft.com/office/officeart/2005/8/layout/hierarchy1"/>
    <dgm:cxn modelId="{B44C3258-7E7F-47FA-A57F-B89A8222F6EC}" type="presParOf" srcId="{2F3FA03F-67CC-401F-8380-FA7E6C9B1388}" destId="{77DB69B8-93A0-4529-B7F2-297A2DE59B6B}" srcOrd="0" destOrd="0" presId="urn:microsoft.com/office/officeart/2005/8/layout/hierarchy1"/>
    <dgm:cxn modelId="{4E1C20CA-957B-4401-B943-B1D87DF05918}" type="presParOf" srcId="{2F3FA03F-67CC-401F-8380-FA7E6C9B1388}" destId="{1ED7E16D-C29F-47B6-9336-E41701EA048F}" srcOrd="1" destOrd="0" presId="urn:microsoft.com/office/officeart/2005/8/layout/hierarchy1"/>
    <dgm:cxn modelId="{0A4F93A1-2E78-448D-A6F2-A3151BCD4D38}" type="presParOf" srcId="{1ED7E16D-C29F-47B6-9336-E41701EA048F}" destId="{7E181FA7-5802-4D16-96DE-C037BBA360E9}" srcOrd="0" destOrd="0" presId="urn:microsoft.com/office/officeart/2005/8/layout/hierarchy1"/>
    <dgm:cxn modelId="{55A22469-1AAE-4960-AC0A-152AF5E0AB8E}" type="presParOf" srcId="{7E181FA7-5802-4D16-96DE-C037BBA360E9}" destId="{E5B4D5B7-ACC5-49BF-B5CD-D5E4553AF427}" srcOrd="0" destOrd="0" presId="urn:microsoft.com/office/officeart/2005/8/layout/hierarchy1"/>
    <dgm:cxn modelId="{85B368C4-7E2F-47C7-8288-C3FBB8C0B496}" type="presParOf" srcId="{7E181FA7-5802-4D16-96DE-C037BBA360E9}" destId="{BC9658E6-1FA1-4C52-B4AE-724F0F6D1F82}" srcOrd="1" destOrd="0" presId="urn:microsoft.com/office/officeart/2005/8/layout/hierarchy1"/>
    <dgm:cxn modelId="{D8E5A383-F67B-406A-9C2E-A36EC6E97062}" type="presParOf" srcId="{1ED7E16D-C29F-47B6-9336-E41701EA048F}" destId="{0FE3BCE8-95CE-486E-AD83-167658A1B801}" srcOrd="1" destOrd="0" presId="urn:microsoft.com/office/officeart/2005/8/layout/hierarchy1"/>
    <dgm:cxn modelId="{C916BA67-DB9F-4F4C-A55F-50E22914B788}" type="presParOf" srcId="{2F3FA03F-67CC-401F-8380-FA7E6C9B1388}" destId="{FA7D7782-4707-43AC-AED8-6B419BF3B75E}" srcOrd="2" destOrd="0" presId="urn:microsoft.com/office/officeart/2005/8/layout/hierarchy1"/>
    <dgm:cxn modelId="{3179C217-3106-4D2E-B019-8E975AE500E1}" type="presParOf" srcId="{2F3FA03F-67CC-401F-8380-FA7E6C9B1388}" destId="{E4B8BB45-6A22-4A98-8087-E9CACEACA7CC}" srcOrd="3" destOrd="0" presId="urn:microsoft.com/office/officeart/2005/8/layout/hierarchy1"/>
    <dgm:cxn modelId="{5D530EA4-CC1C-4AA4-97E4-C6C3770AF33C}" type="presParOf" srcId="{E4B8BB45-6A22-4A98-8087-E9CACEACA7CC}" destId="{B1B6DDE1-39FF-4E0E-B572-E82CBDD0CA8F}" srcOrd="0" destOrd="0" presId="urn:microsoft.com/office/officeart/2005/8/layout/hierarchy1"/>
    <dgm:cxn modelId="{BF0B9F4B-3A06-4A75-8E7C-CDCF2C8A5ED6}" type="presParOf" srcId="{B1B6DDE1-39FF-4E0E-B572-E82CBDD0CA8F}" destId="{0E39AB01-9B93-45D9-B8CC-E4E10B7BBAF4}" srcOrd="0" destOrd="0" presId="urn:microsoft.com/office/officeart/2005/8/layout/hierarchy1"/>
    <dgm:cxn modelId="{1783EFBA-16DE-417E-96C7-1FAEE7151880}" type="presParOf" srcId="{B1B6DDE1-39FF-4E0E-B572-E82CBDD0CA8F}" destId="{E4F554C9-6EBA-4178-97A0-8BA24689DD56}" srcOrd="1" destOrd="0" presId="urn:microsoft.com/office/officeart/2005/8/layout/hierarchy1"/>
    <dgm:cxn modelId="{6CAB85DF-B9CE-4FC4-AEC5-FE478D345A2B}" type="presParOf" srcId="{E4B8BB45-6A22-4A98-8087-E9CACEACA7CC}" destId="{7E056170-DE0D-4C81-A4F3-80F762FE4315}" srcOrd="1" destOrd="0" presId="urn:microsoft.com/office/officeart/2005/8/layout/hierarchy1"/>
    <dgm:cxn modelId="{49CF4FBE-ED1E-4CC9-B361-C427F534188C}" type="presParOf" srcId="{EA556994-81A2-440E-A768-4FD9577BDEF1}" destId="{087BF92B-F206-478C-93D2-B8CD5F86FEA5}" srcOrd="2" destOrd="0" presId="urn:microsoft.com/office/officeart/2005/8/layout/hierarchy1"/>
    <dgm:cxn modelId="{6CC296EC-0484-47EC-A5BF-766E1D3DAB8C}" type="presParOf" srcId="{EA556994-81A2-440E-A768-4FD9577BDEF1}" destId="{D050869A-5336-418C-9F70-3CD44A5E10D4}" srcOrd="3" destOrd="0" presId="urn:microsoft.com/office/officeart/2005/8/layout/hierarchy1"/>
    <dgm:cxn modelId="{71735273-A41A-45A7-9170-0F221D81D1E1}" type="presParOf" srcId="{D050869A-5336-418C-9F70-3CD44A5E10D4}" destId="{F783E490-7BDC-4CA0-9589-8F27ABB17C74}" srcOrd="0" destOrd="0" presId="urn:microsoft.com/office/officeart/2005/8/layout/hierarchy1"/>
    <dgm:cxn modelId="{5B888431-DEDE-49C2-8E26-F6B70872BEDB}" type="presParOf" srcId="{F783E490-7BDC-4CA0-9589-8F27ABB17C74}" destId="{31450776-0736-43B7-B494-2EA7EFAFF39B}" srcOrd="0" destOrd="0" presId="urn:microsoft.com/office/officeart/2005/8/layout/hierarchy1"/>
    <dgm:cxn modelId="{D4AD32BD-8F24-4A2E-8AB2-23210C4666F3}" type="presParOf" srcId="{F783E490-7BDC-4CA0-9589-8F27ABB17C74}" destId="{79FC2887-EAE0-489B-BF45-380306F87E72}" srcOrd="1" destOrd="0" presId="urn:microsoft.com/office/officeart/2005/8/layout/hierarchy1"/>
    <dgm:cxn modelId="{25BCFAA4-AD11-4653-851D-8A86CF84C4EF}" type="presParOf" srcId="{D050869A-5336-418C-9F70-3CD44A5E10D4}" destId="{B4F75BAD-8ACF-41ED-A840-A0722DAC74B9}" srcOrd="1" destOrd="0" presId="urn:microsoft.com/office/officeart/2005/8/layout/hierarchy1"/>
    <dgm:cxn modelId="{C4010AE9-4175-46BF-8AD2-E6A2A379FB0A}" type="presParOf" srcId="{B4F75BAD-8ACF-41ED-A840-A0722DAC74B9}" destId="{62366875-9B39-4481-AAF7-96586E82DC8B}" srcOrd="0" destOrd="0" presId="urn:microsoft.com/office/officeart/2005/8/layout/hierarchy1"/>
    <dgm:cxn modelId="{FEFF8719-BC73-471F-80C4-F8FF152B4D86}" type="presParOf" srcId="{B4F75BAD-8ACF-41ED-A840-A0722DAC74B9}" destId="{1BC87DC2-5EC5-4B77-A4AF-B0385E86737B}" srcOrd="1" destOrd="0" presId="urn:microsoft.com/office/officeart/2005/8/layout/hierarchy1"/>
    <dgm:cxn modelId="{775D1DB3-2B0D-4581-B185-1E36CBBF327E}" type="presParOf" srcId="{1BC87DC2-5EC5-4B77-A4AF-B0385E86737B}" destId="{D624B027-1DFC-445A-B081-D486FCE38894}" srcOrd="0" destOrd="0" presId="urn:microsoft.com/office/officeart/2005/8/layout/hierarchy1"/>
    <dgm:cxn modelId="{BDDEEEB4-C568-4F1B-9DCC-EB42AE0C4BDE}" type="presParOf" srcId="{D624B027-1DFC-445A-B081-D486FCE38894}" destId="{2FD5B3AF-2094-4893-8E55-33DF3329236C}" srcOrd="0" destOrd="0" presId="urn:microsoft.com/office/officeart/2005/8/layout/hierarchy1"/>
    <dgm:cxn modelId="{7773BE0C-72C3-4B55-A1AB-5E46F1045734}" type="presParOf" srcId="{D624B027-1DFC-445A-B081-D486FCE38894}" destId="{ED7CDBFB-4FC6-441F-B36E-07AFA67FA023}" srcOrd="1" destOrd="0" presId="urn:microsoft.com/office/officeart/2005/8/layout/hierarchy1"/>
    <dgm:cxn modelId="{CA0D4F0F-B5D8-48FC-8358-518CFCB891B3}" type="presParOf" srcId="{1BC87DC2-5EC5-4B77-A4AF-B0385E86737B}" destId="{9BCD0D0B-E790-4356-B215-1B9277D6EC7B}" srcOrd="1" destOrd="0" presId="urn:microsoft.com/office/officeart/2005/8/layout/hierarchy1"/>
    <dgm:cxn modelId="{8116B502-4F8F-43AC-8195-E11CAA86909F}" type="presParOf" srcId="{B4F75BAD-8ACF-41ED-A840-A0722DAC74B9}" destId="{F63B7C15-9C16-43B3-85AF-5EDAACA694B2}" srcOrd="2" destOrd="0" presId="urn:microsoft.com/office/officeart/2005/8/layout/hierarchy1"/>
    <dgm:cxn modelId="{3DF368B4-CF66-454D-9940-BCEE9B94DAA5}" type="presParOf" srcId="{B4F75BAD-8ACF-41ED-A840-A0722DAC74B9}" destId="{06EDD908-0A69-4B09-ABDC-15479FA91975}" srcOrd="3" destOrd="0" presId="urn:microsoft.com/office/officeart/2005/8/layout/hierarchy1"/>
    <dgm:cxn modelId="{510B923F-D46E-4A05-B2F3-5E43062CF050}" type="presParOf" srcId="{06EDD908-0A69-4B09-ABDC-15479FA91975}" destId="{E7E526E6-9B61-4884-9AD5-894D3B7FA2CC}" srcOrd="0" destOrd="0" presId="urn:microsoft.com/office/officeart/2005/8/layout/hierarchy1"/>
    <dgm:cxn modelId="{E8D74C2E-25CC-4947-A35B-3A25620C9299}" type="presParOf" srcId="{E7E526E6-9B61-4884-9AD5-894D3B7FA2CC}" destId="{A34B08E9-86ED-43DF-853E-045720AD0A45}" srcOrd="0" destOrd="0" presId="urn:microsoft.com/office/officeart/2005/8/layout/hierarchy1"/>
    <dgm:cxn modelId="{4ADCA292-A070-456F-9947-E230007E48D0}" type="presParOf" srcId="{E7E526E6-9B61-4884-9AD5-894D3B7FA2CC}" destId="{A165D353-F4AB-4529-8D68-B7AECEB8B84F}" srcOrd="1" destOrd="0" presId="urn:microsoft.com/office/officeart/2005/8/layout/hierarchy1"/>
    <dgm:cxn modelId="{B976A7C2-6664-496A-B0A4-20E4A92D8A76}" type="presParOf" srcId="{06EDD908-0A69-4B09-ABDC-15479FA91975}" destId="{0B4BA0EC-EBE1-4B5E-9A58-9435BFB602F0}" srcOrd="1" destOrd="0" presId="urn:microsoft.com/office/officeart/2005/8/layout/hierarchy1"/>
    <dgm:cxn modelId="{0C92E2B8-8F41-4690-A360-8F927E0D51C1}" type="presParOf" srcId="{B4F75BAD-8ACF-41ED-A840-A0722DAC74B9}" destId="{F9BAE692-4160-4F78-842C-6F07EFB5D6B3}" srcOrd="4" destOrd="0" presId="urn:microsoft.com/office/officeart/2005/8/layout/hierarchy1"/>
    <dgm:cxn modelId="{5D33F584-FE1E-474D-973C-0DB20EFF0366}" type="presParOf" srcId="{B4F75BAD-8ACF-41ED-A840-A0722DAC74B9}" destId="{9F9BE843-BFAC-4400-8C87-4D271A45CDF1}" srcOrd="5" destOrd="0" presId="urn:microsoft.com/office/officeart/2005/8/layout/hierarchy1"/>
    <dgm:cxn modelId="{3346DFA1-6283-46D8-B66A-07568A7DE7B2}" type="presParOf" srcId="{9F9BE843-BFAC-4400-8C87-4D271A45CDF1}" destId="{798C5954-48C5-45A5-A7F6-3824C528FAC3}" srcOrd="0" destOrd="0" presId="urn:microsoft.com/office/officeart/2005/8/layout/hierarchy1"/>
    <dgm:cxn modelId="{303DFE53-FC0F-417F-BB48-260591B7F0E0}" type="presParOf" srcId="{798C5954-48C5-45A5-A7F6-3824C528FAC3}" destId="{B0BA9AFD-ABC6-467A-B0D2-5B2C4EB0B0D6}" srcOrd="0" destOrd="0" presId="urn:microsoft.com/office/officeart/2005/8/layout/hierarchy1"/>
    <dgm:cxn modelId="{888192B0-A34F-459F-B5E8-0DCFCCFFA21C}" type="presParOf" srcId="{798C5954-48C5-45A5-A7F6-3824C528FAC3}" destId="{B6FB0391-E731-4677-A352-80C68A5077EE}" srcOrd="1" destOrd="0" presId="urn:microsoft.com/office/officeart/2005/8/layout/hierarchy1"/>
    <dgm:cxn modelId="{88B0692A-D6DA-415D-80AF-F2C95354E74B}" type="presParOf" srcId="{9F9BE843-BFAC-4400-8C87-4D271A45CDF1}" destId="{3318AB5B-E536-4378-AB58-F228B8B01D10}" srcOrd="1" destOrd="0" presId="urn:microsoft.com/office/officeart/2005/8/layout/hierarchy1"/>
    <dgm:cxn modelId="{4C06FAA3-BDA9-493E-A605-3D81B8390759}" type="presParOf" srcId="{BAF66733-07F9-4678-91E5-F25AE869076E}" destId="{90471942-652B-4765-B765-0921D17E903E}" srcOrd="1" destOrd="0" presId="urn:microsoft.com/office/officeart/2005/8/layout/hierarchy1"/>
    <dgm:cxn modelId="{A78738A3-2696-4F66-91D9-B0A990C0F8C6}" type="presParOf" srcId="{90471942-652B-4765-B765-0921D17E903E}" destId="{B499DBCC-DDC2-4ACA-8378-DB188C9F3634}" srcOrd="0" destOrd="0" presId="urn:microsoft.com/office/officeart/2005/8/layout/hierarchy1"/>
    <dgm:cxn modelId="{A59BCC39-528A-4AB5-B9CE-8CD048C5738F}" type="presParOf" srcId="{B499DBCC-DDC2-4ACA-8378-DB188C9F3634}" destId="{FAED05A3-FC20-431C-974A-B0B78B83B60E}" srcOrd="0" destOrd="0" presId="urn:microsoft.com/office/officeart/2005/8/layout/hierarchy1"/>
    <dgm:cxn modelId="{D86BDF6E-CB9B-4A1F-9096-D818A61CFD07}" type="presParOf" srcId="{B499DBCC-DDC2-4ACA-8378-DB188C9F3634}" destId="{A1894E4E-AD36-42D5-91FD-B201EA0BAFFF}" srcOrd="1" destOrd="0" presId="urn:microsoft.com/office/officeart/2005/8/layout/hierarchy1"/>
    <dgm:cxn modelId="{AF791893-ACD2-4181-8BB3-14DD9135BB76}" type="presParOf" srcId="{90471942-652B-4765-B765-0921D17E903E}" destId="{E81DA1E7-3BDE-4A23-A4E8-F1ED908F46E5}" srcOrd="1" destOrd="0" presId="urn:microsoft.com/office/officeart/2005/8/layout/hierarchy1"/>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9BAE692-4160-4F78-842C-6F07EFB5D6B3}">
      <dsp:nvSpPr>
        <dsp:cNvPr id="0" name=""/>
        <dsp:cNvSpPr/>
      </dsp:nvSpPr>
      <dsp:spPr>
        <a:xfrm>
          <a:off x="7687405" y="2439552"/>
          <a:ext cx="2197103" cy="344629"/>
        </a:xfrm>
        <a:custGeom>
          <a:avLst/>
          <a:gdLst/>
          <a:ahLst/>
          <a:cxnLst/>
          <a:rect l="0" t="0" r="0" b="0"/>
          <a:pathLst>
            <a:path>
              <a:moveTo>
                <a:pt x="0" y="0"/>
              </a:moveTo>
              <a:lnTo>
                <a:pt x="0" y="229818"/>
              </a:lnTo>
              <a:lnTo>
                <a:pt x="2197103" y="229818"/>
              </a:lnTo>
              <a:lnTo>
                <a:pt x="2197103" y="344629"/>
              </a:lnTo>
            </a:path>
          </a:pathLst>
        </a:custGeom>
        <a:noFill/>
        <a:ln w="12700" cap="flat" cmpd="sng" algn="ctr">
          <a:solidFill>
            <a:schemeClr val="accent1">
              <a:shade val="80000"/>
              <a:hueOff val="0"/>
              <a:satOff val="0"/>
              <a:lumOff val="0"/>
              <a:alphaOff val="0"/>
            </a:schemeClr>
          </a:solidFill>
          <a:prstDash val="solid"/>
          <a:miter lim="800000"/>
        </a:ln>
        <a:effectLst/>
        <a:scene3d>
          <a:camera prst="orthographicFront"/>
          <a:lightRig rig="threePt" dir="t">
            <a:rot lat="0" lon="0" rev="7500000"/>
          </a:lightRig>
        </a:scene3d>
        <a:sp3d z="-40000" prstMaterial="matte"/>
      </dsp:spPr>
      <dsp:style>
        <a:lnRef idx="2">
          <a:scrgbClr r="0" g="0" b="0"/>
        </a:lnRef>
        <a:fillRef idx="0">
          <a:scrgbClr r="0" g="0" b="0"/>
        </a:fillRef>
        <a:effectRef idx="0">
          <a:scrgbClr r="0" g="0" b="0"/>
        </a:effectRef>
        <a:fontRef idx="minor"/>
      </dsp:style>
    </dsp:sp>
    <dsp:sp modelId="{F63B7C15-9C16-43B3-85AF-5EDAACA694B2}">
      <dsp:nvSpPr>
        <dsp:cNvPr id="0" name=""/>
        <dsp:cNvSpPr/>
      </dsp:nvSpPr>
      <dsp:spPr>
        <a:xfrm>
          <a:off x="7687405" y="2439552"/>
          <a:ext cx="675525" cy="344629"/>
        </a:xfrm>
        <a:custGeom>
          <a:avLst/>
          <a:gdLst/>
          <a:ahLst/>
          <a:cxnLst/>
          <a:rect l="0" t="0" r="0" b="0"/>
          <a:pathLst>
            <a:path>
              <a:moveTo>
                <a:pt x="0" y="0"/>
              </a:moveTo>
              <a:lnTo>
                <a:pt x="0" y="229818"/>
              </a:lnTo>
              <a:lnTo>
                <a:pt x="675525" y="229818"/>
              </a:lnTo>
              <a:lnTo>
                <a:pt x="675525" y="344629"/>
              </a:lnTo>
            </a:path>
          </a:pathLst>
        </a:custGeom>
        <a:noFill/>
        <a:ln w="12700" cap="flat" cmpd="sng" algn="ctr">
          <a:solidFill>
            <a:schemeClr val="accent1">
              <a:shade val="80000"/>
              <a:hueOff val="0"/>
              <a:satOff val="0"/>
              <a:lumOff val="0"/>
              <a:alphaOff val="0"/>
            </a:schemeClr>
          </a:solidFill>
          <a:prstDash val="solid"/>
          <a:miter lim="800000"/>
        </a:ln>
        <a:effectLst/>
        <a:scene3d>
          <a:camera prst="orthographicFront"/>
          <a:lightRig rig="threePt" dir="t">
            <a:rot lat="0" lon="0" rev="7500000"/>
          </a:lightRig>
        </a:scene3d>
        <a:sp3d z="-40000" prstMaterial="matte"/>
      </dsp:spPr>
      <dsp:style>
        <a:lnRef idx="2">
          <a:scrgbClr r="0" g="0" b="0"/>
        </a:lnRef>
        <a:fillRef idx="0">
          <a:scrgbClr r="0" g="0" b="0"/>
        </a:fillRef>
        <a:effectRef idx="0">
          <a:scrgbClr r="0" g="0" b="0"/>
        </a:effectRef>
        <a:fontRef idx="minor"/>
      </dsp:style>
    </dsp:sp>
    <dsp:sp modelId="{62366875-9B39-4481-AAF7-96586E82DC8B}">
      <dsp:nvSpPr>
        <dsp:cNvPr id="0" name=""/>
        <dsp:cNvSpPr/>
      </dsp:nvSpPr>
      <dsp:spPr>
        <a:xfrm>
          <a:off x="5327895" y="2439552"/>
          <a:ext cx="2359509" cy="344629"/>
        </a:xfrm>
        <a:custGeom>
          <a:avLst/>
          <a:gdLst/>
          <a:ahLst/>
          <a:cxnLst/>
          <a:rect l="0" t="0" r="0" b="0"/>
          <a:pathLst>
            <a:path>
              <a:moveTo>
                <a:pt x="2359509" y="0"/>
              </a:moveTo>
              <a:lnTo>
                <a:pt x="2359509" y="229818"/>
              </a:lnTo>
              <a:lnTo>
                <a:pt x="0" y="229818"/>
              </a:lnTo>
              <a:lnTo>
                <a:pt x="0" y="344629"/>
              </a:lnTo>
            </a:path>
          </a:pathLst>
        </a:custGeom>
        <a:noFill/>
        <a:ln w="12700" cap="flat" cmpd="sng" algn="ctr">
          <a:solidFill>
            <a:schemeClr val="accent1">
              <a:shade val="80000"/>
              <a:hueOff val="0"/>
              <a:satOff val="0"/>
              <a:lumOff val="0"/>
              <a:alphaOff val="0"/>
            </a:schemeClr>
          </a:solidFill>
          <a:prstDash val="solid"/>
          <a:miter lim="800000"/>
        </a:ln>
        <a:effectLst/>
        <a:scene3d>
          <a:camera prst="orthographicFront"/>
          <a:lightRig rig="threePt" dir="t">
            <a:rot lat="0" lon="0" rev="7500000"/>
          </a:lightRig>
        </a:scene3d>
        <a:sp3d z="-40000" prstMaterial="matte"/>
      </dsp:spPr>
      <dsp:style>
        <a:lnRef idx="2">
          <a:scrgbClr r="0" g="0" b="0"/>
        </a:lnRef>
        <a:fillRef idx="0">
          <a:scrgbClr r="0" g="0" b="0"/>
        </a:fillRef>
        <a:effectRef idx="0">
          <a:scrgbClr r="0" g="0" b="0"/>
        </a:effectRef>
        <a:fontRef idx="minor"/>
      </dsp:style>
    </dsp:sp>
    <dsp:sp modelId="{087BF92B-F206-478C-93D2-B8CD5F86FEA5}">
      <dsp:nvSpPr>
        <dsp:cNvPr id="0" name=""/>
        <dsp:cNvSpPr/>
      </dsp:nvSpPr>
      <dsp:spPr>
        <a:xfrm>
          <a:off x="5014042" y="1177729"/>
          <a:ext cx="2673363" cy="393068"/>
        </a:xfrm>
        <a:custGeom>
          <a:avLst/>
          <a:gdLst/>
          <a:ahLst/>
          <a:cxnLst/>
          <a:rect l="0" t="0" r="0" b="0"/>
          <a:pathLst>
            <a:path>
              <a:moveTo>
                <a:pt x="0" y="0"/>
              </a:moveTo>
              <a:lnTo>
                <a:pt x="0" y="278257"/>
              </a:lnTo>
              <a:lnTo>
                <a:pt x="2673363" y="278257"/>
              </a:lnTo>
              <a:lnTo>
                <a:pt x="2673363" y="393068"/>
              </a:lnTo>
            </a:path>
          </a:pathLst>
        </a:custGeom>
        <a:noFill/>
        <a:ln w="12700" cap="flat" cmpd="sng" algn="ctr">
          <a:solidFill>
            <a:schemeClr val="accent1">
              <a:shade val="60000"/>
              <a:hueOff val="0"/>
              <a:satOff val="0"/>
              <a:lumOff val="0"/>
              <a:alphaOff val="0"/>
            </a:schemeClr>
          </a:solidFill>
          <a:prstDash val="solid"/>
          <a:miter lim="800000"/>
        </a:ln>
        <a:effectLst/>
        <a:scene3d>
          <a:camera prst="orthographicFront"/>
          <a:lightRig rig="threePt" dir="t">
            <a:rot lat="0" lon="0" rev="7500000"/>
          </a:lightRig>
        </a:scene3d>
        <a:sp3d z="-40000" prstMaterial="matte"/>
      </dsp:spPr>
      <dsp:style>
        <a:lnRef idx="2">
          <a:scrgbClr r="0" g="0" b="0"/>
        </a:lnRef>
        <a:fillRef idx="0">
          <a:scrgbClr r="0" g="0" b="0"/>
        </a:fillRef>
        <a:effectRef idx="0">
          <a:scrgbClr r="0" g="0" b="0"/>
        </a:effectRef>
        <a:fontRef idx="minor"/>
      </dsp:style>
    </dsp:sp>
    <dsp:sp modelId="{FA7D7782-4707-43AC-AED8-6B419BF3B75E}">
      <dsp:nvSpPr>
        <dsp:cNvPr id="0" name=""/>
        <dsp:cNvSpPr/>
      </dsp:nvSpPr>
      <dsp:spPr>
        <a:xfrm>
          <a:off x="1571583" y="2357635"/>
          <a:ext cx="892535" cy="398577"/>
        </a:xfrm>
        <a:custGeom>
          <a:avLst/>
          <a:gdLst/>
          <a:ahLst/>
          <a:cxnLst/>
          <a:rect l="0" t="0" r="0" b="0"/>
          <a:pathLst>
            <a:path>
              <a:moveTo>
                <a:pt x="0" y="0"/>
              </a:moveTo>
              <a:lnTo>
                <a:pt x="0" y="283766"/>
              </a:lnTo>
              <a:lnTo>
                <a:pt x="892535" y="283766"/>
              </a:lnTo>
              <a:lnTo>
                <a:pt x="892535" y="398577"/>
              </a:lnTo>
            </a:path>
          </a:pathLst>
        </a:custGeom>
        <a:noFill/>
        <a:ln w="12700" cap="flat" cmpd="sng" algn="ctr">
          <a:solidFill>
            <a:schemeClr val="accent1">
              <a:shade val="80000"/>
              <a:hueOff val="0"/>
              <a:satOff val="0"/>
              <a:lumOff val="0"/>
              <a:alphaOff val="0"/>
            </a:schemeClr>
          </a:solidFill>
          <a:prstDash val="solid"/>
          <a:miter lim="800000"/>
        </a:ln>
        <a:effectLst/>
        <a:scene3d>
          <a:camera prst="orthographicFront"/>
          <a:lightRig rig="threePt" dir="t">
            <a:rot lat="0" lon="0" rev="7500000"/>
          </a:lightRig>
        </a:scene3d>
        <a:sp3d z="-40000" prstMaterial="matte"/>
      </dsp:spPr>
      <dsp:style>
        <a:lnRef idx="2">
          <a:scrgbClr r="0" g="0" b="0"/>
        </a:lnRef>
        <a:fillRef idx="0">
          <a:scrgbClr r="0" g="0" b="0"/>
        </a:fillRef>
        <a:effectRef idx="0">
          <a:scrgbClr r="0" g="0" b="0"/>
        </a:effectRef>
        <a:fontRef idx="minor"/>
      </dsp:style>
    </dsp:sp>
    <dsp:sp modelId="{77DB69B8-93A0-4529-B7F2-297A2DE59B6B}">
      <dsp:nvSpPr>
        <dsp:cNvPr id="0" name=""/>
        <dsp:cNvSpPr/>
      </dsp:nvSpPr>
      <dsp:spPr>
        <a:xfrm>
          <a:off x="751828" y="2357635"/>
          <a:ext cx="819755" cy="400009"/>
        </a:xfrm>
        <a:custGeom>
          <a:avLst/>
          <a:gdLst/>
          <a:ahLst/>
          <a:cxnLst/>
          <a:rect l="0" t="0" r="0" b="0"/>
          <a:pathLst>
            <a:path>
              <a:moveTo>
                <a:pt x="819755" y="0"/>
              </a:moveTo>
              <a:lnTo>
                <a:pt x="819755" y="285199"/>
              </a:lnTo>
              <a:lnTo>
                <a:pt x="0" y="285199"/>
              </a:lnTo>
              <a:lnTo>
                <a:pt x="0" y="400009"/>
              </a:lnTo>
            </a:path>
          </a:pathLst>
        </a:custGeom>
        <a:noFill/>
        <a:ln w="12700" cap="flat" cmpd="sng" algn="ctr">
          <a:solidFill>
            <a:schemeClr val="accent1">
              <a:shade val="80000"/>
              <a:hueOff val="0"/>
              <a:satOff val="0"/>
              <a:lumOff val="0"/>
              <a:alphaOff val="0"/>
            </a:schemeClr>
          </a:solidFill>
          <a:prstDash val="solid"/>
          <a:miter lim="800000"/>
        </a:ln>
        <a:effectLst/>
        <a:scene3d>
          <a:camera prst="orthographicFront"/>
          <a:lightRig rig="threePt" dir="t">
            <a:rot lat="0" lon="0" rev="7500000"/>
          </a:lightRig>
        </a:scene3d>
        <a:sp3d z="-40000" prstMaterial="matte"/>
      </dsp:spPr>
      <dsp:style>
        <a:lnRef idx="2">
          <a:scrgbClr r="0" g="0" b="0"/>
        </a:lnRef>
        <a:fillRef idx="0">
          <a:scrgbClr r="0" g="0" b="0"/>
        </a:fillRef>
        <a:effectRef idx="0">
          <a:scrgbClr r="0" g="0" b="0"/>
        </a:effectRef>
        <a:fontRef idx="minor"/>
      </dsp:style>
    </dsp:sp>
    <dsp:sp modelId="{75CBAC45-7610-4B1E-B276-207DD181D2B0}">
      <dsp:nvSpPr>
        <dsp:cNvPr id="0" name=""/>
        <dsp:cNvSpPr/>
      </dsp:nvSpPr>
      <dsp:spPr>
        <a:xfrm>
          <a:off x="1571583" y="1177729"/>
          <a:ext cx="3442458" cy="392927"/>
        </a:xfrm>
        <a:custGeom>
          <a:avLst/>
          <a:gdLst/>
          <a:ahLst/>
          <a:cxnLst/>
          <a:rect l="0" t="0" r="0" b="0"/>
          <a:pathLst>
            <a:path>
              <a:moveTo>
                <a:pt x="3442458" y="0"/>
              </a:moveTo>
              <a:lnTo>
                <a:pt x="3442458" y="278116"/>
              </a:lnTo>
              <a:lnTo>
                <a:pt x="0" y="278116"/>
              </a:lnTo>
              <a:lnTo>
                <a:pt x="0" y="392927"/>
              </a:lnTo>
            </a:path>
          </a:pathLst>
        </a:custGeom>
        <a:noFill/>
        <a:ln w="12700" cap="flat" cmpd="sng" algn="ctr">
          <a:solidFill>
            <a:schemeClr val="accent1">
              <a:shade val="60000"/>
              <a:hueOff val="0"/>
              <a:satOff val="0"/>
              <a:lumOff val="0"/>
              <a:alphaOff val="0"/>
            </a:schemeClr>
          </a:solidFill>
          <a:prstDash val="solid"/>
          <a:miter lim="800000"/>
        </a:ln>
        <a:effectLst/>
        <a:scene3d>
          <a:camera prst="orthographicFront"/>
          <a:lightRig rig="threePt" dir="t">
            <a:rot lat="0" lon="0" rev="7500000"/>
          </a:lightRig>
        </a:scene3d>
        <a:sp3d z="-40000" prstMaterial="matte"/>
      </dsp:spPr>
      <dsp:style>
        <a:lnRef idx="2">
          <a:scrgbClr r="0" g="0" b="0"/>
        </a:lnRef>
        <a:fillRef idx="0">
          <a:scrgbClr r="0" g="0" b="0"/>
        </a:fillRef>
        <a:effectRef idx="0">
          <a:scrgbClr r="0" g="0" b="0"/>
        </a:effectRef>
        <a:fontRef idx="minor"/>
      </dsp:style>
    </dsp:sp>
    <dsp:sp modelId="{070FAD68-4330-4A0A-9FAD-C99B68483C17}">
      <dsp:nvSpPr>
        <dsp:cNvPr id="0" name=""/>
        <dsp:cNvSpPr/>
      </dsp:nvSpPr>
      <dsp:spPr>
        <a:xfrm>
          <a:off x="3904308" y="-15543"/>
          <a:ext cx="2219467" cy="1193273"/>
        </a:xfrm>
        <a:prstGeom prst="roundRect">
          <a:avLst>
            <a:gd name="adj" fmla="val 10000"/>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sp>
    <dsp:sp modelId="{67F7F94C-4EFC-4BCA-B049-EE953DB94778}">
      <dsp:nvSpPr>
        <dsp:cNvPr id="0" name=""/>
        <dsp:cNvSpPr/>
      </dsp:nvSpPr>
      <dsp:spPr>
        <a:xfrm>
          <a:off x="4042012" y="115275"/>
          <a:ext cx="2219467" cy="1193273"/>
        </a:xfrm>
        <a:prstGeom prst="roundRect">
          <a:avLst>
            <a:gd name="adj" fmla="val 10000"/>
          </a:avLst>
        </a:prstGeom>
        <a:solidFill>
          <a:schemeClr val="lt1">
            <a:alpha val="90000"/>
            <a:hueOff val="0"/>
            <a:satOff val="0"/>
            <a:lumOff val="0"/>
            <a:alphaOff val="0"/>
          </a:schemeClr>
        </a:solidFill>
        <a:ln w="6350" cap="flat" cmpd="sng" algn="ctr">
          <a:solidFill>
            <a:schemeClr val="accent1">
              <a:hueOff val="0"/>
              <a:satOff val="0"/>
              <a:lumOff val="0"/>
              <a:alphaOff val="0"/>
            </a:schemeClr>
          </a:solidFill>
          <a:prstDash val="solid"/>
          <a:miter lim="800000"/>
        </a:ln>
        <a:effectLst/>
        <a:scene3d>
          <a:camera prst="orthographicFront"/>
          <a:lightRig rig="threePt" dir="t">
            <a:rot lat="0" lon="0" rev="7500000"/>
          </a:lightRig>
        </a:scene3d>
        <a:sp3d z="152400" extrusionH="63500" prstMaterial="dkEdge">
          <a:bevelT w="125400" h="36350" prst="relaxedInset"/>
          <a:contourClr>
            <a:schemeClr val="bg1"/>
          </a:contourClr>
        </a:sp3d>
      </dsp:spPr>
      <dsp:style>
        <a:lnRef idx="1">
          <a:scrgbClr r="0" g="0" b="0"/>
        </a:lnRef>
        <a:fillRef idx="1">
          <a:scrgbClr r="0" g="0" b="0"/>
        </a:fillRef>
        <a:effectRef idx="2">
          <a:scrgbClr r="0" g="0" b="0"/>
        </a:effectRef>
        <a:fontRef idx="minor"/>
      </dsp:style>
      <dsp:txBody>
        <a:bodyPr spcFirstLastPara="0" vert="horz" wrap="square" lIns="91440" tIns="91440" rIns="91440" bIns="91440" numCol="1" spcCol="1270" anchor="ctr" anchorCtr="0">
          <a:noAutofit/>
        </a:bodyPr>
        <a:lstStyle/>
        <a:p>
          <a:pPr marL="0" lvl="0" indent="0" algn="ctr" defTabSz="1066800" rtl="1">
            <a:lnSpc>
              <a:spcPct val="90000"/>
            </a:lnSpc>
            <a:spcBef>
              <a:spcPct val="0"/>
            </a:spcBef>
            <a:spcAft>
              <a:spcPct val="35000"/>
            </a:spcAft>
            <a:buNone/>
          </a:pPr>
          <a:r>
            <a:rPr lang="ar-SA" sz="2400" b="1" kern="1200" dirty="0">
              <a:cs typeface="+mj-cs"/>
            </a:rPr>
            <a:t>أ</a:t>
          </a:r>
          <a:r>
            <a:rPr lang="ar-EG" sz="2400" b="1" kern="1200" dirty="0">
              <a:cs typeface="+mj-cs"/>
            </a:rPr>
            <a:t>برز تصنيفات </a:t>
          </a:r>
          <a:r>
            <a:rPr lang="ar-SA" sz="2400" b="1" kern="1200" dirty="0">
              <a:cs typeface="+mj-cs"/>
            </a:rPr>
            <a:t>الدراسات وال</a:t>
          </a:r>
          <a:r>
            <a:rPr lang="ar-EG" sz="2400" b="1" kern="1200" dirty="0">
              <a:cs typeface="+mj-cs"/>
            </a:rPr>
            <a:t>بحوث</a:t>
          </a:r>
          <a:r>
            <a:rPr lang="ar-SA" sz="2400" b="1" kern="1200" dirty="0">
              <a:cs typeface="+mj-cs"/>
            </a:rPr>
            <a:t> الع</a:t>
          </a:r>
          <a:r>
            <a:rPr lang="ar-EG" sz="2400" b="1" kern="1200" dirty="0">
              <a:cs typeface="+mj-cs"/>
            </a:rPr>
            <a:t>ِ</a:t>
          </a:r>
          <a:r>
            <a:rPr lang="ar-SA" sz="2400" b="1" kern="1200" dirty="0">
              <a:cs typeface="+mj-cs"/>
            </a:rPr>
            <a:t>لمية</a:t>
          </a:r>
          <a:endParaRPr lang="en-US" sz="2400" kern="1200" dirty="0">
            <a:cs typeface="+mj-cs"/>
          </a:endParaRPr>
        </a:p>
      </dsp:txBody>
      <dsp:txXfrm>
        <a:off x="4076962" y="150225"/>
        <a:ext cx="2149567" cy="1123373"/>
      </dsp:txXfrm>
    </dsp:sp>
    <dsp:sp modelId="{2F93178B-3073-4F02-933D-F0CA1F21CC60}">
      <dsp:nvSpPr>
        <dsp:cNvPr id="0" name=""/>
        <dsp:cNvSpPr/>
      </dsp:nvSpPr>
      <dsp:spPr>
        <a:xfrm>
          <a:off x="812296" y="1570656"/>
          <a:ext cx="1518572" cy="786979"/>
        </a:xfrm>
        <a:prstGeom prst="roundRect">
          <a:avLst>
            <a:gd name="adj" fmla="val 10000"/>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sp>
    <dsp:sp modelId="{F43A236C-162D-4FC6-A82A-881F2C7ED897}">
      <dsp:nvSpPr>
        <dsp:cNvPr id="0" name=""/>
        <dsp:cNvSpPr/>
      </dsp:nvSpPr>
      <dsp:spPr>
        <a:xfrm>
          <a:off x="950001" y="1701475"/>
          <a:ext cx="1518572" cy="786979"/>
        </a:xfrm>
        <a:prstGeom prst="roundRect">
          <a:avLst>
            <a:gd name="adj" fmla="val 10000"/>
          </a:avLst>
        </a:prstGeom>
        <a:solidFill>
          <a:schemeClr val="lt1">
            <a:alpha val="90000"/>
            <a:hueOff val="0"/>
            <a:satOff val="0"/>
            <a:lumOff val="0"/>
            <a:alphaOff val="0"/>
          </a:schemeClr>
        </a:solidFill>
        <a:ln w="6350" cap="flat" cmpd="sng" algn="ctr">
          <a:solidFill>
            <a:schemeClr val="accent1">
              <a:hueOff val="0"/>
              <a:satOff val="0"/>
              <a:lumOff val="0"/>
              <a:alphaOff val="0"/>
            </a:schemeClr>
          </a:solidFill>
          <a:prstDash val="solid"/>
          <a:miter lim="800000"/>
        </a:ln>
        <a:effectLst/>
        <a:scene3d>
          <a:camera prst="orthographicFront"/>
          <a:lightRig rig="threePt" dir="t">
            <a:rot lat="0" lon="0" rev="7500000"/>
          </a:lightRig>
        </a:scene3d>
        <a:sp3d z="152400" extrusionH="63500" prstMaterial="dkEdge">
          <a:bevelT w="125400" h="36350" prst="relaxedInset"/>
          <a:contourClr>
            <a:schemeClr val="bg1"/>
          </a:contourClr>
        </a:sp3d>
      </dsp:spPr>
      <dsp:style>
        <a:lnRef idx="1">
          <a:scrgbClr r="0" g="0" b="0"/>
        </a:lnRef>
        <a:fillRef idx="1">
          <a:scrgbClr r="0" g="0" b="0"/>
        </a:fillRef>
        <a:effectRef idx="2">
          <a:scrgbClr r="0" g="0" b="0"/>
        </a:effectRef>
        <a:fontRef idx="minor"/>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ar-EG" sz="2000" b="1" kern="1200" dirty="0">
              <a:cs typeface="+mj-cs"/>
            </a:rPr>
            <a:t>وفقًا ل</a:t>
          </a:r>
          <a:r>
            <a:rPr lang="ar-SA" sz="2000" b="1" kern="1200" dirty="0">
              <a:cs typeface="+mj-cs"/>
            </a:rPr>
            <a:t>أساليب البحث </a:t>
          </a:r>
          <a:endParaRPr lang="en-US" sz="2000" b="1" kern="1200" dirty="0">
            <a:cs typeface="+mj-cs"/>
          </a:endParaRPr>
        </a:p>
      </dsp:txBody>
      <dsp:txXfrm>
        <a:off x="973051" y="1724525"/>
        <a:ext cx="1472472" cy="740879"/>
      </dsp:txXfrm>
    </dsp:sp>
    <dsp:sp modelId="{E5B4D5B7-ACC5-49BF-B5CD-D5E4553AF427}">
      <dsp:nvSpPr>
        <dsp:cNvPr id="0" name=""/>
        <dsp:cNvSpPr/>
      </dsp:nvSpPr>
      <dsp:spPr>
        <a:xfrm>
          <a:off x="26369" y="2757645"/>
          <a:ext cx="1450917" cy="786979"/>
        </a:xfrm>
        <a:prstGeom prst="roundRect">
          <a:avLst>
            <a:gd name="adj" fmla="val 10000"/>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sp>
    <dsp:sp modelId="{BC9658E6-1FA1-4C52-B4AE-724F0F6D1F82}">
      <dsp:nvSpPr>
        <dsp:cNvPr id="0" name=""/>
        <dsp:cNvSpPr/>
      </dsp:nvSpPr>
      <dsp:spPr>
        <a:xfrm>
          <a:off x="164073" y="2888464"/>
          <a:ext cx="1450917" cy="786979"/>
        </a:xfrm>
        <a:prstGeom prst="roundRect">
          <a:avLst>
            <a:gd name="adj" fmla="val 10000"/>
          </a:avLst>
        </a:prstGeom>
        <a:solidFill>
          <a:schemeClr val="lt1">
            <a:alpha val="90000"/>
            <a:hueOff val="0"/>
            <a:satOff val="0"/>
            <a:lumOff val="0"/>
            <a:alphaOff val="0"/>
          </a:schemeClr>
        </a:solidFill>
        <a:ln w="6350" cap="flat" cmpd="sng" algn="ctr">
          <a:solidFill>
            <a:schemeClr val="accent1">
              <a:hueOff val="0"/>
              <a:satOff val="0"/>
              <a:lumOff val="0"/>
              <a:alphaOff val="0"/>
            </a:schemeClr>
          </a:solidFill>
          <a:prstDash val="solid"/>
          <a:miter lim="800000"/>
        </a:ln>
        <a:effectLst/>
        <a:scene3d>
          <a:camera prst="orthographicFront"/>
          <a:lightRig rig="threePt" dir="t">
            <a:rot lat="0" lon="0" rev="7500000"/>
          </a:lightRig>
        </a:scene3d>
        <a:sp3d z="152400" extrusionH="63500" prstMaterial="dkEdge">
          <a:bevelT w="125400" h="36350" prst="relaxedInset"/>
          <a:contourClr>
            <a:schemeClr val="bg1"/>
          </a:contourClr>
        </a:sp3d>
      </dsp:spPr>
      <dsp:style>
        <a:lnRef idx="1">
          <a:scrgbClr r="0" g="0" b="0"/>
        </a:lnRef>
        <a:fillRef idx="1">
          <a:scrgbClr r="0" g="0" b="0"/>
        </a:fillRef>
        <a:effectRef idx="2">
          <a:scrgbClr r="0" g="0" b="0"/>
        </a:effectRef>
        <a:fontRef idx="minor"/>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ar-EG" sz="1800" kern="1200" dirty="0">
              <a:cs typeface="+mj-cs"/>
            </a:rPr>
            <a:t>كيفية</a:t>
          </a:r>
        </a:p>
        <a:p>
          <a:pPr marL="0" lvl="0" indent="0" algn="ctr" defTabSz="800100">
            <a:lnSpc>
              <a:spcPct val="90000"/>
            </a:lnSpc>
            <a:spcBef>
              <a:spcPct val="0"/>
            </a:spcBef>
            <a:spcAft>
              <a:spcPct val="35000"/>
            </a:spcAft>
            <a:buNone/>
          </a:pPr>
          <a:r>
            <a:rPr lang="en-US" sz="1800" kern="1200" dirty="0">
              <a:cs typeface="+mj-cs"/>
            </a:rPr>
            <a:t>Qualitative</a:t>
          </a:r>
          <a:r>
            <a:rPr lang="en-US" sz="1800" kern="1200" dirty="0"/>
            <a:t> </a:t>
          </a:r>
        </a:p>
      </dsp:txBody>
      <dsp:txXfrm>
        <a:off x="187123" y="2911514"/>
        <a:ext cx="1404817" cy="740879"/>
      </dsp:txXfrm>
    </dsp:sp>
    <dsp:sp modelId="{0E39AB01-9B93-45D9-B8CC-E4E10B7BBAF4}">
      <dsp:nvSpPr>
        <dsp:cNvPr id="0" name=""/>
        <dsp:cNvSpPr/>
      </dsp:nvSpPr>
      <dsp:spPr>
        <a:xfrm>
          <a:off x="1714350" y="2756213"/>
          <a:ext cx="1499536" cy="786979"/>
        </a:xfrm>
        <a:prstGeom prst="roundRect">
          <a:avLst>
            <a:gd name="adj" fmla="val 10000"/>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sp>
    <dsp:sp modelId="{E4F554C9-6EBA-4178-97A0-8BA24689DD56}">
      <dsp:nvSpPr>
        <dsp:cNvPr id="0" name=""/>
        <dsp:cNvSpPr/>
      </dsp:nvSpPr>
      <dsp:spPr>
        <a:xfrm>
          <a:off x="1852054" y="2887032"/>
          <a:ext cx="1499536" cy="786979"/>
        </a:xfrm>
        <a:prstGeom prst="roundRect">
          <a:avLst>
            <a:gd name="adj" fmla="val 10000"/>
          </a:avLst>
        </a:prstGeom>
        <a:solidFill>
          <a:schemeClr val="lt1">
            <a:alpha val="90000"/>
            <a:hueOff val="0"/>
            <a:satOff val="0"/>
            <a:lumOff val="0"/>
            <a:alphaOff val="0"/>
          </a:schemeClr>
        </a:solidFill>
        <a:ln w="6350" cap="flat" cmpd="sng" algn="ctr">
          <a:solidFill>
            <a:schemeClr val="accent1">
              <a:hueOff val="0"/>
              <a:satOff val="0"/>
              <a:lumOff val="0"/>
              <a:alphaOff val="0"/>
            </a:schemeClr>
          </a:solidFill>
          <a:prstDash val="solid"/>
          <a:miter lim="800000"/>
        </a:ln>
        <a:effectLst/>
        <a:scene3d>
          <a:camera prst="orthographicFront"/>
          <a:lightRig rig="threePt" dir="t">
            <a:rot lat="0" lon="0" rev="7500000"/>
          </a:lightRig>
        </a:scene3d>
        <a:sp3d z="152400" extrusionH="63500" prstMaterial="dkEdge">
          <a:bevelT w="125400" h="36350" prst="relaxedInset"/>
          <a:contourClr>
            <a:schemeClr val="bg1"/>
          </a:contourClr>
        </a:sp3d>
      </dsp:spPr>
      <dsp:style>
        <a:lnRef idx="1">
          <a:scrgbClr r="0" g="0" b="0"/>
        </a:lnRef>
        <a:fillRef idx="1">
          <a:scrgbClr r="0" g="0" b="0"/>
        </a:fillRef>
        <a:effectRef idx="2">
          <a:scrgbClr r="0" g="0" b="0"/>
        </a:effectRef>
        <a:fontRef idx="minor"/>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ar-EG" sz="1800" kern="1200" dirty="0">
              <a:cs typeface="+mj-cs"/>
            </a:rPr>
            <a:t>كمية</a:t>
          </a:r>
        </a:p>
        <a:p>
          <a:pPr marL="0" lvl="0" indent="0" algn="ctr" defTabSz="800100">
            <a:lnSpc>
              <a:spcPct val="90000"/>
            </a:lnSpc>
            <a:spcBef>
              <a:spcPct val="0"/>
            </a:spcBef>
            <a:spcAft>
              <a:spcPct val="35000"/>
            </a:spcAft>
            <a:buNone/>
          </a:pPr>
          <a:r>
            <a:rPr lang="en-US" sz="1800" kern="1200" dirty="0">
              <a:cs typeface="+mj-cs"/>
            </a:rPr>
            <a:t>Quantitative</a:t>
          </a:r>
          <a:r>
            <a:rPr lang="en-US" sz="1800" kern="1200" dirty="0"/>
            <a:t> </a:t>
          </a:r>
        </a:p>
      </dsp:txBody>
      <dsp:txXfrm>
        <a:off x="1875104" y="2910082"/>
        <a:ext cx="1453436" cy="740879"/>
      </dsp:txXfrm>
    </dsp:sp>
    <dsp:sp modelId="{31450776-0736-43B7-B494-2EA7EFAFF39B}">
      <dsp:nvSpPr>
        <dsp:cNvPr id="0" name=""/>
        <dsp:cNvSpPr/>
      </dsp:nvSpPr>
      <dsp:spPr>
        <a:xfrm>
          <a:off x="6924388" y="1570798"/>
          <a:ext cx="1526033" cy="868754"/>
        </a:xfrm>
        <a:prstGeom prst="roundRect">
          <a:avLst>
            <a:gd name="adj" fmla="val 10000"/>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sp>
    <dsp:sp modelId="{79FC2887-EAE0-489B-BF45-380306F87E72}">
      <dsp:nvSpPr>
        <dsp:cNvPr id="0" name=""/>
        <dsp:cNvSpPr/>
      </dsp:nvSpPr>
      <dsp:spPr>
        <a:xfrm>
          <a:off x="7062092" y="1701617"/>
          <a:ext cx="1526033" cy="868754"/>
        </a:xfrm>
        <a:prstGeom prst="roundRect">
          <a:avLst>
            <a:gd name="adj" fmla="val 10000"/>
          </a:avLst>
        </a:prstGeom>
        <a:solidFill>
          <a:schemeClr val="lt1">
            <a:alpha val="90000"/>
            <a:hueOff val="0"/>
            <a:satOff val="0"/>
            <a:lumOff val="0"/>
            <a:alphaOff val="0"/>
          </a:schemeClr>
        </a:solidFill>
        <a:ln w="6350" cap="flat" cmpd="sng" algn="ctr">
          <a:solidFill>
            <a:schemeClr val="accent1">
              <a:hueOff val="0"/>
              <a:satOff val="0"/>
              <a:lumOff val="0"/>
              <a:alphaOff val="0"/>
            </a:schemeClr>
          </a:solidFill>
          <a:prstDash val="solid"/>
          <a:miter lim="800000"/>
        </a:ln>
        <a:effectLst/>
        <a:scene3d>
          <a:camera prst="orthographicFront"/>
          <a:lightRig rig="threePt" dir="t">
            <a:rot lat="0" lon="0" rev="7500000"/>
          </a:lightRig>
        </a:scene3d>
        <a:sp3d z="152400" extrusionH="63500" prstMaterial="dkEdge">
          <a:bevelT w="125400" h="36350" prst="relaxedInset"/>
          <a:contourClr>
            <a:schemeClr val="bg1"/>
          </a:contourClr>
        </a:sp3d>
      </dsp:spPr>
      <dsp:style>
        <a:lnRef idx="1">
          <a:scrgbClr r="0" g="0" b="0"/>
        </a:lnRef>
        <a:fillRef idx="1">
          <a:scrgbClr r="0" g="0" b="0"/>
        </a:fillRef>
        <a:effectRef idx="2">
          <a:scrgbClr r="0" g="0" b="0"/>
        </a:effectRef>
        <a:fontRef idx="minor"/>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ar-EG" sz="2000" b="1" kern="1200" dirty="0">
              <a:cs typeface="+mj-cs"/>
            </a:rPr>
            <a:t>وفقًا ل</a:t>
          </a:r>
          <a:r>
            <a:rPr lang="ar-SA" sz="2000" b="1" kern="1200" dirty="0">
              <a:cs typeface="+mj-cs"/>
            </a:rPr>
            <a:t>لمنهج الم</a:t>
          </a:r>
          <a:r>
            <a:rPr lang="ar-EG" sz="2000" b="1" kern="1200" dirty="0">
              <a:cs typeface="+mj-cs"/>
            </a:rPr>
            <a:t>ُ</a:t>
          </a:r>
          <a:r>
            <a:rPr lang="ar-SA" sz="2000" b="1" kern="1200" dirty="0">
              <a:cs typeface="+mj-cs"/>
            </a:rPr>
            <a:t>ستخد</a:t>
          </a:r>
          <a:r>
            <a:rPr lang="ar-EG" sz="2000" b="1" kern="1200" dirty="0">
              <a:cs typeface="+mj-cs"/>
            </a:rPr>
            <a:t>َ</a:t>
          </a:r>
          <a:r>
            <a:rPr lang="ar-SA" sz="2000" b="1" kern="1200" dirty="0">
              <a:cs typeface="+mj-cs"/>
            </a:rPr>
            <a:t>م </a:t>
          </a:r>
          <a:endParaRPr lang="en-US" sz="2000" b="1" kern="1200" dirty="0">
            <a:cs typeface="+mj-cs"/>
          </a:endParaRPr>
        </a:p>
      </dsp:txBody>
      <dsp:txXfrm>
        <a:off x="7087537" y="1727062"/>
        <a:ext cx="1475143" cy="817864"/>
      </dsp:txXfrm>
    </dsp:sp>
    <dsp:sp modelId="{2FD5B3AF-2094-4893-8E55-33DF3329236C}">
      <dsp:nvSpPr>
        <dsp:cNvPr id="0" name=""/>
        <dsp:cNvSpPr/>
      </dsp:nvSpPr>
      <dsp:spPr>
        <a:xfrm>
          <a:off x="4612295" y="2784181"/>
          <a:ext cx="1431199" cy="786979"/>
        </a:xfrm>
        <a:prstGeom prst="roundRect">
          <a:avLst>
            <a:gd name="adj" fmla="val 10000"/>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sp>
    <dsp:sp modelId="{ED7CDBFB-4FC6-441F-B36E-07AFA67FA023}">
      <dsp:nvSpPr>
        <dsp:cNvPr id="0" name=""/>
        <dsp:cNvSpPr/>
      </dsp:nvSpPr>
      <dsp:spPr>
        <a:xfrm>
          <a:off x="4750000" y="2915000"/>
          <a:ext cx="1431199" cy="786979"/>
        </a:xfrm>
        <a:prstGeom prst="roundRect">
          <a:avLst>
            <a:gd name="adj" fmla="val 10000"/>
          </a:avLst>
        </a:prstGeom>
        <a:solidFill>
          <a:schemeClr val="lt1">
            <a:alpha val="90000"/>
            <a:hueOff val="0"/>
            <a:satOff val="0"/>
            <a:lumOff val="0"/>
            <a:alphaOff val="0"/>
          </a:schemeClr>
        </a:solidFill>
        <a:ln w="6350" cap="flat" cmpd="sng" algn="ctr">
          <a:solidFill>
            <a:schemeClr val="accent1">
              <a:hueOff val="0"/>
              <a:satOff val="0"/>
              <a:lumOff val="0"/>
              <a:alphaOff val="0"/>
            </a:schemeClr>
          </a:solidFill>
          <a:prstDash val="solid"/>
          <a:miter lim="800000"/>
        </a:ln>
        <a:effectLst/>
        <a:scene3d>
          <a:camera prst="orthographicFront"/>
          <a:lightRig rig="threePt" dir="t">
            <a:rot lat="0" lon="0" rev="7500000"/>
          </a:lightRig>
        </a:scene3d>
        <a:sp3d z="152400" extrusionH="63500" prstMaterial="dkEdge">
          <a:bevelT w="125400" h="36350" prst="relaxedInset"/>
          <a:contourClr>
            <a:schemeClr val="bg1"/>
          </a:contourClr>
        </a:sp3d>
      </dsp:spPr>
      <dsp:style>
        <a:lnRef idx="1">
          <a:scrgbClr r="0" g="0" b="0"/>
        </a:lnRef>
        <a:fillRef idx="1">
          <a:scrgbClr r="0" g="0" b="0"/>
        </a:fillRef>
        <a:effectRef idx="2">
          <a:scrgbClr r="0" g="0" b="0"/>
        </a:effectRef>
        <a:fontRef idx="minor"/>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ar-EG" sz="1800" kern="1200" dirty="0">
              <a:cs typeface="+mj-cs"/>
            </a:rPr>
            <a:t>مُقارنة</a:t>
          </a:r>
        </a:p>
        <a:p>
          <a:pPr marL="0" lvl="0" indent="0" algn="ctr" defTabSz="800100">
            <a:lnSpc>
              <a:spcPct val="90000"/>
            </a:lnSpc>
            <a:spcBef>
              <a:spcPct val="0"/>
            </a:spcBef>
            <a:spcAft>
              <a:spcPct val="35000"/>
            </a:spcAft>
            <a:buNone/>
          </a:pPr>
          <a:r>
            <a:rPr lang="en-US" sz="1800" kern="1200" dirty="0">
              <a:cs typeface="+mj-cs"/>
            </a:rPr>
            <a:t>Comparative</a:t>
          </a:r>
          <a:r>
            <a:rPr lang="en-US" sz="1800" kern="1200" dirty="0"/>
            <a:t> </a:t>
          </a:r>
        </a:p>
      </dsp:txBody>
      <dsp:txXfrm>
        <a:off x="4773050" y="2938050"/>
        <a:ext cx="1385099" cy="740879"/>
      </dsp:txXfrm>
    </dsp:sp>
    <dsp:sp modelId="{A34B08E9-86ED-43DF-853E-045720AD0A45}">
      <dsp:nvSpPr>
        <dsp:cNvPr id="0" name=""/>
        <dsp:cNvSpPr/>
      </dsp:nvSpPr>
      <dsp:spPr>
        <a:xfrm>
          <a:off x="7743261" y="2784181"/>
          <a:ext cx="1239337" cy="786979"/>
        </a:xfrm>
        <a:prstGeom prst="roundRect">
          <a:avLst>
            <a:gd name="adj" fmla="val 10000"/>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sp>
    <dsp:sp modelId="{A165D353-F4AB-4529-8D68-B7AECEB8B84F}">
      <dsp:nvSpPr>
        <dsp:cNvPr id="0" name=""/>
        <dsp:cNvSpPr/>
      </dsp:nvSpPr>
      <dsp:spPr>
        <a:xfrm>
          <a:off x="7880966" y="2915000"/>
          <a:ext cx="1239337" cy="786979"/>
        </a:xfrm>
        <a:prstGeom prst="roundRect">
          <a:avLst>
            <a:gd name="adj" fmla="val 10000"/>
          </a:avLst>
        </a:prstGeom>
        <a:solidFill>
          <a:schemeClr val="lt1">
            <a:alpha val="90000"/>
            <a:hueOff val="0"/>
            <a:satOff val="0"/>
            <a:lumOff val="0"/>
            <a:alphaOff val="0"/>
          </a:schemeClr>
        </a:solidFill>
        <a:ln w="6350" cap="flat" cmpd="sng" algn="ctr">
          <a:solidFill>
            <a:schemeClr val="accent1">
              <a:hueOff val="0"/>
              <a:satOff val="0"/>
              <a:lumOff val="0"/>
              <a:alphaOff val="0"/>
            </a:schemeClr>
          </a:solidFill>
          <a:prstDash val="solid"/>
          <a:miter lim="800000"/>
        </a:ln>
        <a:effectLst/>
        <a:scene3d>
          <a:camera prst="orthographicFront"/>
          <a:lightRig rig="threePt" dir="t">
            <a:rot lat="0" lon="0" rev="7500000"/>
          </a:lightRig>
        </a:scene3d>
        <a:sp3d z="152400" extrusionH="63500" prstMaterial="dkEdge">
          <a:bevelT w="125400" h="36350" prst="relaxedInset"/>
          <a:contourClr>
            <a:schemeClr val="bg1"/>
          </a:contourClr>
        </a:sp3d>
      </dsp:spPr>
      <dsp:style>
        <a:lnRef idx="1">
          <a:scrgbClr r="0" g="0" b="0"/>
        </a:lnRef>
        <a:fillRef idx="1">
          <a:scrgbClr r="0" g="0" b="0"/>
        </a:fillRef>
        <a:effectRef idx="2">
          <a:scrgbClr r="0" g="0" b="0"/>
        </a:effectRef>
        <a:fontRef idx="minor"/>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ar-EG" sz="1800" kern="1200" dirty="0">
              <a:cs typeface="+mj-cs"/>
            </a:rPr>
            <a:t>وصفية</a:t>
          </a:r>
        </a:p>
        <a:p>
          <a:pPr marL="0" lvl="0" indent="0" algn="ctr" defTabSz="800100">
            <a:lnSpc>
              <a:spcPct val="90000"/>
            </a:lnSpc>
            <a:spcBef>
              <a:spcPct val="0"/>
            </a:spcBef>
            <a:spcAft>
              <a:spcPct val="35000"/>
            </a:spcAft>
            <a:buNone/>
          </a:pPr>
          <a:r>
            <a:rPr lang="en-US" sz="1800" kern="1200" dirty="0">
              <a:cs typeface="+mj-cs"/>
            </a:rPr>
            <a:t>Descriptive </a:t>
          </a:r>
        </a:p>
      </dsp:txBody>
      <dsp:txXfrm>
        <a:off x="7904016" y="2938050"/>
        <a:ext cx="1193237" cy="740879"/>
      </dsp:txXfrm>
    </dsp:sp>
    <dsp:sp modelId="{B0BA9AFD-ABC6-467A-B0D2-5B2C4EB0B0D6}">
      <dsp:nvSpPr>
        <dsp:cNvPr id="0" name=""/>
        <dsp:cNvSpPr/>
      </dsp:nvSpPr>
      <dsp:spPr>
        <a:xfrm>
          <a:off x="9203944" y="2784181"/>
          <a:ext cx="1361127" cy="786979"/>
        </a:xfrm>
        <a:prstGeom prst="roundRect">
          <a:avLst>
            <a:gd name="adj" fmla="val 10000"/>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sp>
    <dsp:sp modelId="{B6FB0391-E731-4677-A352-80C68A5077EE}">
      <dsp:nvSpPr>
        <dsp:cNvPr id="0" name=""/>
        <dsp:cNvSpPr/>
      </dsp:nvSpPr>
      <dsp:spPr>
        <a:xfrm>
          <a:off x="9341648" y="2915000"/>
          <a:ext cx="1361127" cy="786979"/>
        </a:xfrm>
        <a:prstGeom prst="roundRect">
          <a:avLst>
            <a:gd name="adj" fmla="val 10000"/>
          </a:avLst>
        </a:prstGeom>
        <a:solidFill>
          <a:schemeClr val="lt1">
            <a:alpha val="90000"/>
            <a:hueOff val="0"/>
            <a:satOff val="0"/>
            <a:lumOff val="0"/>
            <a:alphaOff val="0"/>
          </a:schemeClr>
        </a:solidFill>
        <a:ln w="6350" cap="flat" cmpd="sng" algn="ctr">
          <a:solidFill>
            <a:schemeClr val="accent1">
              <a:hueOff val="0"/>
              <a:satOff val="0"/>
              <a:lumOff val="0"/>
              <a:alphaOff val="0"/>
            </a:schemeClr>
          </a:solidFill>
          <a:prstDash val="solid"/>
          <a:miter lim="800000"/>
        </a:ln>
        <a:effectLst/>
        <a:scene3d>
          <a:camera prst="orthographicFront"/>
          <a:lightRig rig="threePt" dir="t">
            <a:rot lat="0" lon="0" rev="7500000"/>
          </a:lightRig>
        </a:scene3d>
        <a:sp3d z="152400" extrusionH="63500" prstMaterial="dkEdge">
          <a:bevelT w="125400" h="36350" prst="relaxedInset"/>
          <a:contourClr>
            <a:schemeClr val="bg1"/>
          </a:contourClr>
        </a:sp3d>
      </dsp:spPr>
      <dsp:style>
        <a:lnRef idx="1">
          <a:scrgbClr r="0" g="0" b="0"/>
        </a:lnRef>
        <a:fillRef idx="1">
          <a:scrgbClr r="0" g="0" b="0"/>
        </a:fillRef>
        <a:effectRef idx="2">
          <a:scrgbClr r="0" g="0" b="0"/>
        </a:effectRef>
        <a:fontRef idx="minor"/>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ar-EG" sz="1800" kern="1200" dirty="0">
              <a:cs typeface="+mj-cs"/>
            </a:rPr>
            <a:t>استطلاعية</a:t>
          </a:r>
        </a:p>
        <a:p>
          <a:pPr marL="0" lvl="0" indent="0" algn="ctr" defTabSz="800100">
            <a:lnSpc>
              <a:spcPct val="90000"/>
            </a:lnSpc>
            <a:spcBef>
              <a:spcPct val="0"/>
            </a:spcBef>
            <a:spcAft>
              <a:spcPct val="35000"/>
            </a:spcAft>
            <a:buNone/>
          </a:pPr>
          <a:r>
            <a:rPr lang="en-US" sz="1800" kern="1200" dirty="0">
              <a:cs typeface="+mj-cs"/>
            </a:rPr>
            <a:t>Exploratory</a:t>
          </a:r>
          <a:r>
            <a:rPr lang="en-US" sz="1800" kern="1200" dirty="0"/>
            <a:t> </a:t>
          </a:r>
        </a:p>
      </dsp:txBody>
      <dsp:txXfrm>
        <a:off x="9364698" y="2938050"/>
        <a:ext cx="1315027" cy="740879"/>
      </dsp:txXfrm>
    </dsp:sp>
    <dsp:sp modelId="{FAED05A3-FC20-431C-974A-B0B78B83B60E}">
      <dsp:nvSpPr>
        <dsp:cNvPr id="0" name=""/>
        <dsp:cNvSpPr/>
      </dsp:nvSpPr>
      <dsp:spPr>
        <a:xfrm>
          <a:off x="6274308" y="2762886"/>
          <a:ext cx="1239337" cy="786979"/>
        </a:xfrm>
        <a:prstGeom prst="roundRect">
          <a:avLst>
            <a:gd name="adj" fmla="val 10000"/>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sp>
    <dsp:sp modelId="{A1894E4E-AD36-42D5-91FD-B201EA0BAFFF}">
      <dsp:nvSpPr>
        <dsp:cNvPr id="0" name=""/>
        <dsp:cNvSpPr/>
      </dsp:nvSpPr>
      <dsp:spPr>
        <a:xfrm>
          <a:off x="6412012" y="2893705"/>
          <a:ext cx="1239337" cy="786979"/>
        </a:xfrm>
        <a:prstGeom prst="roundRect">
          <a:avLst>
            <a:gd name="adj" fmla="val 10000"/>
          </a:avLst>
        </a:prstGeom>
        <a:solidFill>
          <a:schemeClr val="lt1">
            <a:alpha val="90000"/>
            <a:hueOff val="0"/>
            <a:satOff val="0"/>
            <a:lumOff val="0"/>
            <a:alphaOff val="0"/>
          </a:schemeClr>
        </a:solidFill>
        <a:ln w="6350" cap="flat" cmpd="sng" algn="ctr">
          <a:solidFill>
            <a:schemeClr val="accent1">
              <a:hueOff val="0"/>
              <a:satOff val="0"/>
              <a:lumOff val="0"/>
              <a:alphaOff val="0"/>
            </a:schemeClr>
          </a:solidFill>
          <a:prstDash val="solid"/>
          <a:miter lim="800000"/>
        </a:ln>
        <a:effectLst/>
        <a:scene3d>
          <a:camera prst="orthographicFront"/>
          <a:lightRig rig="threePt" dir="t">
            <a:rot lat="0" lon="0" rev="7500000"/>
          </a:lightRig>
        </a:scene3d>
        <a:sp3d z="152400" extrusionH="63500" prstMaterial="dkEdge">
          <a:bevelT w="125400" h="36350" prst="relaxedInset"/>
          <a:contourClr>
            <a:schemeClr val="bg1"/>
          </a:contourClr>
        </a:sp3d>
      </dsp:spPr>
      <dsp:style>
        <a:lnRef idx="1">
          <a:scrgbClr r="0" g="0" b="0"/>
        </a:lnRef>
        <a:fillRef idx="1">
          <a:scrgbClr r="0" g="0" b="0"/>
        </a:fillRef>
        <a:effectRef idx="2">
          <a:scrgbClr r="0" g="0" b="0"/>
        </a:effectRef>
        <a:fontRef idx="minor"/>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ar-EG" sz="1800" kern="1200" dirty="0">
              <a:cs typeface="+mj-cs"/>
            </a:rPr>
            <a:t>سببية</a:t>
          </a:r>
        </a:p>
        <a:p>
          <a:pPr marL="0" lvl="0" indent="0" algn="ctr" defTabSz="800100">
            <a:lnSpc>
              <a:spcPct val="90000"/>
            </a:lnSpc>
            <a:spcBef>
              <a:spcPct val="0"/>
            </a:spcBef>
            <a:spcAft>
              <a:spcPct val="35000"/>
            </a:spcAft>
            <a:buNone/>
          </a:pPr>
          <a:r>
            <a:rPr lang="en-US" sz="1800" kern="1200" dirty="0">
              <a:latin typeface="Times New Roman" panose="02020603050405020304" pitchFamily="18" charset="0"/>
              <a:cs typeface="Times New Roman" panose="02020603050405020304" pitchFamily="18" charset="0"/>
            </a:rPr>
            <a:t>Causal</a:t>
          </a:r>
        </a:p>
      </dsp:txBody>
      <dsp:txXfrm>
        <a:off x="6435062" y="2916755"/>
        <a:ext cx="1193237" cy="740879"/>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83047C6-E3A7-43F2-AF2B-EFB0985A4969}">
      <dsp:nvSpPr>
        <dsp:cNvPr id="0" name=""/>
        <dsp:cNvSpPr/>
      </dsp:nvSpPr>
      <dsp:spPr>
        <a:xfrm>
          <a:off x="1519720" y="2475"/>
          <a:ext cx="3876177" cy="1083942"/>
        </a:xfrm>
        <a:prstGeom prst="roundRect">
          <a:avLst>
            <a:gd name="adj" fmla="val 10000"/>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55245" tIns="36830" rIns="55245" bIns="36830" numCol="1" spcCol="1270" anchor="ctr" anchorCtr="0">
          <a:noAutofit/>
        </a:bodyPr>
        <a:lstStyle/>
        <a:p>
          <a:pPr marL="0" lvl="0" indent="0" algn="ctr" defTabSz="1289050">
            <a:lnSpc>
              <a:spcPct val="90000"/>
            </a:lnSpc>
            <a:spcBef>
              <a:spcPct val="0"/>
            </a:spcBef>
            <a:spcAft>
              <a:spcPct val="35000"/>
            </a:spcAft>
            <a:buNone/>
          </a:pPr>
          <a:r>
            <a:rPr lang="ar-EG" sz="2900" kern="1200" dirty="0">
              <a:cs typeface="+mj-cs"/>
            </a:rPr>
            <a:t>3) البحوث السببية</a:t>
          </a:r>
        </a:p>
        <a:p>
          <a:pPr marL="0" lvl="0" indent="0" algn="ctr" defTabSz="1289050">
            <a:lnSpc>
              <a:spcPct val="90000"/>
            </a:lnSpc>
            <a:spcBef>
              <a:spcPct val="0"/>
            </a:spcBef>
            <a:spcAft>
              <a:spcPct val="35000"/>
            </a:spcAft>
            <a:buNone/>
          </a:pPr>
          <a:r>
            <a:rPr lang="en-US" sz="2900" kern="1200" dirty="0">
              <a:cs typeface="+mj-cs"/>
            </a:rPr>
            <a:t>Causal Research </a:t>
          </a:r>
        </a:p>
      </dsp:txBody>
      <dsp:txXfrm>
        <a:off x="1551468" y="34223"/>
        <a:ext cx="3812681" cy="1020446"/>
      </dsp:txXfrm>
    </dsp:sp>
    <dsp:sp modelId="{A22FBDC1-C5BB-458F-B0C2-6661C2E27E04}">
      <dsp:nvSpPr>
        <dsp:cNvPr id="0" name=""/>
        <dsp:cNvSpPr/>
      </dsp:nvSpPr>
      <dsp:spPr>
        <a:xfrm>
          <a:off x="1907338" y="1086417"/>
          <a:ext cx="577871" cy="825226"/>
        </a:xfrm>
        <a:custGeom>
          <a:avLst/>
          <a:gdLst/>
          <a:ahLst/>
          <a:cxnLst/>
          <a:rect l="0" t="0" r="0" b="0"/>
          <a:pathLst>
            <a:path>
              <a:moveTo>
                <a:pt x="0" y="0"/>
              </a:moveTo>
              <a:lnTo>
                <a:pt x="0" y="825226"/>
              </a:lnTo>
              <a:lnTo>
                <a:pt x="577871" y="825226"/>
              </a:lnTo>
            </a:path>
          </a:pathLst>
        </a:custGeom>
        <a:noFill/>
        <a:ln w="12700" cap="flat" cmpd="sng" algn="ctr">
          <a:solidFill>
            <a:schemeClr val="accent1">
              <a:shade val="60000"/>
              <a:hueOff val="0"/>
              <a:satOff val="0"/>
              <a:lumOff val="0"/>
              <a:alphaOff val="0"/>
            </a:schemeClr>
          </a:solidFill>
          <a:prstDash val="solid"/>
          <a:miter lim="800000"/>
        </a:ln>
        <a:effectLst/>
        <a:scene3d>
          <a:camera prst="orthographicFront"/>
          <a:lightRig rig="flat" dir="t"/>
        </a:scene3d>
        <a:sp3d prstMaterial="matte"/>
      </dsp:spPr>
      <dsp:style>
        <a:lnRef idx="2">
          <a:scrgbClr r="0" g="0" b="0"/>
        </a:lnRef>
        <a:fillRef idx="0">
          <a:scrgbClr r="0" g="0" b="0"/>
        </a:fillRef>
        <a:effectRef idx="0">
          <a:scrgbClr r="0" g="0" b="0"/>
        </a:effectRef>
        <a:fontRef idx="minor"/>
      </dsp:style>
    </dsp:sp>
    <dsp:sp modelId="{B178357B-A45F-4667-B9D8-5DB348D5296D}">
      <dsp:nvSpPr>
        <dsp:cNvPr id="0" name=""/>
        <dsp:cNvSpPr/>
      </dsp:nvSpPr>
      <dsp:spPr>
        <a:xfrm>
          <a:off x="2485209" y="1369673"/>
          <a:ext cx="2487031" cy="1083942"/>
        </a:xfrm>
        <a:prstGeom prst="roundRect">
          <a:avLst>
            <a:gd name="adj" fmla="val 10000"/>
          </a:avLst>
        </a:prstGeom>
        <a:solidFill>
          <a:schemeClr val="lt1">
            <a:alpha val="90000"/>
            <a:hueOff val="0"/>
            <a:satOff val="0"/>
            <a:lumOff val="0"/>
            <a:alphaOff val="0"/>
          </a:schemeClr>
        </a:solidFill>
        <a:ln w="6350" cap="flat" cmpd="sng" algn="ctr">
          <a:solidFill>
            <a:schemeClr val="accent1">
              <a:hueOff val="0"/>
              <a:satOff val="0"/>
              <a:lumOff val="0"/>
              <a:alphaOff val="0"/>
            </a:schemeClr>
          </a:solidFill>
          <a:prstDash val="solid"/>
          <a:miter lim="800000"/>
        </a:ln>
        <a:effectLst/>
        <a:scene3d>
          <a:camera prst="orthographicFront"/>
          <a:lightRig rig="flat" dir="t"/>
        </a:scene3d>
        <a:sp3d z="-190500"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47625" tIns="31750" rIns="47625" bIns="31750" numCol="1" spcCol="1270" anchor="ctr" anchorCtr="0">
          <a:noAutofit/>
        </a:bodyPr>
        <a:lstStyle/>
        <a:p>
          <a:pPr marL="0" lvl="0" indent="0" algn="ctr" defTabSz="1111250">
            <a:lnSpc>
              <a:spcPct val="90000"/>
            </a:lnSpc>
            <a:spcBef>
              <a:spcPct val="0"/>
            </a:spcBef>
            <a:spcAft>
              <a:spcPct val="35000"/>
            </a:spcAft>
            <a:buNone/>
          </a:pPr>
          <a:r>
            <a:rPr lang="ar-EG" sz="2500" kern="1200" dirty="0">
              <a:cs typeface="+mj-cs"/>
            </a:rPr>
            <a:t>المنهج التجريبي</a:t>
          </a:r>
        </a:p>
        <a:p>
          <a:pPr marL="0" lvl="0" indent="0" algn="ctr" defTabSz="1111250">
            <a:lnSpc>
              <a:spcPct val="90000"/>
            </a:lnSpc>
            <a:spcBef>
              <a:spcPct val="0"/>
            </a:spcBef>
            <a:spcAft>
              <a:spcPct val="35000"/>
            </a:spcAft>
            <a:buNone/>
          </a:pPr>
          <a:r>
            <a:rPr lang="en-US" sz="2500" kern="1200" dirty="0">
              <a:latin typeface="Times New Roman" panose="02020603050405020304" pitchFamily="18" charset="0"/>
              <a:cs typeface="Times New Roman" panose="02020603050405020304" pitchFamily="18" charset="0"/>
            </a:rPr>
            <a:t>Experimental</a:t>
          </a:r>
          <a:r>
            <a:rPr lang="en-US" sz="2500" kern="1200" dirty="0"/>
            <a:t> </a:t>
          </a:r>
        </a:p>
      </dsp:txBody>
      <dsp:txXfrm>
        <a:off x="2516957" y="1401421"/>
        <a:ext cx="2423535" cy="1020446"/>
      </dsp:txXfrm>
    </dsp:sp>
    <dsp:sp modelId="{ACFBD6A0-91F4-431D-BB76-EFAB50B6CC39}">
      <dsp:nvSpPr>
        <dsp:cNvPr id="0" name=""/>
        <dsp:cNvSpPr/>
      </dsp:nvSpPr>
      <dsp:spPr>
        <a:xfrm>
          <a:off x="1907338" y="1086417"/>
          <a:ext cx="387617" cy="2167884"/>
        </a:xfrm>
        <a:custGeom>
          <a:avLst/>
          <a:gdLst/>
          <a:ahLst/>
          <a:cxnLst/>
          <a:rect l="0" t="0" r="0" b="0"/>
          <a:pathLst>
            <a:path>
              <a:moveTo>
                <a:pt x="0" y="0"/>
              </a:moveTo>
              <a:lnTo>
                <a:pt x="0" y="2167884"/>
              </a:lnTo>
              <a:lnTo>
                <a:pt x="387617" y="2167884"/>
              </a:lnTo>
            </a:path>
          </a:pathLst>
        </a:custGeom>
        <a:noFill/>
        <a:ln w="12700" cap="flat" cmpd="sng" algn="ctr">
          <a:solidFill>
            <a:schemeClr val="accent1">
              <a:shade val="60000"/>
              <a:hueOff val="0"/>
              <a:satOff val="0"/>
              <a:lumOff val="0"/>
              <a:alphaOff val="0"/>
            </a:schemeClr>
          </a:solidFill>
          <a:prstDash val="solid"/>
          <a:miter lim="800000"/>
        </a:ln>
        <a:effectLst/>
        <a:scene3d>
          <a:camera prst="orthographicFront"/>
          <a:lightRig rig="flat" dir="t"/>
        </a:scene3d>
        <a:sp3d prstMaterial="matte"/>
      </dsp:spPr>
      <dsp:style>
        <a:lnRef idx="2">
          <a:scrgbClr r="0" g="0" b="0"/>
        </a:lnRef>
        <a:fillRef idx="0">
          <a:scrgbClr r="0" g="0" b="0"/>
        </a:fillRef>
        <a:effectRef idx="0">
          <a:scrgbClr r="0" g="0" b="0"/>
        </a:effectRef>
        <a:fontRef idx="minor"/>
      </dsp:style>
    </dsp:sp>
    <dsp:sp modelId="{4A7F06D2-D92A-405D-8ECD-311862AC17E6}">
      <dsp:nvSpPr>
        <dsp:cNvPr id="0" name=""/>
        <dsp:cNvSpPr/>
      </dsp:nvSpPr>
      <dsp:spPr>
        <a:xfrm>
          <a:off x="2294956" y="2712331"/>
          <a:ext cx="2842963" cy="1083942"/>
        </a:xfrm>
        <a:prstGeom prst="roundRect">
          <a:avLst>
            <a:gd name="adj" fmla="val 10000"/>
          </a:avLst>
        </a:prstGeom>
        <a:solidFill>
          <a:schemeClr val="lt1">
            <a:alpha val="90000"/>
            <a:hueOff val="0"/>
            <a:satOff val="0"/>
            <a:lumOff val="0"/>
            <a:alphaOff val="0"/>
          </a:schemeClr>
        </a:solidFill>
        <a:ln w="6350" cap="flat" cmpd="sng" algn="ctr">
          <a:solidFill>
            <a:schemeClr val="accent1">
              <a:hueOff val="0"/>
              <a:satOff val="0"/>
              <a:lumOff val="0"/>
              <a:alphaOff val="0"/>
            </a:schemeClr>
          </a:solidFill>
          <a:prstDash val="solid"/>
          <a:miter lim="800000"/>
        </a:ln>
        <a:effectLst/>
        <a:scene3d>
          <a:camera prst="orthographicFront"/>
          <a:lightRig rig="flat" dir="t"/>
        </a:scene3d>
        <a:sp3d z="-190500"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47625" tIns="31750" rIns="47625" bIns="31750" numCol="1" spcCol="1270" anchor="ctr" anchorCtr="0">
          <a:noAutofit/>
        </a:bodyPr>
        <a:lstStyle/>
        <a:p>
          <a:pPr marL="0" lvl="0" indent="0" algn="ctr" defTabSz="1111250">
            <a:lnSpc>
              <a:spcPct val="90000"/>
            </a:lnSpc>
            <a:spcBef>
              <a:spcPct val="0"/>
            </a:spcBef>
            <a:spcAft>
              <a:spcPct val="35000"/>
            </a:spcAft>
            <a:buNone/>
          </a:pPr>
          <a:r>
            <a:rPr lang="ar-EG" sz="2500" kern="1200" dirty="0">
              <a:cs typeface="+mj-cs"/>
            </a:rPr>
            <a:t>المنهج شبه التجريبي</a:t>
          </a:r>
          <a:endParaRPr lang="en-US" sz="2500" kern="1200" dirty="0">
            <a:cs typeface="+mj-cs"/>
          </a:endParaRPr>
        </a:p>
        <a:p>
          <a:pPr marL="0" lvl="0" indent="0" algn="ctr" defTabSz="1111250">
            <a:lnSpc>
              <a:spcPct val="90000"/>
            </a:lnSpc>
            <a:spcBef>
              <a:spcPct val="0"/>
            </a:spcBef>
            <a:spcAft>
              <a:spcPct val="35000"/>
            </a:spcAft>
            <a:buNone/>
          </a:pPr>
          <a:r>
            <a:rPr lang="en-US" sz="2500" kern="1200" dirty="0">
              <a:cs typeface="+mj-cs"/>
            </a:rPr>
            <a:t>Quasi</a:t>
          </a:r>
          <a:r>
            <a:rPr lang="ar-EG" sz="2500" kern="1200" dirty="0">
              <a:cs typeface="+mj-cs"/>
            </a:rPr>
            <a:t>-</a:t>
          </a:r>
          <a:r>
            <a:rPr lang="en-US" sz="2500" kern="1200" dirty="0">
              <a:cs typeface="+mj-cs"/>
            </a:rPr>
            <a:t> Experimental </a:t>
          </a:r>
        </a:p>
      </dsp:txBody>
      <dsp:txXfrm>
        <a:off x="2326704" y="2744079"/>
        <a:ext cx="2779467" cy="1020446"/>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9BAE692-4160-4F78-842C-6F07EFB5D6B3}">
      <dsp:nvSpPr>
        <dsp:cNvPr id="0" name=""/>
        <dsp:cNvSpPr/>
      </dsp:nvSpPr>
      <dsp:spPr>
        <a:xfrm>
          <a:off x="7426060" y="2079449"/>
          <a:ext cx="2473235" cy="293622"/>
        </a:xfrm>
        <a:custGeom>
          <a:avLst/>
          <a:gdLst/>
          <a:ahLst/>
          <a:cxnLst/>
          <a:rect l="0" t="0" r="0" b="0"/>
          <a:pathLst>
            <a:path>
              <a:moveTo>
                <a:pt x="0" y="0"/>
              </a:moveTo>
              <a:lnTo>
                <a:pt x="0" y="195804"/>
              </a:lnTo>
              <a:lnTo>
                <a:pt x="2473235" y="195804"/>
              </a:lnTo>
              <a:lnTo>
                <a:pt x="2473235" y="293622"/>
              </a:lnTo>
            </a:path>
          </a:pathLst>
        </a:custGeom>
        <a:noFill/>
        <a:ln w="12700" cap="flat" cmpd="sng" algn="ctr">
          <a:solidFill>
            <a:schemeClr val="accent1">
              <a:shade val="80000"/>
              <a:hueOff val="0"/>
              <a:satOff val="0"/>
              <a:lumOff val="0"/>
              <a:alphaOff val="0"/>
            </a:schemeClr>
          </a:solidFill>
          <a:prstDash val="solid"/>
          <a:miter lim="800000"/>
        </a:ln>
        <a:effectLst/>
        <a:scene3d>
          <a:camera prst="orthographicFront"/>
          <a:lightRig rig="threePt" dir="t">
            <a:rot lat="0" lon="0" rev="7500000"/>
          </a:lightRig>
        </a:scene3d>
        <a:sp3d z="-40000" prstMaterial="matte"/>
      </dsp:spPr>
      <dsp:style>
        <a:lnRef idx="2">
          <a:scrgbClr r="0" g="0" b="0"/>
        </a:lnRef>
        <a:fillRef idx="0">
          <a:scrgbClr r="0" g="0" b="0"/>
        </a:fillRef>
        <a:effectRef idx="0">
          <a:scrgbClr r="0" g="0" b="0"/>
        </a:effectRef>
        <a:fontRef idx="minor"/>
      </dsp:style>
    </dsp:sp>
    <dsp:sp modelId="{F63B7C15-9C16-43B3-85AF-5EDAACA694B2}">
      <dsp:nvSpPr>
        <dsp:cNvPr id="0" name=""/>
        <dsp:cNvSpPr/>
      </dsp:nvSpPr>
      <dsp:spPr>
        <a:xfrm>
          <a:off x="7426060" y="2079449"/>
          <a:ext cx="901247" cy="290913"/>
        </a:xfrm>
        <a:custGeom>
          <a:avLst/>
          <a:gdLst/>
          <a:ahLst/>
          <a:cxnLst/>
          <a:rect l="0" t="0" r="0" b="0"/>
          <a:pathLst>
            <a:path>
              <a:moveTo>
                <a:pt x="0" y="0"/>
              </a:moveTo>
              <a:lnTo>
                <a:pt x="0" y="193095"/>
              </a:lnTo>
              <a:lnTo>
                <a:pt x="901247" y="193095"/>
              </a:lnTo>
              <a:lnTo>
                <a:pt x="901247" y="290913"/>
              </a:lnTo>
            </a:path>
          </a:pathLst>
        </a:custGeom>
        <a:noFill/>
        <a:ln w="12700" cap="flat" cmpd="sng" algn="ctr">
          <a:solidFill>
            <a:schemeClr val="accent1">
              <a:shade val="80000"/>
              <a:hueOff val="0"/>
              <a:satOff val="0"/>
              <a:lumOff val="0"/>
              <a:alphaOff val="0"/>
            </a:schemeClr>
          </a:solidFill>
          <a:prstDash val="solid"/>
          <a:miter lim="800000"/>
        </a:ln>
        <a:effectLst/>
        <a:scene3d>
          <a:camera prst="orthographicFront"/>
          <a:lightRig rig="threePt" dir="t">
            <a:rot lat="0" lon="0" rev="7500000"/>
          </a:lightRig>
        </a:scene3d>
        <a:sp3d z="-40000" prstMaterial="matte"/>
      </dsp:spPr>
      <dsp:style>
        <a:lnRef idx="2">
          <a:scrgbClr r="0" g="0" b="0"/>
        </a:lnRef>
        <a:fillRef idx="0">
          <a:scrgbClr r="0" g="0" b="0"/>
        </a:fillRef>
        <a:effectRef idx="0">
          <a:scrgbClr r="0" g="0" b="0"/>
        </a:effectRef>
        <a:fontRef idx="minor"/>
      </dsp:style>
    </dsp:sp>
    <dsp:sp modelId="{62366875-9B39-4481-AAF7-96586E82DC8B}">
      <dsp:nvSpPr>
        <dsp:cNvPr id="0" name=""/>
        <dsp:cNvSpPr/>
      </dsp:nvSpPr>
      <dsp:spPr>
        <a:xfrm>
          <a:off x="5138421" y="2079449"/>
          <a:ext cx="2287638" cy="293622"/>
        </a:xfrm>
        <a:custGeom>
          <a:avLst/>
          <a:gdLst/>
          <a:ahLst/>
          <a:cxnLst/>
          <a:rect l="0" t="0" r="0" b="0"/>
          <a:pathLst>
            <a:path>
              <a:moveTo>
                <a:pt x="2287638" y="0"/>
              </a:moveTo>
              <a:lnTo>
                <a:pt x="2287638" y="195804"/>
              </a:lnTo>
              <a:lnTo>
                <a:pt x="0" y="195804"/>
              </a:lnTo>
              <a:lnTo>
                <a:pt x="0" y="293622"/>
              </a:lnTo>
            </a:path>
          </a:pathLst>
        </a:custGeom>
        <a:noFill/>
        <a:ln w="12700" cap="flat" cmpd="sng" algn="ctr">
          <a:solidFill>
            <a:schemeClr val="accent1">
              <a:shade val="80000"/>
              <a:hueOff val="0"/>
              <a:satOff val="0"/>
              <a:lumOff val="0"/>
              <a:alphaOff val="0"/>
            </a:schemeClr>
          </a:solidFill>
          <a:prstDash val="solid"/>
          <a:miter lim="800000"/>
        </a:ln>
        <a:effectLst/>
        <a:scene3d>
          <a:camera prst="orthographicFront"/>
          <a:lightRig rig="threePt" dir="t">
            <a:rot lat="0" lon="0" rev="7500000"/>
          </a:lightRig>
        </a:scene3d>
        <a:sp3d z="-40000" prstMaterial="matte"/>
      </dsp:spPr>
      <dsp:style>
        <a:lnRef idx="2">
          <a:scrgbClr r="0" g="0" b="0"/>
        </a:lnRef>
        <a:fillRef idx="0">
          <a:scrgbClr r="0" g="0" b="0"/>
        </a:fillRef>
        <a:effectRef idx="0">
          <a:scrgbClr r="0" g="0" b="0"/>
        </a:effectRef>
        <a:fontRef idx="minor"/>
      </dsp:style>
    </dsp:sp>
    <dsp:sp modelId="{087BF92B-F206-478C-93D2-B8CD5F86FEA5}">
      <dsp:nvSpPr>
        <dsp:cNvPr id="0" name=""/>
        <dsp:cNvSpPr/>
      </dsp:nvSpPr>
      <dsp:spPr>
        <a:xfrm>
          <a:off x="4878330" y="1004385"/>
          <a:ext cx="2547730" cy="334891"/>
        </a:xfrm>
        <a:custGeom>
          <a:avLst/>
          <a:gdLst/>
          <a:ahLst/>
          <a:cxnLst/>
          <a:rect l="0" t="0" r="0" b="0"/>
          <a:pathLst>
            <a:path>
              <a:moveTo>
                <a:pt x="0" y="0"/>
              </a:moveTo>
              <a:lnTo>
                <a:pt x="0" y="237073"/>
              </a:lnTo>
              <a:lnTo>
                <a:pt x="2547730" y="237073"/>
              </a:lnTo>
              <a:lnTo>
                <a:pt x="2547730" y="334891"/>
              </a:lnTo>
            </a:path>
          </a:pathLst>
        </a:custGeom>
        <a:noFill/>
        <a:ln w="12700" cap="flat" cmpd="sng" algn="ctr">
          <a:solidFill>
            <a:schemeClr val="accent1">
              <a:shade val="60000"/>
              <a:hueOff val="0"/>
              <a:satOff val="0"/>
              <a:lumOff val="0"/>
              <a:alphaOff val="0"/>
            </a:schemeClr>
          </a:solidFill>
          <a:prstDash val="solid"/>
          <a:miter lim="800000"/>
        </a:ln>
        <a:effectLst/>
        <a:scene3d>
          <a:camera prst="orthographicFront"/>
          <a:lightRig rig="threePt" dir="t">
            <a:rot lat="0" lon="0" rev="7500000"/>
          </a:lightRig>
        </a:scene3d>
        <a:sp3d z="-40000" prstMaterial="matte"/>
      </dsp:spPr>
      <dsp:style>
        <a:lnRef idx="2">
          <a:scrgbClr r="0" g="0" b="0"/>
        </a:lnRef>
        <a:fillRef idx="0">
          <a:scrgbClr r="0" g="0" b="0"/>
        </a:fillRef>
        <a:effectRef idx="0">
          <a:scrgbClr r="0" g="0" b="0"/>
        </a:effectRef>
        <a:fontRef idx="minor"/>
      </dsp:style>
    </dsp:sp>
    <dsp:sp modelId="{FA7D7782-4707-43AC-AED8-6B419BF3B75E}">
      <dsp:nvSpPr>
        <dsp:cNvPr id="0" name=""/>
        <dsp:cNvSpPr/>
      </dsp:nvSpPr>
      <dsp:spPr>
        <a:xfrm>
          <a:off x="1700915" y="2009657"/>
          <a:ext cx="760433" cy="345720"/>
        </a:xfrm>
        <a:custGeom>
          <a:avLst/>
          <a:gdLst/>
          <a:ahLst/>
          <a:cxnLst/>
          <a:rect l="0" t="0" r="0" b="0"/>
          <a:pathLst>
            <a:path>
              <a:moveTo>
                <a:pt x="0" y="0"/>
              </a:moveTo>
              <a:lnTo>
                <a:pt x="0" y="247902"/>
              </a:lnTo>
              <a:lnTo>
                <a:pt x="760433" y="247902"/>
              </a:lnTo>
              <a:lnTo>
                <a:pt x="760433" y="345720"/>
              </a:lnTo>
            </a:path>
          </a:pathLst>
        </a:custGeom>
        <a:noFill/>
        <a:ln w="12700" cap="flat" cmpd="sng" algn="ctr">
          <a:solidFill>
            <a:schemeClr val="accent1">
              <a:shade val="80000"/>
              <a:hueOff val="0"/>
              <a:satOff val="0"/>
              <a:lumOff val="0"/>
              <a:alphaOff val="0"/>
            </a:schemeClr>
          </a:solidFill>
          <a:prstDash val="solid"/>
          <a:miter lim="800000"/>
        </a:ln>
        <a:effectLst/>
        <a:scene3d>
          <a:camera prst="orthographicFront"/>
          <a:lightRig rig="threePt" dir="t">
            <a:rot lat="0" lon="0" rev="7500000"/>
          </a:lightRig>
        </a:scene3d>
        <a:sp3d z="-40000" prstMaterial="matte"/>
      </dsp:spPr>
      <dsp:style>
        <a:lnRef idx="2">
          <a:scrgbClr r="0" g="0" b="0"/>
        </a:lnRef>
        <a:fillRef idx="0">
          <a:scrgbClr r="0" g="0" b="0"/>
        </a:fillRef>
        <a:effectRef idx="0">
          <a:scrgbClr r="0" g="0" b="0"/>
        </a:effectRef>
        <a:fontRef idx="minor"/>
      </dsp:style>
    </dsp:sp>
    <dsp:sp modelId="{77DB69B8-93A0-4529-B7F2-297A2DE59B6B}">
      <dsp:nvSpPr>
        <dsp:cNvPr id="0" name=""/>
        <dsp:cNvSpPr/>
      </dsp:nvSpPr>
      <dsp:spPr>
        <a:xfrm>
          <a:off x="918086" y="2009657"/>
          <a:ext cx="782828" cy="340805"/>
        </a:xfrm>
        <a:custGeom>
          <a:avLst/>
          <a:gdLst/>
          <a:ahLst/>
          <a:cxnLst/>
          <a:rect l="0" t="0" r="0" b="0"/>
          <a:pathLst>
            <a:path>
              <a:moveTo>
                <a:pt x="782828" y="0"/>
              </a:moveTo>
              <a:lnTo>
                <a:pt x="782828" y="242987"/>
              </a:lnTo>
              <a:lnTo>
                <a:pt x="0" y="242987"/>
              </a:lnTo>
              <a:lnTo>
                <a:pt x="0" y="340805"/>
              </a:lnTo>
            </a:path>
          </a:pathLst>
        </a:custGeom>
        <a:noFill/>
        <a:ln w="12700" cap="flat" cmpd="sng" algn="ctr">
          <a:solidFill>
            <a:schemeClr val="accent1">
              <a:shade val="80000"/>
              <a:hueOff val="0"/>
              <a:satOff val="0"/>
              <a:lumOff val="0"/>
              <a:alphaOff val="0"/>
            </a:schemeClr>
          </a:solidFill>
          <a:prstDash val="solid"/>
          <a:miter lim="800000"/>
        </a:ln>
        <a:effectLst/>
        <a:scene3d>
          <a:camera prst="orthographicFront"/>
          <a:lightRig rig="threePt" dir="t">
            <a:rot lat="0" lon="0" rev="7500000"/>
          </a:lightRig>
        </a:scene3d>
        <a:sp3d z="-40000" prstMaterial="matte"/>
      </dsp:spPr>
      <dsp:style>
        <a:lnRef idx="2">
          <a:scrgbClr r="0" g="0" b="0"/>
        </a:lnRef>
        <a:fillRef idx="0">
          <a:scrgbClr r="0" g="0" b="0"/>
        </a:fillRef>
        <a:effectRef idx="0">
          <a:scrgbClr r="0" g="0" b="0"/>
        </a:effectRef>
        <a:fontRef idx="minor"/>
      </dsp:style>
    </dsp:sp>
    <dsp:sp modelId="{75CBAC45-7610-4B1E-B276-207DD181D2B0}">
      <dsp:nvSpPr>
        <dsp:cNvPr id="0" name=""/>
        <dsp:cNvSpPr/>
      </dsp:nvSpPr>
      <dsp:spPr>
        <a:xfrm>
          <a:off x="1700915" y="1004385"/>
          <a:ext cx="3177414" cy="334770"/>
        </a:xfrm>
        <a:custGeom>
          <a:avLst/>
          <a:gdLst/>
          <a:ahLst/>
          <a:cxnLst/>
          <a:rect l="0" t="0" r="0" b="0"/>
          <a:pathLst>
            <a:path>
              <a:moveTo>
                <a:pt x="3177414" y="0"/>
              </a:moveTo>
              <a:lnTo>
                <a:pt x="3177414" y="236952"/>
              </a:lnTo>
              <a:lnTo>
                <a:pt x="0" y="236952"/>
              </a:lnTo>
              <a:lnTo>
                <a:pt x="0" y="334770"/>
              </a:lnTo>
            </a:path>
          </a:pathLst>
        </a:custGeom>
        <a:noFill/>
        <a:ln w="12700" cap="flat" cmpd="sng" algn="ctr">
          <a:solidFill>
            <a:schemeClr val="accent1">
              <a:shade val="60000"/>
              <a:hueOff val="0"/>
              <a:satOff val="0"/>
              <a:lumOff val="0"/>
              <a:alphaOff val="0"/>
            </a:schemeClr>
          </a:solidFill>
          <a:prstDash val="solid"/>
          <a:miter lim="800000"/>
        </a:ln>
        <a:effectLst/>
        <a:scene3d>
          <a:camera prst="orthographicFront"/>
          <a:lightRig rig="threePt" dir="t">
            <a:rot lat="0" lon="0" rev="7500000"/>
          </a:lightRig>
        </a:scene3d>
        <a:sp3d z="-40000" prstMaterial="matte"/>
      </dsp:spPr>
      <dsp:style>
        <a:lnRef idx="2">
          <a:scrgbClr r="0" g="0" b="0"/>
        </a:lnRef>
        <a:fillRef idx="0">
          <a:scrgbClr r="0" g="0" b="0"/>
        </a:fillRef>
        <a:effectRef idx="0">
          <a:scrgbClr r="0" g="0" b="0"/>
        </a:effectRef>
        <a:fontRef idx="minor"/>
      </dsp:style>
    </dsp:sp>
    <dsp:sp modelId="{070FAD68-4330-4A0A-9FAD-C99B68483C17}">
      <dsp:nvSpPr>
        <dsp:cNvPr id="0" name=""/>
        <dsp:cNvSpPr/>
      </dsp:nvSpPr>
      <dsp:spPr>
        <a:xfrm>
          <a:off x="3270211" y="-12273"/>
          <a:ext cx="3216237" cy="1016659"/>
        </a:xfrm>
        <a:prstGeom prst="roundRect">
          <a:avLst>
            <a:gd name="adj" fmla="val 10000"/>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sp>
    <dsp:sp modelId="{67F7F94C-4EFC-4BCA-B049-EE953DB94778}">
      <dsp:nvSpPr>
        <dsp:cNvPr id="0" name=""/>
        <dsp:cNvSpPr/>
      </dsp:nvSpPr>
      <dsp:spPr>
        <a:xfrm>
          <a:off x="3387534" y="99183"/>
          <a:ext cx="3216237" cy="1016659"/>
        </a:xfrm>
        <a:prstGeom prst="roundRect">
          <a:avLst>
            <a:gd name="adj" fmla="val 10000"/>
          </a:avLst>
        </a:prstGeom>
        <a:solidFill>
          <a:schemeClr val="lt1">
            <a:alpha val="90000"/>
            <a:hueOff val="0"/>
            <a:satOff val="0"/>
            <a:lumOff val="0"/>
            <a:alphaOff val="0"/>
          </a:schemeClr>
        </a:solidFill>
        <a:ln w="6350" cap="flat" cmpd="sng" algn="ctr">
          <a:solidFill>
            <a:schemeClr val="accent1">
              <a:hueOff val="0"/>
              <a:satOff val="0"/>
              <a:lumOff val="0"/>
              <a:alphaOff val="0"/>
            </a:schemeClr>
          </a:solidFill>
          <a:prstDash val="solid"/>
          <a:miter lim="800000"/>
        </a:ln>
        <a:effectLst/>
        <a:scene3d>
          <a:camera prst="orthographicFront"/>
          <a:lightRig rig="threePt" dir="t">
            <a:rot lat="0" lon="0" rev="7500000"/>
          </a:lightRig>
        </a:scene3d>
        <a:sp3d z="152400" extrusionH="63500" prstMaterial="dkEdge">
          <a:bevelT w="125400" h="36350" prst="relaxedInset"/>
          <a:contourClr>
            <a:schemeClr val="bg1"/>
          </a:contourClr>
        </a:sp3d>
      </dsp:spPr>
      <dsp:style>
        <a:lnRef idx="1">
          <a:scrgbClr r="0" g="0" b="0"/>
        </a:lnRef>
        <a:fillRef idx="1">
          <a:scrgbClr r="0" g="0" b="0"/>
        </a:fillRef>
        <a:effectRef idx="2">
          <a:scrgbClr r="0" g="0" b="0"/>
        </a:effectRef>
        <a:fontRef idx="minor"/>
      </dsp:style>
      <dsp:txBody>
        <a:bodyPr spcFirstLastPara="0" vert="horz" wrap="square" lIns="91440" tIns="91440" rIns="91440" bIns="91440" numCol="1" spcCol="1270" anchor="ctr" anchorCtr="0">
          <a:noAutofit/>
        </a:bodyPr>
        <a:lstStyle/>
        <a:p>
          <a:pPr marL="0" lvl="0" indent="0" algn="ctr" defTabSz="1066800" rtl="1">
            <a:lnSpc>
              <a:spcPct val="90000"/>
            </a:lnSpc>
            <a:spcBef>
              <a:spcPct val="0"/>
            </a:spcBef>
            <a:spcAft>
              <a:spcPct val="35000"/>
            </a:spcAft>
            <a:buNone/>
          </a:pPr>
          <a:r>
            <a:rPr lang="ar-SA" sz="2400" b="1" kern="1200" dirty="0">
              <a:cs typeface="+mj-cs"/>
            </a:rPr>
            <a:t>أ</a:t>
          </a:r>
          <a:r>
            <a:rPr lang="ar-EG" sz="2400" b="1" kern="1200" dirty="0">
              <a:cs typeface="+mj-cs"/>
            </a:rPr>
            <a:t>برز تصنيفات </a:t>
          </a:r>
          <a:r>
            <a:rPr lang="ar-SA" sz="2400" b="1" kern="1200" dirty="0">
              <a:cs typeface="+mj-cs"/>
            </a:rPr>
            <a:t>الدراسات وال</a:t>
          </a:r>
          <a:r>
            <a:rPr lang="ar-EG" sz="2400" b="1" kern="1200" dirty="0">
              <a:cs typeface="+mj-cs"/>
            </a:rPr>
            <a:t>بحوث</a:t>
          </a:r>
          <a:r>
            <a:rPr lang="ar-SA" sz="2400" b="1" kern="1200" dirty="0">
              <a:cs typeface="+mj-cs"/>
            </a:rPr>
            <a:t> الع</a:t>
          </a:r>
          <a:r>
            <a:rPr lang="ar-EG" sz="2400" b="1" kern="1200" dirty="0">
              <a:cs typeface="+mj-cs"/>
            </a:rPr>
            <a:t>ِ</a:t>
          </a:r>
          <a:r>
            <a:rPr lang="ar-SA" sz="2400" b="1" kern="1200" dirty="0">
              <a:cs typeface="+mj-cs"/>
            </a:rPr>
            <a:t>لمية</a:t>
          </a:r>
          <a:endParaRPr lang="en-US" sz="2400" kern="1200" dirty="0">
            <a:cs typeface="+mj-cs"/>
          </a:endParaRPr>
        </a:p>
      </dsp:txBody>
      <dsp:txXfrm>
        <a:off x="3417311" y="128960"/>
        <a:ext cx="3156683" cy="957105"/>
      </dsp:txXfrm>
    </dsp:sp>
    <dsp:sp modelId="{2F93178B-3073-4F02-933D-F0CA1F21CC60}">
      <dsp:nvSpPr>
        <dsp:cNvPr id="0" name=""/>
        <dsp:cNvSpPr/>
      </dsp:nvSpPr>
      <dsp:spPr>
        <a:xfrm>
          <a:off x="649824" y="1339156"/>
          <a:ext cx="2102182" cy="670500"/>
        </a:xfrm>
        <a:prstGeom prst="roundRect">
          <a:avLst>
            <a:gd name="adj" fmla="val 10000"/>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sp>
    <dsp:sp modelId="{F43A236C-162D-4FC6-A82A-881F2C7ED897}">
      <dsp:nvSpPr>
        <dsp:cNvPr id="0" name=""/>
        <dsp:cNvSpPr/>
      </dsp:nvSpPr>
      <dsp:spPr>
        <a:xfrm>
          <a:off x="767147" y="1450613"/>
          <a:ext cx="2102182" cy="670500"/>
        </a:xfrm>
        <a:prstGeom prst="roundRect">
          <a:avLst>
            <a:gd name="adj" fmla="val 10000"/>
          </a:avLst>
        </a:prstGeom>
        <a:solidFill>
          <a:schemeClr val="lt1">
            <a:alpha val="90000"/>
            <a:hueOff val="0"/>
            <a:satOff val="0"/>
            <a:lumOff val="0"/>
            <a:alphaOff val="0"/>
          </a:schemeClr>
        </a:solidFill>
        <a:ln w="6350" cap="flat" cmpd="sng" algn="ctr">
          <a:solidFill>
            <a:schemeClr val="accent1">
              <a:hueOff val="0"/>
              <a:satOff val="0"/>
              <a:lumOff val="0"/>
              <a:alphaOff val="0"/>
            </a:schemeClr>
          </a:solidFill>
          <a:prstDash val="solid"/>
          <a:miter lim="800000"/>
        </a:ln>
        <a:effectLst/>
        <a:scene3d>
          <a:camera prst="orthographicFront"/>
          <a:lightRig rig="threePt" dir="t">
            <a:rot lat="0" lon="0" rev="7500000"/>
          </a:lightRig>
        </a:scene3d>
        <a:sp3d z="152400" extrusionH="63500" prstMaterial="dkEdge">
          <a:bevelT w="125400" h="36350" prst="relaxedInset"/>
          <a:contourClr>
            <a:schemeClr val="bg1"/>
          </a:contourClr>
        </a:sp3d>
      </dsp:spPr>
      <dsp:style>
        <a:lnRef idx="1">
          <a:scrgbClr r="0" g="0" b="0"/>
        </a:lnRef>
        <a:fillRef idx="1">
          <a:scrgbClr r="0" g="0" b="0"/>
        </a:fillRef>
        <a:effectRef idx="2">
          <a:scrgbClr r="0" g="0" b="0"/>
        </a:effectRef>
        <a:fontRef idx="minor"/>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ar-EG" sz="2000" b="1" kern="1200" dirty="0"/>
            <a:t>وفقًا ل</a:t>
          </a:r>
          <a:r>
            <a:rPr lang="ar-SA" sz="2000" b="1" kern="1200" dirty="0"/>
            <a:t>أساليب البحث </a:t>
          </a:r>
          <a:endParaRPr lang="en-US" sz="2000" b="1" kern="1200" dirty="0"/>
        </a:p>
      </dsp:txBody>
      <dsp:txXfrm>
        <a:off x="786785" y="1470251"/>
        <a:ext cx="2062906" cy="631224"/>
      </dsp:txXfrm>
    </dsp:sp>
    <dsp:sp modelId="{E5B4D5B7-ACC5-49BF-B5CD-D5E4553AF427}">
      <dsp:nvSpPr>
        <dsp:cNvPr id="0" name=""/>
        <dsp:cNvSpPr/>
      </dsp:nvSpPr>
      <dsp:spPr>
        <a:xfrm>
          <a:off x="300001" y="2350462"/>
          <a:ext cx="1236170" cy="670500"/>
        </a:xfrm>
        <a:prstGeom prst="roundRect">
          <a:avLst>
            <a:gd name="adj" fmla="val 10000"/>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sp>
    <dsp:sp modelId="{BC9658E6-1FA1-4C52-B4AE-724F0F6D1F82}">
      <dsp:nvSpPr>
        <dsp:cNvPr id="0" name=""/>
        <dsp:cNvSpPr/>
      </dsp:nvSpPr>
      <dsp:spPr>
        <a:xfrm>
          <a:off x="417324" y="2461919"/>
          <a:ext cx="1236170" cy="670500"/>
        </a:xfrm>
        <a:prstGeom prst="roundRect">
          <a:avLst>
            <a:gd name="adj" fmla="val 10000"/>
          </a:avLst>
        </a:prstGeom>
        <a:solidFill>
          <a:schemeClr val="lt1">
            <a:alpha val="90000"/>
            <a:hueOff val="0"/>
            <a:satOff val="0"/>
            <a:lumOff val="0"/>
            <a:alphaOff val="0"/>
          </a:schemeClr>
        </a:solidFill>
        <a:ln w="6350" cap="flat" cmpd="sng" algn="ctr">
          <a:solidFill>
            <a:schemeClr val="accent1">
              <a:hueOff val="0"/>
              <a:satOff val="0"/>
              <a:lumOff val="0"/>
              <a:alphaOff val="0"/>
            </a:schemeClr>
          </a:solidFill>
          <a:prstDash val="solid"/>
          <a:miter lim="800000"/>
        </a:ln>
        <a:effectLst/>
        <a:scene3d>
          <a:camera prst="orthographicFront"/>
          <a:lightRig rig="threePt" dir="t">
            <a:rot lat="0" lon="0" rev="7500000"/>
          </a:lightRig>
        </a:scene3d>
        <a:sp3d z="152400" extrusionH="63500" prstMaterial="dkEdge">
          <a:bevelT w="125400" h="36350" prst="relaxedInset"/>
          <a:contourClr>
            <a:schemeClr val="bg1"/>
          </a:contourClr>
        </a:sp3d>
      </dsp:spPr>
      <dsp:style>
        <a:lnRef idx="1">
          <a:scrgbClr r="0" g="0" b="0"/>
        </a:lnRef>
        <a:fillRef idx="1">
          <a:scrgbClr r="0" g="0" b="0"/>
        </a:fillRef>
        <a:effectRef idx="2">
          <a:scrgbClr r="0" g="0" b="0"/>
        </a:effectRef>
        <a:fontRef idx="minor"/>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ar-EG" sz="1800" kern="1200" dirty="0"/>
            <a:t>كيفية</a:t>
          </a:r>
        </a:p>
        <a:p>
          <a:pPr marL="0" lvl="0" indent="0" algn="ctr" defTabSz="800100">
            <a:lnSpc>
              <a:spcPct val="90000"/>
            </a:lnSpc>
            <a:spcBef>
              <a:spcPct val="0"/>
            </a:spcBef>
            <a:spcAft>
              <a:spcPct val="35000"/>
            </a:spcAft>
            <a:buNone/>
          </a:pPr>
          <a:r>
            <a:rPr lang="en-US" sz="1800" kern="1200" dirty="0"/>
            <a:t>Qualitative </a:t>
          </a:r>
        </a:p>
      </dsp:txBody>
      <dsp:txXfrm>
        <a:off x="436962" y="2481557"/>
        <a:ext cx="1196894" cy="631224"/>
      </dsp:txXfrm>
    </dsp:sp>
    <dsp:sp modelId="{0E39AB01-9B93-45D9-B8CC-E4E10B7BBAF4}">
      <dsp:nvSpPr>
        <dsp:cNvPr id="0" name=""/>
        <dsp:cNvSpPr/>
      </dsp:nvSpPr>
      <dsp:spPr>
        <a:xfrm>
          <a:off x="1738147" y="2355377"/>
          <a:ext cx="1446401" cy="670500"/>
        </a:xfrm>
        <a:prstGeom prst="roundRect">
          <a:avLst>
            <a:gd name="adj" fmla="val 10000"/>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sp>
    <dsp:sp modelId="{E4F554C9-6EBA-4178-97A0-8BA24689DD56}">
      <dsp:nvSpPr>
        <dsp:cNvPr id="0" name=""/>
        <dsp:cNvSpPr/>
      </dsp:nvSpPr>
      <dsp:spPr>
        <a:xfrm>
          <a:off x="1855470" y="2466834"/>
          <a:ext cx="1446401" cy="670500"/>
        </a:xfrm>
        <a:prstGeom prst="roundRect">
          <a:avLst>
            <a:gd name="adj" fmla="val 10000"/>
          </a:avLst>
        </a:prstGeom>
        <a:solidFill>
          <a:schemeClr val="lt1">
            <a:alpha val="90000"/>
            <a:hueOff val="0"/>
            <a:satOff val="0"/>
            <a:lumOff val="0"/>
            <a:alphaOff val="0"/>
          </a:schemeClr>
        </a:solidFill>
        <a:ln w="6350" cap="flat" cmpd="sng" algn="ctr">
          <a:solidFill>
            <a:schemeClr val="accent1">
              <a:hueOff val="0"/>
              <a:satOff val="0"/>
              <a:lumOff val="0"/>
              <a:alphaOff val="0"/>
            </a:schemeClr>
          </a:solidFill>
          <a:prstDash val="solid"/>
          <a:miter lim="800000"/>
        </a:ln>
        <a:effectLst/>
        <a:scene3d>
          <a:camera prst="orthographicFront"/>
          <a:lightRig rig="threePt" dir="t">
            <a:rot lat="0" lon="0" rev="7500000"/>
          </a:lightRig>
        </a:scene3d>
        <a:sp3d z="152400" extrusionH="63500" prstMaterial="dkEdge">
          <a:bevelT w="125400" h="36350" prst="relaxedInset"/>
          <a:contourClr>
            <a:schemeClr val="bg1"/>
          </a:contourClr>
        </a:sp3d>
      </dsp:spPr>
      <dsp:style>
        <a:lnRef idx="1">
          <a:scrgbClr r="0" g="0" b="0"/>
        </a:lnRef>
        <a:fillRef idx="1">
          <a:scrgbClr r="0" g="0" b="0"/>
        </a:fillRef>
        <a:effectRef idx="2">
          <a:scrgbClr r="0" g="0" b="0"/>
        </a:effectRef>
        <a:fontRef idx="minor"/>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ar-EG" sz="1800" kern="1200" dirty="0"/>
            <a:t>كمية</a:t>
          </a:r>
        </a:p>
        <a:p>
          <a:pPr marL="0" lvl="0" indent="0" algn="ctr" defTabSz="800100">
            <a:lnSpc>
              <a:spcPct val="90000"/>
            </a:lnSpc>
            <a:spcBef>
              <a:spcPct val="0"/>
            </a:spcBef>
            <a:spcAft>
              <a:spcPct val="35000"/>
            </a:spcAft>
            <a:buNone/>
          </a:pPr>
          <a:r>
            <a:rPr lang="en-US" sz="1800" kern="1200" dirty="0"/>
            <a:t>Quantitative </a:t>
          </a:r>
        </a:p>
      </dsp:txBody>
      <dsp:txXfrm>
        <a:off x="1875108" y="2486472"/>
        <a:ext cx="1407125" cy="631224"/>
      </dsp:txXfrm>
    </dsp:sp>
    <dsp:sp modelId="{31450776-0736-43B7-B494-2EA7EFAFF39B}">
      <dsp:nvSpPr>
        <dsp:cNvPr id="0" name=""/>
        <dsp:cNvSpPr/>
      </dsp:nvSpPr>
      <dsp:spPr>
        <a:xfrm>
          <a:off x="6397370" y="1339277"/>
          <a:ext cx="2057380" cy="740172"/>
        </a:xfrm>
        <a:prstGeom prst="roundRect">
          <a:avLst>
            <a:gd name="adj" fmla="val 10000"/>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sp>
    <dsp:sp modelId="{79FC2887-EAE0-489B-BF45-380306F87E72}">
      <dsp:nvSpPr>
        <dsp:cNvPr id="0" name=""/>
        <dsp:cNvSpPr/>
      </dsp:nvSpPr>
      <dsp:spPr>
        <a:xfrm>
          <a:off x="6514693" y="1450734"/>
          <a:ext cx="2057380" cy="740172"/>
        </a:xfrm>
        <a:prstGeom prst="roundRect">
          <a:avLst>
            <a:gd name="adj" fmla="val 10000"/>
          </a:avLst>
        </a:prstGeom>
        <a:solidFill>
          <a:schemeClr val="lt1">
            <a:alpha val="90000"/>
            <a:hueOff val="0"/>
            <a:satOff val="0"/>
            <a:lumOff val="0"/>
            <a:alphaOff val="0"/>
          </a:schemeClr>
        </a:solidFill>
        <a:ln w="6350" cap="flat" cmpd="sng" algn="ctr">
          <a:solidFill>
            <a:schemeClr val="accent1">
              <a:hueOff val="0"/>
              <a:satOff val="0"/>
              <a:lumOff val="0"/>
              <a:alphaOff val="0"/>
            </a:schemeClr>
          </a:solidFill>
          <a:prstDash val="solid"/>
          <a:miter lim="800000"/>
        </a:ln>
        <a:effectLst/>
        <a:scene3d>
          <a:camera prst="orthographicFront"/>
          <a:lightRig rig="threePt" dir="t">
            <a:rot lat="0" lon="0" rev="7500000"/>
          </a:lightRig>
        </a:scene3d>
        <a:sp3d z="152400" extrusionH="63500" prstMaterial="dkEdge">
          <a:bevelT w="125400" h="36350" prst="relaxedInset"/>
          <a:contourClr>
            <a:schemeClr val="bg1"/>
          </a:contourClr>
        </a:sp3d>
      </dsp:spPr>
      <dsp:style>
        <a:lnRef idx="1">
          <a:scrgbClr r="0" g="0" b="0"/>
        </a:lnRef>
        <a:fillRef idx="1">
          <a:scrgbClr r="0" g="0" b="0"/>
        </a:fillRef>
        <a:effectRef idx="2">
          <a:scrgbClr r="0" g="0" b="0"/>
        </a:effectRef>
        <a:fontRef idx="minor"/>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ar-EG" sz="2000" b="1" kern="1200" dirty="0">
              <a:cs typeface="+mj-cs"/>
            </a:rPr>
            <a:t>وفقًا ل</a:t>
          </a:r>
          <a:r>
            <a:rPr lang="ar-SA" sz="2000" b="1" kern="1200" dirty="0">
              <a:cs typeface="+mj-cs"/>
            </a:rPr>
            <a:t>لمنهج الم</a:t>
          </a:r>
          <a:r>
            <a:rPr lang="ar-EG" sz="2000" b="1" kern="1200" dirty="0">
              <a:cs typeface="+mj-cs"/>
            </a:rPr>
            <a:t>ُ</a:t>
          </a:r>
          <a:r>
            <a:rPr lang="ar-SA" sz="2000" b="1" kern="1200" dirty="0">
              <a:cs typeface="+mj-cs"/>
            </a:rPr>
            <a:t>ستخد</a:t>
          </a:r>
          <a:r>
            <a:rPr lang="ar-EG" sz="2000" b="1" kern="1200" dirty="0">
              <a:cs typeface="+mj-cs"/>
            </a:rPr>
            <a:t>َ</a:t>
          </a:r>
          <a:r>
            <a:rPr lang="ar-SA" sz="2000" b="1" kern="1200" dirty="0">
              <a:cs typeface="+mj-cs"/>
            </a:rPr>
            <a:t>م</a:t>
          </a:r>
          <a:r>
            <a:rPr lang="ar-SA" sz="2000" b="1" kern="1200" dirty="0"/>
            <a:t> </a:t>
          </a:r>
          <a:endParaRPr lang="en-US" sz="2000" b="1" kern="1200" dirty="0"/>
        </a:p>
      </dsp:txBody>
      <dsp:txXfrm>
        <a:off x="6536372" y="1472413"/>
        <a:ext cx="2014022" cy="696814"/>
      </dsp:txXfrm>
    </dsp:sp>
    <dsp:sp modelId="{2FD5B3AF-2094-4893-8E55-33DF3329236C}">
      <dsp:nvSpPr>
        <dsp:cNvPr id="0" name=""/>
        <dsp:cNvSpPr/>
      </dsp:nvSpPr>
      <dsp:spPr>
        <a:xfrm>
          <a:off x="4375983" y="2373072"/>
          <a:ext cx="1524876" cy="670500"/>
        </a:xfrm>
        <a:prstGeom prst="roundRect">
          <a:avLst>
            <a:gd name="adj" fmla="val 10000"/>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sp>
    <dsp:sp modelId="{ED7CDBFB-4FC6-441F-B36E-07AFA67FA023}">
      <dsp:nvSpPr>
        <dsp:cNvPr id="0" name=""/>
        <dsp:cNvSpPr/>
      </dsp:nvSpPr>
      <dsp:spPr>
        <a:xfrm>
          <a:off x="4493306" y="2484528"/>
          <a:ext cx="1524876" cy="670500"/>
        </a:xfrm>
        <a:prstGeom prst="roundRect">
          <a:avLst>
            <a:gd name="adj" fmla="val 10000"/>
          </a:avLst>
        </a:prstGeom>
        <a:solidFill>
          <a:schemeClr val="lt1">
            <a:alpha val="90000"/>
            <a:hueOff val="0"/>
            <a:satOff val="0"/>
            <a:lumOff val="0"/>
            <a:alphaOff val="0"/>
          </a:schemeClr>
        </a:solidFill>
        <a:ln w="6350" cap="flat" cmpd="sng" algn="ctr">
          <a:solidFill>
            <a:schemeClr val="accent1">
              <a:hueOff val="0"/>
              <a:satOff val="0"/>
              <a:lumOff val="0"/>
              <a:alphaOff val="0"/>
            </a:schemeClr>
          </a:solidFill>
          <a:prstDash val="solid"/>
          <a:miter lim="800000"/>
        </a:ln>
        <a:effectLst/>
        <a:scene3d>
          <a:camera prst="orthographicFront"/>
          <a:lightRig rig="threePt" dir="t">
            <a:rot lat="0" lon="0" rev="7500000"/>
          </a:lightRig>
        </a:scene3d>
        <a:sp3d z="152400" extrusionH="63500" prstMaterial="dkEdge">
          <a:bevelT w="125400" h="36350" prst="relaxedInset"/>
          <a:contourClr>
            <a:schemeClr val="bg1"/>
          </a:contourClr>
        </a:sp3d>
      </dsp:spPr>
      <dsp:style>
        <a:lnRef idx="1">
          <a:scrgbClr r="0" g="0" b="0"/>
        </a:lnRef>
        <a:fillRef idx="1">
          <a:scrgbClr r="0" g="0" b="0"/>
        </a:fillRef>
        <a:effectRef idx="2">
          <a:scrgbClr r="0" g="0" b="0"/>
        </a:effectRef>
        <a:fontRef idx="minor"/>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ar-EG" sz="1800" kern="1200" dirty="0">
              <a:cs typeface="+mj-cs"/>
            </a:rPr>
            <a:t>مُقارنة</a:t>
          </a:r>
        </a:p>
        <a:p>
          <a:pPr marL="0" lvl="0" indent="0" algn="ctr" defTabSz="800100">
            <a:lnSpc>
              <a:spcPct val="90000"/>
            </a:lnSpc>
            <a:spcBef>
              <a:spcPct val="0"/>
            </a:spcBef>
            <a:spcAft>
              <a:spcPct val="35000"/>
            </a:spcAft>
            <a:buNone/>
          </a:pPr>
          <a:r>
            <a:rPr lang="en-US" sz="1800" kern="1200" dirty="0">
              <a:cs typeface="+mj-cs"/>
            </a:rPr>
            <a:t>Comparative </a:t>
          </a:r>
        </a:p>
      </dsp:txBody>
      <dsp:txXfrm>
        <a:off x="4512944" y="2504166"/>
        <a:ext cx="1485600" cy="631224"/>
      </dsp:txXfrm>
    </dsp:sp>
    <dsp:sp modelId="{A34B08E9-86ED-43DF-853E-045720AD0A45}">
      <dsp:nvSpPr>
        <dsp:cNvPr id="0" name=""/>
        <dsp:cNvSpPr/>
      </dsp:nvSpPr>
      <dsp:spPr>
        <a:xfrm>
          <a:off x="7621820" y="2370363"/>
          <a:ext cx="1410975" cy="670500"/>
        </a:xfrm>
        <a:prstGeom prst="roundRect">
          <a:avLst>
            <a:gd name="adj" fmla="val 10000"/>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sp>
    <dsp:sp modelId="{A165D353-F4AB-4529-8D68-B7AECEB8B84F}">
      <dsp:nvSpPr>
        <dsp:cNvPr id="0" name=""/>
        <dsp:cNvSpPr/>
      </dsp:nvSpPr>
      <dsp:spPr>
        <a:xfrm>
          <a:off x="7739143" y="2481820"/>
          <a:ext cx="1410975" cy="670500"/>
        </a:xfrm>
        <a:prstGeom prst="roundRect">
          <a:avLst>
            <a:gd name="adj" fmla="val 10000"/>
          </a:avLst>
        </a:prstGeom>
        <a:solidFill>
          <a:schemeClr val="lt1">
            <a:alpha val="90000"/>
            <a:hueOff val="0"/>
            <a:satOff val="0"/>
            <a:lumOff val="0"/>
            <a:alphaOff val="0"/>
          </a:schemeClr>
        </a:solidFill>
        <a:ln w="6350" cap="flat" cmpd="sng" algn="ctr">
          <a:solidFill>
            <a:schemeClr val="accent1">
              <a:hueOff val="0"/>
              <a:satOff val="0"/>
              <a:lumOff val="0"/>
              <a:alphaOff val="0"/>
            </a:schemeClr>
          </a:solidFill>
          <a:prstDash val="solid"/>
          <a:miter lim="800000"/>
        </a:ln>
        <a:effectLst/>
        <a:scene3d>
          <a:camera prst="orthographicFront"/>
          <a:lightRig rig="threePt" dir="t">
            <a:rot lat="0" lon="0" rev="7500000"/>
          </a:lightRig>
        </a:scene3d>
        <a:sp3d z="152400" extrusionH="63500" prstMaterial="dkEdge">
          <a:bevelT w="125400" h="36350" prst="relaxedInset"/>
          <a:contourClr>
            <a:schemeClr val="bg1"/>
          </a:contourClr>
        </a:sp3d>
      </dsp:spPr>
      <dsp:style>
        <a:lnRef idx="1">
          <a:scrgbClr r="0" g="0" b="0"/>
        </a:lnRef>
        <a:fillRef idx="1">
          <a:scrgbClr r="0" g="0" b="0"/>
        </a:fillRef>
        <a:effectRef idx="2">
          <a:scrgbClr r="0" g="0" b="0"/>
        </a:effectRef>
        <a:fontRef idx="minor"/>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ar-EG" sz="1800" kern="1200" dirty="0"/>
            <a:t>وصفية</a:t>
          </a:r>
        </a:p>
        <a:p>
          <a:pPr marL="0" lvl="0" indent="0" algn="ctr" defTabSz="800100">
            <a:lnSpc>
              <a:spcPct val="90000"/>
            </a:lnSpc>
            <a:spcBef>
              <a:spcPct val="0"/>
            </a:spcBef>
            <a:spcAft>
              <a:spcPct val="35000"/>
            </a:spcAft>
            <a:buNone/>
          </a:pPr>
          <a:r>
            <a:rPr lang="en-US" sz="1800" kern="1200" dirty="0"/>
            <a:t>Descriptive </a:t>
          </a:r>
        </a:p>
      </dsp:txBody>
      <dsp:txXfrm>
        <a:off x="7758781" y="2501458"/>
        <a:ext cx="1371699" cy="631224"/>
      </dsp:txXfrm>
    </dsp:sp>
    <dsp:sp modelId="{B0BA9AFD-ABC6-467A-B0D2-5B2C4EB0B0D6}">
      <dsp:nvSpPr>
        <dsp:cNvPr id="0" name=""/>
        <dsp:cNvSpPr/>
      </dsp:nvSpPr>
      <dsp:spPr>
        <a:xfrm>
          <a:off x="9219641" y="2373072"/>
          <a:ext cx="1359310" cy="670500"/>
        </a:xfrm>
        <a:prstGeom prst="roundRect">
          <a:avLst>
            <a:gd name="adj" fmla="val 10000"/>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sp>
    <dsp:sp modelId="{B6FB0391-E731-4677-A352-80C68A5077EE}">
      <dsp:nvSpPr>
        <dsp:cNvPr id="0" name=""/>
        <dsp:cNvSpPr/>
      </dsp:nvSpPr>
      <dsp:spPr>
        <a:xfrm>
          <a:off x="9336964" y="2484528"/>
          <a:ext cx="1359310" cy="670500"/>
        </a:xfrm>
        <a:prstGeom prst="roundRect">
          <a:avLst>
            <a:gd name="adj" fmla="val 10000"/>
          </a:avLst>
        </a:prstGeom>
        <a:solidFill>
          <a:schemeClr val="lt1">
            <a:alpha val="90000"/>
            <a:hueOff val="0"/>
            <a:satOff val="0"/>
            <a:lumOff val="0"/>
            <a:alphaOff val="0"/>
          </a:schemeClr>
        </a:solidFill>
        <a:ln w="6350" cap="flat" cmpd="sng" algn="ctr">
          <a:solidFill>
            <a:schemeClr val="accent1">
              <a:hueOff val="0"/>
              <a:satOff val="0"/>
              <a:lumOff val="0"/>
              <a:alphaOff val="0"/>
            </a:schemeClr>
          </a:solidFill>
          <a:prstDash val="solid"/>
          <a:miter lim="800000"/>
        </a:ln>
        <a:effectLst/>
        <a:scene3d>
          <a:camera prst="orthographicFront"/>
          <a:lightRig rig="threePt" dir="t">
            <a:rot lat="0" lon="0" rev="7500000"/>
          </a:lightRig>
        </a:scene3d>
        <a:sp3d z="152400" extrusionH="63500" prstMaterial="dkEdge">
          <a:bevelT w="125400" h="36350" prst="relaxedInset"/>
          <a:contourClr>
            <a:schemeClr val="bg1"/>
          </a:contourClr>
        </a:sp3d>
      </dsp:spPr>
      <dsp:style>
        <a:lnRef idx="1">
          <a:scrgbClr r="0" g="0" b="0"/>
        </a:lnRef>
        <a:fillRef idx="1">
          <a:scrgbClr r="0" g="0" b="0"/>
        </a:fillRef>
        <a:effectRef idx="2">
          <a:scrgbClr r="0" g="0" b="0"/>
        </a:effectRef>
        <a:fontRef idx="minor"/>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ar-EG" sz="1800" kern="1200" dirty="0"/>
            <a:t>استطلاعية</a:t>
          </a:r>
        </a:p>
        <a:p>
          <a:pPr marL="0" lvl="0" indent="0" algn="ctr" defTabSz="800100">
            <a:lnSpc>
              <a:spcPct val="90000"/>
            </a:lnSpc>
            <a:spcBef>
              <a:spcPct val="0"/>
            </a:spcBef>
            <a:spcAft>
              <a:spcPct val="35000"/>
            </a:spcAft>
            <a:buNone/>
          </a:pPr>
          <a:r>
            <a:rPr lang="en-US" sz="1800" kern="1200" dirty="0"/>
            <a:t>Exploratory </a:t>
          </a:r>
        </a:p>
      </dsp:txBody>
      <dsp:txXfrm>
        <a:off x="9356602" y="2504166"/>
        <a:ext cx="1320034" cy="631224"/>
      </dsp:txXfrm>
    </dsp:sp>
    <dsp:sp modelId="{FAED05A3-FC20-431C-974A-B0B78B83B60E}">
      <dsp:nvSpPr>
        <dsp:cNvPr id="0" name=""/>
        <dsp:cNvSpPr/>
      </dsp:nvSpPr>
      <dsp:spPr>
        <a:xfrm>
          <a:off x="6089441" y="2353245"/>
          <a:ext cx="1353597" cy="670500"/>
        </a:xfrm>
        <a:prstGeom prst="roundRect">
          <a:avLst>
            <a:gd name="adj" fmla="val 10000"/>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sp>
    <dsp:sp modelId="{A1894E4E-AD36-42D5-91FD-B201EA0BAFFF}">
      <dsp:nvSpPr>
        <dsp:cNvPr id="0" name=""/>
        <dsp:cNvSpPr/>
      </dsp:nvSpPr>
      <dsp:spPr>
        <a:xfrm>
          <a:off x="6206764" y="2464701"/>
          <a:ext cx="1353597" cy="670500"/>
        </a:xfrm>
        <a:prstGeom prst="roundRect">
          <a:avLst>
            <a:gd name="adj" fmla="val 10000"/>
          </a:avLst>
        </a:prstGeom>
        <a:solidFill>
          <a:schemeClr val="lt1">
            <a:alpha val="90000"/>
            <a:hueOff val="0"/>
            <a:satOff val="0"/>
            <a:lumOff val="0"/>
            <a:alphaOff val="0"/>
          </a:schemeClr>
        </a:solidFill>
        <a:ln w="6350" cap="flat" cmpd="sng" algn="ctr">
          <a:solidFill>
            <a:schemeClr val="accent1">
              <a:hueOff val="0"/>
              <a:satOff val="0"/>
              <a:lumOff val="0"/>
              <a:alphaOff val="0"/>
            </a:schemeClr>
          </a:solidFill>
          <a:prstDash val="solid"/>
          <a:miter lim="800000"/>
        </a:ln>
        <a:effectLst/>
        <a:scene3d>
          <a:camera prst="orthographicFront"/>
          <a:lightRig rig="threePt" dir="t">
            <a:rot lat="0" lon="0" rev="7500000"/>
          </a:lightRig>
        </a:scene3d>
        <a:sp3d z="152400" extrusionH="63500" prstMaterial="dkEdge">
          <a:bevelT w="125400" h="36350" prst="relaxedInset"/>
          <a:contourClr>
            <a:schemeClr val="bg1"/>
          </a:contourClr>
        </a:sp3d>
      </dsp:spPr>
      <dsp:style>
        <a:lnRef idx="1">
          <a:scrgbClr r="0" g="0" b="0"/>
        </a:lnRef>
        <a:fillRef idx="1">
          <a:scrgbClr r="0" g="0" b="0"/>
        </a:fillRef>
        <a:effectRef idx="2">
          <a:scrgbClr r="0" g="0" b="0"/>
        </a:effectRef>
        <a:fontRef idx="minor"/>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ar-EG" sz="1800" kern="1200" dirty="0">
              <a:cs typeface="+mj-cs"/>
            </a:rPr>
            <a:t>سببية</a:t>
          </a:r>
        </a:p>
        <a:p>
          <a:pPr marL="0" lvl="0" indent="0" algn="ctr" defTabSz="800100">
            <a:lnSpc>
              <a:spcPct val="90000"/>
            </a:lnSpc>
            <a:spcBef>
              <a:spcPct val="0"/>
            </a:spcBef>
            <a:spcAft>
              <a:spcPct val="35000"/>
            </a:spcAft>
            <a:buNone/>
          </a:pPr>
          <a:r>
            <a:rPr lang="en-US" sz="1800" kern="1200" dirty="0">
              <a:cs typeface="+mj-cs"/>
            </a:rPr>
            <a:t>Causal</a:t>
          </a:r>
        </a:p>
      </dsp:txBody>
      <dsp:txXfrm>
        <a:off x="6226402" y="2484339"/>
        <a:ext cx="1314321" cy="631224"/>
      </dsp:txXfrm>
    </dsp:sp>
  </dsp:spTree>
</dsp:drawing>
</file>

<file path=ppt/diagrams/layout1.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hierarchy3">
  <dgm:title val=""/>
  <dgm:desc val=""/>
  <dgm:catLst>
    <dgm:cat type="hierarchy" pri="7000"/>
    <dgm:cat type="list" pri="23000"/>
    <dgm:cat type="relationship" pri="15000"/>
    <dgm:cat type="convert" pri="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1" destId="11" srcOrd="0" destOrd="0"/>
        <dgm:cxn modelId="6" srcId="1" destId="12" srcOrd="1" destOrd="0"/>
        <dgm:cxn modelId="7" srcId="0" destId="2" srcOrd="1" destOrd="0"/>
        <dgm:cxn modelId="8" srcId="2" destId="21" srcOrd="0" destOrd="0"/>
        <dgm:cxn modelId="9" srcId="2" destId="2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diagram">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forName="rootText" op="equ" val="65"/>
      <dgm:constr type="primFontSz" for="des" forName="childText" op="equ" val="65"/>
      <dgm:constr type="w" for="des" forName="rootComposite" refType="w"/>
      <dgm:constr type="h" for="des" forName="rootComposite" refType="w" fact="0.5"/>
      <dgm:constr type="w" for="des" forName="childText" refType="w" refFor="des" refForName="rootComposite" fact="0.8"/>
      <dgm:constr type="h" for="des" forName="childText" refType="h" refFor="des" refForName="rootComposite"/>
      <dgm:constr type="sibSp" refType="w" refFor="des" refForName="rootComposite" fact="0.25"/>
      <dgm:constr type="sibSp" for="des" forName="childShape" refType="h" refFor="des" refForName="childText" fact="0.25"/>
      <dgm:constr type="sp" for="des" forName="root" refType="h" refFor="des" refForName="childText" fact="0.25"/>
    </dgm:constrLst>
    <dgm:ruleLst/>
    <dgm:forEach name="Name3" axis="ch">
      <dgm:forEach name="Name4" axis="self" ptType="node" cnt="1">
        <dgm:layoutNode name="root">
          <dgm:choose name="Name5">
            <dgm:if name="Name6" func="var" arg="dir" op="equ" val="norm">
              <dgm:alg type="hierRoot">
                <dgm:param type="hierAlign" val="tL"/>
              </dgm:alg>
            </dgm:if>
            <dgm:else name="Name7">
              <dgm:alg type="hierRoot">
                <dgm:param type="hierAlign" val="tR"/>
              </dgm:alg>
            </dgm:else>
          </dgm:choose>
          <dgm:shape xmlns:r="http://schemas.openxmlformats.org/officeDocument/2006/relationships" r:blip="">
            <dgm:adjLst/>
          </dgm:shape>
          <dgm:presOf/>
          <dgm:constrLst>
            <dgm:constr type="alignOff" val="0.2"/>
          </dgm:constrLst>
          <dgm:ruleLst/>
          <dgm:layoutNode name="rootComposite">
            <dgm:alg type="composite"/>
            <dgm:shape xmlns:r="http://schemas.openxmlformats.org/officeDocument/2006/relationships" r:blip="">
              <dgm:adjLst/>
            </dgm:shape>
            <dgm:presOf axis="self" ptType="node" cnt="1"/>
            <dgm:choose name="Name8">
              <dgm:if name="Name9" func="var" arg="dir" op="equ" val="norm">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10">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styleLbl="node1">
              <dgm:alg type="tx"/>
              <dgm:shape xmlns:r="http://schemas.openxmlformats.org/officeDocument/2006/relationships" type="roundRect" r:blip="">
                <dgm:adjLst>
                  <dgm:adj idx="1" val="0.1"/>
                </dgm:adjLst>
              </dgm:shape>
              <dgm:presOf axis="self" ptType="node" cnt="1"/>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layoutNode name="rootConnector" moveWith="rootText">
              <dgm:alg type="sp"/>
              <dgm:shape xmlns:r="http://schemas.openxmlformats.org/officeDocument/2006/relationships" type="roundRect" r:blip="" hideGeom="1">
                <dgm:adjLst>
                  <dgm:adj idx="1" val="0.1"/>
                </dgm:adjLst>
              </dgm:shape>
              <dgm:presOf axis="self" ptType="node" cnt="1"/>
              <dgm:constrLst/>
              <dgm:ruleLst/>
            </dgm:layoutNode>
          </dgm:layoutNode>
          <dgm:layoutNode name="childShape">
            <dgm:alg type="hierChild">
              <dgm:param type="chAlign" val="l"/>
              <dgm:param type="linDir" val="fromT"/>
            </dgm:alg>
            <dgm:shape xmlns:r="http://schemas.openxmlformats.org/officeDocument/2006/relationships" r:blip="">
              <dgm:adjLst/>
            </dgm:shape>
            <dgm:presOf/>
            <dgm:constrLst/>
            <dgm:ruleLst/>
            <dgm:forEach name="Name11" axis="ch">
              <dgm:forEach name="Name12" axis="self" ptType="parTrans" cnt="1">
                <dgm:layoutNode name="Name13">
                  <dgm:choose name="Name14">
                    <dgm:if name="Name15" func="var" arg="dir" op="equ" val="norm">
                      <dgm:alg type="conn">
                        <dgm:param type="dim" val="1D"/>
                        <dgm:param type="endSty" val="noArr"/>
                        <dgm:param type="connRout" val="bend"/>
                        <dgm:param type="srcNode" val="rootConnector"/>
                        <dgm:param type="begPts" val="bCtr"/>
                        <dgm:param type="endPts" val="midL"/>
                      </dgm:alg>
                    </dgm:if>
                    <dgm:else name="Name16">
                      <dgm:alg type="conn">
                        <dgm:param type="dim" val="1D"/>
                        <dgm:param type="endSty" val="noArr"/>
                        <dgm:param type="connRout" val="bend"/>
                        <dgm:param type="srcNode" val="rootConnector"/>
                        <dgm:param type="begPts" val="bCtr"/>
                        <dgm:param type="endPts" val="midR"/>
                      </dgm:alg>
                    </dgm:else>
                  </dgm:choose>
                  <dgm:shape xmlns:r="http://schemas.openxmlformats.org/officeDocument/2006/relationships" type="conn" r:blip="">
                    <dgm:adjLst/>
                  </dgm:shape>
                  <dgm:presOf axis="self"/>
                  <dgm:constrLst>
                    <dgm:constr type="begPad"/>
                    <dgm:constr type="endPad"/>
                  </dgm:constrLst>
                  <dgm:ruleLst/>
                </dgm:layoutNode>
              </dgm:forEach>
              <dgm:forEach name="Name17" axis="self" ptType="node">
                <dgm:layoutNode name="childText" styleLbl="bgAcc1">
                  <dgm:varLst>
                    <dgm:bulletEnabled val="1"/>
                  </dgm:varLst>
                  <dgm:alg type="tx"/>
                  <dgm:shape xmlns:r="http://schemas.openxmlformats.org/officeDocument/2006/relationships" type="roundRect" r:blip="">
                    <dgm:adjLst>
                      <dgm:adj idx="1" val="0.1"/>
                    </dgm:adjLst>
                  </dgm:shape>
                  <dgm:presOf axis="self desOrSelf" ptType="node node" st="1 1" cnt="1 0"/>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forEach>
            </dgm:forEach>
          </dgm:layoutNode>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8/31/2025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375344157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37</a:t>
            </a:fld>
            <a:endParaRPr lang="en-US"/>
          </a:p>
        </p:txBody>
      </p:sp>
    </p:spTree>
    <p:extLst>
      <p:ext uri="{BB962C8B-B14F-4D97-AF65-F5344CB8AC3E}">
        <p14:creationId xmlns:p14="http://schemas.microsoft.com/office/powerpoint/2010/main" val="244670314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8CE74FD-6C16-70DD-E68A-F9DF5BB2415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8556658-2B2F-562C-DE53-437E9CBCA96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FCB02F0-270C-859A-53C1-F40953E1D86F}"/>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3C37E208-CB8A-176B-78E5-3B5C82E1F5CB}"/>
              </a:ext>
            </a:extLst>
          </p:cNvPr>
          <p:cNvSpPr>
            <a:spLocks noGrp="1"/>
          </p:cNvSpPr>
          <p:nvPr>
            <p:ph type="sldNum" sz="quarter" idx="5"/>
          </p:nvPr>
        </p:nvSpPr>
        <p:spPr/>
        <p:txBody>
          <a:bodyPr/>
          <a:lstStyle/>
          <a:p>
            <a:fld id="{E88088B5-5D3D-41C5-9929-9FAB3A249D9E}" type="slidenum">
              <a:rPr lang="en-US" smtClean="0"/>
              <a:t>38</a:t>
            </a:fld>
            <a:endParaRPr lang="en-US"/>
          </a:p>
        </p:txBody>
      </p:sp>
    </p:spTree>
    <p:extLst>
      <p:ext uri="{BB962C8B-B14F-4D97-AF65-F5344CB8AC3E}">
        <p14:creationId xmlns:p14="http://schemas.microsoft.com/office/powerpoint/2010/main" val="147033920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8/31/2025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8/31/2025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8/31/2025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8/31/2025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8/31/2025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8/31/2025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8/31/2025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8/31/2025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8/31/2025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8/31/2025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8/31/2025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05383756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8/31/2025</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27499312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8/31/2025</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03459498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8/31/2025</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401019791"/>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8/31/2025</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238052234"/>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8/31/2025</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721867621"/>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8/31/2025</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012943052"/>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8/31/2025</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50522964"/>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8/31/2025</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48487617"/>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8/31/2025</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645653808"/>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8/31/2025</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290731547"/>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8/31/2025</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69282622"/>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6354290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6.xml><?xml version="1.0" encoding="utf-8"?>
<p:sldLayout xmlns:a="http://schemas.openxmlformats.org/drawingml/2006/main" xmlns:r="http://schemas.openxmlformats.org/officeDocument/2006/relationships" xmlns:p="http://schemas.openxmlformats.org/presentationml/2006/main" matchingName="3_Title Slide">
  <p:cSld name="4_Title Slide">
    <p:spTree>
      <p:nvGrpSpPr>
        <p:cNvPr id="1" name="Shape 23"/>
        <p:cNvGrpSpPr/>
        <p:nvPr/>
      </p:nvGrpSpPr>
      <p:grpSpPr>
        <a:xfrm>
          <a:off x="0" y="0"/>
          <a:ext cx="0" cy="0"/>
          <a:chOff x="0" y="0"/>
          <a:chExt cx="0" cy="0"/>
        </a:xfrm>
      </p:grpSpPr>
      <p:sp>
        <p:nvSpPr>
          <p:cNvPr id="24" name="Google Shape;24;p31"/>
          <p:cNvSpPr>
            <a:spLocks noGrp="1"/>
          </p:cNvSpPr>
          <p:nvPr>
            <p:ph type="pic" idx="2"/>
          </p:nvPr>
        </p:nvSpPr>
        <p:spPr>
          <a:xfrm>
            <a:off x="7088924" y="508820"/>
            <a:ext cx="3701847" cy="5184057"/>
          </a:xfrm>
          <a:prstGeom prst="rect">
            <a:avLst/>
          </a:prstGeom>
          <a:solidFill>
            <a:srgbClr val="D8D8D8">
              <a:alpha val="49803"/>
            </a:srgbClr>
          </a:solidFill>
          <a:ln w="127000" cap="flat" cmpd="sng">
            <a:solidFill>
              <a:schemeClr val="lt1"/>
            </a:solidFill>
            <a:prstDash val="solid"/>
            <a:miter lim="800000"/>
            <a:headEnd type="none" w="sm" len="sm"/>
            <a:tailEnd type="none" w="sm" len="sm"/>
          </a:ln>
        </p:spPr>
      </p:sp>
    </p:spTree>
    <p:extLst>
      <p:ext uri="{BB962C8B-B14F-4D97-AF65-F5344CB8AC3E}">
        <p14:creationId xmlns:p14="http://schemas.microsoft.com/office/powerpoint/2010/main" val="37343339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750"/>
                                  </p:stCondLst>
                                  <p:childTnLst>
                                    <p:set>
                                      <p:cBhvr>
                                        <p:cTn id="6" dur="1" fill="hold">
                                          <p:stCondLst>
                                            <p:cond delay="0"/>
                                          </p:stCondLst>
                                        </p:cTn>
                                        <p:tgtEl>
                                          <p:spTgt spid="24"/>
                                        </p:tgtEl>
                                        <p:attrNameLst>
                                          <p:attrName>style.visibility</p:attrName>
                                        </p:attrNameLst>
                                      </p:cBhvr>
                                      <p:to>
                                        <p:strVal val="visible"/>
                                      </p:to>
                                    </p:set>
                                    <p:anim calcmode="lin" valueType="num">
                                      <p:cBhvr additive="base">
                                        <p:cTn id="7" dur="500"/>
                                        <p:tgtEl>
                                          <p:spTgt spid="2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27.xml><?xml version="1.0" encoding="utf-8"?>
<p:sldLayout xmlns:a="http://schemas.openxmlformats.org/drawingml/2006/main" xmlns:r="http://schemas.openxmlformats.org/officeDocument/2006/relationships" xmlns:p="http://schemas.openxmlformats.org/presentationml/2006/main">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789401"/>
      </p:ext>
    </p:extLst>
  </p:cSld>
  <p:clrMapOvr>
    <a:masterClrMapping/>
  </p:clrMapOvr>
  <mc:AlternateContent xmlns:mc="http://schemas.openxmlformats.org/markup-compatibility/2006" xmlns:p14="http://schemas.microsoft.com/office/powerpoint/2010/main">
    <mc:Choice Requires="p14">
      <p:transition spd="slow" p14:dur="2000" advTm="0"/>
    </mc:Choice>
    <mc:Fallback xmlns="">
      <p:transition spd="slow" advTm="0"/>
    </mc:Fallback>
  </mc:AlternateContent>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dirty="0"/>
          </a:p>
        </p:txBody>
      </p:sp>
    </p:spTree>
    <p:extLst>
      <p:ext uri="{BB962C8B-B14F-4D97-AF65-F5344CB8AC3E}">
        <p14:creationId xmlns:p14="http://schemas.microsoft.com/office/powerpoint/2010/main" val="35659351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1.xml"/><Relationship Id="rId13" Type="http://schemas.openxmlformats.org/officeDocument/2006/relationships/slideLayout" Target="../slideLayouts/slideLayout26.xml"/><Relationship Id="rId3" Type="http://schemas.openxmlformats.org/officeDocument/2006/relationships/slideLayout" Target="../slideLayouts/slideLayout16.xml"/><Relationship Id="rId7" Type="http://schemas.openxmlformats.org/officeDocument/2006/relationships/slideLayout" Target="../slideLayouts/slideLayout20.xml"/><Relationship Id="rId12" Type="http://schemas.openxmlformats.org/officeDocument/2006/relationships/slideLayout" Target="../slideLayouts/slideLayout25.xml"/><Relationship Id="rId17" Type="http://schemas.openxmlformats.org/officeDocument/2006/relationships/image" Target="../media/image2.JPG"/><Relationship Id="rId2" Type="http://schemas.openxmlformats.org/officeDocument/2006/relationships/slideLayout" Target="../slideLayouts/slideLayout15.xml"/><Relationship Id="rId16" Type="http://schemas.openxmlformats.org/officeDocument/2006/relationships/theme" Target="../theme/theme2.xml"/><Relationship Id="rId1" Type="http://schemas.openxmlformats.org/officeDocument/2006/relationships/slideLayout" Target="../slideLayouts/slideLayout14.xml"/><Relationship Id="rId6" Type="http://schemas.openxmlformats.org/officeDocument/2006/relationships/slideLayout" Target="../slideLayouts/slideLayout19.xml"/><Relationship Id="rId11" Type="http://schemas.openxmlformats.org/officeDocument/2006/relationships/slideLayout" Target="../slideLayouts/slideLayout24.xml"/><Relationship Id="rId5" Type="http://schemas.openxmlformats.org/officeDocument/2006/relationships/slideLayout" Target="../slideLayouts/slideLayout18.xml"/><Relationship Id="rId15" Type="http://schemas.openxmlformats.org/officeDocument/2006/relationships/slideLayout" Target="../slideLayouts/slideLayout28.xml"/><Relationship Id="rId10" Type="http://schemas.openxmlformats.org/officeDocument/2006/relationships/slideLayout" Target="../slideLayouts/slideLayout23.xml"/><Relationship Id="rId4" Type="http://schemas.openxmlformats.org/officeDocument/2006/relationships/slideLayout" Target="../slideLayouts/slideLayout17.xml"/><Relationship Id="rId9" Type="http://schemas.openxmlformats.org/officeDocument/2006/relationships/slideLayout" Target="../slideLayouts/slideLayout22.xml"/><Relationship Id="rId14" Type="http://schemas.openxmlformats.org/officeDocument/2006/relationships/slideLayout" Target="../slideLayouts/slideLayout27.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5">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8/31/2025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5" r:id="rId12"/>
    <p:sldLayoutId id="2147483684"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alphaModFix amt="76000"/>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8/31/2025</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783010397"/>
      </p:ext>
    </p:extLst>
  </p:cSld>
  <p:clrMap bg1="lt1" tx1="dk1" bg2="lt2" tx2="dk2" accent1="accent1" accent2="accent2" accent3="accent3" accent4="accent4" accent5="accent5" accent6="accent6" hlink="hlink" folHlink="folHlink"/>
  <p:sldLayoutIdLst>
    <p:sldLayoutId id="2147483668" r:id="rId1"/>
    <p:sldLayoutId id="2147483669" r:id="rId2"/>
    <p:sldLayoutId id="2147483670" r:id="rId3"/>
    <p:sldLayoutId id="2147483671" r:id="rId4"/>
    <p:sldLayoutId id="2147483672" r:id="rId5"/>
    <p:sldLayoutId id="2147483673" r:id="rId6"/>
    <p:sldLayoutId id="2147483674" r:id="rId7"/>
    <p:sldLayoutId id="2147483675" r:id="rId8"/>
    <p:sldLayoutId id="2147483676" r:id="rId9"/>
    <p:sldLayoutId id="2147483677" r:id="rId10"/>
    <p:sldLayoutId id="2147483678" r:id="rId11"/>
    <p:sldLayoutId id="2147483680" r:id="rId12"/>
    <p:sldLayoutId id="2147483681" r:id="rId13"/>
    <p:sldLayoutId id="2147483682" r:id="rId14"/>
    <p:sldLayoutId id="2147483683"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slideLayout" Target="../slideLayouts/slideLayout14.xml"/><Relationship Id="rId1" Type="http://schemas.openxmlformats.org/officeDocument/2006/relationships/themeOverride" Target="../theme/themeOverride1.xml"/><Relationship Id="rId5" Type="http://schemas.openxmlformats.org/officeDocument/2006/relationships/image" Target="../media/image5.png"/><Relationship Id="rId4" Type="http://schemas.microsoft.com/office/2017/06/relationships/model3d" Target="../media/model3d1.glb"/></Relationships>
</file>

<file path=ppt/slides/_rels/slide3.xml.rels><?xml version="1.0" encoding="UTF-8" standalone="yes"?>
<Relationships xmlns="http://schemas.openxmlformats.org/package/2006/relationships"><Relationship Id="rId3" Type="http://schemas.openxmlformats.org/officeDocument/2006/relationships/video" Target="../media/media1.mp4"/><Relationship Id="rId2" Type="http://schemas.microsoft.com/office/2007/relationships/media" Target="../media/media1.mp4"/><Relationship Id="rId1" Type="http://schemas.openxmlformats.org/officeDocument/2006/relationships/themeOverride" Target="../theme/themeOverride2.xml"/><Relationship Id="rId6" Type="http://schemas.openxmlformats.org/officeDocument/2006/relationships/image" Target="../media/image6.png"/><Relationship Id="rId5" Type="http://schemas.openxmlformats.org/officeDocument/2006/relationships/image" Target="../media/image2.JPG"/><Relationship Id="rId4"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jpeg"/><Relationship Id="rId1" Type="http://schemas.openxmlformats.org/officeDocument/2006/relationships/slideLayout" Target="../slideLayouts/slideLayout28.xml"/></Relationships>
</file>

<file path=ppt/slides/_rels/slide5.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slideLayout" Target="../slideLayouts/slideLayout14.xml"/><Relationship Id="rId1" Type="http://schemas.openxmlformats.org/officeDocument/2006/relationships/themeOverride" Target="../theme/themeOverride3.xml"/><Relationship Id="rId4" Type="http://schemas.openxmlformats.org/officeDocument/2006/relationships/image" Target="../media/image9.jpeg"/></Relationships>
</file>

<file path=ppt/slides/_rels/slide6.xml.rels><?xml version="1.0" encoding="UTF-8" standalone="yes"?>
<Relationships xmlns="http://schemas.openxmlformats.org/package/2006/relationships"><Relationship Id="rId3" Type="http://schemas.openxmlformats.org/officeDocument/2006/relationships/video" Target="../media/media2.mp4"/><Relationship Id="rId2" Type="http://schemas.microsoft.com/office/2007/relationships/media" Target="../media/media2.mp4"/><Relationship Id="rId1" Type="http://schemas.openxmlformats.org/officeDocument/2006/relationships/themeOverride" Target="../theme/themeOverride4.xml"/><Relationship Id="rId6" Type="http://schemas.openxmlformats.org/officeDocument/2006/relationships/image" Target="../media/image10.png"/><Relationship Id="rId5" Type="http://schemas.openxmlformats.org/officeDocument/2006/relationships/image" Target="../media/image2.JPG"/><Relationship Id="rId4"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slideLayout" Target="../slideLayouts/slideLayout14.xml"/><Relationship Id="rId1" Type="http://schemas.openxmlformats.org/officeDocument/2006/relationships/themeOverride" Target="../theme/themeOverride5.xml"/><Relationship Id="rId4" Type="http://schemas.openxmlformats.org/officeDocument/2006/relationships/image" Target="../media/image11.png"/></Relationships>
</file>

<file path=ppt/slides/_rels/slide8.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slideLayout" Target="../slideLayouts/slideLayout14.xml"/><Relationship Id="rId1" Type="http://schemas.openxmlformats.org/officeDocument/2006/relationships/themeOverride" Target="../theme/themeOverride6.xml"/><Relationship Id="rId4" Type="http://schemas.openxmlformats.org/officeDocument/2006/relationships/image" Target="../media/image12.gif"/></Relationships>
</file>

<file path=ppt/slides/_rels/slide9.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slideLayout" Target="../slideLayouts/slideLayout14.xml"/><Relationship Id="rId1" Type="http://schemas.openxmlformats.org/officeDocument/2006/relationships/themeOverride" Target="../theme/themeOverride7.xml"/><Relationship Id="rId5" Type="http://schemas.openxmlformats.org/officeDocument/2006/relationships/image" Target="../media/image13.png"/><Relationship Id="rId4" Type="http://schemas.openxmlformats.org/officeDocument/2006/relationships/hyperlink" Target="https://www.latterly.org/bbc-marketing-mix/" TargetMode="External"/></Relationships>
</file>

<file path=ppt/slides/_rels/slide10.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slideLayout" Target="../slideLayouts/slideLayout14.xml"/><Relationship Id="rId1" Type="http://schemas.openxmlformats.org/officeDocument/2006/relationships/themeOverride" Target="../theme/themeOverride8.xml"/><Relationship Id="rId6" Type="http://schemas.openxmlformats.org/officeDocument/2006/relationships/image" Target="../media/image13.png"/><Relationship Id="rId5" Type="http://schemas.openxmlformats.org/officeDocument/2006/relationships/hyperlink" Target="https://www.latterly.org/bbc-marketing-mix/" TargetMode="External"/><Relationship Id="rId4" Type="http://schemas.openxmlformats.org/officeDocument/2006/relationships/image" Target="../media/image14.png"/></Relationships>
</file>

<file path=ppt/slides/_rels/slide1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slideLayout" Target="../slideLayouts/slideLayout14.xml"/><Relationship Id="rId1" Type="http://schemas.openxmlformats.org/officeDocument/2006/relationships/themeOverride" Target="../theme/themeOverride9.xml"/><Relationship Id="rId5" Type="http://schemas.openxmlformats.org/officeDocument/2006/relationships/image" Target="../media/image15.png"/><Relationship Id="rId4" Type="http://schemas.openxmlformats.org/officeDocument/2006/relationships/hyperlink" Target="https://www.latterly.org/bbc-marketing-mix/" TargetMode="External"/></Relationships>
</file>

<file path=ppt/slides/_rels/slide12.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slideLayout" Target="../slideLayouts/slideLayout14.xml"/><Relationship Id="rId1" Type="http://schemas.openxmlformats.org/officeDocument/2006/relationships/themeOverride" Target="../theme/themeOverride10.xml"/><Relationship Id="rId5" Type="http://schemas.openxmlformats.org/officeDocument/2006/relationships/image" Target="../media/image16.png"/><Relationship Id="rId4" Type="http://schemas.openxmlformats.org/officeDocument/2006/relationships/hyperlink" Target="https://www.latterly.org/bbc-marketing-mix/" TargetMode="External"/></Relationships>
</file>

<file path=ppt/slides/_rels/slide13.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slideLayout" Target="../slideLayouts/slideLayout14.xml"/><Relationship Id="rId1" Type="http://schemas.openxmlformats.org/officeDocument/2006/relationships/themeOverride" Target="../theme/themeOverride11.xml"/><Relationship Id="rId5" Type="http://schemas.openxmlformats.org/officeDocument/2006/relationships/image" Target="../media/image17.png"/><Relationship Id="rId4" Type="http://schemas.openxmlformats.org/officeDocument/2006/relationships/hyperlink" Target="https://spaces.statista.com/4a959b6059b1469cac07af91b9f00b10.pdf?lid=xcy80lfq6rwr&amp;utm_source=statista%2B_braze&amp;utm_medium=email&amp;utm_campaign=Content%20Marketing%20Trends%202025_EN_Communication%0d%0a%20" TargetMode="External"/></Relationships>
</file>

<file path=ppt/slides/_rels/slide14.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slideLayout" Target="../slideLayouts/slideLayout14.xml"/><Relationship Id="rId1" Type="http://schemas.openxmlformats.org/officeDocument/2006/relationships/themeOverride" Target="../theme/themeOverride12.xml"/><Relationship Id="rId5" Type="http://schemas.openxmlformats.org/officeDocument/2006/relationships/image" Target="../media/image18.png"/><Relationship Id="rId4" Type="http://schemas.openxmlformats.org/officeDocument/2006/relationships/hyperlink" Target="https://spaces.statista.com/4a959b6059b1469cac07af91b9f00b10.pdf?lid=xcy80lfq6rwr&amp;utm_source=statista%2B_braze&amp;utm_medium=email&amp;utm_campaign=Content%20Marketing%20Trends%202025_EN_Communication%0d%0a%20" TargetMode="External"/></Relationships>
</file>

<file path=ppt/slides/_rels/slide15.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slideLayout" Target="../slideLayouts/slideLayout14.xml"/><Relationship Id="rId1" Type="http://schemas.openxmlformats.org/officeDocument/2006/relationships/themeOverride" Target="../theme/themeOverride13.xml"/><Relationship Id="rId5" Type="http://schemas.openxmlformats.org/officeDocument/2006/relationships/image" Target="../media/image19.png"/><Relationship Id="rId4" Type="http://schemas.openxmlformats.org/officeDocument/2006/relationships/hyperlink" Target="https://spaces.statista.com/4a959b6059b1469cac07af91b9f00b10.pdf?lid=xcy80lfq6rwr&amp;utm_source=statista%2B_braze&amp;utm_medium=email&amp;utm_campaign=Content%20Marketing%20Trends%202025_EN_Communication%0d%0a%20" TargetMode="External"/></Relationships>
</file>

<file path=ppt/slides/_rels/slide16.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slideLayout" Target="../slideLayouts/slideLayout14.xml"/><Relationship Id="rId1" Type="http://schemas.openxmlformats.org/officeDocument/2006/relationships/themeOverride" Target="../theme/themeOverride14.xml"/><Relationship Id="rId4" Type="http://schemas.openxmlformats.org/officeDocument/2006/relationships/image" Target="../media/image20.png"/></Relationships>
</file>

<file path=ppt/slides/_rels/slide17.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slideLayout" Target="../slideLayouts/slideLayout14.xml"/><Relationship Id="rId1" Type="http://schemas.openxmlformats.org/officeDocument/2006/relationships/themeOverride" Target="../theme/themeOverride15.xml"/><Relationship Id="rId4" Type="http://schemas.openxmlformats.org/officeDocument/2006/relationships/image" Target="../media/image21.png"/></Relationships>
</file>

<file path=ppt/slides/_rels/slide18.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slideLayout" Target="../slideLayouts/slideLayout14.xml"/><Relationship Id="rId1" Type="http://schemas.openxmlformats.org/officeDocument/2006/relationships/themeOverride" Target="../theme/themeOverride16.xml"/><Relationship Id="rId5" Type="http://schemas.openxmlformats.org/officeDocument/2006/relationships/image" Target="../media/image22.png"/><Relationship Id="rId4" Type="http://schemas.openxmlformats.org/officeDocument/2006/relationships/hyperlink" Target="https://www.bbc.co.uk/annualreport/2014/bbc-trust/audiences.html" TargetMode="External"/></Relationships>
</file>

<file path=ppt/slides/_rels/slide1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jpeg"/><Relationship Id="rId1" Type="http://schemas.openxmlformats.org/officeDocument/2006/relationships/slideLayout" Target="../slideLayouts/slideLayout28.xml"/></Relationships>
</file>

<file path=ppt/slides/_rels/slide20.xml.rels><?xml version="1.0" encoding="UTF-8" standalone="yes"?>
<Relationships xmlns="http://schemas.openxmlformats.org/package/2006/relationships"><Relationship Id="rId3" Type="http://schemas.microsoft.com/office/2007/relationships/media" Target="../media/media3.mp4"/><Relationship Id="rId2" Type="http://schemas.openxmlformats.org/officeDocument/2006/relationships/video" Target="NULL" TargetMode="External"/><Relationship Id="rId1" Type="http://schemas.openxmlformats.org/officeDocument/2006/relationships/themeOverride" Target="../theme/themeOverride17.xml"/><Relationship Id="rId6" Type="http://schemas.openxmlformats.org/officeDocument/2006/relationships/image" Target="../media/image23.png"/><Relationship Id="rId5" Type="http://schemas.openxmlformats.org/officeDocument/2006/relationships/image" Target="../media/image2.JPG"/><Relationship Id="rId4" Type="http://schemas.openxmlformats.org/officeDocument/2006/relationships/slideLayout" Target="../slideLayouts/slideLayout14.xml"/></Relationships>
</file>

<file path=ppt/slides/_rels/slide2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jpeg"/><Relationship Id="rId1" Type="http://schemas.openxmlformats.org/officeDocument/2006/relationships/slideLayout" Target="../slideLayouts/slideLayout28.xml"/></Relationships>
</file>

<file path=ppt/slides/_rels/slide22.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slideLayout" Target="../slideLayouts/slideLayout14.xml"/><Relationship Id="rId1" Type="http://schemas.openxmlformats.org/officeDocument/2006/relationships/themeOverride" Target="../theme/themeOverride18.xml"/></Relationships>
</file>

<file path=ppt/slides/_rels/slide23.xml.rels><?xml version="1.0" encoding="UTF-8" standalone="yes"?>
<Relationships xmlns="http://schemas.openxmlformats.org/package/2006/relationships"><Relationship Id="rId8" Type="http://schemas.microsoft.com/office/2007/relationships/diagramDrawing" Target="../diagrams/drawing1.xml"/><Relationship Id="rId3" Type="http://schemas.openxmlformats.org/officeDocument/2006/relationships/image" Target="../media/image2.JPG"/><Relationship Id="rId7" Type="http://schemas.openxmlformats.org/officeDocument/2006/relationships/diagramColors" Target="../diagrams/colors1.xml"/><Relationship Id="rId2" Type="http://schemas.openxmlformats.org/officeDocument/2006/relationships/slideLayout" Target="../slideLayouts/slideLayout14.xml"/><Relationship Id="rId1" Type="http://schemas.openxmlformats.org/officeDocument/2006/relationships/themeOverride" Target="../theme/themeOverride19.xml"/><Relationship Id="rId6" Type="http://schemas.openxmlformats.org/officeDocument/2006/relationships/diagramQuickStyle" Target="../diagrams/quickStyle1.xml"/><Relationship Id="rId5" Type="http://schemas.openxmlformats.org/officeDocument/2006/relationships/diagramLayout" Target="../diagrams/layout1.xml"/><Relationship Id="rId4" Type="http://schemas.openxmlformats.org/officeDocument/2006/relationships/diagramData" Target="../diagrams/data1.xml"/></Relationships>
</file>

<file path=ppt/slides/_rels/slide24.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slideLayout" Target="../slideLayouts/slideLayout14.xml"/><Relationship Id="rId1" Type="http://schemas.openxmlformats.org/officeDocument/2006/relationships/themeOverride" Target="../theme/themeOverride20.xml"/><Relationship Id="rId4" Type="http://schemas.openxmlformats.org/officeDocument/2006/relationships/image" Target="../media/image24.png"/></Relationships>
</file>

<file path=ppt/slides/_rels/slide25.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slideLayout" Target="../slideLayouts/slideLayout14.xml"/><Relationship Id="rId1" Type="http://schemas.openxmlformats.org/officeDocument/2006/relationships/themeOverride" Target="../theme/themeOverride21.xml"/><Relationship Id="rId4" Type="http://schemas.openxmlformats.org/officeDocument/2006/relationships/image" Target="../media/image25.png"/></Relationships>
</file>

<file path=ppt/slides/_rels/slide26.xml.rels><?xml version="1.0" encoding="UTF-8" standalone="yes"?>
<Relationships xmlns="http://schemas.openxmlformats.org/package/2006/relationships"><Relationship Id="rId8" Type="http://schemas.openxmlformats.org/officeDocument/2006/relationships/diagramColors" Target="../diagrams/colors2.xml"/><Relationship Id="rId3" Type="http://schemas.openxmlformats.org/officeDocument/2006/relationships/notesSlide" Target="../notesSlides/notesSlide2.xml"/><Relationship Id="rId7" Type="http://schemas.openxmlformats.org/officeDocument/2006/relationships/diagramQuickStyle" Target="../diagrams/quickStyle2.xml"/><Relationship Id="rId2" Type="http://schemas.openxmlformats.org/officeDocument/2006/relationships/slideLayout" Target="../slideLayouts/slideLayout14.xml"/><Relationship Id="rId1" Type="http://schemas.openxmlformats.org/officeDocument/2006/relationships/themeOverride" Target="../theme/themeOverride22.xml"/><Relationship Id="rId6" Type="http://schemas.openxmlformats.org/officeDocument/2006/relationships/diagramLayout" Target="../diagrams/layout2.xml"/><Relationship Id="rId5" Type="http://schemas.openxmlformats.org/officeDocument/2006/relationships/diagramData" Target="../diagrams/data2.xml"/><Relationship Id="rId4" Type="http://schemas.openxmlformats.org/officeDocument/2006/relationships/image" Target="../media/image2.JPG"/><Relationship Id="rId9" Type="http://schemas.microsoft.com/office/2007/relationships/diagramDrawing" Target="../diagrams/drawing2.xml"/></Relationships>
</file>

<file path=ppt/slides/_rels/slide27.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slideLayout" Target="../slideLayouts/slideLayout14.xml"/><Relationship Id="rId1" Type="http://schemas.openxmlformats.org/officeDocument/2006/relationships/themeOverride" Target="../theme/themeOverride23.xml"/><Relationship Id="rId4" Type="http://schemas.openxmlformats.org/officeDocument/2006/relationships/image" Target="../media/image26.png"/></Relationships>
</file>

<file path=ppt/slides/_rels/slide28.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slideLayout" Target="../slideLayouts/slideLayout14.xml"/><Relationship Id="rId1" Type="http://schemas.openxmlformats.org/officeDocument/2006/relationships/themeOverride" Target="../theme/themeOverride24.xml"/><Relationship Id="rId4" Type="http://schemas.openxmlformats.org/officeDocument/2006/relationships/image" Target="../media/image27.png"/></Relationships>
</file>

<file path=ppt/slides/_rels/slide29.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slideLayout" Target="../slideLayouts/slideLayout14.xml"/><Relationship Id="rId1" Type="http://schemas.openxmlformats.org/officeDocument/2006/relationships/themeOverride" Target="../theme/themeOverride25.xml"/><Relationship Id="rId4" Type="http://schemas.openxmlformats.org/officeDocument/2006/relationships/image" Target="../media/image28.png"/></Relationships>
</file>

<file path=ppt/slides/_rels/slide30.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slideLayout" Target="../slideLayouts/slideLayout14.xml"/><Relationship Id="rId1" Type="http://schemas.openxmlformats.org/officeDocument/2006/relationships/themeOverride" Target="../theme/themeOverride26.xml"/><Relationship Id="rId4" Type="http://schemas.openxmlformats.org/officeDocument/2006/relationships/image" Target="../media/image29.jpeg"/></Relationships>
</file>

<file path=ppt/slides/_rels/slide3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slideLayout" Target="../slideLayouts/slideLayout14.xml"/><Relationship Id="rId1" Type="http://schemas.openxmlformats.org/officeDocument/2006/relationships/themeOverride" Target="../theme/themeOverride27.xml"/><Relationship Id="rId4" Type="http://schemas.openxmlformats.org/officeDocument/2006/relationships/image" Target="../media/image30.png"/></Relationships>
</file>

<file path=ppt/slides/_rels/slide32.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slideLayout" Target="../slideLayouts/slideLayout14.xml"/><Relationship Id="rId1" Type="http://schemas.openxmlformats.org/officeDocument/2006/relationships/themeOverride" Target="../theme/themeOverride28.xml"/><Relationship Id="rId4" Type="http://schemas.openxmlformats.org/officeDocument/2006/relationships/image" Target="../media/image31.png"/></Relationships>
</file>

<file path=ppt/slides/_rels/slide33.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slideLayout" Target="../slideLayouts/slideLayout14.xml"/><Relationship Id="rId1" Type="http://schemas.openxmlformats.org/officeDocument/2006/relationships/themeOverride" Target="../theme/themeOverride29.xml"/><Relationship Id="rId4" Type="http://schemas.openxmlformats.org/officeDocument/2006/relationships/image" Target="../media/image32.png"/></Relationships>
</file>

<file path=ppt/slides/_rels/slide34.xml.rels><?xml version="1.0" encoding="UTF-8" standalone="yes"?>
<Relationships xmlns="http://schemas.openxmlformats.org/package/2006/relationships"><Relationship Id="rId8" Type="http://schemas.microsoft.com/office/2007/relationships/diagramDrawing" Target="../diagrams/drawing3.xml"/><Relationship Id="rId3" Type="http://schemas.openxmlformats.org/officeDocument/2006/relationships/image" Target="../media/image2.JPG"/><Relationship Id="rId7" Type="http://schemas.openxmlformats.org/officeDocument/2006/relationships/diagramColors" Target="../diagrams/colors3.xml"/><Relationship Id="rId2" Type="http://schemas.openxmlformats.org/officeDocument/2006/relationships/slideLayout" Target="../slideLayouts/slideLayout14.xml"/><Relationship Id="rId1" Type="http://schemas.openxmlformats.org/officeDocument/2006/relationships/themeOverride" Target="../theme/themeOverride30.xml"/><Relationship Id="rId6" Type="http://schemas.openxmlformats.org/officeDocument/2006/relationships/diagramQuickStyle" Target="../diagrams/quickStyle3.xml"/><Relationship Id="rId5" Type="http://schemas.openxmlformats.org/officeDocument/2006/relationships/diagramLayout" Target="../diagrams/layout3.xml"/><Relationship Id="rId4" Type="http://schemas.openxmlformats.org/officeDocument/2006/relationships/diagramData" Target="../diagrams/data3.xml"/></Relationships>
</file>

<file path=ppt/slides/_rels/slide3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jpeg"/><Relationship Id="rId1" Type="http://schemas.openxmlformats.org/officeDocument/2006/relationships/slideLayout" Target="../slideLayouts/slideLayout28.xml"/></Relationships>
</file>

<file path=ppt/slides/_rels/slide36.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slideLayout" Target="../slideLayouts/slideLayout14.xml"/><Relationship Id="rId1" Type="http://schemas.openxmlformats.org/officeDocument/2006/relationships/themeOverride" Target="../theme/themeOverride31.xml"/></Relationships>
</file>

<file path=ppt/slides/_rels/slide37.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14.xml"/><Relationship Id="rId1" Type="http://schemas.openxmlformats.org/officeDocument/2006/relationships/themeOverride" Target="../theme/themeOverride32.xml"/><Relationship Id="rId5" Type="http://schemas.openxmlformats.org/officeDocument/2006/relationships/image" Target="../media/image33.png"/><Relationship Id="rId4" Type="http://schemas.openxmlformats.org/officeDocument/2006/relationships/image" Target="../media/image2.JPG"/></Relationships>
</file>

<file path=ppt/slides/_rels/slide38.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14.xml"/><Relationship Id="rId1" Type="http://schemas.openxmlformats.org/officeDocument/2006/relationships/themeOverride" Target="../theme/themeOverride33.xml"/><Relationship Id="rId5" Type="http://schemas.openxmlformats.org/officeDocument/2006/relationships/image" Target="../media/image34.png"/><Relationship Id="rId4" Type="http://schemas.openxmlformats.org/officeDocument/2006/relationships/image" Target="../media/image2.JPG"/></Relationships>
</file>

<file path=ppt/slides/_rels/slide3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jpeg"/><Relationship Id="rId1" Type="http://schemas.openxmlformats.org/officeDocument/2006/relationships/slideLayout" Target="../slideLayouts/slideLayout28.xml"/></Relationships>
</file>

<file path=ppt/slides/_rels/slide40.xml.rels><?xml version="1.0" encoding="UTF-8" standalone="yes"?>
<Relationships xmlns="http://schemas.openxmlformats.org/package/2006/relationships"><Relationship Id="rId3" Type="http://schemas.openxmlformats.org/officeDocument/2006/relationships/video" Target="../media/media1.mp4"/><Relationship Id="rId2" Type="http://schemas.microsoft.com/office/2007/relationships/media" Target="../media/media1.mp4"/><Relationship Id="rId1" Type="http://schemas.openxmlformats.org/officeDocument/2006/relationships/themeOverride" Target="../theme/themeOverride34.xml"/><Relationship Id="rId6" Type="http://schemas.openxmlformats.org/officeDocument/2006/relationships/image" Target="../media/image6.png"/><Relationship Id="rId5" Type="http://schemas.openxmlformats.org/officeDocument/2006/relationships/image" Target="../media/image2.JPG"/><Relationship Id="rId4" Type="http://schemas.openxmlformats.org/officeDocument/2006/relationships/slideLayout" Target="../slideLayouts/slideLayout14.xml"/></Relationships>
</file>

<file path=ppt/slides/_rels/slide4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jpeg"/><Relationship Id="rId1" Type="http://schemas.openxmlformats.org/officeDocument/2006/relationships/slideLayout" Target="../slideLayouts/slideLayout28.xml"/></Relationships>
</file>

<file path=ppt/slides/_rels/slide42.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slideLayout" Target="../slideLayouts/slideLayout14.xml"/><Relationship Id="rId1" Type="http://schemas.openxmlformats.org/officeDocument/2006/relationships/themeOverride" Target="../theme/themeOverride35.xml"/><Relationship Id="rId4" Type="http://schemas.openxmlformats.org/officeDocument/2006/relationships/hyperlink" Target="https://books.google.com.eg/books?hl=en&amp;lr=&amp;id=ch5pDwAAQBAJ&amp;oi=fnd&amp;pg=PP1&amp;dq=research+methods+for+social+work&amp;ots=ixMRcCjGta&amp;sig=DZUwyw75OOImkhLv5q_kWq9v8xg&amp;redir_esc=y#v=onepage&amp;q=research%20methods%20for%20social%20work&amp;f=false" TargetMode="External"/></Relationships>
</file>

<file path=ppt/slides/_rels/slide43.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slideLayout" Target="../slideLayouts/slideLayout14.xml"/><Relationship Id="rId1" Type="http://schemas.openxmlformats.org/officeDocument/2006/relationships/themeOverride" Target="../theme/themeOverride36.xml"/></Relationships>
</file>

<file path=ppt/slides/_rels/slide44.xml.rels><?xml version="1.0" encoding="UTF-8" standalone="yes"?>
<Relationships xmlns="http://schemas.openxmlformats.org/package/2006/relationships"><Relationship Id="rId8" Type="http://schemas.openxmlformats.org/officeDocument/2006/relationships/hyperlink" Target="https://www.bbc.com/5050/impact2021/audiences/" TargetMode="External"/><Relationship Id="rId3" Type="http://schemas.openxmlformats.org/officeDocument/2006/relationships/image" Target="../media/image2.JPG"/><Relationship Id="rId7" Type="http://schemas.openxmlformats.org/officeDocument/2006/relationships/hyperlink" Target="https://www.latterly.org/bbc-marketing-mix/" TargetMode="External"/><Relationship Id="rId2" Type="http://schemas.openxmlformats.org/officeDocument/2006/relationships/slideLayout" Target="../slideLayouts/slideLayout14.xml"/><Relationship Id="rId1" Type="http://schemas.openxmlformats.org/officeDocument/2006/relationships/themeOverride" Target="../theme/themeOverride37.xml"/><Relationship Id="rId6" Type="http://schemas.openxmlformats.org/officeDocument/2006/relationships/hyperlink" Target="https://study.com/academy/lesson/what-is-mass-media-research-definition-examples.html" TargetMode="External"/><Relationship Id="rId5" Type="http://schemas.openxmlformats.org/officeDocument/2006/relationships/hyperlink" Target="https://surveysparrow.com/blog/what-is-comparative-analysis/" TargetMode="External"/><Relationship Id="rId4" Type="http://schemas.openxmlformats.org/officeDocument/2006/relationships/hyperlink" Target="https://spaces.statista.com/4a959b6059b1469cac07af91b9f00b10.pdf?lid=xcy80lfq6rwr&amp;utm_source=statista%2B_braze&amp;utm_medium=email&amp;utm_campaign=Content%20Marketing%20Trends%202025_EN_Communication%0d%0a%20" TargetMode="External"/><Relationship Id="rId9" Type="http://schemas.openxmlformats.org/officeDocument/2006/relationships/hyperlink" Target="https://www.bbc.co.uk/annualreport/2014/bbc-trust/audiences.html" TargetMode="External"/></Relationships>
</file>

<file path=ppt/slides/_rels/slide45.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35.jpeg"/><Relationship Id="rId1" Type="http://schemas.openxmlformats.org/officeDocument/2006/relationships/slideLayout" Target="../slideLayouts/slideLayout12.xml"/><Relationship Id="rId5" Type="http://schemas.openxmlformats.org/officeDocument/2006/relationships/image" Target="../media/image38.png"/><Relationship Id="rId4" Type="http://schemas.openxmlformats.org/officeDocument/2006/relationships/image" Target="../media/image37.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124139" y="3740305"/>
            <a:ext cx="5216525" cy="398780"/>
          </a:xfrm>
          <a:prstGeom prst="rect">
            <a:avLst/>
          </a:prstGeom>
          <a:noFill/>
        </p:spPr>
        <p:txBody>
          <a:bodyPr wrap="square" rtlCol="0">
            <a:spAutoFit/>
          </a:bodyPr>
          <a:lstStyle/>
          <a:p>
            <a:pPr algn="ctr" rtl="1"/>
            <a:r>
              <a:rPr lang="ar-EG" sz="2000" b="1" dirty="0">
                <a:latin typeface="Alexandria" charset="0"/>
                <a:cs typeface="+mj-cs"/>
              </a:rPr>
              <a:t>إعداد: </a:t>
            </a:r>
            <a:r>
              <a:rPr lang="ar-EG" sz="2000" b="1" dirty="0">
                <a:solidFill>
                  <a:srgbClr val="00AEEF"/>
                </a:solidFill>
                <a:effectLst>
                  <a:outerShdw blurRad="38100" dist="38100" dir="2700000" algn="tl">
                    <a:srgbClr val="000000">
                      <a:alpha val="43137"/>
                    </a:srgbClr>
                  </a:outerShdw>
                </a:effectLst>
                <a:latin typeface="Alexandria" charset="0"/>
                <a:cs typeface="+mj-cs"/>
              </a:rPr>
              <a:t>د. علياء قمر</a:t>
            </a:r>
            <a:r>
              <a:rPr lang="ar-EG" sz="2000" b="1" dirty="0">
                <a:latin typeface="Alexandria" charset="0"/>
                <a:cs typeface="+mj-cs"/>
              </a:rPr>
              <a:t> </a:t>
            </a:r>
            <a:endParaRPr lang="en-US" sz="2000" b="1" dirty="0">
              <a:latin typeface="Alexandria" charset="0"/>
              <a:cs typeface="+mj-cs"/>
            </a:endParaRPr>
          </a:p>
        </p:txBody>
      </p:sp>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sp>
        <p:nvSpPr>
          <p:cNvPr id="34" name="Rectangle: Rounded Corners 33"/>
          <p:cNvSpPr/>
          <p:nvPr/>
        </p:nvSpPr>
        <p:spPr>
          <a:xfrm>
            <a:off x="-7105" y="5743576"/>
            <a:ext cx="3550406" cy="615996"/>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400" b="1" dirty="0">
                <a:cs typeface="+mj-cs"/>
              </a:rPr>
              <a:t>أنواع البحوث والدراسات العِلمية</a:t>
            </a:r>
            <a:endParaRPr lang="en-US" sz="2400" b="1" dirty="0">
              <a:solidFill>
                <a:schemeClr val="bg1"/>
              </a:solidFill>
              <a:latin typeface="Alexandria" charset="0"/>
              <a:cs typeface="+mj-cs"/>
            </a:endParaRPr>
          </a:p>
        </p:txBody>
      </p:sp>
      <p:sp>
        <p:nvSpPr>
          <p:cNvPr id="46" name="TextBox 45"/>
          <p:cNvSpPr txBox="1"/>
          <p:nvPr/>
        </p:nvSpPr>
        <p:spPr>
          <a:xfrm>
            <a:off x="930277" y="4989627"/>
            <a:ext cx="1308371" cy="400110"/>
          </a:xfrm>
          <a:prstGeom prst="rect">
            <a:avLst/>
          </a:prstGeom>
          <a:noFill/>
        </p:spPr>
        <p:txBody>
          <a:bodyPr wrap="none" rtlCol="0">
            <a:spAutoFit/>
          </a:bodyPr>
          <a:lstStyle/>
          <a:p>
            <a:r>
              <a:rPr lang="en-US" sz="2000" b="1" dirty="0">
                <a:latin typeface="Times New Roman" panose="02020603050405020304" pitchFamily="18" charset="0"/>
                <a:cs typeface="Times New Roman" panose="02020603050405020304" pitchFamily="18" charset="0"/>
              </a:rPr>
              <a:t>DGM 336</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9" name="TextBox 8"/>
          <p:cNvSpPr txBox="1"/>
          <p:nvPr/>
        </p:nvSpPr>
        <p:spPr>
          <a:xfrm>
            <a:off x="287774" y="2869303"/>
            <a:ext cx="4648004" cy="584775"/>
          </a:xfrm>
          <a:prstGeom prst="rect">
            <a:avLst/>
          </a:prstGeom>
          <a:noFill/>
        </p:spPr>
        <p:txBody>
          <a:bodyPr wrap="none" rtlCol="0">
            <a:spAutoFit/>
          </a:bodyPr>
          <a:lstStyle/>
          <a:p>
            <a:r>
              <a:rPr lang="en-US" sz="3200" b="1" dirty="0">
                <a:latin typeface="Times New Roman" panose="02020603050405020304" pitchFamily="18" charset="0"/>
                <a:cs typeface="Times New Roman" panose="02020603050405020304" pitchFamily="18" charset="0"/>
              </a:rPr>
              <a:t>Media Research Methods</a:t>
            </a:r>
          </a:p>
        </p:txBody>
      </p:sp>
      <p:sp>
        <p:nvSpPr>
          <p:cNvPr id="2" name="TextBox 1">
            <a:extLst>
              <a:ext uri="{FF2B5EF4-FFF2-40B4-BE49-F238E27FC236}">
                <a16:creationId xmlns:a16="http://schemas.microsoft.com/office/drawing/2014/main" id="{F3709298-8B98-8FAF-83F5-E566848C865E}"/>
              </a:ext>
            </a:extLst>
          </p:cNvPr>
          <p:cNvSpPr txBox="1"/>
          <p:nvPr/>
        </p:nvSpPr>
        <p:spPr>
          <a:xfrm>
            <a:off x="382427" y="2184296"/>
            <a:ext cx="4203395" cy="769441"/>
          </a:xfrm>
          <a:prstGeom prst="rect">
            <a:avLst/>
          </a:prstGeom>
          <a:noFill/>
        </p:spPr>
        <p:txBody>
          <a:bodyPr wrap="none" rtlCol="0">
            <a:spAutoFit/>
          </a:bodyPr>
          <a:lstStyle/>
          <a:p>
            <a:pPr algn="ctr"/>
            <a:r>
              <a:rPr lang="ar-EG" sz="4400" b="1" dirty="0">
                <a:solidFill>
                  <a:srgbClr val="00B0F0"/>
                </a:solidFill>
                <a:effectLst>
                  <a:outerShdw blurRad="38100" dist="38100" dir="2700000" algn="tl">
                    <a:srgbClr val="000000">
                      <a:alpha val="43137"/>
                    </a:srgbClr>
                  </a:outerShdw>
                </a:effectLst>
                <a:latin typeface="Alexandria" charset="0"/>
                <a:cs typeface="+mj-cs"/>
              </a:rPr>
              <a:t>مناهج البحث الإعلامي</a:t>
            </a:r>
            <a:endParaRPr lang="en-US" sz="4400" b="1" dirty="0">
              <a:solidFill>
                <a:srgbClr val="00B0F0"/>
              </a:solidFill>
              <a:effectLst>
                <a:outerShdw blurRad="38100" dist="38100" dir="2700000" algn="tl">
                  <a:srgbClr val="000000">
                    <a:alpha val="43137"/>
                  </a:srgbClr>
                </a:outerShdw>
              </a:effectLst>
              <a:latin typeface="Alexandria" charset="0"/>
              <a:cs typeface="+mj-cs"/>
            </a:endParaRPr>
          </a:p>
        </p:txBody>
      </p:sp>
      <p:sp>
        <p:nvSpPr>
          <p:cNvPr id="11" name="TextBox 10"/>
          <p:cNvSpPr txBox="1"/>
          <p:nvPr/>
        </p:nvSpPr>
        <p:spPr>
          <a:xfrm>
            <a:off x="889536" y="5367347"/>
            <a:ext cx="1292341" cy="338554"/>
          </a:xfrm>
          <a:prstGeom prst="rect">
            <a:avLst/>
          </a:prstGeom>
          <a:noFill/>
        </p:spPr>
        <p:txBody>
          <a:bodyPr wrap="none" rtlCol="0">
            <a:spAutoFit/>
          </a:bodyPr>
          <a:lstStyle/>
          <a:p>
            <a:pPr algn="ctr"/>
            <a:r>
              <a:rPr lang="ar-EG" sz="1600" dirty="0">
                <a:effectLst>
                  <a:outerShdw blurRad="38100" dist="38100" dir="2700000" algn="tl">
                    <a:srgbClr val="000000">
                      <a:alpha val="43137"/>
                    </a:srgbClr>
                  </a:outerShdw>
                </a:effectLst>
                <a:latin typeface="Alexandria" charset="0"/>
                <a:cs typeface="+mj-cs"/>
              </a:rPr>
              <a:t>المُحاضرة الأولى</a:t>
            </a:r>
            <a:endParaRPr lang="en-US" sz="1600" dirty="0">
              <a:effectLst>
                <a:outerShdw blurRad="38100" dist="38100" dir="2700000" algn="tl">
                  <a:srgbClr val="000000">
                    <a:alpha val="43137"/>
                  </a:srgbClr>
                </a:outerShdw>
              </a:effectLst>
              <a:latin typeface="Alexandria" charset="0"/>
              <a:cs typeface="+mj-cs"/>
            </a:endParaRPr>
          </a:p>
        </p:txBody>
      </p:sp>
      <p:sp>
        <p:nvSpPr>
          <p:cNvPr id="12" name="TextBox 11">
            <a:extLst>
              <a:ext uri="{FF2B5EF4-FFF2-40B4-BE49-F238E27FC236}">
                <a16:creationId xmlns:a16="http://schemas.microsoft.com/office/drawing/2014/main" id="{9634894A-0D87-0DA5-5CE1-AF0ACCEF65D8}"/>
              </a:ext>
            </a:extLst>
          </p:cNvPr>
          <p:cNvSpPr txBox="1"/>
          <p:nvPr/>
        </p:nvSpPr>
        <p:spPr>
          <a:xfrm>
            <a:off x="-363962" y="6375865"/>
            <a:ext cx="3758990" cy="369332"/>
          </a:xfrm>
          <a:prstGeom prst="rect">
            <a:avLst/>
          </a:prstGeom>
          <a:noFill/>
        </p:spPr>
        <p:txBody>
          <a:bodyPr wrap="square" rtlCol="0">
            <a:spAutoFit/>
          </a:bodyPr>
          <a:lstStyle/>
          <a:p>
            <a:pPr algn="ctr"/>
            <a:r>
              <a:rPr lang="ar-EG" dirty="0">
                <a:solidFill>
                  <a:srgbClr val="2E3957"/>
                </a:solidFill>
                <a:latin typeface="Alexandria"/>
                <a:cs typeface="+mj-cs"/>
              </a:rPr>
              <a:t>ل</a:t>
            </a:r>
            <a:r>
              <a:rPr lang="ar-SA" dirty="0">
                <a:solidFill>
                  <a:srgbClr val="2E3957"/>
                </a:solidFill>
                <a:latin typeface="Alexandria"/>
                <a:cs typeface="+mj-cs"/>
              </a:rPr>
              <a:t>طلاب الإعلام</a:t>
            </a:r>
            <a:r>
              <a:rPr lang="ar-EG" dirty="0">
                <a:solidFill>
                  <a:srgbClr val="2E3957"/>
                </a:solidFill>
                <a:latin typeface="Alexandria"/>
                <a:cs typeface="+mj-cs"/>
              </a:rPr>
              <a:t> والتسويق</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fade">
                                      <p:cBhvr>
                                        <p:cTn id="12" dur="1000"/>
                                        <p:tgtEl>
                                          <p:spTgt spid="9"/>
                                        </p:tgtEl>
                                      </p:cBhvr>
                                    </p:animEffect>
                                    <p:anim calcmode="lin" valueType="num">
                                      <p:cBhvr>
                                        <p:cTn id="13" dur="1000" fill="hold"/>
                                        <p:tgtEl>
                                          <p:spTgt spid="9"/>
                                        </p:tgtEl>
                                        <p:attrNameLst>
                                          <p:attrName>ppt_x</p:attrName>
                                        </p:attrNameLst>
                                      </p:cBhvr>
                                      <p:tavLst>
                                        <p:tav tm="0">
                                          <p:val>
                                            <p:strVal val="#ppt_x"/>
                                          </p:val>
                                        </p:tav>
                                        <p:tav tm="100000">
                                          <p:val>
                                            <p:strVal val="#ppt_x"/>
                                          </p:val>
                                        </p:tav>
                                      </p:tavLst>
                                    </p:anim>
                                    <p:anim calcmode="lin" valueType="num">
                                      <p:cBhvr>
                                        <p:cTn id="14" dur="1000" fill="hold"/>
                                        <p:tgtEl>
                                          <p:spTgt spid="9"/>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46"/>
                                        </p:tgtEl>
                                        <p:attrNameLst>
                                          <p:attrName>style.visibility</p:attrName>
                                        </p:attrNameLst>
                                      </p:cBhvr>
                                      <p:to>
                                        <p:strVal val="visible"/>
                                      </p:to>
                                    </p:set>
                                    <p:animEffect transition="in" filter="fade">
                                      <p:cBhvr>
                                        <p:cTn id="17" dur="1000"/>
                                        <p:tgtEl>
                                          <p:spTgt spid="46"/>
                                        </p:tgtEl>
                                      </p:cBhvr>
                                    </p:animEffect>
                                    <p:anim calcmode="lin" valueType="num">
                                      <p:cBhvr>
                                        <p:cTn id="18" dur="1000" fill="hold"/>
                                        <p:tgtEl>
                                          <p:spTgt spid="46"/>
                                        </p:tgtEl>
                                        <p:attrNameLst>
                                          <p:attrName>ppt_x</p:attrName>
                                        </p:attrNameLst>
                                      </p:cBhvr>
                                      <p:tavLst>
                                        <p:tav tm="0">
                                          <p:val>
                                            <p:strVal val="#ppt_x"/>
                                          </p:val>
                                        </p:tav>
                                        <p:tav tm="100000">
                                          <p:val>
                                            <p:strVal val="#ppt_x"/>
                                          </p:val>
                                        </p:tav>
                                      </p:tavLst>
                                    </p:anim>
                                    <p:anim calcmode="lin" valueType="num">
                                      <p:cBhvr>
                                        <p:cTn id="19" dur="1000" fill="hold"/>
                                        <p:tgtEl>
                                          <p:spTgt spid="46"/>
                                        </p:tgtEl>
                                        <p:attrNameLst>
                                          <p:attrName>ppt_y</p:attrName>
                                        </p:attrNameLst>
                                      </p:cBhvr>
                                      <p:tavLst>
                                        <p:tav tm="0">
                                          <p:val>
                                            <p:strVal val="#ppt_y+.1"/>
                                          </p:val>
                                        </p:tav>
                                        <p:tav tm="100000">
                                          <p:val>
                                            <p:strVal val="#ppt_y"/>
                                          </p:val>
                                        </p:tav>
                                      </p:tavLst>
                                    </p:anim>
                                  </p:childTnLst>
                                </p:cTn>
                              </p:par>
                            </p:childTnLst>
                          </p:cTn>
                        </p:par>
                        <p:par>
                          <p:cTn id="20" fill="hold">
                            <p:stCondLst>
                              <p:cond delay="1000"/>
                            </p:stCondLst>
                            <p:childTnLst>
                              <p:par>
                                <p:cTn id="21" presetID="42" presetClass="entr" presetSubtype="0" fill="hold" grpId="0" nodeType="afterEffect">
                                  <p:stCondLst>
                                    <p:cond delay="1000"/>
                                  </p:stCondLst>
                                  <p:childTnLst>
                                    <p:set>
                                      <p:cBhvr>
                                        <p:cTn id="22" dur="1" fill="hold">
                                          <p:stCondLst>
                                            <p:cond delay="0"/>
                                          </p:stCondLst>
                                        </p:cTn>
                                        <p:tgtEl>
                                          <p:spTgt spid="30"/>
                                        </p:tgtEl>
                                        <p:attrNameLst>
                                          <p:attrName>style.visibility</p:attrName>
                                        </p:attrNameLst>
                                      </p:cBhvr>
                                      <p:to>
                                        <p:strVal val="visible"/>
                                      </p:to>
                                    </p:set>
                                    <p:animEffect transition="in" filter="fade">
                                      <p:cBhvr>
                                        <p:cTn id="23" dur="1000"/>
                                        <p:tgtEl>
                                          <p:spTgt spid="30"/>
                                        </p:tgtEl>
                                      </p:cBhvr>
                                    </p:animEffect>
                                    <p:anim calcmode="lin" valueType="num">
                                      <p:cBhvr>
                                        <p:cTn id="24" dur="1000" fill="hold"/>
                                        <p:tgtEl>
                                          <p:spTgt spid="30"/>
                                        </p:tgtEl>
                                        <p:attrNameLst>
                                          <p:attrName>ppt_x</p:attrName>
                                        </p:attrNameLst>
                                      </p:cBhvr>
                                      <p:tavLst>
                                        <p:tav tm="0">
                                          <p:val>
                                            <p:strVal val="#ppt_x"/>
                                          </p:val>
                                        </p:tav>
                                        <p:tav tm="100000">
                                          <p:val>
                                            <p:strVal val="#ppt_x"/>
                                          </p:val>
                                        </p:tav>
                                      </p:tavLst>
                                    </p:anim>
                                    <p:anim calcmode="lin" valueType="num">
                                      <p:cBhvr>
                                        <p:cTn id="25" dur="1000" fill="hold"/>
                                        <p:tgtEl>
                                          <p:spTgt spid="30"/>
                                        </p:tgtEl>
                                        <p:attrNameLst>
                                          <p:attrName>ppt_y</p:attrName>
                                        </p:attrNameLst>
                                      </p:cBhvr>
                                      <p:tavLst>
                                        <p:tav tm="0">
                                          <p:val>
                                            <p:strVal val="#ppt_y+.1"/>
                                          </p:val>
                                        </p:tav>
                                        <p:tav tm="100000">
                                          <p:val>
                                            <p:strVal val="#ppt_y"/>
                                          </p:val>
                                        </p:tav>
                                      </p:tavLst>
                                    </p:anim>
                                  </p:childTnLst>
                                </p:cTn>
                              </p:par>
                              <p:par>
                                <p:cTn id="26" presetID="30" presetClass="emph" presetSubtype="0" fill="hold" nodeType="withEffect">
                                  <p:stCondLst>
                                    <p:cond delay="0"/>
                                  </p:stCondLst>
                                  <p:childTnLst>
                                    <p:animClr clrSpc="hsl" dir="cw">
                                      <p:cBhvr override="childStyle">
                                        <p:cTn id="27" dur="500" fill="hold"/>
                                        <p:tgtEl>
                                          <p:spTgt spid="34">
                                            <p:txEl>
                                              <p:pRg st="0" end="0"/>
                                            </p:txEl>
                                          </p:spTgt>
                                        </p:tgtEl>
                                        <p:attrNameLst>
                                          <p:attrName>style.color</p:attrName>
                                        </p:attrNameLst>
                                      </p:cBhvr>
                                      <p:by>
                                        <p:hsl h="0" s="12549" l="25098"/>
                                      </p:by>
                                    </p:animClr>
                                    <p:animClr clrSpc="hsl" dir="cw">
                                      <p:cBhvr>
                                        <p:cTn id="28" dur="500" fill="hold"/>
                                        <p:tgtEl>
                                          <p:spTgt spid="34">
                                            <p:txEl>
                                              <p:pRg st="0" end="0"/>
                                            </p:txEl>
                                          </p:spTgt>
                                        </p:tgtEl>
                                        <p:attrNameLst>
                                          <p:attrName>fillcolor</p:attrName>
                                        </p:attrNameLst>
                                      </p:cBhvr>
                                      <p:by>
                                        <p:hsl h="0" s="12549" l="25098"/>
                                      </p:by>
                                    </p:animClr>
                                    <p:animClr clrSpc="hsl" dir="cw">
                                      <p:cBhvr>
                                        <p:cTn id="29" dur="500" fill="hold"/>
                                        <p:tgtEl>
                                          <p:spTgt spid="34">
                                            <p:txEl>
                                              <p:pRg st="0" end="0"/>
                                            </p:txEl>
                                          </p:spTgt>
                                        </p:tgtEl>
                                        <p:attrNameLst>
                                          <p:attrName>stroke.color</p:attrName>
                                        </p:attrNameLst>
                                      </p:cBhvr>
                                      <p:by>
                                        <p:hsl h="0" s="12549" l="25098"/>
                                      </p:by>
                                    </p:animClr>
                                    <p:set>
                                      <p:cBhvr>
                                        <p:cTn id="30" dur="500" fill="hold"/>
                                        <p:tgtEl>
                                          <p:spTgt spid="34">
                                            <p:txEl>
                                              <p:pRg st="0" end="0"/>
                                            </p:txEl>
                                          </p:spTgt>
                                        </p:tgtEl>
                                        <p:attrNameLst>
                                          <p:attrName>fill.type</p:attrName>
                                        </p:attrNameLst>
                                      </p:cBhvr>
                                      <p:to>
                                        <p:strVal val="solid"/>
                                      </p:to>
                                    </p:set>
                                  </p:childTnLst>
                                </p:cTn>
                              </p:par>
                              <p:par>
                                <p:cTn id="31" presetID="42" presetClass="entr" presetSubtype="0" fill="hold" grpId="0" nodeType="withEffect">
                                  <p:stCondLst>
                                    <p:cond delay="0"/>
                                  </p:stCondLst>
                                  <p:childTnLst>
                                    <p:set>
                                      <p:cBhvr>
                                        <p:cTn id="32" dur="1" fill="hold">
                                          <p:stCondLst>
                                            <p:cond delay="0"/>
                                          </p:stCondLst>
                                        </p:cTn>
                                        <p:tgtEl>
                                          <p:spTgt spid="11"/>
                                        </p:tgtEl>
                                        <p:attrNameLst>
                                          <p:attrName>style.visibility</p:attrName>
                                        </p:attrNameLst>
                                      </p:cBhvr>
                                      <p:to>
                                        <p:strVal val="visible"/>
                                      </p:to>
                                    </p:set>
                                    <p:animEffect transition="in" filter="fade">
                                      <p:cBhvr>
                                        <p:cTn id="33" dur="1000"/>
                                        <p:tgtEl>
                                          <p:spTgt spid="11"/>
                                        </p:tgtEl>
                                      </p:cBhvr>
                                    </p:animEffect>
                                    <p:anim calcmode="lin" valueType="num">
                                      <p:cBhvr>
                                        <p:cTn id="34" dur="1000" fill="hold"/>
                                        <p:tgtEl>
                                          <p:spTgt spid="11"/>
                                        </p:tgtEl>
                                        <p:attrNameLst>
                                          <p:attrName>ppt_x</p:attrName>
                                        </p:attrNameLst>
                                      </p:cBhvr>
                                      <p:tavLst>
                                        <p:tav tm="0">
                                          <p:val>
                                            <p:strVal val="#ppt_x"/>
                                          </p:val>
                                        </p:tav>
                                        <p:tav tm="100000">
                                          <p:val>
                                            <p:strVal val="#ppt_x"/>
                                          </p:val>
                                        </p:tav>
                                      </p:tavLst>
                                    </p:anim>
                                    <p:anim calcmode="lin" valueType="num">
                                      <p:cBhvr>
                                        <p:cTn id="35" dur="1000" fill="hold"/>
                                        <p:tgtEl>
                                          <p:spTgt spid="11"/>
                                        </p:tgtEl>
                                        <p:attrNameLst>
                                          <p:attrName>ppt_y</p:attrName>
                                        </p:attrNameLst>
                                      </p:cBhvr>
                                      <p:tavLst>
                                        <p:tav tm="0">
                                          <p:val>
                                            <p:strVal val="#ppt_y+.1"/>
                                          </p:val>
                                        </p:tav>
                                        <p:tav tm="100000">
                                          <p:val>
                                            <p:strVal val="#ppt_y"/>
                                          </p:val>
                                        </p:tav>
                                      </p:tavLst>
                                    </p:anim>
                                  </p:childTnLst>
                                </p:cTn>
                              </p:par>
                            </p:childTnLst>
                          </p:cTn>
                        </p:par>
                        <p:par>
                          <p:cTn id="36" fill="hold">
                            <p:stCondLst>
                              <p:cond delay="3000"/>
                            </p:stCondLst>
                            <p:childTnLst>
                              <p:par>
                                <p:cTn id="37" presetID="42" presetClass="entr" presetSubtype="0" fill="hold" grpId="0" nodeType="afterEffect">
                                  <p:stCondLst>
                                    <p:cond delay="0"/>
                                  </p:stCondLst>
                                  <p:childTnLst>
                                    <p:set>
                                      <p:cBhvr>
                                        <p:cTn id="38" dur="1" fill="hold">
                                          <p:stCondLst>
                                            <p:cond delay="0"/>
                                          </p:stCondLst>
                                        </p:cTn>
                                        <p:tgtEl>
                                          <p:spTgt spid="12"/>
                                        </p:tgtEl>
                                        <p:attrNameLst>
                                          <p:attrName>style.visibility</p:attrName>
                                        </p:attrNameLst>
                                      </p:cBhvr>
                                      <p:to>
                                        <p:strVal val="visible"/>
                                      </p:to>
                                    </p:set>
                                    <p:animEffect transition="in" filter="fade">
                                      <p:cBhvr>
                                        <p:cTn id="39" dur="1000"/>
                                        <p:tgtEl>
                                          <p:spTgt spid="12"/>
                                        </p:tgtEl>
                                      </p:cBhvr>
                                    </p:animEffect>
                                    <p:anim calcmode="lin" valueType="num">
                                      <p:cBhvr>
                                        <p:cTn id="40" dur="1000" fill="hold"/>
                                        <p:tgtEl>
                                          <p:spTgt spid="12"/>
                                        </p:tgtEl>
                                        <p:attrNameLst>
                                          <p:attrName>ppt_x</p:attrName>
                                        </p:attrNameLst>
                                      </p:cBhvr>
                                      <p:tavLst>
                                        <p:tav tm="0">
                                          <p:val>
                                            <p:strVal val="#ppt_x"/>
                                          </p:val>
                                        </p:tav>
                                        <p:tav tm="100000">
                                          <p:val>
                                            <p:strVal val="#ppt_x"/>
                                          </p:val>
                                        </p:tav>
                                      </p:tavLst>
                                    </p:anim>
                                    <p:anim calcmode="lin" valueType="num">
                                      <p:cBhvr>
                                        <p:cTn id="41"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p:bldP spid="46" grpId="0"/>
      <p:bldP spid="9" grpId="0"/>
      <p:bldP spid="2" grpId="0"/>
      <p:bldP spid="11" grpId="0"/>
      <p:bldP spid="12" grpId="0"/>
    </p:bldLst>
  </p:timing>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76000"/>
            <a:lum/>
          </a:blip>
          <a:srcRect/>
          <a:stretch>
            <a:fillRect/>
          </a:stretch>
        </a:blipFill>
        <a:effectLst/>
      </p:bgPr>
    </p:bg>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6083F8E2-699C-9C01-0329-7C9299434C08}"/>
              </a:ext>
            </a:extLst>
          </p:cNvPr>
          <p:cNvSpPr txBox="1"/>
          <p:nvPr/>
        </p:nvSpPr>
        <p:spPr>
          <a:xfrm>
            <a:off x="3668917" y="2251184"/>
            <a:ext cx="7135255" cy="523220"/>
          </a:xfrm>
          <a:prstGeom prst="rect">
            <a:avLst/>
          </a:prstGeom>
          <a:noFill/>
        </p:spPr>
        <p:txBody>
          <a:bodyPr wrap="square" rtlCol="0">
            <a:spAutoFit/>
          </a:bodyPr>
          <a:lstStyle/>
          <a:p>
            <a:pPr algn="just" rtl="1"/>
            <a:r>
              <a:rPr lang="ar-EG" sz="2800" b="1" u="sng" dirty="0">
                <a:solidFill>
                  <a:schemeClr val="accent5">
                    <a:lumMod val="75000"/>
                  </a:schemeClr>
                </a:solidFill>
                <a:latin typeface="Alexandria"/>
                <a:cs typeface="+mj-cs"/>
              </a:rPr>
              <a:t>تناولنا في المُحاضرة السابقة:</a:t>
            </a:r>
          </a:p>
        </p:txBody>
      </p:sp>
      <p:sp>
        <p:nvSpPr>
          <p:cNvPr id="5" name="TextBox 4">
            <a:extLst>
              <a:ext uri="{FF2B5EF4-FFF2-40B4-BE49-F238E27FC236}">
                <a16:creationId xmlns:a16="http://schemas.microsoft.com/office/drawing/2014/main" id="{99361CA9-1019-59A6-A0D1-6DBEF492FA58}"/>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الأولى</a:t>
            </a:r>
            <a:endParaRPr lang="en-US" sz="2400" b="1" dirty="0">
              <a:solidFill>
                <a:schemeClr val="bg1"/>
              </a:solidFill>
              <a:latin typeface="Alexandria" charset="0"/>
              <a:cs typeface="Alexandria" charset="0"/>
            </a:endParaRPr>
          </a:p>
        </p:txBody>
      </p:sp>
      <mc:AlternateContent xmlns:mc="http://schemas.openxmlformats.org/markup-compatibility/2006">
        <mc:Choice xmlns:am3d="http://schemas.microsoft.com/office/drawing/2017/model3d" Requires="am3d">
          <p:graphicFrame>
            <p:nvGraphicFramePr>
              <p:cNvPr id="2" name="3D Model 1" descr="Checklist">
                <a:extLst>
                  <a:ext uri="{FF2B5EF4-FFF2-40B4-BE49-F238E27FC236}">
                    <a16:creationId xmlns:a16="http://schemas.microsoft.com/office/drawing/2014/main" id="{75F74A20-C1FB-09F8-A8C8-EAC4B06FE62D}"/>
                  </a:ext>
                </a:extLst>
              </p:cNvPr>
              <p:cNvGraphicFramePr>
                <a:graphicFrameLocks noChangeAspect="1"/>
              </p:cNvGraphicFramePr>
              <p:nvPr>
                <p:extLst>
                  <p:ext uri="{D42A27DB-BD31-4B8C-83A1-F6EECF244321}">
                    <p14:modId xmlns:p14="http://schemas.microsoft.com/office/powerpoint/2010/main" val="1913064072"/>
                  </p:ext>
                </p:extLst>
              </p:nvPr>
            </p:nvGraphicFramePr>
            <p:xfrm>
              <a:off x="1082832" y="767314"/>
              <a:ext cx="3662538" cy="4504295"/>
            </p:xfrm>
            <a:graphic>
              <a:graphicData uri="http://schemas.microsoft.com/office/drawing/2017/model3d">
                <am3d:model3d r:embed="rId4">
                  <am3d:spPr>
                    <a:xfrm>
                      <a:off x="0" y="0"/>
                      <a:ext cx="3662538" cy="4504295"/>
                    </a:xfrm>
                    <a:prstGeom prst="rect">
                      <a:avLst/>
                    </a:prstGeom>
                  </am3d:spPr>
                  <am3d:camera>
                    <am3d:pos x="0" y="0" z="61616842"/>
                    <am3d:up dx="0" dy="36000000" dz="0"/>
                    <am3d:lookAt x="0" y="0" z="0"/>
                    <am3d:perspective fov="2700000"/>
                  </am3d:camera>
                  <am3d:trans>
                    <am3d:meterPerModelUnit n="83313" d="1000000"/>
                    <am3d:preTrans dx="-2" dy="-8018320" dz="-1001795"/>
                    <am3d:scale>
                      <am3d:sx n="1000000" d="1000000"/>
                      <am3d:sy n="1000000" d="1000000"/>
                      <am3d:sz n="1000000" d="1000000"/>
                    </am3d:scale>
                    <am3d:rot ax="3810879" ay="1128212" az="1973900"/>
                    <am3d:postTrans dx="0" dy="0" dz="0"/>
                  </am3d:trans>
                  <am3d:raster rName="Office3DRenderer" rVer="16.0.8326">
                    <am3d:blip r:embed="rId5"/>
                  </am3d:raster>
                  <am3d:objViewport viewportSz="5005767"/>
                  <am3d:ambientLight>
                    <am3d:clr>
                      <a:scrgbClr r="50000" g="50000" b="50000"/>
                    </am3d:clr>
                    <am3d:illuminance n="500000" d="1000000"/>
                  </am3d:ambientLight>
                  <am3d:ptLight rad="0">
                    <am3d:clr>
                      <a:scrgbClr r="100000" g="75000" b="50000"/>
                    </am3d:clr>
                    <am3d:intensity n="9765625" d="1000000"/>
                    <am3d:pos x="21959998" y="70920001" z="16344003"/>
                  </am3d:ptLight>
                  <am3d:ptLight rad="0">
                    <am3d:clr>
                      <a:scrgbClr r="40000" g="60000" b="95000"/>
                    </am3d:clr>
                    <am3d:intensity n="12250000" d="1000000"/>
                    <am3d:pos x="-37964106" y="51130435" z="57631972"/>
                  </am3d:ptLight>
                  <am3d:ptLight rad="0">
                    <am3d:clr>
                      <a:scrgbClr r="86837" g="72700" b="100000"/>
                    </am3d:clr>
                    <am3d:intensity n="3125000" d="1000000"/>
                    <am3d:pos x="-37739122" y="58056624" z="-34769649"/>
                  </am3d:ptLight>
                </am3d:model3d>
              </a:graphicData>
            </a:graphic>
          </p:graphicFrame>
        </mc:Choice>
        <mc:Fallback>
          <p:pic>
            <p:nvPicPr>
              <p:cNvPr id="2" name="3D Model 1" descr="Checklist">
                <a:extLst>
                  <a:ext uri="{FF2B5EF4-FFF2-40B4-BE49-F238E27FC236}">
                    <a16:creationId xmlns:a16="http://schemas.microsoft.com/office/drawing/2014/main" id="{75F74A20-C1FB-09F8-A8C8-EAC4B06FE62D}"/>
                  </a:ext>
                </a:extLst>
              </p:cNvPr>
              <p:cNvPicPr>
                <a:picLocks noGrp="1" noRot="1" noChangeAspect="1" noMove="1" noResize="1" noEditPoints="1" noAdjustHandles="1" noChangeArrowheads="1" noChangeShapeType="1" noCrop="1"/>
              </p:cNvPicPr>
              <p:nvPr/>
            </p:nvPicPr>
            <p:blipFill>
              <a:blip r:embed="rId5"/>
              <a:stretch>
                <a:fillRect/>
              </a:stretch>
            </p:blipFill>
            <p:spPr>
              <a:xfrm>
                <a:off x="1082832" y="767314"/>
                <a:ext cx="3662538" cy="4504295"/>
              </a:xfrm>
              <a:prstGeom prst="rect">
                <a:avLst/>
              </a:prstGeom>
            </p:spPr>
          </p:pic>
        </mc:Fallback>
      </mc:AlternateContent>
      <p:sp>
        <p:nvSpPr>
          <p:cNvPr id="6" name="TextBox 5">
            <a:extLst>
              <a:ext uri="{FF2B5EF4-FFF2-40B4-BE49-F238E27FC236}">
                <a16:creationId xmlns:a16="http://schemas.microsoft.com/office/drawing/2014/main" id="{6083F8E2-699C-9C01-0329-7C9299434C08}"/>
              </a:ext>
            </a:extLst>
          </p:cNvPr>
          <p:cNvSpPr txBox="1"/>
          <p:nvPr/>
        </p:nvSpPr>
        <p:spPr>
          <a:xfrm>
            <a:off x="3668917" y="3028424"/>
            <a:ext cx="7135255" cy="1631216"/>
          </a:xfrm>
          <a:prstGeom prst="rect">
            <a:avLst/>
          </a:prstGeom>
          <a:noFill/>
        </p:spPr>
        <p:txBody>
          <a:bodyPr wrap="square" rtlCol="0">
            <a:spAutoFit/>
          </a:bodyPr>
          <a:lstStyle/>
          <a:p>
            <a:pPr algn="just" rtl="1"/>
            <a:r>
              <a:rPr lang="ar-EG" sz="2000" b="1" dirty="0">
                <a:solidFill>
                  <a:srgbClr val="2E3957"/>
                </a:solidFill>
                <a:latin typeface="Alexandria"/>
                <a:cs typeface="+mj-cs"/>
              </a:rPr>
              <a:t>مُقدمة عن مناهج البحث الإعلامي.</a:t>
            </a:r>
          </a:p>
          <a:p>
            <a:pPr marL="342900" indent="-342900" algn="just" rtl="1">
              <a:buFont typeface="Arial" panose="020B0604020202020204" pitchFamily="34" charset="0"/>
              <a:buChar char="•"/>
            </a:pPr>
            <a:r>
              <a:rPr lang="ar-EG" sz="2000" b="1" dirty="0">
                <a:solidFill>
                  <a:srgbClr val="2E3957"/>
                </a:solidFill>
                <a:latin typeface="Alexandria"/>
                <a:cs typeface="+mj-cs"/>
              </a:rPr>
              <a:t>ما هو البحث العِلمي؟</a:t>
            </a:r>
          </a:p>
          <a:p>
            <a:pPr marL="342900" indent="-342900" algn="just" rtl="1">
              <a:buFont typeface="Arial" panose="020B0604020202020204" pitchFamily="34" charset="0"/>
              <a:buChar char="•"/>
            </a:pPr>
            <a:r>
              <a:rPr lang="ar-EG" sz="2000" b="1" dirty="0">
                <a:solidFill>
                  <a:srgbClr val="2E3957"/>
                </a:solidFill>
                <a:latin typeface="Alexandria"/>
                <a:cs typeface="+mj-cs"/>
              </a:rPr>
              <a:t> الفرق بين </a:t>
            </a:r>
            <a:r>
              <a:rPr lang="ar-SA" sz="2000" b="1" dirty="0">
                <a:solidFill>
                  <a:srgbClr val="2E3957"/>
                </a:solidFill>
                <a:latin typeface="Alexandria"/>
                <a:cs typeface="+mj-cs"/>
              </a:rPr>
              <a:t>البيانات والمعلومات والنتائج البحثية</a:t>
            </a:r>
            <a:r>
              <a:rPr lang="ar-EG" sz="2000" b="1" dirty="0">
                <a:solidFill>
                  <a:srgbClr val="2E3957"/>
                </a:solidFill>
                <a:latin typeface="Alexandria"/>
                <a:cs typeface="+mj-cs"/>
              </a:rPr>
              <a:t>؟</a:t>
            </a:r>
            <a:endParaRPr lang="en-US" sz="2000" b="1" dirty="0">
              <a:solidFill>
                <a:srgbClr val="2E3957"/>
              </a:solidFill>
              <a:latin typeface="Alexandria"/>
              <a:cs typeface="+mj-cs"/>
            </a:endParaRPr>
          </a:p>
          <a:p>
            <a:pPr marL="342900" indent="-342900" algn="just" rtl="1">
              <a:buFont typeface="Arial" panose="020B0604020202020204" pitchFamily="34" charset="0"/>
              <a:buChar char="•"/>
            </a:pPr>
            <a:r>
              <a:rPr lang="ar-SA" sz="2000" b="1" dirty="0">
                <a:solidFill>
                  <a:srgbClr val="2E3957"/>
                </a:solidFill>
                <a:latin typeface="Alexandria"/>
                <a:cs typeface="+mj-cs"/>
              </a:rPr>
              <a:t>مصادر البيانات</a:t>
            </a:r>
            <a:r>
              <a:rPr lang="ar-EG" sz="2000" b="1" dirty="0">
                <a:solidFill>
                  <a:srgbClr val="2E3957"/>
                </a:solidFill>
                <a:latin typeface="Alexandria"/>
                <a:cs typeface="+mj-cs"/>
              </a:rPr>
              <a:t> (الأولية والثانوية).</a:t>
            </a:r>
            <a:endParaRPr lang="en-US" sz="2000" b="1" dirty="0">
              <a:solidFill>
                <a:srgbClr val="2E3957"/>
              </a:solidFill>
              <a:latin typeface="Alexandria"/>
              <a:cs typeface="+mj-cs"/>
            </a:endParaRPr>
          </a:p>
          <a:p>
            <a:pPr marL="342900" indent="-342900" algn="just" rtl="1">
              <a:buFont typeface="Arial" panose="020B0604020202020204" pitchFamily="34" charset="0"/>
              <a:buChar char="•"/>
            </a:pPr>
            <a:r>
              <a:rPr lang="ar-SA" sz="2000" b="1" dirty="0">
                <a:solidFill>
                  <a:srgbClr val="2E3957"/>
                </a:solidFill>
                <a:latin typeface="Alexandria"/>
                <a:cs typeface="+mj-cs"/>
              </a:rPr>
              <a:t>خصائص المعلومات الجيدة</a:t>
            </a:r>
            <a:r>
              <a:rPr lang="ar-EG" sz="2000" b="1" dirty="0">
                <a:solidFill>
                  <a:srgbClr val="2E3957"/>
                </a:solidFill>
                <a:latin typeface="Alexandria"/>
                <a:cs typeface="+mj-cs"/>
              </a:rPr>
              <a:t> (الملاءَمة والدقة والآنية والشمول).</a:t>
            </a:r>
            <a:endParaRPr lang="en-US" sz="2000" b="1" dirty="0">
              <a:solidFill>
                <a:srgbClr val="2E3957"/>
              </a:solidFill>
              <a:latin typeface="Alexandria"/>
              <a:cs typeface="+mj-cs"/>
            </a:endParaRPr>
          </a:p>
        </p:txBody>
      </p:sp>
    </p:spTree>
    <p:extLst>
      <p:ext uri="{BB962C8B-B14F-4D97-AF65-F5344CB8AC3E}">
        <p14:creationId xmlns:p14="http://schemas.microsoft.com/office/powerpoint/2010/main" val="436310417"/>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25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par>
                          <p:cTn id="10" fill="hold">
                            <p:stCondLst>
                              <p:cond delay="1250"/>
                            </p:stCondLst>
                            <p:childTnLst>
                              <p:par>
                                <p:cTn id="11" presetID="42" presetClass="entr" presetSubtype="0" fill="hold" grpId="0" nodeType="afterEffect">
                                  <p:stCondLst>
                                    <p:cond delay="250"/>
                                  </p:stCondLst>
                                  <p:childTnLst>
                                    <p:set>
                                      <p:cBhvr>
                                        <p:cTn id="12" dur="1" fill="hold">
                                          <p:stCondLst>
                                            <p:cond delay="0"/>
                                          </p:stCondLst>
                                        </p:cTn>
                                        <p:tgtEl>
                                          <p:spTgt spid="6"/>
                                        </p:tgtEl>
                                        <p:attrNameLst>
                                          <p:attrName>style.visibility</p:attrName>
                                        </p:attrNameLst>
                                      </p:cBhvr>
                                      <p:to>
                                        <p:strVal val="visible"/>
                                      </p:to>
                                    </p:set>
                                    <p:animEffect transition="in" filter="fade">
                                      <p:cBhvr>
                                        <p:cTn id="13" dur="1000"/>
                                        <p:tgtEl>
                                          <p:spTgt spid="6"/>
                                        </p:tgtEl>
                                      </p:cBhvr>
                                    </p:animEffect>
                                    <p:anim calcmode="lin" valueType="num">
                                      <p:cBhvr>
                                        <p:cTn id="14" dur="1000" fill="hold"/>
                                        <p:tgtEl>
                                          <p:spTgt spid="6"/>
                                        </p:tgtEl>
                                        <p:attrNameLst>
                                          <p:attrName>ppt_x</p:attrName>
                                        </p:attrNameLst>
                                      </p:cBhvr>
                                      <p:tavLst>
                                        <p:tav tm="0">
                                          <p:val>
                                            <p:strVal val="#ppt_x"/>
                                          </p:val>
                                        </p:tav>
                                        <p:tav tm="100000">
                                          <p:val>
                                            <p:strVal val="#ppt_x"/>
                                          </p:val>
                                        </p:tav>
                                      </p:tavLst>
                                    </p:anim>
                                    <p:anim calcmode="lin" valueType="num">
                                      <p:cBhvr>
                                        <p:cTn id="15"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p:bldLst>
  </p:timing>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5">
            <a:alphaModFix amt="76000"/>
            <a:lum/>
          </a:blip>
          <a:srcRect/>
          <a:stretch>
            <a:fillRect/>
          </a:stretch>
        </a:blipFill>
        <a:effectLst/>
      </p:bgPr>
    </p:bg>
    <p:spTree>
      <p:nvGrpSpPr>
        <p:cNvPr id="1" name="">
          <a:extLst>
            <a:ext uri="{FF2B5EF4-FFF2-40B4-BE49-F238E27FC236}">
              <a16:creationId xmlns:a16="http://schemas.microsoft.com/office/drawing/2014/main" id="{343368B5-E627-4D89-F5DA-D2308B5D1453}"/>
            </a:ext>
          </a:extLst>
        </p:cNvPr>
        <p:cNvGrpSpPr/>
        <p:nvPr/>
      </p:nvGrpSpPr>
      <p:grpSpPr>
        <a:xfrm>
          <a:off x="0" y="0"/>
          <a:ext cx="0" cy="0"/>
          <a:chOff x="0" y="0"/>
          <a:chExt cx="0" cy="0"/>
        </a:xfrm>
      </p:grpSpPr>
      <p:sp>
        <p:nvSpPr>
          <p:cNvPr id="4" name="TextBox 3">
            <a:extLst>
              <a:ext uri="{FF2B5EF4-FFF2-40B4-BE49-F238E27FC236}">
                <a16:creationId xmlns:a16="http://schemas.microsoft.com/office/drawing/2014/main" id="{6A13174F-874F-0E95-952B-1BB24926B5BE}"/>
              </a:ext>
            </a:extLst>
          </p:cNvPr>
          <p:cNvSpPr txBox="1"/>
          <p:nvPr/>
        </p:nvSpPr>
        <p:spPr>
          <a:xfrm>
            <a:off x="2903741" y="2043857"/>
            <a:ext cx="7653343" cy="523220"/>
          </a:xfrm>
          <a:prstGeom prst="rect">
            <a:avLst/>
          </a:prstGeom>
          <a:noFill/>
        </p:spPr>
        <p:txBody>
          <a:bodyPr wrap="square" rtlCol="0">
            <a:spAutoFit/>
          </a:bodyPr>
          <a:lstStyle/>
          <a:p>
            <a:pPr algn="just" rtl="1"/>
            <a:r>
              <a:rPr lang="ar-EG" sz="2800" b="1" u="sng" dirty="0">
                <a:solidFill>
                  <a:schemeClr val="accent5">
                    <a:lumMod val="75000"/>
                  </a:schemeClr>
                </a:solidFill>
                <a:latin typeface="Alexandria"/>
                <a:cs typeface="+mj-cs"/>
              </a:rPr>
              <a:t>أنواع الدراسات والبحوث العِلمية:</a:t>
            </a:r>
            <a:endParaRPr lang="ar-EG" sz="2000" b="1" dirty="0">
              <a:solidFill>
                <a:srgbClr val="2E3957"/>
              </a:solidFill>
              <a:latin typeface="Alexandria"/>
              <a:cs typeface="+mj-cs"/>
            </a:endParaRPr>
          </a:p>
        </p:txBody>
      </p:sp>
      <p:sp>
        <p:nvSpPr>
          <p:cNvPr id="5" name="TextBox 4">
            <a:extLst>
              <a:ext uri="{FF2B5EF4-FFF2-40B4-BE49-F238E27FC236}">
                <a16:creationId xmlns:a16="http://schemas.microsoft.com/office/drawing/2014/main" id="{ADEA3064-D768-E884-F736-08F6C277A455}"/>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الأولى</a:t>
            </a:r>
            <a:endParaRPr lang="en-US" sz="2400" b="1" dirty="0">
              <a:solidFill>
                <a:schemeClr val="bg1"/>
              </a:solidFill>
              <a:latin typeface="Alexandria" charset="0"/>
              <a:cs typeface="Alexandria" charset="0"/>
            </a:endParaRPr>
          </a:p>
        </p:txBody>
      </p:sp>
      <p:sp>
        <p:nvSpPr>
          <p:cNvPr id="6" name="TextBox 5">
            <a:extLst>
              <a:ext uri="{FF2B5EF4-FFF2-40B4-BE49-F238E27FC236}">
                <a16:creationId xmlns:a16="http://schemas.microsoft.com/office/drawing/2014/main" id="{79D750F7-1B47-DEC3-465A-BD182A50AE6A}"/>
              </a:ext>
            </a:extLst>
          </p:cNvPr>
          <p:cNvSpPr txBox="1"/>
          <p:nvPr/>
        </p:nvSpPr>
        <p:spPr>
          <a:xfrm>
            <a:off x="6329597" y="1128103"/>
            <a:ext cx="3902032" cy="584775"/>
          </a:xfrm>
          <a:prstGeom prst="rect">
            <a:avLst/>
          </a:prstGeom>
          <a:noFill/>
        </p:spPr>
        <p:txBody>
          <a:bodyPr wrap="square" rtlCol="0">
            <a:spAutoFit/>
          </a:bodyPr>
          <a:lstStyle/>
          <a:p>
            <a:pPr algn="ctr"/>
            <a:r>
              <a:rPr lang="ar-SA" sz="3200" b="1" dirty="0">
                <a:effectLst>
                  <a:outerShdw blurRad="38100" dist="38100" dir="2700000" algn="tl">
                    <a:srgbClr val="000000">
                      <a:alpha val="43137"/>
                    </a:srgbClr>
                  </a:outerShdw>
                </a:effectLst>
                <a:latin typeface="Alexandria" charset="0"/>
                <a:cs typeface="Alexandria" charset="0"/>
              </a:rPr>
              <a:t>محاور الم</a:t>
            </a:r>
            <a:r>
              <a:rPr lang="ar-EG" sz="3200" b="1" dirty="0">
                <a:effectLst>
                  <a:outerShdw blurRad="38100" dist="38100" dir="2700000" algn="tl">
                    <a:srgbClr val="000000">
                      <a:alpha val="43137"/>
                    </a:srgbClr>
                  </a:outerShdw>
                </a:effectLst>
                <a:latin typeface="Alexandria" charset="0"/>
                <a:cs typeface="Alexandria" charset="0"/>
              </a:rPr>
              <a:t>ُ</a:t>
            </a:r>
            <a:r>
              <a:rPr lang="ar-SA" sz="3200" b="1" dirty="0">
                <a:effectLst>
                  <a:outerShdw blurRad="38100" dist="38100" dir="2700000" algn="tl">
                    <a:srgbClr val="000000">
                      <a:alpha val="43137"/>
                    </a:srgbClr>
                  </a:outerShdw>
                </a:effectLst>
                <a:latin typeface="Alexandria" charset="0"/>
                <a:cs typeface="Alexandria" charset="0"/>
              </a:rPr>
              <a:t>حاضرة</a:t>
            </a:r>
            <a:endParaRPr lang="en-US" sz="3200" b="1" dirty="0">
              <a:effectLst>
                <a:outerShdw blurRad="38100" dist="38100" dir="2700000" algn="tl">
                  <a:srgbClr val="000000">
                    <a:alpha val="43137"/>
                  </a:srgbClr>
                </a:outerShdw>
              </a:effectLst>
              <a:latin typeface="Alexandria" charset="0"/>
              <a:cs typeface="Alexandria" charset="0"/>
            </a:endParaRPr>
          </a:p>
        </p:txBody>
      </p:sp>
      <p:pic>
        <p:nvPicPr>
          <p:cNvPr id="9" name="Question Animation - 1749998043519">
            <a:hlinkClick r:id="" action="ppaction://media"/>
            <a:extLst>
              <a:ext uri="{FF2B5EF4-FFF2-40B4-BE49-F238E27FC236}">
                <a16:creationId xmlns:a16="http://schemas.microsoft.com/office/drawing/2014/main" id="{1DC03BB4-055D-11A0-6F1A-5DC6481B3091}"/>
              </a:ext>
            </a:extLst>
          </p:cNvPr>
          <p:cNvPicPr>
            <a:picLocks noChangeAspect="1"/>
          </p:cNvPicPr>
          <p:nvPr>
            <a:videoFile r:link="rId3"/>
            <p:extLst>
              <p:ext uri="{DAA4B4D4-6D71-4841-9C94-3DE7FCFB9230}">
                <p14:media xmlns:p14="http://schemas.microsoft.com/office/powerpoint/2010/main" r:embed="rId2"/>
              </p:ext>
            </p:extLst>
          </p:nvPr>
        </p:nvPicPr>
        <p:blipFill>
          <a:blip r:embed="rId6"/>
          <a:stretch>
            <a:fillRect/>
          </a:stretch>
        </p:blipFill>
        <p:spPr>
          <a:xfrm>
            <a:off x="2254899" y="2692865"/>
            <a:ext cx="1481229" cy="1564678"/>
          </a:xfrm>
          <a:prstGeom prst="round2SameRect">
            <a:avLst>
              <a:gd name="adj1" fmla="val 6955"/>
              <a:gd name="adj2" fmla="val 0"/>
            </a:avLst>
          </a:prstGeom>
          <a:ln>
            <a:noFill/>
          </a:ln>
          <a:effectLst>
            <a:reflection blurRad="6350" stA="52000" endPos="35000" dist="25400" dir="5400000" sy="-100000" algn="bl" rotWithShape="0"/>
          </a:effectLst>
          <a:scene3d>
            <a:camera prst="orthographicFront"/>
            <a:lightRig rig="threePt" dir="t"/>
          </a:scene3d>
          <a:sp3d>
            <a:bevelT w="190500" prst="hardEdge"/>
            <a:contourClr>
              <a:srgbClr val="C0C0C0"/>
            </a:contourClr>
          </a:sp3d>
        </p:spPr>
      </p:pic>
      <p:sp>
        <p:nvSpPr>
          <p:cNvPr id="7" name="TextBox 6">
            <a:extLst>
              <a:ext uri="{FF2B5EF4-FFF2-40B4-BE49-F238E27FC236}">
                <a16:creationId xmlns:a16="http://schemas.microsoft.com/office/drawing/2014/main" id="{6A13174F-874F-0E95-952B-1BB24926B5BE}"/>
              </a:ext>
            </a:extLst>
          </p:cNvPr>
          <p:cNvSpPr txBox="1"/>
          <p:nvPr/>
        </p:nvSpPr>
        <p:spPr>
          <a:xfrm>
            <a:off x="2903741" y="2798237"/>
            <a:ext cx="7653343" cy="1631216"/>
          </a:xfrm>
          <a:prstGeom prst="rect">
            <a:avLst/>
          </a:prstGeom>
          <a:noFill/>
        </p:spPr>
        <p:txBody>
          <a:bodyPr wrap="square" rtlCol="0">
            <a:spAutoFit/>
          </a:bodyPr>
          <a:lstStyle/>
          <a:p>
            <a:pPr marL="457200" indent="-457200" algn="just" rtl="1">
              <a:buFont typeface="+mj-lt"/>
              <a:buAutoNum type="arabicPeriod"/>
            </a:pPr>
            <a:r>
              <a:rPr lang="ar-EG" sz="2000" b="1" dirty="0">
                <a:solidFill>
                  <a:srgbClr val="2E3957"/>
                </a:solidFill>
                <a:latin typeface="Alexandria"/>
                <a:cs typeface="+mj-cs"/>
              </a:rPr>
              <a:t>لماذا يجب ع</a:t>
            </a:r>
            <a:r>
              <a:rPr lang="ar-SA" sz="2000" b="1" dirty="0">
                <a:solidFill>
                  <a:srgbClr val="2E3957"/>
                </a:solidFill>
                <a:latin typeface="Alexandria"/>
                <a:cs typeface="+mj-cs"/>
              </a:rPr>
              <a:t>ل</a:t>
            </a:r>
            <a:r>
              <a:rPr lang="ar-EG" sz="2000" b="1" dirty="0">
                <a:solidFill>
                  <a:srgbClr val="2E3957"/>
                </a:solidFill>
                <a:latin typeface="Alexandria"/>
                <a:cs typeface="+mj-cs"/>
              </a:rPr>
              <a:t>ى </a:t>
            </a:r>
            <a:r>
              <a:rPr lang="ar-SA" sz="2000" b="1" dirty="0">
                <a:solidFill>
                  <a:srgbClr val="2E3957"/>
                </a:solidFill>
                <a:latin typeface="Alexandria"/>
                <a:cs typeface="+mj-cs"/>
              </a:rPr>
              <a:t>طلاب الإعلام</a:t>
            </a:r>
            <a:r>
              <a:rPr lang="ar-EG" sz="2000" b="1" dirty="0">
                <a:solidFill>
                  <a:srgbClr val="2E3957"/>
                </a:solidFill>
                <a:latin typeface="Alexandria"/>
                <a:cs typeface="+mj-cs"/>
              </a:rPr>
              <a:t> والتسويق دراسة </a:t>
            </a:r>
            <a:r>
              <a:rPr lang="ar-SA" sz="2000" b="1" dirty="0">
                <a:solidFill>
                  <a:srgbClr val="2E3957"/>
                </a:solidFill>
                <a:latin typeface="Alexandria"/>
                <a:cs typeface="+mj-cs"/>
              </a:rPr>
              <a:t>مناهج البحث الع</a:t>
            </a:r>
            <a:r>
              <a:rPr lang="ar-EG" sz="2000" b="1" dirty="0">
                <a:solidFill>
                  <a:srgbClr val="2E3957"/>
                </a:solidFill>
                <a:latin typeface="Alexandria"/>
                <a:cs typeface="+mj-cs"/>
              </a:rPr>
              <a:t>ِ</a:t>
            </a:r>
            <a:r>
              <a:rPr lang="ar-SA" sz="2000" b="1" dirty="0">
                <a:solidFill>
                  <a:srgbClr val="2E3957"/>
                </a:solidFill>
                <a:latin typeface="Alexandria"/>
                <a:cs typeface="+mj-cs"/>
              </a:rPr>
              <a:t>لمي</a:t>
            </a:r>
            <a:r>
              <a:rPr lang="ar-EG" sz="2000" b="1" dirty="0">
                <a:solidFill>
                  <a:srgbClr val="2E3957"/>
                </a:solidFill>
                <a:latin typeface="Alexandria"/>
                <a:cs typeface="+mj-cs"/>
              </a:rPr>
              <a:t>؟</a:t>
            </a:r>
          </a:p>
          <a:p>
            <a:pPr marL="457200" indent="-457200" algn="just" rtl="1">
              <a:buFont typeface="+mj-lt"/>
              <a:buAutoNum type="arabicPeriod"/>
            </a:pPr>
            <a:r>
              <a:rPr lang="ar-SA" sz="2000" b="1" dirty="0">
                <a:solidFill>
                  <a:srgbClr val="2E3957"/>
                </a:solidFill>
                <a:latin typeface="Alexandria"/>
                <a:cs typeface="+mj-cs"/>
              </a:rPr>
              <a:t>أ</a:t>
            </a:r>
            <a:r>
              <a:rPr lang="ar-EG" sz="2000" b="1" dirty="0" err="1">
                <a:solidFill>
                  <a:srgbClr val="2E3957"/>
                </a:solidFill>
                <a:latin typeface="Alexandria"/>
                <a:cs typeface="+mj-cs"/>
              </a:rPr>
              <a:t>غراض</a:t>
            </a:r>
            <a:r>
              <a:rPr lang="ar-SA" sz="2000" b="1" dirty="0">
                <a:solidFill>
                  <a:srgbClr val="2E3957"/>
                </a:solidFill>
                <a:latin typeface="Alexandria"/>
                <a:cs typeface="+mj-cs"/>
              </a:rPr>
              <a:t> البحث الع</a:t>
            </a:r>
            <a:r>
              <a:rPr lang="ar-EG" sz="2000" b="1" dirty="0">
                <a:solidFill>
                  <a:srgbClr val="2E3957"/>
                </a:solidFill>
                <a:latin typeface="Alexandria"/>
                <a:cs typeface="+mj-cs"/>
              </a:rPr>
              <a:t>ِ</a:t>
            </a:r>
            <a:r>
              <a:rPr lang="ar-SA" sz="2000" b="1" dirty="0">
                <a:solidFill>
                  <a:srgbClr val="2E3957"/>
                </a:solidFill>
                <a:latin typeface="Alexandria"/>
                <a:cs typeface="+mj-cs"/>
              </a:rPr>
              <a:t>لمي</a:t>
            </a:r>
            <a:r>
              <a:rPr lang="ar-EG" sz="2000" b="1" dirty="0">
                <a:solidFill>
                  <a:srgbClr val="2E3957"/>
                </a:solidFill>
                <a:latin typeface="Alexandria"/>
                <a:cs typeface="+mj-cs"/>
              </a:rPr>
              <a:t>.</a:t>
            </a:r>
          </a:p>
          <a:p>
            <a:pPr marL="457200" indent="-457200" algn="just" rtl="1">
              <a:buFont typeface="+mj-lt"/>
              <a:buAutoNum type="arabicPeriod"/>
            </a:pPr>
            <a:r>
              <a:rPr lang="ar-EG" sz="2000" b="1" dirty="0">
                <a:solidFill>
                  <a:srgbClr val="2E3957"/>
                </a:solidFill>
                <a:latin typeface="Alexandria"/>
                <a:cs typeface="+mj-cs"/>
              </a:rPr>
              <a:t>أنواع الدراسات والبحوث</a:t>
            </a:r>
            <a:r>
              <a:rPr lang="ar-SA" sz="2000" b="1" dirty="0">
                <a:solidFill>
                  <a:srgbClr val="2E3957"/>
                </a:solidFill>
                <a:latin typeface="Alexandria"/>
                <a:cs typeface="+mj-cs"/>
              </a:rPr>
              <a:t> الع</a:t>
            </a:r>
            <a:r>
              <a:rPr lang="ar-EG" sz="2000" b="1" dirty="0">
                <a:solidFill>
                  <a:srgbClr val="2E3957"/>
                </a:solidFill>
                <a:latin typeface="Alexandria"/>
                <a:cs typeface="+mj-cs"/>
              </a:rPr>
              <a:t>ِ</a:t>
            </a:r>
            <a:r>
              <a:rPr lang="ar-SA" sz="2000" b="1" dirty="0">
                <a:solidFill>
                  <a:srgbClr val="2E3957"/>
                </a:solidFill>
                <a:latin typeface="Alexandria"/>
                <a:cs typeface="+mj-cs"/>
              </a:rPr>
              <a:t>لمية</a:t>
            </a:r>
            <a:r>
              <a:rPr lang="ar-EG" sz="2000" b="1" dirty="0">
                <a:solidFill>
                  <a:srgbClr val="2E3957"/>
                </a:solidFill>
                <a:latin typeface="Alexandria"/>
                <a:cs typeface="+mj-cs"/>
              </a:rPr>
              <a:t>.</a:t>
            </a:r>
          </a:p>
          <a:p>
            <a:pPr marL="457200" indent="-457200" algn="just" rtl="1">
              <a:buFont typeface="+mj-lt"/>
              <a:buAutoNum type="arabicPeriod"/>
            </a:pPr>
            <a:r>
              <a:rPr lang="ar-SA" sz="2000" b="1" dirty="0">
                <a:solidFill>
                  <a:srgbClr val="2E3957"/>
                </a:solidFill>
                <a:latin typeface="Alexandria"/>
                <a:cs typeface="+mj-cs"/>
              </a:rPr>
              <a:t>م</a:t>
            </a:r>
            <a:r>
              <a:rPr lang="ar-EG" sz="2000" b="1" dirty="0">
                <a:solidFill>
                  <a:srgbClr val="2E3957"/>
                </a:solidFill>
                <a:latin typeface="Alexandria"/>
                <a:cs typeface="+mj-cs"/>
              </a:rPr>
              <a:t>ُ</a:t>
            </a:r>
            <a:r>
              <a:rPr lang="ar-SA" sz="2000" b="1" dirty="0" err="1">
                <a:solidFill>
                  <a:srgbClr val="2E3957"/>
                </a:solidFill>
                <a:latin typeface="Alexandria"/>
                <a:cs typeface="+mj-cs"/>
              </a:rPr>
              <a:t>ستويا</a:t>
            </a:r>
            <a:r>
              <a:rPr lang="ar-EG" sz="2000" b="1" dirty="0">
                <a:solidFill>
                  <a:srgbClr val="2E3957"/>
                </a:solidFill>
                <a:latin typeface="Alexandria"/>
                <a:cs typeface="+mj-cs"/>
              </a:rPr>
              <a:t>ت</a:t>
            </a:r>
            <a:r>
              <a:rPr lang="ar-SA" sz="2000" b="1" dirty="0">
                <a:solidFill>
                  <a:srgbClr val="2E3957"/>
                </a:solidFill>
                <a:latin typeface="Alexandria"/>
                <a:cs typeface="+mj-cs"/>
              </a:rPr>
              <a:t> </a:t>
            </a:r>
            <a:r>
              <a:rPr lang="ar-EG" sz="2000" b="1" dirty="0">
                <a:solidFill>
                  <a:srgbClr val="2E3957"/>
                </a:solidFill>
                <a:latin typeface="Alexandria"/>
                <a:cs typeface="+mj-cs"/>
              </a:rPr>
              <a:t>ا</a:t>
            </a:r>
            <a:r>
              <a:rPr lang="ar-SA" sz="2000" b="1" dirty="0">
                <a:solidFill>
                  <a:srgbClr val="2E3957"/>
                </a:solidFill>
                <a:latin typeface="Alexandria"/>
                <a:cs typeface="+mj-cs"/>
              </a:rPr>
              <a:t>لبحث الع</a:t>
            </a:r>
            <a:r>
              <a:rPr lang="ar-EG" sz="2000" b="1" dirty="0">
                <a:solidFill>
                  <a:srgbClr val="2E3957"/>
                </a:solidFill>
                <a:latin typeface="Alexandria"/>
                <a:cs typeface="+mj-cs"/>
              </a:rPr>
              <a:t>ِ</a:t>
            </a:r>
            <a:r>
              <a:rPr lang="ar-SA" sz="2000" b="1" dirty="0">
                <a:solidFill>
                  <a:srgbClr val="2E3957"/>
                </a:solidFill>
                <a:latin typeface="Alexandria"/>
                <a:cs typeface="+mj-cs"/>
              </a:rPr>
              <a:t>لمي</a:t>
            </a:r>
            <a:r>
              <a:rPr lang="ar-EG" sz="2000" b="1" dirty="0">
                <a:solidFill>
                  <a:srgbClr val="2E3957"/>
                </a:solidFill>
                <a:latin typeface="Alexandria"/>
                <a:cs typeface="+mj-cs"/>
              </a:rPr>
              <a:t>.</a:t>
            </a:r>
          </a:p>
          <a:p>
            <a:pPr marL="457200" indent="-457200" algn="just" rtl="1">
              <a:buFont typeface="+mj-lt"/>
              <a:buAutoNum type="arabicPeriod"/>
            </a:pPr>
            <a:r>
              <a:rPr lang="ar-EG" sz="2000" b="1" dirty="0">
                <a:solidFill>
                  <a:srgbClr val="2E3957"/>
                </a:solidFill>
                <a:latin typeface="Alexandria"/>
                <a:cs typeface="+mj-cs"/>
              </a:rPr>
              <a:t>المراجع.</a:t>
            </a:r>
          </a:p>
        </p:txBody>
      </p:sp>
    </p:spTree>
    <p:extLst>
      <p:ext uri="{BB962C8B-B14F-4D97-AF65-F5344CB8AC3E}">
        <p14:creationId xmlns:p14="http://schemas.microsoft.com/office/powerpoint/2010/main" val="1711585967"/>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grpId="0" nodeType="afterEffect">
                                  <p:stCondLst>
                                    <p:cond delay="25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1000"/>
                                        <p:tgtEl>
                                          <p:spTgt spid="4"/>
                                        </p:tgtEl>
                                      </p:cBhvr>
                                    </p:animEffect>
                                    <p:anim calcmode="lin" valueType="num">
                                      <p:cBhvr>
                                        <p:cTn id="14" dur="1000" fill="hold"/>
                                        <p:tgtEl>
                                          <p:spTgt spid="4"/>
                                        </p:tgtEl>
                                        <p:attrNameLst>
                                          <p:attrName>ppt_x</p:attrName>
                                        </p:attrNameLst>
                                      </p:cBhvr>
                                      <p:tavLst>
                                        <p:tav tm="0">
                                          <p:val>
                                            <p:strVal val="#ppt_x"/>
                                          </p:val>
                                        </p:tav>
                                        <p:tav tm="100000">
                                          <p:val>
                                            <p:strVal val="#ppt_x"/>
                                          </p:val>
                                        </p:tav>
                                      </p:tavLst>
                                    </p:anim>
                                    <p:anim calcmode="lin" valueType="num">
                                      <p:cBhvr>
                                        <p:cTn id="15" dur="1000" fill="hold"/>
                                        <p:tgtEl>
                                          <p:spTgt spid="4"/>
                                        </p:tgtEl>
                                        <p:attrNameLst>
                                          <p:attrName>ppt_y</p:attrName>
                                        </p:attrNameLst>
                                      </p:cBhvr>
                                      <p:tavLst>
                                        <p:tav tm="0">
                                          <p:val>
                                            <p:strVal val="#ppt_y+.1"/>
                                          </p:val>
                                        </p:tav>
                                        <p:tav tm="100000">
                                          <p:val>
                                            <p:strVal val="#ppt_y"/>
                                          </p:val>
                                        </p:tav>
                                      </p:tavLst>
                                    </p:anim>
                                  </p:childTnLst>
                                </p:cTn>
                              </p:par>
                            </p:childTnLst>
                          </p:cTn>
                        </p:par>
                        <p:par>
                          <p:cTn id="16" fill="hold">
                            <p:stCondLst>
                              <p:cond delay="2250"/>
                            </p:stCondLst>
                            <p:childTnLst>
                              <p:par>
                                <p:cTn id="17" presetID="1" presetClass="mediacall" presetSubtype="0" fill="hold" nodeType="afterEffect">
                                  <p:stCondLst>
                                    <p:cond delay="0"/>
                                  </p:stCondLst>
                                  <p:childTnLst>
                                    <p:cmd type="call" cmd="playFrom(0.0)">
                                      <p:cBhvr>
                                        <p:cTn id="18" dur="4840" fill="hold"/>
                                        <p:tgtEl>
                                          <p:spTgt spid="9"/>
                                        </p:tgtEl>
                                      </p:cBhvr>
                                    </p:cmd>
                                  </p:childTnLst>
                                </p:cTn>
                              </p:par>
                            </p:childTnLst>
                          </p:cTn>
                        </p:par>
                        <p:par>
                          <p:cTn id="19" fill="hold">
                            <p:stCondLst>
                              <p:cond delay="7090"/>
                            </p:stCondLst>
                            <p:childTnLst>
                              <p:par>
                                <p:cTn id="20" presetID="42" presetClass="entr" presetSubtype="0" fill="hold" grpId="0" nodeType="afterEffect">
                                  <p:stCondLst>
                                    <p:cond delay="250"/>
                                  </p:stCondLst>
                                  <p:childTnLst>
                                    <p:set>
                                      <p:cBhvr>
                                        <p:cTn id="21" dur="1" fill="hold">
                                          <p:stCondLst>
                                            <p:cond delay="0"/>
                                          </p:stCondLst>
                                        </p:cTn>
                                        <p:tgtEl>
                                          <p:spTgt spid="7"/>
                                        </p:tgtEl>
                                        <p:attrNameLst>
                                          <p:attrName>style.visibility</p:attrName>
                                        </p:attrNameLst>
                                      </p:cBhvr>
                                      <p:to>
                                        <p:strVal val="visible"/>
                                      </p:to>
                                    </p:set>
                                    <p:animEffect transition="in" filter="fade">
                                      <p:cBhvr>
                                        <p:cTn id="22" dur="1000"/>
                                        <p:tgtEl>
                                          <p:spTgt spid="7"/>
                                        </p:tgtEl>
                                      </p:cBhvr>
                                    </p:animEffect>
                                    <p:anim calcmode="lin" valueType="num">
                                      <p:cBhvr>
                                        <p:cTn id="23" dur="1000" fill="hold"/>
                                        <p:tgtEl>
                                          <p:spTgt spid="7"/>
                                        </p:tgtEl>
                                        <p:attrNameLst>
                                          <p:attrName>ppt_x</p:attrName>
                                        </p:attrNameLst>
                                      </p:cBhvr>
                                      <p:tavLst>
                                        <p:tav tm="0">
                                          <p:val>
                                            <p:strVal val="#ppt_x"/>
                                          </p:val>
                                        </p:tav>
                                        <p:tav tm="100000">
                                          <p:val>
                                            <p:strVal val="#ppt_x"/>
                                          </p:val>
                                        </p:tav>
                                      </p:tavLst>
                                    </p:anim>
                                    <p:anim calcmode="lin" valueType="num">
                                      <p:cBhvr>
                                        <p:cTn id="24"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video>
              <p:cMediaNode vol="80000">
                <p:cTn id="25" repeatCount="indefinite" fill="remove" display="0">
                  <p:stCondLst>
                    <p:cond delay="indefinite"/>
                  </p:stCondLst>
                </p:cTn>
                <p:tgtEl>
                  <p:spTgt spid="9"/>
                </p:tgtEl>
              </p:cMediaNode>
            </p:video>
            <p:seq concurrent="1" nextAc="seek">
              <p:cTn id="26" restart="whenNotActive" fill="hold" evtFilter="cancelBubble" nodeType="interactiveSeq">
                <p:stCondLst>
                  <p:cond evt="onClick" delay="0">
                    <p:tgtEl>
                      <p:spTgt spid="9"/>
                    </p:tgtEl>
                  </p:cond>
                </p:stCondLst>
                <p:endSync evt="end" delay="0">
                  <p:rtn val="all"/>
                </p:endSync>
                <p:childTnLst>
                  <p:par>
                    <p:cTn id="27" fill="hold">
                      <p:stCondLst>
                        <p:cond delay="0"/>
                      </p:stCondLst>
                      <p:childTnLst>
                        <p:par>
                          <p:cTn id="28" fill="hold">
                            <p:stCondLst>
                              <p:cond delay="0"/>
                            </p:stCondLst>
                            <p:childTnLst>
                              <p:par>
                                <p:cTn id="29" presetID="2" presetClass="mediacall" presetSubtype="0" fill="hold" nodeType="clickEffect">
                                  <p:stCondLst>
                                    <p:cond delay="0"/>
                                  </p:stCondLst>
                                  <p:childTnLst>
                                    <p:cmd type="call" cmd="togglePause">
                                      <p:cBhvr>
                                        <p:cTn id="30" dur="1" fill="hold"/>
                                        <p:tgtEl>
                                          <p:spTgt spid="9"/>
                                        </p:tgtEl>
                                      </p:cBhvr>
                                    </p:cmd>
                                  </p:childTnLst>
                                </p:cTn>
                              </p:par>
                            </p:childTnLst>
                          </p:cTn>
                        </p:par>
                      </p:childTnLst>
                    </p:cTn>
                  </p:par>
                </p:childTnLst>
              </p:cTn>
              <p:nextCondLst>
                <p:cond evt="onClick" delay="0">
                  <p:tgtEl>
                    <p:spTgt spid="9"/>
                  </p:tgtEl>
                </p:cond>
              </p:nextCondLst>
            </p:seq>
          </p:childTnLst>
        </p:cTn>
      </p:par>
    </p:tnLst>
    <p:bldLst>
      <p:bldP spid="4" grpId="0"/>
      <p:bldP spid="6" grpId="0"/>
      <p:bldP spid="7"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1" name="TextBox 40"/>
          <p:cNvSpPr txBox="1"/>
          <p:nvPr/>
        </p:nvSpPr>
        <p:spPr>
          <a:xfrm>
            <a:off x="1239473" y="4943738"/>
            <a:ext cx="4703532" cy="954107"/>
          </a:xfrm>
          <a:prstGeom prst="rect">
            <a:avLst/>
          </a:prstGeom>
          <a:noFill/>
        </p:spPr>
        <p:txBody>
          <a:bodyPr wrap="none" rtlCol="0">
            <a:spAutoFit/>
          </a:bodyPr>
          <a:lstStyle/>
          <a:p>
            <a:pPr algn="ctr"/>
            <a:r>
              <a:rPr lang="ar-EG" sz="2800" b="1" dirty="0">
                <a:solidFill>
                  <a:schemeClr val="accent5">
                    <a:lumMod val="75000"/>
                  </a:schemeClr>
                </a:solidFill>
                <a:effectLst>
                  <a:outerShdw blurRad="38100" dist="38100" dir="2700000" algn="tl">
                    <a:srgbClr val="000000">
                      <a:alpha val="43137"/>
                    </a:srgbClr>
                  </a:outerShdw>
                </a:effectLst>
                <a:latin typeface="Alexandria" charset="0"/>
                <a:cs typeface="+mj-cs"/>
              </a:rPr>
              <a:t>لماذا يجب ع</a:t>
            </a:r>
            <a:r>
              <a:rPr lang="ar-SA" sz="2800" b="1" dirty="0">
                <a:solidFill>
                  <a:schemeClr val="accent5">
                    <a:lumMod val="75000"/>
                  </a:schemeClr>
                </a:solidFill>
                <a:effectLst>
                  <a:outerShdw blurRad="38100" dist="38100" dir="2700000" algn="tl">
                    <a:srgbClr val="000000">
                      <a:alpha val="43137"/>
                    </a:srgbClr>
                  </a:outerShdw>
                </a:effectLst>
                <a:latin typeface="Alexandria" charset="0"/>
                <a:cs typeface="+mj-cs"/>
              </a:rPr>
              <a:t>ل</a:t>
            </a:r>
            <a:r>
              <a:rPr lang="ar-EG" sz="2800" b="1" dirty="0">
                <a:solidFill>
                  <a:schemeClr val="accent5">
                    <a:lumMod val="75000"/>
                  </a:schemeClr>
                </a:solidFill>
                <a:effectLst>
                  <a:outerShdw blurRad="38100" dist="38100" dir="2700000" algn="tl">
                    <a:srgbClr val="000000">
                      <a:alpha val="43137"/>
                    </a:srgbClr>
                  </a:outerShdw>
                </a:effectLst>
                <a:latin typeface="Alexandria" charset="0"/>
                <a:cs typeface="+mj-cs"/>
              </a:rPr>
              <a:t>ى </a:t>
            </a:r>
            <a:r>
              <a:rPr lang="ar-SA" sz="2800" b="1" dirty="0">
                <a:solidFill>
                  <a:schemeClr val="accent5">
                    <a:lumMod val="75000"/>
                  </a:schemeClr>
                </a:solidFill>
                <a:effectLst>
                  <a:outerShdw blurRad="38100" dist="38100" dir="2700000" algn="tl">
                    <a:srgbClr val="000000">
                      <a:alpha val="43137"/>
                    </a:srgbClr>
                  </a:outerShdw>
                </a:effectLst>
                <a:latin typeface="Alexandria" charset="0"/>
                <a:cs typeface="+mj-cs"/>
              </a:rPr>
              <a:t>طلاب الإعلام</a:t>
            </a:r>
            <a:r>
              <a:rPr lang="ar-EG" sz="2800" b="1" dirty="0">
                <a:solidFill>
                  <a:schemeClr val="accent5">
                    <a:lumMod val="75000"/>
                  </a:schemeClr>
                </a:solidFill>
                <a:effectLst>
                  <a:outerShdw blurRad="38100" dist="38100" dir="2700000" algn="tl">
                    <a:srgbClr val="000000">
                      <a:alpha val="43137"/>
                    </a:srgbClr>
                  </a:outerShdw>
                </a:effectLst>
                <a:latin typeface="Alexandria" charset="0"/>
                <a:cs typeface="+mj-cs"/>
              </a:rPr>
              <a:t> والتسويق</a:t>
            </a:r>
          </a:p>
          <a:p>
            <a:pPr algn="ctr"/>
            <a:r>
              <a:rPr lang="ar-EG" sz="2800" b="1" dirty="0">
                <a:solidFill>
                  <a:schemeClr val="accent5">
                    <a:lumMod val="75000"/>
                  </a:schemeClr>
                </a:solidFill>
                <a:effectLst>
                  <a:outerShdw blurRad="38100" dist="38100" dir="2700000" algn="tl">
                    <a:srgbClr val="000000">
                      <a:alpha val="43137"/>
                    </a:srgbClr>
                  </a:outerShdw>
                </a:effectLst>
                <a:latin typeface="Alexandria" charset="0"/>
                <a:cs typeface="+mj-cs"/>
              </a:rPr>
              <a:t> دراسة </a:t>
            </a:r>
            <a:r>
              <a:rPr lang="ar-SA" sz="2800" b="1" dirty="0">
                <a:solidFill>
                  <a:schemeClr val="accent5">
                    <a:lumMod val="75000"/>
                  </a:schemeClr>
                </a:solidFill>
                <a:effectLst>
                  <a:outerShdw blurRad="38100" dist="38100" dir="2700000" algn="tl">
                    <a:srgbClr val="000000">
                      <a:alpha val="43137"/>
                    </a:srgbClr>
                  </a:outerShdw>
                </a:effectLst>
                <a:latin typeface="Alexandria" charset="0"/>
                <a:cs typeface="+mj-cs"/>
              </a:rPr>
              <a:t>مناهج البحث الع</a:t>
            </a:r>
            <a:r>
              <a:rPr lang="ar-EG" sz="2800" b="1" dirty="0">
                <a:solidFill>
                  <a:schemeClr val="accent5">
                    <a:lumMod val="75000"/>
                  </a:schemeClr>
                </a:solidFill>
                <a:effectLst>
                  <a:outerShdw blurRad="38100" dist="38100" dir="2700000" algn="tl">
                    <a:srgbClr val="000000">
                      <a:alpha val="43137"/>
                    </a:srgbClr>
                  </a:outerShdw>
                </a:effectLst>
                <a:latin typeface="Alexandria" charset="0"/>
                <a:cs typeface="+mj-cs"/>
              </a:rPr>
              <a:t>ِ</a:t>
            </a:r>
            <a:r>
              <a:rPr lang="ar-SA" sz="2800" b="1" dirty="0">
                <a:solidFill>
                  <a:schemeClr val="accent5">
                    <a:lumMod val="75000"/>
                  </a:schemeClr>
                </a:solidFill>
                <a:effectLst>
                  <a:outerShdw blurRad="38100" dist="38100" dir="2700000" algn="tl">
                    <a:srgbClr val="000000">
                      <a:alpha val="43137"/>
                    </a:srgbClr>
                  </a:outerShdw>
                </a:effectLst>
                <a:latin typeface="Alexandria" charset="0"/>
                <a:cs typeface="+mj-cs"/>
              </a:rPr>
              <a:t>لمي</a:t>
            </a:r>
            <a:r>
              <a:rPr lang="ar-EG" sz="2800" b="1" dirty="0">
                <a:solidFill>
                  <a:schemeClr val="accent5">
                    <a:lumMod val="75000"/>
                  </a:schemeClr>
                </a:solidFill>
                <a:effectLst>
                  <a:outerShdw blurRad="38100" dist="38100" dir="2700000" algn="tl">
                    <a:srgbClr val="000000">
                      <a:alpha val="43137"/>
                    </a:srgbClr>
                  </a:outerShdw>
                </a:effectLst>
                <a:latin typeface="Alexandria" charset="0"/>
                <a:cs typeface="+mj-cs"/>
              </a:rPr>
              <a:t>؟</a:t>
            </a:r>
          </a:p>
        </p:txBody>
      </p:sp>
      <p:sp>
        <p:nvSpPr>
          <p:cNvPr id="43" name="TextBox 42"/>
          <p:cNvSpPr txBox="1"/>
          <p:nvPr/>
        </p:nvSpPr>
        <p:spPr>
          <a:xfrm>
            <a:off x="5005221" y="1354195"/>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EG" sz="4000" b="1" dirty="0">
                <a:solidFill>
                  <a:schemeClr val="bg1"/>
                </a:solidFill>
                <a:latin typeface="Alexandria" charset="0"/>
                <a:cs typeface="Alexandria" charset="0"/>
              </a:rPr>
              <a:t>1</a:t>
            </a:r>
            <a:endParaRPr lang="en-US" sz="4000" b="1" dirty="0">
              <a:solidFill>
                <a:schemeClr val="bg1"/>
              </a:solidFill>
              <a:latin typeface="Alexandria" charset="0"/>
              <a:cs typeface="Alexandria" charset="0"/>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par>
                          <p:cTn id="11" fill="hold">
                            <p:stCondLst>
                              <p:cond delay="750"/>
                            </p:stCondLst>
                            <p:childTnLst>
                              <p:par>
                                <p:cTn id="12" presetID="22" presetClass="entr" presetSubtype="4" fill="hold" grpId="0" nodeType="afterEffect">
                                  <p:stCondLst>
                                    <p:cond delay="0"/>
                                  </p:stCondLst>
                                  <p:childTnLst>
                                    <p:set>
                                      <p:cBhvr>
                                        <p:cTn id="13" dur="1" fill="hold">
                                          <p:stCondLst>
                                            <p:cond delay="0"/>
                                          </p:stCondLst>
                                        </p:cTn>
                                        <p:tgtEl>
                                          <p:spTgt spid="43"/>
                                        </p:tgtEl>
                                        <p:attrNameLst>
                                          <p:attrName>style.visibility</p:attrName>
                                        </p:attrNameLst>
                                      </p:cBhvr>
                                      <p:to>
                                        <p:strVal val="visible"/>
                                      </p:to>
                                    </p:set>
                                    <p:animEffect transition="in" filter="wipe(down)">
                                      <p:cBhvr>
                                        <p:cTn id="14" dur="500"/>
                                        <p:tgtEl>
                                          <p:spTgt spid="43"/>
                                        </p:tgtEl>
                                      </p:cBhvr>
                                    </p:animEffect>
                                  </p:childTnLst>
                                </p:cTn>
                              </p:par>
                            </p:childTnLst>
                          </p:cTn>
                        </p:par>
                        <p:par>
                          <p:cTn id="15" fill="hold">
                            <p:stCondLst>
                              <p:cond delay="1250"/>
                            </p:stCondLst>
                            <p:childTnLst>
                              <p:par>
                                <p:cTn id="16" presetID="22" presetClass="entr" presetSubtype="4" fill="hold" grpId="0" nodeType="afterEffect">
                                  <p:stCondLst>
                                    <p:cond delay="0"/>
                                  </p:stCondLst>
                                  <p:childTnLst>
                                    <p:set>
                                      <p:cBhvr>
                                        <p:cTn id="17" dur="1" fill="hold">
                                          <p:stCondLst>
                                            <p:cond delay="0"/>
                                          </p:stCondLst>
                                        </p:cTn>
                                        <p:tgtEl>
                                          <p:spTgt spid="41"/>
                                        </p:tgtEl>
                                        <p:attrNameLst>
                                          <p:attrName>style.visibility</p:attrName>
                                        </p:attrNameLst>
                                      </p:cBhvr>
                                      <p:to>
                                        <p:strVal val="visible"/>
                                      </p:to>
                                    </p:set>
                                    <p:animEffect transition="in" filter="wipe(down)">
                                      <p:cBhvr>
                                        <p:cTn id="18" dur="500"/>
                                        <p:tgtEl>
                                          <p:spTgt spid="4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P spid="41" grpId="0"/>
      <p:bldP spid="43" grpId="0"/>
    </p:bldLst>
  </p:timing>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76000"/>
            <a:lum/>
          </a:blip>
          <a:srcRect/>
          <a:stretch>
            <a:fillRect/>
          </a:stretch>
        </a:blipFill>
        <a:effectLst/>
      </p:bgPr>
    </p:bg>
    <p:spTree>
      <p:nvGrpSpPr>
        <p:cNvPr id="1" name="">
          <a:extLst>
            <a:ext uri="{FF2B5EF4-FFF2-40B4-BE49-F238E27FC236}">
              <a16:creationId xmlns:a16="http://schemas.microsoft.com/office/drawing/2014/main" id="{86ACF419-EAE2-84C7-A1F4-5F602F408387}"/>
            </a:ext>
          </a:extLst>
        </p:cNvPr>
        <p:cNvGrpSpPr/>
        <p:nvPr/>
      </p:nvGrpSpPr>
      <p:grpSpPr>
        <a:xfrm>
          <a:off x="0" y="0"/>
          <a:ext cx="0" cy="0"/>
          <a:chOff x="0" y="0"/>
          <a:chExt cx="0" cy="0"/>
        </a:xfrm>
      </p:grpSpPr>
      <p:sp>
        <p:nvSpPr>
          <p:cNvPr id="4" name="TextBox 3">
            <a:extLst>
              <a:ext uri="{FF2B5EF4-FFF2-40B4-BE49-F238E27FC236}">
                <a16:creationId xmlns:a16="http://schemas.microsoft.com/office/drawing/2014/main" id="{E4F2CF57-902F-00D5-4D9A-6E73154FC2DB}"/>
              </a:ext>
            </a:extLst>
          </p:cNvPr>
          <p:cNvSpPr txBox="1"/>
          <p:nvPr/>
        </p:nvSpPr>
        <p:spPr>
          <a:xfrm>
            <a:off x="956279" y="2082210"/>
            <a:ext cx="10135181" cy="923330"/>
          </a:xfrm>
          <a:prstGeom prst="rect">
            <a:avLst/>
          </a:prstGeom>
          <a:noFill/>
        </p:spPr>
        <p:txBody>
          <a:bodyPr wrap="square" rtlCol="0">
            <a:spAutoFit/>
          </a:bodyPr>
          <a:lstStyle/>
          <a:p>
            <a:pPr algn="just" rtl="1"/>
            <a:r>
              <a:rPr lang="ar-SA" dirty="0">
                <a:cs typeface="+mj-cs"/>
              </a:rPr>
              <a:t>قد يتساءل </a:t>
            </a:r>
            <a:r>
              <a:rPr lang="ar-EG" dirty="0">
                <a:cs typeface="+mj-cs"/>
              </a:rPr>
              <a:t>ال</a:t>
            </a:r>
            <a:r>
              <a:rPr lang="ar-SA" dirty="0">
                <a:cs typeface="+mj-cs"/>
              </a:rPr>
              <a:t>بعض</a:t>
            </a:r>
            <a:r>
              <a:rPr lang="ar-EG" dirty="0">
                <a:cs typeface="+mj-cs"/>
              </a:rPr>
              <a:t>:</a:t>
            </a:r>
            <a:r>
              <a:rPr lang="ar-SA" dirty="0">
                <a:cs typeface="+mj-cs"/>
              </a:rPr>
              <a:t> </a:t>
            </a:r>
            <a:r>
              <a:rPr lang="ar-SA" dirty="0">
                <a:effectLst>
                  <a:outerShdw blurRad="38100" dist="38100" dir="2700000" algn="tl">
                    <a:srgbClr val="000000">
                      <a:alpha val="43137"/>
                    </a:srgbClr>
                  </a:outerShdw>
                </a:effectLst>
                <a:cs typeface="+mj-cs"/>
              </a:rPr>
              <a:t>"لماذا ينبغي علينا دراسة البحث العلمي؟</a:t>
            </a:r>
            <a:endParaRPr lang="ar-EG" dirty="0">
              <a:effectLst>
                <a:outerShdw blurRad="38100" dist="38100" dir="2700000" algn="tl">
                  <a:srgbClr val="000000">
                    <a:alpha val="43137"/>
                  </a:srgbClr>
                </a:outerShdw>
              </a:effectLst>
              <a:cs typeface="+mj-cs"/>
            </a:endParaRPr>
          </a:p>
          <a:p>
            <a:pPr algn="just" rtl="1"/>
            <a:r>
              <a:rPr lang="ar-EG" dirty="0">
                <a:effectLst>
                  <a:outerShdw blurRad="38100" dist="38100" dir="2700000" algn="tl">
                    <a:srgbClr val="000000">
                      <a:alpha val="43137"/>
                    </a:srgbClr>
                  </a:outerShdw>
                </a:effectLst>
                <a:cs typeface="+mj-cs"/>
              </a:rPr>
              <a:t>	        </a:t>
            </a:r>
            <a:r>
              <a:rPr lang="ar-SA" dirty="0">
                <a:effectLst>
                  <a:outerShdw blurRad="38100" dist="38100" dir="2700000" algn="tl">
                    <a:srgbClr val="000000">
                      <a:alpha val="43137"/>
                    </a:srgbClr>
                  </a:outerShdw>
                </a:effectLst>
                <a:cs typeface="+mj-cs"/>
              </a:rPr>
              <a:t>ألسنا ندرس لنصبح مذيعين، </a:t>
            </a:r>
            <a:r>
              <a:rPr lang="ar-EG" dirty="0">
                <a:effectLst>
                  <a:outerShdw blurRad="38100" dist="38100" dir="2700000" algn="tl">
                    <a:srgbClr val="000000">
                      <a:alpha val="43137"/>
                    </a:srgbClr>
                  </a:outerShdw>
                </a:effectLst>
                <a:cs typeface="+mj-cs"/>
              </a:rPr>
              <a:t>أو </a:t>
            </a:r>
            <a:r>
              <a:rPr lang="ar-SA" dirty="0">
                <a:effectLst>
                  <a:outerShdw blurRad="38100" dist="38100" dir="2700000" algn="tl">
                    <a:srgbClr val="000000">
                      <a:alpha val="43137"/>
                    </a:srgbClr>
                  </a:outerShdw>
                </a:effectLst>
                <a:cs typeface="+mj-cs"/>
              </a:rPr>
              <a:t>صحفيين،</a:t>
            </a:r>
            <a:r>
              <a:rPr lang="ar-EG" dirty="0">
                <a:effectLst>
                  <a:outerShdw blurRad="38100" dist="38100" dir="2700000" algn="tl">
                    <a:srgbClr val="000000">
                      <a:alpha val="43137"/>
                    </a:srgbClr>
                  </a:outerShdw>
                </a:effectLst>
                <a:cs typeface="+mj-cs"/>
              </a:rPr>
              <a:t> أو خُبراء تسويقيين</a:t>
            </a:r>
            <a:r>
              <a:rPr lang="ar-SA" dirty="0">
                <a:effectLst>
                  <a:outerShdw blurRad="38100" dist="38100" dir="2700000" algn="tl">
                    <a:srgbClr val="000000">
                      <a:alpha val="43137"/>
                    </a:srgbClr>
                  </a:outerShdw>
                </a:effectLst>
                <a:cs typeface="+mj-cs"/>
              </a:rPr>
              <a:t> أو م</a:t>
            </a:r>
            <a:r>
              <a:rPr lang="ar-EG" dirty="0">
                <a:effectLst>
                  <a:outerShdw blurRad="38100" dist="38100" dir="2700000" algn="tl">
                    <a:srgbClr val="000000">
                      <a:alpha val="43137"/>
                    </a:srgbClr>
                  </a:outerShdw>
                </a:effectLst>
                <a:cs typeface="+mj-cs"/>
              </a:rPr>
              <a:t>ُ</a:t>
            </a:r>
            <a:r>
              <a:rPr lang="ar-SA" dirty="0">
                <a:effectLst>
                  <a:outerShdw blurRad="38100" dist="38100" dir="2700000" algn="tl">
                    <a:srgbClr val="000000">
                      <a:alpha val="43137"/>
                    </a:srgbClr>
                  </a:outerShdw>
                </a:effectLst>
                <a:cs typeface="+mj-cs"/>
              </a:rPr>
              <a:t>نتجين؟</a:t>
            </a:r>
            <a:endParaRPr lang="ar-EG" dirty="0">
              <a:effectLst>
                <a:outerShdw blurRad="38100" dist="38100" dir="2700000" algn="tl">
                  <a:srgbClr val="000000">
                    <a:alpha val="43137"/>
                  </a:srgbClr>
                </a:outerShdw>
              </a:effectLst>
              <a:cs typeface="+mj-cs"/>
            </a:endParaRPr>
          </a:p>
          <a:p>
            <a:pPr algn="just" rtl="1"/>
            <a:r>
              <a:rPr lang="ar-EG" dirty="0">
                <a:effectLst>
                  <a:outerShdw blurRad="38100" dist="38100" dir="2700000" algn="tl">
                    <a:srgbClr val="000000">
                      <a:alpha val="43137"/>
                    </a:srgbClr>
                  </a:outerShdw>
                </a:effectLst>
                <a:cs typeface="+mj-cs"/>
              </a:rPr>
              <a:t>	        </a:t>
            </a:r>
            <a:r>
              <a:rPr lang="ar-SA" dirty="0">
                <a:effectLst>
                  <a:outerShdw blurRad="38100" dist="38100" dir="2700000" algn="tl">
                    <a:srgbClr val="000000">
                      <a:alpha val="43137"/>
                    </a:srgbClr>
                  </a:outerShdw>
                </a:effectLst>
                <a:cs typeface="+mj-cs"/>
              </a:rPr>
              <a:t>ما علاقة ذلك بجمع البيانات والتحليل والإحصاء؟</a:t>
            </a:r>
            <a:r>
              <a:rPr lang="en-US" dirty="0">
                <a:effectLst>
                  <a:outerShdw blurRad="38100" dist="38100" dir="2700000" algn="tl">
                    <a:srgbClr val="000000">
                      <a:alpha val="43137"/>
                    </a:srgbClr>
                  </a:outerShdw>
                </a:effectLst>
                <a:cs typeface="+mj-cs"/>
              </a:rPr>
              <a:t>"</a:t>
            </a:r>
            <a:endParaRPr lang="ar-EG" dirty="0">
              <a:effectLst>
                <a:outerShdw blurRad="38100" dist="38100" dir="2700000" algn="tl">
                  <a:srgbClr val="000000">
                    <a:alpha val="43137"/>
                  </a:srgbClr>
                </a:outerShdw>
              </a:effectLst>
              <a:cs typeface="+mj-cs"/>
            </a:endParaRPr>
          </a:p>
        </p:txBody>
      </p:sp>
      <p:sp>
        <p:nvSpPr>
          <p:cNvPr id="5" name="TextBox 4">
            <a:extLst>
              <a:ext uri="{FF2B5EF4-FFF2-40B4-BE49-F238E27FC236}">
                <a16:creationId xmlns:a16="http://schemas.microsoft.com/office/drawing/2014/main" id="{2E38BDF8-88AB-980E-CA37-B53E1DDDE9C1}"/>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الأولى</a:t>
            </a:r>
            <a:endParaRPr lang="en-US" sz="2400" b="1" dirty="0">
              <a:solidFill>
                <a:schemeClr val="bg1"/>
              </a:solidFill>
              <a:latin typeface="Alexandria" charset="0"/>
              <a:cs typeface="Alexandria" charset="0"/>
            </a:endParaRPr>
          </a:p>
        </p:txBody>
      </p:sp>
      <p:sp>
        <p:nvSpPr>
          <p:cNvPr id="6" name="TextBox 5">
            <a:extLst>
              <a:ext uri="{FF2B5EF4-FFF2-40B4-BE49-F238E27FC236}">
                <a16:creationId xmlns:a16="http://schemas.microsoft.com/office/drawing/2014/main" id="{9634894A-0D87-0DA5-5CE1-AF0ACCEF65D8}"/>
              </a:ext>
            </a:extLst>
          </p:cNvPr>
          <p:cNvSpPr txBox="1"/>
          <p:nvPr/>
        </p:nvSpPr>
        <p:spPr>
          <a:xfrm>
            <a:off x="2598420" y="1128103"/>
            <a:ext cx="8290559" cy="523220"/>
          </a:xfrm>
          <a:prstGeom prst="rect">
            <a:avLst/>
          </a:prstGeom>
          <a:noFill/>
        </p:spPr>
        <p:txBody>
          <a:bodyPr wrap="square" rtlCol="0">
            <a:spAutoFit/>
          </a:bodyPr>
          <a:lstStyle/>
          <a:p>
            <a:pPr algn="ctr"/>
            <a:r>
              <a:rPr lang="ar-EG" sz="2800" b="1" dirty="0">
                <a:solidFill>
                  <a:srgbClr val="2E3957"/>
                </a:solidFill>
                <a:effectLst>
                  <a:outerShdw blurRad="38100" dist="38100" dir="2700000" algn="tl">
                    <a:srgbClr val="000000">
                      <a:alpha val="43137"/>
                    </a:srgbClr>
                  </a:outerShdw>
                </a:effectLst>
                <a:latin typeface="Alexandria"/>
                <a:cs typeface="+mj-cs"/>
              </a:rPr>
              <a:t>1. لماذا يجب ع</a:t>
            </a:r>
            <a:r>
              <a:rPr lang="ar-SA" sz="2800" b="1" dirty="0">
                <a:solidFill>
                  <a:srgbClr val="2E3957"/>
                </a:solidFill>
                <a:effectLst>
                  <a:outerShdw blurRad="38100" dist="38100" dir="2700000" algn="tl">
                    <a:srgbClr val="000000">
                      <a:alpha val="43137"/>
                    </a:srgbClr>
                  </a:outerShdw>
                </a:effectLst>
                <a:latin typeface="Alexandria"/>
                <a:cs typeface="+mj-cs"/>
              </a:rPr>
              <a:t>ل</a:t>
            </a:r>
            <a:r>
              <a:rPr lang="ar-EG" sz="2800" b="1" dirty="0">
                <a:solidFill>
                  <a:srgbClr val="2E3957"/>
                </a:solidFill>
                <a:effectLst>
                  <a:outerShdw blurRad="38100" dist="38100" dir="2700000" algn="tl">
                    <a:srgbClr val="000000">
                      <a:alpha val="43137"/>
                    </a:srgbClr>
                  </a:outerShdw>
                </a:effectLst>
                <a:latin typeface="Alexandria"/>
                <a:cs typeface="+mj-cs"/>
              </a:rPr>
              <a:t>ى </a:t>
            </a:r>
            <a:r>
              <a:rPr lang="ar-SA" sz="2800" b="1" dirty="0">
                <a:solidFill>
                  <a:srgbClr val="2E3957"/>
                </a:solidFill>
                <a:effectLst>
                  <a:outerShdw blurRad="38100" dist="38100" dir="2700000" algn="tl">
                    <a:srgbClr val="000000">
                      <a:alpha val="43137"/>
                    </a:srgbClr>
                  </a:outerShdw>
                </a:effectLst>
                <a:latin typeface="Alexandria"/>
                <a:cs typeface="+mj-cs"/>
              </a:rPr>
              <a:t>طلاب الإعلام</a:t>
            </a:r>
            <a:r>
              <a:rPr lang="ar-EG" sz="2800" b="1" dirty="0">
                <a:solidFill>
                  <a:srgbClr val="2E3957"/>
                </a:solidFill>
                <a:effectLst>
                  <a:outerShdw blurRad="38100" dist="38100" dir="2700000" algn="tl">
                    <a:srgbClr val="000000">
                      <a:alpha val="43137"/>
                    </a:srgbClr>
                  </a:outerShdw>
                </a:effectLst>
                <a:latin typeface="Alexandria"/>
                <a:cs typeface="+mj-cs"/>
              </a:rPr>
              <a:t> والتسويق دراسة </a:t>
            </a:r>
            <a:r>
              <a:rPr lang="ar-SA" sz="2800" b="1" dirty="0">
                <a:solidFill>
                  <a:srgbClr val="2E3957"/>
                </a:solidFill>
                <a:effectLst>
                  <a:outerShdw blurRad="38100" dist="38100" dir="2700000" algn="tl">
                    <a:srgbClr val="000000">
                      <a:alpha val="43137"/>
                    </a:srgbClr>
                  </a:outerShdw>
                </a:effectLst>
                <a:latin typeface="Alexandria"/>
                <a:cs typeface="+mj-cs"/>
              </a:rPr>
              <a:t>مناهج البحث الع</a:t>
            </a:r>
            <a:r>
              <a:rPr lang="ar-EG" sz="2800" b="1" dirty="0">
                <a:solidFill>
                  <a:srgbClr val="2E3957"/>
                </a:solidFill>
                <a:effectLst>
                  <a:outerShdw blurRad="38100" dist="38100" dir="2700000" algn="tl">
                    <a:srgbClr val="000000">
                      <a:alpha val="43137"/>
                    </a:srgbClr>
                  </a:outerShdw>
                </a:effectLst>
                <a:latin typeface="Alexandria"/>
                <a:cs typeface="+mj-cs"/>
              </a:rPr>
              <a:t>ِ</a:t>
            </a:r>
            <a:r>
              <a:rPr lang="ar-SA" sz="2800" b="1" dirty="0">
                <a:solidFill>
                  <a:srgbClr val="2E3957"/>
                </a:solidFill>
                <a:effectLst>
                  <a:outerShdw blurRad="38100" dist="38100" dir="2700000" algn="tl">
                    <a:srgbClr val="000000">
                      <a:alpha val="43137"/>
                    </a:srgbClr>
                  </a:outerShdw>
                </a:effectLst>
                <a:latin typeface="Alexandria"/>
                <a:cs typeface="+mj-cs"/>
              </a:rPr>
              <a:t>لمي</a:t>
            </a:r>
            <a:r>
              <a:rPr lang="ar-EG" sz="2800" b="1" dirty="0">
                <a:solidFill>
                  <a:srgbClr val="2E3957"/>
                </a:solidFill>
                <a:effectLst>
                  <a:outerShdw blurRad="38100" dist="38100" dir="2700000" algn="tl">
                    <a:srgbClr val="000000">
                      <a:alpha val="43137"/>
                    </a:srgbClr>
                  </a:outerShdw>
                </a:effectLst>
                <a:latin typeface="Alexandria"/>
                <a:cs typeface="+mj-cs"/>
              </a:rPr>
              <a:t>؟</a:t>
            </a:r>
          </a:p>
        </p:txBody>
      </p:sp>
      <p:sp>
        <p:nvSpPr>
          <p:cNvPr id="3" name="TextBox 2">
            <a:extLst>
              <a:ext uri="{FF2B5EF4-FFF2-40B4-BE49-F238E27FC236}">
                <a16:creationId xmlns:a16="http://schemas.microsoft.com/office/drawing/2014/main" id="{8FB2877A-AABF-4798-9C2D-A2BF7B30E5E4}"/>
              </a:ext>
            </a:extLst>
          </p:cNvPr>
          <p:cNvSpPr txBox="1"/>
          <p:nvPr/>
        </p:nvSpPr>
        <p:spPr>
          <a:xfrm>
            <a:off x="956279" y="3389378"/>
            <a:ext cx="10135181" cy="646331"/>
          </a:xfrm>
          <a:prstGeom prst="rect">
            <a:avLst/>
          </a:prstGeom>
          <a:noFill/>
        </p:spPr>
        <p:txBody>
          <a:bodyPr wrap="square" rtlCol="0">
            <a:spAutoFit/>
          </a:bodyPr>
          <a:lstStyle/>
          <a:p>
            <a:pPr algn="just" rtl="1"/>
            <a:r>
              <a:rPr lang="ar-EG" dirty="0">
                <a:cs typeface="+mj-cs"/>
              </a:rPr>
              <a:t>	</a:t>
            </a:r>
            <a:r>
              <a:rPr lang="ar-SA" dirty="0">
                <a:cs typeface="+mj-cs"/>
              </a:rPr>
              <a:t>الحقيقة أن البحث الع</a:t>
            </a:r>
            <a:r>
              <a:rPr lang="ar-EG" dirty="0">
                <a:cs typeface="+mj-cs"/>
              </a:rPr>
              <a:t>ِ</a:t>
            </a:r>
            <a:r>
              <a:rPr lang="ar-SA" dirty="0">
                <a:cs typeface="+mj-cs"/>
              </a:rPr>
              <a:t>لمي لم يعد مجرد مجال منفصل عن العمل الإعلامي، بل أصبح عنصرًا جوهريًا فيه، وأداة لا غنى عنها لفهم الواقع وتقديم محتوى إعلامي أكثر صدقًا وتأثيرًا</a:t>
            </a:r>
            <a:r>
              <a:rPr lang="en-US" dirty="0">
                <a:cs typeface="+mj-cs"/>
              </a:rPr>
              <a:t>.</a:t>
            </a:r>
          </a:p>
        </p:txBody>
      </p:sp>
      <p:pic>
        <p:nvPicPr>
          <p:cNvPr id="2050" name="Picture 2" descr="Web designer working on website ux app development.">
            <a:extLst>
              <a:ext uri="{FF2B5EF4-FFF2-40B4-BE49-F238E27FC236}">
                <a16:creationId xmlns:a16="http://schemas.microsoft.com/office/drawing/2014/main" id="{FA50A426-94C7-EC12-BDA4-73A70A59A50D}"/>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334680" y="1703951"/>
            <a:ext cx="2034774" cy="1597708"/>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2" name="TextBox 1">
            <a:extLst>
              <a:ext uri="{FF2B5EF4-FFF2-40B4-BE49-F238E27FC236}">
                <a16:creationId xmlns:a16="http://schemas.microsoft.com/office/drawing/2014/main" id="{F50D43F9-FF6F-B0D0-00C6-618C6DAF3D2F}"/>
              </a:ext>
            </a:extLst>
          </p:cNvPr>
          <p:cNvSpPr txBox="1"/>
          <p:nvPr/>
        </p:nvSpPr>
        <p:spPr>
          <a:xfrm>
            <a:off x="956279" y="4068828"/>
            <a:ext cx="10135181" cy="923330"/>
          </a:xfrm>
          <a:prstGeom prst="rect">
            <a:avLst/>
          </a:prstGeom>
          <a:noFill/>
        </p:spPr>
        <p:txBody>
          <a:bodyPr wrap="square" rtlCol="0">
            <a:spAutoFit/>
          </a:bodyPr>
          <a:lstStyle/>
          <a:p>
            <a:pPr algn="just" rtl="1"/>
            <a:r>
              <a:rPr lang="ar-EG" dirty="0">
                <a:cs typeface="+mj-cs"/>
              </a:rPr>
              <a:t>	</a:t>
            </a:r>
            <a:r>
              <a:rPr lang="ar-SA" dirty="0">
                <a:cs typeface="+mj-cs"/>
              </a:rPr>
              <a:t>ففي عالم اليوم، لا يُمكن للإعلامي الاكتفاء بنقل المعلومة كما هي أو الاعتماد على الحدس والخبرة فقط، بل يُطالب بأن يكون قادرًا على التحقق، والتحليل، وتقديم المعلومة مدعومةً بالبيانات والأدلة</a:t>
            </a:r>
            <a:r>
              <a:rPr lang="ar-EG" dirty="0">
                <a:cs typeface="+mj-cs"/>
              </a:rPr>
              <a:t>، حيث أن </a:t>
            </a:r>
            <a:r>
              <a:rPr lang="ar-SA" dirty="0">
                <a:cs typeface="+mj-cs"/>
              </a:rPr>
              <a:t>الجمهور، والمؤسسات، وحتى منصات النشر الرقمي باتت تتطلب مستوى أعلى من الدقة والمصداقية، ولا يتحقق ذلك إلا بالرجوع إلى أدوات البحث العلمي</a:t>
            </a:r>
            <a:r>
              <a:rPr lang="en-US" dirty="0">
                <a:cs typeface="+mj-cs"/>
              </a:rPr>
              <a:t>.</a:t>
            </a:r>
            <a:endParaRPr lang="ar-EG" dirty="0">
              <a:cs typeface="+mj-cs"/>
            </a:endParaRPr>
          </a:p>
        </p:txBody>
      </p:sp>
      <p:sp>
        <p:nvSpPr>
          <p:cNvPr id="7" name="TextBox 6">
            <a:extLst>
              <a:ext uri="{FF2B5EF4-FFF2-40B4-BE49-F238E27FC236}">
                <a16:creationId xmlns:a16="http://schemas.microsoft.com/office/drawing/2014/main" id="{D395CCEF-F556-7091-5D60-299FC651A3C1}"/>
              </a:ext>
            </a:extLst>
          </p:cNvPr>
          <p:cNvSpPr txBox="1"/>
          <p:nvPr/>
        </p:nvSpPr>
        <p:spPr>
          <a:xfrm>
            <a:off x="956279" y="5091178"/>
            <a:ext cx="10135181" cy="646331"/>
          </a:xfrm>
          <a:prstGeom prst="rect">
            <a:avLst/>
          </a:prstGeom>
          <a:noFill/>
        </p:spPr>
        <p:txBody>
          <a:bodyPr wrap="square" rtlCol="0">
            <a:spAutoFit/>
          </a:bodyPr>
          <a:lstStyle/>
          <a:p>
            <a:pPr algn="just" rtl="1"/>
            <a:r>
              <a:rPr lang="ar-EG" dirty="0"/>
              <a:t>	</a:t>
            </a:r>
            <a:r>
              <a:rPr lang="ar-SA" dirty="0">
                <a:cs typeface="+mj-cs"/>
              </a:rPr>
              <a:t>لقد ولّت الأيام التي كان فيها الإعلامي يكتفي بنقل الرواية الأقوى صوتًا أو الأكثر إثارة. نحن الآن في عصر "الصحافة القائمة على الأدلة"، و"التحقق من الأخبار"، و"تحليل الجمهور وسلوكياته"، وكل هذه المهام تتطلب مهارات بحثية متقدمة</a:t>
            </a:r>
            <a:r>
              <a:rPr lang="en-US" dirty="0">
                <a:cs typeface="+mj-cs"/>
              </a:rPr>
              <a:t>.</a:t>
            </a:r>
          </a:p>
        </p:txBody>
      </p:sp>
    </p:spTree>
    <p:extLst>
      <p:ext uri="{BB962C8B-B14F-4D97-AF65-F5344CB8AC3E}">
        <p14:creationId xmlns:p14="http://schemas.microsoft.com/office/powerpoint/2010/main" val="1555687954"/>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1000"/>
                                        <p:tgtEl>
                                          <p:spTgt spid="4"/>
                                        </p:tgtEl>
                                      </p:cBhvr>
                                    </p:animEffect>
                                    <p:anim calcmode="lin" valueType="num">
                                      <p:cBhvr>
                                        <p:cTn id="13" dur="1000" fill="hold"/>
                                        <p:tgtEl>
                                          <p:spTgt spid="4"/>
                                        </p:tgtEl>
                                        <p:attrNameLst>
                                          <p:attrName>ppt_x</p:attrName>
                                        </p:attrNameLst>
                                      </p:cBhvr>
                                      <p:tavLst>
                                        <p:tav tm="0">
                                          <p:val>
                                            <p:strVal val="#ppt_x"/>
                                          </p:val>
                                        </p:tav>
                                        <p:tav tm="100000">
                                          <p:val>
                                            <p:strVal val="#ppt_x"/>
                                          </p:val>
                                        </p:tav>
                                      </p:tavLst>
                                    </p:anim>
                                    <p:anim calcmode="lin" valueType="num">
                                      <p:cBhvr>
                                        <p:cTn id="14" dur="1000" fill="hold"/>
                                        <p:tgtEl>
                                          <p:spTgt spid="4"/>
                                        </p:tgtEl>
                                        <p:attrNameLst>
                                          <p:attrName>ppt_y</p:attrName>
                                        </p:attrNameLst>
                                      </p:cBhvr>
                                      <p:tavLst>
                                        <p:tav tm="0">
                                          <p:val>
                                            <p:strVal val="#ppt_y+.1"/>
                                          </p:val>
                                        </p:tav>
                                        <p:tav tm="100000">
                                          <p:val>
                                            <p:strVal val="#ppt_y"/>
                                          </p:val>
                                        </p:tav>
                                      </p:tavLst>
                                    </p:anim>
                                  </p:childTnLst>
                                </p:cTn>
                              </p:par>
                            </p:childTnLst>
                          </p:cTn>
                        </p:par>
                        <p:par>
                          <p:cTn id="15" fill="hold">
                            <p:stCondLst>
                              <p:cond delay="1000"/>
                            </p:stCondLst>
                            <p:childTnLst>
                              <p:par>
                                <p:cTn id="16" presetID="42" presetClass="entr" presetSubtype="0" fill="hold" grpId="0" nodeType="afterEffect">
                                  <p:stCondLst>
                                    <p:cond delay="0"/>
                                  </p:stCondLst>
                                  <p:childTnLst>
                                    <p:set>
                                      <p:cBhvr>
                                        <p:cTn id="17" dur="1" fill="hold">
                                          <p:stCondLst>
                                            <p:cond delay="0"/>
                                          </p:stCondLst>
                                        </p:cTn>
                                        <p:tgtEl>
                                          <p:spTgt spid="3"/>
                                        </p:tgtEl>
                                        <p:attrNameLst>
                                          <p:attrName>style.visibility</p:attrName>
                                        </p:attrNameLst>
                                      </p:cBhvr>
                                      <p:to>
                                        <p:strVal val="visible"/>
                                      </p:to>
                                    </p:set>
                                    <p:animEffect transition="in" filter="fade">
                                      <p:cBhvr>
                                        <p:cTn id="18" dur="1000"/>
                                        <p:tgtEl>
                                          <p:spTgt spid="3"/>
                                        </p:tgtEl>
                                      </p:cBhvr>
                                    </p:animEffect>
                                    <p:anim calcmode="lin" valueType="num">
                                      <p:cBhvr>
                                        <p:cTn id="19" dur="1000" fill="hold"/>
                                        <p:tgtEl>
                                          <p:spTgt spid="3"/>
                                        </p:tgtEl>
                                        <p:attrNameLst>
                                          <p:attrName>ppt_x</p:attrName>
                                        </p:attrNameLst>
                                      </p:cBhvr>
                                      <p:tavLst>
                                        <p:tav tm="0">
                                          <p:val>
                                            <p:strVal val="#ppt_x"/>
                                          </p:val>
                                        </p:tav>
                                        <p:tav tm="100000">
                                          <p:val>
                                            <p:strVal val="#ppt_x"/>
                                          </p:val>
                                        </p:tav>
                                      </p:tavLst>
                                    </p:anim>
                                    <p:anim calcmode="lin" valueType="num">
                                      <p:cBhvr>
                                        <p:cTn id="20" dur="1000" fill="hold"/>
                                        <p:tgtEl>
                                          <p:spTgt spid="3"/>
                                        </p:tgtEl>
                                        <p:attrNameLst>
                                          <p:attrName>ppt_y</p:attrName>
                                        </p:attrNameLst>
                                      </p:cBhvr>
                                      <p:tavLst>
                                        <p:tav tm="0">
                                          <p:val>
                                            <p:strVal val="#ppt_y+.1"/>
                                          </p:val>
                                        </p:tav>
                                        <p:tav tm="100000">
                                          <p:val>
                                            <p:strVal val="#ppt_y"/>
                                          </p:val>
                                        </p:tav>
                                      </p:tavLst>
                                    </p:anim>
                                  </p:childTnLst>
                                </p:cTn>
                              </p:par>
                            </p:childTnLst>
                          </p:cTn>
                        </p:par>
                        <p:par>
                          <p:cTn id="21" fill="hold">
                            <p:stCondLst>
                              <p:cond delay="2000"/>
                            </p:stCondLst>
                            <p:childTnLst>
                              <p:par>
                                <p:cTn id="22" presetID="42" presetClass="entr" presetSubtype="0" fill="hold" grpId="0" nodeType="afterEffect">
                                  <p:stCondLst>
                                    <p:cond delay="0"/>
                                  </p:stCondLst>
                                  <p:childTnLst>
                                    <p:set>
                                      <p:cBhvr>
                                        <p:cTn id="23" dur="1" fill="hold">
                                          <p:stCondLst>
                                            <p:cond delay="0"/>
                                          </p:stCondLst>
                                        </p:cTn>
                                        <p:tgtEl>
                                          <p:spTgt spid="2"/>
                                        </p:tgtEl>
                                        <p:attrNameLst>
                                          <p:attrName>style.visibility</p:attrName>
                                        </p:attrNameLst>
                                      </p:cBhvr>
                                      <p:to>
                                        <p:strVal val="visible"/>
                                      </p:to>
                                    </p:set>
                                    <p:animEffect transition="in" filter="fade">
                                      <p:cBhvr>
                                        <p:cTn id="24" dur="1000"/>
                                        <p:tgtEl>
                                          <p:spTgt spid="2"/>
                                        </p:tgtEl>
                                      </p:cBhvr>
                                    </p:animEffect>
                                    <p:anim calcmode="lin" valueType="num">
                                      <p:cBhvr>
                                        <p:cTn id="25" dur="1000" fill="hold"/>
                                        <p:tgtEl>
                                          <p:spTgt spid="2"/>
                                        </p:tgtEl>
                                        <p:attrNameLst>
                                          <p:attrName>ppt_x</p:attrName>
                                        </p:attrNameLst>
                                      </p:cBhvr>
                                      <p:tavLst>
                                        <p:tav tm="0">
                                          <p:val>
                                            <p:strVal val="#ppt_x"/>
                                          </p:val>
                                        </p:tav>
                                        <p:tav tm="100000">
                                          <p:val>
                                            <p:strVal val="#ppt_x"/>
                                          </p:val>
                                        </p:tav>
                                      </p:tavLst>
                                    </p:anim>
                                    <p:anim calcmode="lin" valueType="num">
                                      <p:cBhvr>
                                        <p:cTn id="26" dur="1000" fill="hold"/>
                                        <p:tgtEl>
                                          <p:spTgt spid="2"/>
                                        </p:tgtEl>
                                        <p:attrNameLst>
                                          <p:attrName>ppt_y</p:attrName>
                                        </p:attrNameLst>
                                      </p:cBhvr>
                                      <p:tavLst>
                                        <p:tav tm="0">
                                          <p:val>
                                            <p:strVal val="#ppt_y+.1"/>
                                          </p:val>
                                        </p:tav>
                                        <p:tav tm="100000">
                                          <p:val>
                                            <p:strVal val="#ppt_y"/>
                                          </p:val>
                                        </p:tav>
                                      </p:tavLst>
                                    </p:anim>
                                  </p:childTnLst>
                                </p:cTn>
                              </p:par>
                            </p:childTnLst>
                          </p:cTn>
                        </p:par>
                        <p:par>
                          <p:cTn id="27" fill="hold">
                            <p:stCondLst>
                              <p:cond delay="3000"/>
                            </p:stCondLst>
                            <p:childTnLst>
                              <p:par>
                                <p:cTn id="28" presetID="42" presetClass="entr" presetSubtype="0" fill="hold" grpId="0" nodeType="afterEffect">
                                  <p:stCondLst>
                                    <p:cond delay="0"/>
                                  </p:stCondLst>
                                  <p:childTnLst>
                                    <p:set>
                                      <p:cBhvr>
                                        <p:cTn id="29" dur="1" fill="hold">
                                          <p:stCondLst>
                                            <p:cond delay="0"/>
                                          </p:stCondLst>
                                        </p:cTn>
                                        <p:tgtEl>
                                          <p:spTgt spid="7"/>
                                        </p:tgtEl>
                                        <p:attrNameLst>
                                          <p:attrName>style.visibility</p:attrName>
                                        </p:attrNameLst>
                                      </p:cBhvr>
                                      <p:to>
                                        <p:strVal val="visible"/>
                                      </p:to>
                                    </p:set>
                                    <p:animEffect transition="in" filter="fade">
                                      <p:cBhvr>
                                        <p:cTn id="30" dur="1000"/>
                                        <p:tgtEl>
                                          <p:spTgt spid="7"/>
                                        </p:tgtEl>
                                      </p:cBhvr>
                                    </p:animEffect>
                                    <p:anim calcmode="lin" valueType="num">
                                      <p:cBhvr>
                                        <p:cTn id="31" dur="1000" fill="hold"/>
                                        <p:tgtEl>
                                          <p:spTgt spid="7"/>
                                        </p:tgtEl>
                                        <p:attrNameLst>
                                          <p:attrName>ppt_x</p:attrName>
                                        </p:attrNameLst>
                                      </p:cBhvr>
                                      <p:tavLst>
                                        <p:tav tm="0">
                                          <p:val>
                                            <p:strVal val="#ppt_x"/>
                                          </p:val>
                                        </p:tav>
                                        <p:tav tm="100000">
                                          <p:val>
                                            <p:strVal val="#ppt_x"/>
                                          </p:val>
                                        </p:tav>
                                      </p:tavLst>
                                    </p:anim>
                                    <p:anim calcmode="lin" valueType="num">
                                      <p:cBhvr>
                                        <p:cTn id="32"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p:bldP spid="3" grpId="0"/>
      <p:bldP spid="2" grpId="0"/>
      <p:bldP spid="7" grpId="0"/>
    </p:bldLst>
  </p:timing>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1">
          <a:blip r:embed="rId5">
            <a:alphaModFix amt="76000"/>
            <a:lum/>
          </a:blip>
          <a:srcRect/>
          <a:stretch>
            <a:fillRect/>
          </a:stretch>
        </a:blipFill>
        <a:effectLst/>
      </p:bgPr>
    </p:bg>
    <p:spTree>
      <p:nvGrpSpPr>
        <p:cNvPr id="1" name="">
          <a:extLst>
            <a:ext uri="{FF2B5EF4-FFF2-40B4-BE49-F238E27FC236}">
              <a16:creationId xmlns:a16="http://schemas.microsoft.com/office/drawing/2014/main" id="{1382855C-A288-C855-4C68-D56340DF9F08}"/>
            </a:ext>
          </a:extLst>
        </p:cNvPr>
        <p:cNvGrpSpPr/>
        <p:nvPr/>
      </p:nvGrpSpPr>
      <p:grpSpPr>
        <a:xfrm>
          <a:off x="0" y="0"/>
          <a:ext cx="0" cy="0"/>
          <a:chOff x="0" y="0"/>
          <a:chExt cx="0" cy="0"/>
        </a:xfrm>
      </p:grpSpPr>
      <p:sp>
        <p:nvSpPr>
          <p:cNvPr id="4" name="TextBox 3">
            <a:extLst>
              <a:ext uri="{FF2B5EF4-FFF2-40B4-BE49-F238E27FC236}">
                <a16:creationId xmlns:a16="http://schemas.microsoft.com/office/drawing/2014/main" id="{994DC651-BA56-DCD9-9038-4EF8A69A6337}"/>
              </a:ext>
            </a:extLst>
          </p:cNvPr>
          <p:cNvSpPr txBox="1"/>
          <p:nvPr/>
        </p:nvSpPr>
        <p:spPr>
          <a:xfrm>
            <a:off x="956279" y="3008888"/>
            <a:ext cx="10135181" cy="646331"/>
          </a:xfrm>
          <a:prstGeom prst="rect">
            <a:avLst/>
          </a:prstGeom>
          <a:noFill/>
        </p:spPr>
        <p:txBody>
          <a:bodyPr wrap="square" rtlCol="0">
            <a:spAutoFit/>
          </a:bodyPr>
          <a:lstStyle/>
          <a:p>
            <a:pPr algn="just" rtl="1"/>
            <a:r>
              <a:rPr lang="ar-EG" dirty="0">
                <a:cs typeface="+mj-cs"/>
              </a:rPr>
              <a:t>	</a:t>
            </a:r>
            <a:r>
              <a:rPr lang="ar-SA" dirty="0">
                <a:cs typeface="+mj-cs"/>
              </a:rPr>
              <a:t>كما أن العديد من القيم المهنية في الإعلام </a:t>
            </a:r>
            <a:r>
              <a:rPr lang="ar-EG" dirty="0">
                <a:cs typeface="+mj-cs"/>
              </a:rPr>
              <a:t>(</a:t>
            </a:r>
            <a:r>
              <a:rPr lang="ar-SA" dirty="0">
                <a:cs typeface="+mj-cs"/>
              </a:rPr>
              <a:t>مثل الموضوعية، والتوازن، والدقة</a:t>
            </a:r>
            <a:r>
              <a:rPr lang="ar-EG" dirty="0">
                <a:cs typeface="+mj-cs"/>
              </a:rPr>
              <a:t>) </a:t>
            </a:r>
            <a:r>
              <a:rPr lang="ar-SA" dirty="0">
                <a:cs typeface="+mj-cs"/>
              </a:rPr>
              <a:t>لا يمكن تطبيقها فعليًا دون فهم مناهج البحث الع</a:t>
            </a:r>
            <a:r>
              <a:rPr lang="ar-EG" dirty="0">
                <a:cs typeface="+mj-cs"/>
              </a:rPr>
              <a:t>ِ</a:t>
            </a:r>
            <a:r>
              <a:rPr lang="ar-SA" dirty="0">
                <a:cs typeface="+mj-cs"/>
              </a:rPr>
              <a:t>لمي وكيفية </a:t>
            </a:r>
            <a:r>
              <a:rPr lang="ar-EG" dirty="0">
                <a:cs typeface="+mj-cs"/>
              </a:rPr>
              <a:t>تطبيق أخلاقياته</a:t>
            </a:r>
            <a:r>
              <a:rPr lang="ar-SA" dirty="0">
                <a:cs typeface="+mj-cs"/>
              </a:rPr>
              <a:t> في الميدان الإعلامي.</a:t>
            </a:r>
            <a:endParaRPr lang="ar-EG" dirty="0">
              <a:cs typeface="+mj-cs"/>
            </a:endParaRPr>
          </a:p>
        </p:txBody>
      </p:sp>
      <p:sp>
        <p:nvSpPr>
          <p:cNvPr id="5" name="TextBox 4">
            <a:extLst>
              <a:ext uri="{FF2B5EF4-FFF2-40B4-BE49-F238E27FC236}">
                <a16:creationId xmlns:a16="http://schemas.microsoft.com/office/drawing/2014/main" id="{8BF27C86-7F90-DAE5-8C88-4F7D72711205}"/>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الأولى</a:t>
            </a:r>
            <a:endParaRPr lang="en-US" sz="2400" b="1" dirty="0">
              <a:solidFill>
                <a:schemeClr val="bg1"/>
              </a:solidFill>
              <a:latin typeface="Alexandria" charset="0"/>
              <a:cs typeface="Alexandria" charset="0"/>
            </a:endParaRPr>
          </a:p>
        </p:txBody>
      </p:sp>
      <p:pic>
        <p:nvPicPr>
          <p:cNvPr id="2" name="data-analysis-animation-download-in-lottie-json-gif-static-svg-file-formats--analytics-logo-search-online-women-working-pack-people-animations-6830232">
            <a:hlinkClick r:id="" action="ppaction://media"/>
            <a:extLst>
              <a:ext uri="{FF2B5EF4-FFF2-40B4-BE49-F238E27FC236}">
                <a16:creationId xmlns:a16="http://schemas.microsoft.com/office/drawing/2014/main" id="{BF190E98-5A14-8FDD-F992-7EEDB3CAEBFE}"/>
              </a:ext>
            </a:extLst>
          </p:cNvPr>
          <p:cNvPicPr>
            <a:picLocks noChangeAspect="1"/>
          </p:cNvPicPr>
          <p:nvPr>
            <a:videoFile r:link="rId3"/>
            <p:extLst>
              <p:ext uri="{DAA4B4D4-6D71-4841-9C94-3DE7FCFB9230}">
                <p14:media xmlns:p14="http://schemas.microsoft.com/office/powerpoint/2010/main" r:embed="rId2"/>
              </p:ext>
            </p:extLst>
          </p:nvPr>
        </p:nvPicPr>
        <p:blipFill>
          <a:blip r:embed="rId6"/>
          <a:stretch>
            <a:fillRect/>
          </a:stretch>
        </p:blipFill>
        <p:spPr>
          <a:xfrm>
            <a:off x="9761220" y="1706106"/>
            <a:ext cx="1458681" cy="1358574"/>
          </a:xfrm>
          <a:prstGeom prst="rect">
            <a:avLst/>
          </a:prstGeom>
        </p:spPr>
      </p:pic>
      <p:sp>
        <p:nvSpPr>
          <p:cNvPr id="12" name="TextBox 11">
            <a:extLst>
              <a:ext uri="{FF2B5EF4-FFF2-40B4-BE49-F238E27FC236}">
                <a16:creationId xmlns:a16="http://schemas.microsoft.com/office/drawing/2014/main" id="{DFAA8D86-C7CC-CEF2-8B0D-DF944A56A7D2}"/>
              </a:ext>
            </a:extLst>
          </p:cNvPr>
          <p:cNvSpPr txBox="1"/>
          <p:nvPr/>
        </p:nvSpPr>
        <p:spPr>
          <a:xfrm>
            <a:off x="956279" y="5343345"/>
            <a:ext cx="10135181" cy="646331"/>
          </a:xfrm>
          <a:prstGeom prst="rect">
            <a:avLst/>
          </a:prstGeom>
          <a:noFill/>
        </p:spPr>
        <p:txBody>
          <a:bodyPr wrap="square" rtlCol="0">
            <a:spAutoFit/>
          </a:bodyPr>
          <a:lstStyle/>
          <a:p>
            <a:pPr algn="just" rtl="1"/>
            <a:r>
              <a:rPr lang="ar-EG" dirty="0">
                <a:cs typeface="+mj-cs"/>
              </a:rPr>
              <a:t>	</a:t>
            </a:r>
            <a:r>
              <a:rPr lang="ar-SA" dirty="0">
                <a:cs typeface="+mj-cs"/>
              </a:rPr>
              <a:t>وأخيرًا، يُمكّن البحث الإعلامي</a:t>
            </a:r>
            <a:r>
              <a:rPr lang="ar-EG" dirty="0">
                <a:cs typeface="+mj-cs"/>
              </a:rPr>
              <a:t>ين</a:t>
            </a:r>
            <a:r>
              <a:rPr lang="ar-SA" dirty="0">
                <a:cs typeface="+mj-cs"/>
              </a:rPr>
              <a:t> </a:t>
            </a:r>
            <a:r>
              <a:rPr lang="ar-EG" dirty="0">
                <a:cs typeface="+mj-cs"/>
              </a:rPr>
              <a:t>و</a:t>
            </a:r>
            <a:r>
              <a:rPr lang="ar-SA" dirty="0">
                <a:cs typeface="+mj-cs"/>
              </a:rPr>
              <a:t>الصحفيين </a:t>
            </a:r>
            <a:r>
              <a:rPr lang="ar-EG" dirty="0">
                <a:cs typeface="+mj-cs"/>
              </a:rPr>
              <a:t>والمسوقين والمنتجين </a:t>
            </a:r>
            <a:r>
              <a:rPr lang="ar-SA" dirty="0">
                <a:cs typeface="+mj-cs"/>
              </a:rPr>
              <a:t>و</a:t>
            </a:r>
            <a:r>
              <a:rPr lang="ar-EG" dirty="0">
                <a:cs typeface="+mj-cs"/>
              </a:rPr>
              <a:t>كافة </a:t>
            </a:r>
            <a:r>
              <a:rPr lang="ar-SA" dirty="0">
                <a:cs typeface="+mj-cs"/>
              </a:rPr>
              <a:t>الممارسين من أن يكونوا صانعي سياسات إعلامية</a:t>
            </a:r>
            <a:r>
              <a:rPr lang="ar-EG" dirty="0">
                <a:cs typeface="+mj-cs"/>
              </a:rPr>
              <a:t> وتسويقية</a:t>
            </a:r>
            <a:r>
              <a:rPr lang="ar-SA" dirty="0">
                <a:cs typeface="+mj-cs"/>
              </a:rPr>
              <a:t>، وأن يسهموا في تشخيص المشكلات الاجتماعية واقتراح حلول فعلية تستند إلى دراسات وملاحظات ميدانية</a:t>
            </a:r>
            <a:r>
              <a:rPr lang="en-US" dirty="0">
                <a:cs typeface="+mj-cs"/>
              </a:rPr>
              <a:t>.</a:t>
            </a:r>
          </a:p>
        </p:txBody>
      </p:sp>
      <p:sp>
        <p:nvSpPr>
          <p:cNvPr id="3" name="TextBox 2">
            <a:extLst>
              <a:ext uri="{FF2B5EF4-FFF2-40B4-BE49-F238E27FC236}">
                <a16:creationId xmlns:a16="http://schemas.microsoft.com/office/drawing/2014/main" id="{62B35C9B-30C4-AB96-D6FD-06E38FA3E275}"/>
              </a:ext>
            </a:extLst>
          </p:cNvPr>
          <p:cNvSpPr txBox="1"/>
          <p:nvPr/>
        </p:nvSpPr>
        <p:spPr>
          <a:xfrm>
            <a:off x="1035035" y="4642714"/>
            <a:ext cx="10135181" cy="646331"/>
          </a:xfrm>
          <a:prstGeom prst="rect">
            <a:avLst/>
          </a:prstGeom>
          <a:noFill/>
        </p:spPr>
        <p:txBody>
          <a:bodyPr wrap="square" rtlCol="0">
            <a:spAutoFit/>
          </a:bodyPr>
          <a:lstStyle/>
          <a:p>
            <a:pPr algn="just" rtl="1"/>
            <a:r>
              <a:rPr lang="en-US" dirty="0"/>
              <a:t>	</a:t>
            </a:r>
            <a:r>
              <a:rPr lang="ar-EG" dirty="0">
                <a:cs typeface="+mj-cs"/>
              </a:rPr>
              <a:t>أيضًا </a:t>
            </a:r>
            <a:r>
              <a:rPr lang="ar-SA" dirty="0">
                <a:cs typeface="+mj-cs"/>
              </a:rPr>
              <a:t>الجهات الممولة للمشاريع الإعلامية (سواء كانت حكومية أو خاصة أو دولية) </a:t>
            </a:r>
            <a:r>
              <a:rPr lang="ar-EG" dirty="0">
                <a:cs typeface="+mj-cs"/>
              </a:rPr>
              <a:t>أصبحت</a:t>
            </a:r>
            <a:r>
              <a:rPr lang="ar-SA" dirty="0">
                <a:cs typeface="+mj-cs"/>
              </a:rPr>
              <a:t> تشترط تضمين تقارير تقييم قائمة على منهج ع</a:t>
            </a:r>
            <a:r>
              <a:rPr lang="ar-EG" dirty="0">
                <a:cs typeface="+mj-cs"/>
              </a:rPr>
              <a:t>ِ</a:t>
            </a:r>
            <a:r>
              <a:rPr lang="ar-SA" dirty="0">
                <a:cs typeface="+mj-cs"/>
              </a:rPr>
              <a:t>لمي دقيق، ما يجعل من إتقان مناهج البحث شرطًا لتطوير المحتوى</a:t>
            </a:r>
            <a:r>
              <a:rPr lang="ar-EG" dirty="0">
                <a:cs typeface="+mj-cs"/>
              </a:rPr>
              <a:t> </a:t>
            </a:r>
            <a:r>
              <a:rPr lang="ar-SA" dirty="0">
                <a:cs typeface="+mj-cs"/>
              </a:rPr>
              <a:t>الإعلامي</a:t>
            </a:r>
            <a:r>
              <a:rPr lang="ar-EG" dirty="0">
                <a:cs typeface="+mj-cs"/>
              </a:rPr>
              <a:t> </a:t>
            </a:r>
            <a:r>
              <a:rPr lang="ar-SA" dirty="0">
                <a:cs typeface="+mj-cs"/>
              </a:rPr>
              <a:t>ومصادر تمويل</a:t>
            </a:r>
            <a:r>
              <a:rPr lang="ar-EG" dirty="0">
                <a:cs typeface="+mj-cs"/>
              </a:rPr>
              <a:t>ه</a:t>
            </a:r>
            <a:r>
              <a:rPr lang="en-US" dirty="0">
                <a:cs typeface="+mj-cs"/>
              </a:rPr>
              <a:t>.</a:t>
            </a:r>
          </a:p>
        </p:txBody>
      </p:sp>
      <p:sp>
        <p:nvSpPr>
          <p:cNvPr id="7" name="TextBox 6">
            <a:extLst>
              <a:ext uri="{FF2B5EF4-FFF2-40B4-BE49-F238E27FC236}">
                <a16:creationId xmlns:a16="http://schemas.microsoft.com/office/drawing/2014/main" id="{5CDE5137-483D-330D-67FD-E06E57E523BB}"/>
              </a:ext>
            </a:extLst>
          </p:cNvPr>
          <p:cNvSpPr txBox="1"/>
          <p:nvPr/>
        </p:nvSpPr>
        <p:spPr>
          <a:xfrm>
            <a:off x="956279" y="3671675"/>
            <a:ext cx="10135181" cy="923330"/>
          </a:xfrm>
          <a:prstGeom prst="rect">
            <a:avLst/>
          </a:prstGeom>
          <a:noFill/>
        </p:spPr>
        <p:txBody>
          <a:bodyPr wrap="square" rtlCol="0">
            <a:spAutoFit/>
          </a:bodyPr>
          <a:lstStyle/>
          <a:p>
            <a:pPr algn="just" rtl="1"/>
            <a:r>
              <a:rPr lang="ar-EG" dirty="0">
                <a:cs typeface="+mj-cs"/>
              </a:rPr>
              <a:t>	</a:t>
            </a:r>
            <a:r>
              <a:rPr lang="ar-SA" dirty="0">
                <a:effectLst>
                  <a:outerShdw blurRad="38100" dist="38100" dir="2700000" algn="tl">
                    <a:srgbClr val="000000">
                      <a:alpha val="43137"/>
                    </a:srgbClr>
                  </a:outerShdw>
                </a:effectLst>
                <a:cs typeface="+mj-cs"/>
              </a:rPr>
              <a:t>فمثلًا، كيف يمكن قياس مدى تأثير حملة إعلامية؟ أو معرفة الاتجاهات العامة للرأي العام تجاه</a:t>
            </a:r>
            <a:r>
              <a:rPr lang="ar-EG" dirty="0">
                <a:effectLst>
                  <a:outerShdw blurRad="38100" dist="38100" dir="2700000" algn="tl">
                    <a:srgbClr val="000000">
                      <a:alpha val="43137"/>
                    </a:srgbClr>
                  </a:outerShdw>
                </a:effectLst>
                <a:cs typeface="+mj-cs"/>
              </a:rPr>
              <a:t> القضايا التي نتناولها</a:t>
            </a:r>
            <a:r>
              <a:rPr lang="ar-SA" dirty="0">
                <a:effectLst>
                  <a:outerShdw blurRad="38100" dist="38100" dir="2700000" algn="tl">
                    <a:srgbClr val="000000">
                      <a:alpha val="43137"/>
                    </a:srgbClr>
                  </a:outerShdw>
                </a:effectLst>
                <a:cs typeface="+mj-cs"/>
              </a:rPr>
              <a:t>؟ أو تحليل </a:t>
            </a:r>
            <a:r>
              <a:rPr lang="ar-EG" dirty="0">
                <a:effectLst>
                  <a:outerShdw blurRad="38100" dist="38100" dir="2700000" algn="tl">
                    <a:srgbClr val="000000">
                      <a:alpha val="43137"/>
                    </a:srgbClr>
                  </a:outerShdw>
                </a:effectLst>
                <a:cs typeface="+mj-cs"/>
              </a:rPr>
              <a:t>ردود أفعال الجمهور على </a:t>
            </a:r>
            <a:r>
              <a:rPr lang="ar-SA" dirty="0">
                <a:effectLst>
                  <a:outerShdw blurRad="38100" dist="38100" dir="2700000" algn="tl">
                    <a:srgbClr val="000000">
                      <a:alpha val="43137"/>
                    </a:srgbClr>
                  </a:outerShdw>
                </a:effectLst>
                <a:cs typeface="+mj-cs"/>
              </a:rPr>
              <a:t>وسائل التواصل الاجتماعي</a:t>
            </a:r>
            <a:r>
              <a:rPr lang="ar-EG" dirty="0">
                <a:effectLst>
                  <a:outerShdw blurRad="38100" dist="38100" dir="2700000" algn="tl">
                    <a:srgbClr val="000000">
                      <a:alpha val="43137"/>
                    </a:srgbClr>
                  </a:outerShdw>
                </a:effectLst>
                <a:cs typeface="+mj-cs"/>
              </a:rPr>
              <a:t> تجاه ما نقدمه لهم</a:t>
            </a:r>
            <a:r>
              <a:rPr lang="ar-SA" dirty="0">
                <a:effectLst>
                  <a:outerShdw blurRad="38100" dist="38100" dir="2700000" algn="tl">
                    <a:srgbClr val="000000">
                      <a:alpha val="43137"/>
                    </a:srgbClr>
                  </a:outerShdw>
                </a:effectLst>
                <a:cs typeface="+mj-cs"/>
              </a:rPr>
              <a:t>؟</a:t>
            </a:r>
            <a:r>
              <a:rPr lang="ar-EG" dirty="0">
                <a:effectLst>
                  <a:outerShdw blurRad="38100" dist="38100" dir="2700000" algn="tl">
                    <a:srgbClr val="000000">
                      <a:alpha val="43137"/>
                    </a:srgbClr>
                  </a:outerShdw>
                </a:effectLst>
                <a:cs typeface="+mj-cs"/>
              </a:rPr>
              <a:t> </a:t>
            </a:r>
            <a:r>
              <a:rPr lang="ar-SA" dirty="0">
                <a:cs typeface="+mj-cs"/>
              </a:rPr>
              <a:t>...</a:t>
            </a:r>
            <a:r>
              <a:rPr lang="ar-SA" dirty="0">
                <a:effectLst>
                  <a:outerShdw blurRad="38100" dist="38100" dir="2700000" algn="tl">
                    <a:srgbClr val="000000">
                      <a:alpha val="43137"/>
                    </a:srgbClr>
                  </a:outerShdw>
                </a:effectLst>
                <a:cs typeface="+mj-cs"/>
              </a:rPr>
              <a:t> </a:t>
            </a:r>
            <a:r>
              <a:rPr lang="ar-SA" dirty="0">
                <a:cs typeface="+mj-cs"/>
              </a:rPr>
              <a:t>كلها أسئلة لا تُجاب بالتخمين، بل بأدوات بحث ع</a:t>
            </a:r>
            <a:r>
              <a:rPr lang="ar-EG" dirty="0">
                <a:cs typeface="+mj-cs"/>
              </a:rPr>
              <a:t>ِ</a:t>
            </a:r>
            <a:r>
              <a:rPr lang="ar-SA" dirty="0">
                <a:cs typeface="+mj-cs"/>
              </a:rPr>
              <a:t>لمي </a:t>
            </a:r>
            <a:r>
              <a:rPr lang="ar-EG" dirty="0">
                <a:cs typeface="+mj-cs"/>
              </a:rPr>
              <a:t>تتبع خطوات </a:t>
            </a:r>
            <a:r>
              <a:rPr lang="ar-SA" dirty="0">
                <a:cs typeface="+mj-cs"/>
              </a:rPr>
              <a:t>منهجية</a:t>
            </a:r>
            <a:r>
              <a:rPr lang="en-US" dirty="0">
                <a:cs typeface="+mj-cs"/>
              </a:rPr>
              <a:t>.</a:t>
            </a:r>
          </a:p>
        </p:txBody>
      </p:sp>
      <p:sp>
        <p:nvSpPr>
          <p:cNvPr id="9" name="TextBox 8">
            <a:extLst>
              <a:ext uri="{FF2B5EF4-FFF2-40B4-BE49-F238E27FC236}">
                <a16:creationId xmlns:a16="http://schemas.microsoft.com/office/drawing/2014/main" id="{9634894A-0D87-0DA5-5CE1-AF0ACCEF65D8}"/>
              </a:ext>
            </a:extLst>
          </p:cNvPr>
          <p:cNvSpPr txBox="1"/>
          <p:nvPr/>
        </p:nvSpPr>
        <p:spPr>
          <a:xfrm>
            <a:off x="2598420" y="1128103"/>
            <a:ext cx="8290559" cy="523220"/>
          </a:xfrm>
          <a:prstGeom prst="rect">
            <a:avLst/>
          </a:prstGeom>
          <a:noFill/>
        </p:spPr>
        <p:txBody>
          <a:bodyPr wrap="square" rtlCol="0">
            <a:spAutoFit/>
          </a:bodyPr>
          <a:lstStyle/>
          <a:p>
            <a:pPr algn="ctr"/>
            <a:r>
              <a:rPr lang="ar-EG" sz="2800" b="1" dirty="0">
                <a:solidFill>
                  <a:srgbClr val="2E3957"/>
                </a:solidFill>
                <a:effectLst>
                  <a:outerShdw blurRad="38100" dist="38100" dir="2700000" algn="tl">
                    <a:srgbClr val="000000">
                      <a:alpha val="43137"/>
                    </a:srgbClr>
                  </a:outerShdw>
                </a:effectLst>
                <a:latin typeface="Alexandria"/>
                <a:cs typeface="+mj-cs"/>
              </a:rPr>
              <a:t>1. لماذا يجب ع</a:t>
            </a:r>
            <a:r>
              <a:rPr lang="ar-SA" sz="2800" b="1" dirty="0">
                <a:solidFill>
                  <a:srgbClr val="2E3957"/>
                </a:solidFill>
                <a:effectLst>
                  <a:outerShdw blurRad="38100" dist="38100" dir="2700000" algn="tl">
                    <a:srgbClr val="000000">
                      <a:alpha val="43137"/>
                    </a:srgbClr>
                  </a:outerShdw>
                </a:effectLst>
                <a:latin typeface="Alexandria"/>
                <a:cs typeface="+mj-cs"/>
              </a:rPr>
              <a:t>ل</a:t>
            </a:r>
            <a:r>
              <a:rPr lang="ar-EG" sz="2800" b="1" dirty="0">
                <a:solidFill>
                  <a:srgbClr val="2E3957"/>
                </a:solidFill>
                <a:effectLst>
                  <a:outerShdw blurRad="38100" dist="38100" dir="2700000" algn="tl">
                    <a:srgbClr val="000000">
                      <a:alpha val="43137"/>
                    </a:srgbClr>
                  </a:outerShdw>
                </a:effectLst>
                <a:latin typeface="Alexandria"/>
                <a:cs typeface="+mj-cs"/>
              </a:rPr>
              <a:t>ى </a:t>
            </a:r>
            <a:r>
              <a:rPr lang="ar-SA" sz="2800" b="1" dirty="0">
                <a:solidFill>
                  <a:srgbClr val="2E3957"/>
                </a:solidFill>
                <a:effectLst>
                  <a:outerShdw blurRad="38100" dist="38100" dir="2700000" algn="tl">
                    <a:srgbClr val="000000">
                      <a:alpha val="43137"/>
                    </a:srgbClr>
                  </a:outerShdw>
                </a:effectLst>
                <a:latin typeface="Alexandria"/>
                <a:cs typeface="+mj-cs"/>
              </a:rPr>
              <a:t>طلاب الإعلام</a:t>
            </a:r>
            <a:r>
              <a:rPr lang="ar-EG" sz="2800" b="1" dirty="0">
                <a:solidFill>
                  <a:srgbClr val="2E3957"/>
                </a:solidFill>
                <a:effectLst>
                  <a:outerShdw blurRad="38100" dist="38100" dir="2700000" algn="tl">
                    <a:srgbClr val="000000">
                      <a:alpha val="43137"/>
                    </a:srgbClr>
                  </a:outerShdw>
                </a:effectLst>
                <a:latin typeface="Alexandria"/>
                <a:cs typeface="+mj-cs"/>
              </a:rPr>
              <a:t> والتسويق دراسة </a:t>
            </a:r>
            <a:r>
              <a:rPr lang="ar-SA" sz="2800" b="1" dirty="0">
                <a:solidFill>
                  <a:srgbClr val="2E3957"/>
                </a:solidFill>
                <a:effectLst>
                  <a:outerShdw blurRad="38100" dist="38100" dir="2700000" algn="tl">
                    <a:srgbClr val="000000">
                      <a:alpha val="43137"/>
                    </a:srgbClr>
                  </a:outerShdw>
                </a:effectLst>
                <a:latin typeface="Alexandria"/>
                <a:cs typeface="+mj-cs"/>
              </a:rPr>
              <a:t>مناهج البحث الع</a:t>
            </a:r>
            <a:r>
              <a:rPr lang="ar-EG" sz="2800" b="1" dirty="0">
                <a:solidFill>
                  <a:srgbClr val="2E3957"/>
                </a:solidFill>
                <a:effectLst>
                  <a:outerShdw blurRad="38100" dist="38100" dir="2700000" algn="tl">
                    <a:srgbClr val="000000">
                      <a:alpha val="43137"/>
                    </a:srgbClr>
                  </a:outerShdw>
                </a:effectLst>
                <a:latin typeface="Alexandria"/>
                <a:cs typeface="+mj-cs"/>
              </a:rPr>
              <a:t>ِ</a:t>
            </a:r>
            <a:r>
              <a:rPr lang="ar-SA" sz="2800" b="1" dirty="0">
                <a:solidFill>
                  <a:srgbClr val="2E3957"/>
                </a:solidFill>
                <a:effectLst>
                  <a:outerShdw blurRad="38100" dist="38100" dir="2700000" algn="tl">
                    <a:srgbClr val="000000">
                      <a:alpha val="43137"/>
                    </a:srgbClr>
                  </a:outerShdw>
                </a:effectLst>
                <a:latin typeface="Alexandria"/>
                <a:cs typeface="+mj-cs"/>
              </a:rPr>
              <a:t>لمي</a:t>
            </a:r>
            <a:r>
              <a:rPr lang="ar-EG" sz="2800" b="1" dirty="0">
                <a:solidFill>
                  <a:srgbClr val="2E3957"/>
                </a:solidFill>
                <a:effectLst>
                  <a:outerShdw blurRad="38100" dist="38100" dir="2700000" algn="tl">
                    <a:srgbClr val="000000">
                      <a:alpha val="43137"/>
                    </a:srgbClr>
                  </a:outerShdw>
                </a:effectLst>
                <a:latin typeface="Alexandria"/>
                <a:cs typeface="+mj-cs"/>
              </a:rPr>
              <a:t>؟</a:t>
            </a:r>
          </a:p>
        </p:txBody>
      </p:sp>
    </p:spTree>
    <p:extLst>
      <p:ext uri="{BB962C8B-B14F-4D97-AF65-F5344CB8AC3E}">
        <p14:creationId xmlns:p14="http://schemas.microsoft.com/office/powerpoint/2010/main" val="3555501510"/>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grpId="0" nodeType="afterEffect">
                                  <p:stCondLst>
                                    <p:cond delay="0"/>
                                  </p:stCondLst>
                                  <p:childTnLst>
                                    <p:set>
                                      <p:cBhvr>
                                        <p:cTn id="12" dur="1" fill="hold">
                                          <p:stCondLst>
                                            <p:cond delay="0"/>
                                          </p:stCondLst>
                                        </p:cTn>
                                        <p:tgtEl>
                                          <p:spTgt spid="12"/>
                                        </p:tgtEl>
                                        <p:attrNameLst>
                                          <p:attrName>style.visibility</p:attrName>
                                        </p:attrNameLst>
                                      </p:cBhvr>
                                      <p:to>
                                        <p:strVal val="visible"/>
                                      </p:to>
                                    </p:set>
                                    <p:animEffect transition="in" filter="fade">
                                      <p:cBhvr>
                                        <p:cTn id="13" dur="1000"/>
                                        <p:tgtEl>
                                          <p:spTgt spid="12"/>
                                        </p:tgtEl>
                                      </p:cBhvr>
                                    </p:animEffect>
                                    <p:anim calcmode="lin" valueType="num">
                                      <p:cBhvr>
                                        <p:cTn id="14" dur="1000" fill="hold"/>
                                        <p:tgtEl>
                                          <p:spTgt spid="12"/>
                                        </p:tgtEl>
                                        <p:attrNameLst>
                                          <p:attrName>ppt_x</p:attrName>
                                        </p:attrNameLst>
                                      </p:cBhvr>
                                      <p:tavLst>
                                        <p:tav tm="0">
                                          <p:val>
                                            <p:strVal val="#ppt_x"/>
                                          </p:val>
                                        </p:tav>
                                        <p:tav tm="100000">
                                          <p:val>
                                            <p:strVal val="#ppt_x"/>
                                          </p:val>
                                        </p:tav>
                                      </p:tavLst>
                                    </p:anim>
                                    <p:anim calcmode="lin" valueType="num">
                                      <p:cBhvr>
                                        <p:cTn id="15" dur="1000" fill="hold"/>
                                        <p:tgtEl>
                                          <p:spTgt spid="12"/>
                                        </p:tgtEl>
                                        <p:attrNameLst>
                                          <p:attrName>ppt_y</p:attrName>
                                        </p:attrNameLst>
                                      </p:cBhvr>
                                      <p:tavLst>
                                        <p:tav tm="0">
                                          <p:val>
                                            <p:strVal val="#ppt_y+.1"/>
                                          </p:val>
                                        </p:tav>
                                        <p:tav tm="100000">
                                          <p:val>
                                            <p:strVal val="#ppt_y"/>
                                          </p:val>
                                        </p:tav>
                                      </p:tavLst>
                                    </p:anim>
                                  </p:childTnLst>
                                </p:cTn>
                              </p:par>
                            </p:childTnLst>
                          </p:cTn>
                        </p:par>
                        <p:par>
                          <p:cTn id="16" fill="hold">
                            <p:stCondLst>
                              <p:cond delay="2000"/>
                            </p:stCondLst>
                            <p:childTnLst>
                              <p:par>
                                <p:cTn id="17" presetID="42" presetClass="entr" presetSubtype="0" fill="hold" grpId="0" nodeType="afterEffect">
                                  <p:stCondLst>
                                    <p:cond delay="0"/>
                                  </p:stCondLst>
                                  <p:childTnLst>
                                    <p:set>
                                      <p:cBhvr>
                                        <p:cTn id="18" dur="1" fill="hold">
                                          <p:stCondLst>
                                            <p:cond delay="0"/>
                                          </p:stCondLst>
                                        </p:cTn>
                                        <p:tgtEl>
                                          <p:spTgt spid="3"/>
                                        </p:tgtEl>
                                        <p:attrNameLst>
                                          <p:attrName>style.visibility</p:attrName>
                                        </p:attrNameLst>
                                      </p:cBhvr>
                                      <p:to>
                                        <p:strVal val="visible"/>
                                      </p:to>
                                    </p:set>
                                    <p:animEffect transition="in" filter="fade">
                                      <p:cBhvr>
                                        <p:cTn id="19" dur="1000"/>
                                        <p:tgtEl>
                                          <p:spTgt spid="3"/>
                                        </p:tgtEl>
                                      </p:cBhvr>
                                    </p:animEffect>
                                    <p:anim calcmode="lin" valueType="num">
                                      <p:cBhvr>
                                        <p:cTn id="20" dur="1000" fill="hold"/>
                                        <p:tgtEl>
                                          <p:spTgt spid="3"/>
                                        </p:tgtEl>
                                        <p:attrNameLst>
                                          <p:attrName>ppt_x</p:attrName>
                                        </p:attrNameLst>
                                      </p:cBhvr>
                                      <p:tavLst>
                                        <p:tav tm="0">
                                          <p:val>
                                            <p:strVal val="#ppt_x"/>
                                          </p:val>
                                        </p:tav>
                                        <p:tav tm="100000">
                                          <p:val>
                                            <p:strVal val="#ppt_x"/>
                                          </p:val>
                                        </p:tav>
                                      </p:tavLst>
                                    </p:anim>
                                    <p:anim calcmode="lin" valueType="num">
                                      <p:cBhvr>
                                        <p:cTn id="21" dur="1000" fill="hold"/>
                                        <p:tgtEl>
                                          <p:spTgt spid="3"/>
                                        </p:tgtEl>
                                        <p:attrNameLst>
                                          <p:attrName>ppt_y</p:attrName>
                                        </p:attrNameLst>
                                      </p:cBhvr>
                                      <p:tavLst>
                                        <p:tav tm="0">
                                          <p:val>
                                            <p:strVal val="#ppt_y+.1"/>
                                          </p:val>
                                        </p:tav>
                                        <p:tav tm="100000">
                                          <p:val>
                                            <p:strVal val="#ppt_y"/>
                                          </p:val>
                                        </p:tav>
                                      </p:tavLst>
                                    </p:anim>
                                  </p:childTnLst>
                                </p:cTn>
                              </p:par>
                            </p:childTnLst>
                          </p:cTn>
                        </p:par>
                        <p:par>
                          <p:cTn id="22" fill="hold">
                            <p:stCondLst>
                              <p:cond delay="3000"/>
                            </p:stCondLst>
                            <p:childTnLst>
                              <p:par>
                                <p:cTn id="23" presetID="42" presetClass="entr" presetSubtype="0" fill="hold" grpId="0" nodeType="afterEffect">
                                  <p:stCondLst>
                                    <p:cond delay="0"/>
                                  </p:stCondLst>
                                  <p:childTnLst>
                                    <p:set>
                                      <p:cBhvr>
                                        <p:cTn id="24" dur="1" fill="hold">
                                          <p:stCondLst>
                                            <p:cond delay="0"/>
                                          </p:stCondLst>
                                        </p:cTn>
                                        <p:tgtEl>
                                          <p:spTgt spid="7"/>
                                        </p:tgtEl>
                                        <p:attrNameLst>
                                          <p:attrName>style.visibility</p:attrName>
                                        </p:attrNameLst>
                                      </p:cBhvr>
                                      <p:to>
                                        <p:strVal val="visible"/>
                                      </p:to>
                                    </p:set>
                                    <p:animEffect transition="in" filter="fade">
                                      <p:cBhvr>
                                        <p:cTn id="25" dur="1000"/>
                                        <p:tgtEl>
                                          <p:spTgt spid="7"/>
                                        </p:tgtEl>
                                      </p:cBhvr>
                                    </p:animEffect>
                                    <p:anim calcmode="lin" valueType="num">
                                      <p:cBhvr>
                                        <p:cTn id="26" dur="1000" fill="hold"/>
                                        <p:tgtEl>
                                          <p:spTgt spid="7"/>
                                        </p:tgtEl>
                                        <p:attrNameLst>
                                          <p:attrName>ppt_x</p:attrName>
                                        </p:attrNameLst>
                                      </p:cBhvr>
                                      <p:tavLst>
                                        <p:tav tm="0">
                                          <p:val>
                                            <p:strVal val="#ppt_x"/>
                                          </p:val>
                                        </p:tav>
                                        <p:tav tm="100000">
                                          <p:val>
                                            <p:strVal val="#ppt_x"/>
                                          </p:val>
                                        </p:tav>
                                      </p:tavLst>
                                    </p:anim>
                                    <p:anim calcmode="lin" valueType="num">
                                      <p:cBhvr>
                                        <p:cTn id="27" dur="1000" fill="hold"/>
                                        <p:tgtEl>
                                          <p:spTgt spid="7"/>
                                        </p:tgtEl>
                                        <p:attrNameLst>
                                          <p:attrName>ppt_y</p:attrName>
                                        </p:attrNameLst>
                                      </p:cBhvr>
                                      <p:tavLst>
                                        <p:tav tm="0">
                                          <p:val>
                                            <p:strVal val="#ppt_y+.1"/>
                                          </p:val>
                                        </p:tav>
                                        <p:tav tm="100000">
                                          <p:val>
                                            <p:strVal val="#ppt_y"/>
                                          </p:val>
                                        </p:tav>
                                      </p:tavLst>
                                    </p:anim>
                                  </p:childTnLst>
                                </p:cTn>
                              </p:par>
                            </p:childTnLst>
                          </p:cTn>
                        </p:par>
                        <p:par>
                          <p:cTn id="28" fill="hold">
                            <p:stCondLst>
                              <p:cond delay="4000"/>
                            </p:stCondLst>
                            <p:childTnLst>
                              <p:par>
                                <p:cTn id="29" presetID="1" presetClass="mediacall" presetSubtype="0" fill="hold" nodeType="afterEffect">
                                  <p:stCondLst>
                                    <p:cond delay="0"/>
                                  </p:stCondLst>
                                  <p:childTnLst>
                                    <p:cmd type="call" cmd="playFrom(0.0)">
                                      <p:cBhvr>
                                        <p:cTn id="30" dur="3004" fill="hold"/>
                                        <p:tgtEl>
                                          <p:spTgt spid="2"/>
                                        </p:tgtEl>
                                      </p:cBhvr>
                                    </p:cmd>
                                  </p:childTnLst>
                                </p:cTn>
                              </p:par>
                            </p:childTnLst>
                          </p:cTn>
                        </p:par>
                        <p:par>
                          <p:cTn id="31" fill="hold">
                            <p:stCondLst>
                              <p:cond delay="7004"/>
                            </p:stCondLst>
                            <p:childTnLst>
                              <p:par>
                                <p:cTn id="32" presetID="42" presetClass="entr" presetSubtype="0" fill="hold" grpId="0" nodeType="afterEffect">
                                  <p:stCondLst>
                                    <p:cond delay="0"/>
                                  </p:stCondLst>
                                  <p:childTnLst>
                                    <p:set>
                                      <p:cBhvr>
                                        <p:cTn id="33" dur="1" fill="hold">
                                          <p:stCondLst>
                                            <p:cond delay="0"/>
                                          </p:stCondLst>
                                        </p:cTn>
                                        <p:tgtEl>
                                          <p:spTgt spid="9"/>
                                        </p:tgtEl>
                                        <p:attrNameLst>
                                          <p:attrName>style.visibility</p:attrName>
                                        </p:attrNameLst>
                                      </p:cBhvr>
                                      <p:to>
                                        <p:strVal val="visible"/>
                                      </p:to>
                                    </p:set>
                                    <p:animEffect transition="in" filter="fade">
                                      <p:cBhvr>
                                        <p:cTn id="34" dur="1000"/>
                                        <p:tgtEl>
                                          <p:spTgt spid="9"/>
                                        </p:tgtEl>
                                      </p:cBhvr>
                                    </p:animEffect>
                                    <p:anim calcmode="lin" valueType="num">
                                      <p:cBhvr>
                                        <p:cTn id="35" dur="1000" fill="hold"/>
                                        <p:tgtEl>
                                          <p:spTgt spid="9"/>
                                        </p:tgtEl>
                                        <p:attrNameLst>
                                          <p:attrName>ppt_x</p:attrName>
                                        </p:attrNameLst>
                                      </p:cBhvr>
                                      <p:tavLst>
                                        <p:tav tm="0">
                                          <p:val>
                                            <p:strVal val="#ppt_x"/>
                                          </p:val>
                                        </p:tav>
                                        <p:tav tm="100000">
                                          <p:val>
                                            <p:strVal val="#ppt_x"/>
                                          </p:val>
                                        </p:tav>
                                      </p:tavLst>
                                    </p:anim>
                                    <p:anim calcmode="lin" valueType="num">
                                      <p:cBhvr>
                                        <p:cTn id="36" dur="1000" fill="hold"/>
                                        <p:tgtEl>
                                          <p:spTgt spid="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video>
              <p:cMediaNode vol="80000">
                <p:cTn id="37" repeatCount="indefinite" fill="remove" display="0">
                  <p:stCondLst>
                    <p:cond delay="indefinite"/>
                  </p:stCondLst>
                </p:cTn>
                <p:tgtEl>
                  <p:spTgt spid="2"/>
                </p:tgtEl>
              </p:cMediaNode>
            </p:video>
            <p:seq concurrent="1" nextAc="seek">
              <p:cTn id="38" restart="whenNotActive" fill="hold" evtFilter="cancelBubble" nodeType="interactiveSeq">
                <p:stCondLst>
                  <p:cond evt="onClick" delay="0">
                    <p:tgtEl>
                      <p:spTgt spid="2"/>
                    </p:tgtEl>
                  </p:cond>
                </p:stCondLst>
                <p:endSync evt="end" delay="0">
                  <p:rtn val="all"/>
                </p:endSync>
                <p:childTnLst>
                  <p:par>
                    <p:cTn id="39" fill="hold">
                      <p:stCondLst>
                        <p:cond delay="0"/>
                      </p:stCondLst>
                      <p:childTnLst>
                        <p:par>
                          <p:cTn id="40" fill="hold">
                            <p:stCondLst>
                              <p:cond delay="0"/>
                            </p:stCondLst>
                            <p:childTnLst>
                              <p:par>
                                <p:cTn id="41" presetID="2" presetClass="mediacall" presetSubtype="0" fill="hold" nodeType="clickEffect">
                                  <p:stCondLst>
                                    <p:cond delay="0"/>
                                  </p:stCondLst>
                                  <p:childTnLst>
                                    <p:cmd type="call" cmd="togglePause">
                                      <p:cBhvr>
                                        <p:cTn id="42" dur="1" fill="hold"/>
                                        <p:tgtEl>
                                          <p:spTgt spid="2"/>
                                        </p:tgtEl>
                                      </p:cBhvr>
                                    </p:cmd>
                                  </p:childTnLst>
                                </p:cTn>
                              </p:par>
                            </p:childTnLst>
                          </p:cTn>
                        </p:par>
                      </p:childTnLst>
                    </p:cTn>
                  </p:par>
                </p:childTnLst>
              </p:cTn>
              <p:nextCondLst>
                <p:cond evt="onClick" delay="0">
                  <p:tgtEl>
                    <p:spTgt spid="2"/>
                  </p:tgtEl>
                </p:cond>
              </p:nextCondLst>
            </p:seq>
          </p:childTnLst>
        </p:cTn>
      </p:par>
    </p:tnLst>
    <p:bldLst>
      <p:bldP spid="4" grpId="0"/>
      <p:bldP spid="12" grpId="0"/>
      <p:bldP spid="3" grpId="0"/>
      <p:bldP spid="7" grpId="0"/>
      <p:bldP spid="9" grpId="0"/>
    </p:bldLst>
  </p:timing>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76000"/>
            <a:lum/>
          </a:blip>
          <a:srcRect/>
          <a:stretch>
            <a:fillRect/>
          </a:stretch>
        </a:blipFill>
        <a:effectLst/>
      </p:bgPr>
    </p:bg>
    <p:spTree>
      <p:nvGrpSpPr>
        <p:cNvPr id="1" name="">
          <a:extLst>
            <a:ext uri="{FF2B5EF4-FFF2-40B4-BE49-F238E27FC236}">
              <a16:creationId xmlns:a16="http://schemas.microsoft.com/office/drawing/2014/main" id="{1382855C-A288-C855-4C68-D56340DF9F08}"/>
            </a:ext>
          </a:extLst>
        </p:cNvPr>
        <p:cNvGrpSpPr/>
        <p:nvPr/>
      </p:nvGrpSpPr>
      <p:grpSpPr>
        <a:xfrm>
          <a:off x="0" y="0"/>
          <a:ext cx="0" cy="0"/>
          <a:chOff x="0" y="0"/>
          <a:chExt cx="0" cy="0"/>
        </a:xfrm>
      </p:grpSpPr>
      <p:sp>
        <p:nvSpPr>
          <p:cNvPr id="4" name="TextBox 3">
            <a:extLst>
              <a:ext uri="{FF2B5EF4-FFF2-40B4-BE49-F238E27FC236}">
                <a16:creationId xmlns:a16="http://schemas.microsoft.com/office/drawing/2014/main" id="{994DC651-BA56-DCD9-9038-4EF8A69A6337}"/>
              </a:ext>
            </a:extLst>
          </p:cNvPr>
          <p:cNvSpPr txBox="1"/>
          <p:nvPr/>
        </p:nvSpPr>
        <p:spPr>
          <a:xfrm>
            <a:off x="909337" y="2115444"/>
            <a:ext cx="10250703" cy="646331"/>
          </a:xfrm>
          <a:prstGeom prst="rect">
            <a:avLst/>
          </a:prstGeom>
          <a:noFill/>
        </p:spPr>
        <p:txBody>
          <a:bodyPr wrap="square" rtlCol="0">
            <a:spAutoFit/>
          </a:bodyPr>
          <a:lstStyle/>
          <a:p>
            <a:pPr algn="just" rtl="1"/>
            <a:r>
              <a:rPr lang="ar-EG" dirty="0">
                <a:cs typeface="+mj-cs"/>
              </a:rPr>
              <a:t>دراسة مناهج البحث ليست حكرًا على الأكاديميين، بل هي </a:t>
            </a:r>
            <a:r>
              <a:rPr lang="ar-EG" b="1" dirty="0">
                <a:cs typeface="+mj-cs"/>
              </a:rPr>
              <a:t>أداة مهنية أساسية</a:t>
            </a:r>
            <a:r>
              <a:rPr lang="ar-EG" dirty="0">
                <a:cs typeface="+mj-cs"/>
              </a:rPr>
              <a:t> لأي شخص يسعى للتميز في مجاليّ الإعلام والتسويق، مثل التسويق الرقمي، إنتاج المحتوى، التخطيط البرامجي، وحتى تحليل تفاعل الجمهور على المنصات الاجتماعية</a:t>
            </a:r>
            <a:r>
              <a:rPr lang="ar-EG" dirty="0"/>
              <a:t>.</a:t>
            </a:r>
            <a:endParaRPr lang="ar-EG" dirty="0">
              <a:cs typeface="+mj-cs"/>
            </a:endParaRPr>
          </a:p>
        </p:txBody>
      </p:sp>
      <p:sp>
        <p:nvSpPr>
          <p:cNvPr id="5" name="TextBox 4">
            <a:extLst>
              <a:ext uri="{FF2B5EF4-FFF2-40B4-BE49-F238E27FC236}">
                <a16:creationId xmlns:a16="http://schemas.microsoft.com/office/drawing/2014/main" id="{8BF27C86-7F90-DAE5-8C88-4F7D72711205}"/>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الأولى</a:t>
            </a:r>
            <a:endParaRPr lang="en-US" sz="2400" b="1" dirty="0">
              <a:solidFill>
                <a:schemeClr val="bg1"/>
              </a:solidFill>
              <a:latin typeface="Alexandria" charset="0"/>
              <a:cs typeface="Alexandria" charset="0"/>
            </a:endParaRPr>
          </a:p>
        </p:txBody>
      </p:sp>
      <p:sp>
        <p:nvSpPr>
          <p:cNvPr id="7" name="TextBox 6">
            <a:extLst>
              <a:ext uri="{FF2B5EF4-FFF2-40B4-BE49-F238E27FC236}">
                <a16:creationId xmlns:a16="http://schemas.microsoft.com/office/drawing/2014/main" id="{5CDE5137-483D-330D-67FD-E06E57E523BB}"/>
              </a:ext>
            </a:extLst>
          </p:cNvPr>
          <p:cNvSpPr txBox="1"/>
          <p:nvPr/>
        </p:nvSpPr>
        <p:spPr>
          <a:xfrm>
            <a:off x="997929" y="4380663"/>
            <a:ext cx="10135181" cy="1200329"/>
          </a:xfrm>
          <a:prstGeom prst="rect">
            <a:avLst/>
          </a:prstGeom>
          <a:noFill/>
        </p:spPr>
        <p:txBody>
          <a:bodyPr wrap="square" rtlCol="0">
            <a:spAutoFit/>
          </a:bodyPr>
          <a:lstStyle/>
          <a:p>
            <a:pPr algn="just" rtl="1"/>
            <a:r>
              <a:rPr lang="en-US" dirty="0"/>
              <a:t>✅ </a:t>
            </a:r>
            <a:r>
              <a:rPr lang="ar-EG" b="1" dirty="0">
                <a:cs typeface="+mj-cs"/>
              </a:rPr>
              <a:t>تمكّنك من فهم الجمهور:</a:t>
            </a:r>
            <a:r>
              <a:rPr lang="ar-EG" dirty="0">
                <a:cs typeface="+mj-cs"/>
              </a:rPr>
              <a:t> كصحفي أو مذيع أو مسوّق يساعدك تحليل الفئات المستهدفة من بناء رسائل مؤثرة.</a:t>
            </a:r>
          </a:p>
          <a:p>
            <a:pPr algn="just" rtl="1"/>
            <a:r>
              <a:rPr lang="en-US" dirty="0">
                <a:cs typeface="+mj-cs"/>
              </a:rPr>
              <a:t>✅ </a:t>
            </a:r>
            <a:r>
              <a:rPr lang="ar-EG" b="1" dirty="0">
                <a:cs typeface="+mj-cs"/>
              </a:rPr>
              <a:t>تساعدك على اتخاذ قرارات مبنية على بيانات:</a:t>
            </a:r>
            <a:r>
              <a:rPr lang="ar-EG" dirty="0">
                <a:cs typeface="+mj-cs"/>
              </a:rPr>
              <a:t> بدل الاعتماد على الحدس فقط، يصبح لديك أدوات لتقييم البرامج والحملات والمحتوى.</a:t>
            </a:r>
          </a:p>
          <a:p>
            <a:pPr algn="just" rtl="1"/>
            <a:r>
              <a:rPr lang="en-US" dirty="0">
                <a:cs typeface="+mj-cs"/>
              </a:rPr>
              <a:t>✅ </a:t>
            </a:r>
            <a:r>
              <a:rPr lang="ar-EG" b="1" dirty="0">
                <a:cs typeface="+mj-cs"/>
              </a:rPr>
              <a:t>تفتح لك آفاقًا مهنية:</a:t>
            </a:r>
            <a:r>
              <a:rPr lang="ar-EG" dirty="0">
                <a:cs typeface="+mj-cs"/>
              </a:rPr>
              <a:t> كثير من الوظائف في المؤسسات الإعلامية تتطلب فهمًا لكيفية جمع وتحليل البيانات الإعلامية.</a:t>
            </a:r>
          </a:p>
          <a:p>
            <a:pPr algn="just" rtl="1"/>
            <a:r>
              <a:rPr lang="en-US" dirty="0">
                <a:cs typeface="+mj-cs"/>
              </a:rPr>
              <a:t>✅ </a:t>
            </a:r>
            <a:r>
              <a:rPr lang="ar-EG" b="1" dirty="0">
                <a:cs typeface="+mj-cs"/>
              </a:rPr>
              <a:t>تعزز مهاراتك في التفكير النقدي والتحليلي:</a:t>
            </a:r>
            <a:r>
              <a:rPr lang="ar-EG" dirty="0">
                <a:cs typeface="+mj-cs"/>
              </a:rPr>
              <a:t> مما يجعلك أكثر احترافًا في معالجة القضايا الإعلامية واتخاذ قرارات تستند إلى أدلة.</a:t>
            </a:r>
          </a:p>
        </p:txBody>
      </p:sp>
      <p:pic>
        <p:nvPicPr>
          <p:cNvPr id="10" name="Picture 9" descr="A notebook and pencil next to a paper&#10;&#10;AI-generated content may be incorrect.">
            <a:extLst>
              <a:ext uri="{FF2B5EF4-FFF2-40B4-BE49-F238E27FC236}">
                <a16:creationId xmlns:a16="http://schemas.microsoft.com/office/drawing/2014/main" id="{7270DF44-A4C6-74EA-5E6C-E6B3CBCF991E}"/>
              </a:ext>
            </a:extLst>
          </p:cNvPr>
          <p:cNvPicPr>
            <a:picLocks noChangeAspect="1"/>
          </p:cNvPicPr>
          <p:nvPr/>
        </p:nvPicPr>
        <p:blipFill>
          <a:blip r:embed="rId4"/>
          <a:stretch>
            <a:fillRect/>
          </a:stretch>
        </p:blipFill>
        <p:spPr>
          <a:xfrm>
            <a:off x="816394" y="2555206"/>
            <a:ext cx="1288859" cy="1933289"/>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11" name="TextBox 10">
            <a:extLst>
              <a:ext uri="{FF2B5EF4-FFF2-40B4-BE49-F238E27FC236}">
                <a16:creationId xmlns:a16="http://schemas.microsoft.com/office/drawing/2014/main" id="{33CBB9A4-63D3-BF53-D9DE-D9E718D753E9}"/>
              </a:ext>
            </a:extLst>
          </p:cNvPr>
          <p:cNvSpPr txBox="1"/>
          <p:nvPr/>
        </p:nvSpPr>
        <p:spPr>
          <a:xfrm>
            <a:off x="1028409" y="3460122"/>
            <a:ext cx="10135181" cy="369332"/>
          </a:xfrm>
          <a:prstGeom prst="rect">
            <a:avLst/>
          </a:prstGeom>
          <a:noFill/>
        </p:spPr>
        <p:txBody>
          <a:bodyPr wrap="square" rtlCol="0">
            <a:spAutoFit/>
          </a:bodyPr>
          <a:lstStyle/>
          <a:p>
            <a:pPr algn="just" rtl="1"/>
            <a:r>
              <a:rPr lang="ar-EG" u="sng" dirty="0">
                <a:cs typeface="+mj-cs"/>
              </a:rPr>
              <a:t>حتى لو لم تكن مهتمًا بالدراسات الأكاديمية والبحث العلمي، تظل دراسة مناهج البحث الإعلامي ذات أهمية كُبرى، لأنها</a:t>
            </a:r>
            <a:r>
              <a:rPr lang="ar-EG" u="sng" dirty="0"/>
              <a:t>:</a:t>
            </a:r>
          </a:p>
        </p:txBody>
      </p:sp>
      <p:sp>
        <p:nvSpPr>
          <p:cNvPr id="8" name="TextBox 7">
            <a:extLst>
              <a:ext uri="{FF2B5EF4-FFF2-40B4-BE49-F238E27FC236}">
                <a16:creationId xmlns:a16="http://schemas.microsoft.com/office/drawing/2014/main" id="{9634894A-0D87-0DA5-5CE1-AF0ACCEF65D8}"/>
              </a:ext>
            </a:extLst>
          </p:cNvPr>
          <p:cNvSpPr txBox="1"/>
          <p:nvPr/>
        </p:nvSpPr>
        <p:spPr>
          <a:xfrm>
            <a:off x="2598420" y="1128103"/>
            <a:ext cx="8290559" cy="523220"/>
          </a:xfrm>
          <a:prstGeom prst="rect">
            <a:avLst/>
          </a:prstGeom>
          <a:noFill/>
        </p:spPr>
        <p:txBody>
          <a:bodyPr wrap="square" rtlCol="0">
            <a:spAutoFit/>
          </a:bodyPr>
          <a:lstStyle/>
          <a:p>
            <a:pPr algn="ctr"/>
            <a:r>
              <a:rPr lang="ar-EG" sz="2800" b="1" dirty="0">
                <a:solidFill>
                  <a:srgbClr val="2E3957"/>
                </a:solidFill>
                <a:effectLst>
                  <a:outerShdw blurRad="38100" dist="38100" dir="2700000" algn="tl">
                    <a:srgbClr val="000000">
                      <a:alpha val="43137"/>
                    </a:srgbClr>
                  </a:outerShdw>
                </a:effectLst>
                <a:latin typeface="Alexandria"/>
                <a:cs typeface="+mj-cs"/>
              </a:rPr>
              <a:t>1. لماذا يجب ع</a:t>
            </a:r>
            <a:r>
              <a:rPr lang="ar-SA" sz="2800" b="1" dirty="0">
                <a:solidFill>
                  <a:srgbClr val="2E3957"/>
                </a:solidFill>
                <a:effectLst>
                  <a:outerShdw blurRad="38100" dist="38100" dir="2700000" algn="tl">
                    <a:srgbClr val="000000">
                      <a:alpha val="43137"/>
                    </a:srgbClr>
                  </a:outerShdw>
                </a:effectLst>
                <a:latin typeface="Alexandria"/>
                <a:cs typeface="+mj-cs"/>
              </a:rPr>
              <a:t>ل</a:t>
            </a:r>
            <a:r>
              <a:rPr lang="ar-EG" sz="2800" b="1" dirty="0">
                <a:solidFill>
                  <a:srgbClr val="2E3957"/>
                </a:solidFill>
                <a:effectLst>
                  <a:outerShdw blurRad="38100" dist="38100" dir="2700000" algn="tl">
                    <a:srgbClr val="000000">
                      <a:alpha val="43137"/>
                    </a:srgbClr>
                  </a:outerShdw>
                </a:effectLst>
                <a:latin typeface="Alexandria"/>
                <a:cs typeface="+mj-cs"/>
              </a:rPr>
              <a:t>ى </a:t>
            </a:r>
            <a:r>
              <a:rPr lang="ar-SA" sz="2800" b="1" dirty="0">
                <a:solidFill>
                  <a:srgbClr val="2E3957"/>
                </a:solidFill>
                <a:effectLst>
                  <a:outerShdw blurRad="38100" dist="38100" dir="2700000" algn="tl">
                    <a:srgbClr val="000000">
                      <a:alpha val="43137"/>
                    </a:srgbClr>
                  </a:outerShdw>
                </a:effectLst>
                <a:latin typeface="Alexandria"/>
                <a:cs typeface="+mj-cs"/>
              </a:rPr>
              <a:t>طلاب الإعلام</a:t>
            </a:r>
            <a:r>
              <a:rPr lang="ar-EG" sz="2800" b="1" dirty="0">
                <a:solidFill>
                  <a:srgbClr val="2E3957"/>
                </a:solidFill>
                <a:effectLst>
                  <a:outerShdw blurRad="38100" dist="38100" dir="2700000" algn="tl">
                    <a:srgbClr val="000000">
                      <a:alpha val="43137"/>
                    </a:srgbClr>
                  </a:outerShdw>
                </a:effectLst>
                <a:latin typeface="Alexandria"/>
                <a:cs typeface="+mj-cs"/>
              </a:rPr>
              <a:t> والتسويق دراسة </a:t>
            </a:r>
            <a:r>
              <a:rPr lang="ar-SA" sz="2800" b="1" dirty="0">
                <a:solidFill>
                  <a:srgbClr val="2E3957"/>
                </a:solidFill>
                <a:effectLst>
                  <a:outerShdw blurRad="38100" dist="38100" dir="2700000" algn="tl">
                    <a:srgbClr val="000000">
                      <a:alpha val="43137"/>
                    </a:srgbClr>
                  </a:outerShdw>
                </a:effectLst>
                <a:latin typeface="Alexandria"/>
                <a:cs typeface="+mj-cs"/>
              </a:rPr>
              <a:t>مناهج البحث الع</a:t>
            </a:r>
            <a:r>
              <a:rPr lang="ar-EG" sz="2800" b="1" dirty="0">
                <a:solidFill>
                  <a:srgbClr val="2E3957"/>
                </a:solidFill>
                <a:effectLst>
                  <a:outerShdw blurRad="38100" dist="38100" dir="2700000" algn="tl">
                    <a:srgbClr val="000000">
                      <a:alpha val="43137"/>
                    </a:srgbClr>
                  </a:outerShdw>
                </a:effectLst>
                <a:latin typeface="Alexandria"/>
                <a:cs typeface="+mj-cs"/>
              </a:rPr>
              <a:t>ِ</a:t>
            </a:r>
            <a:r>
              <a:rPr lang="ar-SA" sz="2800" b="1" dirty="0">
                <a:solidFill>
                  <a:srgbClr val="2E3957"/>
                </a:solidFill>
                <a:effectLst>
                  <a:outerShdw blurRad="38100" dist="38100" dir="2700000" algn="tl">
                    <a:srgbClr val="000000">
                      <a:alpha val="43137"/>
                    </a:srgbClr>
                  </a:outerShdw>
                </a:effectLst>
                <a:latin typeface="Alexandria"/>
                <a:cs typeface="+mj-cs"/>
              </a:rPr>
              <a:t>لمي</a:t>
            </a:r>
            <a:r>
              <a:rPr lang="ar-EG" sz="2800" b="1" dirty="0">
                <a:solidFill>
                  <a:srgbClr val="2E3957"/>
                </a:solidFill>
                <a:effectLst>
                  <a:outerShdw blurRad="38100" dist="38100" dir="2700000" algn="tl">
                    <a:srgbClr val="000000">
                      <a:alpha val="43137"/>
                    </a:srgbClr>
                  </a:outerShdw>
                </a:effectLst>
                <a:latin typeface="Alexandria"/>
                <a:cs typeface="+mj-cs"/>
              </a:rPr>
              <a:t>؟</a:t>
            </a:r>
          </a:p>
        </p:txBody>
      </p:sp>
    </p:spTree>
    <p:extLst>
      <p:ext uri="{BB962C8B-B14F-4D97-AF65-F5344CB8AC3E}">
        <p14:creationId xmlns:p14="http://schemas.microsoft.com/office/powerpoint/2010/main" val="830642981"/>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grpId="0" nodeType="after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fade">
                                      <p:cBhvr>
                                        <p:cTn id="13" dur="1000"/>
                                        <p:tgtEl>
                                          <p:spTgt spid="7"/>
                                        </p:tgtEl>
                                      </p:cBhvr>
                                    </p:animEffect>
                                    <p:anim calcmode="lin" valueType="num">
                                      <p:cBhvr>
                                        <p:cTn id="14" dur="1000" fill="hold"/>
                                        <p:tgtEl>
                                          <p:spTgt spid="7"/>
                                        </p:tgtEl>
                                        <p:attrNameLst>
                                          <p:attrName>ppt_x</p:attrName>
                                        </p:attrNameLst>
                                      </p:cBhvr>
                                      <p:tavLst>
                                        <p:tav tm="0">
                                          <p:val>
                                            <p:strVal val="#ppt_x"/>
                                          </p:val>
                                        </p:tav>
                                        <p:tav tm="100000">
                                          <p:val>
                                            <p:strVal val="#ppt_x"/>
                                          </p:val>
                                        </p:tav>
                                      </p:tavLst>
                                    </p:anim>
                                    <p:anim calcmode="lin" valueType="num">
                                      <p:cBhvr>
                                        <p:cTn id="15" dur="1000" fill="hold"/>
                                        <p:tgtEl>
                                          <p:spTgt spid="7"/>
                                        </p:tgtEl>
                                        <p:attrNameLst>
                                          <p:attrName>ppt_y</p:attrName>
                                        </p:attrNameLst>
                                      </p:cBhvr>
                                      <p:tavLst>
                                        <p:tav tm="0">
                                          <p:val>
                                            <p:strVal val="#ppt_y+.1"/>
                                          </p:val>
                                        </p:tav>
                                        <p:tav tm="100000">
                                          <p:val>
                                            <p:strVal val="#ppt_y"/>
                                          </p:val>
                                        </p:tav>
                                      </p:tavLst>
                                    </p:anim>
                                  </p:childTnLst>
                                </p:cTn>
                              </p:par>
                            </p:childTnLst>
                          </p:cTn>
                        </p:par>
                        <p:par>
                          <p:cTn id="16" fill="hold">
                            <p:stCondLst>
                              <p:cond delay="2000"/>
                            </p:stCondLst>
                            <p:childTnLst>
                              <p:par>
                                <p:cTn id="17" presetID="42" presetClass="entr" presetSubtype="0" fill="hold" grpId="0" nodeType="afterEffect">
                                  <p:stCondLst>
                                    <p:cond delay="0"/>
                                  </p:stCondLst>
                                  <p:childTnLst>
                                    <p:set>
                                      <p:cBhvr>
                                        <p:cTn id="18" dur="1" fill="hold">
                                          <p:stCondLst>
                                            <p:cond delay="0"/>
                                          </p:stCondLst>
                                        </p:cTn>
                                        <p:tgtEl>
                                          <p:spTgt spid="11"/>
                                        </p:tgtEl>
                                        <p:attrNameLst>
                                          <p:attrName>style.visibility</p:attrName>
                                        </p:attrNameLst>
                                      </p:cBhvr>
                                      <p:to>
                                        <p:strVal val="visible"/>
                                      </p:to>
                                    </p:set>
                                    <p:animEffect transition="in" filter="fade">
                                      <p:cBhvr>
                                        <p:cTn id="19" dur="1000"/>
                                        <p:tgtEl>
                                          <p:spTgt spid="11"/>
                                        </p:tgtEl>
                                      </p:cBhvr>
                                    </p:animEffect>
                                    <p:anim calcmode="lin" valueType="num">
                                      <p:cBhvr>
                                        <p:cTn id="20" dur="1000" fill="hold"/>
                                        <p:tgtEl>
                                          <p:spTgt spid="11"/>
                                        </p:tgtEl>
                                        <p:attrNameLst>
                                          <p:attrName>ppt_x</p:attrName>
                                        </p:attrNameLst>
                                      </p:cBhvr>
                                      <p:tavLst>
                                        <p:tav tm="0">
                                          <p:val>
                                            <p:strVal val="#ppt_x"/>
                                          </p:val>
                                        </p:tav>
                                        <p:tav tm="100000">
                                          <p:val>
                                            <p:strVal val="#ppt_x"/>
                                          </p:val>
                                        </p:tav>
                                      </p:tavLst>
                                    </p:anim>
                                    <p:anim calcmode="lin" valueType="num">
                                      <p:cBhvr>
                                        <p:cTn id="21" dur="1000" fill="hold"/>
                                        <p:tgtEl>
                                          <p:spTgt spid="11"/>
                                        </p:tgtEl>
                                        <p:attrNameLst>
                                          <p:attrName>ppt_y</p:attrName>
                                        </p:attrNameLst>
                                      </p:cBhvr>
                                      <p:tavLst>
                                        <p:tav tm="0">
                                          <p:val>
                                            <p:strVal val="#ppt_y+.1"/>
                                          </p:val>
                                        </p:tav>
                                        <p:tav tm="100000">
                                          <p:val>
                                            <p:strVal val="#ppt_y"/>
                                          </p:val>
                                        </p:tav>
                                      </p:tavLst>
                                    </p:anim>
                                  </p:childTnLst>
                                </p:cTn>
                              </p:par>
                            </p:childTnLst>
                          </p:cTn>
                        </p:par>
                        <p:par>
                          <p:cTn id="22" fill="hold">
                            <p:stCondLst>
                              <p:cond delay="3000"/>
                            </p:stCondLst>
                            <p:childTnLst>
                              <p:par>
                                <p:cTn id="23" presetID="42" presetClass="entr" presetSubtype="0" fill="hold" grpId="0" nodeType="afterEffect">
                                  <p:stCondLst>
                                    <p:cond delay="0"/>
                                  </p:stCondLst>
                                  <p:childTnLst>
                                    <p:set>
                                      <p:cBhvr>
                                        <p:cTn id="24" dur="1" fill="hold">
                                          <p:stCondLst>
                                            <p:cond delay="0"/>
                                          </p:stCondLst>
                                        </p:cTn>
                                        <p:tgtEl>
                                          <p:spTgt spid="8"/>
                                        </p:tgtEl>
                                        <p:attrNameLst>
                                          <p:attrName>style.visibility</p:attrName>
                                        </p:attrNameLst>
                                      </p:cBhvr>
                                      <p:to>
                                        <p:strVal val="visible"/>
                                      </p:to>
                                    </p:set>
                                    <p:animEffect transition="in" filter="fade">
                                      <p:cBhvr>
                                        <p:cTn id="25" dur="1000"/>
                                        <p:tgtEl>
                                          <p:spTgt spid="8"/>
                                        </p:tgtEl>
                                      </p:cBhvr>
                                    </p:animEffect>
                                    <p:anim calcmode="lin" valueType="num">
                                      <p:cBhvr>
                                        <p:cTn id="26" dur="1000" fill="hold"/>
                                        <p:tgtEl>
                                          <p:spTgt spid="8"/>
                                        </p:tgtEl>
                                        <p:attrNameLst>
                                          <p:attrName>ppt_x</p:attrName>
                                        </p:attrNameLst>
                                      </p:cBhvr>
                                      <p:tavLst>
                                        <p:tav tm="0">
                                          <p:val>
                                            <p:strVal val="#ppt_x"/>
                                          </p:val>
                                        </p:tav>
                                        <p:tav tm="100000">
                                          <p:val>
                                            <p:strVal val="#ppt_x"/>
                                          </p:val>
                                        </p:tav>
                                      </p:tavLst>
                                    </p:anim>
                                    <p:anim calcmode="lin" valueType="num">
                                      <p:cBhvr>
                                        <p:cTn id="27"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7" grpId="0"/>
      <p:bldP spid="11" grpId="0"/>
      <p:bldP spid="8" grpId="0"/>
    </p:bldLst>
  </p:timing>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76000"/>
            <a:lum/>
          </a:blip>
          <a:srcRect/>
          <a:stretch>
            <a:fillRect/>
          </a:stretch>
        </a:blipFill>
        <a:effectLst/>
      </p:bgPr>
    </p:bg>
    <p:spTree>
      <p:nvGrpSpPr>
        <p:cNvPr id="1" name="">
          <a:extLst>
            <a:ext uri="{FF2B5EF4-FFF2-40B4-BE49-F238E27FC236}">
              <a16:creationId xmlns:a16="http://schemas.microsoft.com/office/drawing/2014/main" id="{D16CE2E4-459A-E2AB-4C42-E54B8443A426}"/>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449C3AB6-5627-8A21-59FE-ABE2535991D7}"/>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الأولى</a:t>
            </a:r>
            <a:endParaRPr lang="en-US" sz="2400" b="1" dirty="0">
              <a:solidFill>
                <a:schemeClr val="bg1"/>
              </a:solidFill>
              <a:latin typeface="Alexandria" charset="0"/>
              <a:cs typeface="Alexandria" charset="0"/>
            </a:endParaRPr>
          </a:p>
        </p:txBody>
      </p:sp>
      <p:sp>
        <p:nvSpPr>
          <p:cNvPr id="2" name="TextBox 1">
            <a:extLst>
              <a:ext uri="{FF2B5EF4-FFF2-40B4-BE49-F238E27FC236}">
                <a16:creationId xmlns:a16="http://schemas.microsoft.com/office/drawing/2014/main" id="{4335196A-216E-8924-0B2F-E2CF1726769B}"/>
              </a:ext>
            </a:extLst>
          </p:cNvPr>
          <p:cNvSpPr txBox="1"/>
          <p:nvPr/>
        </p:nvSpPr>
        <p:spPr>
          <a:xfrm>
            <a:off x="895123" y="3596376"/>
            <a:ext cx="10135181" cy="923330"/>
          </a:xfrm>
          <a:prstGeom prst="rect">
            <a:avLst/>
          </a:prstGeom>
          <a:noFill/>
        </p:spPr>
        <p:txBody>
          <a:bodyPr wrap="square" rtlCol="0">
            <a:spAutoFit/>
          </a:bodyPr>
          <a:lstStyle/>
          <a:p>
            <a:pPr marL="285750" indent="-285750" algn="just" rtl="1">
              <a:buFont typeface="Arial" panose="020B0604020202020204" pitchFamily="34" charset="0"/>
              <a:buChar char="•"/>
            </a:pPr>
            <a:r>
              <a:rPr lang="ar-SA" dirty="0">
                <a:cs typeface="+mj-cs"/>
              </a:rPr>
              <a:t>إذا أرادت </a:t>
            </a:r>
            <a:r>
              <a:rPr lang="ar-EG" dirty="0">
                <a:cs typeface="+mj-cs"/>
              </a:rPr>
              <a:t>وسيلة إعلامية </a:t>
            </a:r>
            <a:r>
              <a:rPr lang="ar-SA" dirty="0">
                <a:cs typeface="+mj-cs"/>
              </a:rPr>
              <a:t>تطوير محتواها، فإن إجراء بحث على عينة من الجمهور لفهم</a:t>
            </a:r>
            <a:r>
              <a:rPr lang="ar-EG" dirty="0">
                <a:cs typeface="+mj-cs"/>
              </a:rPr>
              <a:t> طبيعتهم و</a:t>
            </a:r>
            <a:r>
              <a:rPr lang="ar-SA" dirty="0">
                <a:cs typeface="+mj-cs"/>
              </a:rPr>
              <a:t>تفضيلاتهم </a:t>
            </a:r>
            <a:r>
              <a:rPr lang="ar-EG" dirty="0">
                <a:cs typeface="+mj-cs"/>
              </a:rPr>
              <a:t>في كلٍ من المُحتوى وأوقات البث أو النشر</a:t>
            </a:r>
            <a:r>
              <a:rPr lang="ar-SA" dirty="0">
                <a:cs typeface="+mj-cs"/>
              </a:rPr>
              <a:t> يمكن أن يؤدي إلى </a:t>
            </a:r>
            <a:r>
              <a:rPr lang="ar-EG" dirty="0">
                <a:cs typeface="+mj-cs"/>
              </a:rPr>
              <a:t>التوصل للخطة الإعلامية الأنسب لاحتياجات ورغبات الجمهور</a:t>
            </a:r>
            <a:r>
              <a:rPr lang="ar-SA" dirty="0">
                <a:cs typeface="+mj-cs"/>
              </a:rPr>
              <a:t>، مما يرفع نسب المشاهدة ويزيد من التأثير الإعلامي</a:t>
            </a:r>
            <a:r>
              <a:rPr lang="en-US" dirty="0">
                <a:cs typeface="+mj-cs"/>
              </a:rPr>
              <a:t>.</a:t>
            </a:r>
            <a:endParaRPr lang="ar-EG" dirty="0">
              <a:cs typeface="+mj-cs"/>
            </a:endParaRPr>
          </a:p>
        </p:txBody>
      </p:sp>
      <p:sp>
        <p:nvSpPr>
          <p:cNvPr id="3" name="TextBox 2">
            <a:extLst>
              <a:ext uri="{FF2B5EF4-FFF2-40B4-BE49-F238E27FC236}">
                <a16:creationId xmlns:a16="http://schemas.microsoft.com/office/drawing/2014/main" id="{3D471710-B8B0-17A0-BCCD-5DF5A00362E9}"/>
              </a:ext>
            </a:extLst>
          </p:cNvPr>
          <p:cNvSpPr txBox="1"/>
          <p:nvPr/>
        </p:nvSpPr>
        <p:spPr>
          <a:xfrm>
            <a:off x="9486900" y="1994419"/>
            <a:ext cx="1782873" cy="461665"/>
          </a:xfrm>
          <a:prstGeom prst="rect">
            <a:avLst/>
          </a:prstGeom>
          <a:noFill/>
        </p:spPr>
        <p:txBody>
          <a:bodyPr wrap="square" rtlCol="0">
            <a:spAutoFit/>
          </a:bodyPr>
          <a:lstStyle/>
          <a:p>
            <a:pPr algn="just" rtl="1"/>
            <a:r>
              <a:rPr lang="ar-EG" sz="2400" b="1" u="sng" dirty="0">
                <a:solidFill>
                  <a:srgbClr val="0070C0"/>
                </a:solidFill>
                <a:cs typeface="+mj-cs"/>
              </a:rPr>
              <a:t>أمثلة عملية:</a:t>
            </a:r>
            <a:endParaRPr lang="en-US" sz="2000" u="sng" dirty="0">
              <a:solidFill>
                <a:srgbClr val="0070C0"/>
              </a:solidFill>
              <a:cs typeface="+mj-cs"/>
            </a:endParaRPr>
          </a:p>
        </p:txBody>
      </p:sp>
      <p:pic>
        <p:nvPicPr>
          <p:cNvPr id="6" name="Picture 5" descr="A colorful circle with dots on it&#10;&#10;AI-generated content may be incorrect.">
            <a:extLst>
              <a:ext uri="{FF2B5EF4-FFF2-40B4-BE49-F238E27FC236}">
                <a16:creationId xmlns:a16="http://schemas.microsoft.com/office/drawing/2014/main" id="{DBFE96D3-35FD-250D-7B45-031D76B652CB}"/>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616986" y="1651323"/>
            <a:ext cx="1906551" cy="1906551"/>
          </a:xfrm>
          <a:prstGeom prst="rect">
            <a:avLst/>
          </a:prstGeom>
        </p:spPr>
      </p:pic>
      <p:sp>
        <p:nvSpPr>
          <p:cNvPr id="7" name="TextBox 6">
            <a:extLst>
              <a:ext uri="{FF2B5EF4-FFF2-40B4-BE49-F238E27FC236}">
                <a16:creationId xmlns:a16="http://schemas.microsoft.com/office/drawing/2014/main" id="{5F614309-F943-C1F4-B453-43042122A046}"/>
              </a:ext>
            </a:extLst>
          </p:cNvPr>
          <p:cNvSpPr txBox="1"/>
          <p:nvPr/>
        </p:nvSpPr>
        <p:spPr>
          <a:xfrm>
            <a:off x="895123" y="4719432"/>
            <a:ext cx="10135181" cy="646331"/>
          </a:xfrm>
          <a:prstGeom prst="rect">
            <a:avLst/>
          </a:prstGeom>
          <a:noFill/>
        </p:spPr>
        <p:txBody>
          <a:bodyPr wrap="square" rtlCol="0">
            <a:spAutoFit/>
          </a:bodyPr>
          <a:lstStyle/>
          <a:p>
            <a:pPr marL="285750" indent="-285750" algn="just" rtl="1">
              <a:buFont typeface="Arial" panose="020B0604020202020204" pitchFamily="34" charset="0"/>
              <a:buChar char="•"/>
            </a:pPr>
            <a:r>
              <a:rPr lang="ar-EG" dirty="0">
                <a:cs typeface="+mj-cs"/>
              </a:rPr>
              <a:t>أيضًا إذا أردنا عمل حملة تسويقية تستهدف فئة بعينها، فإن وحدها البحوث تستطيع أن توصلنا للوسيلة والتوقيت والأسلوب الأنسب لإقناع هذه الفئة.</a:t>
            </a:r>
            <a:endParaRPr lang="en-US" dirty="0">
              <a:cs typeface="+mj-cs"/>
            </a:endParaRPr>
          </a:p>
        </p:txBody>
      </p:sp>
      <p:sp>
        <p:nvSpPr>
          <p:cNvPr id="9" name="TextBox 8">
            <a:extLst>
              <a:ext uri="{FF2B5EF4-FFF2-40B4-BE49-F238E27FC236}">
                <a16:creationId xmlns:a16="http://schemas.microsoft.com/office/drawing/2014/main" id="{9634894A-0D87-0DA5-5CE1-AF0ACCEF65D8}"/>
              </a:ext>
            </a:extLst>
          </p:cNvPr>
          <p:cNvSpPr txBox="1"/>
          <p:nvPr/>
        </p:nvSpPr>
        <p:spPr>
          <a:xfrm>
            <a:off x="2598420" y="1128103"/>
            <a:ext cx="8290559" cy="523220"/>
          </a:xfrm>
          <a:prstGeom prst="rect">
            <a:avLst/>
          </a:prstGeom>
          <a:noFill/>
        </p:spPr>
        <p:txBody>
          <a:bodyPr wrap="square" rtlCol="0">
            <a:spAutoFit/>
          </a:bodyPr>
          <a:lstStyle/>
          <a:p>
            <a:pPr algn="ctr"/>
            <a:r>
              <a:rPr lang="ar-EG" sz="2800" b="1" dirty="0">
                <a:solidFill>
                  <a:srgbClr val="2E3957"/>
                </a:solidFill>
                <a:effectLst>
                  <a:outerShdw blurRad="38100" dist="38100" dir="2700000" algn="tl">
                    <a:srgbClr val="000000">
                      <a:alpha val="43137"/>
                    </a:srgbClr>
                  </a:outerShdw>
                </a:effectLst>
                <a:latin typeface="Alexandria"/>
                <a:cs typeface="+mj-cs"/>
              </a:rPr>
              <a:t>1. لماذا يجب ع</a:t>
            </a:r>
            <a:r>
              <a:rPr lang="ar-SA" sz="2800" b="1" dirty="0">
                <a:solidFill>
                  <a:srgbClr val="2E3957"/>
                </a:solidFill>
                <a:effectLst>
                  <a:outerShdw blurRad="38100" dist="38100" dir="2700000" algn="tl">
                    <a:srgbClr val="000000">
                      <a:alpha val="43137"/>
                    </a:srgbClr>
                  </a:outerShdw>
                </a:effectLst>
                <a:latin typeface="Alexandria"/>
                <a:cs typeface="+mj-cs"/>
              </a:rPr>
              <a:t>ل</a:t>
            </a:r>
            <a:r>
              <a:rPr lang="ar-EG" sz="2800" b="1" dirty="0">
                <a:solidFill>
                  <a:srgbClr val="2E3957"/>
                </a:solidFill>
                <a:effectLst>
                  <a:outerShdw blurRad="38100" dist="38100" dir="2700000" algn="tl">
                    <a:srgbClr val="000000">
                      <a:alpha val="43137"/>
                    </a:srgbClr>
                  </a:outerShdw>
                </a:effectLst>
                <a:latin typeface="Alexandria"/>
                <a:cs typeface="+mj-cs"/>
              </a:rPr>
              <a:t>ى </a:t>
            </a:r>
            <a:r>
              <a:rPr lang="ar-SA" sz="2800" b="1" dirty="0">
                <a:solidFill>
                  <a:srgbClr val="2E3957"/>
                </a:solidFill>
                <a:effectLst>
                  <a:outerShdw blurRad="38100" dist="38100" dir="2700000" algn="tl">
                    <a:srgbClr val="000000">
                      <a:alpha val="43137"/>
                    </a:srgbClr>
                  </a:outerShdw>
                </a:effectLst>
                <a:latin typeface="Alexandria"/>
                <a:cs typeface="+mj-cs"/>
              </a:rPr>
              <a:t>طلاب الإعلام</a:t>
            </a:r>
            <a:r>
              <a:rPr lang="ar-EG" sz="2800" b="1" dirty="0">
                <a:solidFill>
                  <a:srgbClr val="2E3957"/>
                </a:solidFill>
                <a:effectLst>
                  <a:outerShdw blurRad="38100" dist="38100" dir="2700000" algn="tl">
                    <a:srgbClr val="000000">
                      <a:alpha val="43137"/>
                    </a:srgbClr>
                  </a:outerShdw>
                </a:effectLst>
                <a:latin typeface="Alexandria"/>
                <a:cs typeface="+mj-cs"/>
              </a:rPr>
              <a:t> والتسويق دراسة </a:t>
            </a:r>
            <a:r>
              <a:rPr lang="ar-SA" sz="2800" b="1" dirty="0">
                <a:solidFill>
                  <a:srgbClr val="2E3957"/>
                </a:solidFill>
                <a:effectLst>
                  <a:outerShdw blurRad="38100" dist="38100" dir="2700000" algn="tl">
                    <a:srgbClr val="000000">
                      <a:alpha val="43137"/>
                    </a:srgbClr>
                  </a:outerShdw>
                </a:effectLst>
                <a:latin typeface="Alexandria"/>
                <a:cs typeface="+mj-cs"/>
              </a:rPr>
              <a:t>مناهج البحث الع</a:t>
            </a:r>
            <a:r>
              <a:rPr lang="ar-EG" sz="2800" b="1" dirty="0">
                <a:solidFill>
                  <a:srgbClr val="2E3957"/>
                </a:solidFill>
                <a:effectLst>
                  <a:outerShdw blurRad="38100" dist="38100" dir="2700000" algn="tl">
                    <a:srgbClr val="000000">
                      <a:alpha val="43137"/>
                    </a:srgbClr>
                  </a:outerShdw>
                </a:effectLst>
                <a:latin typeface="Alexandria"/>
                <a:cs typeface="+mj-cs"/>
              </a:rPr>
              <a:t>ِ</a:t>
            </a:r>
            <a:r>
              <a:rPr lang="ar-SA" sz="2800" b="1" dirty="0">
                <a:solidFill>
                  <a:srgbClr val="2E3957"/>
                </a:solidFill>
                <a:effectLst>
                  <a:outerShdw blurRad="38100" dist="38100" dir="2700000" algn="tl">
                    <a:srgbClr val="000000">
                      <a:alpha val="43137"/>
                    </a:srgbClr>
                  </a:outerShdw>
                </a:effectLst>
                <a:latin typeface="Alexandria"/>
                <a:cs typeface="+mj-cs"/>
              </a:rPr>
              <a:t>لمي</a:t>
            </a:r>
            <a:r>
              <a:rPr lang="ar-EG" sz="2800" b="1" dirty="0">
                <a:solidFill>
                  <a:srgbClr val="2E3957"/>
                </a:solidFill>
                <a:effectLst>
                  <a:outerShdw blurRad="38100" dist="38100" dir="2700000" algn="tl">
                    <a:srgbClr val="000000">
                      <a:alpha val="43137"/>
                    </a:srgbClr>
                  </a:outerShdw>
                </a:effectLst>
                <a:latin typeface="Alexandria"/>
                <a:cs typeface="+mj-cs"/>
              </a:rPr>
              <a:t>؟</a:t>
            </a:r>
          </a:p>
        </p:txBody>
      </p:sp>
    </p:spTree>
    <p:extLst>
      <p:ext uri="{BB962C8B-B14F-4D97-AF65-F5344CB8AC3E}">
        <p14:creationId xmlns:p14="http://schemas.microsoft.com/office/powerpoint/2010/main" val="690007174"/>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grpId="0" nodeType="after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fade">
                                      <p:cBhvr>
                                        <p:cTn id="13" dur="1000"/>
                                        <p:tgtEl>
                                          <p:spTgt spid="3"/>
                                        </p:tgtEl>
                                      </p:cBhvr>
                                    </p:animEffect>
                                    <p:anim calcmode="lin" valueType="num">
                                      <p:cBhvr>
                                        <p:cTn id="14" dur="1000" fill="hold"/>
                                        <p:tgtEl>
                                          <p:spTgt spid="3"/>
                                        </p:tgtEl>
                                        <p:attrNameLst>
                                          <p:attrName>ppt_x</p:attrName>
                                        </p:attrNameLst>
                                      </p:cBhvr>
                                      <p:tavLst>
                                        <p:tav tm="0">
                                          <p:val>
                                            <p:strVal val="#ppt_x"/>
                                          </p:val>
                                        </p:tav>
                                        <p:tav tm="100000">
                                          <p:val>
                                            <p:strVal val="#ppt_x"/>
                                          </p:val>
                                        </p:tav>
                                      </p:tavLst>
                                    </p:anim>
                                    <p:anim calcmode="lin" valueType="num">
                                      <p:cBhvr>
                                        <p:cTn id="15" dur="1000" fill="hold"/>
                                        <p:tgtEl>
                                          <p:spTgt spid="3"/>
                                        </p:tgtEl>
                                        <p:attrNameLst>
                                          <p:attrName>ppt_y</p:attrName>
                                        </p:attrNameLst>
                                      </p:cBhvr>
                                      <p:tavLst>
                                        <p:tav tm="0">
                                          <p:val>
                                            <p:strVal val="#ppt_y+.1"/>
                                          </p:val>
                                        </p:tav>
                                        <p:tav tm="100000">
                                          <p:val>
                                            <p:strVal val="#ppt_y"/>
                                          </p:val>
                                        </p:tav>
                                      </p:tavLst>
                                    </p:anim>
                                  </p:childTnLst>
                                </p:cTn>
                              </p:par>
                            </p:childTnLst>
                          </p:cTn>
                        </p:par>
                        <p:par>
                          <p:cTn id="16" fill="hold">
                            <p:stCondLst>
                              <p:cond delay="2000"/>
                            </p:stCondLst>
                            <p:childTnLst>
                              <p:par>
                                <p:cTn id="17" presetID="42" presetClass="entr" presetSubtype="0" fill="hold" grpId="0" nodeType="after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fade">
                                      <p:cBhvr>
                                        <p:cTn id="19" dur="1000"/>
                                        <p:tgtEl>
                                          <p:spTgt spid="7"/>
                                        </p:tgtEl>
                                      </p:cBhvr>
                                    </p:animEffect>
                                    <p:anim calcmode="lin" valueType="num">
                                      <p:cBhvr>
                                        <p:cTn id="20" dur="1000" fill="hold"/>
                                        <p:tgtEl>
                                          <p:spTgt spid="7"/>
                                        </p:tgtEl>
                                        <p:attrNameLst>
                                          <p:attrName>ppt_x</p:attrName>
                                        </p:attrNameLst>
                                      </p:cBhvr>
                                      <p:tavLst>
                                        <p:tav tm="0">
                                          <p:val>
                                            <p:strVal val="#ppt_x"/>
                                          </p:val>
                                        </p:tav>
                                        <p:tav tm="100000">
                                          <p:val>
                                            <p:strVal val="#ppt_x"/>
                                          </p:val>
                                        </p:tav>
                                      </p:tavLst>
                                    </p:anim>
                                    <p:anim calcmode="lin" valueType="num">
                                      <p:cBhvr>
                                        <p:cTn id="21" dur="1000" fill="hold"/>
                                        <p:tgtEl>
                                          <p:spTgt spid="7"/>
                                        </p:tgtEl>
                                        <p:attrNameLst>
                                          <p:attrName>ppt_y</p:attrName>
                                        </p:attrNameLst>
                                      </p:cBhvr>
                                      <p:tavLst>
                                        <p:tav tm="0">
                                          <p:val>
                                            <p:strVal val="#ppt_y+.1"/>
                                          </p:val>
                                        </p:tav>
                                        <p:tav tm="100000">
                                          <p:val>
                                            <p:strVal val="#ppt_y"/>
                                          </p:val>
                                        </p:tav>
                                      </p:tavLst>
                                    </p:anim>
                                  </p:childTnLst>
                                </p:cTn>
                              </p:par>
                            </p:childTnLst>
                          </p:cTn>
                        </p:par>
                        <p:par>
                          <p:cTn id="22" fill="hold">
                            <p:stCondLst>
                              <p:cond delay="3000"/>
                            </p:stCondLst>
                            <p:childTnLst>
                              <p:par>
                                <p:cTn id="23" presetID="42" presetClass="entr" presetSubtype="0" fill="hold" grpId="0" nodeType="afterEffect">
                                  <p:stCondLst>
                                    <p:cond delay="0"/>
                                  </p:stCondLst>
                                  <p:childTnLst>
                                    <p:set>
                                      <p:cBhvr>
                                        <p:cTn id="24" dur="1" fill="hold">
                                          <p:stCondLst>
                                            <p:cond delay="0"/>
                                          </p:stCondLst>
                                        </p:cTn>
                                        <p:tgtEl>
                                          <p:spTgt spid="9"/>
                                        </p:tgtEl>
                                        <p:attrNameLst>
                                          <p:attrName>style.visibility</p:attrName>
                                        </p:attrNameLst>
                                      </p:cBhvr>
                                      <p:to>
                                        <p:strVal val="visible"/>
                                      </p:to>
                                    </p:set>
                                    <p:animEffect transition="in" filter="fade">
                                      <p:cBhvr>
                                        <p:cTn id="25" dur="1000"/>
                                        <p:tgtEl>
                                          <p:spTgt spid="9"/>
                                        </p:tgtEl>
                                      </p:cBhvr>
                                    </p:animEffect>
                                    <p:anim calcmode="lin" valueType="num">
                                      <p:cBhvr>
                                        <p:cTn id="26" dur="1000" fill="hold"/>
                                        <p:tgtEl>
                                          <p:spTgt spid="9"/>
                                        </p:tgtEl>
                                        <p:attrNameLst>
                                          <p:attrName>ppt_x</p:attrName>
                                        </p:attrNameLst>
                                      </p:cBhvr>
                                      <p:tavLst>
                                        <p:tav tm="0">
                                          <p:val>
                                            <p:strVal val="#ppt_x"/>
                                          </p:val>
                                        </p:tav>
                                        <p:tav tm="100000">
                                          <p:val>
                                            <p:strVal val="#ppt_x"/>
                                          </p:val>
                                        </p:tav>
                                      </p:tavLst>
                                    </p:anim>
                                    <p:anim calcmode="lin" valueType="num">
                                      <p:cBhvr>
                                        <p:cTn id="27" dur="1000" fill="hold"/>
                                        <p:tgtEl>
                                          <p:spTgt spid="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7" grpId="0"/>
      <p:bldP spid="9" grpId="0"/>
    </p:bldLst>
  </p:timing>
</p:sld>
</file>

<file path=ppt/slides/slide9.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76000"/>
            <a:lum/>
          </a:blip>
          <a:srcRect/>
          <a:stretch>
            <a:fillRect/>
          </a:stretch>
        </a:blipFill>
        <a:effectLst/>
      </p:bgPr>
    </p:bg>
    <p:spTree>
      <p:nvGrpSpPr>
        <p:cNvPr id="1" name="">
          <a:extLst>
            <a:ext uri="{FF2B5EF4-FFF2-40B4-BE49-F238E27FC236}">
              <a16:creationId xmlns:a16="http://schemas.microsoft.com/office/drawing/2014/main" id="{8B03AC0D-EB08-1634-706D-35E2628439E9}"/>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C7A7A172-2955-5F43-7805-76AFA0E45ACD}"/>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الأولى</a:t>
            </a:r>
            <a:endParaRPr lang="en-US" sz="2400" b="1" dirty="0">
              <a:solidFill>
                <a:schemeClr val="bg1"/>
              </a:solidFill>
              <a:latin typeface="Alexandria" charset="0"/>
              <a:cs typeface="Alexandria" charset="0"/>
            </a:endParaRPr>
          </a:p>
        </p:txBody>
      </p:sp>
      <p:sp>
        <p:nvSpPr>
          <p:cNvPr id="2" name="TextBox 1">
            <a:extLst>
              <a:ext uri="{FF2B5EF4-FFF2-40B4-BE49-F238E27FC236}">
                <a16:creationId xmlns:a16="http://schemas.microsoft.com/office/drawing/2014/main" id="{C4E6A27C-A371-579E-D7AF-F3BF4DB8CC2D}"/>
              </a:ext>
            </a:extLst>
          </p:cNvPr>
          <p:cNvSpPr txBox="1"/>
          <p:nvPr/>
        </p:nvSpPr>
        <p:spPr>
          <a:xfrm>
            <a:off x="968766" y="2620601"/>
            <a:ext cx="10135181" cy="923330"/>
          </a:xfrm>
          <a:prstGeom prst="rect">
            <a:avLst/>
          </a:prstGeom>
          <a:noFill/>
        </p:spPr>
        <p:txBody>
          <a:bodyPr wrap="square" rtlCol="0">
            <a:spAutoFit/>
          </a:bodyPr>
          <a:lstStyle/>
          <a:p>
            <a:pPr algn="just" rtl="1"/>
            <a:r>
              <a:rPr lang="ar-EG" dirty="0">
                <a:cs typeface="+mj-cs"/>
              </a:rPr>
              <a:t>قامت</a:t>
            </a:r>
            <a:r>
              <a:rPr lang="en-US" dirty="0">
                <a:cs typeface="+mj-cs"/>
              </a:rPr>
              <a:t>BBC </a:t>
            </a:r>
            <a:r>
              <a:rPr lang="ar-EG" dirty="0">
                <a:cs typeface="+mj-cs"/>
              </a:rPr>
              <a:t> بتطوير استراتيجيتها التسويقية لعام 2025 بناءً على </a:t>
            </a:r>
            <a:r>
              <a:rPr lang="ar-EG" b="1" dirty="0">
                <a:cs typeface="+mj-cs"/>
              </a:rPr>
              <a:t>تحليل منهجي عميق للبيانات</a:t>
            </a:r>
            <a:r>
              <a:rPr lang="ar-EG" dirty="0">
                <a:cs typeface="+mj-cs"/>
              </a:rPr>
              <a:t> المتعلقة بسلوك الجمهور واحتياجاته. استخدمت أدوات البحث العلمي لتحليل السوق، وتقسيم الجمهور، واختبارات الحملات الإعلانية لجعل محتواها يتناسب بشكل أكبر مع جمهور متنوع عالميًا.</a:t>
            </a:r>
          </a:p>
        </p:txBody>
      </p:sp>
      <p:sp>
        <p:nvSpPr>
          <p:cNvPr id="3" name="TextBox 2">
            <a:extLst>
              <a:ext uri="{FF2B5EF4-FFF2-40B4-BE49-F238E27FC236}">
                <a16:creationId xmlns:a16="http://schemas.microsoft.com/office/drawing/2014/main" id="{C49C7BC4-3BD7-C7DB-F52A-A009A16FAAE4}"/>
              </a:ext>
            </a:extLst>
          </p:cNvPr>
          <p:cNvSpPr txBox="1"/>
          <p:nvPr/>
        </p:nvSpPr>
        <p:spPr>
          <a:xfrm>
            <a:off x="1962740" y="1994419"/>
            <a:ext cx="9307033" cy="461665"/>
          </a:xfrm>
          <a:prstGeom prst="rect">
            <a:avLst/>
          </a:prstGeom>
          <a:noFill/>
        </p:spPr>
        <p:txBody>
          <a:bodyPr wrap="square" rtlCol="0">
            <a:spAutoFit/>
          </a:bodyPr>
          <a:lstStyle/>
          <a:p>
            <a:pPr algn="just" rtl="1"/>
            <a:r>
              <a:rPr lang="ar-EG" sz="2400" b="1" dirty="0">
                <a:solidFill>
                  <a:srgbClr val="0070C0"/>
                </a:solidFill>
                <a:effectLst>
                  <a:outerShdw blurRad="38100" dist="38100" dir="2700000" algn="tl">
                    <a:srgbClr val="000000">
                      <a:alpha val="43137"/>
                    </a:srgbClr>
                  </a:outerShdw>
                </a:effectLst>
                <a:cs typeface="+mj-cs"/>
              </a:rPr>
              <a:t>دراسة حالة أجرتها</a:t>
            </a:r>
            <a:r>
              <a:rPr lang="en-US" sz="2400" b="1" dirty="0">
                <a:solidFill>
                  <a:srgbClr val="0070C0"/>
                </a:solidFill>
                <a:effectLst>
                  <a:outerShdw blurRad="38100" dist="38100" dir="2700000" algn="tl">
                    <a:srgbClr val="000000">
                      <a:alpha val="43137"/>
                    </a:srgbClr>
                  </a:outerShdw>
                </a:effectLst>
                <a:cs typeface="+mj-cs"/>
              </a:rPr>
              <a:t>BBC </a:t>
            </a:r>
            <a:r>
              <a:rPr lang="ar-EG" sz="2400" b="1" dirty="0">
                <a:solidFill>
                  <a:srgbClr val="0070C0"/>
                </a:solidFill>
                <a:effectLst>
                  <a:outerShdw blurRad="38100" dist="38100" dir="2700000" algn="tl">
                    <a:srgbClr val="000000">
                      <a:alpha val="43137"/>
                    </a:srgbClr>
                  </a:outerShdw>
                </a:effectLst>
                <a:cs typeface="+mj-cs"/>
              </a:rPr>
              <a:t> عام 2025 كنموذج لتطبيق مناهج البحث في الإعلام:</a:t>
            </a:r>
            <a:endParaRPr lang="en-US" sz="2000" dirty="0">
              <a:solidFill>
                <a:srgbClr val="0070C0"/>
              </a:solidFill>
              <a:effectLst>
                <a:outerShdw blurRad="38100" dist="38100" dir="2700000" algn="tl">
                  <a:srgbClr val="000000">
                    <a:alpha val="43137"/>
                  </a:srgbClr>
                </a:outerShdw>
              </a:effectLst>
              <a:cs typeface="+mj-cs"/>
            </a:endParaRPr>
          </a:p>
        </p:txBody>
      </p:sp>
      <p:sp>
        <p:nvSpPr>
          <p:cNvPr id="7" name="TextBox 6">
            <a:extLst>
              <a:ext uri="{FF2B5EF4-FFF2-40B4-BE49-F238E27FC236}">
                <a16:creationId xmlns:a16="http://schemas.microsoft.com/office/drawing/2014/main" id="{FE26A705-D792-33C7-F4B8-9CE85AC28FCC}"/>
              </a:ext>
            </a:extLst>
          </p:cNvPr>
          <p:cNvSpPr txBox="1"/>
          <p:nvPr/>
        </p:nvSpPr>
        <p:spPr>
          <a:xfrm>
            <a:off x="968766" y="3841847"/>
            <a:ext cx="10135181" cy="369332"/>
          </a:xfrm>
          <a:prstGeom prst="rect">
            <a:avLst/>
          </a:prstGeom>
          <a:noFill/>
        </p:spPr>
        <p:txBody>
          <a:bodyPr wrap="square" rtlCol="0">
            <a:spAutoFit/>
          </a:bodyPr>
          <a:lstStyle/>
          <a:p>
            <a:pPr algn="just" rtl="1"/>
            <a:r>
              <a:rPr lang="ar-EG" b="1" dirty="0"/>
              <a:t>✳️ </a:t>
            </a:r>
            <a:r>
              <a:rPr lang="ar-EG" b="1" dirty="0">
                <a:cs typeface="+mj-cs"/>
              </a:rPr>
              <a:t>عناصر الاستراتيجية التسويقية:</a:t>
            </a:r>
          </a:p>
        </p:txBody>
      </p:sp>
      <p:sp>
        <p:nvSpPr>
          <p:cNvPr id="9" name="TextBox 8">
            <a:extLst>
              <a:ext uri="{FF2B5EF4-FFF2-40B4-BE49-F238E27FC236}">
                <a16:creationId xmlns:a16="http://schemas.microsoft.com/office/drawing/2014/main" id="{C024990A-EA05-4970-CCE4-F82361B9CACB}"/>
              </a:ext>
            </a:extLst>
          </p:cNvPr>
          <p:cNvSpPr txBox="1"/>
          <p:nvPr/>
        </p:nvSpPr>
        <p:spPr>
          <a:xfrm>
            <a:off x="697505" y="6105537"/>
            <a:ext cx="10135181" cy="369332"/>
          </a:xfrm>
          <a:prstGeom prst="rect">
            <a:avLst/>
          </a:prstGeom>
          <a:noFill/>
        </p:spPr>
        <p:txBody>
          <a:bodyPr wrap="square" rtlCol="0">
            <a:spAutoFit/>
          </a:bodyPr>
          <a:lstStyle/>
          <a:p>
            <a:pPr algn="just"/>
            <a:r>
              <a:rPr lang="en-US" dirty="0">
                <a:solidFill>
                  <a:srgbClr val="0563C1"/>
                </a:solidFill>
                <a:cs typeface="+mj-cs"/>
                <a:hlinkClick r:id="rId4">
                  <a:extLst>
                    <a:ext uri="{A12FA001-AC4F-418D-AE19-62706E023703}">
                      <ahyp:hlinkClr xmlns:ahyp="http://schemas.microsoft.com/office/drawing/2018/hyperlinkcolor" val="tx"/>
                    </a:ext>
                  </a:extLst>
                </a:hlinkClick>
              </a:rPr>
              <a:t>https://www.latterly.org/bbc-marketing-mix/</a:t>
            </a:r>
            <a:r>
              <a:rPr lang="ar-EG" dirty="0">
                <a:solidFill>
                  <a:srgbClr val="0563C1"/>
                </a:solidFill>
                <a:cs typeface="+mj-cs"/>
              </a:rPr>
              <a:t> </a:t>
            </a:r>
            <a:r>
              <a:rPr lang="ar-EG" b="1" dirty="0">
                <a:cs typeface="+mj-cs"/>
              </a:rPr>
              <a:t>المصدر: </a:t>
            </a:r>
            <a:endParaRPr lang="ar-EG" b="1" u="sng" dirty="0">
              <a:cs typeface="+mj-cs"/>
            </a:endParaRPr>
          </a:p>
        </p:txBody>
      </p:sp>
      <p:pic>
        <p:nvPicPr>
          <p:cNvPr id="11" name="Picture 10">
            <a:extLst>
              <a:ext uri="{FF2B5EF4-FFF2-40B4-BE49-F238E27FC236}">
                <a16:creationId xmlns:a16="http://schemas.microsoft.com/office/drawing/2014/main" id="{AEE86688-084F-FCBB-A4AC-4D6F00DD9259}"/>
              </a:ext>
            </a:extLst>
          </p:cNvPr>
          <p:cNvPicPr>
            <a:picLocks noChangeAspect="1"/>
          </p:cNvPicPr>
          <p:nvPr/>
        </p:nvPicPr>
        <p:blipFill>
          <a:blip r:embed="rId5"/>
          <a:stretch>
            <a:fillRect/>
          </a:stretch>
        </p:blipFill>
        <p:spPr>
          <a:xfrm>
            <a:off x="906564" y="3613906"/>
            <a:ext cx="4655652" cy="184813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10" name="TextBox 9">
            <a:extLst>
              <a:ext uri="{FF2B5EF4-FFF2-40B4-BE49-F238E27FC236}">
                <a16:creationId xmlns:a16="http://schemas.microsoft.com/office/drawing/2014/main" id="{FE26A705-D792-33C7-F4B8-9CE85AC28FCC}"/>
              </a:ext>
            </a:extLst>
          </p:cNvPr>
          <p:cNvSpPr txBox="1"/>
          <p:nvPr/>
        </p:nvSpPr>
        <p:spPr>
          <a:xfrm>
            <a:off x="968766" y="4177127"/>
            <a:ext cx="10135181" cy="1477328"/>
          </a:xfrm>
          <a:prstGeom prst="rect">
            <a:avLst/>
          </a:prstGeom>
          <a:noFill/>
        </p:spPr>
        <p:txBody>
          <a:bodyPr wrap="square" rtlCol="0">
            <a:spAutoFit/>
          </a:bodyPr>
          <a:lstStyle/>
          <a:p>
            <a:pPr marL="285750" indent="-285750" algn="just" rtl="1">
              <a:buFont typeface="Arial" panose="020B0604020202020204" pitchFamily="34" charset="0"/>
              <a:buChar char="•"/>
            </a:pPr>
            <a:r>
              <a:rPr lang="ar-EG" dirty="0">
                <a:cs typeface="+mj-cs"/>
              </a:rPr>
              <a:t>محتوى عالي الجودة مخصص لجماهير متنوعة.</a:t>
            </a:r>
          </a:p>
          <a:p>
            <a:pPr marL="285750" indent="-285750" algn="just" rtl="1">
              <a:buFont typeface="Arial" panose="020B0604020202020204" pitchFamily="34" charset="0"/>
              <a:buChar char="•"/>
            </a:pPr>
            <a:r>
              <a:rPr lang="ar-EG" dirty="0">
                <a:cs typeface="+mj-cs"/>
              </a:rPr>
              <a:t>استخدام بيانات الجمهور لتصميم حملات إعلانية أكثر فاعلية.</a:t>
            </a:r>
          </a:p>
          <a:p>
            <a:pPr marL="285750" indent="-285750" algn="just" rtl="1">
              <a:buFont typeface="Arial" panose="020B0604020202020204" pitchFamily="34" charset="0"/>
              <a:buChar char="•"/>
            </a:pPr>
            <a:r>
              <a:rPr lang="ar-EG" dirty="0">
                <a:cs typeface="+mj-cs"/>
              </a:rPr>
              <a:t>تحليل التفاعل الجماهيري لقياس التأثير وتطوير الاستراتيجيات.</a:t>
            </a:r>
            <a:endParaRPr lang="en-US" dirty="0">
              <a:cs typeface="+mj-cs"/>
            </a:endParaRPr>
          </a:p>
          <a:p>
            <a:pPr marL="285750" indent="-285750" algn="just" rtl="1">
              <a:buFont typeface="Arial" panose="020B0604020202020204" pitchFamily="34" charset="0"/>
              <a:buChar char="•"/>
            </a:pPr>
            <a:r>
              <a:rPr lang="ar-EG" dirty="0"/>
              <a:t>توزيع المحتوى عبر قنوات تقليدية ورقمية.</a:t>
            </a:r>
          </a:p>
          <a:p>
            <a:pPr marL="285750" indent="-285750" algn="just" rtl="1">
              <a:buFont typeface="Arial" panose="020B0604020202020204" pitchFamily="34" charset="0"/>
              <a:buChar char="•"/>
            </a:pPr>
            <a:r>
              <a:rPr lang="ar-EG" dirty="0"/>
              <a:t>شراكات استراتيجية دولية لتعزيز الانتشار.</a:t>
            </a:r>
            <a:endParaRPr lang="en-US" dirty="0"/>
          </a:p>
        </p:txBody>
      </p:sp>
      <p:sp>
        <p:nvSpPr>
          <p:cNvPr id="12" name="TextBox 11">
            <a:extLst>
              <a:ext uri="{FF2B5EF4-FFF2-40B4-BE49-F238E27FC236}">
                <a16:creationId xmlns:a16="http://schemas.microsoft.com/office/drawing/2014/main" id="{9634894A-0D87-0DA5-5CE1-AF0ACCEF65D8}"/>
              </a:ext>
            </a:extLst>
          </p:cNvPr>
          <p:cNvSpPr txBox="1"/>
          <p:nvPr/>
        </p:nvSpPr>
        <p:spPr>
          <a:xfrm>
            <a:off x="2598420" y="1128103"/>
            <a:ext cx="8290559" cy="523220"/>
          </a:xfrm>
          <a:prstGeom prst="rect">
            <a:avLst/>
          </a:prstGeom>
          <a:noFill/>
        </p:spPr>
        <p:txBody>
          <a:bodyPr wrap="square" rtlCol="0">
            <a:spAutoFit/>
          </a:bodyPr>
          <a:lstStyle/>
          <a:p>
            <a:pPr algn="ctr"/>
            <a:r>
              <a:rPr lang="ar-EG" sz="2800" b="1" dirty="0">
                <a:solidFill>
                  <a:srgbClr val="2E3957"/>
                </a:solidFill>
                <a:effectLst>
                  <a:outerShdw blurRad="38100" dist="38100" dir="2700000" algn="tl">
                    <a:srgbClr val="000000">
                      <a:alpha val="43137"/>
                    </a:srgbClr>
                  </a:outerShdw>
                </a:effectLst>
                <a:latin typeface="Alexandria"/>
                <a:cs typeface="+mj-cs"/>
              </a:rPr>
              <a:t>1. لماذا يجب ع</a:t>
            </a:r>
            <a:r>
              <a:rPr lang="ar-SA" sz="2800" b="1" dirty="0">
                <a:solidFill>
                  <a:srgbClr val="2E3957"/>
                </a:solidFill>
                <a:effectLst>
                  <a:outerShdw blurRad="38100" dist="38100" dir="2700000" algn="tl">
                    <a:srgbClr val="000000">
                      <a:alpha val="43137"/>
                    </a:srgbClr>
                  </a:outerShdw>
                </a:effectLst>
                <a:latin typeface="Alexandria"/>
                <a:cs typeface="+mj-cs"/>
              </a:rPr>
              <a:t>ل</a:t>
            </a:r>
            <a:r>
              <a:rPr lang="ar-EG" sz="2800" b="1" dirty="0">
                <a:solidFill>
                  <a:srgbClr val="2E3957"/>
                </a:solidFill>
                <a:effectLst>
                  <a:outerShdw blurRad="38100" dist="38100" dir="2700000" algn="tl">
                    <a:srgbClr val="000000">
                      <a:alpha val="43137"/>
                    </a:srgbClr>
                  </a:outerShdw>
                </a:effectLst>
                <a:latin typeface="Alexandria"/>
                <a:cs typeface="+mj-cs"/>
              </a:rPr>
              <a:t>ى </a:t>
            </a:r>
            <a:r>
              <a:rPr lang="ar-SA" sz="2800" b="1" dirty="0">
                <a:solidFill>
                  <a:srgbClr val="2E3957"/>
                </a:solidFill>
                <a:effectLst>
                  <a:outerShdw blurRad="38100" dist="38100" dir="2700000" algn="tl">
                    <a:srgbClr val="000000">
                      <a:alpha val="43137"/>
                    </a:srgbClr>
                  </a:outerShdw>
                </a:effectLst>
                <a:latin typeface="Alexandria"/>
                <a:cs typeface="+mj-cs"/>
              </a:rPr>
              <a:t>طلاب الإعلام</a:t>
            </a:r>
            <a:r>
              <a:rPr lang="ar-EG" sz="2800" b="1" dirty="0">
                <a:solidFill>
                  <a:srgbClr val="2E3957"/>
                </a:solidFill>
                <a:effectLst>
                  <a:outerShdw blurRad="38100" dist="38100" dir="2700000" algn="tl">
                    <a:srgbClr val="000000">
                      <a:alpha val="43137"/>
                    </a:srgbClr>
                  </a:outerShdw>
                </a:effectLst>
                <a:latin typeface="Alexandria"/>
                <a:cs typeface="+mj-cs"/>
              </a:rPr>
              <a:t> والتسويق دراسة </a:t>
            </a:r>
            <a:r>
              <a:rPr lang="ar-SA" sz="2800" b="1" dirty="0">
                <a:solidFill>
                  <a:srgbClr val="2E3957"/>
                </a:solidFill>
                <a:effectLst>
                  <a:outerShdw blurRad="38100" dist="38100" dir="2700000" algn="tl">
                    <a:srgbClr val="000000">
                      <a:alpha val="43137"/>
                    </a:srgbClr>
                  </a:outerShdw>
                </a:effectLst>
                <a:latin typeface="Alexandria"/>
                <a:cs typeface="+mj-cs"/>
              </a:rPr>
              <a:t>مناهج البحث الع</a:t>
            </a:r>
            <a:r>
              <a:rPr lang="ar-EG" sz="2800" b="1" dirty="0">
                <a:solidFill>
                  <a:srgbClr val="2E3957"/>
                </a:solidFill>
                <a:effectLst>
                  <a:outerShdw blurRad="38100" dist="38100" dir="2700000" algn="tl">
                    <a:srgbClr val="000000">
                      <a:alpha val="43137"/>
                    </a:srgbClr>
                  </a:outerShdw>
                </a:effectLst>
                <a:latin typeface="Alexandria"/>
                <a:cs typeface="+mj-cs"/>
              </a:rPr>
              <a:t>ِ</a:t>
            </a:r>
            <a:r>
              <a:rPr lang="ar-SA" sz="2800" b="1" dirty="0">
                <a:solidFill>
                  <a:srgbClr val="2E3957"/>
                </a:solidFill>
                <a:effectLst>
                  <a:outerShdw blurRad="38100" dist="38100" dir="2700000" algn="tl">
                    <a:srgbClr val="000000">
                      <a:alpha val="43137"/>
                    </a:srgbClr>
                  </a:outerShdw>
                </a:effectLst>
                <a:latin typeface="Alexandria"/>
                <a:cs typeface="+mj-cs"/>
              </a:rPr>
              <a:t>لمي</a:t>
            </a:r>
            <a:r>
              <a:rPr lang="ar-EG" sz="2800" b="1" dirty="0">
                <a:solidFill>
                  <a:srgbClr val="2E3957"/>
                </a:solidFill>
                <a:effectLst>
                  <a:outerShdw blurRad="38100" dist="38100" dir="2700000" algn="tl">
                    <a:srgbClr val="000000">
                      <a:alpha val="43137"/>
                    </a:srgbClr>
                  </a:outerShdw>
                </a:effectLst>
                <a:latin typeface="Alexandria"/>
                <a:cs typeface="+mj-cs"/>
              </a:rPr>
              <a:t>؟</a:t>
            </a:r>
          </a:p>
        </p:txBody>
      </p:sp>
    </p:spTree>
    <p:extLst>
      <p:ext uri="{BB962C8B-B14F-4D97-AF65-F5344CB8AC3E}">
        <p14:creationId xmlns:p14="http://schemas.microsoft.com/office/powerpoint/2010/main" val="2407224168"/>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grpId="0" nodeType="after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fade">
                                      <p:cBhvr>
                                        <p:cTn id="13" dur="1000"/>
                                        <p:tgtEl>
                                          <p:spTgt spid="3"/>
                                        </p:tgtEl>
                                      </p:cBhvr>
                                    </p:animEffect>
                                    <p:anim calcmode="lin" valueType="num">
                                      <p:cBhvr>
                                        <p:cTn id="14" dur="1000" fill="hold"/>
                                        <p:tgtEl>
                                          <p:spTgt spid="3"/>
                                        </p:tgtEl>
                                        <p:attrNameLst>
                                          <p:attrName>ppt_x</p:attrName>
                                        </p:attrNameLst>
                                      </p:cBhvr>
                                      <p:tavLst>
                                        <p:tav tm="0">
                                          <p:val>
                                            <p:strVal val="#ppt_x"/>
                                          </p:val>
                                        </p:tav>
                                        <p:tav tm="100000">
                                          <p:val>
                                            <p:strVal val="#ppt_x"/>
                                          </p:val>
                                        </p:tav>
                                      </p:tavLst>
                                    </p:anim>
                                    <p:anim calcmode="lin" valueType="num">
                                      <p:cBhvr>
                                        <p:cTn id="15" dur="1000" fill="hold"/>
                                        <p:tgtEl>
                                          <p:spTgt spid="3"/>
                                        </p:tgtEl>
                                        <p:attrNameLst>
                                          <p:attrName>ppt_y</p:attrName>
                                        </p:attrNameLst>
                                      </p:cBhvr>
                                      <p:tavLst>
                                        <p:tav tm="0">
                                          <p:val>
                                            <p:strVal val="#ppt_y+.1"/>
                                          </p:val>
                                        </p:tav>
                                        <p:tav tm="100000">
                                          <p:val>
                                            <p:strVal val="#ppt_y"/>
                                          </p:val>
                                        </p:tav>
                                      </p:tavLst>
                                    </p:anim>
                                  </p:childTnLst>
                                </p:cTn>
                              </p:par>
                            </p:childTnLst>
                          </p:cTn>
                        </p:par>
                        <p:par>
                          <p:cTn id="16" fill="hold">
                            <p:stCondLst>
                              <p:cond delay="2000"/>
                            </p:stCondLst>
                            <p:childTnLst>
                              <p:par>
                                <p:cTn id="17" presetID="42" presetClass="entr" presetSubtype="0" fill="hold" grpId="0" nodeType="after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fade">
                                      <p:cBhvr>
                                        <p:cTn id="19" dur="1000"/>
                                        <p:tgtEl>
                                          <p:spTgt spid="7"/>
                                        </p:tgtEl>
                                      </p:cBhvr>
                                    </p:animEffect>
                                    <p:anim calcmode="lin" valueType="num">
                                      <p:cBhvr>
                                        <p:cTn id="20" dur="1000" fill="hold"/>
                                        <p:tgtEl>
                                          <p:spTgt spid="7"/>
                                        </p:tgtEl>
                                        <p:attrNameLst>
                                          <p:attrName>ppt_x</p:attrName>
                                        </p:attrNameLst>
                                      </p:cBhvr>
                                      <p:tavLst>
                                        <p:tav tm="0">
                                          <p:val>
                                            <p:strVal val="#ppt_x"/>
                                          </p:val>
                                        </p:tav>
                                        <p:tav tm="100000">
                                          <p:val>
                                            <p:strVal val="#ppt_x"/>
                                          </p:val>
                                        </p:tav>
                                      </p:tavLst>
                                    </p:anim>
                                    <p:anim calcmode="lin" valueType="num">
                                      <p:cBhvr>
                                        <p:cTn id="21" dur="1000" fill="hold"/>
                                        <p:tgtEl>
                                          <p:spTgt spid="7"/>
                                        </p:tgtEl>
                                        <p:attrNameLst>
                                          <p:attrName>ppt_y</p:attrName>
                                        </p:attrNameLst>
                                      </p:cBhvr>
                                      <p:tavLst>
                                        <p:tav tm="0">
                                          <p:val>
                                            <p:strVal val="#ppt_y+.1"/>
                                          </p:val>
                                        </p:tav>
                                        <p:tav tm="100000">
                                          <p:val>
                                            <p:strVal val="#ppt_y"/>
                                          </p:val>
                                        </p:tav>
                                      </p:tavLst>
                                    </p:anim>
                                  </p:childTnLst>
                                </p:cTn>
                              </p:par>
                            </p:childTnLst>
                          </p:cTn>
                        </p:par>
                        <p:par>
                          <p:cTn id="22" fill="hold">
                            <p:stCondLst>
                              <p:cond delay="3000"/>
                            </p:stCondLst>
                            <p:childTnLst>
                              <p:par>
                                <p:cTn id="23" presetID="42" presetClass="entr" presetSubtype="0" fill="hold" grpId="0" nodeType="afterEffect">
                                  <p:stCondLst>
                                    <p:cond delay="0"/>
                                  </p:stCondLst>
                                  <p:childTnLst>
                                    <p:set>
                                      <p:cBhvr>
                                        <p:cTn id="24" dur="1" fill="hold">
                                          <p:stCondLst>
                                            <p:cond delay="0"/>
                                          </p:stCondLst>
                                        </p:cTn>
                                        <p:tgtEl>
                                          <p:spTgt spid="9"/>
                                        </p:tgtEl>
                                        <p:attrNameLst>
                                          <p:attrName>style.visibility</p:attrName>
                                        </p:attrNameLst>
                                      </p:cBhvr>
                                      <p:to>
                                        <p:strVal val="visible"/>
                                      </p:to>
                                    </p:set>
                                    <p:animEffect transition="in" filter="fade">
                                      <p:cBhvr>
                                        <p:cTn id="25" dur="1000"/>
                                        <p:tgtEl>
                                          <p:spTgt spid="9"/>
                                        </p:tgtEl>
                                      </p:cBhvr>
                                    </p:animEffect>
                                    <p:anim calcmode="lin" valueType="num">
                                      <p:cBhvr>
                                        <p:cTn id="26" dur="1000" fill="hold"/>
                                        <p:tgtEl>
                                          <p:spTgt spid="9"/>
                                        </p:tgtEl>
                                        <p:attrNameLst>
                                          <p:attrName>ppt_x</p:attrName>
                                        </p:attrNameLst>
                                      </p:cBhvr>
                                      <p:tavLst>
                                        <p:tav tm="0">
                                          <p:val>
                                            <p:strVal val="#ppt_x"/>
                                          </p:val>
                                        </p:tav>
                                        <p:tav tm="100000">
                                          <p:val>
                                            <p:strVal val="#ppt_x"/>
                                          </p:val>
                                        </p:tav>
                                      </p:tavLst>
                                    </p:anim>
                                    <p:anim calcmode="lin" valueType="num">
                                      <p:cBhvr>
                                        <p:cTn id="27" dur="1000" fill="hold"/>
                                        <p:tgtEl>
                                          <p:spTgt spid="9"/>
                                        </p:tgtEl>
                                        <p:attrNameLst>
                                          <p:attrName>ppt_y</p:attrName>
                                        </p:attrNameLst>
                                      </p:cBhvr>
                                      <p:tavLst>
                                        <p:tav tm="0">
                                          <p:val>
                                            <p:strVal val="#ppt_y+.1"/>
                                          </p:val>
                                        </p:tav>
                                        <p:tav tm="100000">
                                          <p:val>
                                            <p:strVal val="#ppt_y"/>
                                          </p:val>
                                        </p:tav>
                                      </p:tavLst>
                                    </p:anim>
                                  </p:childTnLst>
                                </p:cTn>
                              </p:par>
                            </p:childTnLst>
                          </p:cTn>
                        </p:par>
                        <p:par>
                          <p:cTn id="28" fill="hold">
                            <p:stCondLst>
                              <p:cond delay="4000"/>
                            </p:stCondLst>
                            <p:childTnLst>
                              <p:par>
                                <p:cTn id="29" presetID="42" presetClass="entr" presetSubtype="0" fill="hold" grpId="0" nodeType="afterEffect">
                                  <p:stCondLst>
                                    <p:cond delay="0"/>
                                  </p:stCondLst>
                                  <p:childTnLst>
                                    <p:set>
                                      <p:cBhvr>
                                        <p:cTn id="30" dur="1" fill="hold">
                                          <p:stCondLst>
                                            <p:cond delay="0"/>
                                          </p:stCondLst>
                                        </p:cTn>
                                        <p:tgtEl>
                                          <p:spTgt spid="10"/>
                                        </p:tgtEl>
                                        <p:attrNameLst>
                                          <p:attrName>style.visibility</p:attrName>
                                        </p:attrNameLst>
                                      </p:cBhvr>
                                      <p:to>
                                        <p:strVal val="visible"/>
                                      </p:to>
                                    </p:set>
                                    <p:animEffect transition="in" filter="fade">
                                      <p:cBhvr>
                                        <p:cTn id="31" dur="1000"/>
                                        <p:tgtEl>
                                          <p:spTgt spid="10"/>
                                        </p:tgtEl>
                                      </p:cBhvr>
                                    </p:animEffect>
                                    <p:anim calcmode="lin" valueType="num">
                                      <p:cBhvr>
                                        <p:cTn id="32" dur="1000" fill="hold"/>
                                        <p:tgtEl>
                                          <p:spTgt spid="10"/>
                                        </p:tgtEl>
                                        <p:attrNameLst>
                                          <p:attrName>ppt_x</p:attrName>
                                        </p:attrNameLst>
                                      </p:cBhvr>
                                      <p:tavLst>
                                        <p:tav tm="0">
                                          <p:val>
                                            <p:strVal val="#ppt_x"/>
                                          </p:val>
                                        </p:tav>
                                        <p:tav tm="100000">
                                          <p:val>
                                            <p:strVal val="#ppt_x"/>
                                          </p:val>
                                        </p:tav>
                                      </p:tavLst>
                                    </p:anim>
                                    <p:anim calcmode="lin" valueType="num">
                                      <p:cBhvr>
                                        <p:cTn id="33" dur="1000" fill="hold"/>
                                        <p:tgtEl>
                                          <p:spTgt spid="10"/>
                                        </p:tgtEl>
                                        <p:attrNameLst>
                                          <p:attrName>ppt_y</p:attrName>
                                        </p:attrNameLst>
                                      </p:cBhvr>
                                      <p:tavLst>
                                        <p:tav tm="0">
                                          <p:val>
                                            <p:strVal val="#ppt_y+.1"/>
                                          </p:val>
                                        </p:tav>
                                        <p:tav tm="100000">
                                          <p:val>
                                            <p:strVal val="#ppt_y"/>
                                          </p:val>
                                        </p:tav>
                                      </p:tavLst>
                                    </p:anim>
                                  </p:childTnLst>
                                </p:cTn>
                              </p:par>
                            </p:childTnLst>
                          </p:cTn>
                        </p:par>
                        <p:par>
                          <p:cTn id="34" fill="hold">
                            <p:stCondLst>
                              <p:cond delay="5000"/>
                            </p:stCondLst>
                            <p:childTnLst>
                              <p:par>
                                <p:cTn id="35" presetID="42" presetClass="entr" presetSubtype="0" fill="hold" grpId="0" nodeType="afterEffect">
                                  <p:stCondLst>
                                    <p:cond delay="0"/>
                                  </p:stCondLst>
                                  <p:childTnLst>
                                    <p:set>
                                      <p:cBhvr>
                                        <p:cTn id="36" dur="1" fill="hold">
                                          <p:stCondLst>
                                            <p:cond delay="0"/>
                                          </p:stCondLst>
                                        </p:cTn>
                                        <p:tgtEl>
                                          <p:spTgt spid="12"/>
                                        </p:tgtEl>
                                        <p:attrNameLst>
                                          <p:attrName>style.visibility</p:attrName>
                                        </p:attrNameLst>
                                      </p:cBhvr>
                                      <p:to>
                                        <p:strVal val="visible"/>
                                      </p:to>
                                    </p:set>
                                    <p:animEffect transition="in" filter="fade">
                                      <p:cBhvr>
                                        <p:cTn id="37" dur="1000"/>
                                        <p:tgtEl>
                                          <p:spTgt spid="12"/>
                                        </p:tgtEl>
                                      </p:cBhvr>
                                    </p:animEffect>
                                    <p:anim calcmode="lin" valueType="num">
                                      <p:cBhvr>
                                        <p:cTn id="38" dur="1000" fill="hold"/>
                                        <p:tgtEl>
                                          <p:spTgt spid="12"/>
                                        </p:tgtEl>
                                        <p:attrNameLst>
                                          <p:attrName>ppt_x</p:attrName>
                                        </p:attrNameLst>
                                      </p:cBhvr>
                                      <p:tavLst>
                                        <p:tav tm="0">
                                          <p:val>
                                            <p:strVal val="#ppt_x"/>
                                          </p:val>
                                        </p:tav>
                                        <p:tav tm="100000">
                                          <p:val>
                                            <p:strVal val="#ppt_x"/>
                                          </p:val>
                                        </p:tav>
                                      </p:tavLst>
                                    </p:anim>
                                    <p:anim calcmode="lin" valueType="num">
                                      <p:cBhvr>
                                        <p:cTn id="39"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7" grpId="0"/>
      <p:bldP spid="9" grpId="0"/>
      <p:bldP spid="10" grpId="0"/>
      <p:bldP spid="12" grpId="0"/>
    </p:bldLst>
  </p:timing>
</p:sld>
</file>

<file path=ppt/slides/slide10.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76000"/>
            <a:lum/>
          </a:blip>
          <a:srcRect/>
          <a:stretch>
            <a:fillRect/>
          </a:stretch>
        </a:blipFill>
        <a:effectLst/>
      </p:bgPr>
    </p:bg>
    <p:spTree>
      <p:nvGrpSpPr>
        <p:cNvPr id="1" name="">
          <a:extLst>
            <a:ext uri="{FF2B5EF4-FFF2-40B4-BE49-F238E27FC236}">
              <a16:creationId xmlns:a16="http://schemas.microsoft.com/office/drawing/2014/main" id="{D34556DE-6C8C-7494-9568-A605032E0B56}"/>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70CB8FBD-5DE8-4BD5-284E-2A4F93AA1F59}"/>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الأولى</a:t>
            </a:r>
            <a:endParaRPr lang="en-US" sz="2400" b="1" dirty="0">
              <a:solidFill>
                <a:schemeClr val="bg1"/>
              </a:solidFill>
              <a:latin typeface="Alexandria" charset="0"/>
              <a:cs typeface="Alexandria" charset="0"/>
            </a:endParaRPr>
          </a:p>
        </p:txBody>
      </p:sp>
      <p:sp>
        <p:nvSpPr>
          <p:cNvPr id="3" name="TextBox 2">
            <a:extLst>
              <a:ext uri="{FF2B5EF4-FFF2-40B4-BE49-F238E27FC236}">
                <a16:creationId xmlns:a16="http://schemas.microsoft.com/office/drawing/2014/main" id="{A963AD40-A9B2-7DA8-FB24-B555DE9E5A62}"/>
              </a:ext>
            </a:extLst>
          </p:cNvPr>
          <p:cNvSpPr txBox="1"/>
          <p:nvPr/>
        </p:nvSpPr>
        <p:spPr>
          <a:xfrm>
            <a:off x="1962740" y="1994419"/>
            <a:ext cx="9307033" cy="461665"/>
          </a:xfrm>
          <a:prstGeom prst="rect">
            <a:avLst/>
          </a:prstGeom>
          <a:noFill/>
        </p:spPr>
        <p:txBody>
          <a:bodyPr wrap="square" rtlCol="0">
            <a:spAutoFit/>
          </a:bodyPr>
          <a:lstStyle/>
          <a:p>
            <a:pPr algn="just" rtl="1"/>
            <a:r>
              <a:rPr lang="ar-EG" sz="2400" b="1" dirty="0">
                <a:solidFill>
                  <a:srgbClr val="0070C0"/>
                </a:solidFill>
                <a:effectLst>
                  <a:outerShdw blurRad="38100" dist="38100" dir="2700000" algn="tl">
                    <a:srgbClr val="000000">
                      <a:alpha val="43137"/>
                    </a:srgbClr>
                  </a:outerShdw>
                </a:effectLst>
              </a:rPr>
              <a:t>د</a:t>
            </a:r>
            <a:r>
              <a:rPr lang="ar-EG" sz="2400" b="1" dirty="0">
                <a:solidFill>
                  <a:srgbClr val="0070C0"/>
                </a:solidFill>
                <a:effectLst>
                  <a:outerShdw blurRad="38100" dist="38100" dir="2700000" algn="tl">
                    <a:srgbClr val="000000">
                      <a:alpha val="43137"/>
                    </a:srgbClr>
                  </a:outerShdw>
                </a:effectLst>
                <a:cs typeface="+mj-cs"/>
              </a:rPr>
              <a:t>راسة حالة أجرتها</a:t>
            </a:r>
            <a:r>
              <a:rPr lang="en-US" sz="2400" b="1" dirty="0">
                <a:solidFill>
                  <a:srgbClr val="0070C0"/>
                </a:solidFill>
                <a:effectLst>
                  <a:outerShdw blurRad="38100" dist="38100" dir="2700000" algn="tl">
                    <a:srgbClr val="000000">
                      <a:alpha val="43137"/>
                    </a:srgbClr>
                  </a:outerShdw>
                </a:effectLst>
                <a:cs typeface="+mj-cs"/>
              </a:rPr>
              <a:t>BBC </a:t>
            </a:r>
            <a:r>
              <a:rPr lang="ar-EG" sz="2400" b="1" dirty="0">
                <a:solidFill>
                  <a:srgbClr val="0070C0"/>
                </a:solidFill>
                <a:effectLst>
                  <a:outerShdw blurRad="38100" dist="38100" dir="2700000" algn="tl">
                    <a:srgbClr val="000000">
                      <a:alpha val="43137"/>
                    </a:srgbClr>
                  </a:outerShdw>
                </a:effectLst>
                <a:cs typeface="+mj-cs"/>
              </a:rPr>
              <a:t> عام 2025 كنموذج لتطبيق مناهج البحث في الإعلام:</a:t>
            </a:r>
            <a:endParaRPr lang="en-US" sz="2000" dirty="0">
              <a:solidFill>
                <a:srgbClr val="0070C0"/>
              </a:solidFill>
              <a:effectLst>
                <a:outerShdw blurRad="38100" dist="38100" dir="2700000" algn="tl">
                  <a:srgbClr val="000000">
                    <a:alpha val="43137"/>
                  </a:srgbClr>
                </a:outerShdw>
              </a:effectLst>
              <a:cs typeface="+mj-cs"/>
            </a:endParaRPr>
          </a:p>
        </p:txBody>
      </p:sp>
      <p:pic>
        <p:nvPicPr>
          <p:cNvPr id="8" name="Picture 7">
            <a:extLst>
              <a:ext uri="{FF2B5EF4-FFF2-40B4-BE49-F238E27FC236}">
                <a16:creationId xmlns:a16="http://schemas.microsoft.com/office/drawing/2014/main" id="{5B0EF6C5-63F8-0F9B-B773-14CD55F709D4}"/>
              </a:ext>
            </a:extLst>
          </p:cNvPr>
          <p:cNvPicPr>
            <a:picLocks noChangeAspect="1"/>
          </p:cNvPicPr>
          <p:nvPr/>
        </p:nvPicPr>
        <p:blipFill>
          <a:blip r:embed="rId4"/>
          <a:stretch>
            <a:fillRect/>
          </a:stretch>
        </p:blipFill>
        <p:spPr>
          <a:xfrm>
            <a:off x="2915313" y="2995335"/>
            <a:ext cx="6032307" cy="2692994"/>
          </a:xfrm>
          <a:prstGeom prst="rect">
            <a:avLst/>
          </a:prstGeom>
          <a:ln>
            <a:noFill/>
          </a:ln>
          <a:effectLst>
            <a:outerShdw blurRad="292100" dist="139700" dir="2700000" algn="tl" rotWithShape="0">
              <a:srgbClr val="333333">
                <a:alpha val="65000"/>
              </a:srgbClr>
            </a:outerShdw>
          </a:effectLst>
        </p:spPr>
      </p:pic>
      <p:sp>
        <p:nvSpPr>
          <p:cNvPr id="9" name="TextBox 8">
            <a:extLst>
              <a:ext uri="{FF2B5EF4-FFF2-40B4-BE49-F238E27FC236}">
                <a16:creationId xmlns:a16="http://schemas.microsoft.com/office/drawing/2014/main" id="{ECDCE8F2-B088-55D0-2A81-4B77CEE30EBD}"/>
              </a:ext>
            </a:extLst>
          </p:cNvPr>
          <p:cNvSpPr txBox="1"/>
          <p:nvPr/>
        </p:nvSpPr>
        <p:spPr>
          <a:xfrm>
            <a:off x="697505" y="6105537"/>
            <a:ext cx="10135181" cy="369332"/>
          </a:xfrm>
          <a:prstGeom prst="rect">
            <a:avLst/>
          </a:prstGeom>
          <a:noFill/>
        </p:spPr>
        <p:txBody>
          <a:bodyPr wrap="square" rtlCol="0">
            <a:spAutoFit/>
          </a:bodyPr>
          <a:lstStyle/>
          <a:p>
            <a:pPr algn="just"/>
            <a:r>
              <a:rPr lang="en-US" dirty="0">
                <a:solidFill>
                  <a:srgbClr val="0563C1"/>
                </a:solidFill>
                <a:cs typeface="+mj-cs"/>
                <a:hlinkClick r:id="rId5">
                  <a:extLst>
                    <a:ext uri="{A12FA001-AC4F-418D-AE19-62706E023703}">
                      <ahyp:hlinkClr xmlns:ahyp="http://schemas.microsoft.com/office/drawing/2018/hyperlinkcolor" val="tx"/>
                    </a:ext>
                  </a:extLst>
                </a:hlinkClick>
              </a:rPr>
              <a:t>https://www.latterly.org/bbc-marketing-mix/</a:t>
            </a:r>
            <a:r>
              <a:rPr lang="ar-EG" dirty="0">
                <a:solidFill>
                  <a:srgbClr val="0563C1"/>
                </a:solidFill>
                <a:cs typeface="+mj-cs"/>
              </a:rPr>
              <a:t> </a:t>
            </a:r>
            <a:r>
              <a:rPr lang="ar-EG" b="1" dirty="0">
                <a:cs typeface="+mj-cs"/>
              </a:rPr>
              <a:t>المصدر: </a:t>
            </a:r>
            <a:endParaRPr lang="ar-EG" b="1" u="sng" dirty="0">
              <a:cs typeface="+mj-cs"/>
            </a:endParaRPr>
          </a:p>
        </p:txBody>
      </p:sp>
      <p:pic>
        <p:nvPicPr>
          <p:cNvPr id="10" name="Picture 9">
            <a:extLst>
              <a:ext uri="{FF2B5EF4-FFF2-40B4-BE49-F238E27FC236}">
                <a16:creationId xmlns:a16="http://schemas.microsoft.com/office/drawing/2014/main" id="{14E1F4BF-5F6B-166E-0667-CCABD1BB49B5}"/>
              </a:ext>
            </a:extLst>
          </p:cNvPr>
          <p:cNvPicPr>
            <a:picLocks noChangeAspect="1"/>
          </p:cNvPicPr>
          <p:nvPr/>
        </p:nvPicPr>
        <p:blipFill>
          <a:blip r:embed="rId6"/>
          <a:srcRect r="42492" b="27726"/>
          <a:stretch>
            <a:fillRect/>
          </a:stretch>
        </p:blipFill>
        <p:spPr>
          <a:xfrm rot="20437559">
            <a:off x="1795120" y="2155824"/>
            <a:ext cx="1408395" cy="1061099"/>
          </a:xfrm>
          <a:prstGeom prst="roundRect">
            <a:avLst>
              <a:gd name="adj" fmla="val 4167"/>
            </a:avLst>
          </a:prstGeom>
          <a:solidFill>
            <a:srgbClr val="FFFFFF"/>
          </a:solidFill>
          <a:ln w="76200" cap="sq">
            <a:solidFill>
              <a:srgbClr val="EAEAEA"/>
            </a:solidFill>
            <a:miter lim="800000"/>
          </a:ln>
          <a:effectLst>
            <a:reflection blurRad="12700" stA="33000" endPos="28000" dist="5000" dir="5400000" sy="-100000" algn="bl" rotWithShape="0"/>
          </a:effectLst>
          <a:scene3d>
            <a:camera prst="orthographicFront"/>
            <a:lightRig rig="threePt" dir="t">
              <a:rot lat="0" lon="0" rev="2700000"/>
            </a:lightRig>
          </a:scene3d>
          <a:sp3d contourW="6350">
            <a:bevelT h="38100"/>
            <a:contourClr>
              <a:srgbClr val="C0C0C0"/>
            </a:contourClr>
          </a:sp3d>
        </p:spPr>
      </p:pic>
      <p:sp>
        <p:nvSpPr>
          <p:cNvPr id="11" name="TextBox 10">
            <a:extLst>
              <a:ext uri="{FF2B5EF4-FFF2-40B4-BE49-F238E27FC236}">
                <a16:creationId xmlns:a16="http://schemas.microsoft.com/office/drawing/2014/main" id="{9634894A-0D87-0DA5-5CE1-AF0ACCEF65D8}"/>
              </a:ext>
            </a:extLst>
          </p:cNvPr>
          <p:cNvSpPr txBox="1"/>
          <p:nvPr/>
        </p:nvSpPr>
        <p:spPr>
          <a:xfrm>
            <a:off x="2598420" y="1128103"/>
            <a:ext cx="8290559" cy="523220"/>
          </a:xfrm>
          <a:prstGeom prst="rect">
            <a:avLst/>
          </a:prstGeom>
          <a:noFill/>
        </p:spPr>
        <p:txBody>
          <a:bodyPr wrap="square" rtlCol="0">
            <a:spAutoFit/>
          </a:bodyPr>
          <a:lstStyle/>
          <a:p>
            <a:pPr algn="ctr"/>
            <a:r>
              <a:rPr lang="ar-EG" sz="2800" b="1" dirty="0">
                <a:solidFill>
                  <a:srgbClr val="2E3957"/>
                </a:solidFill>
                <a:effectLst>
                  <a:outerShdw blurRad="38100" dist="38100" dir="2700000" algn="tl">
                    <a:srgbClr val="000000">
                      <a:alpha val="43137"/>
                    </a:srgbClr>
                  </a:outerShdw>
                </a:effectLst>
                <a:latin typeface="Alexandria"/>
                <a:cs typeface="+mj-cs"/>
              </a:rPr>
              <a:t>1. لماذا يجب ع</a:t>
            </a:r>
            <a:r>
              <a:rPr lang="ar-SA" sz="2800" b="1" dirty="0">
                <a:solidFill>
                  <a:srgbClr val="2E3957"/>
                </a:solidFill>
                <a:effectLst>
                  <a:outerShdw blurRad="38100" dist="38100" dir="2700000" algn="tl">
                    <a:srgbClr val="000000">
                      <a:alpha val="43137"/>
                    </a:srgbClr>
                  </a:outerShdw>
                </a:effectLst>
                <a:latin typeface="Alexandria"/>
                <a:cs typeface="+mj-cs"/>
              </a:rPr>
              <a:t>ل</a:t>
            </a:r>
            <a:r>
              <a:rPr lang="ar-EG" sz="2800" b="1" dirty="0">
                <a:solidFill>
                  <a:srgbClr val="2E3957"/>
                </a:solidFill>
                <a:effectLst>
                  <a:outerShdw blurRad="38100" dist="38100" dir="2700000" algn="tl">
                    <a:srgbClr val="000000">
                      <a:alpha val="43137"/>
                    </a:srgbClr>
                  </a:outerShdw>
                </a:effectLst>
                <a:latin typeface="Alexandria"/>
                <a:cs typeface="+mj-cs"/>
              </a:rPr>
              <a:t>ى </a:t>
            </a:r>
            <a:r>
              <a:rPr lang="ar-SA" sz="2800" b="1" dirty="0">
                <a:solidFill>
                  <a:srgbClr val="2E3957"/>
                </a:solidFill>
                <a:effectLst>
                  <a:outerShdw blurRad="38100" dist="38100" dir="2700000" algn="tl">
                    <a:srgbClr val="000000">
                      <a:alpha val="43137"/>
                    </a:srgbClr>
                  </a:outerShdw>
                </a:effectLst>
                <a:latin typeface="Alexandria"/>
                <a:cs typeface="+mj-cs"/>
              </a:rPr>
              <a:t>طلاب الإعلام</a:t>
            </a:r>
            <a:r>
              <a:rPr lang="ar-EG" sz="2800" b="1" dirty="0">
                <a:solidFill>
                  <a:srgbClr val="2E3957"/>
                </a:solidFill>
                <a:effectLst>
                  <a:outerShdw blurRad="38100" dist="38100" dir="2700000" algn="tl">
                    <a:srgbClr val="000000">
                      <a:alpha val="43137"/>
                    </a:srgbClr>
                  </a:outerShdw>
                </a:effectLst>
                <a:latin typeface="Alexandria"/>
                <a:cs typeface="+mj-cs"/>
              </a:rPr>
              <a:t> والتسويق دراسة </a:t>
            </a:r>
            <a:r>
              <a:rPr lang="ar-SA" sz="2800" b="1" dirty="0">
                <a:solidFill>
                  <a:srgbClr val="2E3957"/>
                </a:solidFill>
                <a:effectLst>
                  <a:outerShdw blurRad="38100" dist="38100" dir="2700000" algn="tl">
                    <a:srgbClr val="000000">
                      <a:alpha val="43137"/>
                    </a:srgbClr>
                  </a:outerShdw>
                </a:effectLst>
                <a:latin typeface="Alexandria"/>
                <a:cs typeface="+mj-cs"/>
              </a:rPr>
              <a:t>مناهج البحث الع</a:t>
            </a:r>
            <a:r>
              <a:rPr lang="ar-EG" sz="2800" b="1" dirty="0">
                <a:solidFill>
                  <a:srgbClr val="2E3957"/>
                </a:solidFill>
                <a:effectLst>
                  <a:outerShdw blurRad="38100" dist="38100" dir="2700000" algn="tl">
                    <a:srgbClr val="000000">
                      <a:alpha val="43137"/>
                    </a:srgbClr>
                  </a:outerShdw>
                </a:effectLst>
                <a:latin typeface="Alexandria"/>
                <a:cs typeface="+mj-cs"/>
              </a:rPr>
              <a:t>ِ</a:t>
            </a:r>
            <a:r>
              <a:rPr lang="ar-SA" sz="2800" b="1" dirty="0">
                <a:solidFill>
                  <a:srgbClr val="2E3957"/>
                </a:solidFill>
                <a:effectLst>
                  <a:outerShdw blurRad="38100" dist="38100" dir="2700000" algn="tl">
                    <a:srgbClr val="000000">
                      <a:alpha val="43137"/>
                    </a:srgbClr>
                  </a:outerShdw>
                </a:effectLst>
                <a:latin typeface="Alexandria"/>
                <a:cs typeface="+mj-cs"/>
              </a:rPr>
              <a:t>لمي</a:t>
            </a:r>
            <a:r>
              <a:rPr lang="ar-EG" sz="2800" b="1" dirty="0">
                <a:solidFill>
                  <a:srgbClr val="2E3957"/>
                </a:solidFill>
                <a:effectLst>
                  <a:outerShdw blurRad="38100" dist="38100" dir="2700000" algn="tl">
                    <a:srgbClr val="000000">
                      <a:alpha val="43137"/>
                    </a:srgbClr>
                  </a:outerShdw>
                </a:effectLst>
                <a:latin typeface="Alexandria"/>
                <a:cs typeface="+mj-cs"/>
              </a:rPr>
              <a:t>؟</a:t>
            </a:r>
          </a:p>
        </p:txBody>
      </p:sp>
    </p:spTree>
    <p:extLst>
      <p:ext uri="{BB962C8B-B14F-4D97-AF65-F5344CB8AC3E}">
        <p14:creationId xmlns:p14="http://schemas.microsoft.com/office/powerpoint/2010/main" val="2928867452"/>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grpId="0" nodeType="afterEffect">
                                  <p:stCondLst>
                                    <p:cond delay="0"/>
                                  </p:stCondLst>
                                  <p:childTnLst>
                                    <p:set>
                                      <p:cBhvr>
                                        <p:cTn id="12" dur="1" fill="hold">
                                          <p:stCondLst>
                                            <p:cond delay="0"/>
                                          </p:stCondLst>
                                        </p:cTn>
                                        <p:tgtEl>
                                          <p:spTgt spid="9"/>
                                        </p:tgtEl>
                                        <p:attrNameLst>
                                          <p:attrName>style.visibility</p:attrName>
                                        </p:attrNameLst>
                                      </p:cBhvr>
                                      <p:to>
                                        <p:strVal val="visible"/>
                                      </p:to>
                                    </p:set>
                                    <p:animEffect transition="in" filter="fade">
                                      <p:cBhvr>
                                        <p:cTn id="13" dur="1000"/>
                                        <p:tgtEl>
                                          <p:spTgt spid="9"/>
                                        </p:tgtEl>
                                      </p:cBhvr>
                                    </p:animEffect>
                                    <p:anim calcmode="lin" valueType="num">
                                      <p:cBhvr>
                                        <p:cTn id="14" dur="1000" fill="hold"/>
                                        <p:tgtEl>
                                          <p:spTgt spid="9"/>
                                        </p:tgtEl>
                                        <p:attrNameLst>
                                          <p:attrName>ppt_x</p:attrName>
                                        </p:attrNameLst>
                                      </p:cBhvr>
                                      <p:tavLst>
                                        <p:tav tm="0">
                                          <p:val>
                                            <p:strVal val="#ppt_x"/>
                                          </p:val>
                                        </p:tav>
                                        <p:tav tm="100000">
                                          <p:val>
                                            <p:strVal val="#ppt_x"/>
                                          </p:val>
                                        </p:tav>
                                      </p:tavLst>
                                    </p:anim>
                                    <p:anim calcmode="lin" valueType="num">
                                      <p:cBhvr>
                                        <p:cTn id="15" dur="1000" fill="hold"/>
                                        <p:tgtEl>
                                          <p:spTgt spid="9"/>
                                        </p:tgtEl>
                                        <p:attrNameLst>
                                          <p:attrName>ppt_y</p:attrName>
                                        </p:attrNameLst>
                                      </p:cBhvr>
                                      <p:tavLst>
                                        <p:tav tm="0">
                                          <p:val>
                                            <p:strVal val="#ppt_y+.1"/>
                                          </p:val>
                                        </p:tav>
                                        <p:tav tm="100000">
                                          <p:val>
                                            <p:strVal val="#ppt_y"/>
                                          </p:val>
                                        </p:tav>
                                      </p:tavLst>
                                    </p:anim>
                                  </p:childTnLst>
                                </p:cTn>
                              </p:par>
                            </p:childTnLst>
                          </p:cTn>
                        </p:par>
                        <p:par>
                          <p:cTn id="16" fill="hold">
                            <p:stCondLst>
                              <p:cond delay="2000"/>
                            </p:stCondLst>
                            <p:childTnLst>
                              <p:par>
                                <p:cTn id="17" presetID="42" presetClass="entr" presetSubtype="0" fill="hold" grpId="0" nodeType="afterEffect">
                                  <p:stCondLst>
                                    <p:cond delay="0"/>
                                  </p:stCondLst>
                                  <p:childTnLst>
                                    <p:set>
                                      <p:cBhvr>
                                        <p:cTn id="18" dur="1" fill="hold">
                                          <p:stCondLst>
                                            <p:cond delay="0"/>
                                          </p:stCondLst>
                                        </p:cTn>
                                        <p:tgtEl>
                                          <p:spTgt spid="11"/>
                                        </p:tgtEl>
                                        <p:attrNameLst>
                                          <p:attrName>style.visibility</p:attrName>
                                        </p:attrNameLst>
                                      </p:cBhvr>
                                      <p:to>
                                        <p:strVal val="visible"/>
                                      </p:to>
                                    </p:set>
                                    <p:animEffect transition="in" filter="fade">
                                      <p:cBhvr>
                                        <p:cTn id="19" dur="1000"/>
                                        <p:tgtEl>
                                          <p:spTgt spid="11"/>
                                        </p:tgtEl>
                                      </p:cBhvr>
                                    </p:animEffect>
                                    <p:anim calcmode="lin" valueType="num">
                                      <p:cBhvr>
                                        <p:cTn id="20" dur="1000" fill="hold"/>
                                        <p:tgtEl>
                                          <p:spTgt spid="11"/>
                                        </p:tgtEl>
                                        <p:attrNameLst>
                                          <p:attrName>ppt_x</p:attrName>
                                        </p:attrNameLst>
                                      </p:cBhvr>
                                      <p:tavLst>
                                        <p:tav tm="0">
                                          <p:val>
                                            <p:strVal val="#ppt_x"/>
                                          </p:val>
                                        </p:tav>
                                        <p:tav tm="100000">
                                          <p:val>
                                            <p:strVal val="#ppt_x"/>
                                          </p:val>
                                        </p:tav>
                                      </p:tavLst>
                                    </p:anim>
                                    <p:anim calcmode="lin" valueType="num">
                                      <p:cBhvr>
                                        <p:cTn id="21"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9" grpId="0"/>
      <p:bldP spid="11" grpId="0"/>
    </p:bldLst>
  </p:timing>
</p:sld>
</file>

<file path=ppt/slides/slide11.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76000"/>
            <a:lum/>
          </a:blip>
          <a:srcRect/>
          <a:stretch>
            <a:fillRect/>
          </a:stretch>
        </a:blipFill>
        <a:effectLst/>
      </p:bgPr>
    </p:bg>
    <p:spTree>
      <p:nvGrpSpPr>
        <p:cNvPr id="1" name="">
          <a:extLst>
            <a:ext uri="{FF2B5EF4-FFF2-40B4-BE49-F238E27FC236}">
              <a16:creationId xmlns:a16="http://schemas.microsoft.com/office/drawing/2014/main" id="{9E2B1505-5FB7-D55A-D8D9-E70A09364BBA}"/>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CEFA12D6-6897-1F28-E6F4-47D6DCF8ECA8}"/>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الأولى</a:t>
            </a:r>
            <a:endParaRPr lang="en-US" sz="2400" b="1" dirty="0">
              <a:solidFill>
                <a:schemeClr val="bg1"/>
              </a:solidFill>
              <a:latin typeface="Alexandria" charset="0"/>
              <a:cs typeface="Alexandria" charset="0"/>
            </a:endParaRPr>
          </a:p>
        </p:txBody>
      </p:sp>
      <p:sp>
        <p:nvSpPr>
          <p:cNvPr id="3" name="TextBox 2">
            <a:extLst>
              <a:ext uri="{FF2B5EF4-FFF2-40B4-BE49-F238E27FC236}">
                <a16:creationId xmlns:a16="http://schemas.microsoft.com/office/drawing/2014/main" id="{9B3A2814-8B2B-A88D-5B0F-6A62478B7B4A}"/>
              </a:ext>
            </a:extLst>
          </p:cNvPr>
          <p:cNvSpPr txBox="1"/>
          <p:nvPr/>
        </p:nvSpPr>
        <p:spPr>
          <a:xfrm>
            <a:off x="1962740" y="1994419"/>
            <a:ext cx="9307033" cy="461665"/>
          </a:xfrm>
          <a:prstGeom prst="rect">
            <a:avLst/>
          </a:prstGeom>
          <a:noFill/>
        </p:spPr>
        <p:txBody>
          <a:bodyPr wrap="square" rtlCol="0">
            <a:spAutoFit/>
          </a:bodyPr>
          <a:lstStyle/>
          <a:p>
            <a:pPr algn="just" rtl="1"/>
            <a:r>
              <a:rPr lang="ar-EG" sz="2400" b="1" dirty="0">
                <a:solidFill>
                  <a:srgbClr val="0070C0"/>
                </a:solidFill>
                <a:effectLst>
                  <a:outerShdw blurRad="38100" dist="38100" dir="2700000" algn="tl">
                    <a:srgbClr val="000000">
                      <a:alpha val="43137"/>
                    </a:srgbClr>
                  </a:outerShdw>
                </a:effectLst>
                <a:cs typeface="+mj-cs"/>
              </a:rPr>
              <a:t>دراسة حالة أجرتها</a:t>
            </a:r>
            <a:r>
              <a:rPr lang="en-US" sz="2400" b="1" dirty="0">
                <a:solidFill>
                  <a:srgbClr val="0070C0"/>
                </a:solidFill>
                <a:effectLst>
                  <a:outerShdw blurRad="38100" dist="38100" dir="2700000" algn="tl">
                    <a:srgbClr val="000000">
                      <a:alpha val="43137"/>
                    </a:srgbClr>
                  </a:outerShdw>
                </a:effectLst>
                <a:cs typeface="+mj-cs"/>
              </a:rPr>
              <a:t>BBC </a:t>
            </a:r>
            <a:r>
              <a:rPr lang="ar-EG" sz="2400" b="1" dirty="0">
                <a:solidFill>
                  <a:srgbClr val="0070C0"/>
                </a:solidFill>
                <a:effectLst>
                  <a:outerShdw blurRad="38100" dist="38100" dir="2700000" algn="tl">
                    <a:srgbClr val="000000">
                      <a:alpha val="43137"/>
                    </a:srgbClr>
                  </a:outerShdw>
                </a:effectLst>
                <a:cs typeface="+mj-cs"/>
              </a:rPr>
              <a:t> عام 2025 كنموذج لتطبيق مناهج البحث في الإعلام</a:t>
            </a:r>
            <a:r>
              <a:rPr lang="ar-EG" sz="2400" b="1" dirty="0">
                <a:solidFill>
                  <a:srgbClr val="0070C0"/>
                </a:solidFill>
                <a:effectLst>
                  <a:outerShdw blurRad="38100" dist="38100" dir="2700000" algn="tl">
                    <a:srgbClr val="000000">
                      <a:alpha val="43137"/>
                    </a:srgbClr>
                  </a:outerShdw>
                </a:effectLst>
              </a:rPr>
              <a:t>:</a:t>
            </a:r>
            <a:endParaRPr lang="en-US" sz="2000" dirty="0">
              <a:solidFill>
                <a:srgbClr val="0070C0"/>
              </a:solidFill>
              <a:effectLst>
                <a:outerShdw blurRad="38100" dist="38100" dir="2700000" algn="tl">
                  <a:srgbClr val="000000">
                    <a:alpha val="43137"/>
                  </a:srgbClr>
                </a:outerShdw>
              </a:effectLst>
            </a:endParaRPr>
          </a:p>
        </p:txBody>
      </p:sp>
      <p:sp>
        <p:nvSpPr>
          <p:cNvPr id="9" name="TextBox 8">
            <a:extLst>
              <a:ext uri="{FF2B5EF4-FFF2-40B4-BE49-F238E27FC236}">
                <a16:creationId xmlns:a16="http://schemas.microsoft.com/office/drawing/2014/main" id="{D3926A57-5415-B6C1-8DE5-222E779FA39A}"/>
              </a:ext>
            </a:extLst>
          </p:cNvPr>
          <p:cNvSpPr txBox="1"/>
          <p:nvPr/>
        </p:nvSpPr>
        <p:spPr>
          <a:xfrm>
            <a:off x="697505" y="6105537"/>
            <a:ext cx="10135181" cy="369332"/>
          </a:xfrm>
          <a:prstGeom prst="rect">
            <a:avLst/>
          </a:prstGeom>
          <a:noFill/>
        </p:spPr>
        <p:txBody>
          <a:bodyPr wrap="square" rtlCol="0">
            <a:spAutoFit/>
          </a:bodyPr>
          <a:lstStyle/>
          <a:p>
            <a:pPr algn="just"/>
            <a:r>
              <a:rPr lang="en-US" dirty="0">
                <a:solidFill>
                  <a:srgbClr val="0563C1"/>
                </a:solidFill>
                <a:cs typeface="+mj-cs"/>
                <a:hlinkClick r:id="rId4">
                  <a:extLst>
                    <a:ext uri="{A12FA001-AC4F-418D-AE19-62706E023703}">
                      <ahyp:hlinkClr xmlns:ahyp="http://schemas.microsoft.com/office/drawing/2018/hyperlinkcolor" val="tx"/>
                    </a:ext>
                  </a:extLst>
                </a:hlinkClick>
              </a:rPr>
              <a:t>https://www.latterly.org/bbc-marketing-mix/</a:t>
            </a:r>
            <a:r>
              <a:rPr lang="ar-EG" dirty="0">
                <a:solidFill>
                  <a:srgbClr val="0563C1"/>
                </a:solidFill>
                <a:cs typeface="+mj-cs"/>
              </a:rPr>
              <a:t> </a:t>
            </a:r>
            <a:r>
              <a:rPr lang="ar-EG" b="1" dirty="0">
                <a:cs typeface="+mj-cs"/>
              </a:rPr>
              <a:t>المصدر: </a:t>
            </a:r>
            <a:endParaRPr lang="ar-EG" b="1" u="sng" dirty="0">
              <a:cs typeface="+mj-cs"/>
            </a:endParaRPr>
          </a:p>
        </p:txBody>
      </p:sp>
      <p:pic>
        <p:nvPicPr>
          <p:cNvPr id="6" name="Picture 5">
            <a:extLst>
              <a:ext uri="{FF2B5EF4-FFF2-40B4-BE49-F238E27FC236}">
                <a16:creationId xmlns:a16="http://schemas.microsoft.com/office/drawing/2014/main" id="{E3D78CF5-6071-97F2-EED2-30F1FD22F550}"/>
              </a:ext>
            </a:extLst>
          </p:cNvPr>
          <p:cNvPicPr>
            <a:picLocks noChangeAspect="1"/>
          </p:cNvPicPr>
          <p:nvPr/>
        </p:nvPicPr>
        <p:blipFill>
          <a:blip r:embed="rId5"/>
          <a:stretch>
            <a:fillRect/>
          </a:stretch>
        </p:blipFill>
        <p:spPr>
          <a:xfrm>
            <a:off x="2037455" y="2639393"/>
            <a:ext cx="8030253" cy="2683947"/>
          </a:xfrm>
          <a:prstGeom prst="rect">
            <a:avLst/>
          </a:prstGeom>
          <a:ln>
            <a:noFill/>
          </a:ln>
          <a:effectLst>
            <a:outerShdw blurRad="292100" dist="139700" dir="2700000" algn="tl" rotWithShape="0">
              <a:srgbClr val="333333">
                <a:alpha val="65000"/>
              </a:srgbClr>
            </a:outerShdw>
          </a:effectLst>
        </p:spPr>
      </p:pic>
      <p:sp>
        <p:nvSpPr>
          <p:cNvPr id="7" name="TextBox 6">
            <a:extLst>
              <a:ext uri="{FF2B5EF4-FFF2-40B4-BE49-F238E27FC236}">
                <a16:creationId xmlns:a16="http://schemas.microsoft.com/office/drawing/2014/main" id="{9634894A-0D87-0DA5-5CE1-AF0ACCEF65D8}"/>
              </a:ext>
            </a:extLst>
          </p:cNvPr>
          <p:cNvSpPr txBox="1"/>
          <p:nvPr/>
        </p:nvSpPr>
        <p:spPr>
          <a:xfrm>
            <a:off x="2598420" y="1128103"/>
            <a:ext cx="8290559" cy="523220"/>
          </a:xfrm>
          <a:prstGeom prst="rect">
            <a:avLst/>
          </a:prstGeom>
          <a:noFill/>
        </p:spPr>
        <p:txBody>
          <a:bodyPr wrap="square" rtlCol="0">
            <a:spAutoFit/>
          </a:bodyPr>
          <a:lstStyle/>
          <a:p>
            <a:pPr algn="ctr"/>
            <a:r>
              <a:rPr lang="ar-EG" sz="2800" b="1" dirty="0">
                <a:solidFill>
                  <a:srgbClr val="2E3957"/>
                </a:solidFill>
                <a:effectLst>
                  <a:outerShdw blurRad="38100" dist="38100" dir="2700000" algn="tl">
                    <a:srgbClr val="000000">
                      <a:alpha val="43137"/>
                    </a:srgbClr>
                  </a:outerShdw>
                </a:effectLst>
                <a:latin typeface="Alexandria"/>
                <a:cs typeface="+mj-cs"/>
              </a:rPr>
              <a:t>1. لماذا يجب ع</a:t>
            </a:r>
            <a:r>
              <a:rPr lang="ar-SA" sz="2800" b="1" dirty="0">
                <a:solidFill>
                  <a:srgbClr val="2E3957"/>
                </a:solidFill>
                <a:effectLst>
                  <a:outerShdw blurRad="38100" dist="38100" dir="2700000" algn="tl">
                    <a:srgbClr val="000000">
                      <a:alpha val="43137"/>
                    </a:srgbClr>
                  </a:outerShdw>
                </a:effectLst>
                <a:latin typeface="Alexandria"/>
                <a:cs typeface="+mj-cs"/>
              </a:rPr>
              <a:t>ل</a:t>
            </a:r>
            <a:r>
              <a:rPr lang="ar-EG" sz="2800" b="1" dirty="0">
                <a:solidFill>
                  <a:srgbClr val="2E3957"/>
                </a:solidFill>
                <a:effectLst>
                  <a:outerShdw blurRad="38100" dist="38100" dir="2700000" algn="tl">
                    <a:srgbClr val="000000">
                      <a:alpha val="43137"/>
                    </a:srgbClr>
                  </a:outerShdw>
                </a:effectLst>
                <a:latin typeface="Alexandria"/>
                <a:cs typeface="+mj-cs"/>
              </a:rPr>
              <a:t>ى </a:t>
            </a:r>
            <a:r>
              <a:rPr lang="ar-SA" sz="2800" b="1" dirty="0">
                <a:solidFill>
                  <a:srgbClr val="2E3957"/>
                </a:solidFill>
                <a:effectLst>
                  <a:outerShdw blurRad="38100" dist="38100" dir="2700000" algn="tl">
                    <a:srgbClr val="000000">
                      <a:alpha val="43137"/>
                    </a:srgbClr>
                  </a:outerShdw>
                </a:effectLst>
                <a:latin typeface="Alexandria"/>
                <a:cs typeface="+mj-cs"/>
              </a:rPr>
              <a:t>طلاب الإعلام</a:t>
            </a:r>
            <a:r>
              <a:rPr lang="ar-EG" sz="2800" b="1" dirty="0">
                <a:solidFill>
                  <a:srgbClr val="2E3957"/>
                </a:solidFill>
                <a:effectLst>
                  <a:outerShdw blurRad="38100" dist="38100" dir="2700000" algn="tl">
                    <a:srgbClr val="000000">
                      <a:alpha val="43137"/>
                    </a:srgbClr>
                  </a:outerShdw>
                </a:effectLst>
                <a:latin typeface="Alexandria"/>
                <a:cs typeface="+mj-cs"/>
              </a:rPr>
              <a:t> والتسويق دراسة </a:t>
            </a:r>
            <a:r>
              <a:rPr lang="ar-SA" sz="2800" b="1" dirty="0">
                <a:solidFill>
                  <a:srgbClr val="2E3957"/>
                </a:solidFill>
                <a:effectLst>
                  <a:outerShdw blurRad="38100" dist="38100" dir="2700000" algn="tl">
                    <a:srgbClr val="000000">
                      <a:alpha val="43137"/>
                    </a:srgbClr>
                  </a:outerShdw>
                </a:effectLst>
                <a:latin typeface="Alexandria"/>
                <a:cs typeface="+mj-cs"/>
              </a:rPr>
              <a:t>مناهج البحث الع</a:t>
            </a:r>
            <a:r>
              <a:rPr lang="ar-EG" sz="2800" b="1" dirty="0">
                <a:solidFill>
                  <a:srgbClr val="2E3957"/>
                </a:solidFill>
                <a:effectLst>
                  <a:outerShdw blurRad="38100" dist="38100" dir="2700000" algn="tl">
                    <a:srgbClr val="000000">
                      <a:alpha val="43137"/>
                    </a:srgbClr>
                  </a:outerShdw>
                </a:effectLst>
                <a:latin typeface="Alexandria"/>
                <a:cs typeface="+mj-cs"/>
              </a:rPr>
              <a:t>ِ</a:t>
            </a:r>
            <a:r>
              <a:rPr lang="ar-SA" sz="2800" b="1" dirty="0">
                <a:solidFill>
                  <a:srgbClr val="2E3957"/>
                </a:solidFill>
                <a:effectLst>
                  <a:outerShdw blurRad="38100" dist="38100" dir="2700000" algn="tl">
                    <a:srgbClr val="000000">
                      <a:alpha val="43137"/>
                    </a:srgbClr>
                  </a:outerShdw>
                </a:effectLst>
                <a:latin typeface="Alexandria"/>
                <a:cs typeface="+mj-cs"/>
              </a:rPr>
              <a:t>لمي</a:t>
            </a:r>
            <a:r>
              <a:rPr lang="ar-EG" sz="2800" b="1" dirty="0">
                <a:solidFill>
                  <a:srgbClr val="2E3957"/>
                </a:solidFill>
                <a:effectLst>
                  <a:outerShdw blurRad="38100" dist="38100" dir="2700000" algn="tl">
                    <a:srgbClr val="000000">
                      <a:alpha val="43137"/>
                    </a:srgbClr>
                  </a:outerShdw>
                </a:effectLst>
                <a:latin typeface="Alexandria"/>
                <a:cs typeface="+mj-cs"/>
              </a:rPr>
              <a:t>؟</a:t>
            </a:r>
          </a:p>
        </p:txBody>
      </p:sp>
    </p:spTree>
    <p:extLst>
      <p:ext uri="{BB962C8B-B14F-4D97-AF65-F5344CB8AC3E}">
        <p14:creationId xmlns:p14="http://schemas.microsoft.com/office/powerpoint/2010/main" val="4097448525"/>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grpId="0" nodeType="afterEffect">
                                  <p:stCondLst>
                                    <p:cond delay="0"/>
                                  </p:stCondLst>
                                  <p:childTnLst>
                                    <p:set>
                                      <p:cBhvr>
                                        <p:cTn id="12" dur="1" fill="hold">
                                          <p:stCondLst>
                                            <p:cond delay="0"/>
                                          </p:stCondLst>
                                        </p:cTn>
                                        <p:tgtEl>
                                          <p:spTgt spid="9"/>
                                        </p:tgtEl>
                                        <p:attrNameLst>
                                          <p:attrName>style.visibility</p:attrName>
                                        </p:attrNameLst>
                                      </p:cBhvr>
                                      <p:to>
                                        <p:strVal val="visible"/>
                                      </p:to>
                                    </p:set>
                                    <p:animEffect transition="in" filter="fade">
                                      <p:cBhvr>
                                        <p:cTn id="13" dur="1000"/>
                                        <p:tgtEl>
                                          <p:spTgt spid="9"/>
                                        </p:tgtEl>
                                      </p:cBhvr>
                                    </p:animEffect>
                                    <p:anim calcmode="lin" valueType="num">
                                      <p:cBhvr>
                                        <p:cTn id="14" dur="1000" fill="hold"/>
                                        <p:tgtEl>
                                          <p:spTgt spid="9"/>
                                        </p:tgtEl>
                                        <p:attrNameLst>
                                          <p:attrName>ppt_x</p:attrName>
                                        </p:attrNameLst>
                                      </p:cBhvr>
                                      <p:tavLst>
                                        <p:tav tm="0">
                                          <p:val>
                                            <p:strVal val="#ppt_x"/>
                                          </p:val>
                                        </p:tav>
                                        <p:tav tm="100000">
                                          <p:val>
                                            <p:strVal val="#ppt_x"/>
                                          </p:val>
                                        </p:tav>
                                      </p:tavLst>
                                    </p:anim>
                                    <p:anim calcmode="lin" valueType="num">
                                      <p:cBhvr>
                                        <p:cTn id="15" dur="1000" fill="hold"/>
                                        <p:tgtEl>
                                          <p:spTgt spid="9"/>
                                        </p:tgtEl>
                                        <p:attrNameLst>
                                          <p:attrName>ppt_y</p:attrName>
                                        </p:attrNameLst>
                                      </p:cBhvr>
                                      <p:tavLst>
                                        <p:tav tm="0">
                                          <p:val>
                                            <p:strVal val="#ppt_y+.1"/>
                                          </p:val>
                                        </p:tav>
                                        <p:tav tm="100000">
                                          <p:val>
                                            <p:strVal val="#ppt_y"/>
                                          </p:val>
                                        </p:tav>
                                      </p:tavLst>
                                    </p:anim>
                                  </p:childTnLst>
                                </p:cTn>
                              </p:par>
                            </p:childTnLst>
                          </p:cTn>
                        </p:par>
                        <p:par>
                          <p:cTn id="16" fill="hold">
                            <p:stCondLst>
                              <p:cond delay="2000"/>
                            </p:stCondLst>
                            <p:childTnLst>
                              <p:par>
                                <p:cTn id="17" presetID="42" presetClass="entr" presetSubtype="0" fill="hold" grpId="0" nodeType="after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fade">
                                      <p:cBhvr>
                                        <p:cTn id="19" dur="1000"/>
                                        <p:tgtEl>
                                          <p:spTgt spid="7"/>
                                        </p:tgtEl>
                                      </p:cBhvr>
                                    </p:animEffect>
                                    <p:anim calcmode="lin" valueType="num">
                                      <p:cBhvr>
                                        <p:cTn id="20" dur="1000" fill="hold"/>
                                        <p:tgtEl>
                                          <p:spTgt spid="7"/>
                                        </p:tgtEl>
                                        <p:attrNameLst>
                                          <p:attrName>ppt_x</p:attrName>
                                        </p:attrNameLst>
                                      </p:cBhvr>
                                      <p:tavLst>
                                        <p:tav tm="0">
                                          <p:val>
                                            <p:strVal val="#ppt_x"/>
                                          </p:val>
                                        </p:tav>
                                        <p:tav tm="100000">
                                          <p:val>
                                            <p:strVal val="#ppt_x"/>
                                          </p:val>
                                        </p:tav>
                                      </p:tavLst>
                                    </p:anim>
                                    <p:anim calcmode="lin" valueType="num">
                                      <p:cBhvr>
                                        <p:cTn id="21"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9" grpId="0"/>
      <p:bldP spid="7" grpId="0"/>
    </p:bldLst>
  </p:timing>
</p:sld>
</file>

<file path=ppt/slides/slide12.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76000"/>
            <a:lum/>
          </a:blip>
          <a:srcRect/>
          <a:stretch>
            <a:fillRect/>
          </a:stretch>
        </a:blipFill>
        <a:effectLst/>
      </p:bgPr>
    </p:bg>
    <p:spTree>
      <p:nvGrpSpPr>
        <p:cNvPr id="1" name="">
          <a:extLst>
            <a:ext uri="{FF2B5EF4-FFF2-40B4-BE49-F238E27FC236}">
              <a16:creationId xmlns:a16="http://schemas.microsoft.com/office/drawing/2014/main" id="{A8A7A0A8-9D4F-ADBD-7431-A8408E2D6E83}"/>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50238510-A4C5-C3E9-C54B-2BBCC4FD7E1D}"/>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الأولى</a:t>
            </a:r>
            <a:endParaRPr lang="en-US" sz="2400" b="1" dirty="0">
              <a:solidFill>
                <a:schemeClr val="bg1"/>
              </a:solidFill>
              <a:latin typeface="Alexandria" charset="0"/>
              <a:cs typeface="Alexandria" charset="0"/>
            </a:endParaRPr>
          </a:p>
        </p:txBody>
      </p:sp>
      <p:sp>
        <p:nvSpPr>
          <p:cNvPr id="3" name="TextBox 2">
            <a:extLst>
              <a:ext uri="{FF2B5EF4-FFF2-40B4-BE49-F238E27FC236}">
                <a16:creationId xmlns:a16="http://schemas.microsoft.com/office/drawing/2014/main" id="{3F63E800-391F-17EB-FA70-537F2F7E421B}"/>
              </a:ext>
            </a:extLst>
          </p:cNvPr>
          <p:cNvSpPr txBox="1"/>
          <p:nvPr/>
        </p:nvSpPr>
        <p:spPr>
          <a:xfrm>
            <a:off x="1962740" y="1994419"/>
            <a:ext cx="9307033" cy="461665"/>
          </a:xfrm>
          <a:prstGeom prst="rect">
            <a:avLst/>
          </a:prstGeom>
          <a:noFill/>
        </p:spPr>
        <p:txBody>
          <a:bodyPr wrap="square" rtlCol="0">
            <a:spAutoFit/>
          </a:bodyPr>
          <a:lstStyle/>
          <a:p>
            <a:pPr algn="just" rtl="1"/>
            <a:r>
              <a:rPr lang="ar-EG" sz="2400" b="1" dirty="0">
                <a:solidFill>
                  <a:srgbClr val="0070C0"/>
                </a:solidFill>
                <a:effectLst>
                  <a:outerShdw blurRad="38100" dist="38100" dir="2700000" algn="tl">
                    <a:srgbClr val="000000">
                      <a:alpha val="43137"/>
                    </a:srgbClr>
                  </a:outerShdw>
                </a:effectLst>
                <a:cs typeface="+mj-cs"/>
              </a:rPr>
              <a:t>دراسة حالة أجرتها</a:t>
            </a:r>
            <a:r>
              <a:rPr lang="en-US" sz="2400" b="1" dirty="0">
                <a:solidFill>
                  <a:srgbClr val="0070C0"/>
                </a:solidFill>
                <a:effectLst>
                  <a:outerShdw blurRad="38100" dist="38100" dir="2700000" algn="tl">
                    <a:srgbClr val="000000">
                      <a:alpha val="43137"/>
                    </a:srgbClr>
                  </a:outerShdw>
                </a:effectLst>
                <a:cs typeface="+mj-cs"/>
              </a:rPr>
              <a:t>BBC </a:t>
            </a:r>
            <a:r>
              <a:rPr lang="ar-EG" sz="2400" b="1" dirty="0">
                <a:solidFill>
                  <a:srgbClr val="0070C0"/>
                </a:solidFill>
                <a:effectLst>
                  <a:outerShdw blurRad="38100" dist="38100" dir="2700000" algn="tl">
                    <a:srgbClr val="000000">
                      <a:alpha val="43137"/>
                    </a:srgbClr>
                  </a:outerShdw>
                </a:effectLst>
                <a:cs typeface="+mj-cs"/>
              </a:rPr>
              <a:t> عام 2025 كنموذج لتطبيق مناهج البحث في الإعلام</a:t>
            </a:r>
            <a:r>
              <a:rPr lang="ar-EG" sz="2400" b="1" dirty="0">
                <a:solidFill>
                  <a:srgbClr val="0070C0"/>
                </a:solidFill>
                <a:effectLst>
                  <a:outerShdw blurRad="38100" dist="38100" dir="2700000" algn="tl">
                    <a:srgbClr val="000000">
                      <a:alpha val="43137"/>
                    </a:srgbClr>
                  </a:outerShdw>
                </a:effectLst>
              </a:rPr>
              <a:t>:</a:t>
            </a:r>
            <a:endParaRPr lang="en-US" sz="2000" dirty="0">
              <a:solidFill>
                <a:srgbClr val="0070C0"/>
              </a:solidFill>
              <a:effectLst>
                <a:outerShdw blurRad="38100" dist="38100" dir="2700000" algn="tl">
                  <a:srgbClr val="000000">
                    <a:alpha val="43137"/>
                  </a:srgbClr>
                </a:outerShdw>
              </a:effectLst>
            </a:endParaRPr>
          </a:p>
        </p:txBody>
      </p:sp>
      <p:sp>
        <p:nvSpPr>
          <p:cNvPr id="9" name="TextBox 8">
            <a:extLst>
              <a:ext uri="{FF2B5EF4-FFF2-40B4-BE49-F238E27FC236}">
                <a16:creationId xmlns:a16="http://schemas.microsoft.com/office/drawing/2014/main" id="{4A0D6CF1-3CC1-8694-C8DA-47D35E876937}"/>
              </a:ext>
            </a:extLst>
          </p:cNvPr>
          <p:cNvSpPr txBox="1"/>
          <p:nvPr/>
        </p:nvSpPr>
        <p:spPr>
          <a:xfrm>
            <a:off x="697505" y="6105537"/>
            <a:ext cx="10135181" cy="369332"/>
          </a:xfrm>
          <a:prstGeom prst="rect">
            <a:avLst/>
          </a:prstGeom>
          <a:noFill/>
        </p:spPr>
        <p:txBody>
          <a:bodyPr wrap="square" rtlCol="0">
            <a:spAutoFit/>
          </a:bodyPr>
          <a:lstStyle/>
          <a:p>
            <a:pPr algn="just"/>
            <a:r>
              <a:rPr lang="en-US" dirty="0">
                <a:solidFill>
                  <a:srgbClr val="0563C1"/>
                </a:solidFill>
                <a:cs typeface="+mj-cs"/>
                <a:hlinkClick r:id="rId4">
                  <a:extLst>
                    <a:ext uri="{A12FA001-AC4F-418D-AE19-62706E023703}">
                      <ahyp:hlinkClr xmlns:ahyp="http://schemas.microsoft.com/office/drawing/2018/hyperlinkcolor" val="tx"/>
                    </a:ext>
                  </a:extLst>
                </a:hlinkClick>
              </a:rPr>
              <a:t>https://www.latterly.org/bbc-marketing-mix/</a:t>
            </a:r>
            <a:r>
              <a:rPr lang="ar-EG" dirty="0">
                <a:solidFill>
                  <a:srgbClr val="0563C1"/>
                </a:solidFill>
                <a:cs typeface="+mj-cs"/>
              </a:rPr>
              <a:t> </a:t>
            </a:r>
            <a:r>
              <a:rPr lang="ar-EG" b="1" dirty="0">
                <a:cs typeface="+mj-cs"/>
              </a:rPr>
              <a:t>المصدر: </a:t>
            </a:r>
            <a:endParaRPr lang="ar-EG" b="1" u="sng" dirty="0">
              <a:cs typeface="+mj-cs"/>
            </a:endParaRPr>
          </a:p>
        </p:txBody>
      </p:sp>
      <p:pic>
        <p:nvPicPr>
          <p:cNvPr id="7" name="Picture 6">
            <a:extLst>
              <a:ext uri="{FF2B5EF4-FFF2-40B4-BE49-F238E27FC236}">
                <a16:creationId xmlns:a16="http://schemas.microsoft.com/office/drawing/2014/main" id="{066F2151-94CD-2641-A69F-B78395599236}"/>
              </a:ext>
            </a:extLst>
          </p:cNvPr>
          <p:cNvPicPr>
            <a:picLocks noChangeAspect="1"/>
          </p:cNvPicPr>
          <p:nvPr/>
        </p:nvPicPr>
        <p:blipFill>
          <a:blip r:embed="rId5"/>
          <a:stretch>
            <a:fillRect/>
          </a:stretch>
        </p:blipFill>
        <p:spPr>
          <a:xfrm>
            <a:off x="2436354" y="2619632"/>
            <a:ext cx="7081998" cy="3244338"/>
          </a:xfrm>
          <a:prstGeom prst="rect">
            <a:avLst/>
          </a:prstGeom>
          <a:ln>
            <a:noFill/>
          </a:ln>
          <a:effectLst>
            <a:outerShdw blurRad="292100" dist="139700" dir="2700000" algn="tl" rotWithShape="0">
              <a:srgbClr val="333333">
                <a:alpha val="65000"/>
              </a:srgbClr>
            </a:outerShdw>
          </a:effectLst>
        </p:spPr>
      </p:pic>
      <p:sp>
        <p:nvSpPr>
          <p:cNvPr id="8" name="TextBox 7">
            <a:extLst>
              <a:ext uri="{FF2B5EF4-FFF2-40B4-BE49-F238E27FC236}">
                <a16:creationId xmlns:a16="http://schemas.microsoft.com/office/drawing/2014/main" id="{9634894A-0D87-0DA5-5CE1-AF0ACCEF65D8}"/>
              </a:ext>
            </a:extLst>
          </p:cNvPr>
          <p:cNvSpPr txBox="1"/>
          <p:nvPr/>
        </p:nvSpPr>
        <p:spPr>
          <a:xfrm>
            <a:off x="2598420" y="1128103"/>
            <a:ext cx="8290559" cy="523220"/>
          </a:xfrm>
          <a:prstGeom prst="rect">
            <a:avLst/>
          </a:prstGeom>
          <a:noFill/>
        </p:spPr>
        <p:txBody>
          <a:bodyPr wrap="square" rtlCol="0">
            <a:spAutoFit/>
          </a:bodyPr>
          <a:lstStyle/>
          <a:p>
            <a:pPr algn="ctr"/>
            <a:r>
              <a:rPr lang="ar-EG" sz="2800" b="1" dirty="0">
                <a:solidFill>
                  <a:srgbClr val="2E3957"/>
                </a:solidFill>
                <a:effectLst>
                  <a:outerShdw blurRad="38100" dist="38100" dir="2700000" algn="tl">
                    <a:srgbClr val="000000">
                      <a:alpha val="43137"/>
                    </a:srgbClr>
                  </a:outerShdw>
                </a:effectLst>
                <a:latin typeface="Alexandria"/>
                <a:cs typeface="+mj-cs"/>
              </a:rPr>
              <a:t>1. لماذا يجب ع</a:t>
            </a:r>
            <a:r>
              <a:rPr lang="ar-SA" sz="2800" b="1" dirty="0">
                <a:solidFill>
                  <a:srgbClr val="2E3957"/>
                </a:solidFill>
                <a:effectLst>
                  <a:outerShdw blurRad="38100" dist="38100" dir="2700000" algn="tl">
                    <a:srgbClr val="000000">
                      <a:alpha val="43137"/>
                    </a:srgbClr>
                  </a:outerShdw>
                </a:effectLst>
                <a:latin typeface="Alexandria"/>
                <a:cs typeface="+mj-cs"/>
              </a:rPr>
              <a:t>ل</a:t>
            </a:r>
            <a:r>
              <a:rPr lang="ar-EG" sz="2800" b="1" dirty="0">
                <a:solidFill>
                  <a:srgbClr val="2E3957"/>
                </a:solidFill>
                <a:effectLst>
                  <a:outerShdw blurRad="38100" dist="38100" dir="2700000" algn="tl">
                    <a:srgbClr val="000000">
                      <a:alpha val="43137"/>
                    </a:srgbClr>
                  </a:outerShdw>
                </a:effectLst>
                <a:latin typeface="Alexandria"/>
                <a:cs typeface="+mj-cs"/>
              </a:rPr>
              <a:t>ى </a:t>
            </a:r>
            <a:r>
              <a:rPr lang="ar-SA" sz="2800" b="1" dirty="0">
                <a:solidFill>
                  <a:srgbClr val="2E3957"/>
                </a:solidFill>
                <a:effectLst>
                  <a:outerShdw blurRad="38100" dist="38100" dir="2700000" algn="tl">
                    <a:srgbClr val="000000">
                      <a:alpha val="43137"/>
                    </a:srgbClr>
                  </a:outerShdw>
                </a:effectLst>
                <a:latin typeface="Alexandria"/>
                <a:cs typeface="+mj-cs"/>
              </a:rPr>
              <a:t>طلاب الإعلام</a:t>
            </a:r>
            <a:r>
              <a:rPr lang="ar-EG" sz="2800" b="1" dirty="0">
                <a:solidFill>
                  <a:srgbClr val="2E3957"/>
                </a:solidFill>
                <a:effectLst>
                  <a:outerShdw blurRad="38100" dist="38100" dir="2700000" algn="tl">
                    <a:srgbClr val="000000">
                      <a:alpha val="43137"/>
                    </a:srgbClr>
                  </a:outerShdw>
                </a:effectLst>
                <a:latin typeface="Alexandria"/>
                <a:cs typeface="+mj-cs"/>
              </a:rPr>
              <a:t> والتسويق دراسة </a:t>
            </a:r>
            <a:r>
              <a:rPr lang="ar-SA" sz="2800" b="1" dirty="0">
                <a:solidFill>
                  <a:srgbClr val="2E3957"/>
                </a:solidFill>
                <a:effectLst>
                  <a:outerShdw blurRad="38100" dist="38100" dir="2700000" algn="tl">
                    <a:srgbClr val="000000">
                      <a:alpha val="43137"/>
                    </a:srgbClr>
                  </a:outerShdw>
                </a:effectLst>
                <a:latin typeface="Alexandria"/>
                <a:cs typeface="+mj-cs"/>
              </a:rPr>
              <a:t>مناهج البحث الع</a:t>
            </a:r>
            <a:r>
              <a:rPr lang="ar-EG" sz="2800" b="1" dirty="0">
                <a:solidFill>
                  <a:srgbClr val="2E3957"/>
                </a:solidFill>
                <a:effectLst>
                  <a:outerShdw blurRad="38100" dist="38100" dir="2700000" algn="tl">
                    <a:srgbClr val="000000">
                      <a:alpha val="43137"/>
                    </a:srgbClr>
                  </a:outerShdw>
                </a:effectLst>
                <a:latin typeface="Alexandria"/>
                <a:cs typeface="+mj-cs"/>
              </a:rPr>
              <a:t>ِ</a:t>
            </a:r>
            <a:r>
              <a:rPr lang="ar-SA" sz="2800" b="1" dirty="0">
                <a:solidFill>
                  <a:srgbClr val="2E3957"/>
                </a:solidFill>
                <a:effectLst>
                  <a:outerShdw blurRad="38100" dist="38100" dir="2700000" algn="tl">
                    <a:srgbClr val="000000">
                      <a:alpha val="43137"/>
                    </a:srgbClr>
                  </a:outerShdw>
                </a:effectLst>
                <a:latin typeface="Alexandria"/>
                <a:cs typeface="+mj-cs"/>
              </a:rPr>
              <a:t>لمي</a:t>
            </a:r>
            <a:r>
              <a:rPr lang="ar-EG" sz="2800" b="1" dirty="0">
                <a:solidFill>
                  <a:srgbClr val="2E3957"/>
                </a:solidFill>
                <a:effectLst>
                  <a:outerShdw blurRad="38100" dist="38100" dir="2700000" algn="tl">
                    <a:srgbClr val="000000">
                      <a:alpha val="43137"/>
                    </a:srgbClr>
                  </a:outerShdw>
                </a:effectLst>
                <a:latin typeface="Alexandria"/>
                <a:cs typeface="+mj-cs"/>
              </a:rPr>
              <a:t>؟</a:t>
            </a:r>
          </a:p>
        </p:txBody>
      </p:sp>
    </p:spTree>
    <p:extLst>
      <p:ext uri="{BB962C8B-B14F-4D97-AF65-F5344CB8AC3E}">
        <p14:creationId xmlns:p14="http://schemas.microsoft.com/office/powerpoint/2010/main" val="3069066520"/>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grpId="0" nodeType="afterEffect">
                                  <p:stCondLst>
                                    <p:cond delay="0"/>
                                  </p:stCondLst>
                                  <p:childTnLst>
                                    <p:set>
                                      <p:cBhvr>
                                        <p:cTn id="12" dur="1" fill="hold">
                                          <p:stCondLst>
                                            <p:cond delay="0"/>
                                          </p:stCondLst>
                                        </p:cTn>
                                        <p:tgtEl>
                                          <p:spTgt spid="9"/>
                                        </p:tgtEl>
                                        <p:attrNameLst>
                                          <p:attrName>style.visibility</p:attrName>
                                        </p:attrNameLst>
                                      </p:cBhvr>
                                      <p:to>
                                        <p:strVal val="visible"/>
                                      </p:to>
                                    </p:set>
                                    <p:animEffect transition="in" filter="fade">
                                      <p:cBhvr>
                                        <p:cTn id="13" dur="1000"/>
                                        <p:tgtEl>
                                          <p:spTgt spid="9"/>
                                        </p:tgtEl>
                                      </p:cBhvr>
                                    </p:animEffect>
                                    <p:anim calcmode="lin" valueType="num">
                                      <p:cBhvr>
                                        <p:cTn id="14" dur="1000" fill="hold"/>
                                        <p:tgtEl>
                                          <p:spTgt spid="9"/>
                                        </p:tgtEl>
                                        <p:attrNameLst>
                                          <p:attrName>ppt_x</p:attrName>
                                        </p:attrNameLst>
                                      </p:cBhvr>
                                      <p:tavLst>
                                        <p:tav tm="0">
                                          <p:val>
                                            <p:strVal val="#ppt_x"/>
                                          </p:val>
                                        </p:tav>
                                        <p:tav tm="100000">
                                          <p:val>
                                            <p:strVal val="#ppt_x"/>
                                          </p:val>
                                        </p:tav>
                                      </p:tavLst>
                                    </p:anim>
                                    <p:anim calcmode="lin" valueType="num">
                                      <p:cBhvr>
                                        <p:cTn id="15" dur="1000" fill="hold"/>
                                        <p:tgtEl>
                                          <p:spTgt spid="9"/>
                                        </p:tgtEl>
                                        <p:attrNameLst>
                                          <p:attrName>ppt_y</p:attrName>
                                        </p:attrNameLst>
                                      </p:cBhvr>
                                      <p:tavLst>
                                        <p:tav tm="0">
                                          <p:val>
                                            <p:strVal val="#ppt_y+.1"/>
                                          </p:val>
                                        </p:tav>
                                        <p:tav tm="100000">
                                          <p:val>
                                            <p:strVal val="#ppt_y"/>
                                          </p:val>
                                        </p:tav>
                                      </p:tavLst>
                                    </p:anim>
                                  </p:childTnLst>
                                </p:cTn>
                              </p:par>
                            </p:childTnLst>
                          </p:cTn>
                        </p:par>
                        <p:par>
                          <p:cTn id="16" fill="hold">
                            <p:stCondLst>
                              <p:cond delay="2000"/>
                            </p:stCondLst>
                            <p:childTnLst>
                              <p:par>
                                <p:cTn id="17" presetID="42" presetClass="entr" presetSubtype="0" fill="hold" grpId="0" nodeType="after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fade">
                                      <p:cBhvr>
                                        <p:cTn id="19" dur="1000"/>
                                        <p:tgtEl>
                                          <p:spTgt spid="8"/>
                                        </p:tgtEl>
                                      </p:cBhvr>
                                    </p:animEffect>
                                    <p:anim calcmode="lin" valueType="num">
                                      <p:cBhvr>
                                        <p:cTn id="20" dur="1000" fill="hold"/>
                                        <p:tgtEl>
                                          <p:spTgt spid="8"/>
                                        </p:tgtEl>
                                        <p:attrNameLst>
                                          <p:attrName>ppt_x</p:attrName>
                                        </p:attrNameLst>
                                      </p:cBhvr>
                                      <p:tavLst>
                                        <p:tav tm="0">
                                          <p:val>
                                            <p:strVal val="#ppt_x"/>
                                          </p:val>
                                        </p:tav>
                                        <p:tav tm="100000">
                                          <p:val>
                                            <p:strVal val="#ppt_x"/>
                                          </p:val>
                                        </p:tav>
                                      </p:tavLst>
                                    </p:anim>
                                    <p:anim calcmode="lin" valueType="num">
                                      <p:cBhvr>
                                        <p:cTn id="21"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9" grpId="0"/>
      <p:bldP spid="8" grpId="0"/>
    </p:bldLst>
  </p:timing>
</p:sld>
</file>

<file path=ppt/slides/slide13.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76000"/>
            <a:lum/>
          </a:blip>
          <a:srcRect/>
          <a:stretch>
            <a:fillRect/>
          </a:stretch>
        </a:blipFill>
        <a:effectLst/>
      </p:bgPr>
    </p:bg>
    <p:spTree>
      <p:nvGrpSpPr>
        <p:cNvPr id="1" name="">
          <a:extLst>
            <a:ext uri="{FF2B5EF4-FFF2-40B4-BE49-F238E27FC236}">
              <a16:creationId xmlns:a16="http://schemas.microsoft.com/office/drawing/2014/main" id="{8C039606-4105-639C-2519-8A2E811C7269}"/>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12118FCA-AC4A-4137-919F-B175D623ACF9}"/>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الأولى</a:t>
            </a:r>
            <a:endParaRPr lang="en-US" sz="2400" b="1" dirty="0">
              <a:solidFill>
                <a:schemeClr val="bg1"/>
              </a:solidFill>
              <a:latin typeface="Alexandria" charset="0"/>
              <a:cs typeface="Alexandria" charset="0"/>
            </a:endParaRPr>
          </a:p>
        </p:txBody>
      </p:sp>
      <p:sp>
        <p:nvSpPr>
          <p:cNvPr id="3" name="TextBox 2">
            <a:extLst>
              <a:ext uri="{FF2B5EF4-FFF2-40B4-BE49-F238E27FC236}">
                <a16:creationId xmlns:a16="http://schemas.microsoft.com/office/drawing/2014/main" id="{9FC82D8B-DEE4-0844-6F74-E029D44E8164}"/>
              </a:ext>
            </a:extLst>
          </p:cNvPr>
          <p:cNvSpPr txBox="1"/>
          <p:nvPr/>
        </p:nvSpPr>
        <p:spPr>
          <a:xfrm>
            <a:off x="678406" y="6157000"/>
            <a:ext cx="7847344" cy="369332"/>
          </a:xfrm>
          <a:prstGeom prst="rect">
            <a:avLst/>
          </a:prstGeom>
          <a:noFill/>
        </p:spPr>
        <p:txBody>
          <a:bodyPr wrap="square" rtlCol="0">
            <a:spAutoFit/>
          </a:bodyPr>
          <a:lstStyle/>
          <a:p>
            <a:pPr algn="just"/>
            <a:r>
              <a:rPr lang="en-US" dirty="0">
                <a:hlinkClick r:id="rId4"/>
              </a:rPr>
              <a:t>4a959b6059b1469cac07af91b9f00b10.pdf </a:t>
            </a:r>
            <a:r>
              <a:rPr lang="ar-EG" b="1" dirty="0"/>
              <a:t>المصدر: </a:t>
            </a:r>
            <a:endParaRPr lang="ar-EG" dirty="0">
              <a:cs typeface="+mj-cs"/>
            </a:endParaRPr>
          </a:p>
        </p:txBody>
      </p:sp>
      <p:sp>
        <p:nvSpPr>
          <p:cNvPr id="9" name="TextBox 8">
            <a:extLst>
              <a:ext uri="{FF2B5EF4-FFF2-40B4-BE49-F238E27FC236}">
                <a16:creationId xmlns:a16="http://schemas.microsoft.com/office/drawing/2014/main" id="{097CF2E2-72B4-E24D-3570-89D80556307E}"/>
              </a:ext>
            </a:extLst>
          </p:cNvPr>
          <p:cNvSpPr txBox="1"/>
          <p:nvPr/>
        </p:nvSpPr>
        <p:spPr>
          <a:xfrm>
            <a:off x="5113020" y="3559764"/>
            <a:ext cx="6728460" cy="923330"/>
          </a:xfrm>
          <a:prstGeom prst="rect">
            <a:avLst/>
          </a:prstGeom>
          <a:noFill/>
        </p:spPr>
        <p:txBody>
          <a:bodyPr wrap="square">
            <a:spAutoFit/>
          </a:bodyPr>
          <a:lstStyle/>
          <a:p>
            <a:pPr marL="742950" lvl="1" indent="-285750" algn="just" rtl="1">
              <a:buFont typeface="Arial" panose="020B0604020202020204" pitchFamily="34" charset="0"/>
              <a:buChar char="•"/>
            </a:pPr>
            <a:r>
              <a:rPr lang="ar-EG" dirty="0">
                <a:cs typeface="+mj-cs"/>
              </a:rPr>
              <a:t>التقرير أجراه موقع</a:t>
            </a:r>
            <a:r>
              <a:rPr lang="en-US" b="1" dirty="0">
                <a:cs typeface="+mj-cs"/>
              </a:rPr>
              <a:t>Statista+</a:t>
            </a:r>
            <a:r>
              <a:rPr lang="en-US" dirty="0">
                <a:cs typeface="+mj-cs"/>
              </a:rPr>
              <a:t> </a:t>
            </a:r>
            <a:r>
              <a:rPr lang="ar-EG" dirty="0">
                <a:cs typeface="+mj-cs"/>
              </a:rPr>
              <a:t> شملت </a:t>
            </a:r>
            <a:r>
              <a:rPr lang="ar-EG" b="1" dirty="0">
                <a:cs typeface="+mj-cs"/>
              </a:rPr>
              <a:t>300 خبير تسويق</a:t>
            </a:r>
            <a:r>
              <a:rPr lang="ar-EG" dirty="0">
                <a:cs typeface="+mj-cs"/>
              </a:rPr>
              <a:t> في الولايات المتحدة.</a:t>
            </a:r>
          </a:p>
          <a:p>
            <a:pPr marL="742950" lvl="1" indent="-285750" algn="just" rtl="1">
              <a:buFont typeface="Arial" panose="020B0604020202020204" pitchFamily="34" charset="0"/>
              <a:buChar char="•"/>
            </a:pPr>
            <a:r>
              <a:rPr lang="ar-EG" dirty="0">
                <a:cs typeface="+mj-cs"/>
              </a:rPr>
              <a:t>يهدف إلى تحليل </a:t>
            </a:r>
            <a:r>
              <a:rPr lang="ar-EG" b="1" dirty="0">
                <a:cs typeface="+mj-cs"/>
              </a:rPr>
              <a:t>أهم الاتجاهات، والتحديات، والفرص</a:t>
            </a:r>
            <a:r>
              <a:rPr lang="ar-EG" dirty="0">
                <a:cs typeface="+mj-cs"/>
              </a:rPr>
              <a:t> في مجال تسويق المُحتوى.</a:t>
            </a:r>
          </a:p>
          <a:p>
            <a:pPr marL="742950" lvl="1" indent="-285750" algn="just" rtl="1">
              <a:buFont typeface="Arial" panose="020B0604020202020204" pitchFamily="34" charset="0"/>
              <a:buChar char="•"/>
            </a:pPr>
            <a:r>
              <a:rPr lang="ar-EG" dirty="0">
                <a:cs typeface="+mj-cs"/>
              </a:rPr>
              <a:t>يعتمد على </a:t>
            </a:r>
            <a:r>
              <a:rPr lang="ar-EG" b="1" dirty="0">
                <a:cs typeface="+mj-cs"/>
              </a:rPr>
              <a:t>بيانات واقعية</a:t>
            </a:r>
            <a:r>
              <a:rPr lang="ar-EG" dirty="0">
                <a:cs typeface="+mj-cs"/>
              </a:rPr>
              <a:t> ويساعد المؤسسات على اتخاذ قرارات استراتيجية.</a:t>
            </a:r>
          </a:p>
        </p:txBody>
      </p:sp>
      <p:sp>
        <p:nvSpPr>
          <p:cNvPr id="10" name="TextBox 9">
            <a:extLst>
              <a:ext uri="{FF2B5EF4-FFF2-40B4-BE49-F238E27FC236}">
                <a16:creationId xmlns:a16="http://schemas.microsoft.com/office/drawing/2014/main" id="{2A08419A-B10B-A5CE-78AC-93C8489901EB}"/>
              </a:ext>
            </a:extLst>
          </p:cNvPr>
          <p:cNvSpPr txBox="1"/>
          <p:nvPr/>
        </p:nvSpPr>
        <p:spPr>
          <a:xfrm>
            <a:off x="777466" y="2058630"/>
            <a:ext cx="10484894" cy="430887"/>
          </a:xfrm>
          <a:prstGeom prst="rect">
            <a:avLst/>
          </a:prstGeom>
          <a:noFill/>
        </p:spPr>
        <p:txBody>
          <a:bodyPr wrap="square" rtlCol="0">
            <a:spAutoFit/>
          </a:bodyPr>
          <a:lstStyle>
            <a:defPPr>
              <a:defRPr lang="en-US"/>
            </a:defPPr>
            <a:lvl1pPr algn="just" rtl="1">
              <a:defRPr sz="2400" b="1">
                <a:solidFill>
                  <a:srgbClr val="0070C0"/>
                </a:solidFill>
                <a:effectLst>
                  <a:outerShdw blurRad="38100" dist="38100" dir="2700000" algn="tl">
                    <a:srgbClr val="000000">
                      <a:alpha val="43137"/>
                    </a:srgbClr>
                  </a:outerShdw>
                </a:effectLst>
              </a:defRPr>
            </a:lvl1pPr>
          </a:lstStyle>
          <a:p>
            <a:r>
              <a:rPr lang="ar-EG" sz="2200" dirty="0">
                <a:cs typeface="+mj-cs"/>
              </a:rPr>
              <a:t>نموذج آخر لتقرير عن تسويق المُحتوى في 2025: كيف نستخدم مناهج البحث لتحليل البيانات واتخاذ القرارات؟</a:t>
            </a:r>
          </a:p>
        </p:txBody>
      </p:sp>
      <p:pic>
        <p:nvPicPr>
          <p:cNvPr id="4" name="Picture 3"/>
          <p:cNvPicPr>
            <a:picLocks noChangeAspect="1"/>
          </p:cNvPicPr>
          <p:nvPr/>
        </p:nvPicPr>
        <p:blipFill rotWithShape="1">
          <a:blip r:embed="rId5"/>
          <a:srcRect l="18819" t="22592" r="19098" b="16049"/>
          <a:stretch/>
        </p:blipFill>
        <p:spPr>
          <a:xfrm>
            <a:off x="703999" y="2858724"/>
            <a:ext cx="4409021" cy="2451100"/>
          </a:xfrm>
          <a:prstGeom prst="rect">
            <a:avLst/>
          </a:prstGeom>
          <a:ln>
            <a:noFill/>
          </a:ln>
          <a:effectLst>
            <a:outerShdw blurRad="292100" dist="139700" dir="2700000" algn="tl" rotWithShape="0">
              <a:srgbClr val="333333">
                <a:alpha val="65000"/>
              </a:srgbClr>
            </a:outerShdw>
          </a:effectLst>
        </p:spPr>
      </p:pic>
      <p:sp>
        <p:nvSpPr>
          <p:cNvPr id="11" name="TextBox 10">
            <a:extLst>
              <a:ext uri="{FF2B5EF4-FFF2-40B4-BE49-F238E27FC236}">
                <a16:creationId xmlns:a16="http://schemas.microsoft.com/office/drawing/2014/main" id="{097CF2E2-72B4-E24D-3570-89D80556307E}"/>
              </a:ext>
            </a:extLst>
          </p:cNvPr>
          <p:cNvSpPr txBox="1"/>
          <p:nvPr/>
        </p:nvSpPr>
        <p:spPr>
          <a:xfrm>
            <a:off x="5090160" y="2934924"/>
            <a:ext cx="6264239" cy="369332"/>
          </a:xfrm>
          <a:prstGeom prst="rect">
            <a:avLst/>
          </a:prstGeom>
          <a:noFill/>
        </p:spPr>
        <p:txBody>
          <a:bodyPr wrap="square">
            <a:spAutoFit/>
          </a:bodyPr>
          <a:lstStyle/>
          <a:p>
            <a:pPr algn="just" rtl="1"/>
            <a:r>
              <a:rPr lang="en-US" b="1" dirty="0"/>
              <a:t>📘</a:t>
            </a:r>
            <a:r>
              <a:rPr lang="ar-EG" b="1" dirty="0">
                <a:cs typeface="+mj-cs"/>
              </a:rPr>
              <a:t> مُقدمة عن التقرير</a:t>
            </a:r>
            <a:r>
              <a:rPr lang="ar-EG" b="1" dirty="0"/>
              <a:t>:</a:t>
            </a:r>
            <a:endParaRPr lang="ar-EG" dirty="0"/>
          </a:p>
        </p:txBody>
      </p:sp>
      <p:sp>
        <p:nvSpPr>
          <p:cNvPr id="13" name="TextBox 12">
            <a:extLst>
              <a:ext uri="{FF2B5EF4-FFF2-40B4-BE49-F238E27FC236}">
                <a16:creationId xmlns:a16="http://schemas.microsoft.com/office/drawing/2014/main" id="{9634894A-0D87-0DA5-5CE1-AF0ACCEF65D8}"/>
              </a:ext>
            </a:extLst>
          </p:cNvPr>
          <p:cNvSpPr txBox="1"/>
          <p:nvPr/>
        </p:nvSpPr>
        <p:spPr>
          <a:xfrm>
            <a:off x="2598420" y="1128103"/>
            <a:ext cx="8290559" cy="523220"/>
          </a:xfrm>
          <a:prstGeom prst="rect">
            <a:avLst/>
          </a:prstGeom>
          <a:noFill/>
        </p:spPr>
        <p:txBody>
          <a:bodyPr wrap="square" rtlCol="0">
            <a:spAutoFit/>
          </a:bodyPr>
          <a:lstStyle/>
          <a:p>
            <a:pPr algn="ctr"/>
            <a:r>
              <a:rPr lang="ar-EG" sz="2800" b="1" dirty="0">
                <a:solidFill>
                  <a:srgbClr val="2E3957"/>
                </a:solidFill>
                <a:effectLst>
                  <a:outerShdw blurRad="38100" dist="38100" dir="2700000" algn="tl">
                    <a:srgbClr val="000000">
                      <a:alpha val="43137"/>
                    </a:srgbClr>
                  </a:outerShdw>
                </a:effectLst>
                <a:latin typeface="Alexandria"/>
                <a:cs typeface="+mj-cs"/>
              </a:rPr>
              <a:t>1. لماذا يجب ع</a:t>
            </a:r>
            <a:r>
              <a:rPr lang="ar-SA" sz="2800" b="1" dirty="0">
                <a:solidFill>
                  <a:srgbClr val="2E3957"/>
                </a:solidFill>
                <a:effectLst>
                  <a:outerShdw blurRad="38100" dist="38100" dir="2700000" algn="tl">
                    <a:srgbClr val="000000">
                      <a:alpha val="43137"/>
                    </a:srgbClr>
                  </a:outerShdw>
                </a:effectLst>
                <a:latin typeface="Alexandria"/>
                <a:cs typeface="+mj-cs"/>
              </a:rPr>
              <a:t>ل</a:t>
            </a:r>
            <a:r>
              <a:rPr lang="ar-EG" sz="2800" b="1" dirty="0">
                <a:solidFill>
                  <a:srgbClr val="2E3957"/>
                </a:solidFill>
                <a:effectLst>
                  <a:outerShdw blurRad="38100" dist="38100" dir="2700000" algn="tl">
                    <a:srgbClr val="000000">
                      <a:alpha val="43137"/>
                    </a:srgbClr>
                  </a:outerShdw>
                </a:effectLst>
                <a:latin typeface="Alexandria"/>
                <a:cs typeface="+mj-cs"/>
              </a:rPr>
              <a:t>ى </a:t>
            </a:r>
            <a:r>
              <a:rPr lang="ar-SA" sz="2800" b="1" dirty="0">
                <a:solidFill>
                  <a:srgbClr val="2E3957"/>
                </a:solidFill>
                <a:effectLst>
                  <a:outerShdw blurRad="38100" dist="38100" dir="2700000" algn="tl">
                    <a:srgbClr val="000000">
                      <a:alpha val="43137"/>
                    </a:srgbClr>
                  </a:outerShdw>
                </a:effectLst>
                <a:latin typeface="Alexandria"/>
                <a:cs typeface="+mj-cs"/>
              </a:rPr>
              <a:t>طلاب الإعلام</a:t>
            </a:r>
            <a:r>
              <a:rPr lang="ar-EG" sz="2800" b="1" dirty="0">
                <a:solidFill>
                  <a:srgbClr val="2E3957"/>
                </a:solidFill>
                <a:effectLst>
                  <a:outerShdw blurRad="38100" dist="38100" dir="2700000" algn="tl">
                    <a:srgbClr val="000000">
                      <a:alpha val="43137"/>
                    </a:srgbClr>
                  </a:outerShdw>
                </a:effectLst>
                <a:latin typeface="Alexandria"/>
                <a:cs typeface="+mj-cs"/>
              </a:rPr>
              <a:t> والتسويق دراسة </a:t>
            </a:r>
            <a:r>
              <a:rPr lang="ar-SA" sz="2800" b="1" dirty="0">
                <a:solidFill>
                  <a:srgbClr val="2E3957"/>
                </a:solidFill>
                <a:effectLst>
                  <a:outerShdw blurRad="38100" dist="38100" dir="2700000" algn="tl">
                    <a:srgbClr val="000000">
                      <a:alpha val="43137"/>
                    </a:srgbClr>
                  </a:outerShdw>
                </a:effectLst>
                <a:latin typeface="Alexandria"/>
                <a:cs typeface="+mj-cs"/>
              </a:rPr>
              <a:t>مناهج البحث الع</a:t>
            </a:r>
            <a:r>
              <a:rPr lang="ar-EG" sz="2800" b="1" dirty="0">
                <a:solidFill>
                  <a:srgbClr val="2E3957"/>
                </a:solidFill>
                <a:effectLst>
                  <a:outerShdw blurRad="38100" dist="38100" dir="2700000" algn="tl">
                    <a:srgbClr val="000000">
                      <a:alpha val="43137"/>
                    </a:srgbClr>
                  </a:outerShdw>
                </a:effectLst>
                <a:latin typeface="Alexandria"/>
                <a:cs typeface="+mj-cs"/>
              </a:rPr>
              <a:t>ِ</a:t>
            </a:r>
            <a:r>
              <a:rPr lang="ar-SA" sz="2800" b="1" dirty="0">
                <a:solidFill>
                  <a:srgbClr val="2E3957"/>
                </a:solidFill>
                <a:effectLst>
                  <a:outerShdw blurRad="38100" dist="38100" dir="2700000" algn="tl">
                    <a:srgbClr val="000000">
                      <a:alpha val="43137"/>
                    </a:srgbClr>
                  </a:outerShdw>
                </a:effectLst>
                <a:latin typeface="Alexandria"/>
                <a:cs typeface="+mj-cs"/>
              </a:rPr>
              <a:t>لمي</a:t>
            </a:r>
            <a:r>
              <a:rPr lang="ar-EG" sz="2800" b="1" dirty="0">
                <a:solidFill>
                  <a:srgbClr val="2E3957"/>
                </a:solidFill>
                <a:effectLst>
                  <a:outerShdw blurRad="38100" dist="38100" dir="2700000" algn="tl">
                    <a:srgbClr val="000000">
                      <a:alpha val="43137"/>
                    </a:srgbClr>
                  </a:outerShdw>
                </a:effectLst>
                <a:latin typeface="Alexandria"/>
                <a:cs typeface="+mj-cs"/>
              </a:rPr>
              <a:t>؟</a:t>
            </a:r>
          </a:p>
        </p:txBody>
      </p:sp>
    </p:spTree>
    <p:extLst>
      <p:ext uri="{BB962C8B-B14F-4D97-AF65-F5344CB8AC3E}">
        <p14:creationId xmlns:p14="http://schemas.microsoft.com/office/powerpoint/2010/main" val="1140219569"/>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grpId="0" nodeType="afterEffect">
                                  <p:stCondLst>
                                    <p:cond delay="0"/>
                                  </p:stCondLst>
                                  <p:childTnLst>
                                    <p:set>
                                      <p:cBhvr>
                                        <p:cTn id="12" dur="1" fill="hold">
                                          <p:stCondLst>
                                            <p:cond delay="0"/>
                                          </p:stCondLst>
                                        </p:cTn>
                                        <p:tgtEl>
                                          <p:spTgt spid="13"/>
                                        </p:tgtEl>
                                        <p:attrNameLst>
                                          <p:attrName>style.visibility</p:attrName>
                                        </p:attrNameLst>
                                      </p:cBhvr>
                                      <p:to>
                                        <p:strVal val="visible"/>
                                      </p:to>
                                    </p:set>
                                    <p:animEffect transition="in" filter="fade">
                                      <p:cBhvr>
                                        <p:cTn id="13" dur="1000"/>
                                        <p:tgtEl>
                                          <p:spTgt spid="13"/>
                                        </p:tgtEl>
                                      </p:cBhvr>
                                    </p:animEffect>
                                    <p:anim calcmode="lin" valueType="num">
                                      <p:cBhvr>
                                        <p:cTn id="14" dur="1000" fill="hold"/>
                                        <p:tgtEl>
                                          <p:spTgt spid="13"/>
                                        </p:tgtEl>
                                        <p:attrNameLst>
                                          <p:attrName>ppt_x</p:attrName>
                                        </p:attrNameLst>
                                      </p:cBhvr>
                                      <p:tavLst>
                                        <p:tav tm="0">
                                          <p:val>
                                            <p:strVal val="#ppt_x"/>
                                          </p:val>
                                        </p:tav>
                                        <p:tav tm="100000">
                                          <p:val>
                                            <p:strVal val="#ppt_x"/>
                                          </p:val>
                                        </p:tav>
                                      </p:tavLst>
                                    </p:anim>
                                    <p:anim calcmode="lin" valueType="num">
                                      <p:cBhvr>
                                        <p:cTn id="15"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13" grpId="0"/>
    </p:bldLst>
  </p:timing>
</p:sld>
</file>

<file path=ppt/slides/slide14.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76000"/>
            <a:lum/>
          </a:blip>
          <a:srcRect/>
          <a:stretch>
            <a:fillRect/>
          </a:stretch>
        </a:blipFill>
        <a:effectLst/>
      </p:bgPr>
    </p:bg>
    <p:spTree>
      <p:nvGrpSpPr>
        <p:cNvPr id="1" name="">
          <a:extLst>
            <a:ext uri="{FF2B5EF4-FFF2-40B4-BE49-F238E27FC236}">
              <a16:creationId xmlns:a16="http://schemas.microsoft.com/office/drawing/2014/main" id="{8C039606-4105-639C-2519-8A2E811C7269}"/>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12118FCA-AC4A-4137-919F-B175D623ACF9}"/>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الأولى</a:t>
            </a:r>
            <a:endParaRPr lang="en-US" sz="2400" b="1" dirty="0">
              <a:solidFill>
                <a:schemeClr val="bg1"/>
              </a:solidFill>
              <a:latin typeface="Alexandria" charset="0"/>
              <a:cs typeface="Alexandria" charset="0"/>
            </a:endParaRPr>
          </a:p>
        </p:txBody>
      </p:sp>
      <p:sp>
        <p:nvSpPr>
          <p:cNvPr id="3" name="TextBox 2">
            <a:extLst>
              <a:ext uri="{FF2B5EF4-FFF2-40B4-BE49-F238E27FC236}">
                <a16:creationId xmlns:a16="http://schemas.microsoft.com/office/drawing/2014/main" id="{9FC82D8B-DEE4-0844-6F74-E029D44E8164}"/>
              </a:ext>
            </a:extLst>
          </p:cNvPr>
          <p:cNvSpPr txBox="1"/>
          <p:nvPr/>
        </p:nvSpPr>
        <p:spPr>
          <a:xfrm>
            <a:off x="678406" y="6157000"/>
            <a:ext cx="7847344" cy="369332"/>
          </a:xfrm>
          <a:prstGeom prst="rect">
            <a:avLst/>
          </a:prstGeom>
          <a:noFill/>
        </p:spPr>
        <p:txBody>
          <a:bodyPr wrap="square" rtlCol="0">
            <a:spAutoFit/>
          </a:bodyPr>
          <a:lstStyle/>
          <a:p>
            <a:pPr algn="just"/>
            <a:r>
              <a:rPr lang="en-US" dirty="0">
                <a:hlinkClick r:id="rId4"/>
              </a:rPr>
              <a:t>4a959b6059b1469cac07af91b9f00b10.pdf </a:t>
            </a:r>
            <a:r>
              <a:rPr lang="ar-EG" b="1" dirty="0"/>
              <a:t>المصدر: </a:t>
            </a:r>
            <a:endParaRPr lang="ar-EG" dirty="0">
              <a:cs typeface="+mj-cs"/>
            </a:endParaRPr>
          </a:p>
        </p:txBody>
      </p:sp>
      <p:sp>
        <p:nvSpPr>
          <p:cNvPr id="9" name="TextBox 8">
            <a:extLst>
              <a:ext uri="{FF2B5EF4-FFF2-40B4-BE49-F238E27FC236}">
                <a16:creationId xmlns:a16="http://schemas.microsoft.com/office/drawing/2014/main" id="{097CF2E2-72B4-E24D-3570-89D80556307E}"/>
              </a:ext>
            </a:extLst>
          </p:cNvPr>
          <p:cNvSpPr txBox="1"/>
          <p:nvPr/>
        </p:nvSpPr>
        <p:spPr>
          <a:xfrm>
            <a:off x="5113020" y="2553924"/>
            <a:ext cx="6264239" cy="369332"/>
          </a:xfrm>
          <a:prstGeom prst="rect">
            <a:avLst/>
          </a:prstGeom>
          <a:noFill/>
        </p:spPr>
        <p:txBody>
          <a:bodyPr wrap="square">
            <a:spAutoFit/>
          </a:bodyPr>
          <a:lstStyle/>
          <a:p>
            <a:pPr algn="just" rtl="1"/>
            <a:r>
              <a:rPr lang="ar-EG" b="1" dirty="0"/>
              <a:t> من النتائج:-</a:t>
            </a:r>
            <a:endParaRPr lang="ar-EG" dirty="0"/>
          </a:p>
        </p:txBody>
      </p:sp>
      <p:sp>
        <p:nvSpPr>
          <p:cNvPr id="10" name="TextBox 9">
            <a:extLst>
              <a:ext uri="{FF2B5EF4-FFF2-40B4-BE49-F238E27FC236}">
                <a16:creationId xmlns:a16="http://schemas.microsoft.com/office/drawing/2014/main" id="{2A08419A-B10B-A5CE-78AC-93C8489901EB}"/>
              </a:ext>
            </a:extLst>
          </p:cNvPr>
          <p:cNvSpPr txBox="1"/>
          <p:nvPr/>
        </p:nvSpPr>
        <p:spPr>
          <a:xfrm>
            <a:off x="777466" y="2058630"/>
            <a:ext cx="10484894" cy="430887"/>
          </a:xfrm>
          <a:prstGeom prst="rect">
            <a:avLst/>
          </a:prstGeom>
          <a:noFill/>
        </p:spPr>
        <p:txBody>
          <a:bodyPr wrap="square" rtlCol="0">
            <a:spAutoFit/>
          </a:bodyPr>
          <a:lstStyle>
            <a:defPPr>
              <a:defRPr lang="en-US"/>
            </a:defPPr>
            <a:lvl1pPr algn="just" rtl="1">
              <a:defRPr sz="2400" b="1">
                <a:solidFill>
                  <a:srgbClr val="0070C0"/>
                </a:solidFill>
                <a:effectLst>
                  <a:outerShdw blurRad="38100" dist="38100" dir="2700000" algn="tl">
                    <a:srgbClr val="000000">
                      <a:alpha val="43137"/>
                    </a:srgbClr>
                  </a:outerShdw>
                </a:effectLst>
              </a:defRPr>
            </a:lvl1pPr>
          </a:lstStyle>
          <a:p>
            <a:r>
              <a:rPr lang="ar-EG" sz="2200" dirty="0">
                <a:cs typeface="+mj-cs"/>
              </a:rPr>
              <a:t>نموذج آخر لتقرير عن تسويق المُحتوى في 2025: كيف نستخدم مناهج البحث لتحليل البيانات واتخاذ القرارات؟</a:t>
            </a:r>
          </a:p>
        </p:txBody>
      </p:sp>
      <p:sp>
        <p:nvSpPr>
          <p:cNvPr id="11" name="TextBox 10">
            <a:extLst>
              <a:ext uri="{FF2B5EF4-FFF2-40B4-BE49-F238E27FC236}">
                <a16:creationId xmlns:a16="http://schemas.microsoft.com/office/drawing/2014/main" id="{097CF2E2-72B4-E24D-3570-89D80556307E}"/>
              </a:ext>
            </a:extLst>
          </p:cNvPr>
          <p:cNvSpPr txBox="1"/>
          <p:nvPr/>
        </p:nvSpPr>
        <p:spPr>
          <a:xfrm>
            <a:off x="4762500" y="2979606"/>
            <a:ext cx="6614759" cy="369332"/>
          </a:xfrm>
          <a:prstGeom prst="rect">
            <a:avLst/>
          </a:prstGeom>
          <a:noFill/>
        </p:spPr>
        <p:txBody>
          <a:bodyPr wrap="square">
            <a:spAutoFit/>
          </a:bodyPr>
          <a:lstStyle/>
          <a:p>
            <a:pPr lvl="0" algn="just" rtl="1"/>
            <a:r>
              <a:rPr lang="ar-SA" u="sng" dirty="0"/>
              <a:t>أبرز قنوات التسويق الموثوقة</a:t>
            </a:r>
            <a:r>
              <a:rPr lang="ar-EG" u="sng" dirty="0"/>
              <a:t>:</a:t>
            </a:r>
            <a:endParaRPr lang="ar-EG" sz="2000" u="sng" dirty="0"/>
          </a:p>
        </p:txBody>
      </p:sp>
      <p:pic>
        <p:nvPicPr>
          <p:cNvPr id="12" name="Picture 11"/>
          <p:cNvPicPr>
            <a:picLocks noChangeAspect="1"/>
          </p:cNvPicPr>
          <p:nvPr/>
        </p:nvPicPr>
        <p:blipFill rotWithShape="1">
          <a:blip r:embed="rId5"/>
          <a:srcRect l="7199" t="3823" r="2402" b="24117"/>
          <a:stretch/>
        </p:blipFill>
        <p:spPr>
          <a:xfrm>
            <a:off x="678406" y="3079704"/>
            <a:ext cx="4015741" cy="1844040"/>
          </a:xfrm>
          <a:prstGeom prst="rect">
            <a:avLst/>
          </a:prstGeom>
          <a:ln>
            <a:noFill/>
          </a:ln>
          <a:effectLst>
            <a:outerShdw blurRad="292100" dist="139700" dir="2700000" algn="tl" rotWithShape="0">
              <a:srgbClr val="333333">
                <a:alpha val="65000"/>
              </a:srgbClr>
            </a:outerShdw>
          </a:effectLst>
        </p:spPr>
      </p:pic>
      <p:sp>
        <p:nvSpPr>
          <p:cNvPr id="13" name="TextBox 12">
            <a:extLst>
              <a:ext uri="{FF2B5EF4-FFF2-40B4-BE49-F238E27FC236}">
                <a16:creationId xmlns:a16="http://schemas.microsoft.com/office/drawing/2014/main" id="{097CF2E2-72B4-E24D-3570-89D80556307E}"/>
              </a:ext>
            </a:extLst>
          </p:cNvPr>
          <p:cNvSpPr txBox="1"/>
          <p:nvPr/>
        </p:nvSpPr>
        <p:spPr>
          <a:xfrm>
            <a:off x="678406" y="4946604"/>
            <a:ext cx="10698853" cy="1200329"/>
          </a:xfrm>
          <a:prstGeom prst="rect">
            <a:avLst/>
          </a:prstGeom>
          <a:noFill/>
        </p:spPr>
        <p:txBody>
          <a:bodyPr wrap="square">
            <a:spAutoFit/>
          </a:bodyPr>
          <a:lstStyle/>
          <a:p>
            <a:pPr marL="285750" lvl="0" indent="-285750" algn="just" rtl="1">
              <a:buFont typeface="Arial" panose="020B0604020202020204" pitchFamily="34" charset="0"/>
              <a:buChar char="•"/>
            </a:pPr>
            <a:r>
              <a:rPr lang="ar-SA" b="1" dirty="0">
                <a:cs typeface="+mj-cs"/>
              </a:rPr>
              <a:t>الفعاليات الرقمية والمختلطة مثل الندوات </a:t>
            </a:r>
            <a:r>
              <a:rPr lang="ar-EG" b="1" dirty="0">
                <a:cs typeface="+mj-cs"/>
              </a:rPr>
              <a:t>والويبينار </a:t>
            </a:r>
            <a:r>
              <a:rPr lang="en-US" b="1" dirty="0">
                <a:cs typeface="+mj-cs"/>
              </a:rPr>
              <a:t>:(47%)</a:t>
            </a:r>
            <a:r>
              <a:rPr lang="ar-EG" b="1" dirty="0">
                <a:cs typeface="+mj-cs"/>
              </a:rPr>
              <a:t> </a:t>
            </a:r>
            <a:r>
              <a:rPr lang="ar-SA" dirty="0">
                <a:cs typeface="+mj-cs"/>
              </a:rPr>
              <a:t>تتيح تبادل الخبرات مباشرةً مع الجمهور</a:t>
            </a:r>
            <a:r>
              <a:rPr lang="en-US" dirty="0">
                <a:cs typeface="+mj-cs"/>
              </a:rPr>
              <a:t>.</a:t>
            </a:r>
            <a:endParaRPr lang="ar-EG" dirty="0">
              <a:cs typeface="+mj-cs"/>
            </a:endParaRPr>
          </a:p>
          <a:p>
            <a:pPr marL="285750" lvl="0" indent="-285750" algn="just" rtl="1">
              <a:buFont typeface="Arial" panose="020B0604020202020204" pitchFamily="34" charset="0"/>
              <a:buChar char="•"/>
            </a:pPr>
            <a:r>
              <a:rPr lang="ar-SA" b="1" dirty="0">
                <a:cs typeface="+mj-cs"/>
              </a:rPr>
              <a:t>المواقع الإلكترونية الخاصة بالشركة</a:t>
            </a:r>
            <a:r>
              <a:rPr lang="en-US" b="1" dirty="0">
                <a:cs typeface="+mj-cs"/>
              </a:rPr>
              <a:t>:(43%) </a:t>
            </a:r>
            <a:r>
              <a:rPr lang="ar-EG" b="1" dirty="0">
                <a:cs typeface="+mj-cs"/>
              </a:rPr>
              <a:t> </a:t>
            </a:r>
            <a:r>
              <a:rPr lang="ar-SA" dirty="0">
                <a:cs typeface="+mj-cs"/>
              </a:rPr>
              <a:t>مصدر موثوق للمحتوى الرسمي والدقيق</a:t>
            </a:r>
            <a:r>
              <a:rPr lang="en-US" dirty="0">
                <a:cs typeface="+mj-cs"/>
              </a:rPr>
              <a:t>.</a:t>
            </a:r>
            <a:endParaRPr lang="ar-EG" dirty="0">
              <a:cs typeface="+mj-cs"/>
            </a:endParaRPr>
          </a:p>
          <a:p>
            <a:pPr marL="285750" lvl="0" indent="-285750" algn="just" rtl="1">
              <a:buFont typeface="Arial" panose="020B0604020202020204" pitchFamily="34" charset="0"/>
              <a:buChar char="•"/>
            </a:pPr>
            <a:r>
              <a:rPr lang="ar-SA" b="1" dirty="0">
                <a:cs typeface="+mj-cs"/>
              </a:rPr>
              <a:t>تزايد أهمية المحتوى الصوتي</a:t>
            </a:r>
            <a:r>
              <a:rPr lang="ar-EG" b="1" dirty="0">
                <a:cs typeface="+mj-cs"/>
              </a:rPr>
              <a:t>:</a:t>
            </a:r>
            <a:r>
              <a:rPr lang="en-US" b="1" dirty="0">
                <a:cs typeface="+mj-cs"/>
              </a:rPr>
              <a:t>61% </a:t>
            </a:r>
            <a:r>
              <a:rPr lang="ar-EG" b="1" dirty="0">
                <a:cs typeface="+mj-cs"/>
              </a:rPr>
              <a:t> </a:t>
            </a:r>
            <a:r>
              <a:rPr lang="ar-SA" b="1" dirty="0">
                <a:cs typeface="+mj-cs"/>
              </a:rPr>
              <a:t>من شركات</a:t>
            </a:r>
            <a:r>
              <a:rPr lang="en-US" b="1" dirty="0">
                <a:cs typeface="+mj-cs"/>
              </a:rPr>
              <a:t> B2B </a:t>
            </a:r>
            <a:r>
              <a:rPr lang="ar-SA" b="1" dirty="0">
                <a:cs typeface="+mj-cs"/>
              </a:rPr>
              <a:t>الأمريكية</a:t>
            </a:r>
            <a:r>
              <a:rPr lang="ar-SA" dirty="0">
                <a:cs typeface="+mj-cs"/>
              </a:rPr>
              <a:t> تستخدمه ضمن استراتيجيتها</a:t>
            </a:r>
            <a:r>
              <a:rPr lang="en-US" dirty="0">
                <a:cs typeface="+mj-cs"/>
              </a:rPr>
              <a:t>.</a:t>
            </a:r>
            <a:endParaRPr lang="en-US" sz="2000" dirty="0">
              <a:cs typeface="+mj-cs"/>
            </a:endParaRPr>
          </a:p>
          <a:p>
            <a:pPr marL="285750" lvl="0" indent="-285750" algn="just" rtl="1">
              <a:buFont typeface="Arial" panose="020B0604020202020204" pitchFamily="34" charset="0"/>
              <a:buChar char="•"/>
            </a:pPr>
            <a:endParaRPr lang="ar-EG" dirty="0"/>
          </a:p>
        </p:txBody>
      </p:sp>
      <p:sp>
        <p:nvSpPr>
          <p:cNvPr id="14" name="TextBox 13">
            <a:extLst>
              <a:ext uri="{FF2B5EF4-FFF2-40B4-BE49-F238E27FC236}">
                <a16:creationId xmlns:a16="http://schemas.microsoft.com/office/drawing/2014/main" id="{097CF2E2-72B4-E24D-3570-89D80556307E}"/>
              </a:ext>
            </a:extLst>
          </p:cNvPr>
          <p:cNvSpPr txBox="1"/>
          <p:nvPr/>
        </p:nvSpPr>
        <p:spPr>
          <a:xfrm>
            <a:off x="4762500" y="3285444"/>
            <a:ext cx="6614759" cy="1754326"/>
          </a:xfrm>
          <a:prstGeom prst="rect">
            <a:avLst/>
          </a:prstGeom>
          <a:noFill/>
        </p:spPr>
        <p:txBody>
          <a:bodyPr wrap="square">
            <a:spAutoFit/>
          </a:bodyPr>
          <a:lstStyle/>
          <a:p>
            <a:pPr marL="285750" lvl="0" indent="-285750" algn="just" rtl="1">
              <a:buFont typeface="Arial" panose="020B0604020202020204" pitchFamily="34" charset="0"/>
              <a:buChar char="•"/>
            </a:pPr>
            <a:r>
              <a:rPr lang="ar-SA" b="1" dirty="0">
                <a:cs typeface="+mj-cs"/>
              </a:rPr>
              <a:t>منصات التواصل الاجتماعي </a:t>
            </a:r>
            <a:r>
              <a:rPr lang="en-US" b="1" dirty="0">
                <a:cs typeface="+mj-cs"/>
              </a:rPr>
              <a:t>(69%)</a:t>
            </a:r>
            <a:r>
              <a:rPr lang="ar-SA" b="1" dirty="0">
                <a:cs typeface="+mj-cs"/>
              </a:rPr>
              <a:t>: </a:t>
            </a:r>
            <a:r>
              <a:rPr lang="ar-SA" dirty="0">
                <a:cs typeface="+mj-cs"/>
              </a:rPr>
              <a:t>الأكثر شيوعًا لضمان الانتشار والتفاعل مع الجمهور</a:t>
            </a:r>
            <a:r>
              <a:rPr lang="en-US" dirty="0">
                <a:cs typeface="+mj-cs"/>
              </a:rPr>
              <a:t>.</a:t>
            </a:r>
            <a:endParaRPr lang="ar-EG" dirty="0">
              <a:cs typeface="+mj-cs"/>
            </a:endParaRPr>
          </a:p>
          <a:p>
            <a:pPr marL="285750" lvl="0" indent="-285750" algn="just" rtl="1">
              <a:buFont typeface="Arial" panose="020B0604020202020204" pitchFamily="34" charset="0"/>
              <a:buChar char="•"/>
            </a:pPr>
            <a:r>
              <a:rPr lang="ar-SA" b="1" dirty="0">
                <a:cs typeface="+mj-cs"/>
              </a:rPr>
              <a:t>البودكاست والمنصات الصوتي</a:t>
            </a:r>
            <a:r>
              <a:rPr lang="ar-EG" b="1" dirty="0">
                <a:cs typeface="+mj-cs"/>
              </a:rPr>
              <a:t>ة</a:t>
            </a:r>
            <a:r>
              <a:rPr lang="en-US" b="1" dirty="0">
                <a:cs typeface="+mj-cs"/>
              </a:rPr>
              <a:t>(61%) </a:t>
            </a:r>
            <a:r>
              <a:rPr lang="ar-SA" b="1" dirty="0">
                <a:cs typeface="+mj-cs"/>
              </a:rPr>
              <a:t>:</a:t>
            </a:r>
            <a:r>
              <a:rPr lang="ar-SA" dirty="0">
                <a:cs typeface="+mj-cs"/>
              </a:rPr>
              <a:t> تُقدَّم محتوى</a:t>
            </a:r>
            <a:r>
              <a:rPr lang="ar-EG" dirty="0">
                <a:cs typeface="+mj-cs"/>
              </a:rPr>
              <a:t> متخصص</a:t>
            </a:r>
            <a:r>
              <a:rPr lang="ar-SA" dirty="0">
                <a:cs typeface="+mj-cs"/>
              </a:rPr>
              <a:t> بطريقة </a:t>
            </a:r>
            <a:r>
              <a:rPr lang="ar-EG" dirty="0">
                <a:cs typeface="+mj-cs"/>
              </a:rPr>
              <a:t>بسيطة </a:t>
            </a:r>
            <a:r>
              <a:rPr lang="ar-SA" dirty="0">
                <a:cs typeface="+mj-cs"/>
              </a:rPr>
              <a:t>وواقعية لتعزيز الثقة</a:t>
            </a:r>
            <a:r>
              <a:rPr lang="en-US" dirty="0">
                <a:cs typeface="+mj-cs"/>
              </a:rPr>
              <a:t>.</a:t>
            </a:r>
            <a:endParaRPr lang="ar-EG" dirty="0">
              <a:cs typeface="+mj-cs"/>
            </a:endParaRPr>
          </a:p>
          <a:p>
            <a:pPr marL="285750" lvl="0" indent="-285750" algn="just" rtl="1">
              <a:buFont typeface="Arial" panose="020B0604020202020204" pitchFamily="34" charset="0"/>
              <a:buChar char="•"/>
            </a:pPr>
            <a:r>
              <a:rPr lang="ar-SA" b="1" dirty="0">
                <a:cs typeface="+mj-cs"/>
              </a:rPr>
              <a:t>تطبيقات توزيع المحتوى</a:t>
            </a:r>
            <a:r>
              <a:rPr lang="en-US" b="1" dirty="0">
                <a:cs typeface="+mj-cs"/>
              </a:rPr>
              <a:t>:(51%) </a:t>
            </a:r>
            <a:r>
              <a:rPr lang="ar-EG" b="1" dirty="0">
                <a:cs typeface="+mj-cs"/>
              </a:rPr>
              <a:t> </a:t>
            </a:r>
            <a:r>
              <a:rPr lang="ar-SA" dirty="0">
                <a:cs typeface="+mj-cs"/>
              </a:rPr>
              <a:t>مثالية لمستخدمي الهواتف الذكية الذين </a:t>
            </a:r>
            <a:r>
              <a:rPr lang="ar-SA" b="1" dirty="0">
                <a:cs typeface="+mj-cs"/>
              </a:rPr>
              <a:t>يعتمدون</a:t>
            </a:r>
            <a:r>
              <a:rPr lang="ar-SA" dirty="0">
                <a:cs typeface="+mj-cs"/>
              </a:rPr>
              <a:t> عليها يوميًّا</a:t>
            </a:r>
            <a:r>
              <a:rPr lang="en-US" dirty="0">
                <a:cs typeface="+mj-cs"/>
              </a:rPr>
              <a:t>.</a:t>
            </a:r>
            <a:endParaRPr lang="ar-EG" dirty="0">
              <a:cs typeface="+mj-cs"/>
            </a:endParaRPr>
          </a:p>
        </p:txBody>
      </p:sp>
      <p:sp>
        <p:nvSpPr>
          <p:cNvPr id="15" name="TextBox 14">
            <a:extLst>
              <a:ext uri="{FF2B5EF4-FFF2-40B4-BE49-F238E27FC236}">
                <a16:creationId xmlns:a16="http://schemas.microsoft.com/office/drawing/2014/main" id="{9634894A-0D87-0DA5-5CE1-AF0ACCEF65D8}"/>
              </a:ext>
            </a:extLst>
          </p:cNvPr>
          <p:cNvSpPr txBox="1"/>
          <p:nvPr/>
        </p:nvSpPr>
        <p:spPr>
          <a:xfrm>
            <a:off x="2598420" y="1128103"/>
            <a:ext cx="8290559" cy="523220"/>
          </a:xfrm>
          <a:prstGeom prst="rect">
            <a:avLst/>
          </a:prstGeom>
          <a:noFill/>
        </p:spPr>
        <p:txBody>
          <a:bodyPr wrap="square" rtlCol="0">
            <a:spAutoFit/>
          </a:bodyPr>
          <a:lstStyle/>
          <a:p>
            <a:pPr algn="ctr"/>
            <a:r>
              <a:rPr lang="ar-EG" sz="2800" b="1" dirty="0">
                <a:solidFill>
                  <a:srgbClr val="2E3957"/>
                </a:solidFill>
                <a:effectLst>
                  <a:outerShdw blurRad="38100" dist="38100" dir="2700000" algn="tl">
                    <a:srgbClr val="000000">
                      <a:alpha val="43137"/>
                    </a:srgbClr>
                  </a:outerShdw>
                </a:effectLst>
                <a:latin typeface="Alexandria"/>
                <a:cs typeface="+mj-cs"/>
              </a:rPr>
              <a:t>1. لماذا يجب ع</a:t>
            </a:r>
            <a:r>
              <a:rPr lang="ar-SA" sz="2800" b="1" dirty="0">
                <a:solidFill>
                  <a:srgbClr val="2E3957"/>
                </a:solidFill>
                <a:effectLst>
                  <a:outerShdw blurRad="38100" dist="38100" dir="2700000" algn="tl">
                    <a:srgbClr val="000000">
                      <a:alpha val="43137"/>
                    </a:srgbClr>
                  </a:outerShdw>
                </a:effectLst>
                <a:latin typeface="Alexandria"/>
                <a:cs typeface="+mj-cs"/>
              </a:rPr>
              <a:t>ل</a:t>
            </a:r>
            <a:r>
              <a:rPr lang="ar-EG" sz="2800" b="1" dirty="0">
                <a:solidFill>
                  <a:srgbClr val="2E3957"/>
                </a:solidFill>
                <a:effectLst>
                  <a:outerShdw blurRad="38100" dist="38100" dir="2700000" algn="tl">
                    <a:srgbClr val="000000">
                      <a:alpha val="43137"/>
                    </a:srgbClr>
                  </a:outerShdw>
                </a:effectLst>
                <a:latin typeface="Alexandria"/>
                <a:cs typeface="+mj-cs"/>
              </a:rPr>
              <a:t>ى </a:t>
            </a:r>
            <a:r>
              <a:rPr lang="ar-SA" sz="2800" b="1" dirty="0">
                <a:solidFill>
                  <a:srgbClr val="2E3957"/>
                </a:solidFill>
                <a:effectLst>
                  <a:outerShdw blurRad="38100" dist="38100" dir="2700000" algn="tl">
                    <a:srgbClr val="000000">
                      <a:alpha val="43137"/>
                    </a:srgbClr>
                  </a:outerShdw>
                </a:effectLst>
                <a:latin typeface="Alexandria"/>
                <a:cs typeface="+mj-cs"/>
              </a:rPr>
              <a:t>طلاب الإعلام</a:t>
            </a:r>
            <a:r>
              <a:rPr lang="ar-EG" sz="2800" b="1" dirty="0">
                <a:solidFill>
                  <a:srgbClr val="2E3957"/>
                </a:solidFill>
                <a:effectLst>
                  <a:outerShdw blurRad="38100" dist="38100" dir="2700000" algn="tl">
                    <a:srgbClr val="000000">
                      <a:alpha val="43137"/>
                    </a:srgbClr>
                  </a:outerShdw>
                </a:effectLst>
                <a:latin typeface="Alexandria"/>
                <a:cs typeface="+mj-cs"/>
              </a:rPr>
              <a:t> والتسويق دراسة </a:t>
            </a:r>
            <a:r>
              <a:rPr lang="ar-SA" sz="2800" b="1" dirty="0">
                <a:solidFill>
                  <a:srgbClr val="2E3957"/>
                </a:solidFill>
                <a:effectLst>
                  <a:outerShdw blurRad="38100" dist="38100" dir="2700000" algn="tl">
                    <a:srgbClr val="000000">
                      <a:alpha val="43137"/>
                    </a:srgbClr>
                  </a:outerShdw>
                </a:effectLst>
                <a:latin typeface="Alexandria"/>
                <a:cs typeface="+mj-cs"/>
              </a:rPr>
              <a:t>مناهج البحث الع</a:t>
            </a:r>
            <a:r>
              <a:rPr lang="ar-EG" sz="2800" b="1" dirty="0">
                <a:solidFill>
                  <a:srgbClr val="2E3957"/>
                </a:solidFill>
                <a:effectLst>
                  <a:outerShdw blurRad="38100" dist="38100" dir="2700000" algn="tl">
                    <a:srgbClr val="000000">
                      <a:alpha val="43137"/>
                    </a:srgbClr>
                  </a:outerShdw>
                </a:effectLst>
                <a:latin typeface="Alexandria"/>
                <a:cs typeface="+mj-cs"/>
              </a:rPr>
              <a:t>ِ</a:t>
            </a:r>
            <a:r>
              <a:rPr lang="ar-SA" sz="2800" b="1" dirty="0">
                <a:solidFill>
                  <a:srgbClr val="2E3957"/>
                </a:solidFill>
                <a:effectLst>
                  <a:outerShdw blurRad="38100" dist="38100" dir="2700000" algn="tl">
                    <a:srgbClr val="000000">
                      <a:alpha val="43137"/>
                    </a:srgbClr>
                  </a:outerShdw>
                </a:effectLst>
                <a:latin typeface="Alexandria"/>
                <a:cs typeface="+mj-cs"/>
              </a:rPr>
              <a:t>لمي</a:t>
            </a:r>
            <a:r>
              <a:rPr lang="ar-EG" sz="2800" b="1" dirty="0">
                <a:solidFill>
                  <a:srgbClr val="2E3957"/>
                </a:solidFill>
                <a:effectLst>
                  <a:outerShdw blurRad="38100" dist="38100" dir="2700000" algn="tl">
                    <a:srgbClr val="000000">
                      <a:alpha val="43137"/>
                    </a:srgbClr>
                  </a:outerShdw>
                </a:effectLst>
                <a:latin typeface="Alexandria"/>
                <a:cs typeface="+mj-cs"/>
              </a:rPr>
              <a:t>؟</a:t>
            </a:r>
          </a:p>
        </p:txBody>
      </p:sp>
    </p:spTree>
    <p:extLst>
      <p:ext uri="{BB962C8B-B14F-4D97-AF65-F5344CB8AC3E}">
        <p14:creationId xmlns:p14="http://schemas.microsoft.com/office/powerpoint/2010/main" val="1191896335"/>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grpId="0" nodeType="afterEffect">
                                  <p:stCondLst>
                                    <p:cond delay="0"/>
                                  </p:stCondLst>
                                  <p:childTnLst>
                                    <p:set>
                                      <p:cBhvr>
                                        <p:cTn id="12" dur="1" fill="hold">
                                          <p:stCondLst>
                                            <p:cond delay="0"/>
                                          </p:stCondLst>
                                        </p:cTn>
                                        <p:tgtEl>
                                          <p:spTgt spid="15"/>
                                        </p:tgtEl>
                                        <p:attrNameLst>
                                          <p:attrName>style.visibility</p:attrName>
                                        </p:attrNameLst>
                                      </p:cBhvr>
                                      <p:to>
                                        <p:strVal val="visible"/>
                                      </p:to>
                                    </p:set>
                                    <p:animEffect transition="in" filter="fade">
                                      <p:cBhvr>
                                        <p:cTn id="13" dur="1000"/>
                                        <p:tgtEl>
                                          <p:spTgt spid="15"/>
                                        </p:tgtEl>
                                      </p:cBhvr>
                                    </p:animEffect>
                                    <p:anim calcmode="lin" valueType="num">
                                      <p:cBhvr>
                                        <p:cTn id="14" dur="1000" fill="hold"/>
                                        <p:tgtEl>
                                          <p:spTgt spid="15"/>
                                        </p:tgtEl>
                                        <p:attrNameLst>
                                          <p:attrName>ppt_x</p:attrName>
                                        </p:attrNameLst>
                                      </p:cBhvr>
                                      <p:tavLst>
                                        <p:tav tm="0">
                                          <p:val>
                                            <p:strVal val="#ppt_x"/>
                                          </p:val>
                                        </p:tav>
                                        <p:tav tm="100000">
                                          <p:val>
                                            <p:strVal val="#ppt_x"/>
                                          </p:val>
                                        </p:tav>
                                      </p:tavLst>
                                    </p:anim>
                                    <p:anim calcmode="lin" valueType="num">
                                      <p:cBhvr>
                                        <p:cTn id="15"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15" grpId="0"/>
    </p:bldLst>
  </p:timing>
</p:sld>
</file>

<file path=ppt/slides/slide15.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76000"/>
            <a:lum/>
          </a:blip>
          <a:srcRect/>
          <a:stretch>
            <a:fillRect/>
          </a:stretch>
        </a:blipFill>
        <a:effectLst/>
      </p:bgPr>
    </p:bg>
    <p:spTree>
      <p:nvGrpSpPr>
        <p:cNvPr id="1" name="">
          <a:extLst>
            <a:ext uri="{FF2B5EF4-FFF2-40B4-BE49-F238E27FC236}">
              <a16:creationId xmlns:a16="http://schemas.microsoft.com/office/drawing/2014/main" id="{8C039606-4105-639C-2519-8A2E811C7269}"/>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12118FCA-AC4A-4137-919F-B175D623ACF9}"/>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الأولى</a:t>
            </a:r>
            <a:endParaRPr lang="en-US" sz="2400" b="1" dirty="0">
              <a:solidFill>
                <a:schemeClr val="bg1"/>
              </a:solidFill>
              <a:latin typeface="Alexandria" charset="0"/>
              <a:cs typeface="Alexandria" charset="0"/>
            </a:endParaRPr>
          </a:p>
        </p:txBody>
      </p:sp>
      <p:sp>
        <p:nvSpPr>
          <p:cNvPr id="3" name="TextBox 2">
            <a:extLst>
              <a:ext uri="{FF2B5EF4-FFF2-40B4-BE49-F238E27FC236}">
                <a16:creationId xmlns:a16="http://schemas.microsoft.com/office/drawing/2014/main" id="{9FC82D8B-DEE4-0844-6F74-E029D44E8164}"/>
              </a:ext>
            </a:extLst>
          </p:cNvPr>
          <p:cNvSpPr txBox="1"/>
          <p:nvPr/>
        </p:nvSpPr>
        <p:spPr>
          <a:xfrm>
            <a:off x="678406" y="6157000"/>
            <a:ext cx="7847344" cy="369332"/>
          </a:xfrm>
          <a:prstGeom prst="rect">
            <a:avLst/>
          </a:prstGeom>
          <a:noFill/>
        </p:spPr>
        <p:txBody>
          <a:bodyPr wrap="square" rtlCol="0">
            <a:spAutoFit/>
          </a:bodyPr>
          <a:lstStyle/>
          <a:p>
            <a:pPr algn="just"/>
            <a:r>
              <a:rPr lang="en-US" dirty="0">
                <a:hlinkClick r:id="rId4"/>
              </a:rPr>
              <a:t>4a959b6059b1469cac07af91b9f00b10.pdf </a:t>
            </a:r>
            <a:r>
              <a:rPr lang="ar-EG" b="1" dirty="0"/>
              <a:t>المصدر: </a:t>
            </a:r>
            <a:endParaRPr lang="ar-EG" dirty="0">
              <a:cs typeface="+mj-cs"/>
            </a:endParaRPr>
          </a:p>
        </p:txBody>
      </p:sp>
      <p:sp>
        <p:nvSpPr>
          <p:cNvPr id="9" name="TextBox 8">
            <a:extLst>
              <a:ext uri="{FF2B5EF4-FFF2-40B4-BE49-F238E27FC236}">
                <a16:creationId xmlns:a16="http://schemas.microsoft.com/office/drawing/2014/main" id="{097CF2E2-72B4-E24D-3570-89D80556307E}"/>
              </a:ext>
            </a:extLst>
          </p:cNvPr>
          <p:cNvSpPr txBox="1"/>
          <p:nvPr/>
        </p:nvSpPr>
        <p:spPr>
          <a:xfrm>
            <a:off x="5293992" y="4791052"/>
            <a:ext cx="5554477" cy="923330"/>
          </a:xfrm>
          <a:prstGeom prst="rect">
            <a:avLst/>
          </a:prstGeom>
          <a:noFill/>
        </p:spPr>
        <p:txBody>
          <a:bodyPr wrap="square">
            <a:spAutoFit/>
          </a:bodyPr>
          <a:lstStyle/>
          <a:p>
            <a:pPr marL="285750" lvl="0" indent="-285750" algn="just" rtl="1">
              <a:buFont typeface="Courier New" panose="02070309020205020404" pitchFamily="49" charset="0"/>
              <a:buChar char="o"/>
            </a:pPr>
            <a:r>
              <a:rPr lang="en-US" dirty="0">
                <a:cs typeface="+mj-cs"/>
              </a:rPr>
              <a:t>66%  </a:t>
            </a:r>
            <a:r>
              <a:rPr lang="ar-EG" dirty="0">
                <a:cs typeface="+mj-cs"/>
              </a:rPr>
              <a:t> </a:t>
            </a:r>
            <a:r>
              <a:rPr lang="ar-SA" dirty="0">
                <a:cs typeface="+mj-cs"/>
              </a:rPr>
              <a:t>زيادة التفاعل من خلال محتوى جذاب بصريًا.</a:t>
            </a:r>
            <a:endParaRPr lang="en-US" dirty="0">
              <a:cs typeface="+mj-cs"/>
            </a:endParaRPr>
          </a:p>
          <a:p>
            <a:pPr marL="285750" lvl="0" indent="-285750" algn="just" rtl="1">
              <a:buFont typeface="Courier New" panose="02070309020205020404" pitchFamily="49" charset="0"/>
              <a:buChar char="o"/>
            </a:pPr>
            <a:r>
              <a:rPr lang="en-US" dirty="0">
                <a:cs typeface="+mj-cs"/>
              </a:rPr>
              <a:t>61%  </a:t>
            </a:r>
            <a:r>
              <a:rPr lang="ar-EG" dirty="0">
                <a:cs typeface="+mj-cs"/>
              </a:rPr>
              <a:t> </a:t>
            </a:r>
            <a:r>
              <a:rPr lang="ar-SA" dirty="0">
                <a:cs typeface="+mj-cs"/>
              </a:rPr>
              <a:t>تعزيز الولاء طويل المدى للعلامة التجارية</a:t>
            </a:r>
            <a:r>
              <a:rPr lang="ar-EG" dirty="0">
                <a:cs typeface="+mj-cs"/>
              </a:rPr>
              <a:t>.</a:t>
            </a:r>
            <a:endParaRPr lang="en-US" dirty="0">
              <a:cs typeface="+mj-cs"/>
            </a:endParaRPr>
          </a:p>
          <a:p>
            <a:pPr marL="285750" lvl="0" indent="-285750" algn="just" rtl="1">
              <a:buFont typeface="Courier New" panose="02070309020205020404" pitchFamily="49" charset="0"/>
              <a:buChar char="o"/>
            </a:pPr>
            <a:r>
              <a:rPr lang="ar-SA" dirty="0">
                <a:cs typeface="+mj-cs"/>
              </a:rPr>
              <a:t>%57 تعزيز المصداقية من خلال البيانات</a:t>
            </a:r>
            <a:r>
              <a:rPr lang="ar-EG" dirty="0">
                <a:cs typeface="+mj-cs"/>
              </a:rPr>
              <a:t>.</a:t>
            </a:r>
            <a:endParaRPr lang="en-US" dirty="0">
              <a:cs typeface="+mj-cs"/>
            </a:endParaRPr>
          </a:p>
        </p:txBody>
      </p:sp>
      <p:sp>
        <p:nvSpPr>
          <p:cNvPr id="10" name="TextBox 9">
            <a:extLst>
              <a:ext uri="{FF2B5EF4-FFF2-40B4-BE49-F238E27FC236}">
                <a16:creationId xmlns:a16="http://schemas.microsoft.com/office/drawing/2014/main" id="{2A08419A-B10B-A5CE-78AC-93C8489901EB}"/>
              </a:ext>
            </a:extLst>
          </p:cNvPr>
          <p:cNvSpPr txBox="1"/>
          <p:nvPr/>
        </p:nvSpPr>
        <p:spPr>
          <a:xfrm>
            <a:off x="777466" y="2058630"/>
            <a:ext cx="10484894" cy="430887"/>
          </a:xfrm>
          <a:prstGeom prst="rect">
            <a:avLst/>
          </a:prstGeom>
          <a:noFill/>
        </p:spPr>
        <p:txBody>
          <a:bodyPr wrap="square" rtlCol="0">
            <a:spAutoFit/>
          </a:bodyPr>
          <a:lstStyle>
            <a:defPPr>
              <a:defRPr lang="en-US"/>
            </a:defPPr>
            <a:lvl1pPr algn="just" rtl="1">
              <a:defRPr sz="2400" b="1">
                <a:solidFill>
                  <a:srgbClr val="0070C0"/>
                </a:solidFill>
                <a:effectLst>
                  <a:outerShdw blurRad="38100" dist="38100" dir="2700000" algn="tl">
                    <a:srgbClr val="000000">
                      <a:alpha val="43137"/>
                    </a:srgbClr>
                  </a:outerShdw>
                </a:effectLst>
              </a:defRPr>
            </a:lvl1pPr>
          </a:lstStyle>
          <a:p>
            <a:r>
              <a:rPr lang="ar-EG" sz="2200" dirty="0">
                <a:cs typeface="+mj-cs"/>
              </a:rPr>
              <a:t>نموذج آخر لتقرير عن تسويق المُحتوى في 2025: كيف نستخدم مناهج البحث لتحليل البيانات واتخاذ القرارات؟</a:t>
            </a:r>
          </a:p>
        </p:txBody>
      </p:sp>
      <p:pic>
        <p:nvPicPr>
          <p:cNvPr id="4" name="Picture 3"/>
          <p:cNvPicPr>
            <a:picLocks noChangeAspect="1"/>
          </p:cNvPicPr>
          <p:nvPr/>
        </p:nvPicPr>
        <p:blipFill>
          <a:blip r:embed="rId5"/>
          <a:stretch>
            <a:fillRect/>
          </a:stretch>
        </p:blipFill>
        <p:spPr>
          <a:xfrm>
            <a:off x="882968" y="2611437"/>
            <a:ext cx="4936804" cy="3167746"/>
          </a:xfrm>
          <a:prstGeom prst="rect">
            <a:avLst/>
          </a:prstGeom>
          <a:ln>
            <a:noFill/>
          </a:ln>
          <a:effectLst>
            <a:outerShdw blurRad="292100" dist="139700" dir="2700000" algn="tl" rotWithShape="0">
              <a:srgbClr val="333333">
                <a:alpha val="65000"/>
              </a:srgbClr>
            </a:outerShdw>
          </a:effectLst>
        </p:spPr>
      </p:pic>
      <p:sp>
        <p:nvSpPr>
          <p:cNvPr id="11" name="TextBox 10">
            <a:extLst>
              <a:ext uri="{FF2B5EF4-FFF2-40B4-BE49-F238E27FC236}">
                <a16:creationId xmlns:a16="http://schemas.microsoft.com/office/drawing/2014/main" id="{097CF2E2-72B4-E24D-3570-89D80556307E}"/>
              </a:ext>
            </a:extLst>
          </p:cNvPr>
          <p:cNvSpPr txBox="1"/>
          <p:nvPr/>
        </p:nvSpPr>
        <p:spPr>
          <a:xfrm>
            <a:off x="5774052" y="2687271"/>
            <a:ext cx="5554477" cy="369332"/>
          </a:xfrm>
          <a:prstGeom prst="rect">
            <a:avLst/>
          </a:prstGeom>
          <a:noFill/>
        </p:spPr>
        <p:txBody>
          <a:bodyPr wrap="square">
            <a:spAutoFit/>
          </a:bodyPr>
          <a:lstStyle/>
          <a:p>
            <a:pPr algn="just" rtl="1"/>
            <a:r>
              <a:rPr lang="ar-EG" b="1" dirty="0"/>
              <a:t>لماذا يُعزّز المُحتوى المعتمد على البيانات المصداقية والتفاعل؟</a:t>
            </a:r>
          </a:p>
        </p:txBody>
      </p:sp>
      <p:sp>
        <p:nvSpPr>
          <p:cNvPr id="12" name="TextBox 11">
            <a:extLst>
              <a:ext uri="{FF2B5EF4-FFF2-40B4-BE49-F238E27FC236}">
                <a16:creationId xmlns:a16="http://schemas.microsoft.com/office/drawing/2014/main" id="{097CF2E2-72B4-E24D-3570-89D80556307E}"/>
              </a:ext>
            </a:extLst>
          </p:cNvPr>
          <p:cNvSpPr txBox="1"/>
          <p:nvPr/>
        </p:nvSpPr>
        <p:spPr>
          <a:xfrm>
            <a:off x="5819772" y="3182571"/>
            <a:ext cx="5554477" cy="1477328"/>
          </a:xfrm>
          <a:prstGeom prst="rect">
            <a:avLst/>
          </a:prstGeom>
          <a:noFill/>
        </p:spPr>
        <p:txBody>
          <a:bodyPr wrap="square">
            <a:spAutoFit/>
          </a:bodyPr>
          <a:lstStyle/>
          <a:p>
            <a:pPr marL="285750" indent="-285750" algn="just" rtl="1">
              <a:buFont typeface="Arial" panose="020B0604020202020204" pitchFamily="34" charset="0"/>
              <a:buChar char="•"/>
            </a:pPr>
            <a:r>
              <a:rPr lang="en-US" dirty="0">
                <a:cs typeface="+mj-cs"/>
              </a:rPr>
              <a:t>86% </a:t>
            </a:r>
            <a:r>
              <a:rPr lang="ar-EG" dirty="0">
                <a:cs typeface="+mj-cs"/>
              </a:rPr>
              <a:t> من الشركات تستخدمه لتحويل الأرقام إلى </a:t>
            </a:r>
            <a:r>
              <a:rPr lang="ar-SA" dirty="0">
                <a:cs typeface="+mj-cs"/>
              </a:rPr>
              <a:t>روايات جذابة، من خلال الجمع بين الحقائق والبنية والعناصر المرئية والرسائل القوية</a:t>
            </a:r>
            <a:r>
              <a:rPr lang="en-US" dirty="0">
                <a:cs typeface="+mj-cs"/>
              </a:rPr>
              <a:t>.</a:t>
            </a:r>
          </a:p>
          <a:p>
            <a:pPr marL="285750" indent="-285750" algn="just" rtl="1">
              <a:buFont typeface="Arial" panose="020B0604020202020204" pitchFamily="34" charset="0"/>
              <a:buChar char="•"/>
            </a:pPr>
            <a:r>
              <a:rPr lang="ar-EG" dirty="0">
                <a:cs typeface="+mj-cs"/>
              </a:rPr>
              <a:t>يتم النظر إليه ك</a:t>
            </a:r>
            <a:r>
              <a:rPr lang="ar-SA" dirty="0">
                <a:cs typeface="+mj-cs"/>
              </a:rPr>
              <a:t>أداة قيّمة لتعزيز تفاعل الجمهور وتثبيت موقع العلامة التجارية. </a:t>
            </a:r>
            <a:r>
              <a:rPr lang="ar-EG" dirty="0">
                <a:cs typeface="+mj-cs"/>
              </a:rPr>
              <a:t>كما شملت المزايا الأخرى </a:t>
            </a:r>
            <a:r>
              <a:rPr lang="ar-SA" dirty="0">
                <a:cs typeface="+mj-cs"/>
              </a:rPr>
              <a:t>التي تم ذكرها </a:t>
            </a:r>
            <a:r>
              <a:rPr lang="ar-EG" dirty="0">
                <a:cs typeface="+mj-cs"/>
              </a:rPr>
              <a:t>للاعتماد على هذه الآلية أيضًا</a:t>
            </a:r>
            <a:r>
              <a:rPr lang="en-US" dirty="0">
                <a:cs typeface="+mj-cs"/>
              </a:rPr>
              <a:t>:</a:t>
            </a:r>
          </a:p>
        </p:txBody>
      </p:sp>
      <p:sp>
        <p:nvSpPr>
          <p:cNvPr id="13" name="TextBox 12">
            <a:extLst>
              <a:ext uri="{FF2B5EF4-FFF2-40B4-BE49-F238E27FC236}">
                <a16:creationId xmlns:a16="http://schemas.microsoft.com/office/drawing/2014/main" id="{9634894A-0D87-0DA5-5CE1-AF0ACCEF65D8}"/>
              </a:ext>
            </a:extLst>
          </p:cNvPr>
          <p:cNvSpPr txBox="1"/>
          <p:nvPr/>
        </p:nvSpPr>
        <p:spPr>
          <a:xfrm>
            <a:off x="2598420" y="1128103"/>
            <a:ext cx="8290559" cy="523220"/>
          </a:xfrm>
          <a:prstGeom prst="rect">
            <a:avLst/>
          </a:prstGeom>
          <a:noFill/>
        </p:spPr>
        <p:txBody>
          <a:bodyPr wrap="square" rtlCol="0">
            <a:spAutoFit/>
          </a:bodyPr>
          <a:lstStyle/>
          <a:p>
            <a:pPr algn="ctr"/>
            <a:r>
              <a:rPr lang="ar-EG" sz="2800" b="1" dirty="0">
                <a:solidFill>
                  <a:srgbClr val="2E3957"/>
                </a:solidFill>
                <a:effectLst>
                  <a:outerShdw blurRad="38100" dist="38100" dir="2700000" algn="tl">
                    <a:srgbClr val="000000">
                      <a:alpha val="43137"/>
                    </a:srgbClr>
                  </a:outerShdw>
                </a:effectLst>
                <a:latin typeface="Alexandria"/>
                <a:cs typeface="+mj-cs"/>
              </a:rPr>
              <a:t>1. لماذا يجب ع</a:t>
            </a:r>
            <a:r>
              <a:rPr lang="ar-SA" sz="2800" b="1" dirty="0">
                <a:solidFill>
                  <a:srgbClr val="2E3957"/>
                </a:solidFill>
                <a:effectLst>
                  <a:outerShdw blurRad="38100" dist="38100" dir="2700000" algn="tl">
                    <a:srgbClr val="000000">
                      <a:alpha val="43137"/>
                    </a:srgbClr>
                  </a:outerShdw>
                </a:effectLst>
                <a:latin typeface="Alexandria"/>
                <a:cs typeface="+mj-cs"/>
              </a:rPr>
              <a:t>ل</a:t>
            </a:r>
            <a:r>
              <a:rPr lang="ar-EG" sz="2800" b="1" dirty="0">
                <a:solidFill>
                  <a:srgbClr val="2E3957"/>
                </a:solidFill>
                <a:effectLst>
                  <a:outerShdw blurRad="38100" dist="38100" dir="2700000" algn="tl">
                    <a:srgbClr val="000000">
                      <a:alpha val="43137"/>
                    </a:srgbClr>
                  </a:outerShdw>
                </a:effectLst>
                <a:latin typeface="Alexandria"/>
                <a:cs typeface="+mj-cs"/>
              </a:rPr>
              <a:t>ى </a:t>
            </a:r>
            <a:r>
              <a:rPr lang="ar-SA" sz="2800" b="1" dirty="0">
                <a:solidFill>
                  <a:srgbClr val="2E3957"/>
                </a:solidFill>
                <a:effectLst>
                  <a:outerShdw blurRad="38100" dist="38100" dir="2700000" algn="tl">
                    <a:srgbClr val="000000">
                      <a:alpha val="43137"/>
                    </a:srgbClr>
                  </a:outerShdw>
                </a:effectLst>
                <a:latin typeface="Alexandria"/>
                <a:cs typeface="+mj-cs"/>
              </a:rPr>
              <a:t>طلاب الإعلام</a:t>
            </a:r>
            <a:r>
              <a:rPr lang="ar-EG" sz="2800" b="1" dirty="0">
                <a:solidFill>
                  <a:srgbClr val="2E3957"/>
                </a:solidFill>
                <a:effectLst>
                  <a:outerShdw blurRad="38100" dist="38100" dir="2700000" algn="tl">
                    <a:srgbClr val="000000">
                      <a:alpha val="43137"/>
                    </a:srgbClr>
                  </a:outerShdw>
                </a:effectLst>
                <a:latin typeface="Alexandria"/>
                <a:cs typeface="+mj-cs"/>
              </a:rPr>
              <a:t> والتسويق دراسة </a:t>
            </a:r>
            <a:r>
              <a:rPr lang="ar-SA" sz="2800" b="1" dirty="0">
                <a:solidFill>
                  <a:srgbClr val="2E3957"/>
                </a:solidFill>
                <a:effectLst>
                  <a:outerShdw blurRad="38100" dist="38100" dir="2700000" algn="tl">
                    <a:srgbClr val="000000">
                      <a:alpha val="43137"/>
                    </a:srgbClr>
                  </a:outerShdw>
                </a:effectLst>
                <a:latin typeface="Alexandria"/>
                <a:cs typeface="+mj-cs"/>
              </a:rPr>
              <a:t>مناهج البحث الع</a:t>
            </a:r>
            <a:r>
              <a:rPr lang="ar-EG" sz="2800" b="1" dirty="0">
                <a:solidFill>
                  <a:srgbClr val="2E3957"/>
                </a:solidFill>
                <a:effectLst>
                  <a:outerShdw blurRad="38100" dist="38100" dir="2700000" algn="tl">
                    <a:srgbClr val="000000">
                      <a:alpha val="43137"/>
                    </a:srgbClr>
                  </a:outerShdw>
                </a:effectLst>
                <a:latin typeface="Alexandria"/>
                <a:cs typeface="+mj-cs"/>
              </a:rPr>
              <a:t>ِ</a:t>
            </a:r>
            <a:r>
              <a:rPr lang="ar-SA" sz="2800" b="1" dirty="0">
                <a:solidFill>
                  <a:srgbClr val="2E3957"/>
                </a:solidFill>
                <a:effectLst>
                  <a:outerShdw blurRad="38100" dist="38100" dir="2700000" algn="tl">
                    <a:srgbClr val="000000">
                      <a:alpha val="43137"/>
                    </a:srgbClr>
                  </a:outerShdw>
                </a:effectLst>
                <a:latin typeface="Alexandria"/>
                <a:cs typeface="+mj-cs"/>
              </a:rPr>
              <a:t>لمي</a:t>
            </a:r>
            <a:r>
              <a:rPr lang="ar-EG" sz="2800" b="1" dirty="0">
                <a:solidFill>
                  <a:srgbClr val="2E3957"/>
                </a:solidFill>
                <a:effectLst>
                  <a:outerShdw blurRad="38100" dist="38100" dir="2700000" algn="tl">
                    <a:srgbClr val="000000">
                      <a:alpha val="43137"/>
                    </a:srgbClr>
                  </a:outerShdw>
                </a:effectLst>
                <a:latin typeface="Alexandria"/>
                <a:cs typeface="+mj-cs"/>
              </a:rPr>
              <a:t>؟</a:t>
            </a:r>
          </a:p>
        </p:txBody>
      </p:sp>
    </p:spTree>
    <p:extLst>
      <p:ext uri="{BB962C8B-B14F-4D97-AF65-F5344CB8AC3E}">
        <p14:creationId xmlns:p14="http://schemas.microsoft.com/office/powerpoint/2010/main" val="318173199"/>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grpId="0" nodeType="afterEffect">
                                  <p:stCondLst>
                                    <p:cond delay="0"/>
                                  </p:stCondLst>
                                  <p:childTnLst>
                                    <p:set>
                                      <p:cBhvr>
                                        <p:cTn id="12" dur="1" fill="hold">
                                          <p:stCondLst>
                                            <p:cond delay="0"/>
                                          </p:stCondLst>
                                        </p:cTn>
                                        <p:tgtEl>
                                          <p:spTgt spid="13"/>
                                        </p:tgtEl>
                                        <p:attrNameLst>
                                          <p:attrName>style.visibility</p:attrName>
                                        </p:attrNameLst>
                                      </p:cBhvr>
                                      <p:to>
                                        <p:strVal val="visible"/>
                                      </p:to>
                                    </p:set>
                                    <p:animEffect transition="in" filter="fade">
                                      <p:cBhvr>
                                        <p:cTn id="13" dur="1000"/>
                                        <p:tgtEl>
                                          <p:spTgt spid="13"/>
                                        </p:tgtEl>
                                      </p:cBhvr>
                                    </p:animEffect>
                                    <p:anim calcmode="lin" valueType="num">
                                      <p:cBhvr>
                                        <p:cTn id="14" dur="1000" fill="hold"/>
                                        <p:tgtEl>
                                          <p:spTgt spid="13"/>
                                        </p:tgtEl>
                                        <p:attrNameLst>
                                          <p:attrName>ppt_x</p:attrName>
                                        </p:attrNameLst>
                                      </p:cBhvr>
                                      <p:tavLst>
                                        <p:tav tm="0">
                                          <p:val>
                                            <p:strVal val="#ppt_x"/>
                                          </p:val>
                                        </p:tav>
                                        <p:tav tm="100000">
                                          <p:val>
                                            <p:strVal val="#ppt_x"/>
                                          </p:val>
                                        </p:tav>
                                      </p:tavLst>
                                    </p:anim>
                                    <p:anim calcmode="lin" valueType="num">
                                      <p:cBhvr>
                                        <p:cTn id="15"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13" grpId="0"/>
    </p:bldLst>
  </p:timing>
</p:sld>
</file>

<file path=ppt/slides/slide16.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76000"/>
            <a:lum/>
          </a:blip>
          <a:srcRect/>
          <a:stretch>
            <a:fillRect/>
          </a:stretch>
        </a:blipFill>
        <a:effectLst/>
      </p:bgPr>
    </p:bg>
    <p:spTree>
      <p:nvGrpSpPr>
        <p:cNvPr id="1" name="">
          <a:extLst>
            <a:ext uri="{FF2B5EF4-FFF2-40B4-BE49-F238E27FC236}">
              <a16:creationId xmlns:a16="http://schemas.microsoft.com/office/drawing/2014/main" id="{1E79DF2B-5705-1BFF-28ED-CF0BE7D3253B}"/>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A4BC91DB-4C00-4608-BF92-A56D4B4D2852}"/>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الأولى</a:t>
            </a:r>
            <a:endParaRPr lang="en-US" sz="2400" b="1" dirty="0">
              <a:solidFill>
                <a:schemeClr val="bg1"/>
              </a:solidFill>
              <a:latin typeface="Alexandria" charset="0"/>
              <a:cs typeface="Alexandria" charset="0"/>
            </a:endParaRPr>
          </a:p>
        </p:txBody>
      </p:sp>
      <p:sp>
        <p:nvSpPr>
          <p:cNvPr id="9" name="TextBox 8">
            <a:extLst>
              <a:ext uri="{FF2B5EF4-FFF2-40B4-BE49-F238E27FC236}">
                <a16:creationId xmlns:a16="http://schemas.microsoft.com/office/drawing/2014/main" id="{4EF2B782-3A92-360A-743F-2695C812E3D5}"/>
              </a:ext>
            </a:extLst>
          </p:cNvPr>
          <p:cNvSpPr txBox="1"/>
          <p:nvPr/>
        </p:nvSpPr>
        <p:spPr>
          <a:xfrm>
            <a:off x="697505" y="6105537"/>
            <a:ext cx="10135181" cy="369332"/>
          </a:xfrm>
          <a:prstGeom prst="rect">
            <a:avLst/>
          </a:prstGeom>
          <a:noFill/>
        </p:spPr>
        <p:txBody>
          <a:bodyPr wrap="square" rtlCol="0">
            <a:spAutoFit/>
          </a:bodyPr>
          <a:lstStyle/>
          <a:p>
            <a:pPr algn="just"/>
            <a:r>
              <a:rPr lang="en-US" dirty="0">
                <a:solidFill>
                  <a:srgbClr val="0563C1"/>
                </a:solidFill>
                <a:cs typeface="+mj-cs"/>
              </a:rPr>
              <a:t>https://www.bbc.com/5050/impact2021/audiences/</a:t>
            </a:r>
            <a:r>
              <a:rPr lang="ar-EG" b="1" dirty="0">
                <a:cs typeface="+mj-cs"/>
              </a:rPr>
              <a:t>المصدر: </a:t>
            </a:r>
            <a:endParaRPr lang="ar-EG" b="1" u="sng" dirty="0">
              <a:cs typeface="+mj-cs"/>
            </a:endParaRPr>
          </a:p>
        </p:txBody>
      </p:sp>
      <p:pic>
        <p:nvPicPr>
          <p:cNvPr id="6" name="Picture 5">
            <a:extLst>
              <a:ext uri="{FF2B5EF4-FFF2-40B4-BE49-F238E27FC236}">
                <a16:creationId xmlns:a16="http://schemas.microsoft.com/office/drawing/2014/main" id="{AE8BE374-4E9A-B6A4-AE87-CD78958A5691}"/>
              </a:ext>
            </a:extLst>
          </p:cNvPr>
          <p:cNvPicPr>
            <a:picLocks noChangeAspect="1"/>
          </p:cNvPicPr>
          <p:nvPr/>
        </p:nvPicPr>
        <p:blipFill>
          <a:blip r:embed="rId4"/>
          <a:stretch>
            <a:fillRect/>
          </a:stretch>
        </p:blipFill>
        <p:spPr>
          <a:xfrm>
            <a:off x="3728032" y="2835452"/>
            <a:ext cx="4291028" cy="1892989"/>
          </a:xfrm>
          <a:prstGeom prst="rect">
            <a:avLst/>
          </a:prstGeom>
          <a:ln>
            <a:noFill/>
          </a:ln>
          <a:effectLst>
            <a:outerShdw blurRad="292100" dist="139700" dir="2700000" algn="tl" rotWithShape="0">
              <a:srgbClr val="333333">
                <a:alpha val="65000"/>
              </a:srgbClr>
            </a:outerShdw>
          </a:effectLst>
        </p:spPr>
      </p:pic>
      <p:sp>
        <p:nvSpPr>
          <p:cNvPr id="12" name="TextBox 11">
            <a:extLst>
              <a:ext uri="{FF2B5EF4-FFF2-40B4-BE49-F238E27FC236}">
                <a16:creationId xmlns:a16="http://schemas.microsoft.com/office/drawing/2014/main" id="{B978F8E8-9EA7-6570-E48B-EA1EAE4430C1}"/>
              </a:ext>
            </a:extLst>
          </p:cNvPr>
          <p:cNvSpPr txBox="1"/>
          <p:nvPr/>
        </p:nvSpPr>
        <p:spPr>
          <a:xfrm>
            <a:off x="682674" y="2227325"/>
            <a:ext cx="10497758" cy="461665"/>
          </a:xfrm>
          <a:prstGeom prst="rect">
            <a:avLst/>
          </a:prstGeom>
          <a:noFill/>
        </p:spPr>
        <p:txBody>
          <a:bodyPr wrap="square" rtlCol="0">
            <a:spAutoFit/>
          </a:bodyPr>
          <a:lstStyle>
            <a:defPPr>
              <a:defRPr lang="en-US"/>
            </a:defPPr>
            <a:lvl1pPr algn="just" rtl="1">
              <a:defRPr sz="2400" b="1">
                <a:solidFill>
                  <a:srgbClr val="0070C0"/>
                </a:solidFill>
                <a:effectLst>
                  <a:outerShdw blurRad="38100" dist="38100" dir="2700000" algn="tl">
                    <a:srgbClr val="000000">
                      <a:alpha val="43137"/>
                    </a:srgbClr>
                  </a:outerShdw>
                </a:effectLst>
              </a:defRPr>
            </a:lvl1pPr>
          </a:lstStyle>
          <a:p>
            <a:r>
              <a:rPr lang="ar-EG" dirty="0">
                <a:cs typeface="+mj-cs"/>
              </a:rPr>
              <a:t>نموذج آخر لمُبادرة 50:50 </a:t>
            </a:r>
            <a:r>
              <a:rPr lang="en-US" dirty="0">
                <a:cs typeface="+mj-cs"/>
              </a:rPr>
              <a:t>The Equality Project</a:t>
            </a:r>
            <a:r>
              <a:rPr lang="ar-EG" dirty="0">
                <a:cs typeface="+mj-cs"/>
              </a:rPr>
              <a:t> في </a:t>
            </a:r>
            <a:r>
              <a:rPr lang="en-US" dirty="0">
                <a:cs typeface="+mj-cs"/>
              </a:rPr>
              <a:t>BBC</a:t>
            </a:r>
            <a:r>
              <a:rPr lang="ar-EG" dirty="0">
                <a:cs typeface="+mj-cs"/>
              </a:rPr>
              <a:t> وقياس تأثيرها:</a:t>
            </a:r>
            <a:endParaRPr lang="en-US" dirty="0">
              <a:cs typeface="+mj-cs"/>
            </a:endParaRPr>
          </a:p>
        </p:txBody>
      </p:sp>
      <p:sp>
        <p:nvSpPr>
          <p:cNvPr id="14" name="TextBox 13">
            <a:extLst>
              <a:ext uri="{FF2B5EF4-FFF2-40B4-BE49-F238E27FC236}">
                <a16:creationId xmlns:a16="http://schemas.microsoft.com/office/drawing/2014/main" id="{D842BCEA-9A47-7251-27B7-9EC40B6C22EC}"/>
              </a:ext>
            </a:extLst>
          </p:cNvPr>
          <p:cNvSpPr txBox="1"/>
          <p:nvPr/>
        </p:nvSpPr>
        <p:spPr>
          <a:xfrm>
            <a:off x="998713" y="4685640"/>
            <a:ext cx="10135181" cy="923330"/>
          </a:xfrm>
          <a:prstGeom prst="rect">
            <a:avLst/>
          </a:prstGeom>
          <a:noFill/>
        </p:spPr>
        <p:txBody>
          <a:bodyPr wrap="square">
            <a:spAutoFit/>
          </a:bodyPr>
          <a:lstStyle/>
          <a:p>
            <a:pPr algn="just" rtl="1">
              <a:buNone/>
            </a:pPr>
            <a:r>
              <a:rPr lang="ar-EG" b="1" dirty="0">
                <a:cs typeface="+mj-cs"/>
              </a:rPr>
              <a:t>ما هي المبادرة؟</a:t>
            </a:r>
          </a:p>
          <a:p>
            <a:pPr algn="just" rtl="1"/>
            <a:r>
              <a:rPr lang="ar-EG" dirty="0">
                <a:cs typeface="+mj-cs"/>
              </a:rPr>
              <a:t>هي مبادرة أطلقتها هيئة الإذاعة البريطانية بهدف </a:t>
            </a:r>
            <a:r>
              <a:rPr lang="ar-EG" b="1" dirty="0">
                <a:cs typeface="+mj-cs"/>
              </a:rPr>
              <a:t>زيادة تمثيل</a:t>
            </a:r>
            <a:r>
              <a:rPr lang="en-US" b="1" dirty="0">
                <a:cs typeface="+mj-cs"/>
              </a:rPr>
              <a:t> </a:t>
            </a:r>
            <a:r>
              <a:rPr lang="ar-EG" b="1" dirty="0">
                <a:cs typeface="+mj-cs"/>
              </a:rPr>
              <a:t>المجموعات غير الممثلة بشكل كافٍ</a:t>
            </a:r>
            <a:r>
              <a:rPr lang="ar-EG" dirty="0">
                <a:cs typeface="+mj-cs"/>
              </a:rPr>
              <a:t> في المُحتوى الإعلامي، حتى يعكس الإعلام تنوع الجمهور الذي يخاطبه بشكل أفضل</a:t>
            </a:r>
            <a:r>
              <a:rPr lang="ar-EG" dirty="0"/>
              <a:t>.</a:t>
            </a:r>
          </a:p>
        </p:txBody>
      </p:sp>
      <p:sp>
        <p:nvSpPr>
          <p:cNvPr id="8" name="TextBox 7">
            <a:extLst>
              <a:ext uri="{FF2B5EF4-FFF2-40B4-BE49-F238E27FC236}">
                <a16:creationId xmlns:a16="http://schemas.microsoft.com/office/drawing/2014/main" id="{70D6612C-A983-16E3-4142-71BEBAC2E038}"/>
              </a:ext>
            </a:extLst>
          </p:cNvPr>
          <p:cNvSpPr txBox="1"/>
          <p:nvPr/>
        </p:nvSpPr>
        <p:spPr>
          <a:xfrm>
            <a:off x="1190098" y="1751403"/>
            <a:ext cx="10135181" cy="369332"/>
          </a:xfrm>
          <a:prstGeom prst="rect">
            <a:avLst/>
          </a:prstGeom>
          <a:noFill/>
        </p:spPr>
        <p:txBody>
          <a:bodyPr wrap="square" rtlCol="0">
            <a:spAutoFit/>
          </a:bodyPr>
          <a:lstStyle/>
          <a:p>
            <a:pPr algn="just" rtl="1"/>
            <a:r>
              <a:rPr lang="ar-EG" u="sng" dirty="0">
                <a:cs typeface="+mj-cs"/>
              </a:rPr>
              <a:t>للمزيد من النماذج، يمكن الاطلاع على:</a:t>
            </a:r>
          </a:p>
        </p:txBody>
      </p:sp>
      <p:sp>
        <p:nvSpPr>
          <p:cNvPr id="10" name="TextBox 9">
            <a:extLst>
              <a:ext uri="{FF2B5EF4-FFF2-40B4-BE49-F238E27FC236}">
                <a16:creationId xmlns:a16="http://schemas.microsoft.com/office/drawing/2014/main" id="{9634894A-0D87-0DA5-5CE1-AF0ACCEF65D8}"/>
              </a:ext>
            </a:extLst>
          </p:cNvPr>
          <p:cNvSpPr txBox="1"/>
          <p:nvPr/>
        </p:nvSpPr>
        <p:spPr>
          <a:xfrm>
            <a:off x="2598420" y="1128103"/>
            <a:ext cx="8290559" cy="523220"/>
          </a:xfrm>
          <a:prstGeom prst="rect">
            <a:avLst/>
          </a:prstGeom>
          <a:noFill/>
        </p:spPr>
        <p:txBody>
          <a:bodyPr wrap="square" rtlCol="0">
            <a:spAutoFit/>
          </a:bodyPr>
          <a:lstStyle/>
          <a:p>
            <a:pPr algn="ctr"/>
            <a:r>
              <a:rPr lang="ar-EG" sz="2800" b="1" dirty="0">
                <a:solidFill>
                  <a:srgbClr val="2E3957"/>
                </a:solidFill>
                <a:effectLst>
                  <a:outerShdw blurRad="38100" dist="38100" dir="2700000" algn="tl">
                    <a:srgbClr val="000000">
                      <a:alpha val="43137"/>
                    </a:srgbClr>
                  </a:outerShdw>
                </a:effectLst>
                <a:latin typeface="Alexandria"/>
                <a:cs typeface="+mj-cs"/>
              </a:rPr>
              <a:t>1. لماذا يجب ع</a:t>
            </a:r>
            <a:r>
              <a:rPr lang="ar-SA" sz="2800" b="1" dirty="0">
                <a:solidFill>
                  <a:srgbClr val="2E3957"/>
                </a:solidFill>
                <a:effectLst>
                  <a:outerShdw blurRad="38100" dist="38100" dir="2700000" algn="tl">
                    <a:srgbClr val="000000">
                      <a:alpha val="43137"/>
                    </a:srgbClr>
                  </a:outerShdw>
                </a:effectLst>
                <a:latin typeface="Alexandria"/>
                <a:cs typeface="+mj-cs"/>
              </a:rPr>
              <a:t>ل</a:t>
            </a:r>
            <a:r>
              <a:rPr lang="ar-EG" sz="2800" b="1" dirty="0">
                <a:solidFill>
                  <a:srgbClr val="2E3957"/>
                </a:solidFill>
                <a:effectLst>
                  <a:outerShdw blurRad="38100" dist="38100" dir="2700000" algn="tl">
                    <a:srgbClr val="000000">
                      <a:alpha val="43137"/>
                    </a:srgbClr>
                  </a:outerShdw>
                </a:effectLst>
                <a:latin typeface="Alexandria"/>
                <a:cs typeface="+mj-cs"/>
              </a:rPr>
              <a:t>ى </a:t>
            </a:r>
            <a:r>
              <a:rPr lang="ar-SA" sz="2800" b="1" dirty="0">
                <a:solidFill>
                  <a:srgbClr val="2E3957"/>
                </a:solidFill>
                <a:effectLst>
                  <a:outerShdw blurRad="38100" dist="38100" dir="2700000" algn="tl">
                    <a:srgbClr val="000000">
                      <a:alpha val="43137"/>
                    </a:srgbClr>
                  </a:outerShdw>
                </a:effectLst>
                <a:latin typeface="Alexandria"/>
                <a:cs typeface="+mj-cs"/>
              </a:rPr>
              <a:t>طلاب الإعلام</a:t>
            </a:r>
            <a:r>
              <a:rPr lang="ar-EG" sz="2800" b="1" dirty="0">
                <a:solidFill>
                  <a:srgbClr val="2E3957"/>
                </a:solidFill>
                <a:effectLst>
                  <a:outerShdw blurRad="38100" dist="38100" dir="2700000" algn="tl">
                    <a:srgbClr val="000000">
                      <a:alpha val="43137"/>
                    </a:srgbClr>
                  </a:outerShdw>
                </a:effectLst>
                <a:latin typeface="Alexandria"/>
                <a:cs typeface="+mj-cs"/>
              </a:rPr>
              <a:t> والتسويق دراسة </a:t>
            </a:r>
            <a:r>
              <a:rPr lang="ar-SA" sz="2800" b="1" dirty="0">
                <a:solidFill>
                  <a:srgbClr val="2E3957"/>
                </a:solidFill>
                <a:effectLst>
                  <a:outerShdw blurRad="38100" dist="38100" dir="2700000" algn="tl">
                    <a:srgbClr val="000000">
                      <a:alpha val="43137"/>
                    </a:srgbClr>
                  </a:outerShdw>
                </a:effectLst>
                <a:latin typeface="Alexandria"/>
                <a:cs typeface="+mj-cs"/>
              </a:rPr>
              <a:t>مناهج البحث الع</a:t>
            </a:r>
            <a:r>
              <a:rPr lang="ar-EG" sz="2800" b="1" dirty="0">
                <a:solidFill>
                  <a:srgbClr val="2E3957"/>
                </a:solidFill>
                <a:effectLst>
                  <a:outerShdw blurRad="38100" dist="38100" dir="2700000" algn="tl">
                    <a:srgbClr val="000000">
                      <a:alpha val="43137"/>
                    </a:srgbClr>
                  </a:outerShdw>
                </a:effectLst>
                <a:latin typeface="Alexandria"/>
                <a:cs typeface="+mj-cs"/>
              </a:rPr>
              <a:t>ِ</a:t>
            </a:r>
            <a:r>
              <a:rPr lang="ar-SA" sz="2800" b="1" dirty="0">
                <a:solidFill>
                  <a:srgbClr val="2E3957"/>
                </a:solidFill>
                <a:effectLst>
                  <a:outerShdw blurRad="38100" dist="38100" dir="2700000" algn="tl">
                    <a:srgbClr val="000000">
                      <a:alpha val="43137"/>
                    </a:srgbClr>
                  </a:outerShdw>
                </a:effectLst>
                <a:latin typeface="Alexandria"/>
                <a:cs typeface="+mj-cs"/>
              </a:rPr>
              <a:t>لمي</a:t>
            </a:r>
            <a:r>
              <a:rPr lang="ar-EG" sz="2800" b="1" dirty="0">
                <a:solidFill>
                  <a:srgbClr val="2E3957"/>
                </a:solidFill>
                <a:effectLst>
                  <a:outerShdw blurRad="38100" dist="38100" dir="2700000" algn="tl">
                    <a:srgbClr val="000000">
                      <a:alpha val="43137"/>
                    </a:srgbClr>
                  </a:outerShdw>
                </a:effectLst>
                <a:latin typeface="Alexandria"/>
                <a:cs typeface="+mj-cs"/>
              </a:rPr>
              <a:t>؟</a:t>
            </a:r>
          </a:p>
        </p:txBody>
      </p:sp>
    </p:spTree>
    <p:extLst>
      <p:ext uri="{BB962C8B-B14F-4D97-AF65-F5344CB8AC3E}">
        <p14:creationId xmlns:p14="http://schemas.microsoft.com/office/powerpoint/2010/main" val="3289188742"/>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grpId="0" nodeType="afterEffect">
                                  <p:stCondLst>
                                    <p:cond delay="0"/>
                                  </p:stCondLst>
                                  <p:childTnLst>
                                    <p:set>
                                      <p:cBhvr>
                                        <p:cTn id="12" dur="1" fill="hold">
                                          <p:stCondLst>
                                            <p:cond delay="0"/>
                                          </p:stCondLst>
                                        </p:cTn>
                                        <p:tgtEl>
                                          <p:spTgt spid="8"/>
                                        </p:tgtEl>
                                        <p:attrNameLst>
                                          <p:attrName>style.visibility</p:attrName>
                                        </p:attrNameLst>
                                      </p:cBhvr>
                                      <p:to>
                                        <p:strVal val="visible"/>
                                      </p:to>
                                    </p:set>
                                    <p:animEffect transition="in" filter="fade">
                                      <p:cBhvr>
                                        <p:cTn id="13" dur="1000"/>
                                        <p:tgtEl>
                                          <p:spTgt spid="8"/>
                                        </p:tgtEl>
                                      </p:cBhvr>
                                    </p:animEffect>
                                    <p:anim calcmode="lin" valueType="num">
                                      <p:cBhvr>
                                        <p:cTn id="14" dur="1000" fill="hold"/>
                                        <p:tgtEl>
                                          <p:spTgt spid="8"/>
                                        </p:tgtEl>
                                        <p:attrNameLst>
                                          <p:attrName>ppt_x</p:attrName>
                                        </p:attrNameLst>
                                      </p:cBhvr>
                                      <p:tavLst>
                                        <p:tav tm="0">
                                          <p:val>
                                            <p:strVal val="#ppt_x"/>
                                          </p:val>
                                        </p:tav>
                                        <p:tav tm="100000">
                                          <p:val>
                                            <p:strVal val="#ppt_x"/>
                                          </p:val>
                                        </p:tav>
                                      </p:tavLst>
                                    </p:anim>
                                    <p:anim calcmode="lin" valueType="num">
                                      <p:cBhvr>
                                        <p:cTn id="15" dur="1000" fill="hold"/>
                                        <p:tgtEl>
                                          <p:spTgt spid="8"/>
                                        </p:tgtEl>
                                        <p:attrNameLst>
                                          <p:attrName>ppt_y</p:attrName>
                                        </p:attrNameLst>
                                      </p:cBhvr>
                                      <p:tavLst>
                                        <p:tav tm="0">
                                          <p:val>
                                            <p:strVal val="#ppt_y+.1"/>
                                          </p:val>
                                        </p:tav>
                                        <p:tav tm="100000">
                                          <p:val>
                                            <p:strVal val="#ppt_y"/>
                                          </p:val>
                                        </p:tav>
                                      </p:tavLst>
                                    </p:anim>
                                  </p:childTnLst>
                                </p:cTn>
                              </p:par>
                            </p:childTnLst>
                          </p:cTn>
                        </p:par>
                        <p:par>
                          <p:cTn id="16" fill="hold">
                            <p:stCondLst>
                              <p:cond delay="2000"/>
                            </p:stCondLst>
                            <p:childTnLst>
                              <p:par>
                                <p:cTn id="17" presetID="42" presetClass="entr" presetSubtype="0" fill="hold" grpId="0" nodeType="afterEffect">
                                  <p:stCondLst>
                                    <p:cond delay="0"/>
                                  </p:stCondLst>
                                  <p:childTnLst>
                                    <p:set>
                                      <p:cBhvr>
                                        <p:cTn id="18" dur="1" fill="hold">
                                          <p:stCondLst>
                                            <p:cond delay="0"/>
                                          </p:stCondLst>
                                        </p:cTn>
                                        <p:tgtEl>
                                          <p:spTgt spid="10"/>
                                        </p:tgtEl>
                                        <p:attrNameLst>
                                          <p:attrName>style.visibility</p:attrName>
                                        </p:attrNameLst>
                                      </p:cBhvr>
                                      <p:to>
                                        <p:strVal val="visible"/>
                                      </p:to>
                                    </p:set>
                                    <p:animEffect transition="in" filter="fade">
                                      <p:cBhvr>
                                        <p:cTn id="19" dur="1000"/>
                                        <p:tgtEl>
                                          <p:spTgt spid="10"/>
                                        </p:tgtEl>
                                      </p:cBhvr>
                                    </p:animEffect>
                                    <p:anim calcmode="lin" valueType="num">
                                      <p:cBhvr>
                                        <p:cTn id="20" dur="1000" fill="hold"/>
                                        <p:tgtEl>
                                          <p:spTgt spid="10"/>
                                        </p:tgtEl>
                                        <p:attrNameLst>
                                          <p:attrName>ppt_x</p:attrName>
                                        </p:attrNameLst>
                                      </p:cBhvr>
                                      <p:tavLst>
                                        <p:tav tm="0">
                                          <p:val>
                                            <p:strVal val="#ppt_x"/>
                                          </p:val>
                                        </p:tav>
                                        <p:tav tm="100000">
                                          <p:val>
                                            <p:strVal val="#ppt_x"/>
                                          </p:val>
                                        </p:tav>
                                      </p:tavLst>
                                    </p:anim>
                                    <p:anim calcmode="lin" valueType="num">
                                      <p:cBhvr>
                                        <p:cTn id="21"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8" grpId="0"/>
      <p:bldP spid="10" grpId="0"/>
    </p:bldLst>
  </p:timing>
</p:sld>
</file>

<file path=ppt/slides/slide17.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76000"/>
            <a:lum/>
          </a:blip>
          <a:srcRect/>
          <a:stretch>
            <a:fillRect/>
          </a:stretch>
        </a:blipFill>
        <a:effectLst/>
      </p:bgPr>
    </p:bg>
    <p:spTree>
      <p:nvGrpSpPr>
        <p:cNvPr id="1" name="">
          <a:extLst>
            <a:ext uri="{FF2B5EF4-FFF2-40B4-BE49-F238E27FC236}">
              <a16:creationId xmlns:a16="http://schemas.microsoft.com/office/drawing/2014/main" id="{85DD65DE-ABDB-7EF0-DCDB-FDAC79113E21}"/>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EF439D08-127F-B166-95BD-281E1263F80D}"/>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الأولى</a:t>
            </a:r>
            <a:endParaRPr lang="en-US" sz="2400" b="1" dirty="0">
              <a:solidFill>
                <a:schemeClr val="bg1"/>
              </a:solidFill>
              <a:latin typeface="Alexandria" charset="0"/>
              <a:cs typeface="Alexandria" charset="0"/>
            </a:endParaRPr>
          </a:p>
        </p:txBody>
      </p:sp>
      <p:sp>
        <p:nvSpPr>
          <p:cNvPr id="9" name="TextBox 8">
            <a:extLst>
              <a:ext uri="{FF2B5EF4-FFF2-40B4-BE49-F238E27FC236}">
                <a16:creationId xmlns:a16="http://schemas.microsoft.com/office/drawing/2014/main" id="{3D492518-8967-2AD9-36FA-FAFD1C23703F}"/>
              </a:ext>
            </a:extLst>
          </p:cNvPr>
          <p:cNvSpPr txBox="1"/>
          <p:nvPr/>
        </p:nvSpPr>
        <p:spPr>
          <a:xfrm>
            <a:off x="697505" y="6105537"/>
            <a:ext cx="10135181" cy="369332"/>
          </a:xfrm>
          <a:prstGeom prst="rect">
            <a:avLst/>
          </a:prstGeom>
          <a:noFill/>
        </p:spPr>
        <p:txBody>
          <a:bodyPr wrap="square" rtlCol="0">
            <a:spAutoFit/>
          </a:bodyPr>
          <a:lstStyle/>
          <a:p>
            <a:pPr algn="just"/>
            <a:r>
              <a:rPr lang="en-US" dirty="0">
                <a:solidFill>
                  <a:srgbClr val="0563C1"/>
                </a:solidFill>
                <a:cs typeface="+mj-cs"/>
              </a:rPr>
              <a:t>https://www.bbc.com/5050/impact2021/audiences/</a:t>
            </a:r>
            <a:r>
              <a:rPr lang="ar-EG" b="1" dirty="0">
                <a:cs typeface="+mj-cs"/>
              </a:rPr>
              <a:t>المصدر: </a:t>
            </a:r>
            <a:endParaRPr lang="ar-EG" b="1" u="sng" dirty="0">
              <a:cs typeface="+mj-cs"/>
            </a:endParaRPr>
          </a:p>
        </p:txBody>
      </p:sp>
      <p:sp>
        <p:nvSpPr>
          <p:cNvPr id="14" name="TextBox 13">
            <a:extLst>
              <a:ext uri="{FF2B5EF4-FFF2-40B4-BE49-F238E27FC236}">
                <a16:creationId xmlns:a16="http://schemas.microsoft.com/office/drawing/2014/main" id="{350BF057-96D6-969C-8444-497C467E02A7}"/>
              </a:ext>
            </a:extLst>
          </p:cNvPr>
          <p:cNvSpPr txBox="1"/>
          <p:nvPr/>
        </p:nvSpPr>
        <p:spPr>
          <a:xfrm>
            <a:off x="1201231" y="3325008"/>
            <a:ext cx="10135181" cy="369332"/>
          </a:xfrm>
          <a:prstGeom prst="rect">
            <a:avLst/>
          </a:prstGeom>
          <a:noFill/>
        </p:spPr>
        <p:txBody>
          <a:bodyPr wrap="square">
            <a:spAutoFit/>
          </a:bodyPr>
          <a:lstStyle/>
          <a:p>
            <a:pPr algn="just" rtl="1"/>
            <a:r>
              <a:rPr lang="en-US" b="1" dirty="0"/>
              <a:t>🔍 </a:t>
            </a:r>
            <a:r>
              <a:rPr lang="ar-EG" b="1" dirty="0">
                <a:cs typeface="+mj-cs"/>
              </a:rPr>
              <a:t>استخدام البحث الميداني لفهم الجمهور:</a:t>
            </a:r>
          </a:p>
        </p:txBody>
      </p:sp>
      <p:sp>
        <p:nvSpPr>
          <p:cNvPr id="8" name="TextBox 7">
            <a:extLst>
              <a:ext uri="{FF2B5EF4-FFF2-40B4-BE49-F238E27FC236}">
                <a16:creationId xmlns:a16="http://schemas.microsoft.com/office/drawing/2014/main" id="{70D6612C-A983-16E3-4142-71BEBAC2E038}"/>
              </a:ext>
            </a:extLst>
          </p:cNvPr>
          <p:cNvSpPr txBox="1"/>
          <p:nvPr/>
        </p:nvSpPr>
        <p:spPr>
          <a:xfrm>
            <a:off x="1190098" y="1751403"/>
            <a:ext cx="10135181" cy="369332"/>
          </a:xfrm>
          <a:prstGeom prst="rect">
            <a:avLst/>
          </a:prstGeom>
          <a:noFill/>
        </p:spPr>
        <p:txBody>
          <a:bodyPr wrap="square" rtlCol="0">
            <a:spAutoFit/>
          </a:bodyPr>
          <a:lstStyle/>
          <a:p>
            <a:pPr algn="just" rtl="1"/>
            <a:r>
              <a:rPr lang="ar-EG" u="sng" dirty="0">
                <a:cs typeface="+mj-cs"/>
              </a:rPr>
              <a:t>للمزيد من النماذج، يمكن الاطلاع على:</a:t>
            </a:r>
          </a:p>
        </p:txBody>
      </p:sp>
      <p:sp>
        <p:nvSpPr>
          <p:cNvPr id="11" name="TextBox 10">
            <a:extLst>
              <a:ext uri="{FF2B5EF4-FFF2-40B4-BE49-F238E27FC236}">
                <a16:creationId xmlns:a16="http://schemas.microsoft.com/office/drawing/2014/main" id="{B978F8E8-9EA7-6570-E48B-EA1EAE4430C1}"/>
              </a:ext>
            </a:extLst>
          </p:cNvPr>
          <p:cNvSpPr txBox="1"/>
          <p:nvPr/>
        </p:nvSpPr>
        <p:spPr>
          <a:xfrm>
            <a:off x="682674" y="2227325"/>
            <a:ext cx="10497758" cy="461665"/>
          </a:xfrm>
          <a:prstGeom prst="rect">
            <a:avLst/>
          </a:prstGeom>
          <a:noFill/>
        </p:spPr>
        <p:txBody>
          <a:bodyPr wrap="square" rtlCol="0">
            <a:spAutoFit/>
          </a:bodyPr>
          <a:lstStyle>
            <a:defPPr>
              <a:defRPr lang="en-US"/>
            </a:defPPr>
            <a:lvl1pPr algn="just" rtl="1">
              <a:defRPr sz="2400" b="1">
                <a:solidFill>
                  <a:srgbClr val="0070C0"/>
                </a:solidFill>
                <a:effectLst>
                  <a:outerShdw blurRad="38100" dist="38100" dir="2700000" algn="tl">
                    <a:srgbClr val="000000">
                      <a:alpha val="43137"/>
                    </a:srgbClr>
                  </a:outerShdw>
                </a:effectLst>
              </a:defRPr>
            </a:lvl1pPr>
          </a:lstStyle>
          <a:p>
            <a:r>
              <a:rPr lang="ar-EG" dirty="0">
                <a:cs typeface="+mj-cs"/>
              </a:rPr>
              <a:t>نموذج آخر لمُبادرة 50:50 </a:t>
            </a:r>
            <a:r>
              <a:rPr lang="en-US" dirty="0">
                <a:cs typeface="+mj-cs"/>
              </a:rPr>
              <a:t>The Equality Project</a:t>
            </a:r>
            <a:r>
              <a:rPr lang="ar-EG" dirty="0">
                <a:cs typeface="+mj-cs"/>
              </a:rPr>
              <a:t> في </a:t>
            </a:r>
            <a:r>
              <a:rPr lang="en-US" dirty="0">
                <a:cs typeface="+mj-cs"/>
              </a:rPr>
              <a:t>BBC</a:t>
            </a:r>
            <a:r>
              <a:rPr lang="ar-EG" dirty="0">
                <a:cs typeface="+mj-cs"/>
              </a:rPr>
              <a:t> وقياس تأثيرها</a:t>
            </a:r>
            <a:r>
              <a:rPr lang="ar-EG" dirty="0"/>
              <a:t>:</a:t>
            </a:r>
            <a:endParaRPr lang="en-US" dirty="0"/>
          </a:p>
        </p:txBody>
      </p:sp>
      <p:sp>
        <p:nvSpPr>
          <p:cNvPr id="13" name="TextBox 12">
            <a:extLst>
              <a:ext uri="{FF2B5EF4-FFF2-40B4-BE49-F238E27FC236}">
                <a16:creationId xmlns:a16="http://schemas.microsoft.com/office/drawing/2014/main" id="{9634894A-0D87-0DA5-5CE1-AF0ACCEF65D8}"/>
              </a:ext>
            </a:extLst>
          </p:cNvPr>
          <p:cNvSpPr txBox="1"/>
          <p:nvPr/>
        </p:nvSpPr>
        <p:spPr>
          <a:xfrm>
            <a:off x="2598420" y="1128103"/>
            <a:ext cx="8290559" cy="523220"/>
          </a:xfrm>
          <a:prstGeom prst="rect">
            <a:avLst/>
          </a:prstGeom>
          <a:noFill/>
        </p:spPr>
        <p:txBody>
          <a:bodyPr wrap="square" rtlCol="0">
            <a:spAutoFit/>
          </a:bodyPr>
          <a:lstStyle/>
          <a:p>
            <a:pPr algn="ctr"/>
            <a:r>
              <a:rPr lang="ar-EG" sz="2800" b="1" dirty="0">
                <a:solidFill>
                  <a:srgbClr val="2E3957"/>
                </a:solidFill>
                <a:effectLst>
                  <a:outerShdw blurRad="38100" dist="38100" dir="2700000" algn="tl">
                    <a:srgbClr val="000000">
                      <a:alpha val="43137"/>
                    </a:srgbClr>
                  </a:outerShdw>
                </a:effectLst>
                <a:latin typeface="Alexandria"/>
                <a:cs typeface="+mj-cs"/>
              </a:rPr>
              <a:t>1. لماذا يجب ع</a:t>
            </a:r>
            <a:r>
              <a:rPr lang="ar-SA" sz="2800" b="1" dirty="0">
                <a:solidFill>
                  <a:srgbClr val="2E3957"/>
                </a:solidFill>
                <a:effectLst>
                  <a:outerShdw blurRad="38100" dist="38100" dir="2700000" algn="tl">
                    <a:srgbClr val="000000">
                      <a:alpha val="43137"/>
                    </a:srgbClr>
                  </a:outerShdw>
                </a:effectLst>
                <a:latin typeface="Alexandria"/>
                <a:cs typeface="+mj-cs"/>
              </a:rPr>
              <a:t>ل</a:t>
            </a:r>
            <a:r>
              <a:rPr lang="ar-EG" sz="2800" b="1" dirty="0">
                <a:solidFill>
                  <a:srgbClr val="2E3957"/>
                </a:solidFill>
                <a:effectLst>
                  <a:outerShdw blurRad="38100" dist="38100" dir="2700000" algn="tl">
                    <a:srgbClr val="000000">
                      <a:alpha val="43137"/>
                    </a:srgbClr>
                  </a:outerShdw>
                </a:effectLst>
                <a:latin typeface="Alexandria"/>
                <a:cs typeface="+mj-cs"/>
              </a:rPr>
              <a:t>ى </a:t>
            </a:r>
            <a:r>
              <a:rPr lang="ar-SA" sz="2800" b="1" dirty="0">
                <a:solidFill>
                  <a:srgbClr val="2E3957"/>
                </a:solidFill>
                <a:effectLst>
                  <a:outerShdw blurRad="38100" dist="38100" dir="2700000" algn="tl">
                    <a:srgbClr val="000000">
                      <a:alpha val="43137"/>
                    </a:srgbClr>
                  </a:outerShdw>
                </a:effectLst>
                <a:latin typeface="Alexandria"/>
                <a:cs typeface="+mj-cs"/>
              </a:rPr>
              <a:t>طلاب الإعلام</a:t>
            </a:r>
            <a:r>
              <a:rPr lang="ar-EG" sz="2800" b="1" dirty="0">
                <a:solidFill>
                  <a:srgbClr val="2E3957"/>
                </a:solidFill>
                <a:effectLst>
                  <a:outerShdw blurRad="38100" dist="38100" dir="2700000" algn="tl">
                    <a:srgbClr val="000000">
                      <a:alpha val="43137"/>
                    </a:srgbClr>
                  </a:outerShdw>
                </a:effectLst>
                <a:latin typeface="Alexandria"/>
                <a:cs typeface="+mj-cs"/>
              </a:rPr>
              <a:t> والتسويق دراسة </a:t>
            </a:r>
            <a:r>
              <a:rPr lang="ar-SA" sz="2800" b="1" dirty="0">
                <a:solidFill>
                  <a:srgbClr val="2E3957"/>
                </a:solidFill>
                <a:effectLst>
                  <a:outerShdw blurRad="38100" dist="38100" dir="2700000" algn="tl">
                    <a:srgbClr val="000000">
                      <a:alpha val="43137"/>
                    </a:srgbClr>
                  </a:outerShdw>
                </a:effectLst>
                <a:latin typeface="Alexandria"/>
                <a:cs typeface="+mj-cs"/>
              </a:rPr>
              <a:t>مناهج البحث الع</a:t>
            </a:r>
            <a:r>
              <a:rPr lang="ar-EG" sz="2800" b="1" dirty="0">
                <a:solidFill>
                  <a:srgbClr val="2E3957"/>
                </a:solidFill>
                <a:effectLst>
                  <a:outerShdw blurRad="38100" dist="38100" dir="2700000" algn="tl">
                    <a:srgbClr val="000000">
                      <a:alpha val="43137"/>
                    </a:srgbClr>
                  </a:outerShdw>
                </a:effectLst>
                <a:latin typeface="Alexandria"/>
                <a:cs typeface="+mj-cs"/>
              </a:rPr>
              <a:t>ِ</a:t>
            </a:r>
            <a:r>
              <a:rPr lang="ar-SA" sz="2800" b="1" dirty="0">
                <a:solidFill>
                  <a:srgbClr val="2E3957"/>
                </a:solidFill>
                <a:effectLst>
                  <a:outerShdw blurRad="38100" dist="38100" dir="2700000" algn="tl">
                    <a:srgbClr val="000000">
                      <a:alpha val="43137"/>
                    </a:srgbClr>
                  </a:outerShdw>
                </a:effectLst>
                <a:latin typeface="Alexandria"/>
                <a:cs typeface="+mj-cs"/>
              </a:rPr>
              <a:t>لمي</a:t>
            </a:r>
            <a:r>
              <a:rPr lang="ar-EG" sz="2800" b="1" dirty="0">
                <a:solidFill>
                  <a:srgbClr val="2E3957"/>
                </a:solidFill>
                <a:effectLst>
                  <a:outerShdw blurRad="38100" dist="38100" dir="2700000" algn="tl">
                    <a:srgbClr val="000000">
                      <a:alpha val="43137"/>
                    </a:srgbClr>
                  </a:outerShdw>
                </a:effectLst>
                <a:latin typeface="Alexandria"/>
                <a:cs typeface="+mj-cs"/>
              </a:rPr>
              <a:t>؟</a:t>
            </a:r>
          </a:p>
        </p:txBody>
      </p:sp>
      <p:pic>
        <p:nvPicPr>
          <p:cNvPr id="7" name="Picture 6">
            <a:extLst>
              <a:ext uri="{FF2B5EF4-FFF2-40B4-BE49-F238E27FC236}">
                <a16:creationId xmlns:a16="http://schemas.microsoft.com/office/drawing/2014/main" id="{9BE865E8-9F9C-5C18-4B42-DA983BC78173}"/>
              </a:ext>
            </a:extLst>
          </p:cNvPr>
          <p:cNvPicPr>
            <a:picLocks noChangeAspect="1"/>
          </p:cNvPicPr>
          <p:nvPr/>
        </p:nvPicPr>
        <p:blipFill>
          <a:blip r:embed="rId4"/>
          <a:srcRect l="6652" t="8114" r="-6652" b="-8114"/>
          <a:stretch>
            <a:fillRect/>
          </a:stretch>
        </p:blipFill>
        <p:spPr>
          <a:xfrm>
            <a:off x="932120" y="2732459"/>
            <a:ext cx="2750028" cy="2367728"/>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
        <p:nvSpPr>
          <p:cNvPr id="10" name="TextBox 9">
            <a:extLst>
              <a:ext uri="{FF2B5EF4-FFF2-40B4-BE49-F238E27FC236}">
                <a16:creationId xmlns:a16="http://schemas.microsoft.com/office/drawing/2014/main" id="{B5C7FE28-85F3-C0A2-7403-AED1C980057F}"/>
              </a:ext>
            </a:extLst>
          </p:cNvPr>
          <p:cNvSpPr txBox="1"/>
          <p:nvPr/>
        </p:nvSpPr>
        <p:spPr>
          <a:xfrm>
            <a:off x="3915350" y="3877338"/>
            <a:ext cx="7421062" cy="646331"/>
          </a:xfrm>
          <a:prstGeom prst="rect">
            <a:avLst/>
          </a:prstGeom>
          <a:noFill/>
        </p:spPr>
        <p:txBody>
          <a:bodyPr wrap="square">
            <a:spAutoFit/>
          </a:bodyPr>
          <a:lstStyle/>
          <a:p>
            <a:pPr marL="285750" indent="-285750" algn="just" rtl="1">
              <a:buFont typeface="Arial" panose="020B0604020202020204" pitchFamily="34" charset="0"/>
              <a:buChar char="•"/>
            </a:pPr>
            <a:r>
              <a:rPr lang="ar-EG" dirty="0">
                <a:cs typeface="+mj-cs"/>
              </a:rPr>
              <a:t>في فبراير 2021، أجرت</a:t>
            </a:r>
            <a:r>
              <a:rPr lang="en-US" dirty="0">
                <a:cs typeface="+mj-cs"/>
              </a:rPr>
              <a:t>BBC </a:t>
            </a:r>
            <a:r>
              <a:rPr lang="ar-EG" dirty="0">
                <a:cs typeface="+mj-cs"/>
              </a:rPr>
              <a:t> استطلاعًا شمل </a:t>
            </a:r>
            <a:r>
              <a:rPr lang="ar-EG" b="1" dirty="0">
                <a:cs typeface="+mj-cs"/>
              </a:rPr>
              <a:t>2180 مستخدمًا لخدماتها الإلكترونية.</a:t>
            </a:r>
          </a:p>
          <a:p>
            <a:pPr marL="285750" indent="-285750" algn="just" rtl="1">
              <a:buFont typeface="Arial" panose="020B0604020202020204" pitchFamily="34" charset="0"/>
              <a:buChar char="•"/>
            </a:pPr>
            <a:r>
              <a:rPr lang="ar-EG" dirty="0">
                <a:cs typeface="+mj-cs"/>
              </a:rPr>
              <a:t>الهدف كان معرفة كيف يرى الجمهور تمثيل الفئات المختلفة في محتوى </a:t>
            </a:r>
            <a:r>
              <a:rPr lang="en-US" dirty="0">
                <a:cs typeface="+mj-cs"/>
              </a:rPr>
              <a:t>BBC</a:t>
            </a:r>
            <a:r>
              <a:rPr lang="ar-EG" dirty="0">
                <a:cs typeface="+mj-cs"/>
              </a:rPr>
              <a:t>.</a:t>
            </a:r>
            <a:endParaRPr lang="en-US" dirty="0">
              <a:cs typeface="+mj-cs"/>
            </a:endParaRPr>
          </a:p>
        </p:txBody>
      </p:sp>
    </p:spTree>
    <p:extLst>
      <p:ext uri="{BB962C8B-B14F-4D97-AF65-F5344CB8AC3E}">
        <p14:creationId xmlns:p14="http://schemas.microsoft.com/office/powerpoint/2010/main" val="2491982448"/>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grpId="0" nodeType="afterEffect">
                                  <p:stCondLst>
                                    <p:cond delay="0"/>
                                  </p:stCondLst>
                                  <p:childTnLst>
                                    <p:set>
                                      <p:cBhvr>
                                        <p:cTn id="12" dur="1" fill="hold">
                                          <p:stCondLst>
                                            <p:cond delay="0"/>
                                          </p:stCondLst>
                                        </p:cTn>
                                        <p:tgtEl>
                                          <p:spTgt spid="8"/>
                                        </p:tgtEl>
                                        <p:attrNameLst>
                                          <p:attrName>style.visibility</p:attrName>
                                        </p:attrNameLst>
                                      </p:cBhvr>
                                      <p:to>
                                        <p:strVal val="visible"/>
                                      </p:to>
                                    </p:set>
                                    <p:animEffect transition="in" filter="fade">
                                      <p:cBhvr>
                                        <p:cTn id="13" dur="1000"/>
                                        <p:tgtEl>
                                          <p:spTgt spid="8"/>
                                        </p:tgtEl>
                                      </p:cBhvr>
                                    </p:animEffect>
                                    <p:anim calcmode="lin" valueType="num">
                                      <p:cBhvr>
                                        <p:cTn id="14" dur="1000" fill="hold"/>
                                        <p:tgtEl>
                                          <p:spTgt spid="8"/>
                                        </p:tgtEl>
                                        <p:attrNameLst>
                                          <p:attrName>ppt_x</p:attrName>
                                        </p:attrNameLst>
                                      </p:cBhvr>
                                      <p:tavLst>
                                        <p:tav tm="0">
                                          <p:val>
                                            <p:strVal val="#ppt_x"/>
                                          </p:val>
                                        </p:tav>
                                        <p:tav tm="100000">
                                          <p:val>
                                            <p:strVal val="#ppt_x"/>
                                          </p:val>
                                        </p:tav>
                                      </p:tavLst>
                                    </p:anim>
                                    <p:anim calcmode="lin" valueType="num">
                                      <p:cBhvr>
                                        <p:cTn id="15" dur="1000" fill="hold"/>
                                        <p:tgtEl>
                                          <p:spTgt spid="8"/>
                                        </p:tgtEl>
                                        <p:attrNameLst>
                                          <p:attrName>ppt_y</p:attrName>
                                        </p:attrNameLst>
                                      </p:cBhvr>
                                      <p:tavLst>
                                        <p:tav tm="0">
                                          <p:val>
                                            <p:strVal val="#ppt_y+.1"/>
                                          </p:val>
                                        </p:tav>
                                        <p:tav tm="100000">
                                          <p:val>
                                            <p:strVal val="#ppt_y"/>
                                          </p:val>
                                        </p:tav>
                                      </p:tavLst>
                                    </p:anim>
                                  </p:childTnLst>
                                </p:cTn>
                              </p:par>
                            </p:childTnLst>
                          </p:cTn>
                        </p:par>
                        <p:par>
                          <p:cTn id="16" fill="hold">
                            <p:stCondLst>
                              <p:cond delay="2000"/>
                            </p:stCondLst>
                            <p:childTnLst>
                              <p:par>
                                <p:cTn id="17" presetID="42" presetClass="entr" presetSubtype="0" fill="hold" grpId="0" nodeType="afterEffect">
                                  <p:stCondLst>
                                    <p:cond delay="0"/>
                                  </p:stCondLst>
                                  <p:childTnLst>
                                    <p:set>
                                      <p:cBhvr>
                                        <p:cTn id="18" dur="1" fill="hold">
                                          <p:stCondLst>
                                            <p:cond delay="0"/>
                                          </p:stCondLst>
                                        </p:cTn>
                                        <p:tgtEl>
                                          <p:spTgt spid="13"/>
                                        </p:tgtEl>
                                        <p:attrNameLst>
                                          <p:attrName>style.visibility</p:attrName>
                                        </p:attrNameLst>
                                      </p:cBhvr>
                                      <p:to>
                                        <p:strVal val="visible"/>
                                      </p:to>
                                    </p:set>
                                    <p:animEffect transition="in" filter="fade">
                                      <p:cBhvr>
                                        <p:cTn id="19" dur="1000"/>
                                        <p:tgtEl>
                                          <p:spTgt spid="13"/>
                                        </p:tgtEl>
                                      </p:cBhvr>
                                    </p:animEffect>
                                    <p:anim calcmode="lin" valueType="num">
                                      <p:cBhvr>
                                        <p:cTn id="20" dur="1000" fill="hold"/>
                                        <p:tgtEl>
                                          <p:spTgt spid="13"/>
                                        </p:tgtEl>
                                        <p:attrNameLst>
                                          <p:attrName>ppt_x</p:attrName>
                                        </p:attrNameLst>
                                      </p:cBhvr>
                                      <p:tavLst>
                                        <p:tav tm="0">
                                          <p:val>
                                            <p:strVal val="#ppt_x"/>
                                          </p:val>
                                        </p:tav>
                                        <p:tav tm="100000">
                                          <p:val>
                                            <p:strVal val="#ppt_x"/>
                                          </p:val>
                                        </p:tav>
                                      </p:tavLst>
                                    </p:anim>
                                    <p:anim calcmode="lin" valueType="num">
                                      <p:cBhvr>
                                        <p:cTn id="21"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8" grpId="0"/>
      <p:bldP spid="13" grpId="0"/>
    </p:bldLst>
  </p:timing>
</p:sld>
</file>

<file path=ppt/slides/slide18.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76000"/>
            <a:lum/>
          </a:blip>
          <a:srcRect/>
          <a:stretch>
            <a:fillRect/>
          </a:stretch>
        </a:blipFill>
        <a:effectLst/>
      </p:bgPr>
    </p:bg>
    <p:spTree>
      <p:nvGrpSpPr>
        <p:cNvPr id="1" name="">
          <a:extLst>
            <a:ext uri="{FF2B5EF4-FFF2-40B4-BE49-F238E27FC236}">
              <a16:creationId xmlns:a16="http://schemas.microsoft.com/office/drawing/2014/main" id="{8C039606-4105-639C-2519-8A2E811C7269}"/>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12118FCA-AC4A-4137-919F-B175D623ACF9}"/>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الأولى</a:t>
            </a:r>
            <a:endParaRPr lang="en-US" sz="2400" b="1" dirty="0">
              <a:solidFill>
                <a:schemeClr val="bg1"/>
              </a:solidFill>
              <a:latin typeface="Alexandria" charset="0"/>
              <a:cs typeface="Alexandria" charset="0"/>
            </a:endParaRPr>
          </a:p>
        </p:txBody>
      </p:sp>
      <p:sp>
        <p:nvSpPr>
          <p:cNvPr id="3" name="TextBox 2">
            <a:extLst>
              <a:ext uri="{FF2B5EF4-FFF2-40B4-BE49-F238E27FC236}">
                <a16:creationId xmlns:a16="http://schemas.microsoft.com/office/drawing/2014/main" id="{9FC82D8B-DEE4-0844-6F74-E029D44E8164}"/>
              </a:ext>
            </a:extLst>
          </p:cNvPr>
          <p:cNvSpPr txBox="1"/>
          <p:nvPr/>
        </p:nvSpPr>
        <p:spPr>
          <a:xfrm>
            <a:off x="678406" y="6157000"/>
            <a:ext cx="7847344" cy="369332"/>
          </a:xfrm>
          <a:prstGeom prst="rect">
            <a:avLst/>
          </a:prstGeom>
          <a:noFill/>
        </p:spPr>
        <p:txBody>
          <a:bodyPr wrap="square" rtlCol="0">
            <a:spAutoFit/>
          </a:bodyPr>
          <a:lstStyle/>
          <a:p>
            <a:pPr algn="just"/>
            <a:r>
              <a:rPr lang="en-US" dirty="0">
                <a:cs typeface="+mj-cs"/>
                <a:hlinkClick r:id="rId4"/>
              </a:rPr>
              <a:t>https://www.bbc.co.uk/annualreport/2014/bbc-trust/audiences.html</a:t>
            </a:r>
            <a:r>
              <a:rPr lang="ar-EG" dirty="0">
                <a:cs typeface="+mj-cs"/>
              </a:rPr>
              <a:t> </a:t>
            </a:r>
            <a:r>
              <a:rPr lang="ar-EG" b="1" dirty="0"/>
              <a:t>المصدر: </a:t>
            </a:r>
            <a:endParaRPr lang="ar-EG" dirty="0">
              <a:cs typeface="+mj-cs"/>
            </a:endParaRPr>
          </a:p>
        </p:txBody>
      </p:sp>
      <p:sp>
        <p:nvSpPr>
          <p:cNvPr id="9" name="TextBox 8">
            <a:extLst>
              <a:ext uri="{FF2B5EF4-FFF2-40B4-BE49-F238E27FC236}">
                <a16:creationId xmlns:a16="http://schemas.microsoft.com/office/drawing/2014/main" id="{097CF2E2-72B4-E24D-3570-89D80556307E}"/>
              </a:ext>
            </a:extLst>
          </p:cNvPr>
          <p:cNvSpPr txBox="1"/>
          <p:nvPr/>
        </p:nvSpPr>
        <p:spPr>
          <a:xfrm>
            <a:off x="4277428" y="3723591"/>
            <a:ext cx="6772171" cy="646331"/>
          </a:xfrm>
          <a:prstGeom prst="rect">
            <a:avLst/>
          </a:prstGeom>
          <a:noFill/>
        </p:spPr>
        <p:txBody>
          <a:bodyPr wrap="square">
            <a:spAutoFit/>
          </a:bodyPr>
          <a:lstStyle/>
          <a:p>
            <a:pPr algn="just" rtl="1">
              <a:buNone/>
            </a:pPr>
            <a:r>
              <a:rPr lang="en-US" b="1" dirty="0"/>
              <a:t>📘</a:t>
            </a:r>
            <a:r>
              <a:rPr lang="ar-EG" dirty="0">
                <a:cs typeface="+mj-cs"/>
              </a:rPr>
              <a:t>في تقريرها السنوي لعام 2013/2014، استعرضت</a:t>
            </a:r>
            <a:r>
              <a:rPr lang="en-US" dirty="0">
                <a:cs typeface="+mj-cs"/>
              </a:rPr>
              <a:t>BBC </a:t>
            </a:r>
            <a:r>
              <a:rPr lang="ar-EG" dirty="0">
                <a:cs typeface="+mj-cs"/>
              </a:rPr>
              <a:t> دورها في </a:t>
            </a:r>
            <a:r>
              <a:rPr lang="ar-EG" b="1" dirty="0">
                <a:cs typeface="+mj-cs"/>
              </a:rPr>
              <a:t>الاستماع إلى جمهورها وتحليل آرائهم وتوقعاتهم</a:t>
            </a:r>
            <a:r>
              <a:rPr lang="ar-EG" dirty="0">
                <a:cs typeface="+mj-cs"/>
              </a:rPr>
              <a:t>، من خلال استخدام أدوات منهجية في البحث الإعلامي.</a:t>
            </a:r>
          </a:p>
        </p:txBody>
      </p:sp>
      <p:sp>
        <p:nvSpPr>
          <p:cNvPr id="10" name="TextBox 9">
            <a:extLst>
              <a:ext uri="{FF2B5EF4-FFF2-40B4-BE49-F238E27FC236}">
                <a16:creationId xmlns:a16="http://schemas.microsoft.com/office/drawing/2014/main" id="{2A08419A-B10B-A5CE-78AC-93C8489901EB}"/>
              </a:ext>
            </a:extLst>
          </p:cNvPr>
          <p:cNvSpPr txBox="1"/>
          <p:nvPr/>
        </p:nvSpPr>
        <p:spPr>
          <a:xfrm>
            <a:off x="2031318" y="2332950"/>
            <a:ext cx="8370684" cy="461665"/>
          </a:xfrm>
          <a:prstGeom prst="rect">
            <a:avLst/>
          </a:prstGeom>
          <a:noFill/>
        </p:spPr>
        <p:txBody>
          <a:bodyPr wrap="square" rtlCol="0">
            <a:spAutoFit/>
          </a:bodyPr>
          <a:lstStyle>
            <a:defPPr>
              <a:defRPr lang="en-US"/>
            </a:defPPr>
            <a:lvl1pPr algn="just" rtl="1">
              <a:defRPr sz="2400" b="1">
                <a:solidFill>
                  <a:srgbClr val="0070C0"/>
                </a:solidFill>
                <a:effectLst>
                  <a:outerShdw blurRad="38100" dist="38100" dir="2700000" algn="tl">
                    <a:srgbClr val="000000">
                      <a:alpha val="43137"/>
                    </a:srgbClr>
                  </a:outerShdw>
                </a:effectLst>
              </a:defRPr>
            </a:lvl1pPr>
          </a:lstStyle>
          <a:p>
            <a:r>
              <a:rPr lang="ar-EG" dirty="0">
                <a:cs typeface="+mj-cs"/>
              </a:rPr>
              <a:t>دراسة حالة: كيف تستخدم الـ</a:t>
            </a:r>
            <a:r>
              <a:rPr lang="en-US" dirty="0">
                <a:cs typeface="+mj-cs"/>
              </a:rPr>
              <a:t>BBC </a:t>
            </a:r>
            <a:r>
              <a:rPr lang="ar-EG" dirty="0">
                <a:cs typeface="+mj-cs"/>
              </a:rPr>
              <a:t> مناهج البحث لفهم جمهورها وتطوير خدماتها؟</a:t>
            </a:r>
          </a:p>
        </p:txBody>
      </p:sp>
      <p:sp>
        <p:nvSpPr>
          <p:cNvPr id="12" name="TextBox 11">
            <a:extLst>
              <a:ext uri="{FF2B5EF4-FFF2-40B4-BE49-F238E27FC236}">
                <a16:creationId xmlns:a16="http://schemas.microsoft.com/office/drawing/2014/main" id="{70D6612C-A983-16E3-4142-71BEBAC2E038}"/>
              </a:ext>
            </a:extLst>
          </p:cNvPr>
          <p:cNvSpPr txBox="1"/>
          <p:nvPr/>
        </p:nvSpPr>
        <p:spPr>
          <a:xfrm>
            <a:off x="7935028" y="1926253"/>
            <a:ext cx="3390251" cy="369332"/>
          </a:xfrm>
          <a:prstGeom prst="rect">
            <a:avLst/>
          </a:prstGeom>
          <a:noFill/>
        </p:spPr>
        <p:txBody>
          <a:bodyPr wrap="square" rtlCol="0">
            <a:spAutoFit/>
          </a:bodyPr>
          <a:lstStyle/>
          <a:p>
            <a:pPr algn="just" rtl="1"/>
            <a:r>
              <a:rPr lang="ar-EG" u="sng" dirty="0">
                <a:cs typeface="+mj-cs"/>
              </a:rPr>
              <a:t>للمزيد من النماذج، يمكن الاطلاع على:</a:t>
            </a:r>
          </a:p>
        </p:txBody>
      </p:sp>
      <p:pic>
        <p:nvPicPr>
          <p:cNvPr id="14" name="Picture 13">
            <a:extLst>
              <a:ext uri="{FF2B5EF4-FFF2-40B4-BE49-F238E27FC236}">
                <a16:creationId xmlns:a16="http://schemas.microsoft.com/office/drawing/2014/main" id="{7C2DC5F2-9DDA-282E-8738-0B7D4924F190}"/>
              </a:ext>
            </a:extLst>
          </p:cNvPr>
          <p:cNvPicPr>
            <a:picLocks noChangeAspect="1"/>
          </p:cNvPicPr>
          <p:nvPr/>
        </p:nvPicPr>
        <p:blipFill>
          <a:blip r:embed="rId5"/>
          <a:stretch>
            <a:fillRect/>
          </a:stretch>
        </p:blipFill>
        <p:spPr>
          <a:xfrm>
            <a:off x="991839" y="3046232"/>
            <a:ext cx="2925783" cy="2567524"/>
          </a:xfrm>
          <a:prstGeom prst="rect">
            <a:avLst/>
          </a:prstGeom>
          <a:ln>
            <a:noFill/>
          </a:ln>
          <a:effectLst>
            <a:outerShdw blurRad="292100" dist="139700" dir="2700000" algn="tl" rotWithShape="0">
              <a:srgbClr val="333333">
                <a:alpha val="65000"/>
              </a:srgbClr>
            </a:outerShdw>
          </a:effectLst>
        </p:spPr>
      </p:pic>
      <p:sp>
        <p:nvSpPr>
          <p:cNvPr id="11" name="TextBox 10">
            <a:extLst>
              <a:ext uri="{FF2B5EF4-FFF2-40B4-BE49-F238E27FC236}">
                <a16:creationId xmlns:a16="http://schemas.microsoft.com/office/drawing/2014/main" id="{9634894A-0D87-0DA5-5CE1-AF0ACCEF65D8}"/>
              </a:ext>
            </a:extLst>
          </p:cNvPr>
          <p:cNvSpPr txBox="1"/>
          <p:nvPr/>
        </p:nvSpPr>
        <p:spPr>
          <a:xfrm>
            <a:off x="2598420" y="1128103"/>
            <a:ext cx="8290559" cy="523220"/>
          </a:xfrm>
          <a:prstGeom prst="rect">
            <a:avLst/>
          </a:prstGeom>
          <a:noFill/>
        </p:spPr>
        <p:txBody>
          <a:bodyPr wrap="square" rtlCol="0">
            <a:spAutoFit/>
          </a:bodyPr>
          <a:lstStyle/>
          <a:p>
            <a:pPr algn="ctr"/>
            <a:r>
              <a:rPr lang="ar-EG" sz="2800" b="1" dirty="0">
                <a:solidFill>
                  <a:srgbClr val="2E3957"/>
                </a:solidFill>
                <a:effectLst>
                  <a:outerShdw blurRad="38100" dist="38100" dir="2700000" algn="tl">
                    <a:srgbClr val="000000">
                      <a:alpha val="43137"/>
                    </a:srgbClr>
                  </a:outerShdw>
                </a:effectLst>
                <a:latin typeface="Alexandria"/>
                <a:cs typeface="+mj-cs"/>
              </a:rPr>
              <a:t>1. لماذا يجب ع</a:t>
            </a:r>
            <a:r>
              <a:rPr lang="ar-SA" sz="2800" b="1" dirty="0">
                <a:solidFill>
                  <a:srgbClr val="2E3957"/>
                </a:solidFill>
                <a:effectLst>
                  <a:outerShdw blurRad="38100" dist="38100" dir="2700000" algn="tl">
                    <a:srgbClr val="000000">
                      <a:alpha val="43137"/>
                    </a:srgbClr>
                  </a:outerShdw>
                </a:effectLst>
                <a:latin typeface="Alexandria"/>
                <a:cs typeface="+mj-cs"/>
              </a:rPr>
              <a:t>ل</a:t>
            </a:r>
            <a:r>
              <a:rPr lang="ar-EG" sz="2800" b="1" dirty="0">
                <a:solidFill>
                  <a:srgbClr val="2E3957"/>
                </a:solidFill>
                <a:effectLst>
                  <a:outerShdw blurRad="38100" dist="38100" dir="2700000" algn="tl">
                    <a:srgbClr val="000000">
                      <a:alpha val="43137"/>
                    </a:srgbClr>
                  </a:outerShdw>
                </a:effectLst>
                <a:latin typeface="Alexandria"/>
                <a:cs typeface="+mj-cs"/>
              </a:rPr>
              <a:t>ى </a:t>
            </a:r>
            <a:r>
              <a:rPr lang="ar-SA" sz="2800" b="1" dirty="0">
                <a:solidFill>
                  <a:srgbClr val="2E3957"/>
                </a:solidFill>
                <a:effectLst>
                  <a:outerShdw blurRad="38100" dist="38100" dir="2700000" algn="tl">
                    <a:srgbClr val="000000">
                      <a:alpha val="43137"/>
                    </a:srgbClr>
                  </a:outerShdw>
                </a:effectLst>
                <a:latin typeface="Alexandria"/>
                <a:cs typeface="+mj-cs"/>
              </a:rPr>
              <a:t>طلاب الإعلام</a:t>
            </a:r>
            <a:r>
              <a:rPr lang="ar-EG" sz="2800" b="1" dirty="0">
                <a:solidFill>
                  <a:srgbClr val="2E3957"/>
                </a:solidFill>
                <a:effectLst>
                  <a:outerShdw blurRad="38100" dist="38100" dir="2700000" algn="tl">
                    <a:srgbClr val="000000">
                      <a:alpha val="43137"/>
                    </a:srgbClr>
                  </a:outerShdw>
                </a:effectLst>
                <a:latin typeface="Alexandria"/>
                <a:cs typeface="+mj-cs"/>
              </a:rPr>
              <a:t> والتسويق دراسة </a:t>
            </a:r>
            <a:r>
              <a:rPr lang="ar-SA" sz="2800" b="1" dirty="0">
                <a:solidFill>
                  <a:srgbClr val="2E3957"/>
                </a:solidFill>
                <a:effectLst>
                  <a:outerShdw blurRad="38100" dist="38100" dir="2700000" algn="tl">
                    <a:srgbClr val="000000">
                      <a:alpha val="43137"/>
                    </a:srgbClr>
                  </a:outerShdw>
                </a:effectLst>
                <a:latin typeface="Alexandria"/>
                <a:cs typeface="+mj-cs"/>
              </a:rPr>
              <a:t>مناهج البحث الع</a:t>
            </a:r>
            <a:r>
              <a:rPr lang="ar-EG" sz="2800" b="1" dirty="0">
                <a:solidFill>
                  <a:srgbClr val="2E3957"/>
                </a:solidFill>
                <a:effectLst>
                  <a:outerShdw blurRad="38100" dist="38100" dir="2700000" algn="tl">
                    <a:srgbClr val="000000">
                      <a:alpha val="43137"/>
                    </a:srgbClr>
                  </a:outerShdw>
                </a:effectLst>
                <a:latin typeface="Alexandria"/>
                <a:cs typeface="+mj-cs"/>
              </a:rPr>
              <a:t>ِ</a:t>
            </a:r>
            <a:r>
              <a:rPr lang="ar-SA" sz="2800" b="1" dirty="0">
                <a:solidFill>
                  <a:srgbClr val="2E3957"/>
                </a:solidFill>
                <a:effectLst>
                  <a:outerShdw blurRad="38100" dist="38100" dir="2700000" algn="tl">
                    <a:srgbClr val="000000">
                      <a:alpha val="43137"/>
                    </a:srgbClr>
                  </a:outerShdw>
                </a:effectLst>
                <a:latin typeface="Alexandria"/>
                <a:cs typeface="+mj-cs"/>
              </a:rPr>
              <a:t>لمي</a:t>
            </a:r>
            <a:r>
              <a:rPr lang="ar-EG" sz="2800" b="1" dirty="0">
                <a:solidFill>
                  <a:srgbClr val="2E3957"/>
                </a:solidFill>
                <a:effectLst>
                  <a:outerShdw blurRad="38100" dist="38100" dir="2700000" algn="tl">
                    <a:srgbClr val="000000">
                      <a:alpha val="43137"/>
                    </a:srgbClr>
                  </a:outerShdw>
                </a:effectLst>
                <a:latin typeface="Alexandria"/>
                <a:cs typeface="+mj-cs"/>
              </a:rPr>
              <a:t>؟</a:t>
            </a:r>
          </a:p>
        </p:txBody>
      </p:sp>
    </p:spTree>
    <p:extLst>
      <p:ext uri="{BB962C8B-B14F-4D97-AF65-F5344CB8AC3E}">
        <p14:creationId xmlns:p14="http://schemas.microsoft.com/office/powerpoint/2010/main" val="1486442131"/>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grpId="0" nodeType="afterEffect">
                                  <p:stCondLst>
                                    <p:cond delay="0"/>
                                  </p:stCondLst>
                                  <p:childTnLst>
                                    <p:set>
                                      <p:cBhvr>
                                        <p:cTn id="12" dur="1" fill="hold">
                                          <p:stCondLst>
                                            <p:cond delay="0"/>
                                          </p:stCondLst>
                                        </p:cTn>
                                        <p:tgtEl>
                                          <p:spTgt spid="12"/>
                                        </p:tgtEl>
                                        <p:attrNameLst>
                                          <p:attrName>style.visibility</p:attrName>
                                        </p:attrNameLst>
                                      </p:cBhvr>
                                      <p:to>
                                        <p:strVal val="visible"/>
                                      </p:to>
                                    </p:set>
                                    <p:animEffect transition="in" filter="fade">
                                      <p:cBhvr>
                                        <p:cTn id="13" dur="1000"/>
                                        <p:tgtEl>
                                          <p:spTgt spid="12"/>
                                        </p:tgtEl>
                                      </p:cBhvr>
                                    </p:animEffect>
                                    <p:anim calcmode="lin" valueType="num">
                                      <p:cBhvr>
                                        <p:cTn id="14" dur="1000" fill="hold"/>
                                        <p:tgtEl>
                                          <p:spTgt spid="12"/>
                                        </p:tgtEl>
                                        <p:attrNameLst>
                                          <p:attrName>ppt_x</p:attrName>
                                        </p:attrNameLst>
                                      </p:cBhvr>
                                      <p:tavLst>
                                        <p:tav tm="0">
                                          <p:val>
                                            <p:strVal val="#ppt_x"/>
                                          </p:val>
                                        </p:tav>
                                        <p:tav tm="100000">
                                          <p:val>
                                            <p:strVal val="#ppt_x"/>
                                          </p:val>
                                        </p:tav>
                                      </p:tavLst>
                                    </p:anim>
                                    <p:anim calcmode="lin" valueType="num">
                                      <p:cBhvr>
                                        <p:cTn id="15" dur="1000" fill="hold"/>
                                        <p:tgtEl>
                                          <p:spTgt spid="12"/>
                                        </p:tgtEl>
                                        <p:attrNameLst>
                                          <p:attrName>ppt_y</p:attrName>
                                        </p:attrNameLst>
                                      </p:cBhvr>
                                      <p:tavLst>
                                        <p:tav tm="0">
                                          <p:val>
                                            <p:strVal val="#ppt_y+.1"/>
                                          </p:val>
                                        </p:tav>
                                        <p:tav tm="100000">
                                          <p:val>
                                            <p:strVal val="#ppt_y"/>
                                          </p:val>
                                        </p:tav>
                                      </p:tavLst>
                                    </p:anim>
                                  </p:childTnLst>
                                </p:cTn>
                              </p:par>
                            </p:childTnLst>
                          </p:cTn>
                        </p:par>
                        <p:par>
                          <p:cTn id="16" fill="hold">
                            <p:stCondLst>
                              <p:cond delay="2000"/>
                            </p:stCondLst>
                            <p:childTnLst>
                              <p:par>
                                <p:cTn id="17" presetID="42" presetClass="entr" presetSubtype="0" fill="hold" grpId="0" nodeType="afterEffect">
                                  <p:stCondLst>
                                    <p:cond delay="0"/>
                                  </p:stCondLst>
                                  <p:childTnLst>
                                    <p:set>
                                      <p:cBhvr>
                                        <p:cTn id="18" dur="1" fill="hold">
                                          <p:stCondLst>
                                            <p:cond delay="0"/>
                                          </p:stCondLst>
                                        </p:cTn>
                                        <p:tgtEl>
                                          <p:spTgt spid="11"/>
                                        </p:tgtEl>
                                        <p:attrNameLst>
                                          <p:attrName>style.visibility</p:attrName>
                                        </p:attrNameLst>
                                      </p:cBhvr>
                                      <p:to>
                                        <p:strVal val="visible"/>
                                      </p:to>
                                    </p:set>
                                    <p:animEffect transition="in" filter="fade">
                                      <p:cBhvr>
                                        <p:cTn id="19" dur="1000"/>
                                        <p:tgtEl>
                                          <p:spTgt spid="11"/>
                                        </p:tgtEl>
                                      </p:cBhvr>
                                    </p:animEffect>
                                    <p:anim calcmode="lin" valueType="num">
                                      <p:cBhvr>
                                        <p:cTn id="20" dur="1000" fill="hold"/>
                                        <p:tgtEl>
                                          <p:spTgt spid="11"/>
                                        </p:tgtEl>
                                        <p:attrNameLst>
                                          <p:attrName>ppt_x</p:attrName>
                                        </p:attrNameLst>
                                      </p:cBhvr>
                                      <p:tavLst>
                                        <p:tav tm="0">
                                          <p:val>
                                            <p:strVal val="#ppt_x"/>
                                          </p:val>
                                        </p:tav>
                                        <p:tav tm="100000">
                                          <p:val>
                                            <p:strVal val="#ppt_x"/>
                                          </p:val>
                                        </p:tav>
                                      </p:tavLst>
                                    </p:anim>
                                    <p:anim calcmode="lin" valueType="num">
                                      <p:cBhvr>
                                        <p:cTn id="21"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12" grpId="0"/>
      <p:bldP spid="11"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79B32BF-248F-0B8F-8E07-25B9673C31BA}"/>
            </a:ext>
          </a:extLst>
        </p:cNvPr>
        <p:cNvGrpSpPr/>
        <p:nvPr/>
      </p:nvGrpSpPr>
      <p:grpSpPr>
        <a:xfrm>
          <a:off x="0" y="0"/>
          <a:ext cx="0" cy="0"/>
          <a:chOff x="0" y="0"/>
          <a:chExt cx="0" cy="0"/>
        </a:xfrm>
      </p:grpSpPr>
      <p:sp>
        <p:nvSpPr>
          <p:cNvPr id="9" name="Rectangle 8">
            <a:extLst>
              <a:ext uri="{FF2B5EF4-FFF2-40B4-BE49-F238E27FC236}">
                <a16:creationId xmlns:a16="http://schemas.microsoft.com/office/drawing/2014/main" id="{EC3E7293-BEE0-63FD-6174-F1FBF49CAFA3}"/>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26" name="Rectangle 25">
            <a:extLst>
              <a:ext uri="{FF2B5EF4-FFF2-40B4-BE49-F238E27FC236}">
                <a16:creationId xmlns:a16="http://schemas.microsoft.com/office/drawing/2014/main" id="{02CCBC22-C884-769A-4CE9-404BF9C8C046}"/>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pic>
        <p:nvPicPr>
          <p:cNvPr id="4" name="Picture Placeholder 3">
            <a:extLst>
              <a:ext uri="{FF2B5EF4-FFF2-40B4-BE49-F238E27FC236}">
                <a16:creationId xmlns:a16="http://schemas.microsoft.com/office/drawing/2014/main" id="{1FB7735D-EF17-FE15-29FD-FBFC14B87585}"/>
              </a:ext>
            </a:extLst>
          </p:cNvPr>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a:extLst>
              <a:ext uri="{FF2B5EF4-FFF2-40B4-BE49-F238E27FC236}">
                <a16:creationId xmlns:a16="http://schemas.microsoft.com/office/drawing/2014/main" id="{F4F37D03-39CD-DD82-1EF8-92CEEA85024D}"/>
              </a:ext>
            </a:extLst>
          </p:cNvPr>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5179869B-BFED-1011-4DE0-0471FEDAF253}"/>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1" name="TextBox 40">
            <a:extLst>
              <a:ext uri="{FF2B5EF4-FFF2-40B4-BE49-F238E27FC236}">
                <a16:creationId xmlns:a16="http://schemas.microsoft.com/office/drawing/2014/main" id="{1FC4A91B-39FC-1748-E0BF-2D782FC95D3B}"/>
              </a:ext>
            </a:extLst>
          </p:cNvPr>
          <p:cNvSpPr txBox="1"/>
          <p:nvPr/>
        </p:nvSpPr>
        <p:spPr>
          <a:xfrm>
            <a:off x="1962008" y="5027146"/>
            <a:ext cx="2755884" cy="523220"/>
          </a:xfrm>
          <a:prstGeom prst="rect">
            <a:avLst/>
          </a:prstGeom>
          <a:noFill/>
        </p:spPr>
        <p:txBody>
          <a:bodyPr wrap="none" rtlCol="0">
            <a:spAutoFit/>
          </a:bodyPr>
          <a:lstStyle/>
          <a:p>
            <a:pPr algn="ctr"/>
            <a:r>
              <a:rPr lang="ar-EG" sz="2800" b="1" dirty="0">
                <a:solidFill>
                  <a:schemeClr val="accent5">
                    <a:lumMod val="75000"/>
                  </a:schemeClr>
                </a:solidFill>
                <a:effectLst>
                  <a:outerShdw blurRad="38100" dist="38100" dir="2700000" algn="tl">
                    <a:srgbClr val="000000">
                      <a:alpha val="43137"/>
                    </a:srgbClr>
                  </a:outerShdw>
                </a:effectLst>
                <a:latin typeface="Alexandria" charset="0"/>
                <a:cs typeface="+mj-cs"/>
              </a:rPr>
              <a:t>أغراض البحث العِلمي</a:t>
            </a:r>
            <a:endParaRPr lang="en-US" sz="2800" b="1" dirty="0">
              <a:solidFill>
                <a:schemeClr val="accent5">
                  <a:lumMod val="75000"/>
                </a:schemeClr>
              </a:solidFill>
              <a:effectLst>
                <a:outerShdw blurRad="38100" dist="38100" dir="2700000" algn="tl">
                  <a:srgbClr val="000000">
                    <a:alpha val="43137"/>
                  </a:srgbClr>
                </a:outerShdw>
              </a:effectLst>
              <a:latin typeface="Alexandria" charset="0"/>
              <a:cs typeface="+mj-cs"/>
            </a:endParaRPr>
          </a:p>
        </p:txBody>
      </p:sp>
      <p:sp>
        <p:nvSpPr>
          <p:cNvPr id="43" name="TextBox 42">
            <a:extLst>
              <a:ext uri="{FF2B5EF4-FFF2-40B4-BE49-F238E27FC236}">
                <a16:creationId xmlns:a16="http://schemas.microsoft.com/office/drawing/2014/main" id="{499C451E-1873-7FE0-4DBF-DCF715436C04}"/>
              </a:ext>
            </a:extLst>
          </p:cNvPr>
          <p:cNvSpPr txBox="1"/>
          <p:nvPr/>
        </p:nvSpPr>
        <p:spPr>
          <a:xfrm>
            <a:off x="5005221" y="1354195"/>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EG" sz="4000" b="1" dirty="0">
                <a:solidFill>
                  <a:schemeClr val="bg1"/>
                </a:solidFill>
                <a:latin typeface="Alexandria" charset="0"/>
                <a:cs typeface="Alexandria" charset="0"/>
              </a:rPr>
              <a:t>2</a:t>
            </a:r>
            <a:endParaRPr lang="en-US" sz="4000" b="1" dirty="0">
              <a:solidFill>
                <a:schemeClr val="bg1"/>
              </a:solidFill>
              <a:latin typeface="Alexandria" charset="0"/>
              <a:cs typeface="Alexandria" charset="0"/>
            </a:endParaRPr>
          </a:p>
        </p:txBody>
      </p:sp>
      <p:pic>
        <p:nvPicPr>
          <p:cNvPr id="5" name="Graphic 21">
            <a:extLst>
              <a:ext uri="{FF2B5EF4-FFF2-40B4-BE49-F238E27FC236}">
                <a16:creationId xmlns:a16="http://schemas.microsoft.com/office/drawing/2014/main" id="{3877420E-6FCD-EB63-B487-1FE88FF5A91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41161595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par>
                          <p:cTn id="11" fill="hold">
                            <p:stCondLst>
                              <p:cond delay="750"/>
                            </p:stCondLst>
                            <p:childTnLst>
                              <p:par>
                                <p:cTn id="12" presetID="22" presetClass="entr" presetSubtype="4" fill="hold" grpId="0" nodeType="afterEffect">
                                  <p:stCondLst>
                                    <p:cond delay="0"/>
                                  </p:stCondLst>
                                  <p:childTnLst>
                                    <p:set>
                                      <p:cBhvr>
                                        <p:cTn id="13" dur="1" fill="hold">
                                          <p:stCondLst>
                                            <p:cond delay="0"/>
                                          </p:stCondLst>
                                        </p:cTn>
                                        <p:tgtEl>
                                          <p:spTgt spid="43"/>
                                        </p:tgtEl>
                                        <p:attrNameLst>
                                          <p:attrName>style.visibility</p:attrName>
                                        </p:attrNameLst>
                                      </p:cBhvr>
                                      <p:to>
                                        <p:strVal val="visible"/>
                                      </p:to>
                                    </p:set>
                                    <p:animEffect transition="in" filter="wipe(down)">
                                      <p:cBhvr>
                                        <p:cTn id="14" dur="500"/>
                                        <p:tgtEl>
                                          <p:spTgt spid="43"/>
                                        </p:tgtEl>
                                      </p:cBhvr>
                                    </p:animEffect>
                                  </p:childTnLst>
                                </p:cTn>
                              </p:par>
                            </p:childTnLst>
                          </p:cTn>
                        </p:par>
                        <p:par>
                          <p:cTn id="15" fill="hold">
                            <p:stCondLst>
                              <p:cond delay="1250"/>
                            </p:stCondLst>
                            <p:childTnLst>
                              <p:par>
                                <p:cTn id="16" presetID="22" presetClass="entr" presetSubtype="4" fill="hold" grpId="0" nodeType="afterEffect">
                                  <p:stCondLst>
                                    <p:cond delay="0"/>
                                  </p:stCondLst>
                                  <p:childTnLst>
                                    <p:set>
                                      <p:cBhvr>
                                        <p:cTn id="17" dur="1" fill="hold">
                                          <p:stCondLst>
                                            <p:cond delay="0"/>
                                          </p:stCondLst>
                                        </p:cTn>
                                        <p:tgtEl>
                                          <p:spTgt spid="41"/>
                                        </p:tgtEl>
                                        <p:attrNameLst>
                                          <p:attrName>style.visibility</p:attrName>
                                        </p:attrNameLst>
                                      </p:cBhvr>
                                      <p:to>
                                        <p:strVal val="visible"/>
                                      </p:to>
                                    </p:set>
                                    <p:animEffect transition="in" filter="wipe(down)">
                                      <p:cBhvr>
                                        <p:cTn id="18" dur="500"/>
                                        <p:tgtEl>
                                          <p:spTgt spid="4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P spid="41" grpId="0"/>
      <p:bldP spid="43" grpId="0"/>
    </p:bldLst>
  </p:timing>
</p:sld>
</file>

<file path=ppt/slides/slide20.xml><?xml version="1.0" encoding="utf-8"?>
<p:sld xmlns:a="http://schemas.openxmlformats.org/drawingml/2006/main" xmlns:r="http://schemas.openxmlformats.org/officeDocument/2006/relationships" xmlns:p="http://schemas.openxmlformats.org/presentationml/2006/main">
  <p:cSld>
    <p:bg>
      <p:bgPr>
        <a:blipFill dpi="0" rotWithShape="1">
          <a:blip r:embed="rId5">
            <a:alphaModFix amt="76000"/>
            <a:lum/>
          </a:blip>
          <a:srcRect/>
          <a:stretch>
            <a:fillRect/>
          </a:stretch>
        </a:blipFill>
        <a:effectLst/>
      </p:bgPr>
    </p:bg>
    <p:spTree>
      <p:nvGrpSpPr>
        <p:cNvPr id="1" name="">
          <a:extLst>
            <a:ext uri="{FF2B5EF4-FFF2-40B4-BE49-F238E27FC236}">
              <a16:creationId xmlns:a16="http://schemas.microsoft.com/office/drawing/2014/main" id="{A4D5CE1E-D9EA-A8B4-E68A-3D1C7A65B81A}"/>
            </a:ext>
          </a:extLst>
        </p:cNvPr>
        <p:cNvGrpSpPr/>
        <p:nvPr/>
      </p:nvGrpSpPr>
      <p:grpSpPr>
        <a:xfrm>
          <a:off x="0" y="0"/>
          <a:ext cx="0" cy="0"/>
          <a:chOff x="0" y="0"/>
          <a:chExt cx="0" cy="0"/>
        </a:xfrm>
      </p:grpSpPr>
      <p:sp>
        <p:nvSpPr>
          <p:cNvPr id="4" name="TextBox 3">
            <a:extLst>
              <a:ext uri="{FF2B5EF4-FFF2-40B4-BE49-F238E27FC236}">
                <a16:creationId xmlns:a16="http://schemas.microsoft.com/office/drawing/2014/main" id="{93B1B2BD-3469-5959-35BC-AD34976246C7}"/>
              </a:ext>
            </a:extLst>
          </p:cNvPr>
          <p:cNvSpPr txBox="1"/>
          <p:nvPr/>
        </p:nvSpPr>
        <p:spPr>
          <a:xfrm>
            <a:off x="956279" y="2445178"/>
            <a:ext cx="10135181" cy="923330"/>
          </a:xfrm>
          <a:prstGeom prst="rect">
            <a:avLst/>
          </a:prstGeom>
          <a:noFill/>
        </p:spPr>
        <p:txBody>
          <a:bodyPr wrap="square" rtlCol="0">
            <a:spAutoFit/>
          </a:bodyPr>
          <a:lstStyle/>
          <a:p>
            <a:pPr algn="just" rtl="1"/>
            <a:r>
              <a:rPr lang="en-US" dirty="0">
                <a:cs typeface="+mj-cs"/>
              </a:rPr>
              <a:t>	</a:t>
            </a:r>
            <a:r>
              <a:rPr lang="ar-SA" dirty="0">
                <a:cs typeface="+mj-cs"/>
              </a:rPr>
              <a:t>البحث العلمي ليس مجرد نشاط أكاديمي نظري، بل هو أداة فعالة لفهم الواقع وتقديم حلول للمشكلات القائمة في المجتمع. في مجال الإعلام، يُعد البحث العلمي وسيلة لفهم سلوك الجمهور، وتحليل المحتوى الإعلامي، ودراسة تأثير الوسائل الإعلامية </a:t>
            </a:r>
            <a:r>
              <a:rPr lang="ar-EG" dirty="0">
                <a:cs typeface="+mj-cs"/>
              </a:rPr>
              <a:t>والاستراتيجيات التسويقية </a:t>
            </a:r>
            <a:r>
              <a:rPr lang="ar-SA" dirty="0">
                <a:cs typeface="+mj-cs"/>
              </a:rPr>
              <a:t>على الرأي</a:t>
            </a:r>
            <a:r>
              <a:rPr lang="ar-EG" dirty="0">
                <a:cs typeface="+mj-cs"/>
              </a:rPr>
              <a:t>ّ</a:t>
            </a:r>
            <a:r>
              <a:rPr lang="ar-SA" dirty="0">
                <a:cs typeface="+mj-cs"/>
              </a:rPr>
              <a:t> العام</a:t>
            </a:r>
            <a:r>
              <a:rPr lang="en-US" dirty="0">
                <a:cs typeface="+mj-cs"/>
              </a:rPr>
              <a:t>.</a:t>
            </a:r>
          </a:p>
        </p:txBody>
      </p:sp>
      <p:sp>
        <p:nvSpPr>
          <p:cNvPr id="5" name="TextBox 4">
            <a:extLst>
              <a:ext uri="{FF2B5EF4-FFF2-40B4-BE49-F238E27FC236}">
                <a16:creationId xmlns:a16="http://schemas.microsoft.com/office/drawing/2014/main" id="{8EE47EDF-B7A4-B864-6CC9-93F2118F3BAD}"/>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الأولى</a:t>
            </a:r>
            <a:endParaRPr lang="en-US" sz="2400" b="1" dirty="0">
              <a:solidFill>
                <a:schemeClr val="bg1"/>
              </a:solidFill>
              <a:latin typeface="Alexandria" charset="0"/>
              <a:cs typeface="Alexandria" charset="0"/>
            </a:endParaRPr>
          </a:p>
        </p:txBody>
      </p:sp>
      <p:sp>
        <p:nvSpPr>
          <p:cNvPr id="6" name="TextBox 5">
            <a:extLst>
              <a:ext uri="{FF2B5EF4-FFF2-40B4-BE49-F238E27FC236}">
                <a16:creationId xmlns:a16="http://schemas.microsoft.com/office/drawing/2014/main" id="{7D7D9916-1434-E97A-B747-90EB95D3E28A}"/>
              </a:ext>
            </a:extLst>
          </p:cNvPr>
          <p:cNvSpPr txBox="1"/>
          <p:nvPr/>
        </p:nvSpPr>
        <p:spPr>
          <a:xfrm>
            <a:off x="3085227" y="1128103"/>
            <a:ext cx="7146402" cy="523220"/>
          </a:xfrm>
          <a:prstGeom prst="rect">
            <a:avLst/>
          </a:prstGeom>
          <a:noFill/>
        </p:spPr>
        <p:txBody>
          <a:bodyPr wrap="square" rtlCol="0">
            <a:spAutoFit/>
          </a:bodyPr>
          <a:lstStyle/>
          <a:p>
            <a:pPr algn="ctr"/>
            <a:r>
              <a:rPr lang="ar-EG" sz="2800" b="1" dirty="0">
                <a:solidFill>
                  <a:srgbClr val="2E3957"/>
                </a:solidFill>
                <a:effectLst>
                  <a:outerShdw blurRad="38100" dist="38100" dir="2700000" algn="tl">
                    <a:srgbClr val="000000">
                      <a:alpha val="43137"/>
                    </a:srgbClr>
                  </a:outerShdw>
                </a:effectLst>
                <a:latin typeface="Alexandria"/>
                <a:cs typeface="+mj-cs"/>
              </a:rPr>
              <a:t>2. أغراض </a:t>
            </a:r>
            <a:r>
              <a:rPr lang="ar-SA" sz="2800" b="1" dirty="0">
                <a:solidFill>
                  <a:srgbClr val="2E3957"/>
                </a:solidFill>
                <a:effectLst>
                  <a:outerShdw blurRad="38100" dist="38100" dir="2700000" algn="tl">
                    <a:srgbClr val="000000">
                      <a:alpha val="43137"/>
                    </a:srgbClr>
                  </a:outerShdw>
                </a:effectLst>
                <a:latin typeface="Alexandria"/>
                <a:cs typeface="+mj-cs"/>
              </a:rPr>
              <a:t>البحث الع</a:t>
            </a:r>
            <a:r>
              <a:rPr lang="ar-EG" sz="2800" b="1" dirty="0">
                <a:solidFill>
                  <a:srgbClr val="2E3957"/>
                </a:solidFill>
                <a:effectLst>
                  <a:outerShdw blurRad="38100" dist="38100" dir="2700000" algn="tl">
                    <a:srgbClr val="000000">
                      <a:alpha val="43137"/>
                    </a:srgbClr>
                  </a:outerShdw>
                </a:effectLst>
                <a:latin typeface="Alexandria"/>
                <a:cs typeface="+mj-cs"/>
              </a:rPr>
              <a:t>ِ</a:t>
            </a:r>
            <a:r>
              <a:rPr lang="ar-SA" sz="2800" b="1" dirty="0">
                <a:solidFill>
                  <a:srgbClr val="2E3957"/>
                </a:solidFill>
                <a:effectLst>
                  <a:outerShdw blurRad="38100" dist="38100" dir="2700000" algn="tl">
                    <a:srgbClr val="000000">
                      <a:alpha val="43137"/>
                    </a:srgbClr>
                  </a:outerShdw>
                </a:effectLst>
                <a:latin typeface="Alexandria"/>
                <a:cs typeface="+mj-cs"/>
              </a:rPr>
              <a:t>لمي</a:t>
            </a:r>
            <a:r>
              <a:rPr lang="ar-EG" sz="2800" b="1" dirty="0">
                <a:solidFill>
                  <a:srgbClr val="2E3957"/>
                </a:solidFill>
                <a:effectLst>
                  <a:outerShdw blurRad="38100" dist="38100" dir="2700000" algn="tl">
                    <a:srgbClr val="000000">
                      <a:alpha val="43137"/>
                    </a:srgbClr>
                  </a:outerShdw>
                </a:effectLst>
                <a:latin typeface="Alexandria"/>
                <a:cs typeface="+mj-cs"/>
              </a:rPr>
              <a:t>:</a:t>
            </a:r>
          </a:p>
        </p:txBody>
      </p:sp>
      <p:sp>
        <p:nvSpPr>
          <p:cNvPr id="2" name="TextBox 1">
            <a:extLst>
              <a:ext uri="{FF2B5EF4-FFF2-40B4-BE49-F238E27FC236}">
                <a16:creationId xmlns:a16="http://schemas.microsoft.com/office/drawing/2014/main" id="{C7006A62-61DB-761D-5F7D-1E05FF413B13}"/>
              </a:ext>
            </a:extLst>
          </p:cNvPr>
          <p:cNvSpPr txBox="1"/>
          <p:nvPr/>
        </p:nvSpPr>
        <p:spPr>
          <a:xfrm>
            <a:off x="4111732" y="3627548"/>
            <a:ext cx="7132128" cy="1631216"/>
          </a:xfrm>
          <a:prstGeom prst="rect">
            <a:avLst/>
          </a:prstGeom>
          <a:noFill/>
        </p:spPr>
        <p:txBody>
          <a:bodyPr wrap="square" rtlCol="0">
            <a:spAutoFit/>
          </a:bodyPr>
          <a:lstStyle/>
          <a:p>
            <a:pPr algn="just" rtl="1"/>
            <a:r>
              <a:rPr lang="en-US" dirty="0">
                <a:cs typeface="+mj-cs"/>
              </a:rPr>
              <a:t>	</a:t>
            </a:r>
            <a:r>
              <a:rPr lang="ar-SA" u="sng" dirty="0">
                <a:cs typeface="+mj-cs"/>
              </a:rPr>
              <a:t>يُجرى البحث العلمي لأغراض متعددة، منها</a:t>
            </a:r>
            <a:r>
              <a:rPr lang="en-US" u="sng" dirty="0">
                <a:cs typeface="+mj-cs"/>
              </a:rPr>
              <a:t>:</a:t>
            </a:r>
          </a:p>
          <a:p>
            <a:pPr marL="285750" lvl="0" indent="-285750" algn="just" rtl="1">
              <a:buFont typeface="Arial" panose="020B0604020202020204" pitchFamily="34" charset="0"/>
              <a:buChar char="•"/>
            </a:pPr>
            <a:endParaRPr lang="ar-EG" sz="1000" dirty="0">
              <a:cs typeface="+mj-cs"/>
            </a:endParaRPr>
          </a:p>
          <a:p>
            <a:pPr marL="285750" lvl="0" indent="-285750" algn="just" rtl="1">
              <a:buFont typeface="Arial" panose="020B0604020202020204" pitchFamily="34" charset="0"/>
              <a:buChar char="•"/>
            </a:pPr>
            <a:r>
              <a:rPr lang="ar-SA" dirty="0">
                <a:cs typeface="+mj-cs"/>
              </a:rPr>
              <a:t>توليد أفكار جديدة</a:t>
            </a:r>
            <a:r>
              <a:rPr lang="en-US" dirty="0">
                <a:cs typeface="+mj-cs"/>
              </a:rPr>
              <a:t>.</a:t>
            </a:r>
          </a:p>
          <a:p>
            <a:pPr marL="285750" lvl="0" indent="-285750" algn="just" rtl="1">
              <a:buFont typeface="Arial" panose="020B0604020202020204" pitchFamily="34" charset="0"/>
              <a:buChar char="•"/>
            </a:pPr>
            <a:r>
              <a:rPr lang="ar-SA" dirty="0">
                <a:cs typeface="+mj-cs"/>
              </a:rPr>
              <a:t>اختبار المفاهيم</a:t>
            </a:r>
            <a:r>
              <a:rPr lang="en-US" dirty="0">
                <a:cs typeface="+mj-cs"/>
              </a:rPr>
              <a:t>.</a:t>
            </a:r>
            <a:endParaRPr lang="ar-EG" dirty="0">
              <a:cs typeface="+mj-cs"/>
            </a:endParaRPr>
          </a:p>
          <a:p>
            <a:pPr marL="285750" indent="-285750" algn="just" rtl="1">
              <a:buFont typeface="Arial" panose="020B0604020202020204" pitchFamily="34" charset="0"/>
              <a:buChar char="•"/>
            </a:pPr>
            <a:r>
              <a:rPr lang="ar-SA" dirty="0"/>
              <a:t>مراجعة النظريات القائمة</a:t>
            </a:r>
            <a:r>
              <a:rPr lang="en-US" dirty="0"/>
              <a:t>.</a:t>
            </a:r>
          </a:p>
          <a:p>
            <a:pPr marL="285750" lvl="0" indent="-285750" algn="just" rtl="1">
              <a:buFont typeface="Arial" panose="020B0604020202020204" pitchFamily="34" charset="0"/>
              <a:buChar char="•"/>
            </a:pPr>
            <a:r>
              <a:rPr lang="ar-SA" dirty="0">
                <a:cs typeface="+mj-cs"/>
              </a:rPr>
              <a:t>إعادة توجيه النظريات في سياقات جديدة</a:t>
            </a:r>
            <a:r>
              <a:rPr lang="en-US" dirty="0">
                <a:cs typeface="+mj-cs"/>
              </a:rPr>
              <a:t>.</a:t>
            </a:r>
            <a:endParaRPr lang="ar-EG" dirty="0">
              <a:cs typeface="+mj-cs"/>
            </a:endParaRPr>
          </a:p>
        </p:txBody>
      </p:sp>
      <p:pic>
        <p:nvPicPr>
          <p:cNvPr id="8" name="female-learning-online-animation-download-in-lottie-json-gif-static-svg-file-formats--study-preparation-education-student-pack-school-animations-7874165">
            <a:hlinkClick r:id="" action="ppaction://media"/>
            <a:extLst>
              <a:ext uri="{FF2B5EF4-FFF2-40B4-BE49-F238E27FC236}">
                <a16:creationId xmlns:a16="http://schemas.microsoft.com/office/drawing/2014/main" id="{B6D6EA9A-3A6A-DB0A-2E35-D47103ECD10D}"/>
              </a:ext>
            </a:extLst>
          </p:cNvPr>
          <p:cNvPicPr>
            <a:picLocks noChangeAspect="1"/>
          </p:cNvPicPr>
          <p:nvPr>
            <a:videoFile r:link="rId2"/>
            <p:extLst>
              <p:ext uri="{DAA4B4D4-6D71-4841-9C94-3DE7FCFB9230}">
                <p14:media xmlns:p14="http://schemas.microsoft.com/office/powerpoint/2010/main" r:embed="rId3">
                  <p14:trim st="2228"/>
                </p14:media>
              </p:ext>
            </p:extLst>
          </p:nvPr>
        </p:nvPicPr>
        <p:blipFill>
          <a:blip r:embed="rId6"/>
          <a:stretch>
            <a:fillRect/>
          </a:stretch>
        </p:blipFill>
        <p:spPr>
          <a:xfrm>
            <a:off x="1387152" y="3389351"/>
            <a:ext cx="1727119" cy="1727119"/>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2730838774"/>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grpId="0" nodeType="after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1000"/>
                                        <p:tgtEl>
                                          <p:spTgt spid="4"/>
                                        </p:tgtEl>
                                      </p:cBhvr>
                                    </p:animEffect>
                                    <p:anim calcmode="lin" valueType="num">
                                      <p:cBhvr>
                                        <p:cTn id="14" dur="1000" fill="hold"/>
                                        <p:tgtEl>
                                          <p:spTgt spid="4"/>
                                        </p:tgtEl>
                                        <p:attrNameLst>
                                          <p:attrName>ppt_x</p:attrName>
                                        </p:attrNameLst>
                                      </p:cBhvr>
                                      <p:tavLst>
                                        <p:tav tm="0">
                                          <p:val>
                                            <p:strVal val="#ppt_x"/>
                                          </p:val>
                                        </p:tav>
                                        <p:tav tm="100000">
                                          <p:val>
                                            <p:strVal val="#ppt_x"/>
                                          </p:val>
                                        </p:tav>
                                      </p:tavLst>
                                    </p:anim>
                                    <p:anim calcmode="lin" valueType="num">
                                      <p:cBhvr>
                                        <p:cTn id="15" dur="1000" fill="hold"/>
                                        <p:tgtEl>
                                          <p:spTgt spid="4"/>
                                        </p:tgtEl>
                                        <p:attrNameLst>
                                          <p:attrName>ppt_y</p:attrName>
                                        </p:attrNameLst>
                                      </p:cBhvr>
                                      <p:tavLst>
                                        <p:tav tm="0">
                                          <p:val>
                                            <p:strVal val="#ppt_y+.1"/>
                                          </p:val>
                                        </p:tav>
                                        <p:tav tm="100000">
                                          <p:val>
                                            <p:strVal val="#ppt_y"/>
                                          </p:val>
                                        </p:tav>
                                      </p:tavLst>
                                    </p:anim>
                                  </p:childTnLst>
                                </p:cTn>
                              </p:par>
                            </p:childTnLst>
                          </p:cTn>
                        </p:par>
                        <p:par>
                          <p:cTn id="16" fill="hold">
                            <p:stCondLst>
                              <p:cond delay="2000"/>
                            </p:stCondLst>
                            <p:childTnLst>
                              <p:par>
                                <p:cTn id="17" presetID="42" presetClass="entr" presetSubtype="0" fill="hold" grpId="0" nodeType="afterEffect">
                                  <p:stCondLst>
                                    <p:cond delay="0"/>
                                  </p:stCondLst>
                                  <p:childTnLst>
                                    <p:set>
                                      <p:cBhvr>
                                        <p:cTn id="18" dur="1" fill="hold">
                                          <p:stCondLst>
                                            <p:cond delay="0"/>
                                          </p:stCondLst>
                                        </p:cTn>
                                        <p:tgtEl>
                                          <p:spTgt spid="2"/>
                                        </p:tgtEl>
                                        <p:attrNameLst>
                                          <p:attrName>style.visibility</p:attrName>
                                        </p:attrNameLst>
                                      </p:cBhvr>
                                      <p:to>
                                        <p:strVal val="visible"/>
                                      </p:to>
                                    </p:set>
                                    <p:animEffect transition="in" filter="fade">
                                      <p:cBhvr>
                                        <p:cTn id="19" dur="1000"/>
                                        <p:tgtEl>
                                          <p:spTgt spid="2"/>
                                        </p:tgtEl>
                                      </p:cBhvr>
                                    </p:animEffect>
                                    <p:anim calcmode="lin" valueType="num">
                                      <p:cBhvr>
                                        <p:cTn id="20" dur="1000" fill="hold"/>
                                        <p:tgtEl>
                                          <p:spTgt spid="2"/>
                                        </p:tgtEl>
                                        <p:attrNameLst>
                                          <p:attrName>ppt_x</p:attrName>
                                        </p:attrNameLst>
                                      </p:cBhvr>
                                      <p:tavLst>
                                        <p:tav tm="0">
                                          <p:val>
                                            <p:strVal val="#ppt_x"/>
                                          </p:val>
                                        </p:tav>
                                        <p:tav tm="100000">
                                          <p:val>
                                            <p:strVal val="#ppt_x"/>
                                          </p:val>
                                        </p:tav>
                                      </p:tavLst>
                                    </p:anim>
                                    <p:anim calcmode="lin" valueType="num">
                                      <p:cBhvr>
                                        <p:cTn id="21" dur="1000" fill="hold"/>
                                        <p:tgtEl>
                                          <p:spTgt spid="2"/>
                                        </p:tgtEl>
                                        <p:attrNameLst>
                                          <p:attrName>ppt_y</p:attrName>
                                        </p:attrNameLst>
                                      </p:cBhvr>
                                      <p:tavLst>
                                        <p:tav tm="0">
                                          <p:val>
                                            <p:strVal val="#ppt_y+.1"/>
                                          </p:val>
                                        </p:tav>
                                        <p:tav tm="100000">
                                          <p:val>
                                            <p:strVal val="#ppt_y"/>
                                          </p:val>
                                        </p:tav>
                                      </p:tavLst>
                                    </p:anim>
                                  </p:childTnLst>
                                </p:cTn>
                              </p:par>
                            </p:childTnLst>
                          </p:cTn>
                        </p:par>
                        <p:par>
                          <p:cTn id="22" fill="hold">
                            <p:stCondLst>
                              <p:cond delay="3000"/>
                            </p:stCondLst>
                            <p:childTnLst>
                              <p:par>
                                <p:cTn id="23" presetID="1" presetClass="mediacall" presetSubtype="0" fill="hold" nodeType="afterEffect">
                                  <p:stCondLst>
                                    <p:cond delay="0"/>
                                  </p:stCondLst>
                                  <p:childTnLst>
                                    <p:cmd type="call" cmd="playFrom(0.0)">
                                      <p:cBhvr>
                                        <p:cTn id="24" dur="1812" fill="hold"/>
                                        <p:tgtEl>
                                          <p:spTgt spid="8"/>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25" repeatCount="indefinite" fill="remove" display="0">
                  <p:stCondLst>
                    <p:cond delay="indefinite"/>
                  </p:stCondLst>
                </p:cTn>
                <p:tgtEl>
                  <p:spTgt spid="8"/>
                </p:tgtEl>
              </p:cMediaNode>
            </p:video>
            <p:seq concurrent="1" nextAc="seek">
              <p:cTn id="26" restart="whenNotActive" fill="hold" evtFilter="cancelBubble" nodeType="interactiveSeq">
                <p:stCondLst>
                  <p:cond evt="onClick" delay="0">
                    <p:tgtEl>
                      <p:spTgt spid="8"/>
                    </p:tgtEl>
                  </p:cond>
                </p:stCondLst>
                <p:endSync evt="end" delay="0">
                  <p:rtn val="all"/>
                </p:endSync>
                <p:childTnLst>
                  <p:par>
                    <p:cTn id="27" fill="hold">
                      <p:stCondLst>
                        <p:cond delay="0"/>
                      </p:stCondLst>
                      <p:childTnLst>
                        <p:par>
                          <p:cTn id="28" fill="hold">
                            <p:stCondLst>
                              <p:cond delay="0"/>
                            </p:stCondLst>
                            <p:childTnLst>
                              <p:par>
                                <p:cTn id="29" presetID="2" presetClass="mediacall" presetSubtype="0" fill="hold" nodeType="clickEffect">
                                  <p:stCondLst>
                                    <p:cond delay="0"/>
                                  </p:stCondLst>
                                  <p:childTnLst>
                                    <p:cmd type="call" cmd="togglePause">
                                      <p:cBhvr>
                                        <p:cTn id="30" dur="1" fill="hold"/>
                                        <p:tgtEl>
                                          <p:spTgt spid="8"/>
                                        </p:tgtEl>
                                      </p:cBhvr>
                                    </p:cmd>
                                  </p:childTnLst>
                                </p:cTn>
                              </p:par>
                            </p:childTnLst>
                          </p:cTn>
                        </p:par>
                      </p:childTnLst>
                    </p:cTn>
                  </p:par>
                </p:childTnLst>
              </p:cTn>
              <p:nextCondLst>
                <p:cond evt="onClick" delay="0">
                  <p:tgtEl>
                    <p:spTgt spid="8"/>
                  </p:tgtEl>
                </p:cond>
              </p:nextCondLst>
            </p:seq>
          </p:childTnLst>
        </p:cTn>
      </p:par>
    </p:tnLst>
    <p:bldLst>
      <p:bldP spid="4" grpId="0"/>
      <p:bldP spid="6" grpId="0"/>
      <p:bldP spid="2"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44A46F9-1802-C40C-85F9-F8897D061E41}"/>
            </a:ext>
          </a:extLst>
        </p:cNvPr>
        <p:cNvGrpSpPr/>
        <p:nvPr/>
      </p:nvGrpSpPr>
      <p:grpSpPr>
        <a:xfrm>
          <a:off x="0" y="0"/>
          <a:ext cx="0" cy="0"/>
          <a:chOff x="0" y="0"/>
          <a:chExt cx="0" cy="0"/>
        </a:xfrm>
      </p:grpSpPr>
      <p:sp>
        <p:nvSpPr>
          <p:cNvPr id="9" name="Rectangle 8">
            <a:extLst>
              <a:ext uri="{FF2B5EF4-FFF2-40B4-BE49-F238E27FC236}">
                <a16:creationId xmlns:a16="http://schemas.microsoft.com/office/drawing/2014/main" id="{2BD0938D-78BC-3A17-7CF4-47CAFFC64A9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26" name="Rectangle 25">
            <a:extLst>
              <a:ext uri="{FF2B5EF4-FFF2-40B4-BE49-F238E27FC236}">
                <a16:creationId xmlns:a16="http://schemas.microsoft.com/office/drawing/2014/main" id="{664FA5A0-1BB7-2538-5159-E1ACED8A7166}"/>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pic>
        <p:nvPicPr>
          <p:cNvPr id="4" name="Picture Placeholder 3">
            <a:extLst>
              <a:ext uri="{FF2B5EF4-FFF2-40B4-BE49-F238E27FC236}">
                <a16:creationId xmlns:a16="http://schemas.microsoft.com/office/drawing/2014/main" id="{5C30D406-1858-F261-15E5-BC8E2C58436A}"/>
              </a:ext>
            </a:extLst>
          </p:cNvPr>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a:extLst>
              <a:ext uri="{FF2B5EF4-FFF2-40B4-BE49-F238E27FC236}">
                <a16:creationId xmlns:a16="http://schemas.microsoft.com/office/drawing/2014/main" id="{215DB8F2-1CFE-0BE6-0AAA-16616EDE3A4A}"/>
              </a:ext>
            </a:extLst>
          </p:cNvPr>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B3DB32E4-5D47-12C1-7415-BEA66638BCC4}"/>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1" name="TextBox 40">
            <a:extLst>
              <a:ext uri="{FF2B5EF4-FFF2-40B4-BE49-F238E27FC236}">
                <a16:creationId xmlns:a16="http://schemas.microsoft.com/office/drawing/2014/main" id="{1BF7480F-223C-E779-8539-D8ADC52CA226}"/>
              </a:ext>
            </a:extLst>
          </p:cNvPr>
          <p:cNvSpPr txBox="1"/>
          <p:nvPr/>
        </p:nvSpPr>
        <p:spPr>
          <a:xfrm>
            <a:off x="1446985" y="5027146"/>
            <a:ext cx="3929281" cy="523220"/>
          </a:xfrm>
          <a:prstGeom prst="rect">
            <a:avLst/>
          </a:prstGeom>
          <a:noFill/>
        </p:spPr>
        <p:txBody>
          <a:bodyPr wrap="none" rtlCol="0">
            <a:spAutoFit/>
          </a:bodyPr>
          <a:lstStyle/>
          <a:p>
            <a:pPr algn="just" rtl="1"/>
            <a:r>
              <a:rPr lang="ar-EG" sz="2800" b="1" dirty="0">
                <a:solidFill>
                  <a:schemeClr val="accent5">
                    <a:lumMod val="75000"/>
                  </a:schemeClr>
                </a:solidFill>
                <a:effectLst>
                  <a:outerShdw blurRad="38100" dist="38100" dir="2700000" algn="tl">
                    <a:srgbClr val="000000">
                      <a:alpha val="43137"/>
                    </a:srgbClr>
                  </a:outerShdw>
                </a:effectLst>
                <a:latin typeface="Alexandria" charset="0"/>
                <a:cs typeface="+mj-cs"/>
              </a:rPr>
              <a:t>أنواع الدراسات والبحوث</a:t>
            </a:r>
            <a:r>
              <a:rPr lang="ar-SA" sz="2800" b="1" dirty="0">
                <a:solidFill>
                  <a:schemeClr val="accent5">
                    <a:lumMod val="75000"/>
                  </a:schemeClr>
                </a:solidFill>
                <a:effectLst>
                  <a:outerShdw blurRad="38100" dist="38100" dir="2700000" algn="tl">
                    <a:srgbClr val="000000">
                      <a:alpha val="43137"/>
                    </a:srgbClr>
                  </a:outerShdw>
                </a:effectLst>
                <a:latin typeface="Alexandria" charset="0"/>
                <a:cs typeface="+mj-cs"/>
              </a:rPr>
              <a:t> الع</a:t>
            </a:r>
            <a:r>
              <a:rPr lang="ar-EG" sz="2800" b="1" dirty="0">
                <a:solidFill>
                  <a:schemeClr val="accent5">
                    <a:lumMod val="75000"/>
                  </a:schemeClr>
                </a:solidFill>
                <a:effectLst>
                  <a:outerShdw blurRad="38100" dist="38100" dir="2700000" algn="tl">
                    <a:srgbClr val="000000">
                      <a:alpha val="43137"/>
                    </a:srgbClr>
                  </a:outerShdw>
                </a:effectLst>
                <a:latin typeface="Alexandria" charset="0"/>
                <a:cs typeface="+mj-cs"/>
              </a:rPr>
              <a:t>ِ</a:t>
            </a:r>
            <a:r>
              <a:rPr lang="ar-SA" sz="2800" b="1" dirty="0">
                <a:solidFill>
                  <a:schemeClr val="accent5">
                    <a:lumMod val="75000"/>
                  </a:schemeClr>
                </a:solidFill>
                <a:effectLst>
                  <a:outerShdw blurRad="38100" dist="38100" dir="2700000" algn="tl">
                    <a:srgbClr val="000000">
                      <a:alpha val="43137"/>
                    </a:srgbClr>
                  </a:outerShdw>
                </a:effectLst>
                <a:latin typeface="Alexandria" charset="0"/>
                <a:cs typeface="+mj-cs"/>
              </a:rPr>
              <a:t>لمية</a:t>
            </a:r>
            <a:endParaRPr lang="ar-EG" sz="2800" b="1" dirty="0">
              <a:solidFill>
                <a:schemeClr val="accent5">
                  <a:lumMod val="75000"/>
                </a:schemeClr>
              </a:solidFill>
              <a:effectLst>
                <a:outerShdw blurRad="38100" dist="38100" dir="2700000" algn="tl">
                  <a:srgbClr val="000000">
                    <a:alpha val="43137"/>
                  </a:srgbClr>
                </a:outerShdw>
              </a:effectLst>
              <a:latin typeface="Alexandria" charset="0"/>
              <a:cs typeface="+mj-cs"/>
            </a:endParaRPr>
          </a:p>
        </p:txBody>
      </p:sp>
      <p:sp>
        <p:nvSpPr>
          <p:cNvPr id="43" name="TextBox 42">
            <a:extLst>
              <a:ext uri="{FF2B5EF4-FFF2-40B4-BE49-F238E27FC236}">
                <a16:creationId xmlns:a16="http://schemas.microsoft.com/office/drawing/2014/main" id="{526BB85B-5D34-340F-5D68-FEBCBCEE092D}"/>
              </a:ext>
            </a:extLst>
          </p:cNvPr>
          <p:cNvSpPr txBox="1"/>
          <p:nvPr/>
        </p:nvSpPr>
        <p:spPr>
          <a:xfrm>
            <a:off x="5005221" y="1354195"/>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EG" sz="4000" b="1" dirty="0">
                <a:solidFill>
                  <a:schemeClr val="bg1"/>
                </a:solidFill>
                <a:latin typeface="Alexandria" charset="0"/>
                <a:cs typeface="Alexandria" charset="0"/>
              </a:rPr>
              <a:t>3</a:t>
            </a:r>
            <a:endParaRPr lang="en-US" sz="4000" b="1" dirty="0">
              <a:solidFill>
                <a:schemeClr val="bg1"/>
              </a:solidFill>
              <a:latin typeface="Alexandria" charset="0"/>
              <a:cs typeface="Alexandria" charset="0"/>
            </a:endParaRPr>
          </a:p>
        </p:txBody>
      </p:sp>
      <p:pic>
        <p:nvPicPr>
          <p:cNvPr id="5" name="Graphic 21">
            <a:extLst>
              <a:ext uri="{FF2B5EF4-FFF2-40B4-BE49-F238E27FC236}">
                <a16:creationId xmlns:a16="http://schemas.microsoft.com/office/drawing/2014/main" id="{6DF0A35F-C054-0CE8-3441-AB69F7BE39D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6895258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par>
                          <p:cTn id="11" fill="hold">
                            <p:stCondLst>
                              <p:cond delay="750"/>
                            </p:stCondLst>
                            <p:childTnLst>
                              <p:par>
                                <p:cTn id="12" presetID="22" presetClass="entr" presetSubtype="4" fill="hold" grpId="0" nodeType="afterEffect">
                                  <p:stCondLst>
                                    <p:cond delay="0"/>
                                  </p:stCondLst>
                                  <p:childTnLst>
                                    <p:set>
                                      <p:cBhvr>
                                        <p:cTn id="13" dur="1" fill="hold">
                                          <p:stCondLst>
                                            <p:cond delay="0"/>
                                          </p:stCondLst>
                                        </p:cTn>
                                        <p:tgtEl>
                                          <p:spTgt spid="43"/>
                                        </p:tgtEl>
                                        <p:attrNameLst>
                                          <p:attrName>style.visibility</p:attrName>
                                        </p:attrNameLst>
                                      </p:cBhvr>
                                      <p:to>
                                        <p:strVal val="visible"/>
                                      </p:to>
                                    </p:set>
                                    <p:animEffect transition="in" filter="wipe(down)">
                                      <p:cBhvr>
                                        <p:cTn id="14" dur="500"/>
                                        <p:tgtEl>
                                          <p:spTgt spid="43"/>
                                        </p:tgtEl>
                                      </p:cBhvr>
                                    </p:animEffect>
                                  </p:childTnLst>
                                </p:cTn>
                              </p:par>
                            </p:childTnLst>
                          </p:cTn>
                        </p:par>
                        <p:par>
                          <p:cTn id="15" fill="hold">
                            <p:stCondLst>
                              <p:cond delay="1250"/>
                            </p:stCondLst>
                            <p:childTnLst>
                              <p:par>
                                <p:cTn id="16" presetID="22" presetClass="entr" presetSubtype="4" fill="hold" grpId="0" nodeType="afterEffect">
                                  <p:stCondLst>
                                    <p:cond delay="0"/>
                                  </p:stCondLst>
                                  <p:childTnLst>
                                    <p:set>
                                      <p:cBhvr>
                                        <p:cTn id="17" dur="1" fill="hold">
                                          <p:stCondLst>
                                            <p:cond delay="0"/>
                                          </p:stCondLst>
                                        </p:cTn>
                                        <p:tgtEl>
                                          <p:spTgt spid="41"/>
                                        </p:tgtEl>
                                        <p:attrNameLst>
                                          <p:attrName>style.visibility</p:attrName>
                                        </p:attrNameLst>
                                      </p:cBhvr>
                                      <p:to>
                                        <p:strVal val="visible"/>
                                      </p:to>
                                    </p:set>
                                    <p:animEffect transition="in" filter="wipe(down)">
                                      <p:cBhvr>
                                        <p:cTn id="18" dur="500"/>
                                        <p:tgtEl>
                                          <p:spTgt spid="4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P spid="41" grpId="0"/>
      <p:bldP spid="43" grpId="0"/>
    </p:bldLst>
  </p:timing>
</p:sld>
</file>

<file path=ppt/slides/slide22.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76000"/>
            <a:lum/>
          </a:blip>
          <a:srcRect/>
          <a:stretch>
            <a:fillRect/>
          </a:stretch>
        </a:blipFill>
        <a:effectLst/>
      </p:bgPr>
    </p:bg>
    <p:spTree>
      <p:nvGrpSpPr>
        <p:cNvPr id="1" name="">
          <a:extLst>
            <a:ext uri="{FF2B5EF4-FFF2-40B4-BE49-F238E27FC236}">
              <a16:creationId xmlns:a16="http://schemas.microsoft.com/office/drawing/2014/main" id="{69239BB4-95F6-E659-278B-E34A4942B0A6}"/>
            </a:ext>
          </a:extLst>
        </p:cNvPr>
        <p:cNvGrpSpPr/>
        <p:nvPr/>
      </p:nvGrpSpPr>
      <p:grpSpPr>
        <a:xfrm>
          <a:off x="0" y="0"/>
          <a:ext cx="0" cy="0"/>
          <a:chOff x="0" y="0"/>
          <a:chExt cx="0" cy="0"/>
        </a:xfrm>
      </p:grpSpPr>
      <p:sp>
        <p:nvSpPr>
          <p:cNvPr id="4" name="TextBox 3">
            <a:extLst>
              <a:ext uri="{FF2B5EF4-FFF2-40B4-BE49-F238E27FC236}">
                <a16:creationId xmlns:a16="http://schemas.microsoft.com/office/drawing/2014/main" id="{85BA049B-07D7-CF62-B717-196F13A54903}"/>
              </a:ext>
            </a:extLst>
          </p:cNvPr>
          <p:cNvSpPr txBox="1"/>
          <p:nvPr/>
        </p:nvSpPr>
        <p:spPr>
          <a:xfrm>
            <a:off x="956279" y="2403296"/>
            <a:ext cx="10135181" cy="369332"/>
          </a:xfrm>
          <a:prstGeom prst="rect">
            <a:avLst/>
          </a:prstGeom>
          <a:noFill/>
        </p:spPr>
        <p:txBody>
          <a:bodyPr wrap="square" rtlCol="0">
            <a:spAutoFit/>
          </a:bodyPr>
          <a:lstStyle/>
          <a:p>
            <a:pPr algn="just" rtl="1"/>
            <a:r>
              <a:rPr lang="ar-SA" b="1" dirty="0">
                <a:solidFill>
                  <a:schemeClr val="accent1"/>
                </a:solidFill>
                <a:effectLst>
                  <a:outerShdw blurRad="38100" dist="38100" dir="2700000" algn="tl">
                    <a:srgbClr val="000000">
                      <a:alpha val="43137"/>
                    </a:srgbClr>
                  </a:outerShdw>
                </a:effectLst>
                <a:cs typeface="+mj-cs"/>
              </a:rPr>
              <a:t>أنواع الدراسات والمناهج الع</a:t>
            </a:r>
            <a:r>
              <a:rPr lang="ar-EG" b="1" dirty="0">
                <a:solidFill>
                  <a:schemeClr val="accent1"/>
                </a:solidFill>
                <a:effectLst>
                  <a:outerShdw blurRad="38100" dist="38100" dir="2700000" algn="tl">
                    <a:srgbClr val="000000">
                      <a:alpha val="43137"/>
                    </a:srgbClr>
                  </a:outerShdw>
                </a:effectLst>
                <a:cs typeface="+mj-cs"/>
              </a:rPr>
              <a:t>ِ</a:t>
            </a:r>
            <a:r>
              <a:rPr lang="ar-SA" b="1" dirty="0">
                <a:solidFill>
                  <a:schemeClr val="accent1"/>
                </a:solidFill>
                <a:effectLst>
                  <a:outerShdw blurRad="38100" dist="38100" dir="2700000" algn="tl">
                    <a:srgbClr val="000000">
                      <a:alpha val="43137"/>
                    </a:srgbClr>
                  </a:outerShdw>
                </a:effectLst>
                <a:cs typeface="+mj-cs"/>
              </a:rPr>
              <a:t>لمية</a:t>
            </a:r>
            <a:r>
              <a:rPr lang="ar-EG" b="1" dirty="0">
                <a:solidFill>
                  <a:schemeClr val="accent1"/>
                </a:solidFill>
                <a:effectLst>
                  <a:outerShdw blurRad="38100" dist="38100" dir="2700000" algn="tl">
                    <a:srgbClr val="000000">
                      <a:alpha val="43137"/>
                    </a:srgbClr>
                  </a:outerShdw>
                </a:effectLst>
                <a:cs typeface="+mj-cs"/>
              </a:rPr>
              <a:t>:</a:t>
            </a:r>
            <a:endParaRPr lang="en-US" dirty="0">
              <a:solidFill>
                <a:schemeClr val="accent1"/>
              </a:solidFill>
              <a:effectLst>
                <a:outerShdw blurRad="38100" dist="38100" dir="2700000" algn="tl">
                  <a:srgbClr val="000000">
                    <a:alpha val="43137"/>
                  </a:srgbClr>
                </a:outerShdw>
              </a:effectLst>
              <a:cs typeface="+mj-cs"/>
            </a:endParaRPr>
          </a:p>
        </p:txBody>
      </p:sp>
      <p:sp>
        <p:nvSpPr>
          <p:cNvPr id="5" name="TextBox 4">
            <a:extLst>
              <a:ext uri="{FF2B5EF4-FFF2-40B4-BE49-F238E27FC236}">
                <a16:creationId xmlns:a16="http://schemas.microsoft.com/office/drawing/2014/main" id="{269DB96A-7DB5-36A4-7C90-B448B248834F}"/>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الأولى</a:t>
            </a:r>
            <a:endParaRPr lang="en-US" sz="2400" b="1" dirty="0">
              <a:solidFill>
                <a:schemeClr val="bg1"/>
              </a:solidFill>
              <a:latin typeface="Alexandria" charset="0"/>
              <a:cs typeface="Alexandria" charset="0"/>
            </a:endParaRPr>
          </a:p>
        </p:txBody>
      </p:sp>
      <p:sp>
        <p:nvSpPr>
          <p:cNvPr id="6" name="TextBox 5">
            <a:extLst>
              <a:ext uri="{FF2B5EF4-FFF2-40B4-BE49-F238E27FC236}">
                <a16:creationId xmlns:a16="http://schemas.microsoft.com/office/drawing/2014/main" id="{AD3C344A-7549-5D86-1EC3-421E42D92092}"/>
              </a:ext>
            </a:extLst>
          </p:cNvPr>
          <p:cNvSpPr txBox="1"/>
          <p:nvPr/>
        </p:nvSpPr>
        <p:spPr>
          <a:xfrm>
            <a:off x="3085227" y="1128103"/>
            <a:ext cx="7146402" cy="523220"/>
          </a:xfrm>
          <a:prstGeom prst="rect">
            <a:avLst/>
          </a:prstGeom>
          <a:noFill/>
        </p:spPr>
        <p:txBody>
          <a:bodyPr wrap="square" rtlCol="0">
            <a:spAutoFit/>
          </a:bodyPr>
          <a:lstStyle/>
          <a:p>
            <a:pPr algn="ctr"/>
            <a:r>
              <a:rPr lang="ar-EG" sz="2800" b="1" dirty="0">
                <a:solidFill>
                  <a:srgbClr val="2E3957"/>
                </a:solidFill>
                <a:effectLst>
                  <a:outerShdw blurRad="38100" dist="38100" dir="2700000" algn="tl">
                    <a:srgbClr val="000000">
                      <a:alpha val="43137"/>
                    </a:srgbClr>
                  </a:outerShdw>
                </a:effectLst>
                <a:latin typeface="Alexandria"/>
                <a:cs typeface="+mj-cs"/>
              </a:rPr>
              <a:t>3. أنواع الدراسات والبحوث</a:t>
            </a:r>
            <a:r>
              <a:rPr lang="ar-SA" sz="2800" b="1" dirty="0">
                <a:solidFill>
                  <a:srgbClr val="2E3957"/>
                </a:solidFill>
                <a:effectLst>
                  <a:outerShdw blurRad="38100" dist="38100" dir="2700000" algn="tl">
                    <a:srgbClr val="000000">
                      <a:alpha val="43137"/>
                    </a:srgbClr>
                  </a:outerShdw>
                </a:effectLst>
                <a:latin typeface="Alexandria"/>
                <a:cs typeface="+mj-cs"/>
              </a:rPr>
              <a:t> الع</a:t>
            </a:r>
            <a:r>
              <a:rPr lang="ar-EG" sz="2800" b="1" dirty="0">
                <a:solidFill>
                  <a:srgbClr val="2E3957"/>
                </a:solidFill>
                <a:effectLst>
                  <a:outerShdw blurRad="38100" dist="38100" dir="2700000" algn="tl">
                    <a:srgbClr val="000000">
                      <a:alpha val="43137"/>
                    </a:srgbClr>
                  </a:outerShdw>
                </a:effectLst>
                <a:latin typeface="Alexandria"/>
                <a:cs typeface="+mj-cs"/>
              </a:rPr>
              <a:t>ِ</a:t>
            </a:r>
            <a:r>
              <a:rPr lang="ar-SA" sz="2800" b="1" dirty="0">
                <a:solidFill>
                  <a:srgbClr val="2E3957"/>
                </a:solidFill>
                <a:effectLst>
                  <a:outerShdw blurRad="38100" dist="38100" dir="2700000" algn="tl">
                    <a:srgbClr val="000000">
                      <a:alpha val="43137"/>
                    </a:srgbClr>
                  </a:outerShdw>
                </a:effectLst>
                <a:latin typeface="Alexandria"/>
                <a:cs typeface="+mj-cs"/>
              </a:rPr>
              <a:t>لمية</a:t>
            </a:r>
            <a:r>
              <a:rPr lang="ar-EG" sz="2800" b="1" dirty="0">
                <a:solidFill>
                  <a:srgbClr val="2E3957"/>
                </a:solidFill>
                <a:effectLst>
                  <a:outerShdw blurRad="38100" dist="38100" dir="2700000" algn="tl">
                    <a:srgbClr val="000000">
                      <a:alpha val="43137"/>
                    </a:srgbClr>
                  </a:outerShdw>
                </a:effectLst>
                <a:latin typeface="Alexandria"/>
                <a:cs typeface="+mj-cs"/>
              </a:rPr>
              <a:t>:</a:t>
            </a:r>
            <a:endParaRPr lang="en-US" sz="2800" b="1" dirty="0">
              <a:effectLst>
                <a:outerShdw blurRad="38100" dist="38100" dir="2700000" algn="tl">
                  <a:srgbClr val="000000">
                    <a:alpha val="43137"/>
                  </a:srgbClr>
                </a:outerShdw>
              </a:effectLst>
              <a:latin typeface="Alexandria" charset="0"/>
              <a:cs typeface="Alexandria" charset="0"/>
            </a:endParaRPr>
          </a:p>
        </p:txBody>
      </p:sp>
      <p:sp>
        <p:nvSpPr>
          <p:cNvPr id="2" name="TextBox 1">
            <a:extLst>
              <a:ext uri="{FF2B5EF4-FFF2-40B4-BE49-F238E27FC236}">
                <a16:creationId xmlns:a16="http://schemas.microsoft.com/office/drawing/2014/main" id="{807EBB03-74BE-BC0E-D4AC-D2E80DD8B858}"/>
              </a:ext>
            </a:extLst>
          </p:cNvPr>
          <p:cNvSpPr txBox="1"/>
          <p:nvPr/>
        </p:nvSpPr>
        <p:spPr>
          <a:xfrm>
            <a:off x="1108679" y="4506416"/>
            <a:ext cx="10135181" cy="923330"/>
          </a:xfrm>
          <a:prstGeom prst="rect">
            <a:avLst/>
          </a:prstGeom>
          <a:noFill/>
        </p:spPr>
        <p:txBody>
          <a:bodyPr wrap="square" rtlCol="0">
            <a:spAutoFit/>
          </a:bodyPr>
          <a:lstStyle/>
          <a:p>
            <a:pPr marL="285750" indent="-285750" algn="just" rtl="1">
              <a:buFont typeface="Arial" panose="020B0604020202020204" pitchFamily="34" charset="0"/>
              <a:buChar char="•"/>
            </a:pPr>
            <a:r>
              <a:rPr lang="ar-SA" dirty="0">
                <a:cs typeface="+mj-cs"/>
              </a:rPr>
              <a:t>إلا أنه في جميع الأحوال ليست هناك حدود فاصلة بين هذه التصنيفات </a:t>
            </a:r>
            <a:r>
              <a:rPr lang="ar-EG" dirty="0">
                <a:cs typeface="+mj-cs"/>
              </a:rPr>
              <a:t>و</a:t>
            </a:r>
            <a:r>
              <a:rPr lang="ar-SA" dirty="0">
                <a:cs typeface="+mj-cs"/>
              </a:rPr>
              <a:t>بعضها</a:t>
            </a:r>
            <a:r>
              <a:rPr lang="ar-EG" dirty="0">
                <a:cs typeface="+mj-cs"/>
              </a:rPr>
              <a:t> البعض</a:t>
            </a:r>
            <a:r>
              <a:rPr lang="ar-SA" dirty="0">
                <a:cs typeface="+mj-cs"/>
              </a:rPr>
              <a:t>، لأن</a:t>
            </a:r>
            <a:r>
              <a:rPr lang="ar-EG" dirty="0" err="1">
                <a:cs typeface="+mj-cs"/>
              </a:rPr>
              <a:t>نا</a:t>
            </a:r>
            <a:r>
              <a:rPr lang="ar-SA" dirty="0">
                <a:cs typeface="+mj-cs"/>
              </a:rPr>
              <a:t> يمكن</a:t>
            </a:r>
            <a:r>
              <a:rPr lang="ar-EG" dirty="0" err="1">
                <a:cs typeface="+mj-cs"/>
              </a:rPr>
              <a:t>نا</a:t>
            </a:r>
            <a:r>
              <a:rPr lang="ar-EG" dirty="0">
                <a:cs typeface="+mj-cs"/>
              </a:rPr>
              <a:t> </a:t>
            </a:r>
            <a:r>
              <a:rPr lang="ar-SA" dirty="0">
                <a:cs typeface="+mj-cs"/>
              </a:rPr>
              <a:t>أن </a:t>
            </a:r>
            <a:r>
              <a:rPr lang="ar-EG" dirty="0">
                <a:cs typeface="+mj-cs"/>
              </a:rPr>
              <a:t>ن</a:t>
            </a:r>
            <a:r>
              <a:rPr lang="ar-SA" dirty="0">
                <a:cs typeface="+mj-cs"/>
              </a:rPr>
              <a:t>صنف الدراسة الواحدة في إطار هذه المعايير </a:t>
            </a:r>
            <a:r>
              <a:rPr lang="ar-EG" dirty="0">
                <a:cs typeface="+mj-cs"/>
              </a:rPr>
              <a:t>جميعًا</a:t>
            </a:r>
            <a:r>
              <a:rPr lang="ar-SA" dirty="0">
                <a:cs typeface="+mj-cs"/>
              </a:rPr>
              <a:t> مثل الدراسة في العلوم الاجتماعية التي تتم من خلال العمل الميداني باتباع الأساليب الكمية معتمدة على المنهج الوصفي</a:t>
            </a:r>
            <a:r>
              <a:rPr lang="ar-EG" dirty="0">
                <a:cs typeface="+mj-cs"/>
              </a:rPr>
              <a:t>،</a:t>
            </a:r>
            <a:r>
              <a:rPr lang="ar-SA" dirty="0">
                <a:cs typeface="+mj-cs"/>
              </a:rPr>
              <a:t> وهكذا. ولذلك لا يوجد التصنيف الجامع المانع الذي يعتمد على معيار واحد للتصنيف</a:t>
            </a:r>
            <a:r>
              <a:rPr lang="en-US" dirty="0">
                <a:cs typeface="+mj-cs"/>
              </a:rPr>
              <a:t>.</a:t>
            </a:r>
          </a:p>
        </p:txBody>
      </p:sp>
      <p:sp>
        <p:nvSpPr>
          <p:cNvPr id="7" name="TextBox 6">
            <a:extLst>
              <a:ext uri="{FF2B5EF4-FFF2-40B4-BE49-F238E27FC236}">
                <a16:creationId xmlns:a16="http://schemas.microsoft.com/office/drawing/2014/main" id="{85BA049B-07D7-CF62-B717-196F13A54903}"/>
              </a:ext>
            </a:extLst>
          </p:cNvPr>
          <p:cNvSpPr txBox="1"/>
          <p:nvPr/>
        </p:nvSpPr>
        <p:spPr>
          <a:xfrm>
            <a:off x="956279" y="2875736"/>
            <a:ext cx="10135181" cy="1477328"/>
          </a:xfrm>
          <a:prstGeom prst="rect">
            <a:avLst/>
          </a:prstGeom>
          <a:noFill/>
        </p:spPr>
        <p:txBody>
          <a:bodyPr wrap="square" rtlCol="0">
            <a:spAutoFit/>
          </a:bodyPr>
          <a:lstStyle/>
          <a:p>
            <a:pPr marL="285750" indent="-285750" algn="just" rtl="1">
              <a:buFont typeface="Arial" panose="020B0604020202020204" pitchFamily="34" charset="0"/>
              <a:buChar char="•"/>
            </a:pPr>
            <a:r>
              <a:rPr lang="ar-SA" dirty="0">
                <a:cs typeface="+mj-cs"/>
              </a:rPr>
              <a:t>هناك العديد من الاتجاهات في تصنيف الدراسات الع</a:t>
            </a:r>
            <a:r>
              <a:rPr lang="ar-EG" dirty="0">
                <a:cs typeface="+mj-cs"/>
              </a:rPr>
              <a:t>ِ</a:t>
            </a:r>
            <a:r>
              <a:rPr lang="ar-SA" dirty="0">
                <a:cs typeface="+mj-cs"/>
              </a:rPr>
              <a:t>لمية إلى </a:t>
            </a:r>
            <a:r>
              <a:rPr lang="ar-EG" dirty="0">
                <a:cs typeface="+mj-cs"/>
              </a:rPr>
              <a:t>بعض ال</a:t>
            </a:r>
            <a:r>
              <a:rPr lang="ar-SA" dirty="0">
                <a:cs typeface="+mj-cs"/>
              </a:rPr>
              <a:t>أنواع طبق</a:t>
            </a:r>
            <a:r>
              <a:rPr lang="ar-EG" dirty="0">
                <a:cs typeface="+mj-cs"/>
              </a:rPr>
              <a:t>ً</a:t>
            </a:r>
            <a:r>
              <a:rPr lang="ar-SA" dirty="0">
                <a:cs typeface="+mj-cs"/>
              </a:rPr>
              <a:t>ا لمعايير متعددة، مثل التصنيف على أساس</a:t>
            </a:r>
            <a:r>
              <a:rPr lang="ar-EG" dirty="0">
                <a:cs typeface="+mj-cs"/>
              </a:rPr>
              <a:t> طبيعة البحث إلى بحوث أساسية وتطبيقية، أو على أساس</a:t>
            </a:r>
            <a:r>
              <a:rPr lang="ar-SA" dirty="0">
                <a:cs typeface="+mj-cs"/>
              </a:rPr>
              <a:t> ميدان العمل إلى دراسات مكتبية وميدانية ومعملية، </a:t>
            </a:r>
            <a:r>
              <a:rPr lang="ar-EG" dirty="0">
                <a:cs typeface="+mj-cs"/>
              </a:rPr>
              <a:t>أ</a:t>
            </a:r>
            <a:r>
              <a:rPr lang="ar-SA" dirty="0">
                <a:cs typeface="+mj-cs"/>
              </a:rPr>
              <a:t>و</a:t>
            </a:r>
            <a:r>
              <a:rPr lang="ar-EG" dirty="0">
                <a:cs typeface="+mj-cs"/>
              </a:rPr>
              <a:t> </a:t>
            </a:r>
            <a:r>
              <a:rPr lang="ar-SA" dirty="0">
                <a:cs typeface="+mj-cs"/>
              </a:rPr>
              <a:t>على أساس أساليب البحث إلى دراسات كمية وأخرى كيفية، أو </a:t>
            </a:r>
            <a:r>
              <a:rPr lang="ar-EG" dirty="0">
                <a:cs typeface="+mj-cs"/>
              </a:rPr>
              <a:t>التصنيف </a:t>
            </a:r>
            <a:r>
              <a:rPr lang="ar-SA" dirty="0">
                <a:cs typeface="+mj-cs"/>
              </a:rPr>
              <a:t>على</a:t>
            </a:r>
            <a:r>
              <a:rPr lang="ar-EG" dirty="0">
                <a:cs typeface="+mj-cs"/>
              </a:rPr>
              <a:t> أساس</a:t>
            </a:r>
            <a:r>
              <a:rPr lang="ar-SA" dirty="0">
                <a:cs typeface="+mj-cs"/>
              </a:rPr>
              <a:t> ربط نوع الدراسة بالمنهج المستخدم إلى دراسات</a:t>
            </a:r>
            <a:r>
              <a:rPr lang="ar-EG" dirty="0">
                <a:cs typeface="+mj-cs"/>
              </a:rPr>
              <a:t> استطلاعية</a:t>
            </a:r>
            <a:r>
              <a:rPr lang="ar-SA" dirty="0">
                <a:cs typeface="+mj-cs"/>
              </a:rPr>
              <a:t> </a:t>
            </a:r>
            <a:r>
              <a:rPr lang="ar-EG" dirty="0">
                <a:cs typeface="+mj-cs"/>
              </a:rPr>
              <a:t>و</a:t>
            </a:r>
            <a:r>
              <a:rPr lang="ar-SA" dirty="0">
                <a:cs typeface="+mj-cs"/>
              </a:rPr>
              <a:t>وصفية </a:t>
            </a:r>
            <a:r>
              <a:rPr lang="ar-EG" dirty="0">
                <a:cs typeface="+mj-cs"/>
              </a:rPr>
              <a:t>وسببية ومُقارنة</a:t>
            </a:r>
            <a:r>
              <a:rPr lang="ar-SA" dirty="0">
                <a:cs typeface="+mj-cs"/>
              </a:rPr>
              <a:t>، أو على أساس المجال الع</a:t>
            </a:r>
            <a:r>
              <a:rPr lang="ar-EG" dirty="0">
                <a:cs typeface="+mj-cs"/>
              </a:rPr>
              <a:t>ِ</a:t>
            </a:r>
            <a:r>
              <a:rPr lang="ar-SA" dirty="0">
                <a:cs typeface="+mj-cs"/>
              </a:rPr>
              <a:t>لمي إلى دراسات طبيعية وأخرى اجتماعية وإنسانية</a:t>
            </a:r>
            <a:r>
              <a:rPr lang="ar-EG" dirty="0">
                <a:cs typeface="+mj-cs"/>
              </a:rPr>
              <a:t>، أو على أساس طبيعة التمويل إلى بحوث أكاديمية وأُخرى مُمولَّة، </a:t>
            </a:r>
            <a:r>
              <a:rPr lang="ar-SA" dirty="0">
                <a:cs typeface="+mj-cs"/>
              </a:rPr>
              <a:t>وغيرها من التصنيفات التي يمكن أن تتعدد بتعدد المعايير التي يقوم على أساسها التصنيف.</a:t>
            </a:r>
            <a:endParaRPr lang="ar-EG" dirty="0">
              <a:cs typeface="+mj-cs"/>
            </a:endParaRPr>
          </a:p>
        </p:txBody>
      </p:sp>
    </p:spTree>
    <p:extLst>
      <p:ext uri="{BB962C8B-B14F-4D97-AF65-F5344CB8AC3E}">
        <p14:creationId xmlns:p14="http://schemas.microsoft.com/office/powerpoint/2010/main" val="302310395"/>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grpId="0" nodeType="after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1000"/>
                                        <p:tgtEl>
                                          <p:spTgt spid="4"/>
                                        </p:tgtEl>
                                      </p:cBhvr>
                                    </p:animEffect>
                                    <p:anim calcmode="lin" valueType="num">
                                      <p:cBhvr>
                                        <p:cTn id="14" dur="1000" fill="hold"/>
                                        <p:tgtEl>
                                          <p:spTgt spid="4"/>
                                        </p:tgtEl>
                                        <p:attrNameLst>
                                          <p:attrName>ppt_x</p:attrName>
                                        </p:attrNameLst>
                                      </p:cBhvr>
                                      <p:tavLst>
                                        <p:tav tm="0">
                                          <p:val>
                                            <p:strVal val="#ppt_x"/>
                                          </p:val>
                                        </p:tav>
                                        <p:tav tm="100000">
                                          <p:val>
                                            <p:strVal val="#ppt_x"/>
                                          </p:val>
                                        </p:tav>
                                      </p:tavLst>
                                    </p:anim>
                                    <p:anim calcmode="lin" valueType="num">
                                      <p:cBhvr>
                                        <p:cTn id="15" dur="1000" fill="hold"/>
                                        <p:tgtEl>
                                          <p:spTgt spid="4"/>
                                        </p:tgtEl>
                                        <p:attrNameLst>
                                          <p:attrName>ppt_y</p:attrName>
                                        </p:attrNameLst>
                                      </p:cBhvr>
                                      <p:tavLst>
                                        <p:tav tm="0">
                                          <p:val>
                                            <p:strVal val="#ppt_y+.1"/>
                                          </p:val>
                                        </p:tav>
                                        <p:tav tm="100000">
                                          <p:val>
                                            <p:strVal val="#ppt_y"/>
                                          </p:val>
                                        </p:tav>
                                      </p:tavLst>
                                    </p:anim>
                                  </p:childTnLst>
                                </p:cTn>
                              </p:par>
                            </p:childTnLst>
                          </p:cTn>
                        </p:par>
                        <p:par>
                          <p:cTn id="16" fill="hold">
                            <p:stCondLst>
                              <p:cond delay="2000"/>
                            </p:stCondLst>
                            <p:childTnLst>
                              <p:par>
                                <p:cTn id="17" presetID="42" presetClass="entr" presetSubtype="0" fill="hold" grpId="0" nodeType="afterEffect">
                                  <p:stCondLst>
                                    <p:cond delay="0"/>
                                  </p:stCondLst>
                                  <p:childTnLst>
                                    <p:set>
                                      <p:cBhvr>
                                        <p:cTn id="18" dur="1" fill="hold">
                                          <p:stCondLst>
                                            <p:cond delay="0"/>
                                          </p:stCondLst>
                                        </p:cTn>
                                        <p:tgtEl>
                                          <p:spTgt spid="2"/>
                                        </p:tgtEl>
                                        <p:attrNameLst>
                                          <p:attrName>style.visibility</p:attrName>
                                        </p:attrNameLst>
                                      </p:cBhvr>
                                      <p:to>
                                        <p:strVal val="visible"/>
                                      </p:to>
                                    </p:set>
                                    <p:animEffect transition="in" filter="fade">
                                      <p:cBhvr>
                                        <p:cTn id="19" dur="1000"/>
                                        <p:tgtEl>
                                          <p:spTgt spid="2"/>
                                        </p:tgtEl>
                                      </p:cBhvr>
                                    </p:animEffect>
                                    <p:anim calcmode="lin" valueType="num">
                                      <p:cBhvr>
                                        <p:cTn id="20" dur="1000" fill="hold"/>
                                        <p:tgtEl>
                                          <p:spTgt spid="2"/>
                                        </p:tgtEl>
                                        <p:attrNameLst>
                                          <p:attrName>ppt_x</p:attrName>
                                        </p:attrNameLst>
                                      </p:cBhvr>
                                      <p:tavLst>
                                        <p:tav tm="0">
                                          <p:val>
                                            <p:strVal val="#ppt_x"/>
                                          </p:val>
                                        </p:tav>
                                        <p:tav tm="100000">
                                          <p:val>
                                            <p:strVal val="#ppt_x"/>
                                          </p:val>
                                        </p:tav>
                                      </p:tavLst>
                                    </p:anim>
                                    <p:anim calcmode="lin" valueType="num">
                                      <p:cBhvr>
                                        <p:cTn id="21" dur="1000" fill="hold"/>
                                        <p:tgtEl>
                                          <p:spTgt spid="2"/>
                                        </p:tgtEl>
                                        <p:attrNameLst>
                                          <p:attrName>ppt_y</p:attrName>
                                        </p:attrNameLst>
                                      </p:cBhvr>
                                      <p:tavLst>
                                        <p:tav tm="0">
                                          <p:val>
                                            <p:strVal val="#ppt_y+.1"/>
                                          </p:val>
                                        </p:tav>
                                        <p:tav tm="100000">
                                          <p:val>
                                            <p:strVal val="#ppt_y"/>
                                          </p:val>
                                        </p:tav>
                                      </p:tavLst>
                                    </p:anim>
                                  </p:childTnLst>
                                </p:cTn>
                              </p:par>
                            </p:childTnLst>
                          </p:cTn>
                        </p:par>
                        <p:par>
                          <p:cTn id="22" fill="hold">
                            <p:stCondLst>
                              <p:cond delay="3000"/>
                            </p:stCondLst>
                            <p:childTnLst>
                              <p:par>
                                <p:cTn id="23" presetID="42" presetClass="entr" presetSubtype="0" fill="hold" grpId="0" nodeType="afterEffect">
                                  <p:stCondLst>
                                    <p:cond delay="0"/>
                                  </p:stCondLst>
                                  <p:childTnLst>
                                    <p:set>
                                      <p:cBhvr>
                                        <p:cTn id="24" dur="1" fill="hold">
                                          <p:stCondLst>
                                            <p:cond delay="0"/>
                                          </p:stCondLst>
                                        </p:cTn>
                                        <p:tgtEl>
                                          <p:spTgt spid="7"/>
                                        </p:tgtEl>
                                        <p:attrNameLst>
                                          <p:attrName>style.visibility</p:attrName>
                                        </p:attrNameLst>
                                      </p:cBhvr>
                                      <p:to>
                                        <p:strVal val="visible"/>
                                      </p:to>
                                    </p:set>
                                    <p:animEffect transition="in" filter="fade">
                                      <p:cBhvr>
                                        <p:cTn id="25" dur="1000"/>
                                        <p:tgtEl>
                                          <p:spTgt spid="7"/>
                                        </p:tgtEl>
                                      </p:cBhvr>
                                    </p:animEffect>
                                    <p:anim calcmode="lin" valueType="num">
                                      <p:cBhvr>
                                        <p:cTn id="26" dur="1000" fill="hold"/>
                                        <p:tgtEl>
                                          <p:spTgt spid="7"/>
                                        </p:tgtEl>
                                        <p:attrNameLst>
                                          <p:attrName>ppt_x</p:attrName>
                                        </p:attrNameLst>
                                      </p:cBhvr>
                                      <p:tavLst>
                                        <p:tav tm="0">
                                          <p:val>
                                            <p:strVal val="#ppt_x"/>
                                          </p:val>
                                        </p:tav>
                                        <p:tav tm="100000">
                                          <p:val>
                                            <p:strVal val="#ppt_x"/>
                                          </p:val>
                                        </p:tav>
                                      </p:tavLst>
                                    </p:anim>
                                    <p:anim calcmode="lin" valueType="num">
                                      <p:cBhvr>
                                        <p:cTn id="27"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p:bldP spid="2" grpId="0"/>
      <p:bldP spid="7" grpId="0"/>
    </p:bldLst>
  </p:timing>
</p:sld>
</file>

<file path=ppt/slides/slide23.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76000"/>
            <a:lum/>
          </a:blip>
          <a:srcRect/>
          <a:stretch>
            <a:fillRect/>
          </a:stretch>
        </a:blipFill>
        <a:effectLst/>
      </p:bgPr>
    </p:bg>
    <p:spTree>
      <p:nvGrpSpPr>
        <p:cNvPr id="1" name="">
          <a:extLst>
            <a:ext uri="{FF2B5EF4-FFF2-40B4-BE49-F238E27FC236}">
              <a16:creationId xmlns:a16="http://schemas.microsoft.com/office/drawing/2014/main" id="{F078D008-4F11-9D6B-74E4-A88DA524CB36}"/>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34338CD0-A324-F8B6-23DE-3688DE7E04A9}"/>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الأولى</a:t>
            </a:r>
            <a:endParaRPr lang="en-US" sz="2400" b="1" dirty="0">
              <a:solidFill>
                <a:schemeClr val="bg1"/>
              </a:solidFill>
              <a:latin typeface="Alexandria" charset="0"/>
              <a:cs typeface="Alexandria" charset="0"/>
            </a:endParaRPr>
          </a:p>
        </p:txBody>
      </p:sp>
      <p:sp>
        <p:nvSpPr>
          <p:cNvPr id="6" name="TextBox 5">
            <a:extLst>
              <a:ext uri="{FF2B5EF4-FFF2-40B4-BE49-F238E27FC236}">
                <a16:creationId xmlns:a16="http://schemas.microsoft.com/office/drawing/2014/main" id="{CEF210A3-9B60-869A-D547-0C117AE9BC2B}"/>
              </a:ext>
            </a:extLst>
          </p:cNvPr>
          <p:cNvSpPr txBox="1"/>
          <p:nvPr/>
        </p:nvSpPr>
        <p:spPr>
          <a:xfrm>
            <a:off x="3085227" y="1128103"/>
            <a:ext cx="7146402" cy="523220"/>
          </a:xfrm>
          <a:prstGeom prst="rect">
            <a:avLst/>
          </a:prstGeom>
          <a:noFill/>
        </p:spPr>
        <p:txBody>
          <a:bodyPr wrap="square" rtlCol="0">
            <a:spAutoFit/>
          </a:bodyPr>
          <a:lstStyle/>
          <a:p>
            <a:pPr algn="ctr"/>
            <a:r>
              <a:rPr lang="ar-EG" sz="2800" b="1" dirty="0">
                <a:solidFill>
                  <a:srgbClr val="2E3957"/>
                </a:solidFill>
                <a:effectLst>
                  <a:outerShdw blurRad="38100" dist="38100" dir="2700000" algn="tl">
                    <a:srgbClr val="000000">
                      <a:alpha val="43137"/>
                    </a:srgbClr>
                  </a:outerShdw>
                </a:effectLst>
                <a:latin typeface="Alexandria"/>
                <a:cs typeface="+mj-cs"/>
              </a:rPr>
              <a:t>3. أنواع الدراسات والبحوث</a:t>
            </a:r>
            <a:r>
              <a:rPr lang="ar-SA" sz="2800" b="1" dirty="0">
                <a:solidFill>
                  <a:srgbClr val="2E3957"/>
                </a:solidFill>
                <a:effectLst>
                  <a:outerShdw blurRad="38100" dist="38100" dir="2700000" algn="tl">
                    <a:srgbClr val="000000">
                      <a:alpha val="43137"/>
                    </a:srgbClr>
                  </a:outerShdw>
                </a:effectLst>
                <a:latin typeface="Alexandria"/>
                <a:cs typeface="+mj-cs"/>
              </a:rPr>
              <a:t> الع</a:t>
            </a:r>
            <a:r>
              <a:rPr lang="ar-EG" sz="2800" b="1" dirty="0">
                <a:solidFill>
                  <a:srgbClr val="2E3957"/>
                </a:solidFill>
                <a:effectLst>
                  <a:outerShdw blurRad="38100" dist="38100" dir="2700000" algn="tl">
                    <a:srgbClr val="000000">
                      <a:alpha val="43137"/>
                    </a:srgbClr>
                  </a:outerShdw>
                </a:effectLst>
                <a:latin typeface="Alexandria"/>
                <a:cs typeface="+mj-cs"/>
              </a:rPr>
              <a:t>ِ</a:t>
            </a:r>
            <a:r>
              <a:rPr lang="ar-SA" sz="2800" b="1" dirty="0">
                <a:solidFill>
                  <a:srgbClr val="2E3957"/>
                </a:solidFill>
                <a:effectLst>
                  <a:outerShdw blurRad="38100" dist="38100" dir="2700000" algn="tl">
                    <a:srgbClr val="000000">
                      <a:alpha val="43137"/>
                    </a:srgbClr>
                  </a:outerShdw>
                </a:effectLst>
                <a:latin typeface="Alexandria"/>
                <a:cs typeface="+mj-cs"/>
              </a:rPr>
              <a:t>لمية</a:t>
            </a:r>
            <a:r>
              <a:rPr lang="ar-EG" sz="2800" b="1" dirty="0">
                <a:solidFill>
                  <a:srgbClr val="2E3957"/>
                </a:solidFill>
                <a:effectLst>
                  <a:outerShdw blurRad="38100" dist="38100" dir="2700000" algn="tl">
                    <a:srgbClr val="000000">
                      <a:alpha val="43137"/>
                    </a:srgbClr>
                  </a:outerShdw>
                </a:effectLst>
                <a:latin typeface="Alexandria"/>
                <a:cs typeface="+mj-cs"/>
              </a:rPr>
              <a:t>:</a:t>
            </a:r>
            <a:endParaRPr lang="en-US" sz="2800" b="1" dirty="0">
              <a:effectLst>
                <a:outerShdw blurRad="38100" dist="38100" dir="2700000" algn="tl">
                  <a:srgbClr val="000000">
                    <a:alpha val="43137"/>
                  </a:srgbClr>
                </a:outerShdw>
              </a:effectLst>
              <a:latin typeface="Alexandria" charset="0"/>
              <a:cs typeface="Alexandria" charset="0"/>
            </a:endParaRPr>
          </a:p>
        </p:txBody>
      </p:sp>
      <p:grpSp>
        <p:nvGrpSpPr>
          <p:cNvPr id="10" name="Group 9">
            <a:extLst>
              <a:ext uri="{FF2B5EF4-FFF2-40B4-BE49-F238E27FC236}">
                <a16:creationId xmlns:a16="http://schemas.microsoft.com/office/drawing/2014/main" id="{BF422D9B-830B-9F5D-91E1-BF2A9ED0BB16}"/>
              </a:ext>
            </a:extLst>
          </p:cNvPr>
          <p:cNvGrpSpPr/>
          <p:nvPr/>
        </p:nvGrpSpPr>
        <p:grpSpPr>
          <a:xfrm>
            <a:off x="668923" y="1749742"/>
            <a:ext cx="10702776" cy="3701980"/>
            <a:chOff x="668923" y="1749742"/>
            <a:chExt cx="10702776" cy="3701980"/>
          </a:xfrm>
        </p:grpSpPr>
        <p:graphicFrame>
          <p:nvGraphicFramePr>
            <p:cNvPr id="3" name="Diagram 2">
              <a:extLst>
                <a:ext uri="{FF2B5EF4-FFF2-40B4-BE49-F238E27FC236}">
                  <a16:creationId xmlns:a16="http://schemas.microsoft.com/office/drawing/2014/main" id="{D85BFAC9-9491-30BF-8271-A402CA71AD93}"/>
                </a:ext>
              </a:extLst>
            </p:cNvPr>
            <p:cNvGraphicFramePr/>
            <p:nvPr>
              <p:extLst>
                <p:ext uri="{D42A27DB-BD31-4B8C-83A1-F6EECF244321}">
                  <p14:modId xmlns:p14="http://schemas.microsoft.com/office/powerpoint/2010/main" val="3712769124"/>
                </p:ext>
              </p:extLst>
            </p:nvPr>
          </p:nvGraphicFramePr>
          <p:xfrm>
            <a:off x="668923" y="1749742"/>
            <a:ext cx="10702776" cy="3701980"/>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cxnSp>
          <p:nvCxnSpPr>
            <p:cNvPr id="7" name="Straight Connector 6">
              <a:extLst>
                <a:ext uri="{FF2B5EF4-FFF2-40B4-BE49-F238E27FC236}">
                  <a16:creationId xmlns:a16="http://schemas.microsoft.com/office/drawing/2014/main" id="{453A064E-EC85-9762-B4B5-C035222BC7D0}"/>
                </a:ext>
              </a:extLst>
            </p:cNvPr>
            <p:cNvCxnSpPr>
              <a:cxnSpLocks/>
            </p:cNvCxnSpPr>
            <p:nvPr/>
          </p:nvCxnSpPr>
          <p:spPr>
            <a:xfrm>
              <a:off x="7529987" y="4418576"/>
              <a:ext cx="0" cy="92055"/>
            </a:xfrm>
            <a:prstGeom prst="line">
              <a:avLst/>
            </a:prstGeom>
          </p:spPr>
          <p:style>
            <a:lnRef idx="3">
              <a:schemeClr val="accent5"/>
            </a:lnRef>
            <a:fillRef idx="0">
              <a:schemeClr val="accent5"/>
            </a:fillRef>
            <a:effectRef idx="2">
              <a:schemeClr val="accent5"/>
            </a:effectRef>
            <a:fontRef idx="minor">
              <a:schemeClr val="tx1"/>
            </a:fontRef>
          </p:style>
        </p:cxnSp>
      </p:grpSp>
    </p:spTree>
    <p:extLst>
      <p:ext uri="{BB962C8B-B14F-4D97-AF65-F5344CB8AC3E}">
        <p14:creationId xmlns:p14="http://schemas.microsoft.com/office/powerpoint/2010/main" val="3187746972"/>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24.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76000"/>
            <a:lum/>
          </a:blip>
          <a:srcRect/>
          <a:stretch>
            <a:fillRect/>
          </a:stretch>
        </a:blipFill>
        <a:effectLst/>
      </p:bgPr>
    </p:bg>
    <p:spTree>
      <p:nvGrpSpPr>
        <p:cNvPr id="1" name="">
          <a:extLst>
            <a:ext uri="{FF2B5EF4-FFF2-40B4-BE49-F238E27FC236}">
              <a16:creationId xmlns:a16="http://schemas.microsoft.com/office/drawing/2014/main" id="{90A9F840-BE33-CB7B-EBA3-4CA872F380C7}"/>
            </a:ext>
          </a:extLst>
        </p:cNvPr>
        <p:cNvGrpSpPr/>
        <p:nvPr/>
      </p:nvGrpSpPr>
      <p:grpSpPr>
        <a:xfrm>
          <a:off x="0" y="0"/>
          <a:ext cx="0" cy="0"/>
          <a:chOff x="0" y="0"/>
          <a:chExt cx="0" cy="0"/>
        </a:xfrm>
      </p:grpSpPr>
      <p:sp>
        <p:nvSpPr>
          <p:cNvPr id="4" name="TextBox 3">
            <a:extLst>
              <a:ext uri="{FF2B5EF4-FFF2-40B4-BE49-F238E27FC236}">
                <a16:creationId xmlns:a16="http://schemas.microsoft.com/office/drawing/2014/main" id="{7134736C-9699-C03E-3911-7B3840AD512B}"/>
              </a:ext>
            </a:extLst>
          </p:cNvPr>
          <p:cNvSpPr txBox="1"/>
          <p:nvPr/>
        </p:nvSpPr>
        <p:spPr>
          <a:xfrm>
            <a:off x="956279" y="2447746"/>
            <a:ext cx="10135181" cy="923330"/>
          </a:xfrm>
          <a:prstGeom prst="rect">
            <a:avLst/>
          </a:prstGeom>
          <a:noFill/>
        </p:spPr>
        <p:txBody>
          <a:bodyPr wrap="square" rtlCol="0">
            <a:spAutoFit/>
          </a:bodyPr>
          <a:lstStyle/>
          <a:p>
            <a:pPr algn="r" rtl="1"/>
            <a:r>
              <a:rPr lang="ar-EG" b="1" dirty="0">
                <a:cs typeface="+mj-cs"/>
              </a:rPr>
              <a:t>1)</a:t>
            </a:r>
            <a:r>
              <a:rPr lang="en-US" dirty="0">
                <a:cs typeface="+mj-cs"/>
              </a:rPr>
              <a:t> </a:t>
            </a:r>
            <a:r>
              <a:rPr lang="ar-SA" b="1" dirty="0">
                <a:cs typeface="+mj-cs"/>
              </a:rPr>
              <a:t>البح</a:t>
            </a:r>
            <a:r>
              <a:rPr lang="ar-EG" b="1" dirty="0">
                <a:cs typeface="+mj-cs"/>
              </a:rPr>
              <a:t>و</a:t>
            </a:r>
            <a:r>
              <a:rPr lang="ar-SA" b="1" dirty="0">
                <a:cs typeface="+mj-cs"/>
              </a:rPr>
              <a:t>ث </a:t>
            </a:r>
            <a:r>
              <a:rPr lang="ar-EG" b="1" dirty="0">
                <a:cs typeface="+mj-cs"/>
              </a:rPr>
              <a:t>الاستطلاعية أو </a:t>
            </a:r>
            <a:r>
              <a:rPr lang="ar-SA" b="1" dirty="0">
                <a:cs typeface="+mj-cs"/>
              </a:rPr>
              <a:t>الاستكشافي</a:t>
            </a:r>
            <a:r>
              <a:rPr lang="ar-EG" b="1" dirty="0">
                <a:cs typeface="+mj-cs"/>
              </a:rPr>
              <a:t>ة </a:t>
            </a:r>
            <a:r>
              <a:rPr lang="en-US" b="1" dirty="0">
                <a:cs typeface="+mj-cs"/>
              </a:rPr>
              <a:t>(Exploratory Research)</a:t>
            </a:r>
            <a:r>
              <a:rPr lang="ar-EG" b="1" dirty="0">
                <a:cs typeface="+mj-cs"/>
              </a:rPr>
              <a:t>:</a:t>
            </a:r>
          </a:p>
          <a:p>
            <a:pPr algn="r" rtl="1"/>
            <a:r>
              <a:rPr lang="ar-EG" dirty="0">
                <a:cs typeface="+mj-cs"/>
              </a:rPr>
              <a:t>ت</a:t>
            </a:r>
            <a:r>
              <a:rPr lang="ar-SA" dirty="0">
                <a:cs typeface="+mj-cs"/>
              </a:rPr>
              <a:t>ُستخدم عندما لا تكون هناك معلومات كافية عن موضوع معين، و</a:t>
            </a:r>
            <a:r>
              <a:rPr lang="ar-EG" dirty="0">
                <a:cs typeface="+mj-cs"/>
              </a:rPr>
              <a:t>ت</a:t>
            </a:r>
            <a:r>
              <a:rPr lang="ar-SA" dirty="0">
                <a:cs typeface="+mj-cs"/>
              </a:rPr>
              <a:t>ساعد في </a:t>
            </a:r>
            <a:r>
              <a:rPr lang="ar-SA" b="1" dirty="0">
                <a:cs typeface="+mj-cs"/>
              </a:rPr>
              <a:t>طرح أسئلة أولية وفهم مبدئي للمشكلة</a:t>
            </a:r>
            <a:r>
              <a:rPr lang="en-US" dirty="0">
                <a:cs typeface="+mj-cs"/>
              </a:rPr>
              <a:t>.</a:t>
            </a:r>
          </a:p>
          <a:p>
            <a:pPr lvl="0" algn="just" rtl="1"/>
            <a:r>
              <a:rPr lang="en-US" dirty="0">
                <a:cs typeface="+mj-cs"/>
              </a:rPr>
              <a:t>✅ </a:t>
            </a:r>
            <a:r>
              <a:rPr lang="ar-SA" b="1" dirty="0">
                <a:cs typeface="+mj-cs"/>
              </a:rPr>
              <a:t>مثال</a:t>
            </a:r>
            <a:r>
              <a:rPr lang="ar-EG" b="1" dirty="0">
                <a:cs typeface="+mj-cs"/>
              </a:rPr>
              <a:t>: </a:t>
            </a:r>
            <a:r>
              <a:rPr lang="ar-SA" dirty="0">
                <a:cs typeface="+mj-cs"/>
              </a:rPr>
              <a:t>استكشاف أسباب تراجع تفاعل الجمهور مع حسابات وسائل الإعلام على </a:t>
            </a:r>
            <a:r>
              <a:rPr lang="ar-SA" dirty="0" err="1">
                <a:cs typeface="+mj-cs"/>
              </a:rPr>
              <a:t>إنست</a:t>
            </a:r>
            <a:r>
              <a:rPr lang="ar-EG" dirty="0">
                <a:cs typeface="+mj-cs"/>
              </a:rPr>
              <a:t>ج</a:t>
            </a:r>
            <a:r>
              <a:rPr lang="ar-SA" dirty="0">
                <a:cs typeface="+mj-cs"/>
              </a:rPr>
              <a:t>رام</a:t>
            </a:r>
            <a:r>
              <a:rPr lang="en-US" dirty="0">
                <a:cs typeface="+mj-cs"/>
              </a:rPr>
              <a:t>.</a:t>
            </a:r>
          </a:p>
        </p:txBody>
      </p:sp>
      <p:sp>
        <p:nvSpPr>
          <p:cNvPr id="5" name="TextBox 4">
            <a:extLst>
              <a:ext uri="{FF2B5EF4-FFF2-40B4-BE49-F238E27FC236}">
                <a16:creationId xmlns:a16="http://schemas.microsoft.com/office/drawing/2014/main" id="{CE720517-4981-3A4D-E74F-842CAF8073E7}"/>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الأولى</a:t>
            </a:r>
            <a:endParaRPr lang="en-US" sz="2400" b="1" dirty="0">
              <a:solidFill>
                <a:schemeClr val="bg1"/>
              </a:solidFill>
              <a:latin typeface="Alexandria" charset="0"/>
              <a:cs typeface="Alexandria" charset="0"/>
            </a:endParaRPr>
          </a:p>
        </p:txBody>
      </p:sp>
      <p:sp>
        <p:nvSpPr>
          <p:cNvPr id="6" name="TextBox 5">
            <a:extLst>
              <a:ext uri="{FF2B5EF4-FFF2-40B4-BE49-F238E27FC236}">
                <a16:creationId xmlns:a16="http://schemas.microsoft.com/office/drawing/2014/main" id="{9B437CD0-8E0C-9411-D47D-6307E77883DE}"/>
              </a:ext>
            </a:extLst>
          </p:cNvPr>
          <p:cNvSpPr txBox="1"/>
          <p:nvPr/>
        </p:nvSpPr>
        <p:spPr>
          <a:xfrm>
            <a:off x="3085227" y="1128103"/>
            <a:ext cx="7146402" cy="523220"/>
          </a:xfrm>
          <a:prstGeom prst="rect">
            <a:avLst/>
          </a:prstGeom>
          <a:noFill/>
        </p:spPr>
        <p:txBody>
          <a:bodyPr wrap="square" rtlCol="0">
            <a:spAutoFit/>
          </a:bodyPr>
          <a:lstStyle/>
          <a:p>
            <a:pPr algn="ctr"/>
            <a:r>
              <a:rPr lang="ar-EG" sz="2800" b="1" dirty="0">
                <a:solidFill>
                  <a:srgbClr val="2E3957"/>
                </a:solidFill>
                <a:effectLst>
                  <a:outerShdw blurRad="38100" dist="38100" dir="2700000" algn="tl">
                    <a:srgbClr val="000000">
                      <a:alpha val="43137"/>
                    </a:srgbClr>
                  </a:outerShdw>
                </a:effectLst>
                <a:latin typeface="Alexandria"/>
                <a:cs typeface="+mj-cs"/>
              </a:rPr>
              <a:t>3. أنواع الدراسات والبحوث</a:t>
            </a:r>
            <a:r>
              <a:rPr lang="ar-SA" sz="2800" b="1" dirty="0">
                <a:solidFill>
                  <a:srgbClr val="2E3957"/>
                </a:solidFill>
                <a:effectLst>
                  <a:outerShdw blurRad="38100" dist="38100" dir="2700000" algn="tl">
                    <a:srgbClr val="000000">
                      <a:alpha val="43137"/>
                    </a:srgbClr>
                  </a:outerShdw>
                </a:effectLst>
                <a:latin typeface="Alexandria"/>
                <a:cs typeface="+mj-cs"/>
              </a:rPr>
              <a:t> الع</a:t>
            </a:r>
            <a:r>
              <a:rPr lang="ar-EG" sz="2800" b="1" dirty="0">
                <a:solidFill>
                  <a:srgbClr val="2E3957"/>
                </a:solidFill>
                <a:effectLst>
                  <a:outerShdw blurRad="38100" dist="38100" dir="2700000" algn="tl">
                    <a:srgbClr val="000000">
                      <a:alpha val="43137"/>
                    </a:srgbClr>
                  </a:outerShdw>
                </a:effectLst>
                <a:latin typeface="Alexandria"/>
                <a:cs typeface="+mj-cs"/>
              </a:rPr>
              <a:t>ِ</a:t>
            </a:r>
            <a:r>
              <a:rPr lang="ar-SA" sz="2800" b="1" dirty="0">
                <a:solidFill>
                  <a:srgbClr val="2E3957"/>
                </a:solidFill>
                <a:effectLst>
                  <a:outerShdw blurRad="38100" dist="38100" dir="2700000" algn="tl">
                    <a:srgbClr val="000000">
                      <a:alpha val="43137"/>
                    </a:srgbClr>
                  </a:outerShdw>
                </a:effectLst>
                <a:latin typeface="Alexandria"/>
                <a:cs typeface="+mj-cs"/>
              </a:rPr>
              <a:t>لمية</a:t>
            </a:r>
            <a:r>
              <a:rPr lang="ar-EG" sz="2800" b="1" dirty="0">
                <a:solidFill>
                  <a:srgbClr val="2E3957"/>
                </a:solidFill>
                <a:effectLst>
                  <a:outerShdw blurRad="38100" dist="38100" dir="2700000" algn="tl">
                    <a:srgbClr val="000000">
                      <a:alpha val="43137"/>
                    </a:srgbClr>
                  </a:outerShdw>
                </a:effectLst>
                <a:latin typeface="Alexandria"/>
                <a:cs typeface="+mj-cs"/>
              </a:rPr>
              <a:t>:</a:t>
            </a:r>
            <a:endParaRPr lang="en-US" sz="2800" b="1" dirty="0">
              <a:effectLst>
                <a:outerShdw blurRad="38100" dist="38100" dir="2700000" algn="tl">
                  <a:srgbClr val="000000">
                    <a:alpha val="43137"/>
                  </a:srgbClr>
                </a:outerShdw>
              </a:effectLst>
              <a:latin typeface="Alexandria" charset="0"/>
              <a:cs typeface="Alexandria" charset="0"/>
            </a:endParaRPr>
          </a:p>
        </p:txBody>
      </p:sp>
      <p:sp>
        <p:nvSpPr>
          <p:cNvPr id="2" name="TextBox 1">
            <a:extLst>
              <a:ext uri="{FF2B5EF4-FFF2-40B4-BE49-F238E27FC236}">
                <a16:creationId xmlns:a16="http://schemas.microsoft.com/office/drawing/2014/main" id="{A346FE31-CAEF-9021-EA33-EC369725BD05}"/>
              </a:ext>
            </a:extLst>
          </p:cNvPr>
          <p:cNvSpPr txBox="1"/>
          <p:nvPr/>
        </p:nvSpPr>
        <p:spPr>
          <a:xfrm>
            <a:off x="1962740" y="1994419"/>
            <a:ext cx="9307033" cy="461665"/>
          </a:xfrm>
          <a:prstGeom prst="rect">
            <a:avLst/>
          </a:prstGeom>
          <a:noFill/>
        </p:spPr>
        <p:txBody>
          <a:bodyPr wrap="square" rtlCol="0">
            <a:spAutoFit/>
          </a:bodyPr>
          <a:lstStyle/>
          <a:p>
            <a:pPr algn="just" rtl="1"/>
            <a:r>
              <a:rPr lang="ar-EG" sz="2400" b="1" dirty="0">
                <a:solidFill>
                  <a:srgbClr val="0070C0"/>
                </a:solidFill>
                <a:effectLst>
                  <a:outerShdw blurRad="38100" dist="38100" dir="2700000" algn="tl">
                    <a:srgbClr val="000000">
                      <a:alpha val="43137"/>
                    </a:srgbClr>
                  </a:outerShdw>
                </a:effectLst>
                <a:cs typeface="+mj-cs"/>
              </a:rPr>
              <a:t>(أ) التصنيف وفقًا للمنهج المُستخدَم</a:t>
            </a:r>
            <a:r>
              <a:rPr lang="en-US" sz="2400" b="1" dirty="0">
                <a:solidFill>
                  <a:srgbClr val="0070C0"/>
                </a:solidFill>
                <a:effectLst>
                  <a:outerShdw blurRad="38100" dist="38100" dir="2700000" algn="tl">
                    <a:srgbClr val="000000">
                      <a:alpha val="43137"/>
                    </a:srgbClr>
                  </a:outerShdw>
                </a:effectLst>
                <a:cs typeface="+mj-cs"/>
              </a:rPr>
              <a:t>:</a:t>
            </a:r>
            <a:endParaRPr lang="en-US" sz="2000" dirty="0">
              <a:solidFill>
                <a:srgbClr val="0070C0"/>
              </a:solidFill>
              <a:effectLst>
                <a:outerShdw blurRad="38100" dist="38100" dir="2700000" algn="tl">
                  <a:srgbClr val="000000">
                    <a:alpha val="43137"/>
                  </a:srgbClr>
                </a:outerShdw>
              </a:effectLst>
              <a:cs typeface="+mj-cs"/>
            </a:endParaRPr>
          </a:p>
        </p:txBody>
      </p:sp>
      <p:sp>
        <p:nvSpPr>
          <p:cNvPr id="3" name="TextBox 2">
            <a:extLst>
              <a:ext uri="{FF2B5EF4-FFF2-40B4-BE49-F238E27FC236}">
                <a16:creationId xmlns:a16="http://schemas.microsoft.com/office/drawing/2014/main" id="{B6B0E6BB-FE2F-0815-EFCA-6EAA61E1E6A9}"/>
              </a:ext>
            </a:extLst>
          </p:cNvPr>
          <p:cNvSpPr txBox="1"/>
          <p:nvPr/>
        </p:nvSpPr>
        <p:spPr>
          <a:xfrm>
            <a:off x="3992880" y="3850204"/>
            <a:ext cx="7136680" cy="1477328"/>
          </a:xfrm>
          <a:prstGeom prst="rect">
            <a:avLst/>
          </a:prstGeom>
          <a:noFill/>
        </p:spPr>
        <p:txBody>
          <a:bodyPr wrap="square" rtlCol="0">
            <a:spAutoFit/>
          </a:bodyPr>
          <a:lstStyle/>
          <a:p>
            <a:pPr algn="r" rtl="1"/>
            <a:r>
              <a:rPr lang="ar-EG" b="1" dirty="0">
                <a:cs typeface="+mj-cs"/>
              </a:rPr>
              <a:t>2) </a:t>
            </a:r>
            <a:r>
              <a:rPr lang="ar-SA" b="1" dirty="0">
                <a:cs typeface="+mj-cs"/>
              </a:rPr>
              <a:t>البح</a:t>
            </a:r>
            <a:r>
              <a:rPr lang="ar-EG" b="1" dirty="0">
                <a:cs typeface="+mj-cs"/>
              </a:rPr>
              <a:t>و</a:t>
            </a:r>
            <a:r>
              <a:rPr lang="ar-SA" b="1" dirty="0">
                <a:cs typeface="+mj-cs"/>
              </a:rPr>
              <a:t>ث الوصفي</a:t>
            </a:r>
            <a:r>
              <a:rPr lang="ar-EG" b="1" dirty="0">
                <a:cs typeface="+mj-cs"/>
              </a:rPr>
              <a:t>ة </a:t>
            </a:r>
            <a:r>
              <a:rPr lang="en-US" b="1" dirty="0">
                <a:cs typeface="+mj-cs"/>
              </a:rPr>
              <a:t>:(Descriptive Research)</a:t>
            </a:r>
            <a:r>
              <a:rPr lang="ar-EG" b="1" dirty="0">
                <a:cs typeface="+mj-cs"/>
              </a:rPr>
              <a:t> </a:t>
            </a:r>
            <a:br>
              <a:rPr lang="en-US" dirty="0">
                <a:cs typeface="+mj-cs"/>
              </a:rPr>
            </a:br>
            <a:r>
              <a:rPr lang="ar-EG" dirty="0">
                <a:cs typeface="+mj-cs"/>
              </a:rPr>
              <a:t>هي الأكثر شيوعًا في مجال الإعلام، وتُستخدم لو</a:t>
            </a:r>
            <a:r>
              <a:rPr lang="ar-SA" dirty="0">
                <a:cs typeface="+mj-cs"/>
              </a:rPr>
              <a:t>صف خصائص أو سمات مشكلة أو ظاهرة معينة بدقة، بعد أن يكون لدينا فكرة أولية عنها</a:t>
            </a:r>
            <a:r>
              <a:rPr lang="en-US" dirty="0">
                <a:cs typeface="+mj-cs"/>
              </a:rPr>
              <a:t>.</a:t>
            </a:r>
          </a:p>
          <a:p>
            <a:pPr lvl="0" algn="just" rtl="1"/>
            <a:r>
              <a:rPr lang="en-US" dirty="0">
                <a:cs typeface="+mj-cs"/>
              </a:rPr>
              <a:t>✅ </a:t>
            </a:r>
            <a:r>
              <a:rPr lang="ar-SA" b="1" dirty="0">
                <a:cs typeface="+mj-cs"/>
              </a:rPr>
              <a:t>مثال</a:t>
            </a:r>
            <a:r>
              <a:rPr lang="ar-EG" b="1" dirty="0">
                <a:cs typeface="+mj-cs"/>
              </a:rPr>
              <a:t>:</a:t>
            </a:r>
            <a:r>
              <a:rPr lang="ar-EG" dirty="0">
                <a:cs typeface="+mj-cs"/>
              </a:rPr>
              <a:t> </a:t>
            </a:r>
            <a:r>
              <a:rPr lang="ar-SA" dirty="0">
                <a:cs typeface="+mj-cs"/>
              </a:rPr>
              <a:t>وصف الفئات العمرية الأكثر استخدامًا لتطبيقات الأخبار الرقمية في </a:t>
            </a:r>
            <a:r>
              <a:rPr lang="ar-EG" dirty="0">
                <a:cs typeface="+mj-cs"/>
              </a:rPr>
              <a:t>نطاق جغرافي محدد</a:t>
            </a:r>
            <a:r>
              <a:rPr lang="en-US" dirty="0">
                <a:cs typeface="+mj-cs"/>
              </a:rPr>
              <a:t>.</a:t>
            </a:r>
          </a:p>
        </p:txBody>
      </p:sp>
      <p:pic>
        <p:nvPicPr>
          <p:cNvPr id="8" name="Picture 7">
            <a:extLst>
              <a:ext uri="{FF2B5EF4-FFF2-40B4-BE49-F238E27FC236}">
                <a16:creationId xmlns:a16="http://schemas.microsoft.com/office/drawing/2014/main" id="{D671357A-A3ED-0D47-4827-7CF409409E34}"/>
              </a:ext>
            </a:extLst>
          </p:cNvPr>
          <p:cNvPicPr>
            <a:picLocks noChangeAspect="1"/>
          </p:cNvPicPr>
          <p:nvPr/>
        </p:nvPicPr>
        <p:blipFill>
          <a:blip r:embed="rId4"/>
          <a:stretch>
            <a:fillRect/>
          </a:stretch>
        </p:blipFill>
        <p:spPr>
          <a:xfrm>
            <a:off x="994379" y="3321713"/>
            <a:ext cx="3318016" cy="2160407"/>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p:spPr>
      </p:pic>
    </p:spTree>
    <p:extLst>
      <p:ext uri="{BB962C8B-B14F-4D97-AF65-F5344CB8AC3E}">
        <p14:creationId xmlns:p14="http://schemas.microsoft.com/office/powerpoint/2010/main" val="3488272029"/>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grpId="0" nodeType="after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1000"/>
                                        <p:tgtEl>
                                          <p:spTgt spid="4"/>
                                        </p:tgtEl>
                                      </p:cBhvr>
                                    </p:animEffect>
                                    <p:anim calcmode="lin" valueType="num">
                                      <p:cBhvr>
                                        <p:cTn id="14" dur="1000" fill="hold"/>
                                        <p:tgtEl>
                                          <p:spTgt spid="4"/>
                                        </p:tgtEl>
                                        <p:attrNameLst>
                                          <p:attrName>ppt_x</p:attrName>
                                        </p:attrNameLst>
                                      </p:cBhvr>
                                      <p:tavLst>
                                        <p:tav tm="0">
                                          <p:val>
                                            <p:strVal val="#ppt_x"/>
                                          </p:val>
                                        </p:tav>
                                        <p:tav tm="100000">
                                          <p:val>
                                            <p:strVal val="#ppt_x"/>
                                          </p:val>
                                        </p:tav>
                                      </p:tavLst>
                                    </p:anim>
                                    <p:anim calcmode="lin" valueType="num">
                                      <p:cBhvr>
                                        <p:cTn id="15" dur="1000" fill="hold"/>
                                        <p:tgtEl>
                                          <p:spTgt spid="4"/>
                                        </p:tgtEl>
                                        <p:attrNameLst>
                                          <p:attrName>ppt_y</p:attrName>
                                        </p:attrNameLst>
                                      </p:cBhvr>
                                      <p:tavLst>
                                        <p:tav tm="0">
                                          <p:val>
                                            <p:strVal val="#ppt_y+.1"/>
                                          </p:val>
                                        </p:tav>
                                        <p:tav tm="100000">
                                          <p:val>
                                            <p:strVal val="#ppt_y"/>
                                          </p:val>
                                        </p:tav>
                                      </p:tavLst>
                                    </p:anim>
                                  </p:childTnLst>
                                </p:cTn>
                              </p:par>
                            </p:childTnLst>
                          </p:cTn>
                        </p:par>
                        <p:par>
                          <p:cTn id="16" fill="hold">
                            <p:stCondLst>
                              <p:cond delay="2000"/>
                            </p:stCondLst>
                            <p:childTnLst>
                              <p:par>
                                <p:cTn id="17" presetID="42" presetClass="entr" presetSubtype="0" fill="hold" grpId="0" nodeType="afterEffect">
                                  <p:stCondLst>
                                    <p:cond delay="0"/>
                                  </p:stCondLst>
                                  <p:childTnLst>
                                    <p:set>
                                      <p:cBhvr>
                                        <p:cTn id="18" dur="1" fill="hold">
                                          <p:stCondLst>
                                            <p:cond delay="0"/>
                                          </p:stCondLst>
                                        </p:cTn>
                                        <p:tgtEl>
                                          <p:spTgt spid="2"/>
                                        </p:tgtEl>
                                        <p:attrNameLst>
                                          <p:attrName>style.visibility</p:attrName>
                                        </p:attrNameLst>
                                      </p:cBhvr>
                                      <p:to>
                                        <p:strVal val="visible"/>
                                      </p:to>
                                    </p:set>
                                    <p:animEffect transition="in" filter="fade">
                                      <p:cBhvr>
                                        <p:cTn id="19" dur="1000"/>
                                        <p:tgtEl>
                                          <p:spTgt spid="2"/>
                                        </p:tgtEl>
                                      </p:cBhvr>
                                    </p:animEffect>
                                    <p:anim calcmode="lin" valueType="num">
                                      <p:cBhvr>
                                        <p:cTn id="20" dur="1000" fill="hold"/>
                                        <p:tgtEl>
                                          <p:spTgt spid="2"/>
                                        </p:tgtEl>
                                        <p:attrNameLst>
                                          <p:attrName>ppt_x</p:attrName>
                                        </p:attrNameLst>
                                      </p:cBhvr>
                                      <p:tavLst>
                                        <p:tav tm="0">
                                          <p:val>
                                            <p:strVal val="#ppt_x"/>
                                          </p:val>
                                        </p:tav>
                                        <p:tav tm="100000">
                                          <p:val>
                                            <p:strVal val="#ppt_x"/>
                                          </p:val>
                                        </p:tav>
                                      </p:tavLst>
                                    </p:anim>
                                    <p:anim calcmode="lin" valueType="num">
                                      <p:cBhvr>
                                        <p:cTn id="21" dur="1000" fill="hold"/>
                                        <p:tgtEl>
                                          <p:spTgt spid="2"/>
                                        </p:tgtEl>
                                        <p:attrNameLst>
                                          <p:attrName>ppt_y</p:attrName>
                                        </p:attrNameLst>
                                      </p:cBhvr>
                                      <p:tavLst>
                                        <p:tav tm="0">
                                          <p:val>
                                            <p:strVal val="#ppt_y+.1"/>
                                          </p:val>
                                        </p:tav>
                                        <p:tav tm="100000">
                                          <p:val>
                                            <p:strVal val="#ppt_y"/>
                                          </p:val>
                                        </p:tav>
                                      </p:tavLst>
                                    </p:anim>
                                  </p:childTnLst>
                                </p:cTn>
                              </p:par>
                            </p:childTnLst>
                          </p:cTn>
                        </p:par>
                        <p:par>
                          <p:cTn id="22" fill="hold">
                            <p:stCondLst>
                              <p:cond delay="3000"/>
                            </p:stCondLst>
                            <p:childTnLst>
                              <p:par>
                                <p:cTn id="23" presetID="42" presetClass="entr" presetSubtype="0" fill="hold" grpId="0" nodeType="afterEffect">
                                  <p:stCondLst>
                                    <p:cond delay="0"/>
                                  </p:stCondLst>
                                  <p:childTnLst>
                                    <p:set>
                                      <p:cBhvr>
                                        <p:cTn id="24" dur="1" fill="hold">
                                          <p:stCondLst>
                                            <p:cond delay="0"/>
                                          </p:stCondLst>
                                        </p:cTn>
                                        <p:tgtEl>
                                          <p:spTgt spid="3"/>
                                        </p:tgtEl>
                                        <p:attrNameLst>
                                          <p:attrName>style.visibility</p:attrName>
                                        </p:attrNameLst>
                                      </p:cBhvr>
                                      <p:to>
                                        <p:strVal val="visible"/>
                                      </p:to>
                                    </p:set>
                                    <p:animEffect transition="in" filter="fade">
                                      <p:cBhvr>
                                        <p:cTn id="25" dur="1000"/>
                                        <p:tgtEl>
                                          <p:spTgt spid="3"/>
                                        </p:tgtEl>
                                      </p:cBhvr>
                                    </p:animEffect>
                                    <p:anim calcmode="lin" valueType="num">
                                      <p:cBhvr>
                                        <p:cTn id="26" dur="1000" fill="hold"/>
                                        <p:tgtEl>
                                          <p:spTgt spid="3"/>
                                        </p:tgtEl>
                                        <p:attrNameLst>
                                          <p:attrName>ppt_x</p:attrName>
                                        </p:attrNameLst>
                                      </p:cBhvr>
                                      <p:tavLst>
                                        <p:tav tm="0">
                                          <p:val>
                                            <p:strVal val="#ppt_x"/>
                                          </p:val>
                                        </p:tav>
                                        <p:tav tm="100000">
                                          <p:val>
                                            <p:strVal val="#ppt_x"/>
                                          </p:val>
                                        </p:tav>
                                      </p:tavLst>
                                    </p:anim>
                                    <p:anim calcmode="lin" valueType="num">
                                      <p:cBhvr>
                                        <p:cTn id="27"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p:bldP spid="2" grpId="0"/>
      <p:bldP spid="3" grpId="0"/>
    </p:bldLst>
  </p:timing>
</p:sld>
</file>

<file path=ppt/slides/slide25.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76000"/>
            <a:lum/>
          </a:blip>
          <a:srcRect/>
          <a:stretch>
            <a:fillRect/>
          </a:stretch>
        </a:blipFill>
        <a:effectLst/>
      </p:bgPr>
    </p:bg>
    <p:spTree>
      <p:nvGrpSpPr>
        <p:cNvPr id="1" name="">
          <a:extLst>
            <a:ext uri="{FF2B5EF4-FFF2-40B4-BE49-F238E27FC236}">
              <a16:creationId xmlns:a16="http://schemas.microsoft.com/office/drawing/2014/main" id="{A64AE884-EE9A-0C3D-4CCF-6A5CA33682BE}"/>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B9A600FF-7632-BB3D-2229-A57F80C18623}"/>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الأولى</a:t>
            </a:r>
            <a:endParaRPr lang="en-US" sz="2400" b="1" dirty="0">
              <a:solidFill>
                <a:schemeClr val="bg1"/>
              </a:solidFill>
              <a:latin typeface="Alexandria" charset="0"/>
              <a:cs typeface="Alexandria" charset="0"/>
            </a:endParaRPr>
          </a:p>
        </p:txBody>
      </p:sp>
      <p:sp>
        <p:nvSpPr>
          <p:cNvPr id="6" name="TextBox 5">
            <a:extLst>
              <a:ext uri="{FF2B5EF4-FFF2-40B4-BE49-F238E27FC236}">
                <a16:creationId xmlns:a16="http://schemas.microsoft.com/office/drawing/2014/main" id="{95E8360E-9100-22E1-565C-1FCC493E6C9E}"/>
              </a:ext>
            </a:extLst>
          </p:cNvPr>
          <p:cNvSpPr txBox="1"/>
          <p:nvPr/>
        </p:nvSpPr>
        <p:spPr>
          <a:xfrm>
            <a:off x="3085227" y="1128103"/>
            <a:ext cx="7146402" cy="523220"/>
          </a:xfrm>
          <a:prstGeom prst="rect">
            <a:avLst/>
          </a:prstGeom>
          <a:noFill/>
        </p:spPr>
        <p:txBody>
          <a:bodyPr wrap="square" rtlCol="0">
            <a:spAutoFit/>
          </a:bodyPr>
          <a:lstStyle/>
          <a:p>
            <a:pPr algn="ctr"/>
            <a:r>
              <a:rPr lang="ar-EG" sz="2800" b="1" dirty="0">
                <a:solidFill>
                  <a:srgbClr val="2E3957"/>
                </a:solidFill>
                <a:effectLst>
                  <a:outerShdw blurRad="38100" dist="38100" dir="2700000" algn="tl">
                    <a:srgbClr val="000000">
                      <a:alpha val="43137"/>
                    </a:srgbClr>
                  </a:outerShdw>
                </a:effectLst>
                <a:latin typeface="Alexandria"/>
                <a:cs typeface="+mj-cs"/>
              </a:rPr>
              <a:t>3. أنواع الدراسات والبحوث</a:t>
            </a:r>
            <a:r>
              <a:rPr lang="ar-SA" sz="2800" b="1" dirty="0">
                <a:solidFill>
                  <a:srgbClr val="2E3957"/>
                </a:solidFill>
                <a:effectLst>
                  <a:outerShdw blurRad="38100" dist="38100" dir="2700000" algn="tl">
                    <a:srgbClr val="000000">
                      <a:alpha val="43137"/>
                    </a:srgbClr>
                  </a:outerShdw>
                </a:effectLst>
                <a:latin typeface="Alexandria"/>
                <a:cs typeface="+mj-cs"/>
              </a:rPr>
              <a:t> الع</a:t>
            </a:r>
            <a:r>
              <a:rPr lang="ar-EG" sz="2800" b="1" dirty="0">
                <a:solidFill>
                  <a:srgbClr val="2E3957"/>
                </a:solidFill>
                <a:effectLst>
                  <a:outerShdw blurRad="38100" dist="38100" dir="2700000" algn="tl">
                    <a:srgbClr val="000000">
                      <a:alpha val="43137"/>
                    </a:srgbClr>
                  </a:outerShdw>
                </a:effectLst>
                <a:latin typeface="Alexandria"/>
                <a:cs typeface="+mj-cs"/>
              </a:rPr>
              <a:t>ِ</a:t>
            </a:r>
            <a:r>
              <a:rPr lang="ar-SA" sz="2800" b="1" dirty="0">
                <a:solidFill>
                  <a:srgbClr val="2E3957"/>
                </a:solidFill>
                <a:effectLst>
                  <a:outerShdw blurRad="38100" dist="38100" dir="2700000" algn="tl">
                    <a:srgbClr val="000000">
                      <a:alpha val="43137"/>
                    </a:srgbClr>
                  </a:outerShdw>
                </a:effectLst>
                <a:latin typeface="Alexandria"/>
                <a:cs typeface="+mj-cs"/>
              </a:rPr>
              <a:t>لمية</a:t>
            </a:r>
            <a:r>
              <a:rPr lang="ar-EG" sz="2800" b="1" dirty="0">
                <a:solidFill>
                  <a:srgbClr val="2E3957"/>
                </a:solidFill>
                <a:effectLst>
                  <a:outerShdw blurRad="38100" dist="38100" dir="2700000" algn="tl">
                    <a:srgbClr val="000000">
                      <a:alpha val="43137"/>
                    </a:srgbClr>
                  </a:outerShdw>
                </a:effectLst>
                <a:latin typeface="Alexandria"/>
                <a:cs typeface="+mj-cs"/>
              </a:rPr>
              <a:t>:</a:t>
            </a:r>
            <a:endParaRPr lang="en-US" sz="2800" b="1" dirty="0">
              <a:effectLst>
                <a:outerShdw blurRad="38100" dist="38100" dir="2700000" algn="tl">
                  <a:srgbClr val="000000">
                    <a:alpha val="43137"/>
                  </a:srgbClr>
                </a:outerShdw>
              </a:effectLst>
              <a:latin typeface="Alexandria" charset="0"/>
              <a:cs typeface="Alexandria" charset="0"/>
            </a:endParaRPr>
          </a:p>
        </p:txBody>
      </p:sp>
      <p:sp>
        <p:nvSpPr>
          <p:cNvPr id="7" name="TextBox 6">
            <a:extLst>
              <a:ext uri="{FF2B5EF4-FFF2-40B4-BE49-F238E27FC236}">
                <a16:creationId xmlns:a16="http://schemas.microsoft.com/office/drawing/2014/main" id="{1FD94F45-9911-AD52-EE27-731BB3B9E556}"/>
              </a:ext>
            </a:extLst>
          </p:cNvPr>
          <p:cNvSpPr txBox="1"/>
          <p:nvPr/>
        </p:nvSpPr>
        <p:spPr>
          <a:xfrm>
            <a:off x="1032479" y="2837060"/>
            <a:ext cx="10135181" cy="923330"/>
          </a:xfrm>
          <a:prstGeom prst="rect">
            <a:avLst/>
          </a:prstGeom>
          <a:noFill/>
        </p:spPr>
        <p:txBody>
          <a:bodyPr wrap="square" rtlCol="0">
            <a:spAutoFit/>
          </a:bodyPr>
          <a:lstStyle/>
          <a:p>
            <a:pPr algn="r" rtl="1"/>
            <a:r>
              <a:rPr lang="ar-EG" b="1" dirty="0">
                <a:cs typeface="+mj-cs"/>
              </a:rPr>
              <a:t>3)</a:t>
            </a:r>
            <a:r>
              <a:rPr lang="en-US" b="1" dirty="0">
                <a:cs typeface="+mj-cs"/>
              </a:rPr>
              <a:t> </a:t>
            </a:r>
            <a:r>
              <a:rPr lang="ar-SA" b="1" dirty="0">
                <a:cs typeface="+mj-cs"/>
              </a:rPr>
              <a:t>البح</a:t>
            </a:r>
            <a:r>
              <a:rPr lang="ar-EG" b="1" dirty="0">
                <a:cs typeface="+mj-cs"/>
              </a:rPr>
              <a:t>و</a:t>
            </a:r>
            <a:r>
              <a:rPr lang="ar-SA" b="1" dirty="0">
                <a:cs typeface="+mj-cs"/>
              </a:rPr>
              <a:t>ث السببي</a:t>
            </a:r>
            <a:r>
              <a:rPr lang="ar-EG" b="1" dirty="0">
                <a:cs typeface="+mj-cs"/>
              </a:rPr>
              <a:t>ة </a:t>
            </a:r>
            <a:r>
              <a:rPr lang="en-US" b="1" dirty="0">
                <a:cs typeface="+mj-cs"/>
              </a:rPr>
              <a:t> :(Causal Research)</a:t>
            </a:r>
            <a:br>
              <a:rPr lang="en-US" dirty="0">
                <a:cs typeface="+mj-cs"/>
              </a:rPr>
            </a:br>
            <a:r>
              <a:rPr lang="ar-EG" dirty="0">
                <a:cs typeface="+mj-cs"/>
              </a:rPr>
              <a:t>ت</a:t>
            </a:r>
            <a:r>
              <a:rPr lang="ar-SA" dirty="0">
                <a:cs typeface="+mj-cs"/>
              </a:rPr>
              <a:t>بحث في </a:t>
            </a:r>
            <a:r>
              <a:rPr lang="ar-SA" b="1" dirty="0">
                <a:cs typeface="+mj-cs"/>
              </a:rPr>
              <a:t>علاقة السبب والنتيجة</a:t>
            </a:r>
            <a:r>
              <a:rPr lang="ar-SA" dirty="0">
                <a:cs typeface="+mj-cs"/>
              </a:rPr>
              <a:t> بين متغيرين أو أكثر</a:t>
            </a:r>
            <a:r>
              <a:rPr lang="en-US" dirty="0">
                <a:cs typeface="+mj-cs"/>
              </a:rPr>
              <a:t>.</a:t>
            </a:r>
          </a:p>
          <a:p>
            <a:pPr lvl="0" algn="just" rtl="1"/>
            <a:r>
              <a:rPr lang="en-US" dirty="0">
                <a:cs typeface="+mj-cs"/>
              </a:rPr>
              <a:t>✅ </a:t>
            </a:r>
            <a:r>
              <a:rPr lang="ar-SA" b="1" dirty="0">
                <a:cs typeface="+mj-cs"/>
              </a:rPr>
              <a:t>مثال</a:t>
            </a:r>
            <a:r>
              <a:rPr lang="ar-EG" b="1" dirty="0">
                <a:cs typeface="+mj-cs"/>
              </a:rPr>
              <a:t>:</a:t>
            </a:r>
            <a:r>
              <a:rPr lang="ar-SA" b="1" dirty="0">
                <a:cs typeface="+mj-cs"/>
              </a:rPr>
              <a:t> </a:t>
            </a:r>
            <a:r>
              <a:rPr lang="ar-SA" dirty="0">
                <a:cs typeface="+mj-cs"/>
              </a:rPr>
              <a:t>دراسة أثر تغيير نغمة المذيع (هادئة/حماسية) على مدى تفاعل الجمهور مع الخبر</a:t>
            </a:r>
            <a:r>
              <a:rPr lang="en-US" dirty="0">
                <a:cs typeface="+mj-cs"/>
              </a:rPr>
              <a:t>.</a:t>
            </a:r>
          </a:p>
        </p:txBody>
      </p:sp>
      <p:pic>
        <p:nvPicPr>
          <p:cNvPr id="10" name="Picture 9">
            <a:extLst>
              <a:ext uri="{FF2B5EF4-FFF2-40B4-BE49-F238E27FC236}">
                <a16:creationId xmlns:a16="http://schemas.microsoft.com/office/drawing/2014/main" id="{35DC1079-D475-A0B6-3EF2-1C52F6E92939}"/>
              </a:ext>
            </a:extLst>
          </p:cNvPr>
          <p:cNvPicPr>
            <a:picLocks noChangeAspect="1"/>
          </p:cNvPicPr>
          <p:nvPr/>
        </p:nvPicPr>
        <p:blipFill>
          <a:blip r:embed="rId4"/>
          <a:stretch>
            <a:fillRect/>
          </a:stretch>
        </p:blipFill>
        <p:spPr>
          <a:xfrm>
            <a:off x="965321" y="3639187"/>
            <a:ext cx="3253641" cy="1850785"/>
          </a:xfrm>
          <a:prstGeom prst="roundRect">
            <a:avLst>
              <a:gd name="adj" fmla="val 4167"/>
            </a:avLst>
          </a:prstGeom>
          <a:solidFill>
            <a:srgbClr val="FFFFFF"/>
          </a:solidFill>
          <a:ln w="76200" cap="sq">
            <a:solidFill>
              <a:srgbClr val="EAEAEA"/>
            </a:solidFill>
            <a:miter lim="800000"/>
          </a:ln>
          <a:effectLst>
            <a:reflection blurRad="12700" stA="33000" endPos="28000" dist="5000" dir="5400000" sy="-100000" algn="bl" rotWithShape="0"/>
          </a:effectLst>
          <a:scene3d>
            <a:camera prst="orthographicFront"/>
            <a:lightRig rig="threePt" dir="t">
              <a:rot lat="0" lon="0" rev="2700000"/>
            </a:lightRig>
          </a:scene3d>
          <a:sp3d contourW="6350">
            <a:bevelT h="38100"/>
            <a:contourClr>
              <a:srgbClr val="C0C0C0"/>
            </a:contourClr>
          </a:sp3d>
        </p:spPr>
      </p:pic>
      <p:sp>
        <p:nvSpPr>
          <p:cNvPr id="8" name="TextBox 7">
            <a:extLst>
              <a:ext uri="{FF2B5EF4-FFF2-40B4-BE49-F238E27FC236}">
                <a16:creationId xmlns:a16="http://schemas.microsoft.com/office/drawing/2014/main" id="{A346FE31-CAEF-9021-EA33-EC369725BD05}"/>
              </a:ext>
            </a:extLst>
          </p:cNvPr>
          <p:cNvSpPr txBox="1"/>
          <p:nvPr/>
        </p:nvSpPr>
        <p:spPr>
          <a:xfrm>
            <a:off x="1962740" y="1994419"/>
            <a:ext cx="9307033" cy="461665"/>
          </a:xfrm>
          <a:prstGeom prst="rect">
            <a:avLst/>
          </a:prstGeom>
          <a:noFill/>
        </p:spPr>
        <p:txBody>
          <a:bodyPr wrap="square" rtlCol="0">
            <a:spAutoFit/>
          </a:bodyPr>
          <a:lstStyle/>
          <a:p>
            <a:pPr algn="just" rtl="1"/>
            <a:r>
              <a:rPr lang="ar-EG" sz="2400" b="1" dirty="0">
                <a:solidFill>
                  <a:srgbClr val="0070C0"/>
                </a:solidFill>
                <a:effectLst>
                  <a:outerShdw blurRad="38100" dist="38100" dir="2700000" algn="tl">
                    <a:srgbClr val="000000">
                      <a:alpha val="43137"/>
                    </a:srgbClr>
                  </a:outerShdw>
                </a:effectLst>
                <a:cs typeface="+mj-cs"/>
              </a:rPr>
              <a:t>(أ) التصنيف وفقًا للمنهج المُستخدَم</a:t>
            </a:r>
            <a:r>
              <a:rPr lang="en-US" sz="2400" b="1" dirty="0">
                <a:solidFill>
                  <a:srgbClr val="0070C0"/>
                </a:solidFill>
                <a:effectLst>
                  <a:outerShdw blurRad="38100" dist="38100" dir="2700000" algn="tl">
                    <a:srgbClr val="000000">
                      <a:alpha val="43137"/>
                    </a:srgbClr>
                  </a:outerShdw>
                </a:effectLst>
              </a:rPr>
              <a:t>:</a:t>
            </a:r>
            <a:endParaRPr lang="en-US" sz="2000" dirty="0">
              <a:solidFill>
                <a:srgbClr val="0070C0"/>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301823569"/>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grpId="0" nodeType="after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fade">
                                      <p:cBhvr>
                                        <p:cTn id="13" dur="1000"/>
                                        <p:tgtEl>
                                          <p:spTgt spid="7"/>
                                        </p:tgtEl>
                                      </p:cBhvr>
                                    </p:animEffect>
                                    <p:anim calcmode="lin" valueType="num">
                                      <p:cBhvr>
                                        <p:cTn id="14" dur="1000" fill="hold"/>
                                        <p:tgtEl>
                                          <p:spTgt spid="7"/>
                                        </p:tgtEl>
                                        <p:attrNameLst>
                                          <p:attrName>ppt_x</p:attrName>
                                        </p:attrNameLst>
                                      </p:cBhvr>
                                      <p:tavLst>
                                        <p:tav tm="0">
                                          <p:val>
                                            <p:strVal val="#ppt_x"/>
                                          </p:val>
                                        </p:tav>
                                        <p:tav tm="100000">
                                          <p:val>
                                            <p:strVal val="#ppt_x"/>
                                          </p:val>
                                        </p:tav>
                                      </p:tavLst>
                                    </p:anim>
                                    <p:anim calcmode="lin" valueType="num">
                                      <p:cBhvr>
                                        <p:cTn id="15" dur="1000" fill="hold"/>
                                        <p:tgtEl>
                                          <p:spTgt spid="7"/>
                                        </p:tgtEl>
                                        <p:attrNameLst>
                                          <p:attrName>ppt_y</p:attrName>
                                        </p:attrNameLst>
                                      </p:cBhvr>
                                      <p:tavLst>
                                        <p:tav tm="0">
                                          <p:val>
                                            <p:strVal val="#ppt_y+.1"/>
                                          </p:val>
                                        </p:tav>
                                        <p:tav tm="100000">
                                          <p:val>
                                            <p:strVal val="#ppt_y"/>
                                          </p:val>
                                        </p:tav>
                                      </p:tavLst>
                                    </p:anim>
                                  </p:childTnLst>
                                </p:cTn>
                              </p:par>
                            </p:childTnLst>
                          </p:cTn>
                        </p:par>
                        <p:par>
                          <p:cTn id="16" fill="hold">
                            <p:stCondLst>
                              <p:cond delay="2000"/>
                            </p:stCondLst>
                            <p:childTnLst>
                              <p:par>
                                <p:cTn id="17" presetID="42" presetClass="entr" presetSubtype="0" fill="hold" grpId="0" nodeType="after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fade">
                                      <p:cBhvr>
                                        <p:cTn id="19" dur="1000"/>
                                        <p:tgtEl>
                                          <p:spTgt spid="8"/>
                                        </p:tgtEl>
                                      </p:cBhvr>
                                    </p:animEffect>
                                    <p:anim calcmode="lin" valueType="num">
                                      <p:cBhvr>
                                        <p:cTn id="20" dur="1000" fill="hold"/>
                                        <p:tgtEl>
                                          <p:spTgt spid="8"/>
                                        </p:tgtEl>
                                        <p:attrNameLst>
                                          <p:attrName>ppt_x</p:attrName>
                                        </p:attrNameLst>
                                      </p:cBhvr>
                                      <p:tavLst>
                                        <p:tav tm="0">
                                          <p:val>
                                            <p:strVal val="#ppt_x"/>
                                          </p:val>
                                        </p:tav>
                                        <p:tav tm="100000">
                                          <p:val>
                                            <p:strVal val="#ppt_x"/>
                                          </p:val>
                                        </p:tav>
                                      </p:tavLst>
                                    </p:anim>
                                    <p:anim calcmode="lin" valueType="num">
                                      <p:cBhvr>
                                        <p:cTn id="21"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P spid="8" grpId="0"/>
    </p:bldLst>
  </p:timing>
</p:sld>
</file>

<file path=ppt/slides/slide26.xml><?xml version="1.0" encoding="utf-8"?>
<p:sld xmlns:a="http://schemas.openxmlformats.org/drawingml/2006/main" xmlns:r="http://schemas.openxmlformats.org/officeDocument/2006/relationships" xmlns:p="http://schemas.openxmlformats.org/presentationml/2006/main">
  <p:cSld>
    <p:bg>
      <p:bgPr>
        <a:blipFill dpi="0" rotWithShape="1">
          <a:blip r:embed="rId4">
            <a:alphaModFix amt="76000"/>
            <a:lum/>
          </a:blip>
          <a:srcRect/>
          <a:stretch>
            <a:fillRect/>
          </a:stretch>
        </a:blipFill>
        <a:effectLst/>
      </p:bgPr>
    </p:bg>
    <p:spTree>
      <p:nvGrpSpPr>
        <p:cNvPr id="1" name="">
          <a:extLst>
            <a:ext uri="{FF2B5EF4-FFF2-40B4-BE49-F238E27FC236}">
              <a16:creationId xmlns:a16="http://schemas.microsoft.com/office/drawing/2014/main" id="{2CBFDD81-5E31-4E3B-D87E-46DB7CD90F66}"/>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0EF6D03A-9BD9-4699-8AB1-DC0CC7C3239B}"/>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الأولى</a:t>
            </a:r>
            <a:endParaRPr lang="en-US" sz="2400" b="1" dirty="0">
              <a:solidFill>
                <a:schemeClr val="bg1"/>
              </a:solidFill>
              <a:latin typeface="Alexandria" charset="0"/>
              <a:cs typeface="Alexandria" charset="0"/>
            </a:endParaRPr>
          </a:p>
        </p:txBody>
      </p:sp>
      <p:sp>
        <p:nvSpPr>
          <p:cNvPr id="6" name="TextBox 5">
            <a:extLst>
              <a:ext uri="{FF2B5EF4-FFF2-40B4-BE49-F238E27FC236}">
                <a16:creationId xmlns:a16="http://schemas.microsoft.com/office/drawing/2014/main" id="{2B144085-FF67-D7CB-950E-56CB6DA2F210}"/>
              </a:ext>
            </a:extLst>
          </p:cNvPr>
          <p:cNvSpPr txBox="1"/>
          <p:nvPr/>
        </p:nvSpPr>
        <p:spPr>
          <a:xfrm>
            <a:off x="3085227" y="1128103"/>
            <a:ext cx="7146402" cy="523220"/>
          </a:xfrm>
          <a:prstGeom prst="rect">
            <a:avLst/>
          </a:prstGeom>
          <a:noFill/>
        </p:spPr>
        <p:txBody>
          <a:bodyPr wrap="square" rtlCol="0">
            <a:spAutoFit/>
          </a:bodyPr>
          <a:lstStyle/>
          <a:p>
            <a:pPr algn="ctr"/>
            <a:r>
              <a:rPr lang="ar-EG" sz="2800" b="1" dirty="0">
                <a:solidFill>
                  <a:srgbClr val="2E3957"/>
                </a:solidFill>
                <a:effectLst>
                  <a:outerShdw blurRad="38100" dist="38100" dir="2700000" algn="tl">
                    <a:srgbClr val="000000">
                      <a:alpha val="43137"/>
                    </a:srgbClr>
                  </a:outerShdw>
                </a:effectLst>
                <a:latin typeface="Alexandria"/>
                <a:cs typeface="+mj-cs"/>
              </a:rPr>
              <a:t>3. أنواع الدراسات والبحوث</a:t>
            </a:r>
            <a:r>
              <a:rPr lang="ar-SA" sz="2800" b="1" dirty="0">
                <a:solidFill>
                  <a:srgbClr val="2E3957"/>
                </a:solidFill>
                <a:effectLst>
                  <a:outerShdw blurRad="38100" dist="38100" dir="2700000" algn="tl">
                    <a:srgbClr val="000000">
                      <a:alpha val="43137"/>
                    </a:srgbClr>
                  </a:outerShdw>
                </a:effectLst>
                <a:latin typeface="Alexandria"/>
                <a:cs typeface="+mj-cs"/>
              </a:rPr>
              <a:t> الع</a:t>
            </a:r>
            <a:r>
              <a:rPr lang="ar-EG" sz="2800" b="1" dirty="0">
                <a:solidFill>
                  <a:srgbClr val="2E3957"/>
                </a:solidFill>
                <a:effectLst>
                  <a:outerShdw blurRad="38100" dist="38100" dir="2700000" algn="tl">
                    <a:srgbClr val="000000">
                      <a:alpha val="43137"/>
                    </a:srgbClr>
                  </a:outerShdw>
                </a:effectLst>
                <a:latin typeface="Alexandria"/>
                <a:cs typeface="+mj-cs"/>
              </a:rPr>
              <a:t>ِ</a:t>
            </a:r>
            <a:r>
              <a:rPr lang="ar-SA" sz="2800" b="1" dirty="0">
                <a:solidFill>
                  <a:srgbClr val="2E3957"/>
                </a:solidFill>
                <a:effectLst>
                  <a:outerShdw blurRad="38100" dist="38100" dir="2700000" algn="tl">
                    <a:srgbClr val="000000">
                      <a:alpha val="43137"/>
                    </a:srgbClr>
                  </a:outerShdw>
                </a:effectLst>
                <a:latin typeface="Alexandria"/>
                <a:cs typeface="+mj-cs"/>
              </a:rPr>
              <a:t>لمية</a:t>
            </a:r>
            <a:r>
              <a:rPr lang="ar-EG" sz="2800" b="1" dirty="0">
                <a:solidFill>
                  <a:srgbClr val="2E3957"/>
                </a:solidFill>
                <a:effectLst>
                  <a:outerShdw blurRad="38100" dist="38100" dir="2700000" algn="tl">
                    <a:srgbClr val="000000">
                      <a:alpha val="43137"/>
                    </a:srgbClr>
                  </a:outerShdw>
                </a:effectLst>
                <a:latin typeface="Alexandria"/>
                <a:cs typeface="+mj-cs"/>
              </a:rPr>
              <a:t>:</a:t>
            </a:r>
            <a:endParaRPr lang="en-US" sz="2800" b="1" dirty="0">
              <a:effectLst>
                <a:outerShdw blurRad="38100" dist="38100" dir="2700000" algn="tl">
                  <a:srgbClr val="000000">
                    <a:alpha val="43137"/>
                  </a:srgbClr>
                </a:outerShdw>
              </a:effectLst>
              <a:latin typeface="Alexandria" charset="0"/>
              <a:cs typeface="Alexandria" charset="0"/>
            </a:endParaRPr>
          </a:p>
        </p:txBody>
      </p:sp>
      <p:graphicFrame>
        <p:nvGraphicFramePr>
          <p:cNvPr id="3" name="Diagram 2">
            <a:extLst>
              <a:ext uri="{FF2B5EF4-FFF2-40B4-BE49-F238E27FC236}">
                <a16:creationId xmlns:a16="http://schemas.microsoft.com/office/drawing/2014/main" id="{91B80563-F6BE-588B-EBA0-F4A5201C25C9}"/>
              </a:ext>
            </a:extLst>
          </p:cNvPr>
          <p:cNvGraphicFramePr/>
          <p:nvPr>
            <p:extLst>
              <p:ext uri="{D42A27DB-BD31-4B8C-83A1-F6EECF244321}">
                <p14:modId xmlns:p14="http://schemas.microsoft.com/office/powerpoint/2010/main" val="3355294964"/>
              </p:ext>
            </p:extLst>
          </p:nvPr>
        </p:nvGraphicFramePr>
        <p:xfrm>
          <a:off x="2590458" y="1847210"/>
          <a:ext cx="6915619" cy="3798749"/>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spTree>
    <p:extLst>
      <p:ext uri="{BB962C8B-B14F-4D97-AF65-F5344CB8AC3E}">
        <p14:creationId xmlns:p14="http://schemas.microsoft.com/office/powerpoint/2010/main" val="552497979"/>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27.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76000"/>
            <a:lum/>
          </a:blip>
          <a:srcRect/>
          <a:stretch>
            <a:fillRect/>
          </a:stretch>
        </a:blipFill>
        <a:effectLst/>
      </p:bgPr>
    </p:bg>
    <p:spTree>
      <p:nvGrpSpPr>
        <p:cNvPr id="1" name="">
          <a:extLst>
            <a:ext uri="{FF2B5EF4-FFF2-40B4-BE49-F238E27FC236}">
              <a16:creationId xmlns:a16="http://schemas.microsoft.com/office/drawing/2014/main" id="{EF22ED46-1A24-2696-A436-C5EC9DA14AA4}"/>
            </a:ext>
          </a:extLst>
        </p:cNvPr>
        <p:cNvGrpSpPr/>
        <p:nvPr/>
      </p:nvGrpSpPr>
      <p:grpSpPr>
        <a:xfrm>
          <a:off x="0" y="0"/>
          <a:ext cx="0" cy="0"/>
          <a:chOff x="0" y="0"/>
          <a:chExt cx="0" cy="0"/>
        </a:xfrm>
      </p:grpSpPr>
      <p:sp>
        <p:nvSpPr>
          <p:cNvPr id="4" name="TextBox 3">
            <a:extLst>
              <a:ext uri="{FF2B5EF4-FFF2-40B4-BE49-F238E27FC236}">
                <a16:creationId xmlns:a16="http://schemas.microsoft.com/office/drawing/2014/main" id="{F97AD5CD-C4AA-C4A3-F1DA-7E79C89F16AF}"/>
              </a:ext>
            </a:extLst>
          </p:cNvPr>
          <p:cNvSpPr txBox="1"/>
          <p:nvPr/>
        </p:nvSpPr>
        <p:spPr>
          <a:xfrm>
            <a:off x="956279" y="2206912"/>
            <a:ext cx="10135181" cy="923330"/>
          </a:xfrm>
          <a:prstGeom prst="rect">
            <a:avLst/>
          </a:prstGeom>
          <a:noFill/>
        </p:spPr>
        <p:txBody>
          <a:bodyPr wrap="square" rtlCol="0">
            <a:spAutoFit/>
          </a:bodyPr>
          <a:lstStyle/>
          <a:p>
            <a:pPr algn="just" rtl="1"/>
            <a:r>
              <a:rPr lang="ar-EG" b="1" dirty="0">
                <a:cs typeface="+mj-cs"/>
              </a:rPr>
              <a:t>1. المنهج التجريبي </a:t>
            </a:r>
            <a:r>
              <a:rPr lang="en-US" b="1" dirty="0">
                <a:cs typeface="+mj-cs"/>
              </a:rPr>
              <a:t>Experimental Method)</a:t>
            </a:r>
            <a:r>
              <a:rPr lang="ar-EG" b="1" dirty="0">
                <a:cs typeface="+mj-cs"/>
              </a:rPr>
              <a:t>):</a:t>
            </a:r>
            <a:endParaRPr lang="en-US" b="1" dirty="0">
              <a:cs typeface="+mj-cs"/>
            </a:endParaRPr>
          </a:p>
          <a:p>
            <a:pPr algn="r" rtl="1"/>
            <a:r>
              <a:rPr lang="ar-EG" dirty="0">
                <a:cs typeface="+mj-cs"/>
              </a:rPr>
              <a:t>هو أحد أكثر مناهج البحث دقة، ويُستخدم لاختبار العلاقة بين </a:t>
            </a:r>
            <a:r>
              <a:rPr lang="ar-EG" b="1" dirty="0">
                <a:cs typeface="+mj-cs"/>
              </a:rPr>
              <a:t>سبب ونتيجة</a:t>
            </a:r>
            <a:r>
              <a:rPr lang="ar-EG" dirty="0">
                <a:cs typeface="+mj-cs"/>
              </a:rPr>
              <a:t> من خلال </a:t>
            </a:r>
            <a:r>
              <a:rPr lang="ar-EG" b="1" dirty="0">
                <a:cs typeface="+mj-cs"/>
              </a:rPr>
              <a:t>التحكم في المتغيرات</a:t>
            </a:r>
            <a:r>
              <a:rPr lang="ar-EG" dirty="0">
                <a:cs typeface="+mj-cs"/>
              </a:rPr>
              <a:t> والتلاعب بها عمدًا. يعتمد على إجراء </a:t>
            </a:r>
            <a:r>
              <a:rPr lang="ar-EG" b="1" dirty="0">
                <a:cs typeface="+mj-cs"/>
              </a:rPr>
              <a:t>تجربة</a:t>
            </a:r>
            <a:r>
              <a:rPr lang="ar-EG" dirty="0">
                <a:cs typeface="+mj-cs"/>
              </a:rPr>
              <a:t> في </a:t>
            </a:r>
            <a:r>
              <a:rPr lang="ar-EG" b="1" dirty="0">
                <a:cs typeface="+mj-cs"/>
              </a:rPr>
              <a:t>بيئة مُنضبطة </a:t>
            </a:r>
            <a:r>
              <a:rPr lang="ar-EG" dirty="0">
                <a:cs typeface="+mj-cs"/>
              </a:rPr>
              <a:t>على </a:t>
            </a:r>
            <a:r>
              <a:rPr lang="ar-EG" b="1" dirty="0">
                <a:cs typeface="+mj-cs"/>
              </a:rPr>
              <a:t>عينة عشوائية</a:t>
            </a:r>
            <a:r>
              <a:rPr lang="ar-EG" dirty="0">
                <a:cs typeface="+mj-cs"/>
              </a:rPr>
              <a:t>، مع إجراء </a:t>
            </a:r>
            <a:r>
              <a:rPr lang="ar-EG" b="1" dirty="0">
                <a:cs typeface="+mj-cs"/>
              </a:rPr>
              <a:t>اختبار قبلي وآخر بعدي </a:t>
            </a:r>
            <a:r>
              <a:rPr lang="ar-EG" dirty="0">
                <a:cs typeface="+mj-cs"/>
              </a:rPr>
              <a:t>لمعرفة أثر متغير معين على متغير آخر.</a:t>
            </a:r>
          </a:p>
        </p:txBody>
      </p:sp>
      <p:sp>
        <p:nvSpPr>
          <p:cNvPr id="5" name="TextBox 4">
            <a:extLst>
              <a:ext uri="{FF2B5EF4-FFF2-40B4-BE49-F238E27FC236}">
                <a16:creationId xmlns:a16="http://schemas.microsoft.com/office/drawing/2014/main" id="{4EA4E2BB-4BAB-4A0E-34B6-2C054D25B87A}"/>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الأولى</a:t>
            </a:r>
            <a:endParaRPr lang="en-US" sz="2400" b="1" dirty="0">
              <a:solidFill>
                <a:schemeClr val="bg1"/>
              </a:solidFill>
              <a:latin typeface="Alexandria" charset="0"/>
              <a:cs typeface="Alexandria" charset="0"/>
            </a:endParaRPr>
          </a:p>
        </p:txBody>
      </p:sp>
      <p:sp>
        <p:nvSpPr>
          <p:cNvPr id="6" name="TextBox 5">
            <a:extLst>
              <a:ext uri="{FF2B5EF4-FFF2-40B4-BE49-F238E27FC236}">
                <a16:creationId xmlns:a16="http://schemas.microsoft.com/office/drawing/2014/main" id="{4377DADD-8ED6-0E87-F339-1E6F6E47D6B7}"/>
              </a:ext>
            </a:extLst>
          </p:cNvPr>
          <p:cNvSpPr txBox="1"/>
          <p:nvPr/>
        </p:nvSpPr>
        <p:spPr>
          <a:xfrm>
            <a:off x="3085227" y="1128103"/>
            <a:ext cx="7146402" cy="523220"/>
          </a:xfrm>
          <a:prstGeom prst="rect">
            <a:avLst/>
          </a:prstGeom>
          <a:noFill/>
        </p:spPr>
        <p:txBody>
          <a:bodyPr wrap="square" rtlCol="0">
            <a:spAutoFit/>
          </a:bodyPr>
          <a:lstStyle/>
          <a:p>
            <a:pPr algn="ctr"/>
            <a:r>
              <a:rPr lang="ar-EG" sz="2800" b="1" dirty="0">
                <a:solidFill>
                  <a:srgbClr val="2E3957"/>
                </a:solidFill>
                <a:effectLst>
                  <a:outerShdw blurRad="38100" dist="38100" dir="2700000" algn="tl">
                    <a:srgbClr val="000000">
                      <a:alpha val="43137"/>
                    </a:srgbClr>
                  </a:outerShdw>
                </a:effectLst>
                <a:latin typeface="Alexandria"/>
                <a:cs typeface="+mj-cs"/>
              </a:rPr>
              <a:t>3. أنواع الدراسات والبحوث</a:t>
            </a:r>
            <a:r>
              <a:rPr lang="ar-SA" sz="2800" b="1" dirty="0">
                <a:solidFill>
                  <a:srgbClr val="2E3957"/>
                </a:solidFill>
                <a:effectLst>
                  <a:outerShdw blurRad="38100" dist="38100" dir="2700000" algn="tl">
                    <a:srgbClr val="000000">
                      <a:alpha val="43137"/>
                    </a:srgbClr>
                  </a:outerShdw>
                </a:effectLst>
                <a:latin typeface="Alexandria"/>
                <a:cs typeface="+mj-cs"/>
              </a:rPr>
              <a:t> الع</a:t>
            </a:r>
            <a:r>
              <a:rPr lang="ar-EG" sz="2800" b="1" dirty="0">
                <a:solidFill>
                  <a:srgbClr val="2E3957"/>
                </a:solidFill>
                <a:effectLst>
                  <a:outerShdw blurRad="38100" dist="38100" dir="2700000" algn="tl">
                    <a:srgbClr val="000000">
                      <a:alpha val="43137"/>
                    </a:srgbClr>
                  </a:outerShdw>
                </a:effectLst>
                <a:latin typeface="Alexandria"/>
                <a:cs typeface="+mj-cs"/>
              </a:rPr>
              <a:t>ِ</a:t>
            </a:r>
            <a:r>
              <a:rPr lang="ar-SA" sz="2800" b="1" dirty="0">
                <a:solidFill>
                  <a:srgbClr val="2E3957"/>
                </a:solidFill>
                <a:effectLst>
                  <a:outerShdw blurRad="38100" dist="38100" dir="2700000" algn="tl">
                    <a:srgbClr val="000000">
                      <a:alpha val="43137"/>
                    </a:srgbClr>
                  </a:outerShdw>
                </a:effectLst>
                <a:latin typeface="Alexandria"/>
                <a:cs typeface="+mj-cs"/>
              </a:rPr>
              <a:t>لمية</a:t>
            </a:r>
            <a:r>
              <a:rPr lang="ar-EG" sz="2800" b="1" dirty="0">
                <a:solidFill>
                  <a:srgbClr val="2E3957"/>
                </a:solidFill>
                <a:effectLst>
                  <a:outerShdw blurRad="38100" dist="38100" dir="2700000" algn="tl">
                    <a:srgbClr val="000000">
                      <a:alpha val="43137"/>
                    </a:srgbClr>
                  </a:outerShdw>
                </a:effectLst>
                <a:latin typeface="Alexandria"/>
                <a:cs typeface="+mj-cs"/>
              </a:rPr>
              <a:t>:</a:t>
            </a:r>
            <a:endParaRPr lang="en-US" sz="2800" b="1" dirty="0">
              <a:effectLst>
                <a:outerShdw blurRad="38100" dist="38100" dir="2700000" algn="tl">
                  <a:srgbClr val="000000">
                    <a:alpha val="43137"/>
                  </a:srgbClr>
                </a:outerShdw>
              </a:effectLst>
              <a:latin typeface="Alexandria" charset="0"/>
              <a:cs typeface="Alexandria" charset="0"/>
            </a:endParaRPr>
          </a:p>
        </p:txBody>
      </p:sp>
      <p:sp>
        <p:nvSpPr>
          <p:cNvPr id="3" name="TextBox 2">
            <a:extLst>
              <a:ext uri="{FF2B5EF4-FFF2-40B4-BE49-F238E27FC236}">
                <a16:creationId xmlns:a16="http://schemas.microsoft.com/office/drawing/2014/main" id="{B05EB7A9-2681-1B26-B2C4-944ACDB30E24}"/>
              </a:ext>
            </a:extLst>
          </p:cNvPr>
          <p:cNvSpPr txBox="1"/>
          <p:nvPr/>
        </p:nvSpPr>
        <p:spPr>
          <a:xfrm>
            <a:off x="1962740" y="1730528"/>
            <a:ext cx="9307033" cy="461665"/>
          </a:xfrm>
          <a:prstGeom prst="rect">
            <a:avLst/>
          </a:prstGeom>
          <a:noFill/>
        </p:spPr>
        <p:txBody>
          <a:bodyPr wrap="square" rtlCol="0">
            <a:spAutoFit/>
          </a:bodyPr>
          <a:lstStyle/>
          <a:p>
            <a:pPr algn="just" rtl="1"/>
            <a:r>
              <a:rPr lang="ar-EG" sz="2400" b="1" dirty="0">
                <a:solidFill>
                  <a:srgbClr val="0070C0"/>
                </a:solidFill>
                <a:effectLst>
                  <a:outerShdw blurRad="38100" dist="38100" dir="2700000" algn="tl">
                    <a:srgbClr val="000000">
                      <a:alpha val="43137"/>
                    </a:srgbClr>
                  </a:outerShdw>
                </a:effectLst>
                <a:cs typeface="+mj-cs"/>
              </a:rPr>
              <a:t>البحوث السببية:</a:t>
            </a:r>
            <a:endParaRPr lang="en-US" sz="2000" dirty="0">
              <a:solidFill>
                <a:srgbClr val="0070C0"/>
              </a:solidFill>
              <a:effectLst>
                <a:outerShdw blurRad="38100" dist="38100" dir="2700000" algn="tl">
                  <a:srgbClr val="000000">
                    <a:alpha val="43137"/>
                  </a:srgbClr>
                </a:outerShdw>
              </a:effectLst>
              <a:cs typeface="+mj-cs"/>
            </a:endParaRPr>
          </a:p>
        </p:txBody>
      </p:sp>
      <p:sp>
        <p:nvSpPr>
          <p:cNvPr id="7" name="TextBox 6">
            <a:extLst>
              <a:ext uri="{FF2B5EF4-FFF2-40B4-BE49-F238E27FC236}">
                <a16:creationId xmlns:a16="http://schemas.microsoft.com/office/drawing/2014/main" id="{B8F8DD36-41D6-B9C6-0E43-916886E4A15D}"/>
              </a:ext>
            </a:extLst>
          </p:cNvPr>
          <p:cNvSpPr txBox="1"/>
          <p:nvPr/>
        </p:nvSpPr>
        <p:spPr>
          <a:xfrm>
            <a:off x="956279" y="3231777"/>
            <a:ext cx="10135181" cy="1477328"/>
          </a:xfrm>
          <a:prstGeom prst="rect">
            <a:avLst/>
          </a:prstGeom>
          <a:noFill/>
        </p:spPr>
        <p:txBody>
          <a:bodyPr wrap="square" rtlCol="0">
            <a:spAutoFit/>
          </a:bodyPr>
          <a:lstStyle/>
          <a:p>
            <a:pPr algn="r" rtl="1"/>
            <a:r>
              <a:rPr lang="en-US" b="1" dirty="0"/>
              <a:t>🧪 </a:t>
            </a:r>
            <a:r>
              <a:rPr lang="ar-EG" u="sng" dirty="0">
                <a:cs typeface="+mj-cs"/>
              </a:rPr>
              <a:t>عناصر التجربة:</a:t>
            </a:r>
          </a:p>
          <a:p>
            <a:pPr algn="r" rtl="1"/>
            <a:r>
              <a:rPr lang="ar-EG" dirty="0">
                <a:effectLst>
                  <a:outerShdw blurRad="38100" dist="38100" dir="2700000" algn="tl">
                    <a:srgbClr val="000000">
                      <a:alpha val="43137"/>
                    </a:srgbClr>
                  </a:outerShdw>
                </a:effectLst>
                <a:cs typeface="+mj-cs"/>
              </a:rPr>
              <a:t>المتغير المستقل: </a:t>
            </a:r>
            <a:r>
              <a:rPr lang="ar-EG" dirty="0">
                <a:cs typeface="+mj-cs"/>
              </a:rPr>
              <a:t>هو المتغير الذي يتحكم فيه الباحث (مثلًا: نوع الرسالة الإعلامية أو التسويقية).</a:t>
            </a:r>
          </a:p>
          <a:p>
            <a:pPr algn="r" rtl="1"/>
            <a:r>
              <a:rPr lang="ar-EG" dirty="0">
                <a:effectLst>
                  <a:outerShdw blurRad="38100" dist="38100" dir="2700000" algn="tl">
                    <a:srgbClr val="000000">
                      <a:alpha val="43137"/>
                    </a:srgbClr>
                  </a:outerShdw>
                </a:effectLst>
                <a:cs typeface="+mj-cs"/>
              </a:rPr>
              <a:t>المتغير التابع: </a:t>
            </a:r>
            <a:r>
              <a:rPr lang="ar-EG" dirty="0">
                <a:cs typeface="+mj-cs"/>
              </a:rPr>
              <a:t>هو المتغير الذي يتم قياسه (مثلًا: تغيير اتجاهات الجمهور).</a:t>
            </a:r>
          </a:p>
          <a:p>
            <a:pPr algn="r" rtl="1"/>
            <a:r>
              <a:rPr lang="ar-EG" dirty="0">
                <a:effectLst>
                  <a:outerShdw blurRad="38100" dist="38100" dir="2700000" algn="tl">
                    <a:srgbClr val="000000">
                      <a:alpha val="43137"/>
                    </a:srgbClr>
                  </a:outerShdw>
                </a:effectLst>
                <a:cs typeface="+mj-cs"/>
              </a:rPr>
              <a:t>المجموعة التجريبية: </a:t>
            </a:r>
            <a:r>
              <a:rPr lang="ar-EG" dirty="0">
                <a:cs typeface="+mj-cs"/>
              </a:rPr>
              <a:t>تتعرض للتجربة (مثلًا: تشاهد الرسالة الإعلامية أو التسويقية).</a:t>
            </a:r>
          </a:p>
          <a:p>
            <a:pPr algn="r" rtl="1"/>
            <a:r>
              <a:rPr lang="ar-EG" dirty="0">
                <a:effectLst>
                  <a:outerShdw blurRad="38100" dist="38100" dir="2700000" algn="tl">
                    <a:srgbClr val="000000">
                      <a:alpha val="43137"/>
                    </a:srgbClr>
                  </a:outerShdw>
                </a:effectLst>
                <a:cs typeface="+mj-cs"/>
              </a:rPr>
              <a:t>المجموعة الضابطة: </a:t>
            </a:r>
            <a:r>
              <a:rPr lang="ar-EG" dirty="0">
                <a:cs typeface="+mj-cs"/>
              </a:rPr>
              <a:t>لا تتعرض للتجربة وتُستخدم للمقارنة.</a:t>
            </a:r>
          </a:p>
        </p:txBody>
      </p:sp>
      <p:sp>
        <p:nvSpPr>
          <p:cNvPr id="8" name="TextBox 7">
            <a:extLst>
              <a:ext uri="{FF2B5EF4-FFF2-40B4-BE49-F238E27FC236}">
                <a16:creationId xmlns:a16="http://schemas.microsoft.com/office/drawing/2014/main" id="{6C6CAFF3-581D-7C39-7FBB-5006E58C5D9E}"/>
              </a:ext>
            </a:extLst>
          </p:cNvPr>
          <p:cNvSpPr txBox="1"/>
          <p:nvPr/>
        </p:nvSpPr>
        <p:spPr>
          <a:xfrm>
            <a:off x="956279" y="4802829"/>
            <a:ext cx="10135181" cy="1200329"/>
          </a:xfrm>
          <a:prstGeom prst="rect">
            <a:avLst/>
          </a:prstGeom>
          <a:noFill/>
        </p:spPr>
        <p:txBody>
          <a:bodyPr wrap="square" rtlCol="0">
            <a:spAutoFit/>
          </a:bodyPr>
          <a:lstStyle/>
          <a:p>
            <a:pPr algn="r" rtl="1"/>
            <a:r>
              <a:rPr lang="ar-EG" b="1" dirty="0">
                <a:solidFill>
                  <a:schemeClr val="accent1"/>
                </a:solidFill>
                <a:cs typeface="+mj-cs"/>
              </a:rPr>
              <a:t>مثال تطبيقي: </a:t>
            </a:r>
            <a:r>
              <a:rPr lang="ar-EG" dirty="0">
                <a:cs typeface="+mj-cs"/>
              </a:rPr>
              <a:t>إذا أردنا دراسة تأثير </a:t>
            </a:r>
            <a:r>
              <a:rPr lang="ar-EG" b="1" dirty="0">
                <a:cs typeface="+mj-cs"/>
              </a:rPr>
              <a:t>مشاهدة محتوى بيئي توعوي </a:t>
            </a:r>
            <a:r>
              <a:rPr lang="ar-EG" dirty="0">
                <a:cs typeface="+mj-cs"/>
              </a:rPr>
              <a:t>في رفع وعي الشباب بقضايا التغير المناخي.</a:t>
            </a:r>
          </a:p>
          <a:p>
            <a:pPr algn="r" rtl="1"/>
            <a:r>
              <a:rPr lang="ar-EG" dirty="0">
                <a:effectLst>
                  <a:outerShdw blurRad="38100" dist="38100" dir="2700000" algn="tl">
                    <a:srgbClr val="000000">
                      <a:alpha val="43137"/>
                    </a:srgbClr>
                  </a:outerShdw>
                </a:effectLst>
                <a:cs typeface="+mj-cs"/>
              </a:rPr>
              <a:t>المتغير المستقل: </a:t>
            </a:r>
            <a:r>
              <a:rPr lang="ar-EG" dirty="0">
                <a:cs typeface="+mj-cs"/>
              </a:rPr>
              <a:t>عرض الفيديو البيئي.</a:t>
            </a:r>
          </a:p>
          <a:p>
            <a:pPr algn="r" rtl="1"/>
            <a:r>
              <a:rPr lang="ar-EG" dirty="0">
                <a:effectLst>
                  <a:outerShdw blurRad="38100" dist="38100" dir="2700000" algn="tl">
                    <a:srgbClr val="000000">
                      <a:alpha val="43137"/>
                    </a:srgbClr>
                  </a:outerShdw>
                </a:effectLst>
                <a:cs typeface="+mj-cs"/>
              </a:rPr>
              <a:t>المتغير التابع: </a:t>
            </a:r>
            <a:r>
              <a:rPr lang="ar-EG" dirty="0">
                <a:cs typeface="+mj-cs"/>
              </a:rPr>
              <a:t>درجة وعي الشباب بعد المشاهدة.</a:t>
            </a:r>
          </a:p>
          <a:p>
            <a:pPr algn="r" rtl="1"/>
            <a:r>
              <a:rPr lang="ar-EG" dirty="0">
                <a:cs typeface="+mj-cs"/>
              </a:rPr>
              <a:t>تُقسّم العينة إلى مجموعتين: واحدة تشاهد الفيديو (تجريبية)، والأخرى لا تشاهده (ضابطة).</a:t>
            </a:r>
          </a:p>
        </p:txBody>
      </p:sp>
      <p:pic>
        <p:nvPicPr>
          <p:cNvPr id="10" name="Picture 9" descr="A diagram of a person&#10;&#10;AI-generated content may be incorrect.">
            <a:extLst>
              <a:ext uri="{FF2B5EF4-FFF2-40B4-BE49-F238E27FC236}">
                <a16:creationId xmlns:a16="http://schemas.microsoft.com/office/drawing/2014/main" id="{B606B91B-AC3D-FC95-3476-52731F9A9976}"/>
              </a:ext>
            </a:extLst>
          </p:cNvPr>
          <p:cNvPicPr>
            <a:picLocks noChangeAspect="1"/>
          </p:cNvPicPr>
          <p:nvPr/>
        </p:nvPicPr>
        <p:blipFill>
          <a:blip r:embed="rId4"/>
          <a:stretch>
            <a:fillRect/>
          </a:stretch>
        </p:blipFill>
        <p:spPr>
          <a:xfrm>
            <a:off x="1032997" y="3223966"/>
            <a:ext cx="1859485" cy="2512770"/>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Tree>
    <p:extLst>
      <p:ext uri="{BB962C8B-B14F-4D97-AF65-F5344CB8AC3E}">
        <p14:creationId xmlns:p14="http://schemas.microsoft.com/office/powerpoint/2010/main" val="1312768879"/>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grpId="0" nodeType="after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1000"/>
                                        <p:tgtEl>
                                          <p:spTgt spid="4"/>
                                        </p:tgtEl>
                                      </p:cBhvr>
                                    </p:animEffect>
                                    <p:anim calcmode="lin" valueType="num">
                                      <p:cBhvr>
                                        <p:cTn id="14" dur="1000" fill="hold"/>
                                        <p:tgtEl>
                                          <p:spTgt spid="4"/>
                                        </p:tgtEl>
                                        <p:attrNameLst>
                                          <p:attrName>ppt_x</p:attrName>
                                        </p:attrNameLst>
                                      </p:cBhvr>
                                      <p:tavLst>
                                        <p:tav tm="0">
                                          <p:val>
                                            <p:strVal val="#ppt_x"/>
                                          </p:val>
                                        </p:tav>
                                        <p:tav tm="100000">
                                          <p:val>
                                            <p:strVal val="#ppt_x"/>
                                          </p:val>
                                        </p:tav>
                                      </p:tavLst>
                                    </p:anim>
                                    <p:anim calcmode="lin" valueType="num">
                                      <p:cBhvr>
                                        <p:cTn id="15" dur="1000" fill="hold"/>
                                        <p:tgtEl>
                                          <p:spTgt spid="4"/>
                                        </p:tgtEl>
                                        <p:attrNameLst>
                                          <p:attrName>ppt_y</p:attrName>
                                        </p:attrNameLst>
                                      </p:cBhvr>
                                      <p:tavLst>
                                        <p:tav tm="0">
                                          <p:val>
                                            <p:strVal val="#ppt_y+.1"/>
                                          </p:val>
                                        </p:tav>
                                        <p:tav tm="100000">
                                          <p:val>
                                            <p:strVal val="#ppt_y"/>
                                          </p:val>
                                        </p:tav>
                                      </p:tavLst>
                                    </p:anim>
                                  </p:childTnLst>
                                </p:cTn>
                              </p:par>
                            </p:childTnLst>
                          </p:cTn>
                        </p:par>
                        <p:par>
                          <p:cTn id="16" fill="hold">
                            <p:stCondLst>
                              <p:cond delay="2000"/>
                            </p:stCondLst>
                            <p:childTnLst>
                              <p:par>
                                <p:cTn id="17" presetID="42" presetClass="entr" presetSubtype="0" fill="hold" grpId="0" nodeType="afterEffect">
                                  <p:stCondLst>
                                    <p:cond delay="0"/>
                                  </p:stCondLst>
                                  <p:childTnLst>
                                    <p:set>
                                      <p:cBhvr>
                                        <p:cTn id="18" dur="1" fill="hold">
                                          <p:stCondLst>
                                            <p:cond delay="0"/>
                                          </p:stCondLst>
                                        </p:cTn>
                                        <p:tgtEl>
                                          <p:spTgt spid="3"/>
                                        </p:tgtEl>
                                        <p:attrNameLst>
                                          <p:attrName>style.visibility</p:attrName>
                                        </p:attrNameLst>
                                      </p:cBhvr>
                                      <p:to>
                                        <p:strVal val="visible"/>
                                      </p:to>
                                    </p:set>
                                    <p:animEffect transition="in" filter="fade">
                                      <p:cBhvr>
                                        <p:cTn id="19" dur="1000"/>
                                        <p:tgtEl>
                                          <p:spTgt spid="3"/>
                                        </p:tgtEl>
                                      </p:cBhvr>
                                    </p:animEffect>
                                    <p:anim calcmode="lin" valueType="num">
                                      <p:cBhvr>
                                        <p:cTn id="20" dur="1000" fill="hold"/>
                                        <p:tgtEl>
                                          <p:spTgt spid="3"/>
                                        </p:tgtEl>
                                        <p:attrNameLst>
                                          <p:attrName>ppt_x</p:attrName>
                                        </p:attrNameLst>
                                      </p:cBhvr>
                                      <p:tavLst>
                                        <p:tav tm="0">
                                          <p:val>
                                            <p:strVal val="#ppt_x"/>
                                          </p:val>
                                        </p:tav>
                                        <p:tav tm="100000">
                                          <p:val>
                                            <p:strVal val="#ppt_x"/>
                                          </p:val>
                                        </p:tav>
                                      </p:tavLst>
                                    </p:anim>
                                    <p:anim calcmode="lin" valueType="num">
                                      <p:cBhvr>
                                        <p:cTn id="21" dur="1000" fill="hold"/>
                                        <p:tgtEl>
                                          <p:spTgt spid="3"/>
                                        </p:tgtEl>
                                        <p:attrNameLst>
                                          <p:attrName>ppt_y</p:attrName>
                                        </p:attrNameLst>
                                      </p:cBhvr>
                                      <p:tavLst>
                                        <p:tav tm="0">
                                          <p:val>
                                            <p:strVal val="#ppt_y+.1"/>
                                          </p:val>
                                        </p:tav>
                                        <p:tav tm="100000">
                                          <p:val>
                                            <p:strVal val="#ppt_y"/>
                                          </p:val>
                                        </p:tav>
                                      </p:tavLst>
                                    </p:anim>
                                  </p:childTnLst>
                                </p:cTn>
                              </p:par>
                            </p:childTnLst>
                          </p:cTn>
                        </p:par>
                        <p:par>
                          <p:cTn id="22" fill="hold">
                            <p:stCondLst>
                              <p:cond delay="3000"/>
                            </p:stCondLst>
                            <p:childTnLst>
                              <p:par>
                                <p:cTn id="23" presetID="42" presetClass="entr" presetSubtype="0" fill="hold" grpId="0" nodeType="afterEffect">
                                  <p:stCondLst>
                                    <p:cond delay="0"/>
                                  </p:stCondLst>
                                  <p:childTnLst>
                                    <p:set>
                                      <p:cBhvr>
                                        <p:cTn id="24" dur="1" fill="hold">
                                          <p:stCondLst>
                                            <p:cond delay="0"/>
                                          </p:stCondLst>
                                        </p:cTn>
                                        <p:tgtEl>
                                          <p:spTgt spid="7"/>
                                        </p:tgtEl>
                                        <p:attrNameLst>
                                          <p:attrName>style.visibility</p:attrName>
                                        </p:attrNameLst>
                                      </p:cBhvr>
                                      <p:to>
                                        <p:strVal val="visible"/>
                                      </p:to>
                                    </p:set>
                                    <p:animEffect transition="in" filter="fade">
                                      <p:cBhvr>
                                        <p:cTn id="25" dur="1000"/>
                                        <p:tgtEl>
                                          <p:spTgt spid="7"/>
                                        </p:tgtEl>
                                      </p:cBhvr>
                                    </p:animEffect>
                                    <p:anim calcmode="lin" valueType="num">
                                      <p:cBhvr>
                                        <p:cTn id="26" dur="1000" fill="hold"/>
                                        <p:tgtEl>
                                          <p:spTgt spid="7"/>
                                        </p:tgtEl>
                                        <p:attrNameLst>
                                          <p:attrName>ppt_x</p:attrName>
                                        </p:attrNameLst>
                                      </p:cBhvr>
                                      <p:tavLst>
                                        <p:tav tm="0">
                                          <p:val>
                                            <p:strVal val="#ppt_x"/>
                                          </p:val>
                                        </p:tav>
                                        <p:tav tm="100000">
                                          <p:val>
                                            <p:strVal val="#ppt_x"/>
                                          </p:val>
                                        </p:tav>
                                      </p:tavLst>
                                    </p:anim>
                                    <p:anim calcmode="lin" valueType="num">
                                      <p:cBhvr>
                                        <p:cTn id="27" dur="1000" fill="hold"/>
                                        <p:tgtEl>
                                          <p:spTgt spid="7"/>
                                        </p:tgtEl>
                                        <p:attrNameLst>
                                          <p:attrName>ppt_y</p:attrName>
                                        </p:attrNameLst>
                                      </p:cBhvr>
                                      <p:tavLst>
                                        <p:tav tm="0">
                                          <p:val>
                                            <p:strVal val="#ppt_y+.1"/>
                                          </p:val>
                                        </p:tav>
                                        <p:tav tm="100000">
                                          <p:val>
                                            <p:strVal val="#ppt_y"/>
                                          </p:val>
                                        </p:tav>
                                      </p:tavLst>
                                    </p:anim>
                                  </p:childTnLst>
                                </p:cTn>
                              </p:par>
                            </p:childTnLst>
                          </p:cTn>
                        </p:par>
                        <p:par>
                          <p:cTn id="28" fill="hold">
                            <p:stCondLst>
                              <p:cond delay="4000"/>
                            </p:stCondLst>
                            <p:childTnLst>
                              <p:par>
                                <p:cTn id="29" presetID="42" presetClass="entr" presetSubtype="0" fill="hold" grpId="0" nodeType="afterEffect">
                                  <p:stCondLst>
                                    <p:cond delay="0"/>
                                  </p:stCondLst>
                                  <p:childTnLst>
                                    <p:set>
                                      <p:cBhvr>
                                        <p:cTn id="30" dur="1" fill="hold">
                                          <p:stCondLst>
                                            <p:cond delay="0"/>
                                          </p:stCondLst>
                                        </p:cTn>
                                        <p:tgtEl>
                                          <p:spTgt spid="8"/>
                                        </p:tgtEl>
                                        <p:attrNameLst>
                                          <p:attrName>style.visibility</p:attrName>
                                        </p:attrNameLst>
                                      </p:cBhvr>
                                      <p:to>
                                        <p:strVal val="visible"/>
                                      </p:to>
                                    </p:set>
                                    <p:animEffect transition="in" filter="fade">
                                      <p:cBhvr>
                                        <p:cTn id="31" dur="1000"/>
                                        <p:tgtEl>
                                          <p:spTgt spid="8"/>
                                        </p:tgtEl>
                                      </p:cBhvr>
                                    </p:animEffect>
                                    <p:anim calcmode="lin" valueType="num">
                                      <p:cBhvr>
                                        <p:cTn id="32" dur="1000" fill="hold"/>
                                        <p:tgtEl>
                                          <p:spTgt spid="8"/>
                                        </p:tgtEl>
                                        <p:attrNameLst>
                                          <p:attrName>ppt_x</p:attrName>
                                        </p:attrNameLst>
                                      </p:cBhvr>
                                      <p:tavLst>
                                        <p:tav tm="0">
                                          <p:val>
                                            <p:strVal val="#ppt_x"/>
                                          </p:val>
                                        </p:tav>
                                        <p:tav tm="100000">
                                          <p:val>
                                            <p:strVal val="#ppt_x"/>
                                          </p:val>
                                        </p:tav>
                                      </p:tavLst>
                                    </p:anim>
                                    <p:anim calcmode="lin" valueType="num">
                                      <p:cBhvr>
                                        <p:cTn id="33"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p:bldP spid="3" grpId="0"/>
      <p:bldP spid="7" grpId="0"/>
      <p:bldP spid="8" grpId="0"/>
    </p:bldLst>
  </p:timing>
</p:sld>
</file>

<file path=ppt/slides/slide28.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76000"/>
            <a:lum/>
          </a:blip>
          <a:srcRect/>
          <a:stretch>
            <a:fillRect/>
          </a:stretch>
        </a:blipFill>
        <a:effectLst/>
      </p:bgPr>
    </p:bg>
    <p:spTree>
      <p:nvGrpSpPr>
        <p:cNvPr id="1" name="">
          <a:extLst>
            <a:ext uri="{FF2B5EF4-FFF2-40B4-BE49-F238E27FC236}">
              <a16:creationId xmlns:a16="http://schemas.microsoft.com/office/drawing/2014/main" id="{6B254DFA-CEB7-E87E-B8B1-3552C5A620C9}"/>
            </a:ext>
          </a:extLst>
        </p:cNvPr>
        <p:cNvGrpSpPr/>
        <p:nvPr/>
      </p:nvGrpSpPr>
      <p:grpSpPr>
        <a:xfrm>
          <a:off x="0" y="0"/>
          <a:ext cx="0" cy="0"/>
          <a:chOff x="0" y="0"/>
          <a:chExt cx="0" cy="0"/>
        </a:xfrm>
      </p:grpSpPr>
      <p:sp>
        <p:nvSpPr>
          <p:cNvPr id="4" name="TextBox 3">
            <a:extLst>
              <a:ext uri="{FF2B5EF4-FFF2-40B4-BE49-F238E27FC236}">
                <a16:creationId xmlns:a16="http://schemas.microsoft.com/office/drawing/2014/main" id="{7C358D02-8754-2401-3F9E-626F0D650A18}"/>
              </a:ext>
            </a:extLst>
          </p:cNvPr>
          <p:cNvSpPr txBox="1"/>
          <p:nvPr/>
        </p:nvSpPr>
        <p:spPr>
          <a:xfrm>
            <a:off x="956279" y="2194638"/>
            <a:ext cx="10135181" cy="1200329"/>
          </a:xfrm>
          <a:prstGeom prst="rect">
            <a:avLst/>
          </a:prstGeom>
          <a:noFill/>
        </p:spPr>
        <p:txBody>
          <a:bodyPr wrap="square" rtlCol="0">
            <a:spAutoFit/>
          </a:bodyPr>
          <a:lstStyle/>
          <a:p>
            <a:pPr algn="just" rtl="1"/>
            <a:r>
              <a:rPr lang="ar-EG" b="1" dirty="0">
                <a:cs typeface="+mj-cs"/>
              </a:rPr>
              <a:t>2. المنهج شبه التجريبي (</a:t>
            </a:r>
            <a:r>
              <a:rPr lang="en-US" b="1" dirty="0">
                <a:cs typeface="+mj-cs"/>
              </a:rPr>
              <a:t>Quasi-Experimental Method</a:t>
            </a:r>
            <a:r>
              <a:rPr lang="ar-EG" b="1" dirty="0">
                <a:cs typeface="+mj-cs"/>
              </a:rPr>
              <a:t>):</a:t>
            </a:r>
            <a:endParaRPr lang="en-US" b="1" dirty="0">
              <a:cs typeface="+mj-cs"/>
            </a:endParaRPr>
          </a:p>
          <a:p>
            <a:pPr algn="r" rtl="1"/>
            <a:r>
              <a:rPr lang="ar-EG" dirty="0">
                <a:cs typeface="+mj-cs"/>
              </a:rPr>
              <a:t>المنهج شبه التجريبي يشبه المنهج التجريبي، لكنه </a:t>
            </a:r>
            <a:r>
              <a:rPr lang="ar-EG" b="1" dirty="0">
                <a:cs typeface="+mj-cs"/>
              </a:rPr>
              <a:t>يفتقر إلى التحكم الكامل</a:t>
            </a:r>
            <a:r>
              <a:rPr lang="ar-EG" dirty="0">
                <a:cs typeface="+mj-cs"/>
              </a:rPr>
              <a:t> في جميع المتغيرات، مثل </a:t>
            </a:r>
            <a:r>
              <a:rPr lang="ar-EG" b="1" dirty="0">
                <a:cs typeface="+mj-cs"/>
              </a:rPr>
              <a:t>عدم اختيار المشاركين عشوائيًا</a:t>
            </a:r>
            <a:r>
              <a:rPr lang="ar-EG" dirty="0">
                <a:cs typeface="+mj-cs"/>
              </a:rPr>
              <a:t> أو عدم وجود مجموعة ضابطة في بعض الأحيان.</a:t>
            </a:r>
          </a:p>
          <a:p>
            <a:pPr algn="r" rtl="1"/>
            <a:r>
              <a:rPr lang="ar-EG" dirty="0">
                <a:cs typeface="+mj-cs"/>
              </a:rPr>
              <a:t>يُستخدم كثيرًا في </a:t>
            </a:r>
            <a:r>
              <a:rPr lang="ar-EG" b="1" dirty="0">
                <a:cs typeface="+mj-cs"/>
              </a:rPr>
              <a:t>البيئات الواقعية</a:t>
            </a:r>
            <a:r>
              <a:rPr lang="ar-EG" dirty="0">
                <a:cs typeface="+mj-cs"/>
              </a:rPr>
              <a:t> (كالمدارس أو القنوات الإعلامية) عندما يكون من الصعب ضبط كل العوامل.</a:t>
            </a:r>
            <a:endParaRPr lang="en-US" dirty="0">
              <a:cs typeface="+mj-cs"/>
            </a:endParaRPr>
          </a:p>
        </p:txBody>
      </p:sp>
      <p:sp>
        <p:nvSpPr>
          <p:cNvPr id="5" name="TextBox 4">
            <a:extLst>
              <a:ext uri="{FF2B5EF4-FFF2-40B4-BE49-F238E27FC236}">
                <a16:creationId xmlns:a16="http://schemas.microsoft.com/office/drawing/2014/main" id="{BB60C3A7-4E65-CC60-317B-DFAC4089FCD3}"/>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الأولى</a:t>
            </a:r>
            <a:endParaRPr lang="en-US" sz="2400" b="1" dirty="0">
              <a:solidFill>
                <a:schemeClr val="bg1"/>
              </a:solidFill>
              <a:latin typeface="Alexandria" charset="0"/>
              <a:cs typeface="Alexandria" charset="0"/>
            </a:endParaRPr>
          </a:p>
        </p:txBody>
      </p:sp>
      <p:sp>
        <p:nvSpPr>
          <p:cNvPr id="6" name="TextBox 5">
            <a:extLst>
              <a:ext uri="{FF2B5EF4-FFF2-40B4-BE49-F238E27FC236}">
                <a16:creationId xmlns:a16="http://schemas.microsoft.com/office/drawing/2014/main" id="{37902044-48FF-21DC-58B1-6D7F74CD1485}"/>
              </a:ext>
            </a:extLst>
          </p:cNvPr>
          <p:cNvSpPr txBox="1"/>
          <p:nvPr/>
        </p:nvSpPr>
        <p:spPr>
          <a:xfrm>
            <a:off x="3085227" y="1128103"/>
            <a:ext cx="7146402" cy="523220"/>
          </a:xfrm>
          <a:prstGeom prst="rect">
            <a:avLst/>
          </a:prstGeom>
          <a:noFill/>
        </p:spPr>
        <p:txBody>
          <a:bodyPr wrap="square" rtlCol="0">
            <a:spAutoFit/>
          </a:bodyPr>
          <a:lstStyle/>
          <a:p>
            <a:pPr algn="ctr"/>
            <a:r>
              <a:rPr lang="ar-EG" sz="2800" b="1" dirty="0">
                <a:solidFill>
                  <a:srgbClr val="2E3957"/>
                </a:solidFill>
                <a:effectLst>
                  <a:outerShdw blurRad="38100" dist="38100" dir="2700000" algn="tl">
                    <a:srgbClr val="000000">
                      <a:alpha val="43137"/>
                    </a:srgbClr>
                  </a:outerShdw>
                </a:effectLst>
                <a:latin typeface="Alexandria"/>
                <a:cs typeface="+mj-cs"/>
              </a:rPr>
              <a:t>3. أنواع الدراسات والبحوث</a:t>
            </a:r>
            <a:r>
              <a:rPr lang="ar-SA" sz="2800" b="1" dirty="0">
                <a:solidFill>
                  <a:srgbClr val="2E3957"/>
                </a:solidFill>
                <a:effectLst>
                  <a:outerShdw blurRad="38100" dist="38100" dir="2700000" algn="tl">
                    <a:srgbClr val="000000">
                      <a:alpha val="43137"/>
                    </a:srgbClr>
                  </a:outerShdw>
                </a:effectLst>
                <a:latin typeface="Alexandria"/>
                <a:cs typeface="+mj-cs"/>
              </a:rPr>
              <a:t> الع</a:t>
            </a:r>
            <a:r>
              <a:rPr lang="ar-EG" sz="2800" b="1" dirty="0">
                <a:solidFill>
                  <a:srgbClr val="2E3957"/>
                </a:solidFill>
                <a:effectLst>
                  <a:outerShdw blurRad="38100" dist="38100" dir="2700000" algn="tl">
                    <a:srgbClr val="000000">
                      <a:alpha val="43137"/>
                    </a:srgbClr>
                  </a:outerShdw>
                </a:effectLst>
                <a:latin typeface="Alexandria"/>
                <a:cs typeface="+mj-cs"/>
              </a:rPr>
              <a:t>ِ</a:t>
            </a:r>
            <a:r>
              <a:rPr lang="ar-SA" sz="2800" b="1" dirty="0">
                <a:solidFill>
                  <a:srgbClr val="2E3957"/>
                </a:solidFill>
                <a:effectLst>
                  <a:outerShdw blurRad="38100" dist="38100" dir="2700000" algn="tl">
                    <a:srgbClr val="000000">
                      <a:alpha val="43137"/>
                    </a:srgbClr>
                  </a:outerShdw>
                </a:effectLst>
                <a:latin typeface="Alexandria"/>
                <a:cs typeface="+mj-cs"/>
              </a:rPr>
              <a:t>لمية</a:t>
            </a:r>
            <a:r>
              <a:rPr lang="ar-EG" sz="2800" b="1" dirty="0">
                <a:solidFill>
                  <a:srgbClr val="2E3957"/>
                </a:solidFill>
                <a:effectLst>
                  <a:outerShdw blurRad="38100" dist="38100" dir="2700000" algn="tl">
                    <a:srgbClr val="000000">
                      <a:alpha val="43137"/>
                    </a:srgbClr>
                  </a:outerShdw>
                </a:effectLst>
                <a:latin typeface="Alexandria"/>
                <a:cs typeface="+mj-cs"/>
              </a:rPr>
              <a:t>:</a:t>
            </a:r>
            <a:endParaRPr lang="en-US" sz="2800" b="1" dirty="0">
              <a:effectLst>
                <a:outerShdw blurRad="38100" dist="38100" dir="2700000" algn="tl">
                  <a:srgbClr val="000000">
                    <a:alpha val="43137"/>
                  </a:srgbClr>
                </a:outerShdw>
              </a:effectLst>
              <a:latin typeface="Alexandria" charset="0"/>
              <a:cs typeface="Alexandria" charset="0"/>
            </a:endParaRPr>
          </a:p>
        </p:txBody>
      </p:sp>
      <p:sp>
        <p:nvSpPr>
          <p:cNvPr id="3" name="TextBox 2">
            <a:extLst>
              <a:ext uri="{FF2B5EF4-FFF2-40B4-BE49-F238E27FC236}">
                <a16:creationId xmlns:a16="http://schemas.microsoft.com/office/drawing/2014/main" id="{322A3C1E-FC98-9DBB-D647-1A8C633A8A6B}"/>
              </a:ext>
            </a:extLst>
          </p:cNvPr>
          <p:cNvSpPr txBox="1"/>
          <p:nvPr/>
        </p:nvSpPr>
        <p:spPr>
          <a:xfrm>
            <a:off x="1962740" y="1724391"/>
            <a:ext cx="9307033" cy="461665"/>
          </a:xfrm>
          <a:prstGeom prst="rect">
            <a:avLst/>
          </a:prstGeom>
          <a:noFill/>
        </p:spPr>
        <p:txBody>
          <a:bodyPr wrap="square" rtlCol="0">
            <a:spAutoFit/>
          </a:bodyPr>
          <a:lstStyle/>
          <a:p>
            <a:pPr algn="just" rtl="1"/>
            <a:r>
              <a:rPr lang="ar-EG" sz="2400" b="1" dirty="0">
                <a:solidFill>
                  <a:srgbClr val="0070C0"/>
                </a:solidFill>
                <a:effectLst>
                  <a:outerShdw blurRad="38100" dist="38100" dir="2700000" algn="tl">
                    <a:srgbClr val="000000">
                      <a:alpha val="43137"/>
                    </a:srgbClr>
                  </a:outerShdw>
                </a:effectLst>
                <a:cs typeface="+mj-cs"/>
              </a:rPr>
              <a:t>البحوث السببية:</a:t>
            </a:r>
            <a:endParaRPr lang="en-US" sz="2000" dirty="0">
              <a:solidFill>
                <a:srgbClr val="0070C0"/>
              </a:solidFill>
              <a:effectLst>
                <a:outerShdw blurRad="38100" dist="38100" dir="2700000" algn="tl">
                  <a:srgbClr val="000000">
                    <a:alpha val="43137"/>
                  </a:srgbClr>
                </a:outerShdw>
              </a:effectLst>
              <a:cs typeface="+mj-cs"/>
            </a:endParaRPr>
          </a:p>
        </p:txBody>
      </p:sp>
      <p:pic>
        <p:nvPicPr>
          <p:cNvPr id="7" name="Picture 6" descr="A diagram of a person&#10;&#10;AI-generated content may be incorrect.">
            <a:extLst>
              <a:ext uri="{FF2B5EF4-FFF2-40B4-BE49-F238E27FC236}">
                <a16:creationId xmlns:a16="http://schemas.microsoft.com/office/drawing/2014/main" id="{965AD810-EFDE-3AF5-46A0-77BD0C36A18E}"/>
              </a:ext>
            </a:extLst>
          </p:cNvPr>
          <p:cNvPicPr>
            <a:picLocks noChangeAspect="1"/>
          </p:cNvPicPr>
          <p:nvPr/>
        </p:nvPicPr>
        <p:blipFill>
          <a:blip r:embed="rId4"/>
          <a:stretch>
            <a:fillRect/>
          </a:stretch>
        </p:blipFill>
        <p:spPr>
          <a:xfrm>
            <a:off x="772168" y="2939582"/>
            <a:ext cx="1615087" cy="2422629"/>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
        <p:nvSpPr>
          <p:cNvPr id="8" name="TextBox 7">
            <a:extLst>
              <a:ext uri="{FF2B5EF4-FFF2-40B4-BE49-F238E27FC236}">
                <a16:creationId xmlns:a16="http://schemas.microsoft.com/office/drawing/2014/main" id="{A4427646-E5A0-3386-6262-7459B7EAC3D1}"/>
              </a:ext>
            </a:extLst>
          </p:cNvPr>
          <p:cNvSpPr txBox="1"/>
          <p:nvPr/>
        </p:nvSpPr>
        <p:spPr>
          <a:xfrm>
            <a:off x="1109704" y="3569309"/>
            <a:ext cx="10135181" cy="923330"/>
          </a:xfrm>
          <a:prstGeom prst="rect">
            <a:avLst/>
          </a:prstGeom>
          <a:noFill/>
        </p:spPr>
        <p:txBody>
          <a:bodyPr wrap="square" rtlCol="0">
            <a:spAutoFit/>
          </a:bodyPr>
          <a:lstStyle/>
          <a:p>
            <a:pPr algn="r" rtl="1"/>
            <a:r>
              <a:rPr lang="en-US" b="1" dirty="0">
                <a:cs typeface="+mj-cs"/>
              </a:rPr>
              <a:t>🧪 </a:t>
            </a:r>
            <a:r>
              <a:rPr lang="ar-EG" u="sng" dirty="0">
                <a:cs typeface="+mj-cs"/>
              </a:rPr>
              <a:t>الفرق الجوهري:</a:t>
            </a:r>
          </a:p>
          <a:p>
            <a:pPr algn="r" rtl="1"/>
            <a:r>
              <a:rPr lang="ar-EG" dirty="0">
                <a:cs typeface="+mj-cs"/>
              </a:rPr>
              <a:t>في المنهج التجريبي: </a:t>
            </a:r>
            <a:r>
              <a:rPr lang="ar-EG" dirty="0">
                <a:effectLst>
                  <a:outerShdw blurRad="38100" dist="38100" dir="2700000" algn="tl">
                    <a:srgbClr val="000000">
                      <a:alpha val="43137"/>
                    </a:srgbClr>
                  </a:outerShdw>
                </a:effectLst>
                <a:cs typeface="+mj-cs"/>
              </a:rPr>
              <a:t>تحكّم كامل + عينة عشوائية.</a:t>
            </a:r>
          </a:p>
          <a:p>
            <a:pPr algn="r" rtl="1"/>
            <a:r>
              <a:rPr lang="ar-EG" dirty="0">
                <a:cs typeface="+mj-cs"/>
              </a:rPr>
              <a:t>في شبه التجريبي: </a:t>
            </a:r>
            <a:r>
              <a:rPr lang="ar-EG" dirty="0">
                <a:effectLst>
                  <a:outerShdw blurRad="38100" dist="38100" dir="2700000" algn="tl">
                    <a:srgbClr val="000000">
                      <a:alpha val="43137"/>
                    </a:srgbClr>
                  </a:outerShdw>
                </a:effectLst>
                <a:cs typeface="+mj-cs"/>
              </a:rPr>
              <a:t>تحكّم جزئي + عينة غير عشوائية غالبًا.</a:t>
            </a:r>
          </a:p>
        </p:txBody>
      </p:sp>
      <p:sp>
        <p:nvSpPr>
          <p:cNvPr id="9" name="TextBox 8">
            <a:extLst>
              <a:ext uri="{FF2B5EF4-FFF2-40B4-BE49-F238E27FC236}">
                <a16:creationId xmlns:a16="http://schemas.microsoft.com/office/drawing/2014/main" id="{268D29DF-8457-3B50-02BA-2BBE4C1EDDB0}"/>
              </a:ext>
            </a:extLst>
          </p:cNvPr>
          <p:cNvSpPr txBox="1"/>
          <p:nvPr/>
        </p:nvSpPr>
        <p:spPr>
          <a:xfrm>
            <a:off x="1177211" y="4729190"/>
            <a:ext cx="10135181" cy="1200329"/>
          </a:xfrm>
          <a:prstGeom prst="rect">
            <a:avLst/>
          </a:prstGeom>
          <a:noFill/>
        </p:spPr>
        <p:txBody>
          <a:bodyPr wrap="square" rtlCol="0">
            <a:spAutoFit/>
          </a:bodyPr>
          <a:lstStyle/>
          <a:p>
            <a:pPr algn="r" rtl="1"/>
            <a:r>
              <a:rPr lang="ar-EG" b="1" dirty="0">
                <a:solidFill>
                  <a:schemeClr val="accent1"/>
                </a:solidFill>
                <a:cs typeface="+mj-cs"/>
              </a:rPr>
              <a:t>مثال تطبيقي: </a:t>
            </a:r>
            <a:r>
              <a:rPr lang="ar-EG" dirty="0">
                <a:cs typeface="+mj-cs"/>
              </a:rPr>
              <a:t>أنت باحث تريد قياس </a:t>
            </a:r>
            <a:r>
              <a:rPr lang="ar-EG" b="1" dirty="0">
                <a:cs typeface="+mj-cs"/>
              </a:rPr>
              <a:t>تأثير حملة إعلامية</a:t>
            </a:r>
            <a:r>
              <a:rPr lang="ar-EG" dirty="0">
                <a:cs typeface="+mj-cs"/>
              </a:rPr>
              <a:t> بثّتها قناة معينة حول الصحة النفسية.</a:t>
            </a:r>
          </a:p>
          <a:p>
            <a:pPr algn="r" rtl="1"/>
            <a:r>
              <a:rPr lang="ar-EG" dirty="0">
                <a:cs typeface="+mj-cs"/>
              </a:rPr>
              <a:t>لا يمكنك اختيار من يشاهد الحملة ومن لا يشاهدها.</a:t>
            </a:r>
          </a:p>
          <a:p>
            <a:pPr algn="r" rtl="1"/>
            <a:r>
              <a:rPr lang="ar-EG" dirty="0">
                <a:cs typeface="+mj-cs"/>
              </a:rPr>
              <a:t>تقوم بإجراء استبيان قبل وبعد بث الحملة، وتقارن النتائج.</a:t>
            </a:r>
          </a:p>
          <a:p>
            <a:pPr algn="r" rtl="1"/>
            <a:r>
              <a:rPr lang="ar-EG" dirty="0">
                <a:cs typeface="+mj-cs"/>
              </a:rPr>
              <a:t>رغم وجود متغير مستقل (الحملة) ومتغير تابع (تغير في المعرفة أو الاتجاه)، إلا أن العينة غير عشوائية والتحكم ليس كاملًا</a:t>
            </a:r>
            <a:r>
              <a:rPr lang="ar-EG" dirty="0"/>
              <a:t>.</a:t>
            </a:r>
          </a:p>
        </p:txBody>
      </p:sp>
    </p:spTree>
    <p:extLst>
      <p:ext uri="{BB962C8B-B14F-4D97-AF65-F5344CB8AC3E}">
        <p14:creationId xmlns:p14="http://schemas.microsoft.com/office/powerpoint/2010/main" val="3372093705"/>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grpId="0" nodeType="after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1000"/>
                                        <p:tgtEl>
                                          <p:spTgt spid="4"/>
                                        </p:tgtEl>
                                      </p:cBhvr>
                                    </p:animEffect>
                                    <p:anim calcmode="lin" valueType="num">
                                      <p:cBhvr>
                                        <p:cTn id="14" dur="1000" fill="hold"/>
                                        <p:tgtEl>
                                          <p:spTgt spid="4"/>
                                        </p:tgtEl>
                                        <p:attrNameLst>
                                          <p:attrName>ppt_x</p:attrName>
                                        </p:attrNameLst>
                                      </p:cBhvr>
                                      <p:tavLst>
                                        <p:tav tm="0">
                                          <p:val>
                                            <p:strVal val="#ppt_x"/>
                                          </p:val>
                                        </p:tav>
                                        <p:tav tm="100000">
                                          <p:val>
                                            <p:strVal val="#ppt_x"/>
                                          </p:val>
                                        </p:tav>
                                      </p:tavLst>
                                    </p:anim>
                                    <p:anim calcmode="lin" valueType="num">
                                      <p:cBhvr>
                                        <p:cTn id="15" dur="1000" fill="hold"/>
                                        <p:tgtEl>
                                          <p:spTgt spid="4"/>
                                        </p:tgtEl>
                                        <p:attrNameLst>
                                          <p:attrName>ppt_y</p:attrName>
                                        </p:attrNameLst>
                                      </p:cBhvr>
                                      <p:tavLst>
                                        <p:tav tm="0">
                                          <p:val>
                                            <p:strVal val="#ppt_y+.1"/>
                                          </p:val>
                                        </p:tav>
                                        <p:tav tm="100000">
                                          <p:val>
                                            <p:strVal val="#ppt_y"/>
                                          </p:val>
                                        </p:tav>
                                      </p:tavLst>
                                    </p:anim>
                                  </p:childTnLst>
                                </p:cTn>
                              </p:par>
                            </p:childTnLst>
                          </p:cTn>
                        </p:par>
                        <p:par>
                          <p:cTn id="16" fill="hold">
                            <p:stCondLst>
                              <p:cond delay="2000"/>
                            </p:stCondLst>
                            <p:childTnLst>
                              <p:par>
                                <p:cTn id="17" presetID="42" presetClass="entr" presetSubtype="0" fill="hold" grpId="0" nodeType="afterEffect">
                                  <p:stCondLst>
                                    <p:cond delay="0"/>
                                  </p:stCondLst>
                                  <p:childTnLst>
                                    <p:set>
                                      <p:cBhvr>
                                        <p:cTn id="18" dur="1" fill="hold">
                                          <p:stCondLst>
                                            <p:cond delay="0"/>
                                          </p:stCondLst>
                                        </p:cTn>
                                        <p:tgtEl>
                                          <p:spTgt spid="3"/>
                                        </p:tgtEl>
                                        <p:attrNameLst>
                                          <p:attrName>style.visibility</p:attrName>
                                        </p:attrNameLst>
                                      </p:cBhvr>
                                      <p:to>
                                        <p:strVal val="visible"/>
                                      </p:to>
                                    </p:set>
                                    <p:animEffect transition="in" filter="fade">
                                      <p:cBhvr>
                                        <p:cTn id="19" dur="1000"/>
                                        <p:tgtEl>
                                          <p:spTgt spid="3"/>
                                        </p:tgtEl>
                                      </p:cBhvr>
                                    </p:animEffect>
                                    <p:anim calcmode="lin" valueType="num">
                                      <p:cBhvr>
                                        <p:cTn id="20" dur="1000" fill="hold"/>
                                        <p:tgtEl>
                                          <p:spTgt spid="3"/>
                                        </p:tgtEl>
                                        <p:attrNameLst>
                                          <p:attrName>ppt_x</p:attrName>
                                        </p:attrNameLst>
                                      </p:cBhvr>
                                      <p:tavLst>
                                        <p:tav tm="0">
                                          <p:val>
                                            <p:strVal val="#ppt_x"/>
                                          </p:val>
                                        </p:tav>
                                        <p:tav tm="100000">
                                          <p:val>
                                            <p:strVal val="#ppt_x"/>
                                          </p:val>
                                        </p:tav>
                                      </p:tavLst>
                                    </p:anim>
                                    <p:anim calcmode="lin" valueType="num">
                                      <p:cBhvr>
                                        <p:cTn id="21" dur="1000" fill="hold"/>
                                        <p:tgtEl>
                                          <p:spTgt spid="3"/>
                                        </p:tgtEl>
                                        <p:attrNameLst>
                                          <p:attrName>ppt_y</p:attrName>
                                        </p:attrNameLst>
                                      </p:cBhvr>
                                      <p:tavLst>
                                        <p:tav tm="0">
                                          <p:val>
                                            <p:strVal val="#ppt_y+.1"/>
                                          </p:val>
                                        </p:tav>
                                        <p:tav tm="100000">
                                          <p:val>
                                            <p:strVal val="#ppt_y"/>
                                          </p:val>
                                        </p:tav>
                                      </p:tavLst>
                                    </p:anim>
                                  </p:childTnLst>
                                </p:cTn>
                              </p:par>
                            </p:childTnLst>
                          </p:cTn>
                        </p:par>
                        <p:par>
                          <p:cTn id="22" fill="hold">
                            <p:stCondLst>
                              <p:cond delay="3000"/>
                            </p:stCondLst>
                            <p:childTnLst>
                              <p:par>
                                <p:cTn id="23" presetID="42" presetClass="entr" presetSubtype="0" fill="hold" grpId="0" nodeType="afterEffect">
                                  <p:stCondLst>
                                    <p:cond delay="0"/>
                                  </p:stCondLst>
                                  <p:childTnLst>
                                    <p:set>
                                      <p:cBhvr>
                                        <p:cTn id="24" dur="1" fill="hold">
                                          <p:stCondLst>
                                            <p:cond delay="0"/>
                                          </p:stCondLst>
                                        </p:cTn>
                                        <p:tgtEl>
                                          <p:spTgt spid="8"/>
                                        </p:tgtEl>
                                        <p:attrNameLst>
                                          <p:attrName>style.visibility</p:attrName>
                                        </p:attrNameLst>
                                      </p:cBhvr>
                                      <p:to>
                                        <p:strVal val="visible"/>
                                      </p:to>
                                    </p:set>
                                    <p:animEffect transition="in" filter="fade">
                                      <p:cBhvr>
                                        <p:cTn id="25" dur="1000"/>
                                        <p:tgtEl>
                                          <p:spTgt spid="8"/>
                                        </p:tgtEl>
                                      </p:cBhvr>
                                    </p:animEffect>
                                    <p:anim calcmode="lin" valueType="num">
                                      <p:cBhvr>
                                        <p:cTn id="26" dur="1000" fill="hold"/>
                                        <p:tgtEl>
                                          <p:spTgt spid="8"/>
                                        </p:tgtEl>
                                        <p:attrNameLst>
                                          <p:attrName>ppt_x</p:attrName>
                                        </p:attrNameLst>
                                      </p:cBhvr>
                                      <p:tavLst>
                                        <p:tav tm="0">
                                          <p:val>
                                            <p:strVal val="#ppt_x"/>
                                          </p:val>
                                        </p:tav>
                                        <p:tav tm="100000">
                                          <p:val>
                                            <p:strVal val="#ppt_x"/>
                                          </p:val>
                                        </p:tav>
                                      </p:tavLst>
                                    </p:anim>
                                    <p:anim calcmode="lin" valueType="num">
                                      <p:cBhvr>
                                        <p:cTn id="27" dur="1000" fill="hold"/>
                                        <p:tgtEl>
                                          <p:spTgt spid="8"/>
                                        </p:tgtEl>
                                        <p:attrNameLst>
                                          <p:attrName>ppt_y</p:attrName>
                                        </p:attrNameLst>
                                      </p:cBhvr>
                                      <p:tavLst>
                                        <p:tav tm="0">
                                          <p:val>
                                            <p:strVal val="#ppt_y+.1"/>
                                          </p:val>
                                        </p:tav>
                                        <p:tav tm="100000">
                                          <p:val>
                                            <p:strVal val="#ppt_y"/>
                                          </p:val>
                                        </p:tav>
                                      </p:tavLst>
                                    </p:anim>
                                  </p:childTnLst>
                                </p:cTn>
                              </p:par>
                            </p:childTnLst>
                          </p:cTn>
                        </p:par>
                        <p:par>
                          <p:cTn id="28" fill="hold">
                            <p:stCondLst>
                              <p:cond delay="4000"/>
                            </p:stCondLst>
                            <p:childTnLst>
                              <p:par>
                                <p:cTn id="29" presetID="42" presetClass="entr" presetSubtype="0" fill="hold" grpId="0" nodeType="afterEffect">
                                  <p:stCondLst>
                                    <p:cond delay="0"/>
                                  </p:stCondLst>
                                  <p:childTnLst>
                                    <p:set>
                                      <p:cBhvr>
                                        <p:cTn id="30" dur="1" fill="hold">
                                          <p:stCondLst>
                                            <p:cond delay="0"/>
                                          </p:stCondLst>
                                        </p:cTn>
                                        <p:tgtEl>
                                          <p:spTgt spid="9"/>
                                        </p:tgtEl>
                                        <p:attrNameLst>
                                          <p:attrName>style.visibility</p:attrName>
                                        </p:attrNameLst>
                                      </p:cBhvr>
                                      <p:to>
                                        <p:strVal val="visible"/>
                                      </p:to>
                                    </p:set>
                                    <p:animEffect transition="in" filter="fade">
                                      <p:cBhvr>
                                        <p:cTn id="31" dur="1000"/>
                                        <p:tgtEl>
                                          <p:spTgt spid="9"/>
                                        </p:tgtEl>
                                      </p:cBhvr>
                                    </p:animEffect>
                                    <p:anim calcmode="lin" valueType="num">
                                      <p:cBhvr>
                                        <p:cTn id="32" dur="1000" fill="hold"/>
                                        <p:tgtEl>
                                          <p:spTgt spid="9"/>
                                        </p:tgtEl>
                                        <p:attrNameLst>
                                          <p:attrName>ppt_x</p:attrName>
                                        </p:attrNameLst>
                                      </p:cBhvr>
                                      <p:tavLst>
                                        <p:tav tm="0">
                                          <p:val>
                                            <p:strVal val="#ppt_x"/>
                                          </p:val>
                                        </p:tav>
                                        <p:tav tm="100000">
                                          <p:val>
                                            <p:strVal val="#ppt_x"/>
                                          </p:val>
                                        </p:tav>
                                      </p:tavLst>
                                    </p:anim>
                                    <p:anim calcmode="lin" valueType="num">
                                      <p:cBhvr>
                                        <p:cTn id="33" dur="1000" fill="hold"/>
                                        <p:tgtEl>
                                          <p:spTgt spid="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p:bldP spid="3" grpId="0"/>
      <p:bldP spid="8" grpId="0"/>
      <p:bldP spid="9" grpId="0"/>
    </p:bldLst>
  </p:timing>
</p:sld>
</file>

<file path=ppt/slides/slide29.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76000"/>
            <a:lum/>
          </a:blip>
          <a:srcRect/>
          <a:stretch>
            <a:fillRect/>
          </a:stretch>
        </a:blipFill>
        <a:effectLst/>
      </p:bgPr>
    </p:bg>
    <p:spTree>
      <p:nvGrpSpPr>
        <p:cNvPr id="1" name="">
          <a:extLst>
            <a:ext uri="{FF2B5EF4-FFF2-40B4-BE49-F238E27FC236}">
              <a16:creationId xmlns:a16="http://schemas.microsoft.com/office/drawing/2014/main" id="{46421D6A-D39D-7CA0-6461-830E61663A98}"/>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161A9FE6-D803-BE8B-8686-588DED8E10D5}"/>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الأولى</a:t>
            </a:r>
            <a:endParaRPr lang="en-US" sz="2400" b="1" dirty="0">
              <a:solidFill>
                <a:schemeClr val="bg1"/>
              </a:solidFill>
              <a:latin typeface="Alexandria" charset="0"/>
              <a:cs typeface="Alexandria" charset="0"/>
            </a:endParaRPr>
          </a:p>
        </p:txBody>
      </p:sp>
      <p:sp>
        <p:nvSpPr>
          <p:cNvPr id="6" name="TextBox 5">
            <a:extLst>
              <a:ext uri="{FF2B5EF4-FFF2-40B4-BE49-F238E27FC236}">
                <a16:creationId xmlns:a16="http://schemas.microsoft.com/office/drawing/2014/main" id="{DD00823A-A244-974A-BACC-1160ADE93B63}"/>
              </a:ext>
            </a:extLst>
          </p:cNvPr>
          <p:cNvSpPr txBox="1"/>
          <p:nvPr/>
        </p:nvSpPr>
        <p:spPr>
          <a:xfrm>
            <a:off x="3085227" y="1128103"/>
            <a:ext cx="7146402" cy="523220"/>
          </a:xfrm>
          <a:prstGeom prst="rect">
            <a:avLst/>
          </a:prstGeom>
          <a:noFill/>
        </p:spPr>
        <p:txBody>
          <a:bodyPr wrap="square" rtlCol="0">
            <a:spAutoFit/>
          </a:bodyPr>
          <a:lstStyle/>
          <a:p>
            <a:pPr algn="ctr"/>
            <a:r>
              <a:rPr lang="ar-EG" sz="2800" b="1" dirty="0">
                <a:solidFill>
                  <a:srgbClr val="2E3957"/>
                </a:solidFill>
                <a:effectLst>
                  <a:outerShdw blurRad="38100" dist="38100" dir="2700000" algn="tl">
                    <a:srgbClr val="000000">
                      <a:alpha val="43137"/>
                    </a:srgbClr>
                  </a:outerShdw>
                </a:effectLst>
                <a:latin typeface="Alexandria"/>
                <a:cs typeface="+mj-cs"/>
              </a:rPr>
              <a:t>3. أنواع الدراسات والبحوث</a:t>
            </a:r>
            <a:r>
              <a:rPr lang="ar-SA" sz="2800" b="1" dirty="0">
                <a:solidFill>
                  <a:srgbClr val="2E3957"/>
                </a:solidFill>
                <a:effectLst>
                  <a:outerShdw blurRad="38100" dist="38100" dir="2700000" algn="tl">
                    <a:srgbClr val="000000">
                      <a:alpha val="43137"/>
                    </a:srgbClr>
                  </a:outerShdw>
                </a:effectLst>
                <a:latin typeface="Alexandria"/>
                <a:cs typeface="+mj-cs"/>
              </a:rPr>
              <a:t> الع</a:t>
            </a:r>
            <a:r>
              <a:rPr lang="ar-EG" sz="2800" b="1" dirty="0">
                <a:solidFill>
                  <a:srgbClr val="2E3957"/>
                </a:solidFill>
                <a:effectLst>
                  <a:outerShdw blurRad="38100" dist="38100" dir="2700000" algn="tl">
                    <a:srgbClr val="000000">
                      <a:alpha val="43137"/>
                    </a:srgbClr>
                  </a:outerShdw>
                </a:effectLst>
                <a:latin typeface="Alexandria"/>
                <a:cs typeface="+mj-cs"/>
              </a:rPr>
              <a:t>ِ</a:t>
            </a:r>
            <a:r>
              <a:rPr lang="ar-SA" sz="2800" b="1" dirty="0">
                <a:solidFill>
                  <a:srgbClr val="2E3957"/>
                </a:solidFill>
                <a:effectLst>
                  <a:outerShdw blurRad="38100" dist="38100" dir="2700000" algn="tl">
                    <a:srgbClr val="000000">
                      <a:alpha val="43137"/>
                    </a:srgbClr>
                  </a:outerShdw>
                </a:effectLst>
                <a:latin typeface="Alexandria"/>
                <a:cs typeface="+mj-cs"/>
              </a:rPr>
              <a:t>لمية</a:t>
            </a:r>
            <a:r>
              <a:rPr lang="ar-EG" sz="2800" b="1" dirty="0">
                <a:solidFill>
                  <a:srgbClr val="2E3957"/>
                </a:solidFill>
                <a:effectLst>
                  <a:outerShdw blurRad="38100" dist="38100" dir="2700000" algn="tl">
                    <a:srgbClr val="000000">
                      <a:alpha val="43137"/>
                    </a:srgbClr>
                  </a:outerShdw>
                </a:effectLst>
                <a:latin typeface="Alexandria"/>
                <a:cs typeface="+mj-cs"/>
              </a:rPr>
              <a:t>:</a:t>
            </a:r>
            <a:endParaRPr lang="en-US" sz="2800" b="1" dirty="0">
              <a:effectLst>
                <a:outerShdw blurRad="38100" dist="38100" dir="2700000" algn="tl">
                  <a:srgbClr val="000000">
                    <a:alpha val="43137"/>
                  </a:srgbClr>
                </a:outerShdw>
              </a:effectLst>
              <a:latin typeface="Alexandria" charset="0"/>
              <a:cs typeface="Alexandria" charset="0"/>
            </a:endParaRPr>
          </a:p>
        </p:txBody>
      </p:sp>
      <p:sp>
        <p:nvSpPr>
          <p:cNvPr id="2" name="TextBox 1">
            <a:extLst>
              <a:ext uri="{FF2B5EF4-FFF2-40B4-BE49-F238E27FC236}">
                <a16:creationId xmlns:a16="http://schemas.microsoft.com/office/drawing/2014/main" id="{E79E0182-22B2-177B-D8C1-21FC94997633}"/>
              </a:ext>
            </a:extLst>
          </p:cNvPr>
          <p:cNvSpPr txBox="1"/>
          <p:nvPr/>
        </p:nvSpPr>
        <p:spPr>
          <a:xfrm>
            <a:off x="1962740" y="1994419"/>
            <a:ext cx="9307033" cy="461665"/>
          </a:xfrm>
          <a:prstGeom prst="rect">
            <a:avLst/>
          </a:prstGeom>
          <a:noFill/>
        </p:spPr>
        <p:txBody>
          <a:bodyPr wrap="square" rtlCol="0">
            <a:spAutoFit/>
          </a:bodyPr>
          <a:lstStyle/>
          <a:p>
            <a:pPr algn="just" rtl="1"/>
            <a:r>
              <a:rPr lang="ar-EG" sz="2400" b="1" dirty="0">
                <a:solidFill>
                  <a:srgbClr val="0070C0"/>
                </a:solidFill>
                <a:effectLst>
                  <a:outerShdw blurRad="38100" dist="38100" dir="2700000" algn="tl">
                    <a:srgbClr val="000000">
                      <a:alpha val="43137"/>
                    </a:srgbClr>
                  </a:outerShdw>
                </a:effectLst>
                <a:cs typeface="+mj-cs"/>
              </a:rPr>
              <a:t>(أ) التصنيف وفقًا للمنهج المُستخدَم</a:t>
            </a:r>
            <a:r>
              <a:rPr lang="en-US" sz="2400" b="1" dirty="0">
                <a:solidFill>
                  <a:srgbClr val="0070C0"/>
                </a:solidFill>
                <a:effectLst>
                  <a:outerShdw blurRad="38100" dist="38100" dir="2700000" algn="tl">
                    <a:srgbClr val="000000">
                      <a:alpha val="43137"/>
                    </a:srgbClr>
                  </a:outerShdw>
                </a:effectLst>
                <a:cs typeface="+mj-cs"/>
              </a:rPr>
              <a:t>:</a:t>
            </a:r>
            <a:endParaRPr lang="en-US" sz="2000" dirty="0">
              <a:solidFill>
                <a:srgbClr val="0070C0"/>
              </a:solidFill>
              <a:effectLst>
                <a:outerShdw blurRad="38100" dist="38100" dir="2700000" algn="tl">
                  <a:srgbClr val="000000">
                    <a:alpha val="43137"/>
                  </a:srgbClr>
                </a:outerShdw>
              </a:effectLst>
              <a:cs typeface="+mj-cs"/>
            </a:endParaRPr>
          </a:p>
        </p:txBody>
      </p:sp>
      <p:sp>
        <p:nvSpPr>
          <p:cNvPr id="11" name="TextBox 10">
            <a:extLst>
              <a:ext uri="{FF2B5EF4-FFF2-40B4-BE49-F238E27FC236}">
                <a16:creationId xmlns:a16="http://schemas.microsoft.com/office/drawing/2014/main" id="{45ECF96D-F07F-433E-865E-CD16C9C2A2A2}"/>
              </a:ext>
            </a:extLst>
          </p:cNvPr>
          <p:cNvSpPr txBox="1"/>
          <p:nvPr/>
        </p:nvSpPr>
        <p:spPr>
          <a:xfrm>
            <a:off x="748702" y="3887192"/>
            <a:ext cx="10521071" cy="646331"/>
          </a:xfrm>
          <a:prstGeom prst="rect">
            <a:avLst/>
          </a:prstGeom>
          <a:noFill/>
        </p:spPr>
        <p:txBody>
          <a:bodyPr wrap="square">
            <a:spAutoFit/>
          </a:bodyPr>
          <a:lstStyle/>
          <a:p>
            <a:pPr algn="just" rtl="1"/>
            <a:r>
              <a:rPr lang="ar-EG" dirty="0">
                <a:cs typeface="+mj-cs"/>
              </a:rPr>
              <a:t>هي نوع من أنواع </a:t>
            </a:r>
            <a:r>
              <a:rPr lang="ar-EG" b="1" dirty="0">
                <a:cs typeface="+mj-cs"/>
              </a:rPr>
              <a:t>البحوث العلمية</a:t>
            </a:r>
            <a:r>
              <a:rPr lang="ar-EG" dirty="0">
                <a:cs typeface="+mj-cs"/>
              </a:rPr>
              <a:t> تهدف إلى </a:t>
            </a:r>
            <a:r>
              <a:rPr lang="ar-EG" b="1" dirty="0">
                <a:cs typeface="+mj-cs"/>
              </a:rPr>
              <a:t>مقارنة ظاهرتين أو أكثر</a:t>
            </a:r>
            <a:r>
              <a:rPr lang="ar-EG" dirty="0">
                <a:cs typeface="+mj-cs"/>
              </a:rPr>
              <a:t> من حيث أوجه التشابه والاختلاف بينها، وذلك من أجل </a:t>
            </a:r>
            <a:r>
              <a:rPr lang="ar-EG" b="1" dirty="0">
                <a:cs typeface="+mj-cs"/>
              </a:rPr>
              <a:t>فهم أعمق</a:t>
            </a:r>
            <a:r>
              <a:rPr lang="ar-EG" dirty="0">
                <a:cs typeface="+mj-cs"/>
              </a:rPr>
              <a:t> للظواهر المدروسة، أو </a:t>
            </a:r>
            <a:r>
              <a:rPr lang="ar-EG" b="1" dirty="0">
                <a:cs typeface="+mj-cs"/>
              </a:rPr>
              <a:t>تفسيرها</a:t>
            </a:r>
            <a:r>
              <a:rPr lang="ar-EG" dirty="0">
                <a:cs typeface="+mj-cs"/>
              </a:rPr>
              <a:t>، أو </a:t>
            </a:r>
            <a:r>
              <a:rPr lang="ar-EG" b="1" dirty="0">
                <a:cs typeface="+mj-cs"/>
              </a:rPr>
              <a:t>تحسين الأداء</a:t>
            </a:r>
            <a:r>
              <a:rPr lang="ar-EG" dirty="0">
                <a:cs typeface="+mj-cs"/>
              </a:rPr>
              <a:t> أو </a:t>
            </a:r>
            <a:r>
              <a:rPr lang="ar-EG" b="1" dirty="0">
                <a:cs typeface="+mj-cs"/>
              </a:rPr>
              <a:t>استخلاص نتائج قابلة للتعميم</a:t>
            </a:r>
            <a:r>
              <a:rPr lang="ar-EG" dirty="0">
                <a:cs typeface="+mj-cs"/>
              </a:rPr>
              <a:t>.</a:t>
            </a:r>
            <a:endParaRPr lang="en-US" dirty="0">
              <a:cs typeface="+mj-cs"/>
            </a:endParaRPr>
          </a:p>
        </p:txBody>
      </p:sp>
      <p:sp>
        <p:nvSpPr>
          <p:cNvPr id="12" name="TextBox 11">
            <a:extLst>
              <a:ext uri="{FF2B5EF4-FFF2-40B4-BE49-F238E27FC236}">
                <a16:creationId xmlns:a16="http://schemas.microsoft.com/office/drawing/2014/main" id="{FF646662-11A5-AF22-B93D-9F8D51FCFE0A}"/>
              </a:ext>
            </a:extLst>
          </p:cNvPr>
          <p:cNvSpPr txBox="1"/>
          <p:nvPr/>
        </p:nvSpPr>
        <p:spPr>
          <a:xfrm>
            <a:off x="1032479" y="3101517"/>
            <a:ext cx="10135181" cy="369332"/>
          </a:xfrm>
          <a:prstGeom prst="rect">
            <a:avLst/>
          </a:prstGeom>
          <a:noFill/>
        </p:spPr>
        <p:txBody>
          <a:bodyPr wrap="square" rtlCol="0">
            <a:spAutoFit/>
          </a:bodyPr>
          <a:lstStyle/>
          <a:p>
            <a:pPr algn="r" rtl="1"/>
            <a:r>
              <a:rPr lang="ar-EG" b="1" dirty="0">
                <a:cs typeface="+mj-cs"/>
              </a:rPr>
              <a:t>4)</a:t>
            </a:r>
            <a:r>
              <a:rPr lang="en-US" b="1" dirty="0">
                <a:cs typeface="+mj-cs"/>
              </a:rPr>
              <a:t> </a:t>
            </a:r>
            <a:r>
              <a:rPr lang="ar-SA" b="1" dirty="0">
                <a:cs typeface="+mj-cs"/>
              </a:rPr>
              <a:t>البح</a:t>
            </a:r>
            <a:r>
              <a:rPr lang="ar-EG" b="1" dirty="0">
                <a:cs typeface="+mj-cs"/>
              </a:rPr>
              <a:t>و</a:t>
            </a:r>
            <a:r>
              <a:rPr lang="ar-SA" b="1" dirty="0">
                <a:cs typeface="+mj-cs"/>
              </a:rPr>
              <a:t>ث ال</a:t>
            </a:r>
            <a:r>
              <a:rPr lang="ar-EG" b="1" dirty="0">
                <a:cs typeface="+mj-cs"/>
              </a:rPr>
              <a:t>مقارنة </a:t>
            </a:r>
            <a:r>
              <a:rPr lang="en-US" b="1" dirty="0">
                <a:cs typeface="+mj-cs"/>
              </a:rPr>
              <a:t> </a:t>
            </a:r>
            <a:r>
              <a:rPr lang="en-US" b="1" dirty="0">
                <a:latin typeface="Times New Roman" panose="02020603050405020304" pitchFamily="18" charset="0"/>
                <a:cs typeface="Times New Roman" panose="02020603050405020304" pitchFamily="18" charset="0"/>
              </a:rPr>
              <a:t>:(Comparative Research)</a:t>
            </a:r>
            <a:endParaRPr lang="en-US" dirty="0">
              <a:latin typeface="Times New Roman" panose="02020603050405020304" pitchFamily="18" charset="0"/>
              <a:cs typeface="Times New Roman" panose="02020603050405020304" pitchFamily="18" charset="0"/>
            </a:endParaRPr>
          </a:p>
        </p:txBody>
      </p:sp>
      <p:sp>
        <p:nvSpPr>
          <p:cNvPr id="13" name="Rectangle 4">
            <a:extLst>
              <a:ext uri="{FF2B5EF4-FFF2-40B4-BE49-F238E27FC236}">
                <a16:creationId xmlns:a16="http://schemas.microsoft.com/office/drawing/2014/main" id="{20833385-1317-73AF-958C-254DE237F209}"/>
              </a:ext>
            </a:extLst>
          </p:cNvPr>
          <p:cNvSpPr>
            <a:spLocks noChangeArrowheads="1"/>
          </p:cNvSpPr>
          <p:nvPr/>
        </p:nvSpPr>
        <p:spPr bwMode="auto">
          <a:xfrm>
            <a:off x="767112" y="4830813"/>
            <a:ext cx="10521069"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lvl="0" algn="just" rtl="1" eaLnBrk="0" fontAlgn="base" hangingPunct="0">
              <a:spcBef>
                <a:spcPct val="0"/>
              </a:spcBef>
              <a:spcAft>
                <a:spcPct val="0"/>
              </a:spcAft>
            </a:pPr>
            <a:r>
              <a:rPr lang="ar-EG" b="1" dirty="0">
                <a:solidFill>
                  <a:schemeClr val="accent1"/>
                </a:solidFill>
                <a:cs typeface="+mj-cs"/>
              </a:rPr>
              <a:t>مثل: </a:t>
            </a:r>
            <a:r>
              <a:rPr kumimoji="0" lang="ar-EG" altLang="en-US" b="0" i="0" u="none" strike="noStrike" cap="none" normalizeH="0" baseline="0" dirty="0">
                <a:ln>
                  <a:noFill/>
                </a:ln>
                <a:solidFill>
                  <a:schemeClr val="tx1"/>
                </a:solidFill>
                <a:effectLst>
                  <a:outerShdw blurRad="38100" dist="38100" dir="2700000" algn="tl">
                    <a:srgbClr val="000000">
                      <a:alpha val="43137"/>
                    </a:srgbClr>
                  </a:outerShdw>
                </a:effectLst>
                <a:latin typeface="Arial" panose="020B0604020202020204" pitchFamily="34" charset="0"/>
                <a:cs typeface="+mj-cs"/>
              </a:rPr>
              <a:t>ال</a:t>
            </a:r>
            <a:r>
              <a:rPr kumimoji="0" lang="ar-SA" altLang="en-US" b="0" i="0" u="none" strike="noStrike" cap="none" normalizeH="0" baseline="0" dirty="0">
                <a:ln>
                  <a:noFill/>
                </a:ln>
                <a:solidFill>
                  <a:schemeClr val="tx1"/>
                </a:solidFill>
                <a:effectLst>
                  <a:outerShdw blurRad="38100" dist="38100" dir="2700000" algn="tl">
                    <a:srgbClr val="000000">
                      <a:alpha val="43137"/>
                    </a:srgbClr>
                  </a:outerShdw>
                </a:effectLst>
                <a:latin typeface="Arial" panose="020B0604020202020204" pitchFamily="34" charset="0"/>
                <a:cs typeface="+mj-cs"/>
              </a:rPr>
              <a:t>مقارنة </a:t>
            </a:r>
            <a:r>
              <a:rPr kumimoji="0" lang="ar-EG" altLang="en-US" b="0" i="0" u="none" strike="noStrike" cap="none" normalizeH="0" baseline="0" dirty="0">
                <a:ln>
                  <a:noFill/>
                </a:ln>
                <a:solidFill>
                  <a:schemeClr val="tx1"/>
                </a:solidFill>
                <a:effectLst>
                  <a:outerShdw blurRad="38100" dist="38100" dir="2700000" algn="tl">
                    <a:srgbClr val="000000">
                      <a:alpha val="43137"/>
                    </a:srgbClr>
                  </a:outerShdw>
                </a:effectLst>
                <a:latin typeface="Arial" panose="020B0604020202020204" pitchFamily="34" charset="0"/>
                <a:cs typeface="+mj-cs"/>
              </a:rPr>
              <a:t>بين </a:t>
            </a:r>
            <a:r>
              <a:rPr kumimoji="0" lang="ar-SA" altLang="en-US" b="0" i="0" u="none" strike="noStrike" cap="none" normalizeH="0" baseline="0" dirty="0">
                <a:ln>
                  <a:noFill/>
                </a:ln>
                <a:solidFill>
                  <a:schemeClr val="tx1"/>
                </a:solidFill>
                <a:effectLst>
                  <a:outerShdw blurRad="38100" dist="38100" dir="2700000" algn="tl">
                    <a:srgbClr val="000000">
                      <a:alpha val="43137"/>
                    </a:srgbClr>
                  </a:outerShdw>
                </a:effectLst>
                <a:latin typeface="Arial" panose="020B0604020202020204" pitchFamily="34" charset="0"/>
                <a:cs typeface="+mj-cs"/>
              </a:rPr>
              <a:t>(دولتين، وسيلتي</a:t>
            </a:r>
            <a:r>
              <a:rPr kumimoji="0" lang="ar-EG" altLang="en-US" b="0" i="0" u="none" strike="noStrike" cap="none" normalizeH="0" baseline="0" dirty="0">
                <a:ln>
                  <a:noFill/>
                </a:ln>
                <a:solidFill>
                  <a:schemeClr val="tx1"/>
                </a:solidFill>
                <a:effectLst>
                  <a:outerShdw blurRad="38100" dist="38100" dir="2700000" algn="tl">
                    <a:srgbClr val="000000">
                      <a:alpha val="43137"/>
                    </a:srgbClr>
                  </a:outerShdw>
                </a:effectLst>
                <a:latin typeface="Arial" panose="020B0604020202020204" pitchFamily="34" charset="0"/>
                <a:cs typeface="+mj-cs"/>
              </a:rPr>
              <a:t>ّ</a:t>
            </a:r>
            <a:r>
              <a:rPr kumimoji="0" lang="ar-SA" altLang="en-US" b="0" i="0" u="none" strike="noStrike" cap="none" normalizeH="0" baseline="0" dirty="0">
                <a:ln>
                  <a:noFill/>
                </a:ln>
                <a:solidFill>
                  <a:schemeClr val="tx1"/>
                </a:solidFill>
                <a:effectLst>
                  <a:outerShdw blurRad="38100" dist="38100" dir="2700000" algn="tl">
                    <a:srgbClr val="000000">
                      <a:alpha val="43137"/>
                    </a:srgbClr>
                  </a:outerShdw>
                </a:effectLst>
                <a:latin typeface="Arial" panose="020B0604020202020204" pitchFamily="34" charset="0"/>
                <a:cs typeface="+mj-cs"/>
              </a:rPr>
              <a:t> إعلام، سياستين تحريريتين، حملتين </a:t>
            </a:r>
            <a:r>
              <a:rPr kumimoji="0" lang="ar-EG" altLang="en-US" b="0" i="0" u="none" strike="noStrike" cap="none" normalizeH="0" baseline="0" dirty="0">
                <a:ln>
                  <a:noFill/>
                </a:ln>
                <a:solidFill>
                  <a:schemeClr val="tx1"/>
                </a:solidFill>
                <a:effectLst>
                  <a:outerShdw blurRad="38100" dist="38100" dir="2700000" algn="tl">
                    <a:srgbClr val="000000">
                      <a:alpha val="43137"/>
                    </a:srgbClr>
                  </a:outerShdw>
                </a:effectLst>
                <a:latin typeface="Arial" panose="020B0604020202020204" pitchFamily="34" charset="0"/>
                <a:cs typeface="+mj-cs"/>
              </a:rPr>
              <a:t>تسويقي</a:t>
            </a:r>
            <a:r>
              <a:rPr kumimoji="0" lang="ar-SA" altLang="en-US" b="0" i="0" u="none" strike="noStrike" cap="none" normalizeH="0" baseline="0" dirty="0">
                <a:ln>
                  <a:noFill/>
                </a:ln>
                <a:solidFill>
                  <a:schemeClr val="tx1"/>
                </a:solidFill>
                <a:effectLst>
                  <a:outerShdw blurRad="38100" dist="38100" dir="2700000" algn="tl">
                    <a:srgbClr val="000000">
                      <a:alpha val="43137"/>
                    </a:srgbClr>
                  </a:outerShdw>
                </a:effectLst>
                <a:latin typeface="Arial" panose="020B0604020202020204" pitchFamily="34" charset="0"/>
                <a:cs typeface="+mj-cs"/>
              </a:rPr>
              <a:t>تين</a:t>
            </a:r>
            <a:r>
              <a:rPr lang="ar-EG" altLang="en-US" dirty="0">
                <a:effectLst>
                  <a:outerShdw blurRad="38100" dist="38100" dir="2700000" algn="tl">
                    <a:srgbClr val="000000">
                      <a:alpha val="43137"/>
                    </a:srgbClr>
                  </a:outerShdw>
                </a:effectLst>
                <a:latin typeface="Arial" panose="020B0604020202020204" pitchFamily="34" charset="0"/>
                <a:cs typeface="+mj-cs"/>
              </a:rPr>
              <a:t>، أو أي أمثلة أُخرى</a:t>
            </a:r>
            <a:r>
              <a:rPr kumimoji="0" lang="ar-SA" altLang="en-US" b="0" i="0" u="none" strike="noStrike" cap="none" normalizeH="0" baseline="0" dirty="0">
                <a:ln>
                  <a:noFill/>
                </a:ln>
                <a:solidFill>
                  <a:schemeClr val="tx1"/>
                </a:solidFill>
                <a:effectLst>
                  <a:outerShdw blurRad="38100" dist="38100" dir="2700000" algn="tl">
                    <a:srgbClr val="000000">
                      <a:alpha val="43137"/>
                    </a:srgbClr>
                  </a:outerShdw>
                </a:effectLst>
                <a:latin typeface="Arial" panose="020B0604020202020204" pitchFamily="34" charset="0"/>
                <a:cs typeface="+mj-cs"/>
              </a:rPr>
              <a:t>) </a:t>
            </a:r>
            <a:r>
              <a:rPr kumimoji="0" lang="ar-SA" altLang="en-US" b="0" i="0" u="none" strike="noStrike" cap="none" normalizeH="0" baseline="0" dirty="0">
                <a:ln>
                  <a:noFill/>
                </a:ln>
                <a:solidFill>
                  <a:schemeClr val="tx1"/>
                </a:solidFill>
                <a:effectLst/>
                <a:latin typeface="Arial" panose="020B0604020202020204" pitchFamily="34" charset="0"/>
                <a:cs typeface="+mj-cs"/>
              </a:rPr>
              <a:t>من أجل التعرف على أوجه التشابه والاختلاف بينها، وتفسير أسباب هذه الفروقات أو النتائج</a:t>
            </a:r>
            <a:r>
              <a:rPr kumimoji="0" lang="en-US" altLang="en-US" b="0" i="0" u="none" strike="noStrike" cap="none" normalizeH="0" baseline="0" dirty="0">
                <a:ln>
                  <a:noFill/>
                </a:ln>
                <a:solidFill>
                  <a:schemeClr val="tx1"/>
                </a:solidFill>
                <a:effectLst/>
                <a:latin typeface="Arial" panose="020B0604020202020204" pitchFamily="34" charset="0"/>
                <a:cs typeface="+mj-cs"/>
              </a:rPr>
              <a:t>.</a:t>
            </a:r>
          </a:p>
        </p:txBody>
      </p:sp>
      <p:pic>
        <p:nvPicPr>
          <p:cNvPr id="5126" name="Picture 6" descr="what is comparative analysis: definition">
            <a:extLst>
              <a:ext uri="{FF2B5EF4-FFF2-40B4-BE49-F238E27FC236}">
                <a16:creationId xmlns:a16="http://schemas.microsoft.com/office/drawing/2014/main" id="{6C57149A-670A-A44B-34F4-83E354F613E1}"/>
              </a:ext>
            </a:extLst>
          </p:cNvPr>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l="2869" t="21145" r="5168" b="21001"/>
          <a:stretch>
            <a:fillRect/>
          </a:stretch>
        </p:blipFill>
        <p:spPr bwMode="auto">
          <a:xfrm>
            <a:off x="983312" y="2171331"/>
            <a:ext cx="3743519" cy="125603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1373107981"/>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grpId="0" nodeType="afterEffect">
                                  <p:stCondLst>
                                    <p:cond delay="0"/>
                                  </p:stCondLst>
                                  <p:childTnLst>
                                    <p:set>
                                      <p:cBhvr>
                                        <p:cTn id="12" dur="1" fill="hold">
                                          <p:stCondLst>
                                            <p:cond delay="0"/>
                                          </p:stCondLst>
                                        </p:cTn>
                                        <p:tgtEl>
                                          <p:spTgt spid="2"/>
                                        </p:tgtEl>
                                        <p:attrNameLst>
                                          <p:attrName>style.visibility</p:attrName>
                                        </p:attrNameLst>
                                      </p:cBhvr>
                                      <p:to>
                                        <p:strVal val="visible"/>
                                      </p:to>
                                    </p:set>
                                    <p:animEffect transition="in" filter="fade">
                                      <p:cBhvr>
                                        <p:cTn id="13" dur="1000"/>
                                        <p:tgtEl>
                                          <p:spTgt spid="2"/>
                                        </p:tgtEl>
                                      </p:cBhvr>
                                    </p:animEffect>
                                    <p:anim calcmode="lin" valueType="num">
                                      <p:cBhvr>
                                        <p:cTn id="14" dur="1000" fill="hold"/>
                                        <p:tgtEl>
                                          <p:spTgt spid="2"/>
                                        </p:tgtEl>
                                        <p:attrNameLst>
                                          <p:attrName>ppt_x</p:attrName>
                                        </p:attrNameLst>
                                      </p:cBhvr>
                                      <p:tavLst>
                                        <p:tav tm="0">
                                          <p:val>
                                            <p:strVal val="#ppt_x"/>
                                          </p:val>
                                        </p:tav>
                                        <p:tav tm="100000">
                                          <p:val>
                                            <p:strVal val="#ppt_x"/>
                                          </p:val>
                                        </p:tav>
                                      </p:tavLst>
                                    </p:anim>
                                    <p:anim calcmode="lin" valueType="num">
                                      <p:cBhvr>
                                        <p:cTn id="15" dur="1000" fill="hold"/>
                                        <p:tgtEl>
                                          <p:spTgt spid="2"/>
                                        </p:tgtEl>
                                        <p:attrNameLst>
                                          <p:attrName>ppt_y</p:attrName>
                                        </p:attrNameLst>
                                      </p:cBhvr>
                                      <p:tavLst>
                                        <p:tav tm="0">
                                          <p:val>
                                            <p:strVal val="#ppt_y+.1"/>
                                          </p:val>
                                        </p:tav>
                                        <p:tav tm="100000">
                                          <p:val>
                                            <p:strVal val="#ppt_y"/>
                                          </p:val>
                                        </p:tav>
                                      </p:tavLst>
                                    </p:anim>
                                  </p:childTnLst>
                                </p:cTn>
                              </p:par>
                            </p:childTnLst>
                          </p:cTn>
                        </p:par>
                        <p:par>
                          <p:cTn id="16" fill="hold">
                            <p:stCondLst>
                              <p:cond delay="2000"/>
                            </p:stCondLst>
                            <p:childTnLst>
                              <p:par>
                                <p:cTn id="17" presetID="42" presetClass="entr" presetSubtype="0" fill="hold" grpId="0" nodeType="afterEffect">
                                  <p:stCondLst>
                                    <p:cond delay="0"/>
                                  </p:stCondLst>
                                  <p:childTnLst>
                                    <p:set>
                                      <p:cBhvr>
                                        <p:cTn id="18" dur="1" fill="hold">
                                          <p:stCondLst>
                                            <p:cond delay="0"/>
                                          </p:stCondLst>
                                        </p:cTn>
                                        <p:tgtEl>
                                          <p:spTgt spid="12"/>
                                        </p:tgtEl>
                                        <p:attrNameLst>
                                          <p:attrName>style.visibility</p:attrName>
                                        </p:attrNameLst>
                                      </p:cBhvr>
                                      <p:to>
                                        <p:strVal val="visible"/>
                                      </p:to>
                                    </p:set>
                                    <p:animEffect transition="in" filter="fade">
                                      <p:cBhvr>
                                        <p:cTn id="19" dur="1000"/>
                                        <p:tgtEl>
                                          <p:spTgt spid="12"/>
                                        </p:tgtEl>
                                      </p:cBhvr>
                                    </p:animEffect>
                                    <p:anim calcmode="lin" valueType="num">
                                      <p:cBhvr>
                                        <p:cTn id="20" dur="1000" fill="hold"/>
                                        <p:tgtEl>
                                          <p:spTgt spid="12"/>
                                        </p:tgtEl>
                                        <p:attrNameLst>
                                          <p:attrName>ppt_x</p:attrName>
                                        </p:attrNameLst>
                                      </p:cBhvr>
                                      <p:tavLst>
                                        <p:tav tm="0">
                                          <p:val>
                                            <p:strVal val="#ppt_x"/>
                                          </p:val>
                                        </p:tav>
                                        <p:tav tm="100000">
                                          <p:val>
                                            <p:strVal val="#ppt_x"/>
                                          </p:val>
                                        </p:tav>
                                      </p:tavLst>
                                    </p:anim>
                                    <p:anim calcmode="lin" valueType="num">
                                      <p:cBhvr>
                                        <p:cTn id="21"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2" grpId="0"/>
      <p:bldP spid="12" grpId="0"/>
    </p:bldLst>
  </p:timing>
</p:sld>
</file>

<file path=ppt/slides/slide30.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76000"/>
            <a:lum/>
          </a:blip>
          <a:srcRect/>
          <a:stretch>
            <a:fillRect/>
          </a:stretch>
        </a:blipFill>
        <a:effectLst/>
      </p:bgPr>
    </p:bg>
    <p:spTree>
      <p:nvGrpSpPr>
        <p:cNvPr id="1" name="">
          <a:extLst>
            <a:ext uri="{FF2B5EF4-FFF2-40B4-BE49-F238E27FC236}">
              <a16:creationId xmlns:a16="http://schemas.microsoft.com/office/drawing/2014/main" id="{CC95F2A9-26A0-B1FB-1FC2-D6DE4C91CC98}"/>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70FBCF3F-931F-CA0B-6CF2-8251E6EC972B}"/>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الأولى</a:t>
            </a:r>
            <a:endParaRPr lang="en-US" sz="2400" b="1" dirty="0">
              <a:solidFill>
                <a:schemeClr val="bg1"/>
              </a:solidFill>
              <a:latin typeface="Alexandria" charset="0"/>
              <a:cs typeface="Alexandria" charset="0"/>
            </a:endParaRPr>
          </a:p>
        </p:txBody>
      </p:sp>
      <p:sp>
        <p:nvSpPr>
          <p:cNvPr id="6" name="TextBox 5">
            <a:extLst>
              <a:ext uri="{FF2B5EF4-FFF2-40B4-BE49-F238E27FC236}">
                <a16:creationId xmlns:a16="http://schemas.microsoft.com/office/drawing/2014/main" id="{F41A5BC3-24E5-CD07-2DC3-4DAA6C9D3079}"/>
              </a:ext>
            </a:extLst>
          </p:cNvPr>
          <p:cNvSpPr txBox="1"/>
          <p:nvPr/>
        </p:nvSpPr>
        <p:spPr>
          <a:xfrm>
            <a:off x="3085227" y="1128103"/>
            <a:ext cx="7146402" cy="523220"/>
          </a:xfrm>
          <a:prstGeom prst="rect">
            <a:avLst/>
          </a:prstGeom>
          <a:noFill/>
        </p:spPr>
        <p:txBody>
          <a:bodyPr wrap="square" rtlCol="0">
            <a:spAutoFit/>
          </a:bodyPr>
          <a:lstStyle/>
          <a:p>
            <a:pPr algn="ctr"/>
            <a:r>
              <a:rPr lang="ar-EG" sz="2800" b="1" dirty="0">
                <a:solidFill>
                  <a:srgbClr val="2E3957"/>
                </a:solidFill>
                <a:effectLst>
                  <a:outerShdw blurRad="38100" dist="38100" dir="2700000" algn="tl">
                    <a:srgbClr val="000000">
                      <a:alpha val="43137"/>
                    </a:srgbClr>
                  </a:outerShdw>
                </a:effectLst>
                <a:latin typeface="Alexandria"/>
                <a:cs typeface="+mj-cs"/>
              </a:rPr>
              <a:t>3. أنواع الدراسات والبحوث</a:t>
            </a:r>
            <a:r>
              <a:rPr lang="ar-SA" sz="2800" b="1" dirty="0">
                <a:solidFill>
                  <a:srgbClr val="2E3957"/>
                </a:solidFill>
                <a:effectLst>
                  <a:outerShdw blurRad="38100" dist="38100" dir="2700000" algn="tl">
                    <a:srgbClr val="000000">
                      <a:alpha val="43137"/>
                    </a:srgbClr>
                  </a:outerShdw>
                </a:effectLst>
                <a:latin typeface="Alexandria"/>
                <a:cs typeface="+mj-cs"/>
              </a:rPr>
              <a:t> الع</a:t>
            </a:r>
            <a:r>
              <a:rPr lang="ar-EG" sz="2800" b="1" dirty="0">
                <a:solidFill>
                  <a:srgbClr val="2E3957"/>
                </a:solidFill>
                <a:effectLst>
                  <a:outerShdw blurRad="38100" dist="38100" dir="2700000" algn="tl">
                    <a:srgbClr val="000000">
                      <a:alpha val="43137"/>
                    </a:srgbClr>
                  </a:outerShdw>
                </a:effectLst>
                <a:latin typeface="Alexandria"/>
                <a:cs typeface="+mj-cs"/>
              </a:rPr>
              <a:t>ِ</a:t>
            </a:r>
            <a:r>
              <a:rPr lang="ar-SA" sz="2800" b="1" dirty="0">
                <a:solidFill>
                  <a:srgbClr val="2E3957"/>
                </a:solidFill>
                <a:effectLst>
                  <a:outerShdw blurRad="38100" dist="38100" dir="2700000" algn="tl">
                    <a:srgbClr val="000000">
                      <a:alpha val="43137"/>
                    </a:srgbClr>
                  </a:outerShdw>
                </a:effectLst>
                <a:latin typeface="Alexandria"/>
                <a:cs typeface="+mj-cs"/>
              </a:rPr>
              <a:t>لمية</a:t>
            </a:r>
            <a:r>
              <a:rPr lang="ar-EG" sz="2800" b="1" dirty="0">
                <a:solidFill>
                  <a:srgbClr val="2E3957"/>
                </a:solidFill>
                <a:effectLst>
                  <a:outerShdw blurRad="38100" dist="38100" dir="2700000" algn="tl">
                    <a:srgbClr val="000000">
                      <a:alpha val="43137"/>
                    </a:srgbClr>
                  </a:outerShdw>
                </a:effectLst>
                <a:latin typeface="Alexandria"/>
                <a:cs typeface="+mj-cs"/>
              </a:rPr>
              <a:t>:</a:t>
            </a:r>
            <a:endParaRPr lang="en-US" sz="2800" b="1" dirty="0">
              <a:effectLst>
                <a:outerShdw blurRad="38100" dist="38100" dir="2700000" algn="tl">
                  <a:srgbClr val="000000">
                    <a:alpha val="43137"/>
                  </a:srgbClr>
                </a:outerShdw>
              </a:effectLst>
              <a:latin typeface="Alexandria" charset="0"/>
              <a:cs typeface="Alexandria" charset="0"/>
            </a:endParaRPr>
          </a:p>
        </p:txBody>
      </p:sp>
      <p:sp>
        <p:nvSpPr>
          <p:cNvPr id="8" name="TextBox 7">
            <a:extLst>
              <a:ext uri="{FF2B5EF4-FFF2-40B4-BE49-F238E27FC236}">
                <a16:creationId xmlns:a16="http://schemas.microsoft.com/office/drawing/2014/main" id="{3D6E71AA-8E05-6D1D-303B-7659108D2756}"/>
              </a:ext>
            </a:extLst>
          </p:cNvPr>
          <p:cNvSpPr txBox="1"/>
          <p:nvPr/>
        </p:nvSpPr>
        <p:spPr>
          <a:xfrm>
            <a:off x="949955" y="2498242"/>
            <a:ext cx="10135181" cy="369332"/>
          </a:xfrm>
          <a:prstGeom prst="rect">
            <a:avLst/>
          </a:prstGeom>
          <a:noFill/>
        </p:spPr>
        <p:txBody>
          <a:bodyPr wrap="square" rtlCol="0">
            <a:spAutoFit/>
          </a:bodyPr>
          <a:lstStyle/>
          <a:p>
            <a:pPr algn="r" rtl="1"/>
            <a:r>
              <a:rPr lang="ar-EG" dirty="0">
                <a:cs typeface="+mj-cs"/>
              </a:rPr>
              <a:t>أُسلوب آخر للتصنيف وفقًا للمنهج المُستخدَم قد نجده في بعض الكُتُب:</a:t>
            </a:r>
            <a:endParaRPr lang="en-US" dirty="0">
              <a:cs typeface="+mj-cs"/>
            </a:endParaRPr>
          </a:p>
        </p:txBody>
      </p:sp>
      <p:pic>
        <p:nvPicPr>
          <p:cNvPr id="9" name="Picture 4" descr="Conducting Market Research with three main type for exploratory research,  descriptive, and causal research 37905123 Vector Art at Vecteezy">
            <a:extLst>
              <a:ext uri="{FF2B5EF4-FFF2-40B4-BE49-F238E27FC236}">
                <a16:creationId xmlns:a16="http://schemas.microsoft.com/office/drawing/2014/main" id="{DC08A0A7-2C62-39CB-AD06-E073820A7BD3}"/>
              </a:ext>
            </a:extLst>
          </p:cNvPr>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l="5623" t="12488" r="5137" b="23848"/>
          <a:stretch>
            <a:fillRect/>
          </a:stretch>
        </p:blipFill>
        <p:spPr bwMode="auto">
          <a:xfrm>
            <a:off x="3651462" y="2907360"/>
            <a:ext cx="4518954" cy="2579038"/>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
        <p:nvSpPr>
          <p:cNvPr id="10" name="TextBox 9">
            <a:extLst>
              <a:ext uri="{FF2B5EF4-FFF2-40B4-BE49-F238E27FC236}">
                <a16:creationId xmlns:a16="http://schemas.microsoft.com/office/drawing/2014/main" id="{8E1B108D-B173-F889-C84C-8745FD3A8740}"/>
              </a:ext>
            </a:extLst>
          </p:cNvPr>
          <p:cNvSpPr txBox="1"/>
          <p:nvPr/>
        </p:nvSpPr>
        <p:spPr>
          <a:xfrm>
            <a:off x="1962740" y="1994419"/>
            <a:ext cx="9307033" cy="461665"/>
          </a:xfrm>
          <a:prstGeom prst="rect">
            <a:avLst/>
          </a:prstGeom>
          <a:noFill/>
        </p:spPr>
        <p:txBody>
          <a:bodyPr wrap="square" rtlCol="0">
            <a:spAutoFit/>
          </a:bodyPr>
          <a:lstStyle/>
          <a:p>
            <a:pPr algn="just" rtl="1"/>
            <a:r>
              <a:rPr lang="ar-EG" sz="2400" b="1" dirty="0">
                <a:solidFill>
                  <a:srgbClr val="0070C0"/>
                </a:solidFill>
                <a:effectLst>
                  <a:outerShdw blurRad="38100" dist="38100" dir="2700000" algn="tl">
                    <a:srgbClr val="000000">
                      <a:alpha val="43137"/>
                    </a:srgbClr>
                  </a:outerShdw>
                </a:effectLst>
                <a:cs typeface="+mj-cs"/>
              </a:rPr>
              <a:t>(أ) التصنيف وفقًا للمنهج المُستخدَم</a:t>
            </a:r>
            <a:r>
              <a:rPr lang="en-US" sz="2400" b="1" dirty="0">
                <a:solidFill>
                  <a:srgbClr val="0070C0"/>
                </a:solidFill>
                <a:effectLst>
                  <a:outerShdw blurRad="38100" dist="38100" dir="2700000" algn="tl">
                    <a:srgbClr val="000000">
                      <a:alpha val="43137"/>
                    </a:srgbClr>
                  </a:outerShdw>
                </a:effectLst>
              </a:rPr>
              <a:t>:</a:t>
            </a:r>
            <a:endParaRPr lang="en-US" sz="2000" dirty="0">
              <a:solidFill>
                <a:srgbClr val="0070C0"/>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906926246"/>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grpId="0" nodeType="afterEffect">
                                  <p:stCondLst>
                                    <p:cond delay="0"/>
                                  </p:stCondLst>
                                  <p:childTnLst>
                                    <p:set>
                                      <p:cBhvr>
                                        <p:cTn id="12" dur="1" fill="hold">
                                          <p:stCondLst>
                                            <p:cond delay="0"/>
                                          </p:stCondLst>
                                        </p:cTn>
                                        <p:tgtEl>
                                          <p:spTgt spid="8"/>
                                        </p:tgtEl>
                                        <p:attrNameLst>
                                          <p:attrName>style.visibility</p:attrName>
                                        </p:attrNameLst>
                                      </p:cBhvr>
                                      <p:to>
                                        <p:strVal val="visible"/>
                                      </p:to>
                                    </p:set>
                                    <p:animEffect transition="in" filter="fade">
                                      <p:cBhvr>
                                        <p:cTn id="13" dur="1000"/>
                                        <p:tgtEl>
                                          <p:spTgt spid="8"/>
                                        </p:tgtEl>
                                      </p:cBhvr>
                                    </p:animEffect>
                                    <p:anim calcmode="lin" valueType="num">
                                      <p:cBhvr>
                                        <p:cTn id="14" dur="1000" fill="hold"/>
                                        <p:tgtEl>
                                          <p:spTgt spid="8"/>
                                        </p:tgtEl>
                                        <p:attrNameLst>
                                          <p:attrName>ppt_x</p:attrName>
                                        </p:attrNameLst>
                                      </p:cBhvr>
                                      <p:tavLst>
                                        <p:tav tm="0">
                                          <p:val>
                                            <p:strVal val="#ppt_x"/>
                                          </p:val>
                                        </p:tav>
                                        <p:tav tm="100000">
                                          <p:val>
                                            <p:strVal val="#ppt_x"/>
                                          </p:val>
                                        </p:tav>
                                      </p:tavLst>
                                    </p:anim>
                                    <p:anim calcmode="lin" valueType="num">
                                      <p:cBhvr>
                                        <p:cTn id="15" dur="1000" fill="hold"/>
                                        <p:tgtEl>
                                          <p:spTgt spid="8"/>
                                        </p:tgtEl>
                                        <p:attrNameLst>
                                          <p:attrName>ppt_y</p:attrName>
                                        </p:attrNameLst>
                                      </p:cBhvr>
                                      <p:tavLst>
                                        <p:tav tm="0">
                                          <p:val>
                                            <p:strVal val="#ppt_y+.1"/>
                                          </p:val>
                                        </p:tav>
                                        <p:tav tm="100000">
                                          <p:val>
                                            <p:strVal val="#ppt_y"/>
                                          </p:val>
                                        </p:tav>
                                      </p:tavLst>
                                    </p:anim>
                                  </p:childTnLst>
                                </p:cTn>
                              </p:par>
                            </p:childTnLst>
                          </p:cTn>
                        </p:par>
                        <p:par>
                          <p:cTn id="16" fill="hold">
                            <p:stCondLst>
                              <p:cond delay="2000"/>
                            </p:stCondLst>
                            <p:childTnLst>
                              <p:par>
                                <p:cTn id="17" presetID="42" presetClass="entr" presetSubtype="0" fill="hold" grpId="0" nodeType="afterEffect">
                                  <p:stCondLst>
                                    <p:cond delay="0"/>
                                  </p:stCondLst>
                                  <p:childTnLst>
                                    <p:set>
                                      <p:cBhvr>
                                        <p:cTn id="18" dur="1" fill="hold">
                                          <p:stCondLst>
                                            <p:cond delay="0"/>
                                          </p:stCondLst>
                                        </p:cTn>
                                        <p:tgtEl>
                                          <p:spTgt spid="10"/>
                                        </p:tgtEl>
                                        <p:attrNameLst>
                                          <p:attrName>style.visibility</p:attrName>
                                        </p:attrNameLst>
                                      </p:cBhvr>
                                      <p:to>
                                        <p:strVal val="visible"/>
                                      </p:to>
                                    </p:set>
                                    <p:animEffect transition="in" filter="fade">
                                      <p:cBhvr>
                                        <p:cTn id="19" dur="1000"/>
                                        <p:tgtEl>
                                          <p:spTgt spid="10"/>
                                        </p:tgtEl>
                                      </p:cBhvr>
                                    </p:animEffect>
                                    <p:anim calcmode="lin" valueType="num">
                                      <p:cBhvr>
                                        <p:cTn id="20" dur="1000" fill="hold"/>
                                        <p:tgtEl>
                                          <p:spTgt spid="10"/>
                                        </p:tgtEl>
                                        <p:attrNameLst>
                                          <p:attrName>ppt_x</p:attrName>
                                        </p:attrNameLst>
                                      </p:cBhvr>
                                      <p:tavLst>
                                        <p:tav tm="0">
                                          <p:val>
                                            <p:strVal val="#ppt_x"/>
                                          </p:val>
                                        </p:tav>
                                        <p:tav tm="100000">
                                          <p:val>
                                            <p:strVal val="#ppt_x"/>
                                          </p:val>
                                        </p:tav>
                                      </p:tavLst>
                                    </p:anim>
                                    <p:anim calcmode="lin" valueType="num">
                                      <p:cBhvr>
                                        <p:cTn id="21"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8" grpId="0"/>
      <p:bldP spid="10" grpId="0"/>
    </p:bldLst>
  </p:timing>
</p:sld>
</file>

<file path=ppt/slides/slide31.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76000"/>
            <a:lum/>
          </a:blip>
          <a:srcRect/>
          <a:stretch>
            <a:fillRect/>
          </a:stretch>
        </a:blipFill>
        <a:effectLst/>
      </p:bgPr>
    </p:bg>
    <p:spTree>
      <p:nvGrpSpPr>
        <p:cNvPr id="1" name="">
          <a:extLst>
            <a:ext uri="{FF2B5EF4-FFF2-40B4-BE49-F238E27FC236}">
              <a16:creationId xmlns:a16="http://schemas.microsoft.com/office/drawing/2014/main" id="{113A8AB1-9D4E-453D-9775-6C2DEDF97BF3}"/>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DD0CF622-62FC-18A6-BEA3-CE72B0FB285F}"/>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الأولى</a:t>
            </a:r>
            <a:endParaRPr lang="en-US" sz="2400" b="1" dirty="0">
              <a:solidFill>
                <a:schemeClr val="bg1"/>
              </a:solidFill>
              <a:latin typeface="Alexandria" charset="0"/>
              <a:cs typeface="Alexandria" charset="0"/>
            </a:endParaRPr>
          </a:p>
        </p:txBody>
      </p:sp>
      <p:sp>
        <p:nvSpPr>
          <p:cNvPr id="6" name="TextBox 5">
            <a:extLst>
              <a:ext uri="{FF2B5EF4-FFF2-40B4-BE49-F238E27FC236}">
                <a16:creationId xmlns:a16="http://schemas.microsoft.com/office/drawing/2014/main" id="{E8E43412-A02B-1D83-4BBF-680702277E60}"/>
              </a:ext>
            </a:extLst>
          </p:cNvPr>
          <p:cNvSpPr txBox="1"/>
          <p:nvPr/>
        </p:nvSpPr>
        <p:spPr>
          <a:xfrm>
            <a:off x="3085227" y="1128103"/>
            <a:ext cx="7146402" cy="523220"/>
          </a:xfrm>
          <a:prstGeom prst="rect">
            <a:avLst/>
          </a:prstGeom>
          <a:noFill/>
        </p:spPr>
        <p:txBody>
          <a:bodyPr wrap="square" rtlCol="0">
            <a:spAutoFit/>
          </a:bodyPr>
          <a:lstStyle/>
          <a:p>
            <a:pPr algn="ctr"/>
            <a:r>
              <a:rPr lang="ar-EG" sz="2800" b="1" dirty="0">
                <a:solidFill>
                  <a:srgbClr val="2E3957"/>
                </a:solidFill>
                <a:effectLst>
                  <a:outerShdw blurRad="38100" dist="38100" dir="2700000" algn="tl">
                    <a:srgbClr val="000000">
                      <a:alpha val="43137"/>
                    </a:srgbClr>
                  </a:outerShdw>
                </a:effectLst>
                <a:latin typeface="Alexandria"/>
                <a:cs typeface="+mj-cs"/>
              </a:rPr>
              <a:t>3. أنواع الدراسات والبحوث</a:t>
            </a:r>
            <a:r>
              <a:rPr lang="ar-SA" sz="2800" b="1" dirty="0">
                <a:solidFill>
                  <a:srgbClr val="2E3957"/>
                </a:solidFill>
                <a:effectLst>
                  <a:outerShdw blurRad="38100" dist="38100" dir="2700000" algn="tl">
                    <a:srgbClr val="000000">
                      <a:alpha val="43137"/>
                    </a:srgbClr>
                  </a:outerShdw>
                </a:effectLst>
                <a:latin typeface="Alexandria"/>
                <a:cs typeface="+mj-cs"/>
              </a:rPr>
              <a:t> الع</a:t>
            </a:r>
            <a:r>
              <a:rPr lang="ar-EG" sz="2800" b="1" dirty="0">
                <a:solidFill>
                  <a:srgbClr val="2E3957"/>
                </a:solidFill>
                <a:effectLst>
                  <a:outerShdw blurRad="38100" dist="38100" dir="2700000" algn="tl">
                    <a:srgbClr val="000000">
                      <a:alpha val="43137"/>
                    </a:srgbClr>
                  </a:outerShdw>
                </a:effectLst>
                <a:latin typeface="Alexandria"/>
                <a:cs typeface="+mj-cs"/>
              </a:rPr>
              <a:t>ِ</a:t>
            </a:r>
            <a:r>
              <a:rPr lang="ar-SA" sz="2800" b="1" dirty="0">
                <a:solidFill>
                  <a:srgbClr val="2E3957"/>
                </a:solidFill>
                <a:effectLst>
                  <a:outerShdw blurRad="38100" dist="38100" dir="2700000" algn="tl">
                    <a:srgbClr val="000000">
                      <a:alpha val="43137"/>
                    </a:srgbClr>
                  </a:outerShdw>
                </a:effectLst>
                <a:latin typeface="Alexandria"/>
                <a:cs typeface="+mj-cs"/>
              </a:rPr>
              <a:t>لمية</a:t>
            </a:r>
            <a:r>
              <a:rPr lang="ar-EG" sz="2800" b="1" dirty="0">
                <a:solidFill>
                  <a:srgbClr val="2E3957"/>
                </a:solidFill>
                <a:effectLst>
                  <a:outerShdw blurRad="38100" dist="38100" dir="2700000" algn="tl">
                    <a:srgbClr val="000000">
                      <a:alpha val="43137"/>
                    </a:srgbClr>
                  </a:outerShdw>
                </a:effectLst>
                <a:latin typeface="Alexandria"/>
                <a:cs typeface="+mj-cs"/>
              </a:rPr>
              <a:t>:</a:t>
            </a:r>
            <a:endParaRPr lang="en-US" sz="2800" b="1" dirty="0">
              <a:effectLst>
                <a:outerShdw blurRad="38100" dist="38100" dir="2700000" algn="tl">
                  <a:srgbClr val="000000">
                    <a:alpha val="43137"/>
                  </a:srgbClr>
                </a:outerShdw>
              </a:effectLst>
              <a:latin typeface="Alexandria" charset="0"/>
              <a:cs typeface="Alexandria" charset="0"/>
            </a:endParaRPr>
          </a:p>
        </p:txBody>
      </p:sp>
      <p:pic>
        <p:nvPicPr>
          <p:cNvPr id="4098" name="Picture 2" descr="Business Research Design – Rof's">
            <a:extLst>
              <a:ext uri="{FF2B5EF4-FFF2-40B4-BE49-F238E27FC236}">
                <a16:creationId xmlns:a16="http://schemas.microsoft.com/office/drawing/2014/main" id="{3983EF77-1C89-8673-9C23-B820500A0E3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301949" y="3124439"/>
            <a:ext cx="7431195" cy="2613577"/>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
        <p:nvSpPr>
          <p:cNvPr id="8" name="TextBox 7">
            <a:extLst>
              <a:ext uri="{FF2B5EF4-FFF2-40B4-BE49-F238E27FC236}">
                <a16:creationId xmlns:a16="http://schemas.microsoft.com/office/drawing/2014/main" id="{C65CEDAE-1209-C3E7-E582-B6A04DFB0529}"/>
              </a:ext>
            </a:extLst>
          </p:cNvPr>
          <p:cNvSpPr txBox="1"/>
          <p:nvPr/>
        </p:nvSpPr>
        <p:spPr>
          <a:xfrm>
            <a:off x="949955" y="2498242"/>
            <a:ext cx="10135181" cy="369332"/>
          </a:xfrm>
          <a:prstGeom prst="rect">
            <a:avLst/>
          </a:prstGeom>
          <a:noFill/>
        </p:spPr>
        <p:txBody>
          <a:bodyPr wrap="square" rtlCol="0">
            <a:spAutoFit/>
          </a:bodyPr>
          <a:lstStyle/>
          <a:p>
            <a:pPr algn="r" rtl="1"/>
            <a:r>
              <a:rPr lang="ar-EG" dirty="0">
                <a:cs typeface="+mj-cs"/>
              </a:rPr>
              <a:t>أُسلوب آخر للتصنيف وفقًا للمنهج المُستخدَم قد نجده في بعض الكُتُب:</a:t>
            </a:r>
            <a:endParaRPr lang="en-US" dirty="0">
              <a:cs typeface="+mj-cs"/>
            </a:endParaRPr>
          </a:p>
        </p:txBody>
      </p:sp>
      <p:sp>
        <p:nvSpPr>
          <p:cNvPr id="3" name="TextBox 2">
            <a:extLst>
              <a:ext uri="{FF2B5EF4-FFF2-40B4-BE49-F238E27FC236}">
                <a16:creationId xmlns:a16="http://schemas.microsoft.com/office/drawing/2014/main" id="{C81FDCBF-B390-B8C0-BA62-522506EAA2F5}"/>
              </a:ext>
            </a:extLst>
          </p:cNvPr>
          <p:cNvSpPr txBox="1"/>
          <p:nvPr/>
        </p:nvSpPr>
        <p:spPr>
          <a:xfrm>
            <a:off x="1962740" y="1994419"/>
            <a:ext cx="9307033" cy="461665"/>
          </a:xfrm>
          <a:prstGeom prst="rect">
            <a:avLst/>
          </a:prstGeom>
          <a:noFill/>
        </p:spPr>
        <p:txBody>
          <a:bodyPr wrap="square" rtlCol="0">
            <a:spAutoFit/>
          </a:bodyPr>
          <a:lstStyle/>
          <a:p>
            <a:pPr algn="just" rtl="1"/>
            <a:r>
              <a:rPr lang="ar-EG" sz="2400" b="1" dirty="0">
                <a:solidFill>
                  <a:srgbClr val="0070C0"/>
                </a:solidFill>
                <a:effectLst>
                  <a:outerShdw blurRad="38100" dist="38100" dir="2700000" algn="tl">
                    <a:srgbClr val="000000">
                      <a:alpha val="43137"/>
                    </a:srgbClr>
                  </a:outerShdw>
                </a:effectLst>
              </a:rPr>
              <a:t>(أ) التصنيف وفقًا للمنهج المُستخدَم</a:t>
            </a:r>
            <a:r>
              <a:rPr lang="en-US" sz="2400" b="1" dirty="0">
                <a:solidFill>
                  <a:srgbClr val="0070C0"/>
                </a:solidFill>
                <a:effectLst>
                  <a:outerShdw blurRad="38100" dist="38100" dir="2700000" algn="tl">
                    <a:srgbClr val="000000">
                      <a:alpha val="43137"/>
                    </a:srgbClr>
                  </a:outerShdw>
                </a:effectLst>
              </a:rPr>
              <a:t>:</a:t>
            </a:r>
            <a:endParaRPr lang="en-US" sz="2000" dirty="0">
              <a:solidFill>
                <a:srgbClr val="0070C0"/>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198597892"/>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grpId="0" nodeType="afterEffect">
                                  <p:stCondLst>
                                    <p:cond delay="0"/>
                                  </p:stCondLst>
                                  <p:childTnLst>
                                    <p:set>
                                      <p:cBhvr>
                                        <p:cTn id="12" dur="1" fill="hold">
                                          <p:stCondLst>
                                            <p:cond delay="0"/>
                                          </p:stCondLst>
                                        </p:cTn>
                                        <p:tgtEl>
                                          <p:spTgt spid="8"/>
                                        </p:tgtEl>
                                        <p:attrNameLst>
                                          <p:attrName>style.visibility</p:attrName>
                                        </p:attrNameLst>
                                      </p:cBhvr>
                                      <p:to>
                                        <p:strVal val="visible"/>
                                      </p:to>
                                    </p:set>
                                    <p:animEffect transition="in" filter="fade">
                                      <p:cBhvr>
                                        <p:cTn id="13" dur="1000"/>
                                        <p:tgtEl>
                                          <p:spTgt spid="8"/>
                                        </p:tgtEl>
                                      </p:cBhvr>
                                    </p:animEffect>
                                    <p:anim calcmode="lin" valueType="num">
                                      <p:cBhvr>
                                        <p:cTn id="14" dur="1000" fill="hold"/>
                                        <p:tgtEl>
                                          <p:spTgt spid="8"/>
                                        </p:tgtEl>
                                        <p:attrNameLst>
                                          <p:attrName>ppt_x</p:attrName>
                                        </p:attrNameLst>
                                      </p:cBhvr>
                                      <p:tavLst>
                                        <p:tav tm="0">
                                          <p:val>
                                            <p:strVal val="#ppt_x"/>
                                          </p:val>
                                        </p:tav>
                                        <p:tav tm="100000">
                                          <p:val>
                                            <p:strVal val="#ppt_x"/>
                                          </p:val>
                                        </p:tav>
                                      </p:tavLst>
                                    </p:anim>
                                    <p:anim calcmode="lin" valueType="num">
                                      <p:cBhvr>
                                        <p:cTn id="15" dur="1000" fill="hold"/>
                                        <p:tgtEl>
                                          <p:spTgt spid="8"/>
                                        </p:tgtEl>
                                        <p:attrNameLst>
                                          <p:attrName>ppt_y</p:attrName>
                                        </p:attrNameLst>
                                      </p:cBhvr>
                                      <p:tavLst>
                                        <p:tav tm="0">
                                          <p:val>
                                            <p:strVal val="#ppt_y+.1"/>
                                          </p:val>
                                        </p:tav>
                                        <p:tav tm="100000">
                                          <p:val>
                                            <p:strVal val="#ppt_y"/>
                                          </p:val>
                                        </p:tav>
                                      </p:tavLst>
                                    </p:anim>
                                  </p:childTnLst>
                                </p:cTn>
                              </p:par>
                            </p:childTnLst>
                          </p:cTn>
                        </p:par>
                        <p:par>
                          <p:cTn id="16" fill="hold">
                            <p:stCondLst>
                              <p:cond delay="2000"/>
                            </p:stCondLst>
                            <p:childTnLst>
                              <p:par>
                                <p:cTn id="17" presetID="42" presetClass="entr" presetSubtype="0" fill="hold" grpId="0" nodeType="afterEffect">
                                  <p:stCondLst>
                                    <p:cond delay="0"/>
                                  </p:stCondLst>
                                  <p:childTnLst>
                                    <p:set>
                                      <p:cBhvr>
                                        <p:cTn id="18" dur="1" fill="hold">
                                          <p:stCondLst>
                                            <p:cond delay="0"/>
                                          </p:stCondLst>
                                        </p:cTn>
                                        <p:tgtEl>
                                          <p:spTgt spid="3"/>
                                        </p:tgtEl>
                                        <p:attrNameLst>
                                          <p:attrName>style.visibility</p:attrName>
                                        </p:attrNameLst>
                                      </p:cBhvr>
                                      <p:to>
                                        <p:strVal val="visible"/>
                                      </p:to>
                                    </p:set>
                                    <p:animEffect transition="in" filter="fade">
                                      <p:cBhvr>
                                        <p:cTn id="19" dur="1000"/>
                                        <p:tgtEl>
                                          <p:spTgt spid="3"/>
                                        </p:tgtEl>
                                      </p:cBhvr>
                                    </p:animEffect>
                                    <p:anim calcmode="lin" valueType="num">
                                      <p:cBhvr>
                                        <p:cTn id="20" dur="1000" fill="hold"/>
                                        <p:tgtEl>
                                          <p:spTgt spid="3"/>
                                        </p:tgtEl>
                                        <p:attrNameLst>
                                          <p:attrName>ppt_x</p:attrName>
                                        </p:attrNameLst>
                                      </p:cBhvr>
                                      <p:tavLst>
                                        <p:tav tm="0">
                                          <p:val>
                                            <p:strVal val="#ppt_x"/>
                                          </p:val>
                                        </p:tav>
                                        <p:tav tm="100000">
                                          <p:val>
                                            <p:strVal val="#ppt_x"/>
                                          </p:val>
                                        </p:tav>
                                      </p:tavLst>
                                    </p:anim>
                                    <p:anim calcmode="lin" valueType="num">
                                      <p:cBhvr>
                                        <p:cTn id="21"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8" grpId="0"/>
      <p:bldP spid="3" grpId="0"/>
    </p:bldLst>
  </p:timing>
</p:sld>
</file>

<file path=ppt/slides/slide32.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76000"/>
            <a:lum/>
          </a:blip>
          <a:srcRect/>
          <a:stretch>
            <a:fillRect/>
          </a:stretch>
        </a:blipFill>
        <a:effectLst/>
      </p:bgPr>
    </p:bg>
    <p:spTree>
      <p:nvGrpSpPr>
        <p:cNvPr id="1" name="">
          <a:extLst>
            <a:ext uri="{FF2B5EF4-FFF2-40B4-BE49-F238E27FC236}">
              <a16:creationId xmlns:a16="http://schemas.microsoft.com/office/drawing/2014/main" id="{7A5BF141-CE62-2F73-BE8B-6D94412B8B60}"/>
            </a:ext>
          </a:extLst>
        </p:cNvPr>
        <p:cNvGrpSpPr/>
        <p:nvPr/>
      </p:nvGrpSpPr>
      <p:grpSpPr>
        <a:xfrm>
          <a:off x="0" y="0"/>
          <a:ext cx="0" cy="0"/>
          <a:chOff x="0" y="0"/>
          <a:chExt cx="0" cy="0"/>
        </a:xfrm>
      </p:grpSpPr>
      <p:sp>
        <p:nvSpPr>
          <p:cNvPr id="4" name="TextBox 3">
            <a:extLst>
              <a:ext uri="{FF2B5EF4-FFF2-40B4-BE49-F238E27FC236}">
                <a16:creationId xmlns:a16="http://schemas.microsoft.com/office/drawing/2014/main" id="{73020A0C-0579-309A-0B95-604C7443FC75}"/>
              </a:ext>
            </a:extLst>
          </p:cNvPr>
          <p:cNvSpPr txBox="1"/>
          <p:nvPr/>
        </p:nvSpPr>
        <p:spPr>
          <a:xfrm>
            <a:off x="956279" y="2552541"/>
            <a:ext cx="10135181" cy="369332"/>
          </a:xfrm>
          <a:prstGeom prst="rect">
            <a:avLst/>
          </a:prstGeom>
          <a:noFill/>
        </p:spPr>
        <p:txBody>
          <a:bodyPr wrap="square" rtlCol="0">
            <a:spAutoFit/>
          </a:bodyPr>
          <a:lstStyle/>
          <a:p>
            <a:pPr marL="342900" indent="-342900" algn="r" rtl="1">
              <a:buAutoNum type="arabicParenR"/>
            </a:pPr>
            <a:r>
              <a:rPr lang="ar-SA" b="1" dirty="0">
                <a:cs typeface="+mj-cs"/>
              </a:rPr>
              <a:t>البحث الكمي</a:t>
            </a:r>
            <a:r>
              <a:rPr lang="ar-EG" b="1" dirty="0">
                <a:cs typeface="+mj-cs"/>
              </a:rPr>
              <a:t> </a:t>
            </a:r>
            <a:r>
              <a:rPr lang="en-US" b="1" dirty="0">
                <a:cs typeface="+mj-cs"/>
              </a:rPr>
              <a:t> :(Quantitative Research)</a:t>
            </a:r>
            <a:endParaRPr lang="en-US" dirty="0">
              <a:cs typeface="+mj-cs"/>
            </a:endParaRPr>
          </a:p>
        </p:txBody>
      </p:sp>
      <p:sp>
        <p:nvSpPr>
          <p:cNvPr id="5" name="TextBox 4">
            <a:extLst>
              <a:ext uri="{FF2B5EF4-FFF2-40B4-BE49-F238E27FC236}">
                <a16:creationId xmlns:a16="http://schemas.microsoft.com/office/drawing/2014/main" id="{7D7E23C5-A783-32B4-154E-F65970DF12A1}"/>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الأولى</a:t>
            </a:r>
            <a:endParaRPr lang="en-US" sz="2400" b="1" dirty="0">
              <a:solidFill>
                <a:schemeClr val="bg1"/>
              </a:solidFill>
              <a:latin typeface="Alexandria" charset="0"/>
              <a:cs typeface="Alexandria" charset="0"/>
            </a:endParaRPr>
          </a:p>
        </p:txBody>
      </p:sp>
      <p:sp>
        <p:nvSpPr>
          <p:cNvPr id="6" name="TextBox 5">
            <a:extLst>
              <a:ext uri="{FF2B5EF4-FFF2-40B4-BE49-F238E27FC236}">
                <a16:creationId xmlns:a16="http://schemas.microsoft.com/office/drawing/2014/main" id="{73287E91-53EA-BE01-37D3-6B8E38C68F38}"/>
              </a:ext>
            </a:extLst>
          </p:cNvPr>
          <p:cNvSpPr txBox="1"/>
          <p:nvPr/>
        </p:nvSpPr>
        <p:spPr>
          <a:xfrm>
            <a:off x="3085227" y="1128103"/>
            <a:ext cx="7146402" cy="523220"/>
          </a:xfrm>
          <a:prstGeom prst="rect">
            <a:avLst/>
          </a:prstGeom>
          <a:noFill/>
        </p:spPr>
        <p:txBody>
          <a:bodyPr wrap="square" rtlCol="0">
            <a:spAutoFit/>
          </a:bodyPr>
          <a:lstStyle/>
          <a:p>
            <a:pPr algn="ctr"/>
            <a:r>
              <a:rPr lang="ar-EG" sz="2800" b="1" dirty="0">
                <a:solidFill>
                  <a:srgbClr val="2E3957"/>
                </a:solidFill>
                <a:effectLst>
                  <a:outerShdw blurRad="38100" dist="38100" dir="2700000" algn="tl">
                    <a:srgbClr val="000000">
                      <a:alpha val="43137"/>
                    </a:srgbClr>
                  </a:outerShdw>
                </a:effectLst>
                <a:latin typeface="Alexandria"/>
                <a:cs typeface="+mj-cs"/>
              </a:rPr>
              <a:t>3. أنواع الدراسات والبحوث</a:t>
            </a:r>
            <a:r>
              <a:rPr lang="ar-SA" sz="2800" b="1" dirty="0">
                <a:solidFill>
                  <a:srgbClr val="2E3957"/>
                </a:solidFill>
                <a:effectLst>
                  <a:outerShdw blurRad="38100" dist="38100" dir="2700000" algn="tl">
                    <a:srgbClr val="000000">
                      <a:alpha val="43137"/>
                    </a:srgbClr>
                  </a:outerShdw>
                </a:effectLst>
                <a:latin typeface="Alexandria"/>
                <a:cs typeface="+mj-cs"/>
              </a:rPr>
              <a:t> الع</a:t>
            </a:r>
            <a:r>
              <a:rPr lang="ar-EG" sz="2800" b="1" dirty="0">
                <a:solidFill>
                  <a:srgbClr val="2E3957"/>
                </a:solidFill>
                <a:effectLst>
                  <a:outerShdw blurRad="38100" dist="38100" dir="2700000" algn="tl">
                    <a:srgbClr val="000000">
                      <a:alpha val="43137"/>
                    </a:srgbClr>
                  </a:outerShdw>
                </a:effectLst>
                <a:latin typeface="Alexandria"/>
                <a:cs typeface="+mj-cs"/>
              </a:rPr>
              <a:t>ِ</a:t>
            </a:r>
            <a:r>
              <a:rPr lang="ar-SA" sz="2800" b="1" dirty="0">
                <a:solidFill>
                  <a:srgbClr val="2E3957"/>
                </a:solidFill>
                <a:effectLst>
                  <a:outerShdw blurRad="38100" dist="38100" dir="2700000" algn="tl">
                    <a:srgbClr val="000000">
                      <a:alpha val="43137"/>
                    </a:srgbClr>
                  </a:outerShdw>
                </a:effectLst>
                <a:latin typeface="Alexandria"/>
                <a:cs typeface="+mj-cs"/>
              </a:rPr>
              <a:t>لمية</a:t>
            </a:r>
            <a:r>
              <a:rPr lang="ar-EG" sz="2800" b="1" dirty="0">
                <a:solidFill>
                  <a:srgbClr val="2E3957"/>
                </a:solidFill>
                <a:effectLst>
                  <a:outerShdw blurRad="38100" dist="38100" dir="2700000" algn="tl">
                    <a:srgbClr val="000000">
                      <a:alpha val="43137"/>
                    </a:srgbClr>
                  </a:outerShdw>
                </a:effectLst>
                <a:latin typeface="Alexandria"/>
                <a:cs typeface="+mj-cs"/>
              </a:rPr>
              <a:t>:</a:t>
            </a:r>
            <a:endParaRPr lang="en-US" sz="2800" b="1" dirty="0">
              <a:effectLst>
                <a:outerShdw blurRad="38100" dist="38100" dir="2700000" algn="tl">
                  <a:srgbClr val="000000">
                    <a:alpha val="43137"/>
                  </a:srgbClr>
                </a:outerShdw>
              </a:effectLst>
              <a:latin typeface="Alexandria" charset="0"/>
              <a:cs typeface="Alexandria" charset="0"/>
            </a:endParaRPr>
          </a:p>
        </p:txBody>
      </p:sp>
      <p:sp>
        <p:nvSpPr>
          <p:cNvPr id="2" name="TextBox 1">
            <a:extLst>
              <a:ext uri="{FF2B5EF4-FFF2-40B4-BE49-F238E27FC236}">
                <a16:creationId xmlns:a16="http://schemas.microsoft.com/office/drawing/2014/main" id="{8EAF90CF-5958-3F65-ECCC-8DD9037127E1}"/>
              </a:ext>
            </a:extLst>
          </p:cNvPr>
          <p:cNvSpPr txBox="1"/>
          <p:nvPr/>
        </p:nvSpPr>
        <p:spPr>
          <a:xfrm>
            <a:off x="1962740" y="1981719"/>
            <a:ext cx="9307033" cy="461665"/>
          </a:xfrm>
          <a:prstGeom prst="rect">
            <a:avLst/>
          </a:prstGeom>
          <a:noFill/>
        </p:spPr>
        <p:txBody>
          <a:bodyPr wrap="square" rtlCol="0">
            <a:spAutoFit/>
          </a:bodyPr>
          <a:lstStyle/>
          <a:p>
            <a:pPr algn="just" rtl="1"/>
            <a:r>
              <a:rPr lang="ar-EG" sz="2400" b="1" dirty="0">
                <a:solidFill>
                  <a:srgbClr val="0070C0"/>
                </a:solidFill>
                <a:effectLst>
                  <a:outerShdw blurRad="38100" dist="38100" dir="2700000" algn="tl">
                    <a:srgbClr val="000000">
                      <a:alpha val="43137"/>
                    </a:srgbClr>
                  </a:outerShdw>
                </a:effectLst>
                <a:cs typeface="+mj-cs"/>
              </a:rPr>
              <a:t>(ب) التصنيف وفقًا لأساليب البحث</a:t>
            </a:r>
            <a:r>
              <a:rPr lang="en-US" sz="2400" b="1" dirty="0">
                <a:solidFill>
                  <a:srgbClr val="0070C0"/>
                </a:solidFill>
                <a:effectLst>
                  <a:outerShdw blurRad="38100" dist="38100" dir="2700000" algn="tl">
                    <a:srgbClr val="000000">
                      <a:alpha val="43137"/>
                    </a:srgbClr>
                  </a:outerShdw>
                </a:effectLst>
              </a:rPr>
              <a:t>:</a:t>
            </a:r>
            <a:endParaRPr lang="en-US" sz="2000" dirty="0">
              <a:solidFill>
                <a:srgbClr val="0070C0"/>
              </a:solidFill>
              <a:effectLst>
                <a:outerShdw blurRad="38100" dist="38100" dir="2700000" algn="tl">
                  <a:srgbClr val="000000">
                    <a:alpha val="43137"/>
                  </a:srgbClr>
                </a:outerShdw>
              </a:effectLst>
            </a:endParaRPr>
          </a:p>
        </p:txBody>
      </p:sp>
      <p:sp>
        <p:nvSpPr>
          <p:cNvPr id="3" name="TextBox 2">
            <a:extLst>
              <a:ext uri="{FF2B5EF4-FFF2-40B4-BE49-F238E27FC236}">
                <a16:creationId xmlns:a16="http://schemas.microsoft.com/office/drawing/2014/main" id="{5BDE2214-39A9-67CE-4D5F-AA107982FA88}"/>
              </a:ext>
            </a:extLst>
          </p:cNvPr>
          <p:cNvSpPr txBox="1"/>
          <p:nvPr/>
        </p:nvSpPr>
        <p:spPr>
          <a:xfrm>
            <a:off x="962628" y="4117975"/>
            <a:ext cx="10135181" cy="369332"/>
          </a:xfrm>
          <a:prstGeom prst="rect">
            <a:avLst/>
          </a:prstGeom>
          <a:noFill/>
        </p:spPr>
        <p:txBody>
          <a:bodyPr wrap="square" rtlCol="0">
            <a:spAutoFit/>
          </a:bodyPr>
          <a:lstStyle/>
          <a:p>
            <a:pPr algn="r" rtl="1"/>
            <a:r>
              <a:rPr lang="ar-EG" b="1" dirty="0">
                <a:cs typeface="+mj-cs"/>
              </a:rPr>
              <a:t>2)</a:t>
            </a:r>
            <a:r>
              <a:rPr lang="en-US" dirty="0">
                <a:cs typeface="+mj-cs"/>
              </a:rPr>
              <a:t> </a:t>
            </a:r>
            <a:r>
              <a:rPr lang="ar-SA" b="1" dirty="0">
                <a:cs typeface="+mj-cs"/>
              </a:rPr>
              <a:t>البحث الكيفي</a:t>
            </a:r>
            <a:r>
              <a:rPr lang="en-US" b="1" dirty="0">
                <a:cs typeface="+mj-cs"/>
              </a:rPr>
              <a:t>(Qualitative Research) </a:t>
            </a:r>
            <a:r>
              <a:rPr lang="ar-EG" b="1" dirty="0">
                <a:cs typeface="+mj-cs"/>
              </a:rPr>
              <a:t>:</a:t>
            </a:r>
            <a:endParaRPr lang="en-US" dirty="0">
              <a:cs typeface="+mj-cs"/>
            </a:endParaRPr>
          </a:p>
        </p:txBody>
      </p:sp>
      <p:pic>
        <p:nvPicPr>
          <p:cNvPr id="8" name="Picture 7" descr="A close-up of a sign&#10;&#10;AI-generated content may be incorrect.">
            <a:extLst>
              <a:ext uri="{FF2B5EF4-FFF2-40B4-BE49-F238E27FC236}">
                <a16:creationId xmlns:a16="http://schemas.microsoft.com/office/drawing/2014/main" id="{640C2ECA-9E75-E6AE-2DC3-B1B738CEC5E2}"/>
              </a:ext>
            </a:extLst>
          </p:cNvPr>
          <p:cNvPicPr>
            <a:picLocks noChangeAspect="1"/>
          </p:cNvPicPr>
          <p:nvPr/>
        </p:nvPicPr>
        <p:blipFill>
          <a:blip r:embed="rId4"/>
          <a:stretch>
            <a:fillRect/>
          </a:stretch>
        </p:blipFill>
        <p:spPr>
          <a:xfrm>
            <a:off x="704663" y="3723845"/>
            <a:ext cx="1870408" cy="1870408"/>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p:spPr>
      </p:pic>
      <p:sp>
        <p:nvSpPr>
          <p:cNvPr id="7" name="TextBox 6">
            <a:extLst>
              <a:ext uri="{FF2B5EF4-FFF2-40B4-BE49-F238E27FC236}">
                <a16:creationId xmlns:a16="http://schemas.microsoft.com/office/drawing/2014/main" id="{4F679806-7E0E-0C9A-FD24-BD370486D8C9}"/>
              </a:ext>
            </a:extLst>
          </p:cNvPr>
          <p:cNvSpPr txBox="1"/>
          <p:nvPr/>
        </p:nvSpPr>
        <p:spPr>
          <a:xfrm>
            <a:off x="956279" y="2902350"/>
            <a:ext cx="10135181" cy="923330"/>
          </a:xfrm>
          <a:prstGeom prst="rect">
            <a:avLst/>
          </a:prstGeom>
          <a:noFill/>
        </p:spPr>
        <p:txBody>
          <a:bodyPr wrap="square" rtlCol="0">
            <a:spAutoFit/>
          </a:bodyPr>
          <a:lstStyle/>
          <a:p>
            <a:pPr algn="r" rtl="1"/>
            <a:r>
              <a:rPr lang="ar-SA" dirty="0">
                <a:cs typeface="+mj-cs"/>
              </a:rPr>
              <a:t>يعتمد على </a:t>
            </a:r>
            <a:r>
              <a:rPr lang="ar-SA" b="1" dirty="0">
                <a:cs typeface="+mj-cs"/>
              </a:rPr>
              <a:t>الأرقام والتحليل الإحصائي</a:t>
            </a:r>
            <a:r>
              <a:rPr lang="ar-EG" dirty="0">
                <a:cs typeface="+mj-cs"/>
              </a:rPr>
              <a:t>. و</a:t>
            </a:r>
            <a:r>
              <a:rPr lang="ar-SA" dirty="0">
                <a:cs typeface="+mj-cs"/>
              </a:rPr>
              <a:t>يهدف إلى قياس الظواهر باستخدام بيانات رقمية</a:t>
            </a:r>
            <a:r>
              <a:rPr lang="ar-EG" dirty="0">
                <a:cs typeface="+mj-cs"/>
              </a:rPr>
              <a:t> تخضع لمعاملات إحصائية. لذلك، يعتمد على عينات كبيرة.</a:t>
            </a:r>
            <a:endParaRPr lang="en-US" dirty="0">
              <a:cs typeface="+mj-cs"/>
            </a:endParaRPr>
          </a:p>
          <a:p>
            <a:pPr lvl="0" algn="just" rtl="1"/>
            <a:r>
              <a:rPr lang="en-US" dirty="0">
                <a:cs typeface="+mj-cs"/>
              </a:rPr>
              <a:t>✅ </a:t>
            </a:r>
            <a:r>
              <a:rPr lang="ar-SA" b="1" dirty="0">
                <a:cs typeface="+mj-cs"/>
              </a:rPr>
              <a:t>مثال</a:t>
            </a:r>
            <a:r>
              <a:rPr lang="ar-EG" b="1" dirty="0">
                <a:cs typeface="+mj-cs"/>
              </a:rPr>
              <a:t>: </a:t>
            </a:r>
            <a:r>
              <a:rPr lang="ar-EG" dirty="0">
                <a:cs typeface="+mj-cs"/>
              </a:rPr>
              <a:t>تطبيق استبيان إلكتروني على </a:t>
            </a:r>
            <a:r>
              <a:rPr lang="ar-SA" dirty="0">
                <a:cs typeface="+mj-cs"/>
              </a:rPr>
              <a:t>عينة من 500 مشاهد لقياس مدى رضاهم عن برنامج </a:t>
            </a:r>
            <a:r>
              <a:rPr lang="ar-EG" dirty="0">
                <a:cs typeface="+mj-cs"/>
              </a:rPr>
              <a:t>رياضي أو حملة تسويقية</a:t>
            </a:r>
            <a:r>
              <a:rPr lang="en-US" dirty="0">
                <a:cs typeface="+mj-cs"/>
              </a:rPr>
              <a:t>.</a:t>
            </a:r>
          </a:p>
        </p:txBody>
      </p:sp>
      <p:sp>
        <p:nvSpPr>
          <p:cNvPr id="9" name="TextBox 8">
            <a:extLst>
              <a:ext uri="{FF2B5EF4-FFF2-40B4-BE49-F238E27FC236}">
                <a16:creationId xmlns:a16="http://schemas.microsoft.com/office/drawing/2014/main" id="{86C658FE-AFF5-CFBB-7D7F-18CCFA22D7F7}"/>
              </a:ext>
            </a:extLst>
          </p:cNvPr>
          <p:cNvSpPr txBox="1"/>
          <p:nvPr/>
        </p:nvSpPr>
        <p:spPr>
          <a:xfrm>
            <a:off x="962628" y="4510740"/>
            <a:ext cx="10135181" cy="646331"/>
          </a:xfrm>
          <a:prstGeom prst="rect">
            <a:avLst/>
          </a:prstGeom>
          <a:noFill/>
        </p:spPr>
        <p:txBody>
          <a:bodyPr wrap="square" rtlCol="0">
            <a:spAutoFit/>
          </a:bodyPr>
          <a:lstStyle/>
          <a:p>
            <a:pPr algn="r" rtl="1"/>
            <a:r>
              <a:rPr lang="ar-SA" dirty="0">
                <a:cs typeface="+mj-cs"/>
              </a:rPr>
              <a:t>يركز على </a:t>
            </a:r>
            <a:r>
              <a:rPr lang="ar-SA" b="1" dirty="0">
                <a:cs typeface="+mj-cs"/>
              </a:rPr>
              <a:t>التجارب والمعاني والمشاعر</a:t>
            </a:r>
            <a:r>
              <a:rPr lang="ar-SA" dirty="0">
                <a:cs typeface="+mj-cs"/>
              </a:rPr>
              <a:t>، ويهدف إلى فهم السياقات بعمق</a:t>
            </a:r>
            <a:r>
              <a:rPr lang="en-US" dirty="0">
                <a:cs typeface="+mj-cs"/>
              </a:rPr>
              <a:t>.</a:t>
            </a:r>
            <a:r>
              <a:rPr lang="ar-EG" dirty="0">
                <a:cs typeface="+mj-cs"/>
              </a:rPr>
              <a:t> لذلك، يكتفي بعينات صغيرة. </a:t>
            </a:r>
            <a:endParaRPr lang="en-US" dirty="0">
              <a:cs typeface="+mj-cs"/>
            </a:endParaRPr>
          </a:p>
          <a:p>
            <a:pPr lvl="0" algn="just" rtl="1"/>
            <a:r>
              <a:rPr lang="en-US" dirty="0">
                <a:cs typeface="+mj-cs"/>
              </a:rPr>
              <a:t>✅ </a:t>
            </a:r>
            <a:r>
              <a:rPr lang="ar-SA" b="1" dirty="0">
                <a:cs typeface="+mj-cs"/>
              </a:rPr>
              <a:t>مثال</a:t>
            </a:r>
            <a:r>
              <a:rPr lang="ar-EG" b="1" dirty="0">
                <a:cs typeface="+mj-cs"/>
              </a:rPr>
              <a:t>: </a:t>
            </a:r>
            <a:r>
              <a:rPr lang="ar-SA" dirty="0">
                <a:cs typeface="+mj-cs"/>
              </a:rPr>
              <a:t>مقابلات م</a:t>
            </a:r>
            <a:r>
              <a:rPr lang="ar-EG" dirty="0">
                <a:cs typeface="+mj-cs"/>
              </a:rPr>
              <a:t>ت</a:t>
            </a:r>
            <a:r>
              <a:rPr lang="ar-SA" dirty="0" err="1">
                <a:cs typeface="+mj-cs"/>
              </a:rPr>
              <a:t>عمّقة</a:t>
            </a:r>
            <a:r>
              <a:rPr lang="ar-SA" dirty="0">
                <a:cs typeface="+mj-cs"/>
              </a:rPr>
              <a:t> مع صحفيين حول تحديات العمل الميداني في مناطق النزاع</a:t>
            </a:r>
            <a:r>
              <a:rPr lang="en-US" dirty="0">
                <a:cs typeface="+mj-cs"/>
              </a:rPr>
              <a:t>.</a:t>
            </a:r>
          </a:p>
        </p:txBody>
      </p:sp>
    </p:spTree>
    <p:extLst>
      <p:ext uri="{BB962C8B-B14F-4D97-AF65-F5344CB8AC3E}">
        <p14:creationId xmlns:p14="http://schemas.microsoft.com/office/powerpoint/2010/main" val="896686268"/>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grpId="0" nodeType="after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1000"/>
                                        <p:tgtEl>
                                          <p:spTgt spid="4"/>
                                        </p:tgtEl>
                                      </p:cBhvr>
                                    </p:animEffect>
                                    <p:anim calcmode="lin" valueType="num">
                                      <p:cBhvr>
                                        <p:cTn id="14" dur="1000" fill="hold"/>
                                        <p:tgtEl>
                                          <p:spTgt spid="4"/>
                                        </p:tgtEl>
                                        <p:attrNameLst>
                                          <p:attrName>ppt_x</p:attrName>
                                        </p:attrNameLst>
                                      </p:cBhvr>
                                      <p:tavLst>
                                        <p:tav tm="0">
                                          <p:val>
                                            <p:strVal val="#ppt_x"/>
                                          </p:val>
                                        </p:tav>
                                        <p:tav tm="100000">
                                          <p:val>
                                            <p:strVal val="#ppt_x"/>
                                          </p:val>
                                        </p:tav>
                                      </p:tavLst>
                                    </p:anim>
                                    <p:anim calcmode="lin" valueType="num">
                                      <p:cBhvr>
                                        <p:cTn id="15" dur="1000" fill="hold"/>
                                        <p:tgtEl>
                                          <p:spTgt spid="4"/>
                                        </p:tgtEl>
                                        <p:attrNameLst>
                                          <p:attrName>ppt_y</p:attrName>
                                        </p:attrNameLst>
                                      </p:cBhvr>
                                      <p:tavLst>
                                        <p:tav tm="0">
                                          <p:val>
                                            <p:strVal val="#ppt_y+.1"/>
                                          </p:val>
                                        </p:tav>
                                        <p:tav tm="100000">
                                          <p:val>
                                            <p:strVal val="#ppt_y"/>
                                          </p:val>
                                        </p:tav>
                                      </p:tavLst>
                                    </p:anim>
                                  </p:childTnLst>
                                </p:cTn>
                              </p:par>
                            </p:childTnLst>
                          </p:cTn>
                        </p:par>
                        <p:par>
                          <p:cTn id="16" fill="hold">
                            <p:stCondLst>
                              <p:cond delay="2000"/>
                            </p:stCondLst>
                            <p:childTnLst>
                              <p:par>
                                <p:cTn id="17" presetID="42" presetClass="entr" presetSubtype="0" fill="hold" grpId="0" nodeType="afterEffect">
                                  <p:stCondLst>
                                    <p:cond delay="0"/>
                                  </p:stCondLst>
                                  <p:childTnLst>
                                    <p:set>
                                      <p:cBhvr>
                                        <p:cTn id="18" dur="1" fill="hold">
                                          <p:stCondLst>
                                            <p:cond delay="0"/>
                                          </p:stCondLst>
                                        </p:cTn>
                                        <p:tgtEl>
                                          <p:spTgt spid="2"/>
                                        </p:tgtEl>
                                        <p:attrNameLst>
                                          <p:attrName>style.visibility</p:attrName>
                                        </p:attrNameLst>
                                      </p:cBhvr>
                                      <p:to>
                                        <p:strVal val="visible"/>
                                      </p:to>
                                    </p:set>
                                    <p:animEffect transition="in" filter="fade">
                                      <p:cBhvr>
                                        <p:cTn id="19" dur="1000"/>
                                        <p:tgtEl>
                                          <p:spTgt spid="2"/>
                                        </p:tgtEl>
                                      </p:cBhvr>
                                    </p:animEffect>
                                    <p:anim calcmode="lin" valueType="num">
                                      <p:cBhvr>
                                        <p:cTn id="20" dur="1000" fill="hold"/>
                                        <p:tgtEl>
                                          <p:spTgt spid="2"/>
                                        </p:tgtEl>
                                        <p:attrNameLst>
                                          <p:attrName>ppt_x</p:attrName>
                                        </p:attrNameLst>
                                      </p:cBhvr>
                                      <p:tavLst>
                                        <p:tav tm="0">
                                          <p:val>
                                            <p:strVal val="#ppt_x"/>
                                          </p:val>
                                        </p:tav>
                                        <p:tav tm="100000">
                                          <p:val>
                                            <p:strVal val="#ppt_x"/>
                                          </p:val>
                                        </p:tav>
                                      </p:tavLst>
                                    </p:anim>
                                    <p:anim calcmode="lin" valueType="num">
                                      <p:cBhvr>
                                        <p:cTn id="21" dur="1000" fill="hold"/>
                                        <p:tgtEl>
                                          <p:spTgt spid="2"/>
                                        </p:tgtEl>
                                        <p:attrNameLst>
                                          <p:attrName>ppt_y</p:attrName>
                                        </p:attrNameLst>
                                      </p:cBhvr>
                                      <p:tavLst>
                                        <p:tav tm="0">
                                          <p:val>
                                            <p:strVal val="#ppt_y+.1"/>
                                          </p:val>
                                        </p:tav>
                                        <p:tav tm="100000">
                                          <p:val>
                                            <p:strVal val="#ppt_y"/>
                                          </p:val>
                                        </p:tav>
                                      </p:tavLst>
                                    </p:anim>
                                  </p:childTnLst>
                                </p:cTn>
                              </p:par>
                            </p:childTnLst>
                          </p:cTn>
                        </p:par>
                        <p:par>
                          <p:cTn id="22" fill="hold">
                            <p:stCondLst>
                              <p:cond delay="3000"/>
                            </p:stCondLst>
                            <p:childTnLst>
                              <p:par>
                                <p:cTn id="23" presetID="42" presetClass="entr" presetSubtype="0" fill="hold" grpId="0" nodeType="afterEffect">
                                  <p:stCondLst>
                                    <p:cond delay="0"/>
                                  </p:stCondLst>
                                  <p:childTnLst>
                                    <p:set>
                                      <p:cBhvr>
                                        <p:cTn id="24" dur="1" fill="hold">
                                          <p:stCondLst>
                                            <p:cond delay="0"/>
                                          </p:stCondLst>
                                        </p:cTn>
                                        <p:tgtEl>
                                          <p:spTgt spid="3"/>
                                        </p:tgtEl>
                                        <p:attrNameLst>
                                          <p:attrName>style.visibility</p:attrName>
                                        </p:attrNameLst>
                                      </p:cBhvr>
                                      <p:to>
                                        <p:strVal val="visible"/>
                                      </p:to>
                                    </p:set>
                                    <p:animEffect transition="in" filter="fade">
                                      <p:cBhvr>
                                        <p:cTn id="25" dur="1000"/>
                                        <p:tgtEl>
                                          <p:spTgt spid="3"/>
                                        </p:tgtEl>
                                      </p:cBhvr>
                                    </p:animEffect>
                                    <p:anim calcmode="lin" valueType="num">
                                      <p:cBhvr>
                                        <p:cTn id="26" dur="1000" fill="hold"/>
                                        <p:tgtEl>
                                          <p:spTgt spid="3"/>
                                        </p:tgtEl>
                                        <p:attrNameLst>
                                          <p:attrName>ppt_x</p:attrName>
                                        </p:attrNameLst>
                                      </p:cBhvr>
                                      <p:tavLst>
                                        <p:tav tm="0">
                                          <p:val>
                                            <p:strVal val="#ppt_x"/>
                                          </p:val>
                                        </p:tav>
                                        <p:tav tm="100000">
                                          <p:val>
                                            <p:strVal val="#ppt_x"/>
                                          </p:val>
                                        </p:tav>
                                      </p:tavLst>
                                    </p:anim>
                                    <p:anim calcmode="lin" valueType="num">
                                      <p:cBhvr>
                                        <p:cTn id="27" dur="1000" fill="hold"/>
                                        <p:tgtEl>
                                          <p:spTgt spid="3"/>
                                        </p:tgtEl>
                                        <p:attrNameLst>
                                          <p:attrName>ppt_y</p:attrName>
                                        </p:attrNameLst>
                                      </p:cBhvr>
                                      <p:tavLst>
                                        <p:tav tm="0">
                                          <p:val>
                                            <p:strVal val="#ppt_y+.1"/>
                                          </p:val>
                                        </p:tav>
                                        <p:tav tm="100000">
                                          <p:val>
                                            <p:strVal val="#ppt_y"/>
                                          </p:val>
                                        </p:tav>
                                      </p:tavLst>
                                    </p:anim>
                                  </p:childTnLst>
                                </p:cTn>
                              </p:par>
                            </p:childTnLst>
                          </p:cTn>
                        </p:par>
                        <p:par>
                          <p:cTn id="28" fill="hold">
                            <p:stCondLst>
                              <p:cond delay="4000"/>
                            </p:stCondLst>
                            <p:childTnLst>
                              <p:par>
                                <p:cTn id="29" presetID="42" presetClass="entr" presetSubtype="0" fill="hold" grpId="0" nodeType="afterEffect">
                                  <p:stCondLst>
                                    <p:cond delay="0"/>
                                  </p:stCondLst>
                                  <p:childTnLst>
                                    <p:set>
                                      <p:cBhvr>
                                        <p:cTn id="30" dur="1" fill="hold">
                                          <p:stCondLst>
                                            <p:cond delay="0"/>
                                          </p:stCondLst>
                                        </p:cTn>
                                        <p:tgtEl>
                                          <p:spTgt spid="7"/>
                                        </p:tgtEl>
                                        <p:attrNameLst>
                                          <p:attrName>style.visibility</p:attrName>
                                        </p:attrNameLst>
                                      </p:cBhvr>
                                      <p:to>
                                        <p:strVal val="visible"/>
                                      </p:to>
                                    </p:set>
                                    <p:animEffect transition="in" filter="fade">
                                      <p:cBhvr>
                                        <p:cTn id="31" dur="1000"/>
                                        <p:tgtEl>
                                          <p:spTgt spid="7"/>
                                        </p:tgtEl>
                                      </p:cBhvr>
                                    </p:animEffect>
                                    <p:anim calcmode="lin" valueType="num">
                                      <p:cBhvr>
                                        <p:cTn id="32" dur="1000" fill="hold"/>
                                        <p:tgtEl>
                                          <p:spTgt spid="7"/>
                                        </p:tgtEl>
                                        <p:attrNameLst>
                                          <p:attrName>ppt_x</p:attrName>
                                        </p:attrNameLst>
                                      </p:cBhvr>
                                      <p:tavLst>
                                        <p:tav tm="0">
                                          <p:val>
                                            <p:strVal val="#ppt_x"/>
                                          </p:val>
                                        </p:tav>
                                        <p:tav tm="100000">
                                          <p:val>
                                            <p:strVal val="#ppt_x"/>
                                          </p:val>
                                        </p:tav>
                                      </p:tavLst>
                                    </p:anim>
                                    <p:anim calcmode="lin" valueType="num">
                                      <p:cBhvr>
                                        <p:cTn id="33" dur="1000" fill="hold"/>
                                        <p:tgtEl>
                                          <p:spTgt spid="7"/>
                                        </p:tgtEl>
                                        <p:attrNameLst>
                                          <p:attrName>ppt_y</p:attrName>
                                        </p:attrNameLst>
                                      </p:cBhvr>
                                      <p:tavLst>
                                        <p:tav tm="0">
                                          <p:val>
                                            <p:strVal val="#ppt_y+.1"/>
                                          </p:val>
                                        </p:tav>
                                        <p:tav tm="100000">
                                          <p:val>
                                            <p:strVal val="#ppt_y"/>
                                          </p:val>
                                        </p:tav>
                                      </p:tavLst>
                                    </p:anim>
                                  </p:childTnLst>
                                </p:cTn>
                              </p:par>
                            </p:childTnLst>
                          </p:cTn>
                        </p:par>
                        <p:par>
                          <p:cTn id="34" fill="hold">
                            <p:stCondLst>
                              <p:cond delay="5000"/>
                            </p:stCondLst>
                            <p:childTnLst>
                              <p:par>
                                <p:cTn id="35" presetID="42" presetClass="entr" presetSubtype="0" fill="hold" grpId="0" nodeType="afterEffect">
                                  <p:stCondLst>
                                    <p:cond delay="0"/>
                                  </p:stCondLst>
                                  <p:childTnLst>
                                    <p:set>
                                      <p:cBhvr>
                                        <p:cTn id="36" dur="1" fill="hold">
                                          <p:stCondLst>
                                            <p:cond delay="0"/>
                                          </p:stCondLst>
                                        </p:cTn>
                                        <p:tgtEl>
                                          <p:spTgt spid="9"/>
                                        </p:tgtEl>
                                        <p:attrNameLst>
                                          <p:attrName>style.visibility</p:attrName>
                                        </p:attrNameLst>
                                      </p:cBhvr>
                                      <p:to>
                                        <p:strVal val="visible"/>
                                      </p:to>
                                    </p:set>
                                    <p:animEffect transition="in" filter="fade">
                                      <p:cBhvr>
                                        <p:cTn id="37" dur="1000"/>
                                        <p:tgtEl>
                                          <p:spTgt spid="9"/>
                                        </p:tgtEl>
                                      </p:cBhvr>
                                    </p:animEffect>
                                    <p:anim calcmode="lin" valueType="num">
                                      <p:cBhvr>
                                        <p:cTn id="38" dur="1000" fill="hold"/>
                                        <p:tgtEl>
                                          <p:spTgt spid="9"/>
                                        </p:tgtEl>
                                        <p:attrNameLst>
                                          <p:attrName>ppt_x</p:attrName>
                                        </p:attrNameLst>
                                      </p:cBhvr>
                                      <p:tavLst>
                                        <p:tav tm="0">
                                          <p:val>
                                            <p:strVal val="#ppt_x"/>
                                          </p:val>
                                        </p:tav>
                                        <p:tav tm="100000">
                                          <p:val>
                                            <p:strVal val="#ppt_x"/>
                                          </p:val>
                                        </p:tav>
                                      </p:tavLst>
                                    </p:anim>
                                    <p:anim calcmode="lin" valueType="num">
                                      <p:cBhvr>
                                        <p:cTn id="39" dur="1000" fill="hold"/>
                                        <p:tgtEl>
                                          <p:spTgt spid="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p:bldP spid="2" grpId="0"/>
      <p:bldP spid="3" grpId="0"/>
      <p:bldP spid="7" grpId="0"/>
      <p:bldP spid="9" grpId="0"/>
    </p:bldLst>
  </p:timing>
</p:sld>
</file>

<file path=ppt/slides/slide33.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76000"/>
            <a:lum/>
          </a:blip>
          <a:srcRect/>
          <a:stretch>
            <a:fillRect/>
          </a:stretch>
        </a:blipFill>
        <a:effectLst/>
      </p:bgPr>
    </p:bg>
    <p:spTree>
      <p:nvGrpSpPr>
        <p:cNvPr id="1" name="">
          <a:extLst>
            <a:ext uri="{FF2B5EF4-FFF2-40B4-BE49-F238E27FC236}">
              <a16:creationId xmlns:a16="http://schemas.microsoft.com/office/drawing/2014/main" id="{C3A94465-4EE2-C1D1-0BF4-117FBAFD514B}"/>
            </a:ext>
          </a:extLst>
        </p:cNvPr>
        <p:cNvGrpSpPr/>
        <p:nvPr/>
      </p:nvGrpSpPr>
      <p:grpSpPr>
        <a:xfrm>
          <a:off x="0" y="0"/>
          <a:ext cx="0" cy="0"/>
          <a:chOff x="0" y="0"/>
          <a:chExt cx="0" cy="0"/>
        </a:xfrm>
      </p:grpSpPr>
      <p:sp>
        <p:nvSpPr>
          <p:cNvPr id="4" name="TextBox 3">
            <a:extLst>
              <a:ext uri="{FF2B5EF4-FFF2-40B4-BE49-F238E27FC236}">
                <a16:creationId xmlns:a16="http://schemas.microsoft.com/office/drawing/2014/main" id="{5C196499-501A-E59E-EC92-1F154435404B}"/>
              </a:ext>
            </a:extLst>
          </p:cNvPr>
          <p:cNvSpPr txBox="1"/>
          <p:nvPr/>
        </p:nvSpPr>
        <p:spPr>
          <a:xfrm>
            <a:off x="907184" y="3792197"/>
            <a:ext cx="10135181" cy="1754326"/>
          </a:xfrm>
          <a:prstGeom prst="rect">
            <a:avLst/>
          </a:prstGeom>
          <a:noFill/>
        </p:spPr>
        <p:txBody>
          <a:bodyPr wrap="square" rtlCol="0">
            <a:spAutoFit/>
          </a:bodyPr>
          <a:lstStyle/>
          <a:p>
            <a:pPr marL="285750" indent="-285750" algn="just" rtl="1">
              <a:buFont typeface="Arial" panose="020B0604020202020204" pitchFamily="34" charset="0"/>
              <a:buChar char="•"/>
            </a:pPr>
            <a:r>
              <a:rPr lang="ar-EG" dirty="0">
                <a:cs typeface="+mj-cs"/>
              </a:rPr>
              <a:t>تركز </a:t>
            </a:r>
            <a:r>
              <a:rPr lang="ar-EG" u="sng" dirty="0">
                <a:cs typeface="+mj-cs"/>
              </a:rPr>
              <a:t>البحوث الكيفية</a:t>
            </a:r>
            <a:r>
              <a:rPr lang="ar-EG" dirty="0">
                <a:cs typeface="+mj-cs"/>
              </a:rPr>
              <a:t> بدرجة أكبر بتجارب الأفراد الشخصية المُتعلقة بالمُشكلة قيد الدراسة.</a:t>
            </a:r>
          </a:p>
          <a:p>
            <a:pPr marL="285750" indent="-285750" algn="just" rtl="1">
              <a:buFont typeface="Arial" panose="020B0604020202020204" pitchFamily="34" charset="0"/>
              <a:buChar char="•"/>
            </a:pPr>
            <a:r>
              <a:rPr lang="ar-EG" dirty="0">
                <a:cs typeface="+mj-cs"/>
              </a:rPr>
              <a:t>وتعتمد على </a:t>
            </a:r>
            <a:r>
              <a:rPr lang="ar-EG" b="1" dirty="0">
                <a:cs typeface="+mj-cs"/>
              </a:rPr>
              <a:t>جمع البيانات وتحليلها وتفسيرها</a:t>
            </a:r>
            <a:r>
              <a:rPr lang="ar-EG" dirty="0">
                <a:cs typeface="+mj-cs"/>
              </a:rPr>
              <a:t> من خلال </a:t>
            </a:r>
            <a:r>
              <a:rPr lang="ar-EG" b="1" dirty="0">
                <a:cs typeface="+mj-cs"/>
              </a:rPr>
              <a:t>ملاحظة ما يفعله الناس ويقولونه</a:t>
            </a:r>
            <a:r>
              <a:rPr lang="ar-EG" dirty="0">
                <a:cs typeface="+mj-cs"/>
              </a:rPr>
              <a:t>.</a:t>
            </a:r>
          </a:p>
          <a:p>
            <a:pPr marL="285750" indent="-285750" algn="just" rtl="1">
              <a:buFont typeface="Arial" panose="020B0604020202020204" pitchFamily="34" charset="0"/>
              <a:buChar char="•"/>
            </a:pPr>
            <a:r>
              <a:rPr lang="ar-EG" dirty="0">
                <a:cs typeface="+mj-cs"/>
              </a:rPr>
              <a:t>كما تركز على المعاني والمفاهيم والتعريفات والخصائص والاستعارات والرموز والوصف الدقيق للأشياء. أي أنها تهتم </a:t>
            </a:r>
            <a:r>
              <a:rPr lang="ar-EG" b="1" dirty="0">
                <a:cs typeface="+mj-cs"/>
              </a:rPr>
              <a:t>بالكيف</a:t>
            </a:r>
            <a:r>
              <a:rPr lang="ar-EG" dirty="0">
                <a:cs typeface="+mj-cs"/>
              </a:rPr>
              <a:t> أكثر من الكم، وتهدف إلى </a:t>
            </a:r>
            <a:r>
              <a:rPr lang="ar-EG" b="1" dirty="0">
                <a:cs typeface="+mj-cs"/>
              </a:rPr>
              <a:t>فهم العمق والسياق</a:t>
            </a:r>
            <a:r>
              <a:rPr lang="ar-EG" dirty="0">
                <a:cs typeface="+mj-cs"/>
              </a:rPr>
              <a:t>.</a:t>
            </a:r>
          </a:p>
          <a:p>
            <a:pPr marL="285750" indent="-285750" algn="just" rtl="1">
              <a:buFont typeface="Arial" panose="020B0604020202020204" pitchFamily="34" charset="0"/>
              <a:buChar char="•"/>
            </a:pPr>
            <a:r>
              <a:rPr lang="ar-EG" dirty="0">
                <a:cs typeface="+mj-cs"/>
              </a:rPr>
              <a:t>وعلى العكس، تركز </a:t>
            </a:r>
            <a:r>
              <a:rPr lang="ar-EG" u="sng" dirty="0">
                <a:cs typeface="+mj-cs"/>
              </a:rPr>
              <a:t>البحوث الكمية</a:t>
            </a:r>
            <a:r>
              <a:rPr lang="ar-EG" dirty="0">
                <a:cs typeface="+mj-cs"/>
              </a:rPr>
              <a:t> </a:t>
            </a:r>
            <a:r>
              <a:rPr lang="ar-EG" b="1" dirty="0">
                <a:cs typeface="+mj-cs"/>
              </a:rPr>
              <a:t>بالقياس والإحصاء</a:t>
            </a:r>
            <a:r>
              <a:rPr lang="ar-EG" dirty="0">
                <a:cs typeface="+mj-cs"/>
              </a:rPr>
              <a:t>، أي بالبيانات الرقمية الخاصة بالعينة وتحديد نسبها وأرقامها، للوصول إلى نتائج قابلة للقياس والتحليل العددي.</a:t>
            </a:r>
          </a:p>
        </p:txBody>
      </p:sp>
      <p:sp>
        <p:nvSpPr>
          <p:cNvPr id="5" name="TextBox 4">
            <a:extLst>
              <a:ext uri="{FF2B5EF4-FFF2-40B4-BE49-F238E27FC236}">
                <a16:creationId xmlns:a16="http://schemas.microsoft.com/office/drawing/2014/main" id="{5450D97C-5BA6-FFBC-E45E-D83AF93ED8FA}"/>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الأولى</a:t>
            </a:r>
            <a:endParaRPr lang="en-US" sz="2400" b="1" dirty="0">
              <a:solidFill>
                <a:schemeClr val="bg1"/>
              </a:solidFill>
              <a:latin typeface="Alexandria" charset="0"/>
              <a:cs typeface="Alexandria" charset="0"/>
            </a:endParaRPr>
          </a:p>
        </p:txBody>
      </p:sp>
      <p:sp>
        <p:nvSpPr>
          <p:cNvPr id="6" name="TextBox 5">
            <a:extLst>
              <a:ext uri="{FF2B5EF4-FFF2-40B4-BE49-F238E27FC236}">
                <a16:creationId xmlns:a16="http://schemas.microsoft.com/office/drawing/2014/main" id="{2038FF61-FB0F-08F4-7D1C-C3304D81E6B0}"/>
              </a:ext>
            </a:extLst>
          </p:cNvPr>
          <p:cNvSpPr txBox="1"/>
          <p:nvPr/>
        </p:nvSpPr>
        <p:spPr>
          <a:xfrm>
            <a:off x="3085227" y="1128103"/>
            <a:ext cx="7146402" cy="523220"/>
          </a:xfrm>
          <a:prstGeom prst="rect">
            <a:avLst/>
          </a:prstGeom>
          <a:noFill/>
        </p:spPr>
        <p:txBody>
          <a:bodyPr wrap="square" rtlCol="0">
            <a:spAutoFit/>
          </a:bodyPr>
          <a:lstStyle/>
          <a:p>
            <a:pPr algn="ctr"/>
            <a:r>
              <a:rPr lang="ar-EG" sz="2800" b="1" dirty="0">
                <a:solidFill>
                  <a:srgbClr val="2E3957"/>
                </a:solidFill>
                <a:effectLst>
                  <a:outerShdw blurRad="38100" dist="38100" dir="2700000" algn="tl">
                    <a:srgbClr val="000000">
                      <a:alpha val="43137"/>
                    </a:srgbClr>
                  </a:outerShdw>
                </a:effectLst>
                <a:latin typeface="Alexandria"/>
                <a:cs typeface="+mj-cs"/>
              </a:rPr>
              <a:t>3. أنواع الدراسات والبحوث</a:t>
            </a:r>
            <a:r>
              <a:rPr lang="ar-SA" sz="2800" b="1" dirty="0">
                <a:solidFill>
                  <a:srgbClr val="2E3957"/>
                </a:solidFill>
                <a:effectLst>
                  <a:outerShdw blurRad="38100" dist="38100" dir="2700000" algn="tl">
                    <a:srgbClr val="000000">
                      <a:alpha val="43137"/>
                    </a:srgbClr>
                  </a:outerShdw>
                </a:effectLst>
                <a:latin typeface="Alexandria"/>
                <a:cs typeface="+mj-cs"/>
              </a:rPr>
              <a:t> الع</a:t>
            </a:r>
            <a:r>
              <a:rPr lang="ar-EG" sz="2800" b="1" dirty="0">
                <a:solidFill>
                  <a:srgbClr val="2E3957"/>
                </a:solidFill>
                <a:effectLst>
                  <a:outerShdw blurRad="38100" dist="38100" dir="2700000" algn="tl">
                    <a:srgbClr val="000000">
                      <a:alpha val="43137"/>
                    </a:srgbClr>
                  </a:outerShdw>
                </a:effectLst>
                <a:latin typeface="Alexandria"/>
                <a:cs typeface="+mj-cs"/>
              </a:rPr>
              <a:t>ِ</a:t>
            </a:r>
            <a:r>
              <a:rPr lang="ar-SA" sz="2800" b="1" dirty="0">
                <a:solidFill>
                  <a:srgbClr val="2E3957"/>
                </a:solidFill>
                <a:effectLst>
                  <a:outerShdw blurRad="38100" dist="38100" dir="2700000" algn="tl">
                    <a:srgbClr val="000000">
                      <a:alpha val="43137"/>
                    </a:srgbClr>
                  </a:outerShdw>
                </a:effectLst>
                <a:latin typeface="Alexandria"/>
                <a:cs typeface="+mj-cs"/>
              </a:rPr>
              <a:t>لمية</a:t>
            </a:r>
            <a:r>
              <a:rPr lang="ar-EG" sz="2800" b="1" dirty="0">
                <a:solidFill>
                  <a:srgbClr val="2E3957"/>
                </a:solidFill>
                <a:effectLst>
                  <a:outerShdw blurRad="38100" dist="38100" dir="2700000" algn="tl">
                    <a:srgbClr val="000000">
                      <a:alpha val="43137"/>
                    </a:srgbClr>
                  </a:outerShdw>
                </a:effectLst>
                <a:latin typeface="Alexandria"/>
                <a:cs typeface="+mj-cs"/>
              </a:rPr>
              <a:t>:</a:t>
            </a:r>
            <a:endParaRPr lang="en-US" sz="2800" b="1" dirty="0">
              <a:effectLst>
                <a:outerShdw blurRad="38100" dist="38100" dir="2700000" algn="tl">
                  <a:srgbClr val="000000">
                    <a:alpha val="43137"/>
                  </a:srgbClr>
                </a:outerShdw>
              </a:effectLst>
              <a:latin typeface="Alexandria" charset="0"/>
              <a:cs typeface="Alexandria" charset="0"/>
            </a:endParaRPr>
          </a:p>
        </p:txBody>
      </p:sp>
      <p:sp>
        <p:nvSpPr>
          <p:cNvPr id="2" name="TextBox 1">
            <a:extLst>
              <a:ext uri="{FF2B5EF4-FFF2-40B4-BE49-F238E27FC236}">
                <a16:creationId xmlns:a16="http://schemas.microsoft.com/office/drawing/2014/main" id="{7BC7C653-B7C1-D77B-21D2-7B821D679CEB}"/>
              </a:ext>
            </a:extLst>
          </p:cNvPr>
          <p:cNvSpPr txBox="1"/>
          <p:nvPr/>
        </p:nvSpPr>
        <p:spPr>
          <a:xfrm>
            <a:off x="1962740" y="1981719"/>
            <a:ext cx="9307033" cy="461665"/>
          </a:xfrm>
          <a:prstGeom prst="rect">
            <a:avLst/>
          </a:prstGeom>
          <a:noFill/>
        </p:spPr>
        <p:txBody>
          <a:bodyPr wrap="square" rtlCol="0">
            <a:spAutoFit/>
          </a:bodyPr>
          <a:lstStyle/>
          <a:p>
            <a:pPr algn="just" rtl="1"/>
            <a:r>
              <a:rPr lang="ar-EG" sz="2400" b="1" dirty="0">
                <a:solidFill>
                  <a:srgbClr val="0070C0"/>
                </a:solidFill>
                <a:effectLst>
                  <a:outerShdw blurRad="38100" dist="38100" dir="2700000" algn="tl">
                    <a:srgbClr val="000000">
                      <a:alpha val="43137"/>
                    </a:srgbClr>
                  </a:outerShdw>
                </a:effectLst>
                <a:cs typeface="+mj-cs"/>
              </a:rPr>
              <a:t>(ب) التصنيف وفقًا لأساليب البحث</a:t>
            </a:r>
            <a:r>
              <a:rPr lang="en-US" sz="2400" b="1" dirty="0">
                <a:solidFill>
                  <a:srgbClr val="0070C0"/>
                </a:solidFill>
                <a:effectLst>
                  <a:outerShdw blurRad="38100" dist="38100" dir="2700000" algn="tl">
                    <a:srgbClr val="000000">
                      <a:alpha val="43137"/>
                    </a:srgbClr>
                  </a:outerShdw>
                </a:effectLst>
              </a:rPr>
              <a:t>:</a:t>
            </a:r>
            <a:endParaRPr lang="en-US" sz="2000" dirty="0">
              <a:solidFill>
                <a:srgbClr val="0070C0"/>
              </a:solidFill>
              <a:effectLst>
                <a:outerShdw blurRad="38100" dist="38100" dir="2700000" algn="tl">
                  <a:srgbClr val="000000">
                    <a:alpha val="43137"/>
                  </a:srgbClr>
                </a:outerShdw>
              </a:effectLst>
            </a:endParaRPr>
          </a:p>
        </p:txBody>
      </p:sp>
      <p:pic>
        <p:nvPicPr>
          <p:cNvPr id="9" name="Picture 8">
            <a:extLst>
              <a:ext uri="{FF2B5EF4-FFF2-40B4-BE49-F238E27FC236}">
                <a16:creationId xmlns:a16="http://schemas.microsoft.com/office/drawing/2014/main" id="{E5222C72-A715-352E-41C8-FCD86DB3BB9C}"/>
              </a:ext>
            </a:extLst>
          </p:cNvPr>
          <p:cNvPicPr>
            <a:picLocks noChangeAspect="1"/>
          </p:cNvPicPr>
          <p:nvPr/>
        </p:nvPicPr>
        <p:blipFill>
          <a:blip r:embed="rId4"/>
          <a:stretch>
            <a:fillRect/>
          </a:stretch>
        </p:blipFill>
        <p:spPr>
          <a:xfrm rot="20686328">
            <a:off x="5038825" y="1864033"/>
            <a:ext cx="2072785" cy="1556164"/>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p:spPr>
      </p:pic>
    </p:spTree>
    <p:extLst>
      <p:ext uri="{BB962C8B-B14F-4D97-AF65-F5344CB8AC3E}">
        <p14:creationId xmlns:p14="http://schemas.microsoft.com/office/powerpoint/2010/main" val="3521925398"/>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grpId="0" nodeType="after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1000"/>
                                        <p:tgtEl>
                                          <p:spTgt spid="4"/>
                                        </p:tgtEl>
                                      </p:cBhvr>
                                    </p:animEffect>
                                    <p:anim calcmode="lin" valueType="num">
                                      <p:cBhvr>
                                        <p:cTn id="14" dur="1000" fill="hold"/>
                                        <p:tgtEl>
                                          <p:spTgt spid="4"/>
                                        </p:tgtEl>
                                        <p:attrNameLst>
                                          <p:attrName>ppt_x</p:attrName>
                                        </p:attrNameLst>
                                      </p:cBhvr>
                                      <p:tavLst>
                                        <p:tav tm="0">
                                          <p:val>
                                            <p:strVal val="#ppt_x"/>
                                          </p:val>
                                        </p:tav>
                                        <p:tav tm="100000">
                                          <p:val>
                                            <p:strVal val="#ppt_x"/>
                                          </p:val>
                                        </p:tav>
                                      </p:tavLst>
                                    </p:anim>
                                    <p:anim calcmode="lin" valueType="num">
                                      <p:cBhvr>
                                        <p:cTn id="15" dur="1000" fill="hold"/>
                                        <p:tgtEl>
                                          <p:spTgt spid="4"/>
                                        </p:tgtEl>
                                        <p:attrNameLst>
                                          <p:attrName>ppt_y</p:attrName>
                                        </p:attrNameLst>
                                      </p:cBhvr>
                                      <p:tavLst>
                                        <p:tav tm="0">
                                          <p:val>
                                            <p:strVal val="#ppt_y+.1"/>
                                          </p:val>
                                        </p:tav>
                                        <p:tav tm="100000">
                                          <p:val>
                                            <p:strVal val="#ppt_y"/>
                                          </p:val>
                                        </p:tav>
                                      </p:tavLst>
                                    </p:anim>
                                  </p:childTnLst>
                                </p:cTn>
                              </p:par>
                            </p:childTnLst>
                          </p:cTn>
                        </p:par>
                        <p:par>
                          <p:cTn id="16" fill="hold">
                            <p:stCondLst>
                              <p:cond delay="2000"/>
                            </p:stCondLst>
                            <p:childTnLst>
                              <p:par>
                                <p:cTn id="17" presetID="42" presetClass="entr" presetSubtype="0" fill="hold" grpId="0" nodeType="afterEffect">
                                  <p:stCondLst>
                                    <p:cond delay="0"/>
                                  </p:stCondLst>
                                  <p:childTnLst>
                                    <p:set>
                                      <p:cBhvr>
                                        <p:cTn id="18" dur="1" fill="hold">
                                          <p:stCondLst>
                                            <p:cond delay="0"/>
                                          </p:stCondLst>
                                        </p:cTn>
                                        <p:tgtEl>
                                          <p:spTgt spid="2"/>
                                        </p:tgtEl>
                                        <p:attrNameLst>
                                          <p:attrName>style.visibility</p:attrName>
                                        </p:attrNameLst>
                                      </p:cBhvr>
                                      <p:to>
                                        <p:strVal val="visible"/>
                                      </p:to>
                                    </p:set>
                                    <p:animEffect transition="in" filter="fade">
                                      <p:cBhvr>
                                        <p:cTn id="19" dur="1000"/>
                                        <p:tgtEl>
                                          <p:spTgt spid="2"/>
                                        </p:tgtEl>
                                      </p:cBhvr>
                                    </p:animEffect>
                                    <p:anim calcmode="lin" valueType="num">
                                      <p:cBhvr>
                                        <p:cTn id="20" dur="1000" fill="hold"/>
                                        <p:tgtEl>
                                          <p:spTgt spid="2"/>
                                        </p:tgtEl>
                                        <p:attrNameLst>
                                          <p:attrName>ppt_x</p:attrName>
                                        </p:attrNameLst>
                                      </p:cBhvr>
                                      <p:tavLst>
                                        <p:tav tm="0">
                                          <p:val>
                                            <p:strVal val="#ppt_x"/>
                                          </p:val>
                                        </p:tav>
                                        <p:tav tm="100000">
                                          <p:val>
                                            <p:strVal val="#ppt_x"/>
                                          </p:val>
                                        </p:tav>
                                      </p:tavLst>
                                    </p:anim>
                                    <p:anim calcmode="lin" valueType="num">
                                      <p:cBhvr>
                                        <p:cTn id="21"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p:bldP spid="2" grpId="0"/>
    </p:bldLst>
  </p:timing>
</p:sld>
</file>

<file path=ppt/slides/slide34.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76000"/>
            <a:lum/>
          </a:blip>
          <a:srcRect/>
          <a:stretch>
            <a:fillRect/>
          </a:stretch>
        </a:blipFill>
        <a:effectLst/>
      </p:bgPr>
    </p:bg>
    <p:spTree>
      <p:nvGrpSpPr>
        <p:cNvPr id="1" name="">
          <a:extLst>
            <a:ext uri="{FF2B5EF4-FFF2-40B4-BE49-F238E27FC236}">
              <a16:creationId xmlns:a16="http://schemas.microsoft.com/office/drawing/2014/main" id="{74E29532-4DB1-99CB-E5B5-668230BAF496}"/>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95D5B180-9446-DB13-6835-51D9C7CC964D}"/>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الأولى</a:t>
            </a:r>
            <a:endParaRPr lang="en-US" sz="2400" b="1" dirty="0">
              <a:solidFill>
                <a:schemeClr val="bg1"/>
              </a:solidFill>
              <a:latin typeface="Alexandria" charset="0"/>
              <a:cs typeface="Alexandria" charset="0"/>
            </a:endParaRPr>
          </a:p>
        </p:txBody>
      </p:sp>
      <p:sp>
        <p:nvSpPr>
          <p:cNvPr id="6" name="TextBox 5">
            <a:extLst>
              <a:ext uri="{FF2B5EF4-FFF2-40B4-BE49-F238E27FC236}">
                <a16:creationId xmlns:a16="http://schemas.microsoft.com/office/drawing/2014/main" id="{38942759-A238-2BF6-EE75-3059C0B7DA16}"/>
              </a:ext>
            </a:extLst>
          </p:cNvPr>
          <p:cNvSpPr txBox="1"/>
          <p:nvPr/>
        </p:nvSpPr>
        <p:spPr>
          <a:xfrm>
            <a:off x="3085227" y="1128103"/>
            <a:ext cx="7146402" cy="523220"/>
          </a:xfrm>
          <a:prstGeom prst="rect">
            <a:avLst/>
          </a:prstGeom>
          <a:noFill/>
        </p:spPr>
        <p:txBody>
          <a:bodyPr wrap="square" rtlCol="0">
            <a:spAutoFit/>
          </a:bodyPr>
          <a:lstStyle/>
          <a:p>
            <a:pPr algn="ctr"/>
            <a:r>
              <a:rPr lang="ar-EG" sz="2800" b="1" dirty="0">
                <a:solidFill>
                  <a:srgbClr val="2E3957"/>
                </a:solidFill>
                <a:effectLst>
                  <a:outerShdw blurRad="38100" dist="38100" dir="2700000" algn="tl">
                    <a:srgbClr val="000000">
                      <a:alpha val="43137"/>
                    </a:srgbClr>
                  </a:outerShdw>
                </a:effectLst>
                <a:latin typeface="Alexandria"/>
                <a:cs typeface="+mj-cs"/>
              </a:rPr>
              <a:t>3. أنواع الدراسات والبحوث</a:t>
            </a:r>
            <a:r>
              <a:rPr lang="ar-SA" sz="2800" b="1" dirty="0">
                <a:solidFill>
                  <a:srgbClr val="2E3957"/>
                </a:solidFill>
                <a:effectLst>
                  <a:outerShdw blurRad="38100" dist="38100" dir="2700000" algn="tl">
                    <a:srgbClr val="000000">
                      <a:alpha val="43137"/>
                    </a:srgbClr>
                  </a:outerShdw>
                </a:effectLst>
                <a:latin typeface="Alexandria"/>
                <a:cs typeface="+mj-cs"/>
              </a:rPr>
              <a:t> الع</a:t>
            </a:r>
            <a:r>
              <a:rPr lang="ar-EG" sz="2800" b="1" dirty="0">
                <a:solidFill>
                  <a:srgbClr val="2E3957"/>
                </a:solidFill>
                <a:effectLst>
                  <a:outerShdw blurRad="38100" dist="38100" dir="2700000" algn="tl">
                    <a:srgbClr val="000000">
                      <a:alpha val="43137"/>
                    </a:srgbClr>
                  </a:outerShdw>
                </a:effectLst>
                <a:latin typeface="Alexandria"/>
                <a:cs typeface="+mj-cs"/>
              </a:rPr>
              <a:t>ِ</a:t>
            </a:r>
            <a:r>
              <a:rPr lang="ar-SA" sz="2800" b="1" dirty="0">
                <a:solidFill>
                  <a:srgbClr val="2E3957"/>
                </a:solidFill>
                <a:effectLst>
                  <a:outerShdw blurRad="38100" dist="38100" dir="2700000" algn="tl">
                    <a:srgbClr val="000000">
                      <a:alpha val="43137"/>
                    </a:srgbClr>
                  </a:outerShdw>
                </a:effectLst>
                <a:latin typeface="Alexandria"/>
                <a:cs typeface="+mj-cs"/>
              </a:rPr>
              <a:t>لمية</a:t>
            </a:r>
            <a:r>
              <a:rPr lang="ar-EG" sz="2800" b="1" dirty="0">
                <a:solidFill>
                  <a:srgbClr val="2E3957"/>
                </a:solidFill>
                <a:effectLst>
                  <a:outerShdw blurRad="38100" dist="38100" dir="2700000" algn="tl">
                    <a:srgbClr val="000000">
                      <a:alpha val="43137"/>
                    </a:srgbClr>
                  </a:outerShdw>
                </a:effectLst>
                <a:latin typeface="Alexandria"/>
                <a:cs typeface="+mj-cs"/>
              </a:rPr>
              <a:t>:</a:t>
            </a:r>
            <a:endParaRPr lang="en-US" sz="2800" b="1" dirty="0">
              <a:effectLst>
                <a:outerShdw blurRad="38100" dist="38100" dir="2700000" algn="tl">
                  <a:srgbClr val="000000">
                    <a:alpha val="43137"/>
                  </a:srgbClr>
                </a:outerShdw>
              </a:effectLst>
              <a:latin typeface="Alexandria" charset="0"/>
              <a:cs typeface="Alexandria" charset="0"/>
            </a:endParaRPr>
          </a:p>
        </p:txBody>
      </p:sp>
      <p:grpSp>
        <p:nvGrpSpPr>
          <p:cNvPr id="30" name="Group 29">
            <a:extLst>
              <a:ext uri="{FF2B5EF4-FFF2-40B4-BE49-F238E27FC236}">
                <a16:creationId xmlns:a16="http://schemas.microsoft.com/office/drawing/2014/main" id="{A4F251AA-2E9E-908F-4121-8CB965B69BF2}"/>
              </a:ext>
            </a:extLst>
          </p:cNvPr>
          <p:cNvGrpSpPr/>
          <p:nvPr/>
        </p:nvGrpSpPr>
        <p:grpSpPr>
          <a:xfrm>
            <a:off x="668923" y="1749742"/>
            <a:ext cx="10702776" cy="4212851"/>
            <a:chOff x="668923" y="1749742"/>
            <a:chExt cx="10702776" cy="4212851"/>
          </a:xfrm>
        </p:grpSpPr>
        <p:grpSp>
          <p:nvGrpSpPr>
            <p:cNvPr id="10" name="Group 9">
              <a:extLst>
                <a:ext uri="{FF2B5EF4-FFF2-40B4-BE49-F238E27FC236}">
                  <a16:creationId xmlns:a16="http://schemas.microsoft.com/office/drawing/2014/main" id="{27F265A9-66E8-6655-282F-F5581B364527}"/>
                </a:ext>
              </a:extLst>
            </p:cNvPr>
            <p:cNvGrpSpPr/>
            <p:nvPr/>
          </p:nvGrpSpPr>
          <p:grpSpPr>
            <a:xfrm>
              <a:off x="668923" y="1749742"/>
              <a:ext cx="10702776" cy="3155998"/>
              <a:chOff x="668923" y="1749742"/>
              <a:chExt cx="10702776" cy="3701980"/>
            </a:xfrm>
          </p:grpSpPr>
          <p:graphicFrame>
            <p:nvGraphicFramePr>
              <p:cNvPr id="3" name="Diagram 2">
                <a:extLst>
                  <a:ext uri="{FF2B5EF4-FFF2-40B4-BE49-F238E27FC236}">
                    <a16:creationId xmlns:a16="http://schemas.microsoft.com/office/drawing/2014/main" id="{EF960513-B9BA-3F0D-A3BD-54DA101D433B}"/>
                  </a:ext>
                </a:extLst>
              </p:cNvPr>
              <p:cNvGraphicFramePr/>
              <p:nvPr>
                <p:extLst>
                  <p:ext uri="{D42A27DB-BD31-4B8C-83A1-F6EECF244321}">
                    <p14:modId xmlns:p14="http://schemas.microsoft.com/office/powerpoint/2010/main" val="2934156555"/>
                  </p:ext>
                </p:extLst>
              </p:nvPr>
            </p:nvGraphicFramePr>
            <p:xfrm>
              <a:off x="668923" y="1749742"/>
              <a:ext cx="10702776" cy="3701980"/>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cxnSp>
            <p:nvCxnSpPr>
              <p:cNvPr id="7" name="Straight Connector 6">
                <a:extLst>
                  <a:ext uri="{FF2B5EF4-FFF2-40B4-BE49-F238E27FC236}">
                    <a16:creationId xmlns:a16="http://schemas.microsoft.com/office/drawing/2014/main" id="{253B8412-F31C-A536-525B-3A685280888C}"/>
                  </a:ext>
                </a:extLst>
              </p:cNvPr>
              <p:cNvCxnSpPr>
                <a:cxnSpLocks/>
              </p:cNvCxnSpPr>
              <p:nvPr/>
            </p:nvCxnSpPr>
            <p:spPr>
              <a:xfrm>
                <a:off x="7529987" y="4418576"/>
                <a:ext cx="0" cy="92055"/>
              </a:xfrm>
              <a:prstGeom prst="line">
                <a:avLst/>
              </a:prstGeom>
            </p:spPr>
            <p:style>
              <a:lnRef idx="3">
                <a:schemeClr val="accent5"/>
              </a:lnRef>
              <a:fillRef idx="0">
                <a:schemeClr val="accent5"/>
              </a:fillRef>
              <a:effectRef idx="2">
                <a:schemeClr val="accent5"/>
              </a:effectRef>
              <a:fontRef idx="minor">
                <a:schemeClr val="tx1"/>
              </a:fontRef>
            </p:style>
          </p:cxnSp>
        </p:grpSp>
        <p:grpSp>
          <p:nvGrpSpPr>
            <p:cNvPr id="29" name="Group 28">
              <a:extLst>
                <a:ext uri="{FF2B5EF4-FFF2-40B4-BE49-F238E27FC236}">
                  <a16:creationId xmlns:a16="http://schemas.microsoft.com/office/drawing/2014/main" id="{40594AB9-D08E-3774-C79F-737B453EC4E2}"/>
                </a:ext>
              </a:extLst>
            </p:cNvPr>
            <p:cNvGrpSpPr/>
            <p:nvPr/>
          </p:nvGrpSpPr>
          <p:grpSpPr>
            <a:xfrm>
              <a:off x="5336089" y="4883812"/>
              <a:ext cx="4362417" cy="1078781"/>
              <a:chOff x="4826720" y="4883812"/>
              <a:chExt cx="4362417" cy="1078781"/>
            </a:xfrm>
          </p:grpSpPr>
          <p:sp>
            <p:nvSpPr>
              <p:cNvPr id="21" name="Straight Connector 3">
                <a:extLst>
                  <a:ext uri="{FF2B5EF4-FFF2-40B4-BE49-F238E27FC236}">
                    <a16:creationId xmlns:a16="http://schemas.microsoft.com/office/drawing/2014/main" id="{ED98A817-00E1-44F4-18F4-D1C368678E56}"/>
                  </a:ext>
                </a:extLst>
              </p:cNvPr>
              <p:cNvSpPr/>
              <p:nvPr/>
            </p:nvSpPr>
            <p:spPr>
              <a:xfrm>
                <a:off x="7056739" y="4883812"/>
                <a:ext cx="966788" cy="339645"/>
              </a:xfrm>
              <a:custGeom>
                <a:avLst/>
                <a:gdLst/>
                <a:ahLst/>
                <a:cxnLst/>
                <a:rect l="0" t="0" r="0" b="0"/>
                <a:pathLst>
                  <a:path>
                    <a:moveTo>
                      <a:pt x="0" y="0"/>
                    </a:moveTo>
                    <a:lnTo>
                      <a:pt x="0" y="241809"/>
                    </a:lnTo>
                    <a:lnTo>
                      <a:pt x="958463" y="241809"/>
                    </a:lnTo>
                    <a:lnTo>
                      <a:pt x="958463" y="339645"/>
                    </a:lnTo>
                  </a:path>
                </a:pathLst>
              </a:custGeom>
              <a:noFill/>
              <a:scene3d>
                <a:camera prst="orthographicFront"/>
                <a:lightRig rig="threePt" dir="t">
                  <a:rot lat="0" lon="0" rev="7500000"/>
                </a:lightRig>
              </a:scene3d>
              <a:sp3d z="-40000" prstMaterial="matte"/>
            </p:spPr>
            <p:style>
              <a:lnRef idx="2">
                <a:schemeClr val="accent1">
                  <a:shade val="80000"/>
                  <a:hueOff val="0"/>
                  <a:satOff val="0"/>
                  <a:lumOff val="0"/>
                  <a:alphaOff val="0"/>
                </a:schemeClr>
              </a:lnRef>
              <a:fillRef idx="0">
                <a:scrgbClr r="0" g="0" b="0"/>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22" name="Straight Connector 4">
                <a:extLst>
                  <a:ext uri="{FF2B5EF4-FFF2-40B4-BE49-F238E27FC236}">
                    <a16:creationId xmlns:a16="http://schemas.microsoft.com/office/drawing/2014/main" id="{69D52184-C387-99DB-7D50-248FBC0714AF}"/>
                  </a:ext>
                </a:extLst>
              </p:cNvPr>
              <p:cNvSpPr/>
              <p:nvPr/>
            </p:nvSpPr>
            <p:spPr>
              <a:xfrm>
                <a:off x="6156008" y="4889949"/>
                <a:ext cx="900731" cy="347003"/>
              </a:xfrm>
              <a:custGeom>
                <a:avLst/>
                <a:gdLst/>
                <a:ahLst/>
                <a:cxnLst/>
                <a:rect l="0" t="0" r="0" b="0"/>
                <a:pathLst>
                  <a:path>
                    <a:moveTo>
                      <a:pt x="892975" y="0"/>
                    </a:moveTo>
                    <a:lnTo>
                      <a:pt x="892975" y="236894"/>
                    </a:lnTo>
                    <a:lnTo>
                      <a:pt x="0" y="236894"/>
                    </a:lnTo>
                    <a:lnTo>
                      <a:pt x="0" y="334729"/>
                    </a:lnTo>
                  </a:path>
                </a:pathLst>
              </a:custGeom>
              <a:noFill/>
              <a:scene3d>
                <a:camera prst="orthographicFront"/>
                <a:lightRig rig="threePt" dir="t">
                  <a:rot lat="0" lon="0" rev="7500000"/>
                </a:lightRig>
              </a:scene3d>
              <a:sp3d z="-40000" prstMaterial="matte"/>
            </p:spPr>
            <p:style>
              <a:lnRef idx="2">
                <a:schemeClr val="accent1">
                  <a:shade val="80000"/>
                  <a:hueOff val="0"/>
                  <a:satOff val="0"/>
                  <a:lumOff val="0"/>
                  <a:alphaOff val="0"/>
                </a:schemeClr>
              </a:lnRef>
              <a:fillRef idx="0">
                <a:scrgbClr r="0" g="0" b="0"/>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23" name="Rectangle: Rounded Corners 22">
                <a:extLst>
                  <a:ext uri="{FF2B5EF4-FFF2-40B4-BE49-F238E27FC236}">
                    <a16:creationId xmlns:a16="http://schemas.microsoft.com/office/drawing/2014/main" id="{AFA3FF3E-D81D-02DC-4B8B-13F28CD481E0}"/>
                  </a:ext>
                </a:extLst>
              </p:cNvPr>
              <p:cNvSpPr/>
              <p:nvPr/>
            </p:nvSpPr>
            <p:spPr>
              <a:xfrm>
                <a:off x="5454099" y="5175583"/>
                <a:ext cx="1403817" cy="670618"/>
              </a:xfrm>
              <a:prstGeom prst="roundRect">
                <a:avLst>
                  <a:gd name="adj" fmla="val 10000"/>
                </a:avLst>
              </a:prstGeom>
              <a:scene3d>
                <a:camera prst="orthographicFront"/>
                <a:lightRig rig="threePt" dir="t">
                  <a:rot lat="0" lon="0" rev="7500000"/>
                </a:lightRig>
              </a:scene3d>
              <a:sp3d prstMaterial="plastic">
                <a:bevelT w="127000" h="25400" prst="relaxedInset"/>
              </a:sp3d>
            </p:spPr>
            <p:style>
              <a:lnRef idx="0">
                <a:schemeClr val="lt1">
                  <a:hueOff val="0"/>
                  <a:satOff val="0"/>
                  <a:lumOff val="0"/>
                  <a:alphaOff val="0"/>
                </a:schemeClr>
              </a:lnRef>
              <a:fillRef idx="3">
                <a:schemeClr val="accent1">
                  <a:hueOff val="0"/>
                  <a:satOff val="0"/>
                  <a:lumOff val="0"/>
                  <a:alphaOff val="0"/>
                </a:schemeClr>
              </a:fillRef>
              <a:effectRef idx="2">
                <a:schemeClr val="accent1">
                  <a:hueOff val="0"/>
                  <a:satOff val="0"/>
                  <a:lumOff val="0"/>
                  <a:alphaOff val="0"/>
                </a:schemeClr>
              </a:effectRef>
              <a:fontRef idx="minor">
                <a:schemeClr val="lt1"/>
              </a:fontRef>
            </p:style>
            <p:txBody>
              <a:bodyPr/>
              <a:lstStyle/>
              <a:p>
                <a:endParaRPr lang="en-US"/>
              </a:p>
            </p:txBody>
          </p:sp>
          <p:sp>
            <p:nvSpPr>
              <p:cNvPr id="24" name="Rectangle: Rounded Corners 23">
                <a:extLst>
                  <a:ext uri="{FF2B5EF4-FFF2-40B4-BE49-F238E27FC236}">
                    <a16:creationId xmlns:a16="http://schemas.microsoft.com/office/drawing/2014/main" id="{237B0F1D-F51F-0044-68F2-AD90B8774F6E}"/>
                  </a:ext>
                </a:extLst>
              </p:cNvPr>
              <p:cNvSpPr/>
              <p:nvPr/>
            </p:nvSpPr>
            <p:spPr>
              <a:xfrm>
                <a:off x="5057892" y="5287059"/>
                <a:ext cx="1918386" cy="670618"/>
              </a:xfrm>
              <a:prstGeom prst="roundRect">
                <a:avLst>
                  <a:gd name="adj" fmla="val 10000"/>
                </a:avLst>
              </a:prstGeom>
              <a:scene3d>
                <a:camera prst="orthographicFront"/>
                <a:lightRig rig="threePt" dir="t">
                  <a:rot lat="0" lon="0" rev="7500000"/>
                </a:lightRig>
              </a:scene3d>
              <a:sp3d z="152400" extrusionH="63500" prstMaterial="dkEdge">
                <a:bevelT w="125400" h="36350" prst="relaxedInset"/>
                <a:contourClr>
                  <a:schemeClr val="bg1"/>
                </a:contourClr>
              </a:sp3d>
            </p:spPr>
            <p:style>
              <a:lnRef idx="1">
                <a:schemeClr val="accent1">
                  <a:hueOff val="0"/>
                  <a:satOff val="0"/>
                  <a:lumOff val="0"/>
                  <a:alphaOff val="0"/>
                </a:schemeClr>
              </a:lnRef>
              <a:fillRef idx="1">
                <a:schemeClr val="lt1">
                  <a:alpha val="90000"/>
                  <a:hueOff val="0"/>
                  <a:satOff val="0"/>
                  <a:lumOff val="0"/>
                  <a:alphaOff val="0"/>
                </a:schemeClr>
              </a:fillRef>
              <a:effectRef idx="2">
                <a:schemeClr val="lt1">
                  <a:alpha val="90000"/>
                  <a:hueOff val="0"/>
                  <a:satOff val="0"/>
                  <a:lumOff val="0"/>
                  <a:alphaOff val="0"/>
                </a:schemeClr>
              </a:effectRef>
              <a:fontRef idx="minor">
                <a:schemeClr val="dk1">
                  <a:hueOff val="0"/>
                  <a:satOff val="0"/>
                  <a:lumOff val="0"/>
                  <a:alphaOff val="0"/>
                </a:schemeClr>
              </a:fontRef>
            </p:style>
            <p:txBody>
              <a:bodyPr/>
              <a:lstStyle/>
              <a:p>
                <a:endParaRPr lang="en-US"/>
              </a:p>
            </p:txBody>
          </p:sp>
          <p:sp>
            <p:nvSpPr>
              <p:cNvPr id="25" name="Rectangle: Rounded Corners 7">
                <a:extLst>
                  <a:ext uri="{FF2B5EF4-FFF2-40B4-BE49-F238E27FC236}">
                    <a16:creationId xmlns:a16="http://schemas.microsoft.com/office/drawing/2014/main" id="{93DFC9D1-EF26-DA96-43E5-745434AF300D}"/>
                  </a:ext>
                </a:extLst>
              </p:cNvPr>
              <p:cNvSpPr txBox="1"/>
              <p:nvPr/>
            </p:nvSpPr>
            <p:spPr>
              <a:xfrm>
                <a:off x="4826720" y="5306701"/>
                <a:ext cx="2370698" cy="631334"/>
              </a:xfrm>
              <a:prstGeom prst="rect">
                <a:avLst/>
              </a:prstGeom>
              <a:scene3d>
                <a:camera prst="orthographicFront"/>
                <a:lightRig rig="threePt" dir="t">
                  <a:rot lat="0" lon="0" rev="7500000"/>
                </a:lightRig>
              </a:scene3d>
              <a:sp3d z="152400"/>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57150" tIns="57150" rIns="57150" bIns="57150" numCol="1" spcCol="1270" anchor="ctr" anchorCtr="0">
                <a:noAutofit/>
              </a:bodyPr>
              <a:lstStyle/>
              <a:p>
                <a:pPr marL="0" lvl="0" indent="0" algn="ctr" defTabSz="666750">
                  <a:lnSpc>
                    <a:spcPct val="90000"/>
                  </a:lnSpc>
                  <a:spcBef>
                    <a:spcPct val="0"/>
                  </a:spcBef>
                  <a:spcAft>
                    <a:spcPct val="35000"/>
                  </a:spcAft>
                  <a:buNone/>
                </a:pPr>
                <a:r>
                  <a:rPr lang="ar-EG" dirty="0"/>
                  <a:t>شبه - تجريبية</a:t>
                </a:r>
              </a:p>
              <a:p>
                <a:pPr marL="0" lvl="0" indent="0" algn="ctr" defTabSz="666750">
                  <a:lnSpc>
                    <a:spcPct val="90000"/>
                  </a:lnSpc>
                  <a:spcBef>
                    <a:spcPct val="0"/>
                  </a:spcBef>
                  <a:spcAft>
                    <a:spcPct val="35000"/>
                  </a:spcAft>
                  <a:buNone/>
                </a:pPr>
                <a:r>
                  <a:rPr lang="en-US" dirty="0"/>
                  <a:t>Quasi</a:t>
                </a:r>
                <a:r>
                  <a:rPr lang="ar-EG" dirty="0"/>
                  <a:t>-</a:t>
                </a:r>
                <a:r>
                  <a:rPr lang="en-US" dirty="0"/>
                  <a:t> Experimental </a:t>
                </a:r>
              </a:p>
            </p:txBody>
          </p:sp>
          <p:sp>
            <p:nvSpPr>
              <p:cNvPr id="26" name="Rectangle: Rounded Corners 25">
                <a:extLst>
                  <a:ext uri="{FF2B5EF4-FFF2-40B4-BE49-F238E27FC236}">
                    <a16:creationId xmlns:a16="http://schemas.microsoft.com/office/drawing/2014/main" id="{F42D7E84-F9CF-EA88-25F5-3B886272497C}"/>
                  </a:ext>
                </a:extLst>
              </p:cNvPr>
              <p:cNvSpPr/>
              <p:nvPr/>
            </p:nvSpPr>
            <p:spPr>
              <a:xfrm>
                <a:off x="7277878" y="5192772"/>
                <a:ext cx="1491297" cy="670618"/>
              </a:xfrm>
              <a:prstGeom prst="roundRect">
                <a:avLst>
                  <a:gd name="adj" fmla="val 10000"/>
                </a:avLst>
              </a:prstGeom>
              <a:scene3d>
                <a:camera prst="orthographicFront"/>
                <a:lightRig rig="threePt" dir="t">
                  <a:rot lat="0" lon="0" rev="7500000"/>
                </a:lightRig>
              </a:scene3d>
              <a:sp3d prstMaterial="plastic">
                <a:bevelT w="127000" h="25400" prst="relaxedInset"/>
              </a:sp3d>
            </p:spPr>
            <p:style>
              <a:lnRef idx="0">
                <a:schemeClr val="lt1">
                  <a:hueOff val="0"/>
                  <a:satOff val="0"/>
                  <a:lumOff val="0"/>
                  <a:alphaOff val="0"/>
                </a:schemeClr>
              </a:lnRef>
              <a:fillRef idx="3">
                <a:schemeClr val="accent1">
                  <a:hueOff val="0"/>
                  <a:satOff val="0"/>
                  <a:lumOff val="0"/>
                  <a:alphaOff val="0"/>
                </a:schemeClr>
              </a:fillRef>
              <a:effectRef idx="2">
                <a:schemeClr val="accent1">
                  <a:hueOff val="0"/>
                  <a:satOff val="0"/>
                  <a:lumOff val="0"/>
                  <a:alphaOff val="0"/>
                </a:schemeClr>
              </a:effectRef>
              <a:fontRef idx="minor">
                <a:schemeClr val="lt1"/>
              </a:fontRef>
            </p:style>
            <p:txBody>
              <a:bodyPr/>
              <a:lstStyle/>
              <a:p>
                <a:endParaRPr lang="en-US"/>
              </a:p>
            </p:txBody>
          </p:sp>
          <p:sp>
            <p:nvSpPr>
              <p:cNvPr id="27" name="Rectangle: Rounded Corners 26">
                <a:extLst>
                  <a:ext uri="{FF2B5EF4-FFF2-40B4-BE49-F238E27FC236}">
                    <a16:creationId xmlns:a16="http://schemas.microsoft.com/office/drawing/2014/main" id="{E393F0C2-911B-F9D3-D448-CE57958375FD}"/>
                  </a:ext>
                </a:extLst>
              </p:cNvPr>
              <p:cNvSpPr/>
              <p:nvPr/>
            </p:nvSpPr>
            <p:spPr>
              <a:xfrm>
                <a:off x="7396240" y="5291975"/>
                <a:ext cx="1792897" cy="670618"/>
              </a:xfrm>
              <a:prstGeom prst="roundRect">
                <a:avLst>
                  <a:gd name="adj" fmla="val 10000"/>
                </a:avLst>
              </a:prstGeom>
              <a:scene3d>
                <a:camera prst="orthographicFront"/>
                <a:lightRig rig="threePt" dir="t">
                  <a:rot lat="0" lon="0" rev="7500000"/>
                </a:lightRig>
              </a:scene3d>
              <a:sp3d z="152400" extrusionH="63500" prstMaterial="dkEdge">
                <a:bevelT w="125400" h="36350" prst="relaxedInset"/>
                <a:contourClr>
                  <a:schemeClr val="bg1"/>
                </a:contourClr>
              </a:sp3d>
            </p:spPr>
            <p:style>
              <a:lnRef idx="1">
                <a:schemeClr val="accent1">
                  <a:hueOff val="0"/>
                  <a:satOff val="0"/>
                  <a:lumOff val="0"/>
                  <a:alphaOff val="0"/>
                </a:schemeClr>
              </a:lnRef>
              <a:fillRef idx="1">
                <a:schemeClr val="lt1">
                  <a:alpha val="90000"/>
                  <a:hueOff val="0"/>
                  <a:satOff val="0"/>
                  <a:lumOff val="0"/>
                  <a:alphaOff val="0"/>
                </a:schemeClr>
              </a:fillRef>
              <a:effectRef idx="2">
                <a:schemeClr val="lt1">
                  <a:alpha val="90000"/>
                  <a:hueOff val="0"/>
                  <a:satOff val="0"/>
                  <a:lumOff val="0"/>
                  <a:alphaOff val="0"/>
                </a:schemeClr>
              </a:effectRef>
              <a:fontRef idx="minor">
                <a:schemeClr val="dk1">
                  <a:hueOff val="0"/>
                  <a:satOff val="0"/>
                  <a:lumOff val="0"/>
                  <a:alphaOff val="0"/>
                </a:schemeClr>
              </a:fontRef>
            </p:style>
            <p:txBody>
              <a:bodyPr/>
              <a:lstStyle/>
              <a:p>
                <a:endParaRPr lang="en-US"/>
              </a:p>
            </p:txBody>
          </p:sp>
          <p:sp>
            <p:nvSpPr>
              <p:cNvPr id="28" name="Rectangle: Rounded Corners 10">
                <a:extLst>
                  <a:ext uri="{FF2B5EF4-FFF2-40B4-BE49-F238E27FC236}">
                    <a16:creationId xmlns:a16="http://schemas.microsoft.com/office/drawing/2014/main" id="{DC11B05C-8963-BEA6-B091-7F2FC7CF756D}"/>
                  </a:ext>
                </a:extLst>
              </p:cNvPr>
              <p:cNvSpPr txBox="1"/>
              <p:nvPr/>
            </p:nvSpPr>
            <p:spPr>
              <a:xfrm>
                <a:off x="7420060" y="5311617"/>
                <a:ext cx="1745258" cy="631334"/>
              </a:xfrm>
              <a:prstGeom prst="rect">
                <a:avLst/>
              </a:prstGeom>
              <a:scene3d>
                <a:camera prst="orthographicFront"/>
                <a:lightRig rig="threePt" dir="t">
                  <a:rot lat="0" lon="0" rev="7500000"/>
                </a:lightRig>
              </a:scene3d>
              <a:sp3d z="152400"/>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ar-EG" sz="1800" kern="1200" dirty="0">
                    <a:cs typeface="+mj-cs"/>
                  </a:rPr>
                  <a:t>تجريبية</a:t>
                </a:r>
              </a:p>
              <a:p>
                <a:pPr marL="0" lvl="0" indent="0" algn="ctr" defTabSz="800100">
                  <a:lnSpc>
                    <a:spcPct val="90000"/>
                  </a:lnSpc>
                  <a:spcBef>
                    <a:spcPct val="0"/>
                  </a:spcBef>
                  <a:spcAft>
                    <a:spcPct val="35000"/>
                  </a:spcAft>
                  <a:buNone/>
                </a:pPr>
                <a:r>
                  <a:rPr lang="en-US" sz="1800" kern="1200" dirty="0">
                    <a:cs typeface="+mj-cs"/>
                  </a:rPr>
                  <a:t>Experimental </a:t>
                </a:r>
              </a:p>
            </p:txBody>
          </p:sp>
        </p:grpSp>
      </p:grpSp>
      <p:sp>
        <p:nvSpPr>
          <p:cNvPr id="31" name="TextBox 30">
            <a:extLst>
              <a:ext uri="{FF2B5EF4-FFF2-40B4-BE49-F238E27FC236}">
                <a16:creationId xmlns:a16="http://schemas.microsoft.com/office/drawing/2014/main" id="{79928919-37AB-5FF4-5621-E6672D74BB2B}"/>
              </a:ext>
            </a:extLst>
          </p:cNvPr>
          <p:cNvSpPr txBox="1"/>
          <p:nvPr/>
        </p:nvSpPr>
        <p:spPr>
          <a:xfrm>
            <a:off x="7566108" y="1682952"/>
            <a:ext cx="3717851" cy="369332"/>
          </a:xfrm>
          <a:prstGeom prst="rect">
            <a:avLst/>
          </a:prstGeom>
          <a:noFill/>
        </p:spPr>
        <p:txBody>
          <a:bodyPr wrap="square" rtlCol="0">
            <a:spAutoFit/>
          </a:bodyPr>
          <a:lstStyle/>
          <a:p>
            <a:pPr algn="r" rtl="1"/>
            <a:r>
              <a:rPr lang="ar-EG" u="sng" dirty="0">
                <a:cs typeface="+mj-cs"/>
              </a:rPr>
              <a:t>تلخيص لأهم التصنيفات التي درسناها في المقرر:</a:t>
            </a:r>
            <a:endParaRPr lang="en-US" u="sng" dirty="0">
              <a:cs typeface="+mj-cs"/>
            </a:endParaRPr>
          </a:p>
        </p:txBody>
      </p:sp>
    </p:spTree>
    <p:extLst>
      <p:ext uri="{BB962C8B-B14F-4D97-AF65-F5344CB8AC3E}">
        <p14:creationId xmlns:p14="http://schemas.microsoft.com/office/powerpoint/2010/main" val="2783534779"/>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grpId="0" nodeType="afterEffect">
                                  <p:stCondLst>
                                    <p:cond delay="0"/>
                                  </p:stCondLst>
                                  <p:childTnLst>
                                    <p:set>
                                      <p:cBhvr>
                                        <p:cTn id="12" dur="1" fill="hold">
                                          <p:stCondLst>
                                            <p:cond delay="0"/>
                                          </p:stCondLst>
                                        </p:cTn>
                                        <p:tgtEl>
                                          <p:spTgt spid="31"/>
                                        </p:tgtEl>
                                        <p:attrNameLst>
                                          <p:attrName>style.visibility</p:attrName>
                                        </p:attrNameLst>
                                      </p:cBhvr>
                                      <p:to>
                                        <p:strVal val="visible"/>
                                      </p:to>
                                    </p:set>
                                    <p:animEffect transition="in" filter="fade">
                                      <p:cBhvr>
                                        <p:cTn id="13" dur="1000"/>
                                        <p:tgtEl>
                                          <p:spTgt spid="31"/>
                                        </p:tgtEl>
                                      </p:cBhvr>
                                    </p:animEffect>
                                    <p:anim calcmode="lin" valueType="num">
                                      <p:cBhvr>
                                        <p:cTn id="14" dur="1000" fill="hold"/>
                                        <p:tgtEl>
                                          <p:spTgt spid="31"/>
                                        </p:tgtEl>
                                        <p:attrNameLst>
                                          <p:attrName>ppt_x</p:attrName>
                                        </p:attrNameLst>
                                      </p:cBhvr>
                                      <p:tavLst>
                                        <p:tav tm="0">
                                          <p:val>
                                            <p:strVal val="#ppt_x"/>
                                          </p:val>
                                        </p:tav>
                                        <p:tav tm="100000">
                                          <p:val>
                                            <p:strVal val="#ppt_x"/>
                                          </p:val>
                                        </p:tav>
                                      </p:tavLst>
                                    </p:anim>
                                    <p:anim calcmode="lin" valueType="num">
                                      <p:cBhvr>
                                        <p:cTn id="15" dur="1000" fill="hold"/>
                                        <p:tgtEl>
                                          <p:spTgt spid="3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31"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5B37F96-7268-38AD-5A75-9865FAB4363A}"/>
            </a:ext>
          </a:extLst>
        </p:cNvPr>
        <p:cNvGrpSpPr/>
        <p:nvPr/>
      </p:nvGrpSpPr>
      <p:grpSpPr>
        <a:xfrm>
          <a:off x="0" y="0"/>
          <a:ext cx="0" cy="0"/>
          <a:chOff x="0" y="0"/>
          <a:chExt cx="0" cy="0"/>
        </a:xfrm>
      </p:grpSpPr>
      <p:sp>
        <p:nvSpPr>
          <p:cNvPr id="9" name="Rectangle 8">
            <a:extLst>
              <a:ext uri="{FF2B5EF4-FFF2-40B4-BE49-F238E27FC236}">
                <a16:creationId xmlns:a16="http://schemas.microsoft.com/office/drawing/2014/main" id="{821FBEB9-F900-3A4B-FBE1-0D82CF88172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26" name="Rectangle 25">
            <a:extLst>
              <a:ext uri="{FF2B5EF4-FFF2-40B4-BE49-F238E27FC236}">
                <a16:creationId xmlns:a16="http://schemas.microsoft.com/office/drawing/2014/main" id="{5465825A-4644-80A0-0760-1F3D4B725004}"/>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pic>
        <p:nvPicPr>
          <p:cNvPr id="4" name="Picture Placeholder 3">
            <a:extLst>
              <a:ext uri="{FF2B5EF4-FFF2-40B4-BE49-F238E27FC236}">
                <a16:creationId xmlns:a16="http://schemas.microsoft.com/office/drawing/2014/main" id="{179C4257-35E2-F42E-B699-828456515B20}"/>
              </a:ext>
            </a:extLst>
          </p:cNvPr>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a:extLst>
              <a:ext uri="{FF2B5EF4-FFF2-40B4-BE49-F238E27FC236}">
                <a16:creationId xmlns:a16="http://schemas.microsoft.com/office/drawing/2014/main" id="{E8D63ED1-095F-C14B-F75A-82FE525D14D6}"/>
              </a:ext>
            </a:extLst>
          </p:cNvPr>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A39A2AD6-7F74-2473-996F-14DA07425891}"/>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1" name="TextBox 40">
            <a:extLst>
              <a:ext uri="{FF2B5EF4-FFF2-40B4-BE49-F238E27FC236}">
                <a16:creationId xmlns:a16="http://schemas.microsoft.com/office/drawing/2014/main" id="{0FEC92AF-9776-DCE4-E78D-FA57AA245661}"/>
              </a:ext>
            </a:extLst>
          </p:cNvPr>
          <p:cNvSpPr txBox="1"/>
          <p:nvPr/>
        </p:nvSpPr>
        <p:spPr>
          <a:xfrm>
            <a:off x="1991214" y="5027146"/>
            <a:ext cx="2840842" cy="523220"/>
          </a:xfrm>
          <a:prstGeom prst="rect">
            <a:avLst/>
          </a:prstGeom>
          <a:noFill/>
        </p:spPr>
        <p:txBody>
          <a:bodyPr wrap="none" rtlCol="0">
            <a:spAutoFit/>
          </a:bodyPr>
          <a:lstStyle/>
          <a:p>
            <a:pPr algn="ctr" rtl="1"/>
            <a:r>
              <a:rPr lang="ar-EG" sz="2800" b="1" dirty="0">
                <a:solidFill>
                  <a:schemeClr val="accent5">
                    <a:lumMod val="75000"/>
                  </a:schemeClr>
                </a:solidFill>
                <a:effectLst>
                  <a:outerShdw blurRad="38100" dist="38100" dir="2700000" algn="tl">
                    <a:srgbClr val="000000">
                      <a:alpha val="43137"/>
                    </a:srgbClr>
                  </a:outerShdw>
                </a:effectLst>
                <a:latin typeface="Alexandria" charset="0"/>
              </a:rPr>
              <a:t>مُستويات البحث العِلمي</a:t>
            </a:r>
          </a:p>
        </p:txBody>
      </p:sp>
      <p:sp>
        <p:nvSpPr>
          <p:cNvPr id="43" name="TextBox 42">
            <a:extLst>
              <a:ext uri="{FF2B5EF4-FFF2-40B4-BE49-F238E27FC236}">
                <a16:creationId xmlns:a16="http://schemas.microsoft.com/office/drawing/2014/main" id="{D5D7A65B-5BBF-9E3D-1A3F-C8A46C281005}"/>
              </a:ext>
            </a:extLst>
          </p:cNvPr>
          <p:cNvSpPr txBox="1"/>
          <p:nvPr/>
        </p:nvSpPr>
        <p:spPr>
          <a:xfrm>
            <a:off x="5005221" y="1354195"/>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04</a:t>
            </a:r>
          </a:p>
        </p:txBody>
      </p:sp>
      <p:pic>
        <p:nvPicPr>
          <p:cNvPr id="5" name="Graphic 21">
            <a:extLst>
              <a:ext uri="{FF2B5EF4-FFF2-40B4-BE49-F238E27FC236}">
                <a16:creationId xmlns:a16="http://schemas.microsoft.com/office/drawing/2014/main" id="{47732A35-D253-F914-66A6-32828D0DAC4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40284274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par>
                          <p:cTn id="11" fill="hold">
                            <p:stCondLst>
                              <p:cond delay="750"/>
                            </p:stCondLst>
                            <p:childTnLst>
                              <p:par>
                                <p:cTn id="12" presetID="22" presetClass="entr" presetSubtype="4" fill="hold" grpId="0" nodeType="afterEffect">
                                  <p:stCondLst>
                                    <p:cond delay="0"/>
                                  </p:stCondLst>
                                  <p:childTnLst>
                                    <p:set>
                                      <p:cBhvr>
                                        <p:cTn id="13" dur="1" fill="hold">
                                          <p:stCondLst>
                                            <p:cond delay="0"/>
                                          </p:stCondLst>
                                        </p:cTn>
                                        <p:tgtEl>
                                          <p:spTgt spid="43"/>
                                        </p:tgtEl>
                                        <p:attrNameLst>
                                          <p:attrName>style.visibility</p:attrName>
                                        </p:attrNameLst>
                                      </p:cBhvr>
                                      <p:to>
                                        <p:strVal val="visible"/>
                                      </p:to>
                                    </p:set>
                                    <p:animEffect transition="in" filter="wipe(down)">
                                      <p:cBhvr>
                                        <p:cTn id="14" dur="500"/>
                                        <p:tgtEl>
                                          <p:spTgt spid="43"/>
                                        </p:tgtEl>
                                      </p:cBhvr>
                                    </p:animEffect>
                                  </p:childTnLst>
                                </p:cTn>
                              </p:par>
                            </p:childTnLst>
                          </p:cTn>
                        </p:par>
                        <p:par>
                          <p:cTn id="15" fill="hold">
                            <p:stCondLst>
                              <p:cond delay="1250"/>
                            </p:stCondLst>
                            <p:childTnLst>
                              <p:par>
                                <p:cTn id="16" presetID="22" presetClass="entr" presetSubtype="4" fill="hold" grpId="0" nodeType="afterEffect">
                                  <p:stCondLst>
                                    <p:cond delay="0"/>
                                  </p:stCondLst>
                                  <p:childTnLst>
                                    <p:set>
                                      <p:cBhvr>
                                        <p:cTn id="17" dur="1" fill="hold">
                                          <p:stCondLst>
                                            <p:cond delay="0"/>
                                          </p:stCondLst>
                                        </p:cTn>
                                        <p:tgtEl>
                                          <p:spTgt spid="41"/>
                                        </p:tgtEl>
                                        <p:attrNameLst>
                                          <p:attrName>style.visibility</p:attrName>
                                        </p:attrNameLst>
                                      </p:cBhvr>
                                      <p:to>
                                        <p:strVal val="visible"/>
                                      </p:to>
                                    </p:set>
                                    <p:animEffect transition="in" filter="wipe(down)">
                                      <p:cBhvr>
                                        <p:cTn id="18" dur="500"/>
                                        <p:tgtEl>
                                          <p:spTgt spid="4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P spid="41" grpId="0"/>
      <p:bldP spid="43" grpId="0"/>
    </p:bldLst>
  </p:timing>
</p:sld>
</file>

<file path=ppt/slides/slide36.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76000"/>
            <a:lum/>
          </a:blip>
          <a:srcRect/>
          <a:stretch>
            <a:fillRect/>
          </a:stretch>
        </a:blipFill>
        <a:effectLst/>
      </p:bgPr>
    </p:bg>
    <p:spTree>
      <p:nvGrpSpPr>
        <p:cNvPr id="1" name="">
          <a:extLst>
            <a:ext uri="{FF2B5EF4-FFF2-40B4-BE49-F238E27FC236}">
              <a16:creationId xmlns:a16="http://schemas.microsoft.com/office/drawing/2014/main" id="{F79F314E-5CE5-B23F-1960-25E7E6BA2E8E}"/>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E8FC06DF-C809-5247-34DB-71C8AF23298C}"/>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الأولى</a:t>
            </a:r>
            <a:endParaRPr lang="en-US" sz="2400" b="1" dirty="0">
              <a:solidFill>
                <a:schemeClr val="bg1"/>
              </a:solidFill>
              <a:latin typeface="Alexandria" charset="0"/>
              <a:cs typeface="Alexandria" charset="0"/>
            </a:endParaRPr>
          </a:p>
        </p:txBody>
      </p:sp>
      <p:grpSp>
        <p:nvGrpSpPr>
          <p:cNvPr id="22" name="Group 21">
            <a:extLst>
              <a:ext uri="{FF2B5EF4-FFF2-40B4-BE49-F238E27FC236}">
                <a16:creationId xmlns:a16="http://schemas.microsoft.com/office/drawing/2014/main" id="{EC73C6D8-B5C4-C6D3-9CE1-84460E563B50}"/>
              </a:ext>
            </a:extLst>
          </p:cNvPr>
          <p:cNvGrpSpPr/>
          <p:nvPr/>
        </p:nvGrpSpPr>
        <p:grpSpPr>
          <a:xfrm>
            <a:off x="3094641" y="1836572"/>
            <a:ext cx="7652690" cy="4125817"/>
            <a:chOff x="4785530" y="1836572"/>
            <a:chExt cx="6787266" cy="3586327"/>
          </a:xfrm>
        </p:grpSpPr>
        <p:grpSp>
          <p:nvGrpSpPr>
            <p:cNvPr id="4" name="Group 3">
              <a:extLst>
                <a:ext uri="{FF2B5EF4-FFF2-40B4-BE49-F238E27FC236}">
                  <a16:creationId xmlns:a16="http://schemas.microsoft.com/office/drawing/2014/main" id="{0D2385D7-6937-2C9F-3775-E8B189533865}"/>
                </a:ext>
              </a:extLst>
            </p:cNvPr>
            <p:cNvGrpSpPr/>
            <p:nvPr/>
          </p:nvGrpSpPr>
          <p:grpSpPr>
            <a:xfrm>
              <a:off x="4785530" y="1836572"/>
              <a:ext cx="6787266" cy="3586327"/>
              <a:chOff x="2431783" y="2611931"/>
              <a:chExt cx="6078974" cy="2909952"/>
            </a:xfrm>
            <a:scene3d>
              <a:camera prst="orthographicFront">
                <a:rot lat="0" lon="0" rev="10799999"/>
              </a:camera>
              <a:lightRig rig="balanced" dir="t">
                <a:rot lat="0" lon="0" rev="8700000"/>
              </a:lightRig>
            </a:scene3d>
          </p:grpSpPr>
          <p:sp>
            <p:nvSpPr>
              <p:cNvPr id="7" name="Freeform: Shape 6">
                <a:extLst>
                  <a:ext uri="{FF2B5EF4-FFF2-40B4-BE49-F238E27FC236}">
                    <a16:creationId xmlns:a16="http://schemas.microsoft.com/office/drawing/2014/main" id="{60FB9D4B-4726-AACB-B618-87F6AD1766C2}"/>
                  </a:ext>
                </a:extLst>
              </p:cNvPr>
              <p:cNvSpPr/>
              <p:nvPr/>
            </p:nvSpPr>
            <p:spPr>
              <a:xfrm>
                <a:off x="2431783" y="3532971"/>
                <a:ext cx="2135745" cy="1067872"/>
              </a:xfrm>
              <a:custGeom>
                <a:avLst/>
                <a:gdLst>
                  <a:gd name="connsiteX0" fmla="*/ 0 w 2135745"/>
                  <a:gd name="connsiteY0" fmla="*/ 106787 h 1067872"/>
                  <a:gd name="connsiteX1" fmla="*/ 106787 w 2135745"/>
                  <a:gd name="connsiteY1" fmla="*/ 0 h 1067872"/>
                  <a:gd name="connsiteX2" fmla="*/ 2028958 w 2135745"/>
                  <a:gd name="connsiteY2" fmla="*/ 0 h 1067872"/>
                  <a:gd name="connsiteX3" fmla="*/ 2135745 w 2135745"/>
                  <a:gd name="connsiteY3" fmla="*/ 106787 h 1067872"/>
                  <a:gd name="connsiteX4" fmla="*/ 2135745 w 2135745"/>
                  <a:gd name="connsiteY4" fmla="*/ 961085 h 1067872"/>
                  <a:gd name="connsiteX5" fmla="*/ 2028958 w 2135745"/>
                  <a:gd name="connsiteY5" fmla="*/ 1067872 h 1067872"/>
                  <a:gd name="connsiteX6" fmla="*/ 106787 w 2135745"/>
                  <a:gd name="connsiteY6" fmla="*/ 1067872 h 1067872"/>
                  <a:gd name="connsiteX7" fmla="*/ 0 w 2135745"/>
                  <a:gd name="connsiteY7" fmla="*/ 961085 h 1067872"/>
                  <a:gd name="connsiteX8" fmla="*/ 0 w 2135745"/>
                  <a:gd name="connsiteY8" fmla="*/ 106787 h 10678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135745" h="1067872">
                    <a:moveTo>
                      <a:pt x="0" y="106787"/>
                    </a:moveTo>
                    <a:cubicBezTo>
                      <a:pt x="0" y="47810"/>
                      <a:pt x="47810" y="0"/>
                      <a:pt x="106787" y="0"/>
                    </a:cubicBezTo>
                    <a:lnTo>
                      <a:pt x="2028958" y="0"/>
                    </a:lnTo>
                    <a:cubicBezTo>
                      <a:pt x="2087935" y="0"/>
                      <a:pt x="2135745" y="47810"/>
                      <a:pt x="2135745" y="106787"/>
                    </a:cubicBezTo>
                    <a:lnTo>
                      <a:pt x="2135745" y="961085"/>
                    </a:lnTo>
                    <a:cubicBezTo>
                      <a:pt x="2135745" y="1020062"/>
                      <a:pt x="2087935" y="1067872"/>
                      <a:pt x="2028958" y="1067872"/>
                    </a:cubicBezTo>
                    <a:lnTo>
                      <a:pt x="106787" y="1067872"/>
                    </a:lnTo>
                    <a:cubicBezTo>
                      <a:pt x="47810" y="1067872"/>
                      <a:pt x="0" y="1020062"/>
                      <a:pt x="0" y="961085"/>
                    </a:cubicBezTo>
                    <a:lnTo>
                      <a:pt x="0" y="106787"/>
                    </a:lnTo>
                    <a:close/>
                  </a:path>
                </a:pathLst>
              </a:custGeom>
              <a:ln>
                <a:noFill/>
              </a:ln>
              <a:effectLst>
                <a:outerShdw blurRad="44450" dist="27940" dir="5400000" algn="ctr">
                  <a:srgbClr val="000000">
                    <a:alpha val="32000"/>
                  </a:srgbClr>
                </a:outerShdw>
              </a:effectLst>
              <a:scene3d>
                <a:camera prst="orthographicFront">
                  <a:rot lat="0" lon="0" rev="10799999"/>
                </a:camera>
                <a:lightRig rig="balanced" dir="t">
                  <a:rot lat="0" lon="0" rev="8700000"/>
                </a:lightRig>
              </a:scene3d>
              <a:sp3d>
                <a:bevelT w="190500" h="38100"/>
              </a:sp3d>
            </p:spPr>
            <p:style>
              <a:lnRef idx="2">
                <a:scrgbClr r="0" g="0" b="0"/>
              </a:lnRef>
              <a:fillRef idx="1">
                <a:schemeClr val="accent1">
                  <a:hueOff val="0"/>
                  <a:satOff val="0"/>
                  <a:lumOff val="0"/>
                  <a:alphaOff val="0"/>
                </a:schemeClr>
              </a:fillRef>
              <a:effectRef idx="0">
                <a:scrgbClr r="0" g="0" b="0"/>
              </a:effectRef>
              <a:fontRef idx="minor">
                <a:schemeClr val="lt1"/>
              </a:fontRef>
            </p:style>
            <p:txBody>
              <a:bodyPr spcFirstLastPara="0" vert="horz" wrap="square" lIns="46517" tIns="46517" rIns="46517" bIns="46517" numCol="1" spcCol="1270" anchor="ctr" anchorCtr="0">
                <a:noAutofit/>
                <a:flatTx/>
              </a:bodyPr>
              <a:lstStyle/>
              <a:p>
                <a:pPr marL="0" lvl="0" indent="0" algn="ctr" defTabSz="1066800" rtl="1">
                  <a:lnSpc>
                    <a:spcPct val="90000"/>
                  </a:lnSpc>
                  <a:spcBef>
                    <a:spcPct val="0"/>
                  </a:spcBef>
                  <a:spcAft>
                    <a:spcPct val="35000"/>
                  </a:spcAft>
                  <a:buNone/>
                </a:pPr>
                <a:r>
                  <a:rPr lang="ar-EG" sz="2400" b="1" kern="1200" dirty="0"/>
                  <a:t>مُ</a:t>
                </a:r>
                <a:r>
                  <a:rPr lang="ar-SA" sz="2400" b="1" dirty="0" err="1"/>
                  <a:t>ستويان</a:t>
                </a:r>
                <a:r>
                  <a:rPr lang="ar-SA" sz="2400" b="1" dirty="0"/>
                  <a:t> للبحث العلمي</a:t>
                </a:r>
                <a:endParaRPr lang="en-US" sz="2400" b="1" dirty="0"/>
              </a:p>
            </p:txBody>
          </p:sp>
          <p:sp>
            <p:nvSpPr>
              <p:cNvPr id="8" name="Freeform: Shape 7">
                <a:extLst>
                  <a:ext uri="{FF2B5EF4-FFF2-40B4-BE49-F238E27FC236}">
                    <a16:creationId xmlns:a16="http://schemas.microsoft.com/office/drawing/2014/main" id="{B536F9C8-F86D-4ADA-82BC-F15396130B2E}"/>
                  </a:ext>
                </a:extLst>
              </p:cNvPr>
              <p:cNvSpPr/>
              <p:nvPr/>
            </p:nvSpPr>
            <p:spPr>
              <a:xfrm rot="18770822">
                <a:off x="4366557" y="3588651"/>
                <a:ext cx="1256240" cy="35473"/>
              </a:xfrm>
              <a:custGeom>
                <a:avLst/>
                <a:gdLst>
                  <a:gd name="connsiteX0" fmla="*/ 0 w 1256240"/>
                  <a:gd name="connsiteY0" fmla="*/ 17736 h 35473"/>
                  <a:gd name="connsiteX1" fmla="*/ 1256240 w 1256240"/>
                  <a:gd name="connsiteY1" fmla="*/ 17736 h 35473"/>
                </a:gdLst>
                <a:ahLst/>
                <a:cxnLst>
                  <a:cxn ang="0">
                    <a:pos x="connsiteX0" y="connsiteY0"/>
                  </a:cxn>
                  <a:cxn ang="0">
                    <a:pos x="connsiteX1" y="connsiteY1"/>
                  </a:cxn>
                </a:cxnLst>
                <a:rect l="l" t="t" r="r" b="b"/>
                <a:pathLst>
                  <a:path w="1256240" h="35473">
                    <a:moveTo>
                      <a:pt x="0" y="17736"/>
                    </a:moveTo>
                    <a:lnTo>
                      <a:pt x="1256240" y="17736"/>
                    </a:lnTo>
                  </a:path>
                </a:pathLst>
              </a:custGeom>
              <a:noFill/>
              <a:ln>
                <a:noFill/>
              </a:ln>
              <a:effectLst>
                <a:outerShdw blurRad="44450" dist="27940" dir="5400000" algn="ctr">
                  <a:srgbClr val="000000">
                    <a:alpha val="32000"/>
                  </a:srgbClr>
                </a:outerShdw>
              </a:effectLst>
              <a:scene3d>
                <a:camera prst="orthographicFront">
                  <a:rot lat="0" lon="0" rev="10799999"/>
                </a:camera>
                <a:lightRig rig="balanced" dir="t">
                  <a:rot lat="0" lon="0" rev="8700000"/>
                </a:lightRig>
              </a:scene3d>
              <a:sp3d/>
            </p:spPr>
            <p:style>
              <a:lnRef idx="2">
                <a:scrgbClr r="0" g="0" b="0"/>
              </a:lnRef>
              <a:fillRef idx="0">
                <a:scrgbClr r="0" g="0" b="0"/>
              </a:fillRef>
              <a:effectRef idx="0">
                <a:scrgbClr r="0" g="0" b="0"/>
              </a:effectRef>
              <a:fontRef idx="minor">
                <a:schemeClr val="tx1">
                  <a:hueOff val="0"/>
                  <a:satOff val="0"/>
                  <a:lumOff val="0"/>
                  <a:alphaOff val="0"/>
                </a:schemeClr>
              </a:fontRef>
            </p:style>
            <p:txBody>
              <a:bodyPr spcFirstLastPara="0" vert="horz" wrap="square" lIns="609414" tIns="-13670" rIns="609413" bIns="-13669" numCol="1" spcCol="1270" anchor="ctr" anchorCtr="0">
                <a:noAutofit/>
                <a:flatTx/>
              </a:bodyPr>
              <a:lstStyle/>
              <a:p>
                <a:pPr marL="0" lvl="0" indent="0" algn="ctr" defTabSz="222250">
                  <a:lnSpc>
                    <a:spcPct val="90000"/>
                  </a:lnSpc>
                  <a:spcBef>
                    <a:spcPct val="0"/>
                  </a:spcBef>
                  <a:spcAft>
                    <a:spcPct val="35000"/>
                  </a:spcAft>
                  <a:buNone/>
                </a:pPr>
                <a:endParaRPr lang="en-US" sz="500" kern="1200"/>
              </a:p>
            </p:txBody>
          </p:sp>
          <p:sp>
            <p:nvSpPr>
              <p:cNvPr id="9" name="Freeform: Shape 8">
                <a:extLst>
                  <a:ext uri="{FF2B5EF4-FFF2-40B4-BE49-F238E27FC236}">
                    <a16:creationId xmlns:a16="http://schemas.microsoft.com/office/drawing/2014/main" id="{74507AC1-27CA-7F9A-059D-23FADB472AE8}"/>
                  </a:ext>
                </a:extLst>
              </p:cNvPr>
              <p:cNvSpPr/>
              <p:nvPr/>
            </p:nvSpPr>
            <p:spPr>
              <a:xfrm>
                <a:off x="5421827" y="2611931"/>
                <a:ext cx="2135745" cy="1067872"/>
              </a:xfrm>
              <a:custGeom>
                <a:avLst/>
                <a:gdLst>
                  <a:gd name="connsiteX0" fmla="*/ 0 w 2135745"/>
                  <a:gd name="connsiteY0" fmla="*/ 106787 h 1067872"/>
                  <a:gd name="connsiteX1" fmla="*/ 106787 w 2135745"/>
                  <a:gd name="connsiteY1" fmla="*/ 0 h 1067872"/>
                  <a:gd name="connsiteX2" fmla="*/ 2028958 w 2135745"/>
                  <a:gd name="connsiteY2" fmla="*/ 0 h 1067872"/>
                  <a:gd name="connsiteX3" fmla="*/ 2135745 w 2135745"/>
                  <a:gd name="connsiteY3" fmla="*/ 106787 h 1067872"/>
                  <a:gd name="connsiteX4" fmla="*/ 2135745 w 2135745"/>
                  <a:gd name="connsiteY4" fmla="*/ 961085 h 1067872"/>
                  <a:gd name="connsiteX5" fmla="*/ 2028958 w 2135745"/>
                  <a:gd name="connsiteY5" fmla="*/ 1067872 h 1067872"/>
                  <a:gd name="connsiteX6" fmla="*/ 106787 w 2135745"/>
                  <a:gd name="connsiteY6" fmla="*/ 1067872 h 1067872"/>
                  <a:gd name="connsiteX7" fmla="*/ 0 w 2135745"/>
                  <a:gd name="connsiteY7" fmla="*/ 961085 h 1067872"/>
                  <a:gd name="connsiteX8" fmla="*/ 0 w 2135745"/>
                  <a:gd name="connsiteY8" fmla="*/ 106787 h 10678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135745" h="1067872">
                    <a:moveTo>
                      <a:pt x="0" y="106787"/>
                    </a:moveTo>
                    <a:cubicBezTo>
                      <a:pt x="0" y="47810"/>
                      <a:pt x="47810" y="0"/>
                      <a:pt x="106787" y="0"/>
                    </a:cubicBezTo>
                    <a:lnTo>
                      <a:pt x="2028958" y="0"/>
                    </a:lnTo>
                    <a:cubicBezTo>
                      <a:pt x="2087935" y="0"/>
                      <a:pt x="2135745" y="47810"/>
                      <a:pt x="2135745" y="106787"/>
                    </a:cubicBezTo>
                    <a:lnTo>
                      <a:pt x="2135745" y="961085"/>
                    </a:lnTo>
                    <a:cubicBezTo>
                      <a:pt x="2135745" y="1020062"/>
                      <a:pt x="2087935" y="1067872"/>
                      <a:pt x="2028958" y="1067872"/>
                    </a:cubicBezTo>
                    <a:lnTo>
                      <a:pt x="106787" y="1067872"/>
                    </a:lnTo>
                    <a:cubicBezTo>
                      <a:pt x="47810" y="1067872"/>
                      <a:pt x="0" y="1020062"/>
                      <a:pt x="0" y="961085"/>
                    </a:cubicBezTo>
                    <a:lnTo>
                      <a:pt x="0" y="106787"/>
                    </a:lnTo>
                    <a:close/>
                  </a:path>
                </a:pathLst>
              </a:custGeom>
              <a:ln>
                <a:noFill/>
              </a:ln>
              <a:effectLst>
                <a:outerShdw blurRad="44450" dist="27940" dir="5400000" algn="ctr">
                  <a:srgbClr val="000000">
                    <a:alpha val="32000"/>
                  </a:srgbClr>
                </a:outerShdw>
              </a:effectLst>
              <a:scene3d>
                <a:camera prst="orthographicFront">
                  <a:rot lat="0" lon="0" rev="10799999"/>
                </a:camera>
                <a:lightRig rig="balanced" dir="t">
                  <a:rot lat="0" lon="0" rev="8700000"/>
                </a:lightRig>
              </a:scene3d>
              <a:sp3d>
                <a:bevelT w="190500" h="38100"/>
              </a:sp3d>
            </p:spPr>
            <p:style>
              <a:lnRef idx="2">
                <a:scrgbClr r="0" g="0" b="0"/>
              </a:lnRef>
              <a:fillRef idx="1">
                <a:schemeClr val="accent1">
                  <a:hueOff val="0"/>
                  <a:satOff val="0"/>
                  <a:lumOff val="0"/>
                  <a:alphaOff val="0"/>
                </a:schemeClr>
              </a:fillRef>
              <a:effectRef idx="0">
                <a:scrgbClr r="0" g="0" b="0"/>
              </a:effectRef>
              <a:fontRef idx="minor">
                <a:schemeClr val="lt1"/>
              </a:fontRef>
            </p:style>
            <p:txBody>
              <a:bodyPr spcFirstLastPara="0" vert="horz" wrap="square" lIns="46517" tIns="46517" rIns="46517" bIns="46517" numCol="1" spcCol="1270" anchor="ctr" anchorCtr="0">
                <a:noAutofit/>
                <a:flatTx/>
              </a:bodyPr>
              <a:lstStyle/>
              <a:p>
                <a:pPr algn="ctr" rtl="1"/>
                <a:r>
                  <a:rPr lang="ar-SA" sz="2400" b="1" dirty="0"/>
                  <a:t>الم</a:t>
                </a:r>
                <a:r>
                  <a:rPr lang="ar-EG" sz="2400" b="1" dirty="0"/>
                  <a:t>ُ</a:t>
                </a:r>
                <a:r>
                  <a:rPr lang="ar-SA" sz="2400" b="1" dirty="0" err="1"/>
                  <a:t>ستوى</a:t>
                </a:r>
                <a:r>
                  <a:rPr lang="ar-SA" sz="2400" b="1" dirty="0"/>
                  <a:t> التجريبي (العملي)</a:t>
                </a:r>
                <a:endParaRPr lang="ar-EG" sz="2400" b="1" dirty="0"/>
              </a:p>
              <a:p>
                <a:pPr algn="ctr" rtl="1"/>
                <a:r>
                  <a:rPr lang="en-US" sz="2400" b="1" dirty="0"/>
                  <a:t>Applied Research </a:t>
                </a:r>
              </a:p>
            </p:txBody>
          </p:sp>
          <p:sp>
            <p:nvSpPr>
              <p:cNvPr id="10" name="Freeform: Shape 9">
                <a:extLst>
                  <a:ext uri="{FF2B5EF4-FFF2-40B4-BE49-F238E27FC236}">
                    <a16:creationId xmlns:a16="http://schemas.microsoft.com/office/drawing/2014/main" id="{0CDAD013-9191-8178-6E17-F54390A9FC9A}"/>
                  </a:ext>
                </a:extLst>
              </p:cNvPr>
              <p:cNvSpPr/>
              <p:nvPr/>
            </p:nvSpPr>
            <p:spPr>
              <a:xfrm rot="19457599">
                <a:off x="7458686" y="2821117"/>
                <a:ext cx="1052071" cy="35473"/>
              </a:xfrm>
              <a:custGeom>
                <a:avLst/>
                <a:gdLst>
                  <a:gd name="connsiteX0" fmla="*/ 0 w 1052071"/>
                  <a:gd name="connsiteY0" fmla="*/ 17736 h 35473"/>
                  <a:gd name="connsiteX1" fmla="*/ 1052071 w 1052071"/>
                  <a:gd name="connsiteY1" fmla="*/ 17736 h 35473"/>
                </a:gdLst>
                <a:ahLst/>
                <a:cxnLst>
                  <a:cxn ang="0">
                    <a:pos x="connsiteX0" y="connsiteY0"/>
                  </a:cxn>
                  <a:cxn ang="0">
                    <a:pos x="connsiteX1" y="connsiteY1"/>
                  </a:cxn>
                </a:cxnLst>
                <a:rect l="l" t="t" r="r" b="b"/>
                <a:pathLst>
                  <a:path w="1052071" h="35473">
                    <a:moveTo>
                      <a:pt x="0" y="17736"/>
                    </a:moveTo>
                    <a:lnTo>
                      <a:pt x="1052071" y="17736"/>
                    </a:lnTo>
                  </a:path>
                </a:pathLst>
              </a:custGeom>
              <a:noFill/>
              <a:ln>
                <a:noFill/>
              </a:ln>
              <a:effectLst>
                <a:outerShdw blurRad="44450" dist="27940" dir="5400000" algn="ctr">
                  <a:srgbClr val="000000">
                    <a:alpha val="32000"/>
                  </a:srgbClr>
                </a:outerShdw>
              </a:effectLst>
              <a:scene3d>
                <a:camera prst="orthographicFront">
                  <a:rot lat="0" lon="0" rev="10799999"/>
                </a:camera>
                <a:lightRig rig="balanced" dir="t">
                  <a:rot lat="0" lon="0" rev="8700000"/>
                </a:lightRig>
              </a:scene3d>
              <a:sp3d/>
            </p:spPr>
            <p:style>
              <a:lnRef idx="2">
                <a:scrgbClr r="0" g="0" b="0"/>
              </a:lnRef>
              <a:fillRef idx="0">
                <a:scrgbClr r="0" g="0" b="0"/>
              </a:fillRef>
              <a:effectRef idx="0">
                <a:scrgbClr r="0" g="0" b="0"/>
              </a:effectRef>
              <a:fontRef idx="minor">
                <a:schemeClr val="tx1">
                  <a:hueOff val="0"/>
                  <a:satOff val="0"/>
                  <a:lumOff val="0"/>
                  <a:alphaOff val="0"/>
                </a:schemeClr>
              </a:fontRef>
            </p:style>
            <p:txBody>
              <a:bodyPr spcFirstLastPara="0" vert="horz" wrap="square" lIns="512433" tIns="-8565" rIns="512434" bIns="-8566" numCol="1" spcCol="1270" anchor="ctr" anchorCtr="0">
                <a:noAutofit/>
                <a:flatTx/>
              </a:bodyPr>
              <a:lstStyle/>
              <a:p>
                <a:pPr marL="0" lvl="0" indent="0" algn="ctr" defTabSz="222250">
                  <a:lnSpc>
                    <a:spcPct val="90000"/>
                  </a:lnSpc>
                  <a:spcBef>
                    <a:spcPct val="0"/>
                  </a:spcBef>
                  <a:spcAft>
                    <a:spcPct val="35000"/>
                  </a:spcAft>
                  <a:buNone/>
                </a:pPr>
                <a:endParaRPr lang="en-US" sz="500" kern="1200"/>
              </a:p>
            </p:txBody>
          </p:sp>
          <p:sp>
            <p:nvSpPr>
              <p:cNvPr id="12" name="Freeform: Shape 11">
                <a:extLst>
                  <a:ext uri="{FF2B5EF4-FFF2-40B4-BE49-F238E27FC236}">
                    <a16:creationId xmlns:a16="http://schemas.microsoft.com/office/drawing/2014/main" id="{DF6BD6FD-EA3F-F588-5141-975FF70EB49E}"/>
                  </a:ext>
                </a:extLst>
              </p:cNvPr>
              <p:cNvSpPr/>
              <p:nvPr/>
            </p:nvSpPr>
            <p:spPr>
              <a:xfrm rot="2142401">
                <a:off x="7458686" y="3435144"/>
                <a:ext cx="1052071" cy="35473"/>
              </a:xfrm>
              <a:custGeom>
                <a:avLst/>
                <a:gdLst>
                  <a:gd name="connsiteX0" fmla="*/ 0 w 1052071"/>
                  <a:gd name="connsiteY0" fmla="*/ 17736 h 35473"/>
                  <a:gd name="connsiteX1" fmla="*/ 1052071 w 1052071"/>
                  <a:gd name="connsiteY1" fmla="*/ 17736 h 35473"/>
                </a:gdLst>
                <a:ahLst/>
                <a:cxnLst>
                  <a:cxn ang="0">
                    <a:pos x="connsiteX0" y="connsiteY0"/>
                  </a:cxn>
                  <a:cxn ang="0">
                    <a:pos x="connsiteX1" y="connsiteY1"/>
                  </a:cxn>
                </a:cxnLst>
                <a:rect l="l" t="t" r="r" b="b"/>
                <a:pathLst>
                  <a:path w="1052071" h="35473">
                    <a:moveTo>
                      <a:pt x="0" y="17736"/>
                    </a:moveTo>
                    <a:lnTo>
                      <a:pt x="1052071" y="17736"/>
                    </a:lnTo>
                  </a:path>
                </a:pathLst>
              </a:custGeom>
              <a:noFill/>
              <a:ln>
                <a:noFill/>
              </a:ln>
              <a:effectLst>
                <a:outerShdw blurRad="44450" dist="27940" dir="5400000" algn="ctr">
                  <a:srgbClr val="000000">
                    <a:alpha val="32000"/>
                  </a:srgbClr>
                </a:outerShdw>
              </a:effectLst>
              <a:scene3d>
                <a:camera prst="orthographicFront">
                  <a:rot lat="0" lon="0" rev="10799999"/>
                </a:camera>
                <a:lightRig rig="balanced" dir="t">
                  <a:rot lat="0" lon="0" rev="8700000"/>
                </a:lightRig>
              </a:scene3d>
              <a:sp3d/>
            </p:spPr>
            <p:style>
              <a:lnRef idx="2">
                <a:scrgbClr r="0" g="0" b="0"/>
              </a:lnRef>
              <a:fillRef idx="0">
                <a:scrgbClr r="0" g="0" b="0"/>
              </a:fillRef>
              <a:effectRef idx="0">
                <a:scrgbClr r="0" g="0" b="0"/>
              </a:effectRef>
              <a:fontRef idx="minor">
                <a:schemeClr val="tx1">
                  <a:hueOff val="0"/>
                  <a:satOff val="0"/>
                  <a:lumOff val="0"/>
                  <a:alphaOff val="0"/>
                </a:schemeClr>
              </a:fontRef>
            </p:style>
            <p:txBody>
              <a:bodyPr spcFirstLastPara="0" vert="horz" wrap="square" lIns="512434" tIns="-8566" rIns="512433" bIns="-8565" numCol="1" spcCol="1270" anchor="ctr" anchorCtr="0">
                <a:noAutofit/>
                <a:flatTx/>
              </a:bodyPr>
              <a:lstStyle/>
              <a:p>
                <a:pPr marL="0" lvl="0" indent="0" algn="ctr" defTabSz="222250">
                  <a:lnSpc>
                    <a:spcPct val="90000"/>
                  </a:lnSpc>
                  <a:spcBef>
                    <a:spcPct val="0"/>
                  </a:spcBef>
                  <a:spcAft>
                    <a:spcPct val="35000"/>
                  </a:spcAft>
                  <a:buNone/>
                </a:pPr>
                <a:endParaRPr lang="en-US" sz="500" kern="1200"/>
              </a:p>
            </p:txBody>
          </p:sp>
          <p:sp>
            <p:nvSpPr>
              <p:cNvPr id="14" name="Freeform: Shape 13">
                <a:extLst>
                  <a:ext uri="{FF2B5EF4-FFF2-40B4-BE49-F238E27FC236}">
                    <a16:creationId xmlns:a16="http://schemas.microsoft.com/office/drawing/2014/main" id="{E3646605-62DB-2369-1E1A-98D7F6E6DAB6}"/>
                  </a:ext>
                </a:extLst>
              </p:cNvPr>
              <p:cNvSpPr/>
              <p:nvPr/>
            </p:nvSpPr>
            <p:spPr>
              <a:xfrm rot="2829178">
                <a:off x="4366557" y="4509691"/>
                <a:ext cx="1256240" cy="35473"/>
              </a:xfrm>
              <a:custGeom>
                <a:avLst/>
                <a:gdLst>
                  <a:gd name="connsiteX0" fmla="*/ 0 w 1256240"/>
                  <a:gd name="connsiteY0" fmla="*/ 17736 h 35473"/>
                  <a:gd name="connsiteX1" fmla="*/ 1256240 w 1256240"/>
                  <a:gd name="connsiteY1" fmla="*/ 17736 h 35473"/>
                </a:gdLst>
                <a:ahLst/>
                <a:cxnLst>
                  <a:cxn ang="0">
                    <a:pos x="connsiteX0" y="connsiteY0"/>
                  </a:cxn>
                  <a:cxn ang="0">
                    <a:pos x="connsiteX1" y="connsiteY1"/>
                  </a:cxn>
                </a:cxnLst>
                <a:rect l="l" t="t" r="r" b="b"/>
                <a:pathLst>
                  <a:path w="1256240" h="35473">
                    <a:moveTo>
                      <a:pt x="0" y="17736"/>
                    </a:moveTo>
                    <a:lnTo>
                      <a:pt x="1256240" y="17736"/>
                    </a:lnTo>
                  </a:path>
                </a:pathLst>
              </a:custGeom>
              <a:noFill/>
              <a:ln>
                <a:noFill/>
              </a:ln>
              <a:effectLst>
                <a:outerShdw blurRad="44450" dist="27940" dir="5400000" algn="ctr">
                  <a:srgbClr val="000000">
                    <a:alpha val="32000"/>
                  </a:srgbClr>
                </a:outerShdw>
              </a:effectLst>
              <a:scene3d>
                <a:camera prst="orthographicFront">
                  <a:rot lat="0" lon="0" rev="10799999"/>
                </a:camera>
                <a:lightRig rig="balanced" dir="t">
                  <a:rot lat="0" lon="0" rev="8700000"/>
                </a:lightRig>
              </a:scene3d>
              <a:sp3d/>
            </p:spPr>
            <p:style>
              <a:lnRef idx="2">
                <a:scrgbClr r="0" g="0" b="0"/>
              </a:lnRef>
              <a:fillRef idx="0">
                <a:scrgbClr r="0" g="0" b="0"/>
              </a:fillRef>
              <a:effectRef idx="0">
                <a:scrgbClr r="0" g="0" b="0"/>
              </a:effectRef>
              <a:fontRef idx="minor">
                <a:schemeClr val="tx1">
                  <a:hueOff val="0"/>
                  <a:satOff val="0"/>
                  <a:lumOff val="0"/>
                  <a:alphaOff val="0"/>
                </a:schemeClr>
              </a:fontRef>
            </p:style>
            <p:txBody>
              <a:bodyPr spcFirstLastPara="0" vert="horz" wrap="square" lIns="609414" tIns="-13670" rIns="609413" bIns="-13670" numCol="1" spcCol="1270" anchor="ctr" anchorCtr="0">
                <a:noAutofit/>
                <a:flatTx/>
              </a:bodyPr>
              <a:lstStyle/>
              <a:p>
                <a:pPr marL="0" lvl="0" indent="0" algn="ctr" defTabSz="222250">
                  <a:lnSpc>
                    <a:spcPct val="90000"/>
                  </a:lnSpc>
                  <a:spcBef>
                    <a:spcPct val="0"/>
                  </a:spcBef>
                  <a:spcAft>
                    <a:spcPct val="35000"/>
                  </a:spcAft>
                  <a:buNone/>
                </a:pPr>
                <a:endParaRPr lang="en-US" sz="500" kern="1200"/>
              </a:p>
            </p:txBody>
          </p:sp>
          <p:sp>
            <p:nvSpPr>
              <p:cNvPr id="15" name="Freeform: Shape 14">
                <a:extLst>
                  <a:ext uri="{FF2B5EF4-FFF2-40B4-BE49-F238E27FC236}">
                    <a16:creationId xmlns:a16="http://schemas.microsoft.com/office/drawing/2014/main" id="{B1BE3081-62AA-EB2F-22DD-9562936F58BE}"/>
                  </a:ext>
                </a:extLst>
              </p:cNvPr>
              <p:cNvSpPr/>
              <p:nvPr/>
            </p:nvSpPr>
            <p:spPr>
              <a:xfrm>
                <a:off x="5421827" y="4454011"/>
                <a:ext cx="2135745" cy="1067872"/>
              </a:xfrm>
              <a:custGeom>
                <a:avLst/>
                <a:gdLst>
                  <a:gd name="connsiteX0" fmla="*/ 0 w 2135745"/>
                  <a:gd name="connsiteY0" fmla="*/ 106787 h 1067872"/>
                  <a:gd name="connsiteX1" fmla="*/ 106787 w 2135745"/>
                  <a:gd name="connsiteY1" fmla="*/ 0 h 1067872"/>
                  <a:gd name="connsiteX2" fmla="*/ 2028958 w 2135745"/>
                  <a:gd name="connsiteY2" fmla="*/ 0 h 1067872"/>
                  <a:gd name="connsiteX3" fmla="*/ 2135745 w 2135745"/>
                  <a:gd name="connsiteY3" fmla="*/ 106787 h 1067872"/>
                  <a:gd name="connsiteX4" fmla="*/ 2135745 w 2135745"/>
                  <a:gd name="connsiteY4" fmla="*/ 961085 h 1067872"/>
                  <a:gd name="connsiteX5" fmla="*/ 2028958 w 2135745"/>
                  <a:gd name="connsiteY5" fmla="*/ 1067872 h 1067872"/>
                  <a:gd name="connsiteX6" fmla="*/ 106787 w 2135745"/>
                  <a:gd name="connsiteY6" fmla="*/ 1067872 h 1067872"/>
                  <a:gd name="connsiteX7" fmla="*/ 0 w 2135745"/>
                  <a:gd name="connsiteY7" fmla="*/ 961085 h 1067872"/>
                  <a:gd name="connsiteX8" fmla="*/ 0 w 2135745"/>
                  <a:gd name="connsiteY8" fmla="*/ 106787 h 10678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135745" h="1067872">
                    <a:moveTo>
                      <a:pt x="0" y="106787"/>
                    </a:moveTo>
                    <a:cubicBezTo>
                      <a:pt x="0" y="47810"/>
                      <a:pt x="47810" y="0"/>
                      <a:pt x="106787" y="0"/>
                    </a:cubicBezTo>
                    <a:lnTo>
                      <a:pt x="2028958" y="0"/>
                    </a:lnTo>
                    <a:cubicBezTo>
                      <a:pt x="2087935" y="0"/>
                      <a:pt x="2135745" y="47810"/>
                      <a:pt x="2135745" y="106787"/>
                    </a:cubicBezTo>
                    <a:lnTo>
                      <a:pt x="2135745" y="961085"/>
                    </a:lnTo>
                    <a:cubicBezTo>
                      <a:pt x="2135745" y="1020062"/>
                      <a:pt x="2087935" y="1067872"/>
                      <a:pt x="2028958" y="1067872"/>
                    </a:cubicBezTo>
                    <a:lnTo>
                      <a:pt x="106787" y="1067872"/>
                    </a:lnTo>
                    <a:cubicBezTo>
                      <a:pt x="47810" y="1067872"/>
                      <a:pt x="0" y="1020062"/>
                      <a:pt x="0" y="961085"/>
                    </a:cubicBezTo>
                    <a:lnTo>
                      <a:pt x="0" y="106787"/>
                    </a:lnTo>
                    <a:close/>
                  </a:path>
                </a:pathLst>
              </a:custGeom>
              <a:ln>
                <a:noFill/>
              </a:ln>
              <a:effectLst>
                <a:outerShdw blurRad="44450" dist="27940" dir="5400000" algn="ctr">
                  <a:srgbClr val="000000">
                    <a:alpha val="32000"/>
                  </a:srgbClr>
                </a:outerShdw>
              </a:effectLst>
              <a:scene3d>
                <a:camera prst="orthographicFront">
                  <a:rot lat="0" lon="0" rev="10799999"/>
                </a:camera>
                <a:lightRig rig="balanced" dir="t">
                  <a:rot lat="0" lon="0" rev="8700000"/>
                </a:lightRig>
              </a:scene3d>
              <a:sp3d>
                <a:bevelT w="190500" h="38100"/>
              </a:sp3d>
            </p:spPr>
            <p:style>
              <a:lnRef idx="2">
                <a:scrgbClr r="0" g="0" b="0"/>
              </a:lnRef>
              <a:fillRef idx="1">
                <a:schemeClr val="accent1">
                  <a:hueOff val="0"/>
                  <a:satOff val="0"/>
                  <a:lumOff val="0"/>
                  <a:alphaOff val="0"/>
                </a:schemeClr>
              </a:fillRef>
              <a:effectRef idx="0">
                <a:scrgbClr r="0" g="0" b="0"/>
              </a:effectRef>
              <a:fontRef idx="minor">
                <a:schemeClr val="lt1"/>
              </a:fontRef>
            </p:style>
            <p:txBody>
              <a:bodyPr spcFirstLastPara="0" vert="horz" wrap="square" lIns="46517" tIns="46517" rIns="46517" bIns="46517" numCol="1" spcCol="1270" anchor="ctr" anchorCtr="0">
                <a:noAutofit/>
                <a:flatTx/>
              </a:bodyPr>
              <a:lstStyle/>
              <a:p>
                <a:pPr algn="ctr" rtl="1"/>
                <a:r>
                  <a:rPr lang="ar-SA" sz="2400" b="1" dirty="0"/>
                  <a:t>الم</a:t>
                </a:r>
                <a:r>
                  <a:rPr lang="ar-EG" sz="2400" b="1" dirty="0"/>
                  <a:t>ُ</a:t>
                </a:r>
                <a:r>
                  <a:rPr lang="ar-SA" sz="2400" b="1" dirty="0" err="1"/>
                  <a:t>ستوى</a:t>
                </a:r>
                <a:r>
                  <a:rPr lang="ar-SA" sz="2400" b="1" dirty="0"/>
                  <a:t> النظري (الم</a:t>
                </a:r>
                <a:r>
                  <a:rPr lang="ar-EG" sz="2400" b="1" dirty="0"/>
                  <a:t>ُ</a:t>
                </a:r>
                <a:r>
                  <a:rPr lang="ar-SA" sz="2400" b="1" dirty="0"/>
                  <a:t>جرّد)</a:t>
                </a:r>
                <a:endParaRPr lang="ar-EG" sz="2400" b="1" dirty="0"/>
              </a:p>
              <a:p>
                <a:pPr algn="ctr" rtl="1"/>
                <a:r>
                  <a:rPr lang="en-US" sz="2400" b="1" dirty="0"/>
                  <a:t>Basic Research </a:t>
                </a:r>
              </a:p>
            </p:txBody>
          </p:sp>
          <p:sp>
            <p:nvSpPr>
              <p:cNvPr id="18" name="Freeform: Shape 17">
                <a:extLst>
                  <a:ext uri="{FF2B5EF4-FFF2-40B4-BE49-F238E27FC236}">
                    <a16:creationId xmlns:a16="http://schemas.microsoft.com/office/drawing/2014/main" id="{9B2C9795-67F0-D6D2-E09F-5BFDA323F271}"/>
                  </a:ext>
                </a:extLst>
              </p:cNvPr>
              <p:cNvSpPr/>
              <p:nvPr/>
            </p:nvSpPr>
            <p:spPr>
              <a:xfrm>
                <a:off x="7557572" y="4970211"/>
                <a:ext cx="854298" cy="35473"/>
              </a:xfrm>
              <a:custGeom>
                <a:avLst/>
                <a:gdLst>
                  <a:gd name="connsiteX0" fmla="*/ 0 w 854298"/>
                  <a:gd name="connsiteY0" fmla="*/ 17736 h 35473"/>
                  <a:gd name="connsiteX1" fmla="*/ 854298 w 854298"/>
                  <a:gd name="connsiteY1" fmla="*/ 17736 h 35473"/>
                </a:gdLst>
                <a:ahLst/>
                <a:cxnLst>
                  <a:cxn ang="0">
                    <a:pos x="connsiteX0" y="connsiteY0"/>
                  </a:cxn>
                  <a:cxn ang="0">
                    <a:pos x="connsiteX1" y="connsiteY1"/>
                  </a:cxn>
                </a:cxnLst>
                <a:rect l="l" t="t" r="r" b="b"/>
                <a:pathLst>
                  <a:path w="854298" h="35473">
                    <a:moveTo>
                      <a:pt x="0" y="17736"/>
                    </a:moveTo>
                    <a:lnTo>
                      <a:pt x="854298" y="17736"/>
                    </a:lnTo>
                  </a:path>
                </a:pathLst>
              </a:custGeom>
              <a:noFill/>
              <a:ln>
                <a:noFill/>
              </a:ln>
              <a:effectLst>
                <a:outerShdw blurRad="44450" dist="27940" dir="5400000" algn="ctr">
                  <a:srgbClr val="000000">
                    <a:alpha val="32000"/>
                  </a:srgbClr>
                </a:outerShdw>
              </a:effectLst>
              <a:scene3d>
                <a:camera prst="orthographicFront">
                  <a:rot lat="0" lon="0" rev="10799999"/>
                </a:camera>
                <a:lightRig rig="balanced" dir="t">
                  <a:rot lat="0" lon="0" rev="8700000"/>
                </a:lightRig>
              </a:scene3d>
              <a:sp3d/>
            </p:spPr>
            <p:style>
              <a:lnRef idx="2">
                <a:scrgbClr r="0" g="0" b="0"/>
              </a:lnRef>
              <a:fillRef idx="0">
                <a:scrgbClr r="0" g="0" b="0"/>
              </a:fillRef>
              <a:effectRef idx="0">
                <a:scrgbClr r="0" g="0" b="0"/>
              </a:effectRef>
              <a:fontRef idx="minor">
                <a:schemeClr val="tx1">
                  <a:hueOff val="0"/>
                  <a:satOff val="0"/>
                  <a:lumOff val="0"/>
                  <a:alphaOff val="0"/>
                </a:schemeClr>
              </a:fontRef>
            </p:style>
            <p:txBody>
              <a:bodyPr spcFirstLastPara="0" vert="horz" wrap="square" lIns="418492" tIns="-3621" rIns="418492" bIns="-3620" numCol="1" spcCol="1270" anchor="ctr" anchorCtr="0">
                <a:noAutofit/>
                <a:flatTx/>
              </a:bodyPr>
              <a:lstStyle/>
              <a:p>
                <a:pPr marL="0" lvl="0" indent="0" algn="ctr" defTabSz="222250">
                  <a:lnSpc>
                    <a:spcPct val="90000"/>
                  </a:lnSpc>
                  <a:spcBef>
                    <a:spcPct val="0"/>
                  </a:spcBef>
                  <a:spcAft>
                    <a:spcPct val="35000"/>
                  </a:spcAft>
                  <a:buNone/>
                </a:pPr>
                <a:endParaRPr lang="en-US" sz="500" kern="1200"/>
              </a:p>
            </p:txBody>
          </p:sp>
        </p:grpSp>
        <p:sp>
          <p:nvSpPr>
            <p:cNvPr id="2" name="Arrow: Left 1">
              <a:extLst>
                <a:ext uri="{FF2B5EF4-FFF2-40B4-BE49-F238E27FC236}">
                  <a16:creationId xmlns:a16="http://schemas.microsoft.com/office/drawing/2014/main" id="{AF4A88D5-6EFF-ACC0-E141-91BEFF0CDD4B}"/>
                </a:ext>
              </a:extLst>
            </p:cNvPr>
            <p:cNvSpPr/>
            <p:nvPr/>
          </p:nvSpPr>
          <p:spPr>
            <a:xfrm rot="2330076">
              <a:off x="7243126" y="2660650"/>
              <a:ext cx="844550" cy="412750"/>
            </a:xfrm>
            <a:prstGeom prst="left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Arrow: Left 2">
              <a:extLst>
                <a:ext uri="{FF2B5EF4-FFF2-40B4-BE49-F238E27FC236}">
                  <a16:creationId xmlns:a16="http://schemas.microsoft.com/office/drawing/2014/main" id="{386BCFF9-0E0E-7598-C691-8ECCDA4346D7}"/>
                </a:ext>
              </a:extLst>
            </p:cNvPr>
            <p:cNvSpPr/>
            <p:nvPr/>
          </p:nvSpPr>
          <p:spPr>
            <a:xfrm rot="19326460">
              <a:off x="7244775" y="3903119"/>
              <a:ext cx="844550" cy="412750"/>
            </a:xfrm>
            <a:prstGeom prst="left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1" name="TextBox 10">
            <a:extLst>
              <a:ext uri="{FF2B5EF4-FFF2-40B4-BE49-F238E27FC236}">
                <a16:creationId xmlns:a16="http://schemas.microsoft.com/office/drawing/2014/main" id="{74F3457C-CF42-34DD-7A95-8A307650C1F4}"/>
              </a:ext>
            </a:extLst>
          </p:cNvPr>
          <p:cNvSpPr txBox="1"/>
          <p:nvPr/>
        </p:nvSpPr>
        <p:spPr>
          <a:xfrm>
            <a:off x="3085227" y="1128103"/>
            <a:ext cx="7146402" cy="523220"/>
          </a:xfrm>
          <a:prstGeom prst="rect">
            <a:avLst/>
          </a:prstGeom>
          <a:noFill/>
        </p:spPr>
        <p:txBody>
          <a:bodyPr wrap="square" rtlCol="0">
            <a:spAutoFit/>
          </a:bodyPr>
          <a:lstStyle/>
          <a:p>
            <a:pPr algn="ctr"/>
            <a:r>
              <a:rPr lang="ar-EG" sz="2800" b="1" dirty="0">
                <a:solidFill>
                  <a:srgbClr val="2E3957"/>
                </a:solidFill>
                <a:effectLst>
                  <a:outerShdw blurRad="38100" dist="38100" dir="2700000" algn="tl">
                    <a:srgbClr val="000000">
                      <a:alpha val="43137"/>
                    </a:srgbClr>
                  </a:outerShdw>
                </a:effectLst>
                <a:latin typeface="Alexandria"/>
                <a:cs typeface="+mj-cs"/>
              </a:rPr>
              <a:t>4. مُستويات البحث</a:t>
            </a:r>
            <a:r>
              <a:rPr lang="ar-SA" sz="2800" b="1" dirty="0">
                <a:solidFill>
                  <a:srgbClr val="2E3957"/>
                </a:solidFill>
                <a:effectLst>
                  <a:outerShdw blurRad="38100" dist="38100" dir="2700000" algn="tl">
                    <a:srgbClr val="000000">
                      <a:alpha val="43137"/>
                    </a:srgbClr>
                  </a:outerShdw>
                </a:effectLst>
                <a:latin typeface="Alexandria"/>
                <a:cs typeface="+mj-cs"/>
              </a:rPr>
              <a:t> الع</a:t>
            </a:r>
            <a:r>
              <a:rPr lang="ar-EG" sz="2800" b="1" dirty="0">
                <a:solidFill>
                  <a:srgbClr val="2E3957"/>
                </a:solidFill>
                <a:effectLst>
                  <a:outerShdw blurRad="38100" dist="38100" dir="2700000" algn="tl">
                    <a:srgbClr val="000000">
                      <a:alpha val="43137"/>
                    </a:srgbClr>
                  </a:outerShdw>
                </a:effectLst>
                <a:latin typeface="Alexandria"/>
                <a:cs typeface="+mj-cs"/>
              </a:rPr>
              <a:t>ِ</a:t>
            </a:r>
            <a:r>
              <a:rPr lang="ar-SA" sz="2800" b="1" dirty="0">
                <a:solidFill>
                  <a:srgbClr val="2E3957"/>
                </a:solidFill>
                <a:effectLst>
                  <a:outerShdw blurRad="38100" dist="38100" dir="2700000" algn="tl">
                    <a:srgbClr val="000000">
                      <a:alpha val="43137"/>
                    </a:srgbClr>
                  </a:outerShdw>
                </a:effectLst>
                <a:latin typeface="Alexandria"/>
                <a:cs typeface="+mj-cs"/>
              </a:rPr>
              <a:t>لمي</a:t>
            </a:r>
            <a:r>
              <a:rPr lang="ar-EG" sz="2800" b="1" dirty="0">
                <a:solidFill>
                  <a:srgbClr val="2E3957"/>
                </a:solidFill>
                <a:effectLst>
                  <a:outerShdw blurRad="38100" dist="38100" dir="2700000" algn="tl">
                    <a:srgbClr val="000000">
                      <a:alpha val="43137"/>
                    </a:srgbClr>
                  </a:outerShdw>
                </a:effectLst>
                <a:latin typeface="Alexandria"/>
                <a:cs typeface="+mj-cs"/>
              </a:rPr>
              <a:t>:</a:t>
            </a:r>
            <a:endParaRPr lang="en-US" sz="2800" b="1" dirty="0">
              <a:effectLst>
                <a:outerShdw blurRad="38100" dist="38100" dir="2700000" algn="tl">
                  <a:srgbClr val="000000">
                    <a:alpha val="43137"/>
                  </a:srgbClr>
                </a:outerShdw>
              </a:effectLst>
              <a:latin typeface="Alexandria" charset="0"/>
              <a:cs typeface="Alexandria" charset="0"/>
            </a:endParaRPr>
          </a:p>
        </p:txBody>
      </p:sp>
    </p:spTree>
    <p:extLst>
      <p:ext uri="{BB962C8B-B14F-4D97-AF65-F5344CB8AC3E}">
        <p14:creationId xmlns:p14="http://schemas.microsoft.com/office/powerpoint/2010/main" val="2515611889"/>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fade">
                                      <p:cBhvr>
                                        <p:cTn id="7" dur="1000"/>
                                        <p:tgtEl>
                                          <p:spTgt spid="22"/>
                                        </p:tgtEl>
                                      </p:cBhvr>
                                    </p:animEffect>
                                    <p:anim calcmode="lin" valueType="num">
                                      <p:cBhvr>
                                        <p:cTn id="8" dur="1000" fill="hold"/>
                                        <p:tgtEl>
                                          <p:spTgt spid="22"/>
                                        </p:tgtEl>
                                        <p:attrNameLst>
                                          <p:attrName>ppt_x</p:attrName>
                                        </p:attrNameLst>
                                      </p:cBhvr>
                                      <p:tavLst>
                                        <p:tav tm="0">
                                          <p:val>
                                            <p:strVal val="#ppt_x"/>
                                          </p:val>
                                        </p:tav>
                                        <p:tav tm="100000">
                                          <p:val>
                                            <p:strVal val="#ppt_x"/>
                                          </p:val>
                                        </p:tav>
                                      </p:tavLst>
                                    </p:anim>
                                    <p:anim calcmode="lin" valueType="num">
                                      <p:cBhvr>
                                        <p:cTn id="9" dur="1000" fill="hold"/>
                                        <p:tgtEl>
                                          <p:spTgt spid="22"/>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grpId="0" nodeType="afterEffect">
                                  <p:stCondLst>
                                    <p:cond delay="0"/>
                                  </p:stCondLst>
                                  <p:childTnLst>
                                    <p:set>
                                      <p:cBhvr>
                                        <p:cTn id="12" dur="1" fill="hold">
                                          <p:stCondLst>
                                            <p:cond delay="0"/>
                                          </p:stCondLst>
                                        </p:cTn>
                                        <p:tgtEl>
                                          <p:spTgt spid="11"/>
                                        </p:tgtEl>
                                        <p:attrNameLst>
                                          <p:attrName>style.visibility</p:attrName>
                                        </p:attrNameLst>
                                      </p:cBhvr>
                                      <p:to>
                                        <p:strVal val="visible"/>
                                      </p:to>
                                    </p:set>
                                    <p:animEffect transition="in" filter="fade">
                                      <p:cBhvr>
                                        <p:cTn id="13" dur="1000"/>
                                        <p:tgtEl>
                                          <p:spTgt spid="11"/>
                                        </p:tgtEl>
                                      </p:cBhvr>
                                    </p:animEffect>
                                    <p:anim calcmode="lin" valueType="num">
                                      <p:cBhvr>
                                        <p:cTn id="14" dur="1000" fill="hold"/>
                                        <p:tgtEl>
                                          <p:spTgt spid="11"/>
                                        </p:tgtEl>
                                        <p:attrNameLst>
                                          <p:attrName>ppt_x</p:attrName>
                                        </p:attrNameLst>
                                      </p:cBhvr>
                                      <p:tavLst>
                                        <p:tav tm="0">
                                          <p:val>
                                            <p:strVal val="#ppt_x"/>
                                          </p:val>
                                        </p:tav>
                                        <p:tav tm="100000">
                                          <p:val>
                                            <p:strVal val="#ppt_x"/>
                                          </p:val>
                                        </p:tav>
                                      </p:tavLst>
                                    </p:anim>
                                    <p:anim calcmode="lin" valueType="num">
                                      <p:cBhvr>
                                        <p:cTn id="15"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Lst>
  </p:timing>
</p:sld>
</file>

<file path=ppt/slides/slide37.xml><?xml version="1.0" encoding="utf-8"?>
<p:sld xmlns:a="http://schemas.openxmlformats.org/drawingml/2006/main" xmlns:r="http://schemas.openxmlformats.org/officeDocument/2006/relationships" xmlns:p="http://schemas.openxmlformats.org/presentationml/2006/main">
  <p:cSld>
    <p:bg>
      <p:bgPr>
        <a:blipFill dpi="0" rotWithShape="1">
          <a:blip r:embed="rId4">
            <a:alphaModFix amt="76000"/>
            <a:lum/>
          </a:blip>
          <a:srcRect/>
          <a:stretch>
            <a:fillRect/>
          </a:stretch>
        </a:blipFill>
        <a:effectLst/>
      </p:bgPr>
    </p:bg>
    <p:spTree>
      <p:nvGrpSpPr>
        <p:cNvPr id="1" name="">
          <a:extLst>
            <a:ext uri="{FF2B5EF4-FFF2-40B4-BE49-F238E27FC236}">
              <a16:creationId xmlns:a16="http://schemas.microsoft.com/office/drawing/2014/main" id="{A1714529-3915-50A0-3BA6-1E926434B970}"/>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A0E83E31-439E-2181-B989-273DE3235358}"/>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الأولى</a:t>
            </a:r>
            <a:endParaRPr lang="en-US" sz="2400" b="1" dirty="0">
              <a:solidFill>
                <a:schemeClr val="bg1"/>
              </a:solidFill>
              <a:latin typeface="Alexandria" charset="0"/>
              <a:cs typeface="Alexandria" charset="0"/>
            </a:endParaRPr>
          </a:p>
        </p:txBody>
      </p:sp>
      <p:sp>
        <p:nvSpPr>
          <p:cNvPr id="2" name="TextBox 1">
            <a:extLst>
              <a:ext uri="{FF2B5EF4-FFF2-40B4-BE49-F238E27FC236}">
                <a16:creationId xmlns:a16="http://schemas.microsoft.com/office/drawing/2014/main" id="{9BE375F2-FE51-F1FB-AADD-01C735F9A7A8}"/>
              </a:ext>
            </a:extLst>
          </p:cNvPr>
          <p:cNvSpPr txBox="1"/>
          <p:nvPr/>
        </p:nvSpPr>
        <p:spPr>
          <a:xfrm>
            <a:off x="1962740" y="1730528"/>
            <a:ext cx="9307033" cy="461665"/>
          </a:xfrm>
          <a:prstGeom prst="rect">
            <a:avLst/>
          </a:prstGeom>
          <a:noFill/>
        </p:spPr>
        <p:txBody>
          <a:bodyPr wrap="square" rtlCol="0">
            <a:spAutoFit/>
          </a:bodyPr>
          <a:lstStyle/>
          <a:p>
            <a:pPr algn="just" rtl="1"/>
            <a:r>
              <a:rPr lang="ar-SA" sz="2400" b="1" dirty="0">
                <a:solidFill>
                  <a:srgbClr val="0070C0"/>
                </a:solidFill>
                <a:effectLst>
                  <a:outerShdw blurRad="38100" dist="38100" dir="2700000" algn="tl">
                    <a:srgbClr val="000000">
                      <a:alpha val="43137"/>
                    </a:srgbClr>
                  </a:outerShdw>
                </a:effectLst>
                <a:cs typeface="+mj-cs"/>
              </a:rPr>
              <a:t>م</a:t>
            </a:r>
            <a:r>
              <a:rPr lang="ar-EG" sz="2400" b="1" dirty="0">
                <a:solidFill>
                  <a:srgbClr val="0070C0"/>
                </a:solidFill>
                <a:effectLst>
                  <a:outerShdw blurRad="38100" dist="38100" dir="2700000" algn="tl">
                    <a:srgbClr val="000000">
                      <a:alpha val="43137"/>
                    </a:srgbClr>
                  </a:outerShdw>
                </a:effectLst>
                <a:cs typeface="+mj-cs"/>
              </a:rPr>
              <a:t>ُ</a:t>
            </a:r>
            <a:r>
              <a:rPr lang="ar-SA" sz="2400" b="1" dirty="0" err="1">
                <a:solidFill>
                  <a:srgbClr val="0070C0"/>
                </a:solidFill>
                <a:effectLst>
                  <a:outerShdw blurRad="38100" dist="38100" dir="2700000" algn="tl">
                    <a:srgbClr val="000000">
                      <a:alpha val="43137"/>
                    </a:srgbClr>
                  </a:outerShdw>
                </a:effectLst>
                <a:cs typeface="+mj-cs"/>
              </a:rPr>
              <a:t>ستويان</a:t>
            </a:r>
            <a:r>
              <a:rPr lang="ar-SA" sz="2400" b="1" dirty="0">
                <a:solidFill>
                  <a:srgbClr val="0070C0"/>
                </a:solidFill>
                <a:effectLst>
                  <a:outerShdw blurRad="38100" dist="38100" dir="2700000" algn="tl">
                    <a:srgbClr val="000000">
                      <a:alpha val="43137"/>
                    </a:srgbClr>
                  </a:outerShdw>
                </a:effectLst>
                <a:cs typeface="+mj-cs"/>
              </a:rPr>
              <a:t> للبحث العلمي</a:t>
            </a:r>
            <a:r>
              <a:rPr lang="en-US" sz="2400" b="1" dirty="0">
                <a:solidFill>
                  <a:srgbClr val="0070C0"/>
                </a:solidFill>
                <a:effectLst>
                  <a:outerShdw blurRad="38100" dist="38100" dir="2700000" algn="tl">
                    <a:srgbClr val="000000">
                      <a:alpha val="43137"/>
                    </a:srgbClr>
                  </a:outerShdw>
                </a:effectLst>
                <a:cs typeface="+mj-cs"/>
              </a:rPr>
              <a:t>:</a:t>
            </a:r>
            <a:endParaRPr lang="en-US" sz="2000" dirty="0">
              <a:solidFill>
                <a:srgbClr val="0070C0"/>
              </a:solidFill>
              <a:effectLst>
                <a:outerShdw blurRad="38100" dist="38100" dir="2700000" algn="tl">
                  <a:srgbClr val="000000">
                    <a:alpha val="43137"/>
                  </a:srgbClr>
                </a:outerShdw>
              </a:effectLst>
              <a:cs typeface="+mj-cs"/>
            </a:endParaRPr>
          </a:p>
        </p:txBody>
      </p:sp>
      <p:sp>
        <p:nvSpPr>
          <p:cNvPr id="3" name="TextBox 2">
            <a:extLst>
              <a:ext uri="{FF2B5EF4-FFF2-40B4-BE49-F238E27FC236}">
                <a16:creationId xmlns:a16="http://schemas.microsoft.com/office/drawing/2014/main" id="{0FA10DBC-EC77-1D3B-0354-95E2CC092ADF}"/>
              </a:ext>
            </a:extLst>
          </p:cNvPr>
          <p:cNvSpPr txBox="1"/>
          <p:nvPr/>
        </p:nvSpPr>
        <p:spPr>
          <a:xfrm>
            <a:off x="3085227" y="1128103"/>
            <a:ext cx="7146402" cy="523220"/>
          </a:xfrm>
          <a:prstGeom prst="rect">
            <a:avLst/>
          </a:prstGeom>
          <a:noFill/>
        </p:spPr>
        <p:txBody>
          <a:bodyPr wrap="square" rtlCol="0">
            <a:spAutoFit/>
          </a:bodyPr>
          <a:lstStyle/>
          <a:p>
            <a:pPr algn="ctr"/>
            <a:r>
              <a:rPr lang="ar-EG" sz="2800" b="1" dirty="0">
                <a:solidFill>
                  <a:srgbClr val="2E3957"/>
                </a:solidFill>
                <a:effectLst>
                  <a:outerShdw blurRad="38100" dist="38100" dir="2700000" algn="tl">
                    <a:srgbClr val="000000">
                      <a:alpha val="43137"/>
                    </a:srgbClr>
                  </a:outerShdw>
                </a:effectLst>
                <a:latin typeface="Alexandria"/>
                <a:cs typeface="+mj-cs"/>
              </a:rPr>
              <a:t>4. مُستويات البحث</a:t>
            </a:r>
            <a:r>
              <a:rPr lang="ar-SA" sz="2800" b="1" dirty="0">
                <a:solidFill>
                  <a:srgbClr val="2E3957"/>
                </a:solidFill>
                <a:effectLst>
                  <a:outerShdw blurRad="38100" dist="38100" dir="2700000" algn="tl">
                    <a:srgbClr val="000000">
                      <a:alpha val="43137"/>
                    </a:srgbClr>
                  </a:outerShdw>
                </a:effectLst>
                <a:latin typeface="Alexandria"/>
                <a:cs typeface="+mj-cs"/>
              </a:rPr>
              <a:t> الع</a:t>
            </a:r>
            <a:r>
              <a:rPr lang="ar-EG" sz="2800" b="1" dirty="0">
                <a:solidFill>
                  <a:srgbClr val="2E3957"/>
                </a:solidFill>
                <a:effectLst>
                  <a:outerShdw blurRad="38100" dist="38100" dir="2700000" algn="tl">
                    <a:srgbClr val="000000">
                      <a:alpha val="43137"/>
                    </a:srgbClr>
                  </a:outerShdw>
                </a:effectLst>
                <a:latin typeface="Alexandria"/>
                <a:cs typeface="+mj-cs"/>
              </a:rPr>
              <a:t>ِ</a:t>
            </a:r>
            <a:r>
              <a:rPr lang="ar-SA" sz="2800" b="1" dirty="0">
                <a:solidFill>
                  <a:srgbClr val="2E3957"/>
                </a:solidFill>
                <a:effectLst>
                  <a:outerShdw blurRad="38100" dist="38100" dir="2700000" algn="tl">
                    <a:srgbClr val="000000">
                      <a:alpha val="43137"/>
                    </a:srgbClr>
                  </a:outerShdw>
                </a:effectLst>
                <a:latin typeface="Alexandria"/>
                <a:cs typeface="+mj-cs"/>
              </a:rPr>
              <a:t>لمي</a:t>
            </a:r>
            <a:r>
              <a:rPr lang="ar-EG" sz="2800" b="1" dirty="0">
                <a:solidFill>
                  <a:srgbClr val="2E3957"/>
                </a:solidFill>
                <a:effectLst>
                  <a:outerShdw blurRad="38100" dist="38100" dir="2700000" algn="tl">
                    <a:srgbClr val="000000">
                      <a:alpha val="43137"/>
                    </a:srgbClr>
                  </a:outerShdw>
                </a:effectLst>
                <a:latin typeface="Alexandria"/>
                <a:cs typeface="+mj-cs"/>
              </a:rPr>
              <a:t>:</a:t>
            </a:r>
            <a:endParaRPr lang="en-US" sz="2800" b="1" dirty="0">
              <a:effectLst>
                <a:outerShdw blurRad="38100" dist="38100" dir="2700000" algn="tl">
                  <a:srgbClr val="000000">
                    <a:alpha val="43137"/>
                  </a:srgbClr>
                </a:outerShdw>
              </a:effectLst>
              <a:latin typeface="Alexandria" charset="0"/>
              <a:cs typeface="Alexandria" charset="0"/>
            </a:endParaRPr>
          </a:p>
        </p:txBody>
      </p:sp>
      <p:pic>
        <p:nvPicPr>
          <p:cNvPr id="8" name="Picture 7" descr="A computer and microphone on a desk&#10;&#10;AI-generated content may be incorrect.">
            <a:extLst>
              <a:ext uri="{FF2B5EF4-FFF2-40B4-BE49-F238E27FC236}">
                <a16:creationId xmlns:a16="http://schemas.microsoft.com/office/drawing/2014/main" id="{963B5137-43BB-7C9D-7B10-4BD4F48B88D3}"/>
              </a:ext>
            </a:extLst>
          </p:cNvPr>
          <p:cNvPicPr>
            <a:picLocks noChangeAspect="1"/>
          </p:cNvPicPr>
          <p:nvPr/>
        </p:nvPicPr>
        <p:blipFill>
          <a:blip r:embed="rId5"/>
          <a:stretch>
            <a:fillRect/>
          </a:stretch>
        </p:blipFill>
        <p:spPr>
          <a:xfrm>
            <a:off x="672611" y="2556715"/>
            <a:ext cx="2266970" cy="2340612"/>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p:spPr>
      </p:pic>
      <p:sp>
        <p:nvSpPr>
          <p:cNvPr id="11" name="TextBox 10">
            <a:extLst>
              <a:ext uri="{FF2B5EF4-FFF2-40B4-BE49-F238E27FC236}">
                <a16:creationId xmlns:a16="http://schemas.microsoft.com/office/drawing/2014/main" id="{03B2E92E-5E64-98D9-3278-416F96D4A0B6}"/>
              </a:ext>
            </a:extLst>
          </p:cNvPr>
          <p:cNvSpPr txBox="1"/>
          <p:nvPr/>
        </p:nvSpPr>
        <p:spPr>
          <a:xfrm>
            <a:off x="956279" y="2213044"/>
            <a:ext cx="10135181" cy="400110"/>
          </a:xfrm>
          <a:prstGeom prst="rect">
            <a:avLst/>
          </a:prstGeom>
          <a:noFill/>
        </p:spPr>
        <p:txBody>
          <a:bodyPr wrap="square" rtlCol="0">
            <a:spAutoFit/>
          </a:bodyPr>
          <a:lstStyle/>
          <a:p>
            <a:pPr algn="just" rtl="1"/>
            <a:r>
              <a:rPr lang="en-US" sz="2000" b="1" dirty="0">
                <a:cs typeface="+mj-cs"/>
              </a:rPr>
              <a:t>1</a:t>
            </a:r>
            <a:r>
              <a:rPr lang="ar-EG" sz="2000" b="1" dirty="0">
                <a:cs typeface="+mj-cs"/>
              </a:rPr>
              <a:t>) </a:t>
            </a:r>
            <a:r>
              <a:rPr lang="ar-SA" sz="2000" b="1" dirty="0">
                <a:cs typeface="+mj-cs"/>
              </a:rPr>
              <a:t>الم</a:t>
            </a:r>
            <a:r>
              <a:rPr lang="ar-EG" sz="2000" b="1" dirty="0">
                <a:cs typeface="+mj-cs"/>
              </a:rPr>
              <a:t>ُ</a:t>
            </a:r>
            <a:r>
              <a:rPr lang="ar-SA" sz="2000" b="1" dirty="0" err="1">
                <a:cs typeface="+mj-cs"/>
              </a:rPr>
              <a:t>ستوى</a:t>
            </a:r>
            <a:r>
              <a:rPr lang="ar-SA" sz="2000" b="1" dirty="0">
                <a:cs typeface="+mj-cs"/>
              </a:rPr>
              <a:t> النظري</a:t>
            </a:r>
            <a:r>
              <a:rPr lang="en-US" sz="2000" b="1" dirty="0">
                <a:cs typeface="+mj-cs"/>
              </a:rPr>
              <a:t>Basic Research </a:t>
            </a:r>
            <a:r>
              <a:rPr lang="ar-EG" sz="2000" b="1" dirty="0">
                <a:cs typeface="+mj-cs"/>
              </a:rPr>
              <a:t>:</a:t>
            </a:r>
          </a:p>
        </p:txBody>
      </p:sp>
      <p:sp>
        <p:nvSpPr>
          <p:cNvPr id="12" name="TextBox 11">
            <a:extLst>
              <a:ext uri="{FF2B5EF4-FFF2-40B4-BE49-F238E27FC236}">
                <a16:creationId xmlns:a16="http://schemas.microsoft.com/office/drawing/2014/main" id="{A6DCCB98-C222-AFE4-EF22-6E009652FF43}"/>
              </a:ext>
            </a:extLst>
          </p:cNvPr>
          <p:cNvSpPr txBox="1"/>
          <p:nvPr/>
        </p:nvSpPr>
        <p:spPr>
          <a:xfrm>
            <a:off x="2712515" y="2568989"/>
            <a:ext cx="8378945" cy="646331"/>
          </a:xfrm>
          <a:prstGeom prst="rect">
            <a:avLst/>
          </a:prstGeom>
          <a:noFill/>
        </p:spPr>
        <p:txBody>
          <a:bodyPr wrap="square" rtlCol="0">
            <a:spAutoFit/>
          </a:bodyPr>
          <a:lstStyle/>
          <a:p>
            <a:pPr algn="just" rtl="1"/>
            <a:r>
              <a:rPr lang="ar-EG" dirty="0">
                <a:cs typeface="+mj-cs"/>
              </a:rPr>
              <a:t>هو المُستوى الذي تُقدَّم فيه </a:t>
            </a:r>
            <a:r>
              <a:rPr lang="ar-EG" b="1" dirty="0">
                <a:cs typeface="+mj-cs"/>
              </a:rPr>
              <a:t>الأفكار النظرية</a:t>
            </a:r>
            <a:r>
              <a:rPr lang="ar-EG" dirty="0">
                <a:cs typeface="+mj-cs"/>
              </a:rPr>
              <a:t>، وهو يُعبّر عن المعرفة على شكل مفاهيم وأفكار مجردة، </a:t>
            </a:r>
          </a:p>
          <a:p>
            <a:pPr algn="just" rtl="1"/>
            <a:r>
              <a:rPr lang="ar-EG" b="1" dirty="0">
                <a:cs typeface="+mj-cs"/>
              </a:rPr>
              <a:t>دون القيام بمُلاحظتها أو قياسها بشكل تطبيقي</a:t>
            </a:r>
            <a:r>
              <a:rPr lang="ar-EG" dirty="0">
                <a:cs typeface="+mj-cs"/>
              </a:rPr>
              <a:t>.</a:t>
            </a:r>
          </a:p>
        </p:txBody>
      </p:sp>
      <p:sp>
        <p:nvSpPr>
          <p:cNvPr id="13" name="TextBox 12">
            <a:extLst>
              <a:ext uri="{FF2B5EF4-FFF2-40B4-BE49-F238E27FC236}">
                <a16:creationId xmlns:a16="http://schemas.microsoft.com/office/drawing/2014/main" id="{1CB5A190-9609-7E58-CD70-076D678189F2}"/>
              </a:ext>
            </a:extLst>
          </p:cNvPr>
          <p:cNvSpPr txBox="1"/>
          <p:nvPr/>
        </p:nvSpPr>
        <p:spPr>
          <a:xfrm>
            <a:off x="803937" y="5293787"/>
            <a:ext cx="10483908" cy="677108"/>
          </a:xfrm>
          <a:prstGeom prst="rect">
            <a:avLst/>
          </a:prstGeom>
          <a:noFill/>
        </p:spPr>
        <p:txBody>
          <a:bodyPr wrap="square" rtlCol="0">
            <a:spAutoFit/>
          </a:bodyPr>
          <a:lstStyle/>
          <a:p>
            <a:pPr marL="285750" indent="-285750" algn="r" rtl="1">
              <a:buFont typeface="Wingdings" panose="05000000000000000000" pitchFamily="2" charset="2"/>
              <a:buChar char="ü"/>
            </a:pPr>
            <a:r>
              <a:rPr lang="ar-SA" u="sng" dirty="0">
                <a:solidFill>
                  <a:srgbClr val="0070C0"/>
                </a:solidFill>
                <a:cs typeface="+mj-cs"/>
              </a:rPr>
              <a:t>مثال</a:t>
            </a:r>
            <a:r>
              <a:rPr lang="en-US" sz="2000" dirty="0">
                <a:solidFill>
                  <a:srgbClr val="0070C0"/>
                </a:solidFill>
                <a:cs typeface="+mj-cs"/>
              </a:rPr>
              <a:t>:</a:t>
            </a:r>
            <a:r>
              <a:rPr lang="ar-EG" sz="2000" dirty="0">
                <a:solidFill>
                  <a:srgbClr val="0070C0"/>
                </a:solidFill>
                <a:cs typeface="+mj-cs"/>
              </a:rPr>
              <a:t> </a:t>
            </a:r>
            <a:r>
              <a:rPr lang="ar-EG" dirty="0">
                <a:effectLst>
                  <a:outerShdw blurRad="38100" dist="38100" dir="2700000" algn="tl">
                    <a:srgbClr val="000000">
                      <a:alpha val="43137"/>
                    </a:srgbClr>
                  </a:outerShdw>
                </a:effectLst>
                <a:cs typeface="+mj-cs"/>
              </a:rPr>
              <a:t>باحث يقترح نموذجًا نظريًا جديدًا لفهم كيف تؤثر إعلانات مواقع التواصل الاجتماعي على السلوك الشرائي لدى الشباب. </a:t>
            </a:r>
            <a:r>
              <a:rPr lang="ar-EG" dirty="0">
                <a:cs typeface="+mj-cs"/>
              </a:rPr>
              <a:t>هذا النموذج ما زال في مستوى الفكرة، ولم يُختبر بعد، لذا فهو في المستوى النظري</a:t>
            </a:r>
            <a:r>
              <a:rPr lang="en-US" dirty="0">
                <a:cs typeface="+mj-cs"/>
              </a:rPr>
              <a:t>Theoretical Level </a:t>
            </a:r>
            <a:r>
              <a:rPr lang="ar-EG" dirty="0">
                <a:cs typeface="+mj-cs"/>
              </a:rPr>
              <a:t>.</a:t>
            </a:r>
          </a:p>
        </p:txBody>
      </p:sp>
      <p:sp>
        <p:nvSpPr>
          <p:cNvPr id="14" name="TextBox 13">
            <a:extLst>
              <a:ext uri="{FF2B5EF4-FFF2-40B4-BE49-F238E27FC236}">
                <a16:creationId xmlns:a16="http://schemas.microsoft.com/office/drawing/2014/main" id="{2A3B28F0-A249-87CC-3844-E6AF2907E8AA}"/>
              </a:ext>
            </a:extLst>
          </p:cNvPr>
          <p:cNvSpPr txBox="1"/>
          <p:nvPr/>
        </p:nvSpPr>
        <p:spPr>
          <a:xfrm>
            <a:off x="2712515" y="3317700"/>
            <a:ext cx="8378945" cy="369332"/>
          </a:xfrm>
          <a:prstGeom prst="rect">
            <a:avLst/>
          </a:prstGeom>
          <a:noFill/>
        </p:spPr>
        <p:txBody>
          <a:bodyPr wrap="square" rtlCol="0">
            <a:spAutoFit/>
          </a:bodyPr>
          <a:lstStyle/>
          <a:p>
            <a:pPr algn="just" rtl="1"/>
            <a:r>
              <a:rPr lang="ar-EG" u="sng" dirty="0"/>
              <a:t>ما يحتويه هذا المُستوى؟</a:t>
            </a:r>
            <a:endParaRPr lang="ar-EG" sz="1050" dirty="0"/>
          </a:p>
        </p:txBody>
      </p:sp>
      <p:sp>
        <p:nvSpPr>
          <p:cNvPr id="15" name="TextBox 14">
            <a:extLst>
              <a:ext uri="{FF2B5EF4-FFF2-40B4-BE49-F238E27FC236}">
                <a16:creationId xmlns:a16="http://schemas.microsoft.com/office/drawing/2014/main" id="{64FBA4AD-22B3-327A-92C2-FF8E1C9CF295}"/>
              </a:ext>
            </a:extLst>
          </p:cNvPr>
          <p:cNvSpPr txBox="1"/>
          <p:nvPr/>
        </p:nvSpPr>
        <p:spPr>
          <a:xfrm>
            <a:off x="2712515" y="3655233"/>
            <a:ext cx="8378945" cy="1477328"/>
          </a:xfrm>
          <a:prstGeom prst="rect">
            <a:avLst/>
          </a:prstGeom>
          <a:noFill/>
        </p:spPr>
        <p:txBody>
          <a:bodyPr wrap="square" rtlCol="0">
            <a:spAutoFit/>
          </a:bodyPr>
          <a:lstStyle/>
          <a:p>
            <a:pPr marL="285750" indent="-285750" algn="just" rtl="1">
              <a:buFont typeface="Arial" panose="020B0604020202020204" pitchFamily="34" charset="0"/>
              <a:buChar char="•"/>
            </a:pPr>
            <a:r>
              <a:rPr lang="ar-EG" dirty="0">
                <a:cs typeface="+mj-cs"/>
              </a:rPr>
              <a:t>نوع الدراسة (نظرية، تحليلية، ميدانية، وهكذا).</a:t>
            </a:r>
          </a:p>
          <a:p>
            <a:pPr marL="285750" indent="-285750" algn="just" rtl="1">
              <a:buFont typeface="Arial" panose="020B0604020202020204" pitchFamily="34" charset="0"/>
              <a:buChar char="•"/>
            </a:pPr>
            <a:r>
              <a:rPr lang="ar-EG" dirty="0">
                <a:cs typeface="+mj-cs"/>
              </a:rPr>
              <a:t>المنهجية المستخدمة (وصفي، كمي، كيفي، وهكذا).</a:t>
            </a:r>
          </a:p>
          <a:p>
            <a:pPr marL="285750" indent="-285750" algn="just" rtl="1">
              <a:buFont typeface="Arial" panose="020B0604020202020204" pitchFamily="34" charset="0"/>
              <a:buChar char="•"/>
            </a:pPr>
            <a:r>
              <a:rPr lang="ar-EG" dirty="0">
                <a:cs typeface="+mj-cs"/>
              </a:rPr>
              <a:t>طريقة جمع البيانات (استبيان، مقابلات، وهكذا).</a:t>
            </a:r>
          </a:p>
          <a:p>
            <a:pPr marL="285750" indent="-285750" algn="just" rtl="1">
              <a:buFont typeface="Arial" panose="020B0604020202020204" pitchFamily="34" charset="0"/>
              <a:buChar char="•"/>
            </a:pPr>
            <a:r>
              <a:rPr lang="ar-EG" dirty="0">
                <a:cs typeface="+mj-cs"/>
              </a:rPr>
              <a:t>أدوات التحليل الإحصائي (</a:t>
            </a:r>
            <a:r>
              <a:rPr lang="en-US" dirty="0">
                <a:cs typeface="+mj-cs"/>
              </a:rPr>
              <a:t>SPSS، AMOS</a:t>
            </a:r>
            <a:r>
              <a:rPr lang="ar-EG" dirty="0">
                <a:cs typeface="+mj-cs"/>
              </a:rPr>
              <a:t>، </a:t>
            </a:r>
            <a:r>
              <a:rPr lang="en-US" dirty="0">
                <a:cs typeface="+mj-cs"/>
              </a:rPr>
              <a:t>MPLUS</a:t>
            </a:r>
            <a:r>
              <a:rPr lang="ar-EG" dirty="0">
                <a:cs typeface="+mj-cs"/>
              </a:rPr>
              <a:t>، وهكذا).</a:t>
            </a:r>
            <a:endParaRPr lang="en-US" dirty="0">
              <a:cs typeface="+mj-cs"/>
            </a:endParaRPr>
          </a:p>
          <a:p>
            <a:pPr marL="285750" indent="-285750" algn="just" rtl="1">
              <a:buFont typeface="Arial" panose="020B0604020202020204" pitchFamily="34" charset="0"/>
              <a:buChar char="•"/>
            </a:pPr>
            <a:r>
              <a:rPr lang="ar-EG" dirty="0">
                <a:cs typeface="+mj-cs"/>
              </a:rPr>
              <a:t>المقترح أو الفرضية الأساسية (أي ما يقدمه البحث من مُساهمة علمية جديدة).</a:t>
            </a:r>
            <a:endParaRPr lang="ar-EG" sz="1050" dirty="0">
              <a:cs typeface="+mj-cs"/>
            </a:endParaRPr>
          </a:p>
        </p:txBody>
      </p:sp>
    </p:spTree>
    <p:extLst>
      <p:ext uri="{BB962C8B-B14F-4D97-AF65-F5344CB8AC3E}">
        <p14:creationId xmlns:p14="http://schemas.microsoft.com/office/powerpoint/2010/main" val="3882950815"/>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grpId="0" nodeType="after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fade">
                                      <p:cBhvr>
                                        <p:cTn id="13" dur="1000"/>
                                        <p:tgtEl>
                                          <p:spTgt spid="3"/>
                                        </p:tgtEl>
                                      </p:cBhvr>
                                    </p:animEffect>
                                    <p:anim calcmode="lin" valueType="num">
                                      <p:cBhvr>
                                        <p:cTn id="14" dur="1000" fill="hold"/>
                                        <p:tgtEl>
                                          <p:spTgt spid="3"/>
                                        </p:tgtEl>
                                        <p:attrNameLst>
                                          <p:attrName>ppt_x</p:attrName>
                                        </p:attrNameLst>
                                      </p:cBhvr>
                                      <p:tavLst>
                                        <p:tav tm="0">
                                          <p:val>
                                            <p:strVal val="#ppt_x"/>
                                          </p:val>
                                        </p:tav>
                                        <p:tav tm="100000">
                                          <p:val>
                                            <p:strVal val="#ppt_x"/>
                                          </p:val>
                                        </p:tav>
                                      </p:tavLst>
                                    </p:anim>
                                    <p:anim calcmode="lin" valueType="num">
                                      <p:cBhvr>
                                        <p:cTn id="15" dur="1000" fill="hold"/>
                                        <p:tgtEl>
                                          <p:spTgt spid="3"/>
                                        </p:tgtEl>
                                        <p:attrNameLst>
                                          <p:attrName>ppt_y</p:attrName>
                                        </p:attrNameLst>
                                      </p:cBhvr>
                                      <p:tavLst>
                                        <p:tav tm="0">
                                          <p:val>
                                            <p:strVal val="#ppt_y+.1"/>
                                          </p:val>
                                        </p:tav>
                                        <p:tav tm="100000">
                                          <p:val>
                                            <p:strVal val="#ppt_y"/>
                                          </p:val>
                                        </p:tav>
                                      </p:tavLst>
                                    </p:anim>
                                  </p:childTnLst>
                                </p:cTn>
                              </p:par>
                            </p:childTnLst>
                          </p:cTn>
                        </p:par>
                        <p:par>
                          <p:cTn id="16" fill="hold">
                            <p:stCondLst>
                              <p:cond delay="2000"/>
                            </p:stCondLst>
                            <p:childTnLst>
                              <p:par>
                                <p:cTn id="17" presetID="42" presetClass="entr" presetSubtype="0" fill="hold" grpId="0" nodeType="afterEffect">
                                  <p:stCondLst>
                                    <p:cond delay="0"/>
                                  </p:stCondLst>
                                  <p:childTnLst>
                                    <p:set>
                                      <p:cBhvr>
                                        <p:cTn id="18" dur="1" fill="hold">
                                          <p:stCondLst>
                                            <p:cond delay="0"/>
                                          </p:stCondLst>
                                        </p:cTn>
                                        <p:tgtEl>
                                          <p:spTgt spid="11"/>
                                        </p:tgtEl>
                                        <p:attrNameLst>
                                          <p:attrName>style.visibility</p:attrName>
                                        </p:attrNameLst>
                                      </p:cBhvr>
                                      <p:to>
                                        <p:strVal val="visible"/>
                                      </p:to>
                                    </p:set>
                                    <p:animEffect transition="in" filter="fade">
                                      <p:cBhvr>
                                        <p:cTn id="19" dur="1000"/>
                                        <p:tgtEl>
                                          <p:spTgt spid="11"/>
                                        </p:tgtEl>
                                      </p:cBhvr>
                                    </p:animEffect>
                                    <p:anim calcmode="lin" valueType="num">
                                      <p:cBhvr>
                                        <p:cTn id="20" dur="1000" fill="hold"/>
                                        <p:tgtEl>
                                          <p:spTgt spid="11"/>
                                        </p:tgtEl>
                                        <p:attrNameLst>
                                          <p:attrName>ppt_x</p:attrName>
                                        </p:attrNameLst>
                                      </p:cBhvr>
                                      <p:tavLst>
                                        <p:tav tm="0">
                                          <p:val>
                                            <p:strVal val="#ppt_x"/>
                                          </p:val>
                                        </p:tav>
                                        <p:tav tm="100000">
                                          <p:val>
                                            <p:strVal val="#ppt_x"/>
                                          </p:val>
                                        </p:tav>
                                      </p:tavLst>
                                    </p:anim>
                                    <p:anim calcmode="lin" valueType="num">
                                      <p:cBhvr>
                                        <p:cTn id="21" dur="1000" fill="hold"/>
                                        <p:tgtEl>
                                          <p:spTgt spid="11"/>
                                        </p:tgtEl>
                                        <p:attrNameLst>
                                          <p:attrName>ppt_y</p:attrName>
                                        </p:attrNameLst>
                                      </p:cBhvr>
                                      <p:tavLst>
                                        <p:tav tm="0">
                                          <p:val>
                                            <p:strVal val="#ppt_y+.1"/>
                                          </p:val>
                                        </p:tav>
                                        <p:tav tm="100000">
                                          <p:val>
                                            <p:strVal val="#ppt_y"/>
                                          </p:val>
                                        </p:tav>
                                      </p:tavLst>
                                    </p:anim>
                                  </p:childTnLst>
                                </p:cTn>
                              </p:par>
                            </p:childTnLst>
                          </p:cTn>
                        </p:par>
                        <p:par>
                          <p:cTn id="22" fill="hold">
                            <p:stCondLst>
                              <p:cond delay="3000"/>
                            </p:stCondLst>
                            <p:childTnLst>
                              <p:par>
                                <p:cTn id="23" presetID="42" presetClass="entr" presetSubtype="0" fill="hold" grpId="0" nodeType="afterEffect">
                                  <p:stCondLst>
                                    <p:cond delay="0"/>
                                  </p:stCondLst>
                                  <p:childTnLst>
                                    <p:set>
                                      <p:cBhvr>
                                        <p:cTn id="24" dur="1" fill="hold">
                                          <p:stCondLst>
                                            <p:cond delay="0"/>
                                          </p:stCondLst>
                                        </p:cTn>
                                        <p:tgtEl>
                                          <p:spTgt spid="12"/>
                                        </p:tgtEl>
                                        <p:attrNameLst>
                                          <p:attrName>style.visibility</p:attrName>
                                        </p:attrNameLst>
                                      </p:cBhvr>
                                      <p:to>
                                        <p:strVal val="visible"/>
                                      </p:to>
                                    </p:set>
                                    <p:animEffect transition="in" filter="fade">
                                      <p:cBhvr>
                                        <p:cTn id="25" dur="1000"/>
                                        <p:tgtEl>
                                          <p:spTgt spid="12"/>
                                        </p:tgtEl>
                                      </p:cBhvr>
                                    </p:animEffect>
                                    <p:anim calcmode="lin" valueType="num">
                                      <p:cBhvr>
                                        <p:cTn id="26" dur="1000" fill="hold"/>
                                        <p:tgtEl>
                                          <p:spTgt spid="12"/>
                                        </p:tgtEl>
                                        <p:attrNameLst>
                                          <p:attrName>ppt_x</p:attrName>
                                        </p:attrNameLst>
                                      </p:cBhvr>
                                      <p:tavLst>
                                        <p:tav tm="0">
                                          <p:val>
                                            <p:strVal val="#ppt_x"/>
                                          </p:val>
                                        </p:tav>
                                        <p:tav tm="100000">
                                          <p:val>
                                            <p:strVal val="#ppt_x"/>
                                          </p:val>
                                        </p:tav>
                                      </p:tavLst>
                                    </p:anim>
                                    <p:anim calcmode="lin" valueType="num">
                                      <p:cBhvr>
                                        <p:cTn id="27" dur="1000" fill="hold"/>
                                        <p:tgtEl>
                                          <p:spTgt spid="12"/>
                                        </p:tgtEl>
                                        <p:attrNameLst>
                                          <p:attrName>ppt_y</p:attrName>
                                        </p:attrNameLst>
                                      </p:cBhvr>
                                      <p:tavLst>
                                        <p:tav tm="0">
                                          <p:val>
                                            <p:strVal val="#ppt_y+.1"/>
                                          </p:val>
                                        </p:tav>
                                        <p:tav tm="100000">
                                          <p:val>
                                            <p:strVal val="#ppt_y"/>
                                          </p:val>
                                        </p:tav>
                                      </p:tavLst>
                                    </p:anim>
                                  </p:childTnLst>
                                </p:cTn>
                              </p:par>
                            </p:childTnLst>
                          </p:cTn>
                        </p:par>
                        <p:par>
                          <p:cTn id="28" fill="hold">
                            <p:stCondLst>
                              <p:cond delay="4000"/>
                            </p:stCondLst>
                            <p:childTnLst>
                              <p:par>
                                <p:cTn id="29" presetID="42" presetClass="entr" presetSubtype="0" fill="hold" grpId="0" nodeType="afterEffect">
                                  <p:stCondLst>
                                    <p:cond delay="0"/>
                                  </p:stCondLst>
                                  <p:childTnLst>
                                    <p:set>
                                      <p:cBhvr>
                                        <p:cTn id="30" dur="1" fill="hold">
                                          <p:stCondLst>
                                            <p:cond delay="0"/>
                                          </p:stCondLst>
                                        </p:cTn>
                                        <p:tgtEl>
                                          <p:spTgt spid="13"/>
                                        </p:tgtEl>
                                        <p:attrNameLst>
                                          <p:attrName>style.visibility</p:attrName>
                                        </p:attrNameLst>
                                      </p:cBhvr>
                                      <p:to>
                                        <p:strVal val="visible"/>
                                      </p:to>
                                    </p:set>
                                    <p:animEffect transition="in" filter="fade">
                                      <p:cBhvr>
                                        <p:cTn id="31" dur="1000"/>
                                        <p:tgtEl>
                                          <p:spTgt spid="13"/>
                                        </p:tgtEl>
                                      </p:cBhvr>
                                    </p:animEffect>
                                    <p:anim calcmode="lin" valueType="num">
                                      <p:cBhvr>
                                        <p:cTn id="32" dur="1000" fill="hold"/>
                                        <p:tgtEl>
                                          <p:spTgt spid="13"/>
                                        </p:tgtEl>
                                        <p:attrNameLst>
                                          <p:attrName>ppt_x</p:attrName>
                                        </p:attrNameLst>
                                      </p:cBhvr>
                                      <p:tavLst>
                                        <p:tav tm="0">
                                          <p:val>
                                            <p:strVal val="#ppt_x"/>
                                          </p:val>
                                        </p:tav>
                                        <p:tav tm="100000">
                                          <p:val>
                                            <p:strVal val="#ppt_x"/>
                                          </p:val>
                                        </p:tav>
                                      </p:tavLst>
                                    </p:anim>
                                    <p:anim calcmode="lin" valueType="num">
                                      <p:cBhvr>
                                        <p:cTn id="33" dur="1000" fill="hold"/>
                                        <p:tgtEl>
                                          <p:spTgt spid="13"/>
                                        </p:tgtEl>
                                        <p:attrNameLst>
                                          <p:attrName>ppt_y</p:attrName>
                                        </p:attrNameLst>
                                      </p:cBhvr>
                                      <p:tavLst>
                                        <p:tav tm="0">
                                          <p:val>
                                            <p:strVal val="#ppt_y+.1"/>
                                          </p:val>
                                        </p:tav>
                                        <p:tav tm="100000">
                                          <p:val>
                                            <p:strVal val="#ppt_y"/>
                                          </p:val>
                                        </p:tav>
                                      </p:tavLst>
                                    </p:anim>
                                  </p:childTnLst>
                                </p:cTn>
                              </p:par>
                            </p:childTnLst>
                          </p:cTn>
                        </p:par>
                        <p:par>
                          <p:cTn id="34" fill="hold">
                            <p:stCondLst>
                              <p:cond delay="5000"/>
                            </p:stCondLst>
                            <p:childTnLst>
                              <p:par>
                                <p:cTn id="35" presetID="42" presetClass="entr" presetSubtype="0" fill="hold" grpId="0" nodeType="afterEffect">
                                  <p:stCondLst>
                                    <p:cond delay="0"/>
                                  </p:stCondLst>
                                  <p:childTnLst>
                                    <p:set>
                                      <p:cBhvr>
                                        <p:cTn id="36" dur="1" fill="hold">
                                          <p:stCondLst>
                                            <p:cond delay="0"/>
                                          </p:stCondLst>
                                        </p:cTn>
                                        <p:tgtEl>
                                          <p:spTgt spid="14"/>
                                        </p:tgtEl>
                                        <p:attrNameLst>
                                          <p:attrName>style.visibility</p:attrName>
                                        </p:attrNameLst>
                                      </p:cBhvr>
                                      <p:to>
                                        <p:strVal val="visible"/>
                                      </p:to>
                                    </p:set>
                                    <p:animEffect transition="in" filter="fade">
                                      <p:cBhvr>
                                        <p:cTn id="37" dur="1000"/>
                                        <p:tgtEl>
                                          <p:spTgt spid="14"/>
                                        </p:tgtEl>
                                      </p:cBhvr>
                                    </p:animEffect>
                                    <p:anim calcmode="lin" valueType="num">
                                      <p:cBhvr>
                                        <p:cTn id="38" dur="1000" fill="hold"/>
                                        <p:tgtEl>
                                          <p:spTgt spid="14"/>
                                        </p:tgtEl>
                                        <p:attrNameLst>
                                          <p:attrName>ppt_x</p:attrName>
                                        </p:attrNameLst>
                                      </p:cBhvr>
                                      <p:tavLst>
                                        <p:tav tm="0">
                                          <p:val>
                                            <p:strVal val="#ppt_x"/>
                                          </p:val>
                                        </p:tav>
                                        <p:tav tm="100000">
                                          <p:val>
                                            <p:strVal val="#ppt_x"/>
                                          </p:val>
                                        </p:tav>
                                      </p:tavLst>
                                    </p:anim>
                                    <p:anim calcmode="lin" valueType="num">
                                      <p:cBhvr>
                                        <p:cTn id="39" dur="1000" fill="hold"/>
                                        <p:tgtEl>
                                          <p:spTgt spid="14"/>
                                        </p:tgtEl>
                                        <p:attrNameLst>
                                          <p:attrName>ppt_y</p:attrName>
                                        </p:attrNameLst>
                                      </p:cBhvr>
                                      <p:tavLst>
                                        <p:tav tm="0">
                                          <p:val>
                                            <p:strVal val="#ppt_y+.1"/>
                                          </p:val>
                                        </p:tav>
                                        <p:tav tm="100000">
                                          <p:val>
                                            <p:strVal val="#ppt_y"/>
                                          </p:val>
                                        </p:tav>
                                      </p:tavLst>
                                    </p:anim>
                                  </p:childTnLst>
                                </p:cTn>
                              </p:par>
                            </p:childTnLst>
                          </p:cTn>
                        </p:par>
                        <p:par>
                          <p:cTn id="40" fill="hold">
                            <p:stCondLst>
                              <p:cond delay="6000"/>
                            </p:stCondLst>
                            <p:childTnLst>
                              <p:par>
                                <p:cTn id="41" presetID="42" presetClass="entr" presetSubtype="0" fill="hold" grpId="0" nodeType="afterEffect">
                                  <p:stCondLst>
                                    <p:cond delay="0"/>
                                  </p:stCondLst>
                                  <p:childTnLst>
                                    <p:set>
                                      <p:cBhvr>
                                        <p:cTn id="42" dur="1" fill="hold">
                                          <p:stCondLst>
                                            <p:cond delay="0"/>
                                          </p:stCondLst>
                                        </p:cTn>
                                        <p:tgtEl>
                                          <p:spTgt spid="15"/>
                                        </p:tgtEl>
                                        <p:attrNameLst>
                                          <p:attrName>style.visibility</p:attrName>
                                        </p:attrNameLst>
                                      </p:cBhvr>
                                      <p:to>
                                        <p:strVal val="visible"/>
                                      </p:to>
                                    </p:set>
                                    <p:animEffect transition="in" filter="fade">
                                      <p:cBhvr>
                                        <p:cTn id="43" dur="1000"/>
                                        <p:tgtEl>
                                          <p:spTgt spid="15"/>
                                        </p:tgtEl>
                                      </p:cBhvr>
                                    </p:animEffect>
                                    <p:anim calcmode="lin" valueType="num">
                                      <p:cBhvr>
                                        <p:cTn id="44" dur="1000" fill="hold"/>
                                        <p:tgtEl>
                                          <p:spTgt spid="15"/>
                                        </p:tgtEl>
                                        <p:attrNameLst>
                                          <p:attrName>ppt_x</p:attrName>
                                        </p:attrNameLst>
                                      </p:cBhvr>
                                      <p:tavLst>
                                        <p:tav tm="0">
                                          <p:val>
                                            <p:strVal val="#ppt_x"/>
                                          </p:val>
                                        </p:tav>
                                        <p:tav tm="100000">
                                          <p:val>
                                            <p:strVal val="#ppt_x"/>
                                          </p:val>
                                        </p:tav>
                                      </p:tavLst>
                                    </p:anim>
                                    <p:anim calcmode="lin" valueType="num">
                                      <p:cBhvr>
                                        <p:cTn id="45"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11" grpId="0"/>
      <p:bldP spid="12" grpId="0"/>
      <p:bldP spid="13" grpId="0"/>
      <p:bldP spid="14" grpId="0"/>
      <p:bldP spid="15" grpId="0"/>
    </p:bldLst>
  </p:timing>
</p:sld>
</file>

<file path=ppt/slides/slide38.xml><?xml version="1.0" encoding="utf-8"?>
<p:sld xmlns:a="http://schemas.openxmlformats.org/drawingml/2006/main" xmlns:r="http://schemas.openxmlformats.org/officeDocument/2006/relationships" xmlns:p="http://schemas.openxmlformats.org/presentationml/2006/main">
  <p:cSld>
    <p:bg>
      <p:bgPr>
        <a:blipFill dpi="0" rotWithShape="1">
          <a:blip r:embed="rId4">
            <a:alphaModFix amt="76000"/>
            <a:lum/>
          </a:blip>
          <a:srcRect/>
          <a:stretch>
            <a:fillRect/>
          </a:stretch>
        </a:blipFill>
        <a:effectLst/>
      </p:bgPr>
    </p:bg>
    <p:spTree>
      <p:nvGrpSpPr>
        <p:cNvPr id="1" name="">
          <a:extLst>
            <a:ext uri="{FF2B5EF4-FFF2-40B4-BE49-F238E27FC236}">
              <a16:creationId xmlns:a16="http://schemas.microsoft.com/office/drawing/2014/main" id="{F5F18117-F4FA-A9BA-9E09-9C320E5EB5FB}"/>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A3AF846B-97C2-D343-FD45-5CB770B5A1BE}"/>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الأولى</a:t>
            </a:r>
            <a:endParaRPr lang="en-US" sz="2400" b="1" dirty="0">
              <a:solidFill>
                <a:schemeClr val="bg1"/>
              </a:solidFill>
              <a:latin typeface="Alexandria" charset="0"/>
              <a:cs typeface="Alexandria" charset="0"/>
            </a:endParaRPr>
          </a:p>
        </p:txBody>
      </p:sp>
      <p:sp>
        <p:nvSpPr>
          <p:cNvPr id="2" name="TextBox 1">
            <a:extLst>
              <a:ext uri="{FF2B5EF4-FFF2-40B4-BE49-F238E27FC236}">
                <a16:creationId xmlns:a16="http://schemas.microsoft.com/office/drawing/2014/main" id="{81A93304-FD67-274C-36B4-562ACD5CC91A}"/>
              </a:ext>
            </a:extLst>
          </p:cNvPr>
          <p:cNvSpPr txBox="1"/>
          <p:nvPr/>
        </p:nvSpPr>
        <p:spPr>
          <a:xfrm>
            <a:off x="1962740" y="1730528"/>
            <a:ext cx="9307033" cy="461665"/>
          </a:xfrm>
          <a:prstGeom prst="rect">
            <a:avLst/>
          </a:prstGeom>
          <a:noFill/>
        </p:spPr>
        <p:txBody>
          <a:bodyPr wrap="square" rtlCol="0">
            <a:spAutoFit/>
          </a:bodyPr>
          <a:lstStyle/>
          <a:p>
            <a:pPr algn="just" rtl="1"/>
            <a:r>
              <a:rPr lang="ar-SA" sz="2400" b="1" dirty="0">
                <a:solidFill>
                  <a:srgbClr val="0070C0"/>
                </a:solidFill>
                <a:effectLst>
                  <a:outerShdw blurRad="38100" dist="38100" dir="2700000" algn="tl">
                    <a:srgbClr val="000000">
                      <a:alpha val="43137"/>
                    </a:srgbClr>
                  </a:outerShdw>
                </a:effectLst>
                <a:cs typeface="+mj-cs"/>
              </a:rPr>
              <a:t>م</a:t>
            </a:r>
            <a:r>
              <a:rPr lang="ar-EG" sz="2400" b="1" dirty="0">
                <a:solidFill>
                  <a:srgbClr val="0070C0"/>
                </a:solidFill>
                <a:effectLst>
                  <a:outerShdw blurRad="38100" dist="38100" dir="2700000" algn="tl">
                    <a:srgbClr val="000000">
                      <a:alpha val="43137"/>
                    </a:srgbClr>
                  </a:outerShdw>
                </a:effectLst>
                <a:cs typeface="+mj-cs"/>
              </a:rPr>
              <a:t>ُ</a:t>
            </a:r>
            <a:r>
              <a:rPr lang="ar-SA" sz="2400" b="1" dirty="0" err="1">
                <a:solidFill>
                  <a:srgbClr val="0070C0"/>
                </a:solidFill>
                <a:effectLst>
                  <a:outerShdw blurRad="38100" dist="38100" dir="2700000" algn="tl">
                    <a:srgbClr val="000000">
                      <a:alpha val="43137"/>
                    </a:srgbClr>
                  </a:outerShdw>
                </a:effectLst>
                <a:cs typeface="+mj-cs"/>
              </a:rPr>
              <a:t>ستويان</a:t>
            </a:r>
            <a:r>
              <a:rPr lang="ar-SA" sz="2400" b="1" dirty="0">
                <a:solidFill>
                  <a:srgbClr val="0070C0"/>
                </a:solidFill>
                <a:effectLst>
                  <a:outerShdw blurRad="38100" dist="38100" dir="2700000" algn="tl">
                    <a:srgbClr val="000000">
                      <a:alpha val="43137"/>
                    </a:srgbClr>
                  </a:outerShdw>
                </a:effectLst>
                <a:cs typeface="+mj-cs"/>
              </a:rPr>
              <a:t> للبحث العلمي</a:t>
            </a:r>
            <a:r>
              <a:rPr lang="en-US" sz="2400" b="1" dirty="0">
                <a:solidFill>
                  <a:srgbClr val="0070C0"/>
                </a:solidFill>
                <a:effectLst>
                  <a:outerShdw blurRad="38100" dist="38100" dir="2700000" algn="tl">
                    <a:srgbClr val="000000">
                      <a:alpha val="43137"/>
                    </a:srgbClr>
                  </a:outerShdw>
                </a:effectLst>
                <a:cs typeface="+mj-cs"/>
              </a:rPr>
              <a:t>:</a:t>
            </a:r>
            <a:endParaRPr lang="en-US" sz="2000" dirty="0">
              <a:solidFill>
                <a:srgbClr val="0070C0"/>
              </a:solidFill>
              <a:effectLst>
                <a:outerShdw blurRad="38100" dist="38100" dir="2700000" algn="tl">
                  <a:srgbClr val="000000">
                    <a:alpha val="43137"/>
                  </a:srgbClr>
                </a:outerShdw>
              </a:effectLst>
              <a:cs typeface="+mj-cs"/>
            </a:endParaRPr>
          </a:p>
        </p:txBody>
      </p:sp>
      <p:sp>
        <p:nvSpPr>
          <p:cNvPr id="3" name="TextBox 2">
            <a:extLst>
              <a:ext uri="{FF2B5EF4-FFF2-40B4-BE49-F238E27FC236}">
                <a16:creationId xmlns:a16="http://schemas.microsoft.com/office/drawing/2014/main" id="{7EE92C6B-5AEA-F6E8-7CD8-6A8488C1932A}"/>
              </a:ext>
            </a:extLst>
          </p:cNvPr>
          <p:cNvSpPr txBox="1"/>
          <p:nvPr/>
        </p:nvSpPr>
        <p:spPr>
          <a:xfrm>
            <a:off x="3085227" y="1128103"/>
            <a:ext cx="7146402" cy="523220"/>
          </a:xfrm>
          <a:prstGeom prst="rect">
            <a:avLst/>
          </a:prstGeom>
          <a:noFill/>
        </p:spPr>
        <p:txBody>
          <a:bodyPr wrap="square" rtlCol="0">
            <a:spAutoFit/>
          </a:bodyPr>
          <a:lstStyle/>
          <a:p>
            <a:pPr algn="ctr"/>
            <a:r>
              <a:rPr lang="ar-EG" sz="2800" b="1" dirty="0">
                <a:solidFill>
                  <a:srgbClr val="2E3957"/>
                </a:solidFill>
                <a:effectLst>
                  <a:outerShdw blurRad="38100" dist="38100" dir="2700000" algn="tl">
                    <a:srgbClr val="000000">
                      <a:alpha val="43137"/>
                    </a:srgbClr>
                  </a:outerShdw>
                </a:effectLst>
                <a:latin typeface="Alexandria"/>
                <a:cs typeface="+mj-cs"/>
              </a:rPr>
              <a:t>4. مُستويات البحث</a:t>
            </a:r>
            <a:r>
              <a:rPr lang="ar-SA" sz="2800" b="1" dirty="0">
                <a:solidFill>
                  <a:srgbClr val="2E3957"/>
                </a:solidFill>
                <a:effectLst>
                  <a:outerShdw blurRad="38100" dist="38100" dir="2700000" algn="tl">
                    <a:srgbClr val="000000">
                      <a:alpha val="43137"/>
                    </a:srgbClr>
                  </a:outerShdw>
                </a:effectLst>
                <a:latin typeface="Alexandria"/>
                <a:cs typeface="+mj-cs"/>
              </a:rPr>
              <a:t> الع</a:t>
            </a:r>
            <a:r>
              <a:rPr lang="ar-EG" sz="2800" b="1" dirty="0">
                <a:solidFill>
                  <a:srgbClr val="2E3957"/>
                </a:solidFill>
                <a:effectLst>
                  <a:outerShdw blurRad="38100" dist="38100" dir="2700000" algn="tl">
                    <a:srgbClr val="000000">
                      <a:alpha val="43137"/>
                    </a:srgbClr>
                  </a:outerShdw>
                </a:effectLst>
                <a:latin typeface="Alexandria"/>
                <a:cs typeface="+mj-cs"/>
              </a:rPr>
              <a:t>ِ</a:t>
            </a:r>
            <a:r>
              <a:rPr lang="ar-SA" sz="2800" b="1" dirty="0">
                <a:solidFill>
                  <a:srgbClr val="2E3957"/>
                </a:solidFill>
                <a:effectLst>
                  <a:outerShdw blurRad="38100" dist="38100" dir="2700000" algn="tl">
                    <a:srgbClr val="000000">
                      <a:alpha val="43137"/>
                    </a:srgbClr>
                  </a:outerShdw>
                </a:effectLst>
                <a:latin typeface="Alexandria"/>
                <a:cs typeface="+mj-cs"/>
              </a:rPr>
              <a:t>لمي</a:t>
            </a:r>
            <a:r>
              <a:rPr lang="ar-EG" sz="2800" b="1" dirty="0">
                <a:solidFill>
                  <a:srgbClr val="2E3957"/>
                </a:solidFill>
                <a:effectLst>
                  <a:outerShdw blurRad="38100" dist="38100" dir="2700000" algn="tl">
                    <a:srgbClr val="000000">
                      <a:alpha val="43137"/>
                    </a:srgbClr>
                  </a:outerShdw>
                </a:effectLst>
                <a:latin typeface="Alexandria"/>
                <a:cs typeface="+mj-cs"/>
              </a:rPr>
              <a:t>:</a:t>
            </a:r>
            <a:endParaRPr lang="en-US" sz="2800" b="1" dirty="0">
              <a:effectLst>
                <a:outerShdw blurRad="38100" dist="38100" dir="2700000" algn="tl">
                  <a:srgbClr val="000000">
                    <a:alpha val="43137"/>
                  </a:srgbClr>
                </a:outerShdw>
              </a:effectLst>
              <a:latin typeface="Alexandria" charset="0"/>
              <a:cs typeface="Alexandria" charset="0"/>
            </a:endParaRPr>
          </a:p>
        </p:txBody>
      </p:sp>
      <p:sp>
        <p:nvSpPr>
          <p:cNvPr id="11" name="TextBox 10">
            <a:extLst>
              <a:ext uri="{FF2B5EF4-FFF2-40B4-BE49-F238E27FC236}">
                <a16:creationId xmlns:a16="http://schemas.microsoft.com/office/drawing/2014/main" id="{A68755B7-F47D-D8C3-94CD-1409BF27B855}"/>
              </a:ext>
            </a:extLst>
          </p:cNvPr>
          <p:cNvSpPr txBox="1"/>
          <p:nvPr/>
        </p:nvSpPr>
        <p:spPr>
          <a:xfrm>
            <a:off x="956279" y="2213044"/>
            <a:ext cx="10135181" cy="400110"/>
          </a:xfrm>
          <a:prstGeom prst="rect">
            <a:avLst/>
          </a:prstGeom>
          <a:noFill/>
        </p:spPr>
        <p:txBody>
          <a:bodyPr wrap="square" rtlCol="0">
            <a:spAutoFit/>
          </a:bodyPr>
          <a:lstStyle/>
          <a:p>
            <a:pPr algn="just" rtl="1"/>
            <a:r>
              <a:rPr lang="ar-EG" sz="2000" b="1" dirty="0">
                <a:cs typeface="+mj-cs"/>
              </a:rPr>
              <a:t>2) </a:t>
            </a:r>
            <a:r>
              <a:rPr lang="ar-SA" sz="2000" b="1" dirty="0">
                <a:cs typeface="+mj-cs"/>
              </a:rPr>
              <a:t>الم</a:t>
            </a:r>
            <a:r>
              <a:rPr lang="ar-EG" sz="2000" b="1" dirty="0">
                <a:cs typeface="+mj-cs"/>
              </a:rPr>
              <a:t>ُ</a:t>
            </a:r>
            <a:r>
              <a:rPr lang="ar-SA" sz="2000" b="1" dirty="0" err="1">
                <a:cs typeface="+mj-cs"/>
              </a:rPr>
              <a:t>ستوى</a:t>
            </a:r>
            <a:r>
              <a:rPr lang="ar-SA" sz="2000" b="1" dirty="0">
                <a:cs typeface="+mj-cs"/>
              </a:rPr>
              <a:t> التجريبي</a:t>
            </a:r>
            <a:r>
              <a:rPr lang="en-US" sz="2000" b="1" dirty="0">
                <a:cs typeface="+mj-cs"/>
              </a:rPr>
              <a:t>Applied Research </a:t>
            </a:r>
            <a:r>
              <a:rPr lang="ar-EG" sz="2000" b="1" dirty="0">
                <a:cs typeface="+mj-cs"/>
              </a:rPr>
              <a:t>:</a:t>
            </a:r>
          </a:p>
        </p:txBody>
      </p:sp>
      <p:sp>
        <p:nvSpPr>
          <p:cNvPr id="12" name="TextBox 11">
            <a:extLst>
              <a:ext uri="{FF2B5EF4-FFF2-40B4-BE49-F238E27FC236}">
                <a16:creationId xmlns:a16="http://schemas.microsoft.com/office/drawing/2014/main" id="{55D90001-47C7-A850-9220-3E9A8BC71E5B}"/>
              </a:ext>
            </a:extLst>
          </p:cNvPr>
          <p:cNvSpPr txBox="1"/>
          <p:nvPr/>
        </p:nvSpPr>
        <p:spPr>
          <a:xfrm>
            <a:off x="2712515" y="2568989"/>
            <a:ext cx="8378945" cy="646331"/>
          </a:xfrm>
          <a:prstGeom prst="rect">
            <a:avLst/>
          </a:prstGeom>
          <a:noFill/>
        </p:spPr>
        <p:txBody>
          <a:bodyPr wrap="square" rtlCol="0">
            <a:spAutoFit/>
          </a:bodyPr>
          <a:lstStyle/>
          <a:p>
            <a:pPr algn="just" rtl="1"/>
            <a:r>
              <a:rPr lang="ar-EG" dirty="0">
                <a:cs typeface="+mj-cs"/>
              </a:rPr>
              <a:t>هو المُستوى الذي تُختبَر فيه الأفكار والمفاهيم </a:t>
            </a:r>
            <a:r>
              <a:rPr lang="ar-EG" b="1" dirty="0">
                <a:cs typeface="+mj-cs"/>
              </a:rPr>
              <a:t>عمليًا</a:t>
            </a:r>
            <a:r>
              <a:rPr lang="ar-EG" dirty="0">
                <a:cs typeface="+mj-cs"/>
              </a:rPr>
              <a:t>. أي أنه يعتمد على </a:t>
            </a:r>
            <a:r>
              <a:rPr lang="ar-EG" b="1" dirty="0">
                <a:cs typeface="+mj-cs"/>
              </a:rPr>
              <a:t>المُلاحظة أو التجربة</a:t>
            </a:r>
          </a:p>
          <a:p>
            <a:pPr algn="just" rtl="1"/>
            <a:r>
              <a:rPr lang="ar-EG" b="1" dirty="0">
                <a:cs typeface="+mj-cs"/>
              </a:rPr>
              <a:t>أو جمع البيانات من الواقع</a:t>
            </a:r>
            <a:r>
              <a:rPr lang="ar-EG" dirty="0">
                <a:cs typeface="+mj-cs"/>
              </a:rPr>
              <a:t>.</a:t>
            </a:r>
          </a:p>
        </p:txBody>
      </p:sp>
      <p:sp>
        <p:nvSpPr>
          <p:cNvPr id="13" name="TextBox 12">
            <a:extLst>
              <a:ext uri="{FF2B5EF4-FFF2-40B4-BE49-F238E27FC236}">
                <a16:creationId xmlns:a16="http://schemas.microsoft.com/office/drawing/2014/main" id="{8BEAA872-7277-5BA5-3511-46592EE04AEE}"/>
              </a:ext>
            </a:extLst>
          </p:cNvPr>
          <p:cNvSpPr txBox="1"/>
          <p:nvPr/>
        </p:nvSpPr>
        <p:spPr>
          <a:xfrm>
            <a:off x="803937" y="5293787"/>
            <a:ext cx="10483908" cy="677108"/>
          </a:xfrm>
          <a:prstGeom prst="rect">
            <a:avLst/>
          </a:prstGeom>
          <a:noFill/>
        </p:spPr>
        <p:txBody>
          <a:bodyPr wrap="square" rtlCol="0">
            <a:spAutoFit/>
          </a:bodyPr>
          <a:lstStyle/>
          <a:p>
            <a:pPr marL="285750" indent="-285750" algn="r" rtl="1">
              <a:buFont typeface="Wingdings" panose="05000000000000000000" pitchFamily="2" charset="2"/>
              <a:buChar char="ü"/>
            </a:pPr>
            <a:r>
              <a:rPr lang="ar-SA" u="sng" dirty="0">
                <a:solidFill>
                  <a:srgbClr val="0070C0"/>
                </a:solidFill>
                <a:cs typeface="+mj-cs"/>
              </a:rPr>
              <a:t>مثال</a:t>
            </a:r>
            <a:r>
              <a:rPr lang="en-US" sz="2000" dirty="0">
                <a:solidFill>
                  <a:srgbClr val="0070C0"/>
                </a:solidFill>
                <a:cs typeface="+mj-cs"/>
              </a:rPr>
              <a:t>:</a:t>
            </a:r>
            <a:r>
              <a:rPr lang="ar-EG" sz="2000" dirty="0">
                <a:solidFill>
                  <a:srgbClr val="0070C0"/>
                </a:solidFill>
                <a:cs typeface="+mj-cs"/>
              </a:rPr>
              <a:t> </a:t>
            </a:r>
            <a:r>
              <a:rPr lang="ar-EG" dirty="0">
                <a:effectLst>
                  <a:outerShdw blurRad="38100" dist="38100" dir="2700000" algn="tl">
                    <a:srgbClr val="000000">
                      <a:alpha val="43137"/>
                    </a:srgbClr>
                  </a:outerShdw>
                </a:effectLst>
                <a:cs typeface="+mj-cs"/>
              </a:rPr>
              <a:t>يبدأ الباحث بتطبيق استبيان على 400 طالب جامعي، ثم يُجري التحليل الإحصائي لاختبار ما إذا كانت عدد مرات مشاهدة الإعلانات على فيسبوك تؤثر بالفعل على قرارات الشراء. </a:t>
            </a:r>
            <a:r>
              <a:rPr lang="ar-EG" dirty="0">
                <a:cs typeface="+mj-cs"/>
              </a:rPr>
              <a:t>هذا يُعد تطبيقًا للمُستوى </a:t>
            </a:r>
            <a:r>
              <a:rPr lang="ar-EG" dirty="0" err="1">
                <a:cs typeface="+mj-cs"/>
              </a:rPr>
              <a:t>الإمبريقي</a:t>
            </a:r>
            <a:r>
              <a:rPr lang="en-US" dirty="0">
                <a:cs typeface="+mj-cs"/>
              </a:rPr>
              <a:t>Empirical Level </a:t>
            </a:r>
            <a:r>
              <a:rPr lang="ar-EG" dirty="0">
                <a:cs typeface="+mj-cs"/>
              </a:rPr>
              <a:t>.</a:t>
            </a:r>
          </a:p>
        </p:txBody>
      </p:sp>
      <p:pic>
        <p:nvPicPr>
          <p:cNvPr id="4" name="Picture 3" descr="A computer and a microphone on a desk&#10;&#10;AI-generated content may be incorrect.">
            <a:extLst>
              <a:ext uri="{FF2B5EF4-FFF2-40B4-BE49-F238E27FC236}">
                <a16:creationId xmlns:a16="http://schemas.microsoft.com/office/drawing/2014/main" id="{6250BA0B-31C9-27B5-E51A-BCC6572CCCF7}"/>
              </a:ext>
            </a:extLst>
          </p:cNvPr>
          <p:cNvPicPr>
            <a:picLocks noChangeAspect="1"/>
          </p:cNvPicPr>
          <p:nvPr/>
        </p:nvPicPr>
        <p:blipFill>
          <a:blip r:embed="rId5"/>
          <a:stretch>
            <a:fillRect/>
          </a:stretch>
        </p:blipFill>
        <p:spPr>
          <a:xfrm>
            <a:off x="694777" y="2365590"/>
            <a:ext cx="2328337" cy="2328337"/>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p:spPr>
      </p:pic>
      <p:sp>
        <p:nvSpPr>
          <p:cNvPr id="16" name="TextBox 15">
            <a:extLst>
              <a:ext uri="{FF2B5EF4-FFF2-40B4-BE49-F238E27FC236}">
                <a16:creationId xmlns:a16="http://schemas.microsoft.com/office/drawing/2014/main" id="{BAD93A0F-B5E6-C86F-588F-3B63D5055C07}"/>
              </a:ext>
            </a:extLst>
          </p:cNvPr>
          <p:cNvSpPr txBox="1"/>
          <p:nvPr/>
        </p:nvSpPr>
        <p:spPr>
          <a:xfrm>
            <a:off x="2712515" y="3611019"/>
            <a:ext cx="8378945" cy="1754326"/>
          </a:xfrm>
          <a:prstGeom prst="rect">
            <a:avLst/>
          </a:prstGeom>
          <a:noFill/>
        </p:spPr>
        <p:txBody>
          <a:bodyPr wrap="square" rtlCol="0">
            <a:spAutoFit/>
          </a:bodyPr>
          <a:lstStyle/>
          <a:p>
            <a:pPr marL="285750" indent="-285750" algn="just" rtl="1">
              <a:buFont typeface="Arial" panose="020B0604020202020204" pitchFamily="34" charset="0"/>
              <a:buChar char="•"/>
            </a:pPr>
            <a:r>
              <a:rPr lang="en-US" dirty="0">
                <a:cs typeface="+mj-cs"/>
              </a:rPr>
              <a:t> </a:t>
            </a:r>
            <a:r>
              <a:rPr lang="ar-SA" dirty="0">
                <a:cs typeface="+mj-cs"/>
              </a:rPr>
              <a:t>بناء النموذج المفاهيمي (مثل العلاقة بين التفاعل مع الإعلانات ال</a:t>
            </a:r>
            <a:r>
              <a:rPr lang="ar-EG" dirty="0">
                <a:cs typeface="+mj-cs"/>
              </a:rPr>
              <a:t>تسويقية</a:t>
            </a:r>
            <a:r>
              <a:rPr lang="ar-SA" dirty="0">
                <a:cs typeface="+mj-cs"/>
              </a:rPr>
              <a:t> والسلوك ال</a:t>
            </a:r>
            <a:r>
              <a:rPr lang="ar-EG" dirty="0" err="1">
                <a:cs typeface="+mj-cs"/>
              </a:rPr>
              <a:t>شرائ</a:t>
            </a:r>
            <a:r>
              <a:rPr lang="ar-SA" dirty="0">
                <a:cs typeface="+mj-cs"/>
              </a:rPr>
              <a:t>ي)</a:t>
            </a:r>
            <a:r>
              <a:rPr lang="en-US" dirty="0">
                <a:cs typeface="+mj-cs"/>
              </a:rPr>
              <a:t>.</a:t>
            </a:r>
          </a:p>
          <a:p>
            <a:pPr marL="285750" indent="-285750" algn="just" rtl="1">
              <a:buFont typeface="Arial" panose="020B0604020202020204" pitchFamily="34" charset="0"/>
              <a:buChar char="•"/>
            </a:pPr>
            <a:r>
              <a:rPr lang="en-US" dirty="0">
                <a:cs typeface="+mj-cs"/>
              </a:rPr>
              <a:t> </a:t>
            </a:r>
            <a:r>
              <a:rPr lang="ar-SA" dirty="0">
                <a:cs typeface="+mj-cs"/>
              </a:rPr>
              <a:t>تحديد المتغيرات (مثل عدد مرات م</a:t>
            </a:r>
            <a:r>
              <a:rPr lang="ar-EG" dirty="0">
                <a:cs typeface="+mj-cs"/>
              </a:rPr>
              <a:t>ُ</a:t>
            </a:r>
            <a:r>
              <a:rPr lang="ar-SA" dirty="0">
                <a:cs typeface="+mj-cs"/>
              </a:rPr>
              <a:t>شاهدة الإعلان</a:t>
            </a:r>
            <a:r>
              <a:rPr lang="ar-EG" dirty="0">
                <a:cs typeface="+mj-cs"/>
              </a:rPr>
              <a:t>ات</a:t>
            </a:r>
            <a:r>
              <a:rPr lang="ar-SA" dirty="0">
                <a:cs typeface="+mj-cs"/>
              </a:rPr>
              <a:t>= متغير مستقل، نية ال</a:t>
            </a:r>
            <a:r>
              <a:rPr lang="ar-EG" dirty="0">
                <a:cs typeface="+mj-cs"/>
              </a:rPr>
              <a:t>شراء</a:t>
            </a:r>
            <a:r>
              <a:rPr lang="ar-SA" dirty="0">
                <a:cs typeface="+mj-cs"/>
              </a:rPr>
              <a:t>= متغير تابع)</a:t>
            </a:r>
            <a:r>
              <a:rPr lang="en-US" dirty="0">
                <a:cs typeface="+mj-cs"/>
              </a:rPr>
              <a:t>.</a:t>
            </a:r>
          </a:p>
          <a:p>
            <a:pPr marL="285750" indent="-285750" algn="just" rtl="1">
              <a:buFont typeface="Arial" panose="020B0604020202020204" pitchFamily="34" charset="0"/>
              <a:buChar char="•"/>
            </a:pPr>
            <a:r>
              <a:rPr lang="en-US" dirty="0">
                <a:cs typeface="+mj-cs"/>
              </a:rPr>
              <a:t> </a:t>
            </a:r>
            <a:r>
              <a:rPr lang="ar-SA" dirty="0">
                <a:cs typeface="+mj-cs"/>
              </a:rPr>
              <a:t>وضع الفرضيات</a:t>
            </a:r>
            <a:r>
              <a:rPr lang="en-US" dirty="0">
                <a:cs typeface="+mj-cs"/>
              </a:rPr>
              <a:t>.</a:t>
            </a:r>
          </a:p>
          <a:p>
            <a:pPr marL="285750" indent="-285750" algn="just" rtl="1">
              <a:buFont typeface="Arial" panose="020B0604020202020204" pitchFamily="34" charset="0"/>
              <a:buChar char="•"/>
            </a:pPr>
            <a:r>
              <a:rPr lang="en-US" dirty="0">
                <a:cs typeface="+mj-cs"/>
              </a:rPr>
              <a:t> </a:t>
            </a:r>
            <a:r>
              <a:rPr lang="ar-SA" dirty="0">
                <a:cs typeface="+mj-cs"/>
              </a:rPr>
              <a:t>جمع البيانات من عينة بحثية (طلاب، جمهور، صحفيين</a:t>
            </a:r>
            <a:r>
              <a:rPr lang="ar-EG" dirty="0">
                <a:cs typeface="+mj-cs"/>
              </a:rPr>
              <a:t>، وغيرهم</a:t>
            </a:r>
            <a:r>
              <a:rPr lang="ar-SA" dirty="0">
                <a:cs typeface="+mj-cs"/>
              </a:rPr>
              <a:t>)</a:t>
            </a:r>
            <a:r>
              <a:rPr lang="en-US" dirty="0">
                <a:cs typeface="+mj-cs"/>
              </a:rPr>
              <a:t>.</a:t>
            </a:r>
          </a:p>
          <a:p>
            <a:pPr marL="285750" indent="-285750" algn="just" rtl="1">
              <a:buFont typeface="Arial" panose="020B0604020202020204" pitchFamily="34" charset="0"/>
              <a:buChar char="•"/>
            </a:pPr>
            <a:r>
              <a:rPr lang="en-US" dirty="0">
                <a:cs typeface="+mj-cs"/>
              </a:rPr>
              <a:t> </a:t>
            </a:r>
            <a:r>
              <a:rPr lang="ar-SA" dirty="0">
                <a:cs typeface="+mj-cs"/>
              </a:rPr>
              <a:t>استخدام أدوات تحليل إحصائي لاختبار الفرضيات</a:t>
            </a:r>
            <a:r>
              <a:rPr lang="ar-EG" dirty="0">
                <a:cs typeface="+mj-cs"/>
              </a:rPr>
              <a:t> مثل</a:t>
            </a:r>
            <a:r>
              <a:rPr lang="en-US" dirty="0">
                <a:cs typeface="+mj-cs"/>
              </a:rPr>
              <a:t> SPSS </a:t>
            </a:r>
            <a:r>
              <a:rPr lang="ar-SA" dirty="0">
                <a:cs typeface="+mj-cs"/>
              </a:rPr>
              <a:t>أو</a:t>
            </a:r>
            <a:r>
              <a:rPr lang="en-US" dirty="0">
                <a:cs typeface="+mj-cs"/>
              </a:rPr>
              <a:t> AMOS </a:t>
            </a:r>
            <a:r>
              <a:rPr lang="ar-EG" dirty="0">
                <a:cs typeface="+mj-cs"/>
              </a:rPr>
              <a:t>أو غيرهم.</a:t>
            </a:r>
            <a:endParaRPr lang="en-US" dirty="0">
              <a:cs typeface="+mj-cs"/>
            </a:endParaRPr>
          </a:p>
          <a:p>
            <a:pPr marL="285750" indent="-285750" algn="just" rtl="1">
              <a:buFont typeface="Arial" panose="020B0604020202020204" pitchFamily="34" charset="0"/>
              <a:buChar char="•"/>
            </a:pPr>
            <a:r>
              <a:rPr lang="en-US" dirty="0">
                <a:cs typeface="+mj-cs"/>
              </a:rPr>
              <a:t> </a:t>
            </a:r>
            <a:r>
              <a:rPr lang="ar-SA" dirty="0">
                <a:cs typeface="+mj-cs"/>
              </a:rPr>
              <a:t>عرض النتائج والاستنتاجات</a:t>
            </a:r>
            <a:r>
              <a:rPr lang="en-US" dirty="0">
                <a:cs typeface="+mj-cs"/>
              </a:rPr>
              <a:t>.</a:t>
            </a:r>
          </a:p>
        </p:txBody>
      </p:sp>
      <p:sp>
        <p:nvSpPr>
          <p:cNvPr id="17" name="TextBox 16">
            <a:extLst>
              <a:ext uri="{FF2B5EF4-FFF2-40B4-BE49-F238E27FC236}">
                <a16:creationId xmlns:a16="http://schemas.microsoft.com/office/drawing/2014/main" id="{F0E063FE-11B5-BAFC-1AD2-C5F86361E68C}"/>
              </a:ext>
            </a:extLst>
          </p:cNvPr>
          <p:cNvSpPr txBox="1"/>
          <p:nvPr/>
        </p:nvSpPr>
        <p:spPr>
          <a:xfrm>
            <a:off x="2712515" y="3262467"/>
            <a:ext cx="8378945" cy="369332"/>
          </a:xfrm>
          <a:prstGeom prst="rect">
            <a:avLst/>
          </a:prstGeom>
          <a:noFill/>
        </p:spPr>
        <p:txBody>
          <a:bodyPr wrap="square" rtlCol="0">
            <a:spAutoFit/>
          </a:bodyPr>
          <a:lstStyle/>
          <a:p>
            <a:pPr algn="just" rtl="1"/>
            <a:r>
              <a:rPr lang="ar-EG" u="sng" dirty="0"/>
              <a:t>ما يحتويه هذا المُستوى؟</a:t>
            </a:r>
            <a:endParaRPr lang="ar-EG" sz="1050" dirty="0"/>
          </a:p>
        </p:txBody>
      </p:sp>
    </p:spTree>
    <p:extLst>
      <p:ext uri="{BB962C8B-B14F-4D97-AF65-F5344CB8AC3E}">
        <p14:creationId xmlns:p14="http://schemas.microsoft.com/office/powerpoint/2010/main" val="356740327"/>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grpId="0" nodeType="after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fade">
                                      <p:cBhvr>
                                        <p:cTn id="13" dur="1000"/>
                                        <p:tgtEl>
                                          <p:spTgt spid="3"/>
                                        </p:tgtEl>
                                      </p:cBhvr>
                                    </p:animEffect>
                                    <p:anim calcmode="lin" valueType="num">
                                      <p:cBhvr>
                                        <p:cTn id="14" dur="1000" fill="hold"/>
                                        <p:tgtEl>
                                          <p:spTgt spid="3"/>
                                        </p:tgtEl>
                                        <p:attrNameLst>
                                          <p:attrName>ppt_x</p:attrName>
                                        </p:attrNameLst>
                                      </p:cBhvr>
                                      <p:tavLst>
                                        <p:tav tm="0">
                                          <p:val>
                                            <p:strVal val="#ppt_x"/>
                                          </p:val>
                                        </p:tav>
                                        <p:tav tm="100000">
                                          <p:val>
                                            <p:strVal val="#ppt_x"/>
                                          </p:val>
                                        </p:tav>
                                      </p:tavLst>
                                    </p:anim>
                                    <p:anim calcmode="lin" valueType="num">
                                      <p:cBhvr>
                                        <p:cTn id="15" dur="1000" fill="hold"/>
                                        <p:tgtEl>
                                          <p:spTgt spid="3"/>
                                        </p:tgtEl>
                                        <p:attrNameLst>
                                          <p:attrName>ppt_y</p:attrName>
                                        </p:attrNameLst>
                                      </p:cBhvr>
                                      <p:tavLst>
                                        <p:tav tm="0">
                                          <p:val>
                                            <p:strVal val="#ppt_y+.1"/>
                                          </p:val>
                                        </p:tav>
                                        <p:tav tm="100000">
                                          <p:val>
                                            <p:strVal val="#ppt_y"/>
                                          </p:val>
                                        </p:tav>
                                      </p:tavLst>
                                    </p:anim>
                                  </p:childTnLst>
                                </p:cTn>
                              </p:par>
                            </p:childTnLst>
                          </p:cTn>
                        </p:par>
                        <p:par>
                          <p:cTn id="16" fill="hold">
                            <p:stCondLst>
                              <p:cond delay="2000"/>
                            </p:stCondLst>
                            <p:childTnLst>
                              <p:par>
                                <p:cTn id="17" presetID="42" presetClass="entr" presetSubtype="0" fill="hold" grpId="0" nodeType="afterEffect">
                                  <p:stCondLst>
                                    <p:cond delay="0"/>
                                  </p:stCondLst>
                                  <p:childTnLst>
                                    <p:set>
                                      <p:cBhvr>
                                        <p:cTn id="18" dur="1" fill="hold">
                                          <p:stCondLst>
                                            <p:cond delay="0"/>
                                          </p:stCondLst>
                                        </p:cTn>
                                        <p:tgtEl>
                                          <p:spTgt spid="11"/>
                                        </p:tgtEl>
                                        <p:attrNameLst>
                                          <p:attrName>style.visibility</p:attrName>
                                        </p:attrNameLst>
                                      </p:cBhvr>
                                      <p:to>
                                        <p:strVal val="visible"/>
                                      </p:to>
                                    </p:set>
                                    <p:animEffect transition="in" filter="fade">
                                      <p:cBhvr>
                                        <p:cTn id="19" dur="1000"/>
                                        <p:tgtEl>
                                          <p:spTgt spid="11"/>
                                        </p:tgtEl>
                                      </p:cBhvr>
                                    </p:animEffect>
                                    <p:anim calcmode="lin" valueType="num">
                                      <p:cBhvr>
                                        <p:cTn id="20" dur="1000" fill="hold"/>
                                        <p:tgtEl>
                                          <p:spTgt spid="11"/>
                                        </p:tgtEl>
                                        <p:attrNameLst>
                                          <p:attrName>ppt_x</p:attrName>
                                        </p:attrNameLst>
                                      </p:cBhvr>
                                      <p:tavLst>
                                        <p:tav tm="0">
                                          <p:val>
                                            <p:strVal val="#ppt_x"/>
                                          </p:val>
                                        </p:tav>
                                        <p:tav tm="100000">
                                          <p:val>
                                            <p:strVal val="#ppt_x"/>
                                          </p:val>
                                        </p:tav>
                                      </p:tavLst>
                                    </p:anim>
                                    <p:anim calcmode="lin" valueType="num">
                                      <p:cBhvr>
                                        <p:cTn id="21" dur="1000" fill="hold"/>
                                        <p:tgtEl>
                                          <p:spTgt spid="11"/>
                                        </p:tgtEl>
                                        <p:attrNameLst>
                                          <p:attrName>ppt_y</p:attrName>
                                        </p:attrNameLst>
                                      </p:cBhvr>
                                      <p:tavLst>
                                        <p:tav tm="0">
                                          <p:val>
                                            <p:strVal val="#ppt_y+.1"/>
                                          </p:val>
                                        </p:tav>
                                        <p:tav tm="100000">
                                          <p:val>
                                            <p:strVal val="#ppt_y"/>
                                          </p:val>
                                        </p:tav>
                                      </p:tavLst>
                                    </p:anim>
                                  </p:childTnLst>
                                </p:cTn>
                              </p:par>
                            </p:childTnLst>
                          </p:cTn>
                        </p:par>
                        <p:par>
                          <p:cTn id="22" fill="hold">
                            <p:stCondLst>
                              <p:cond delay="3000"/>
                            </p:stCondLst>
                            <p:childTnLst>
                              <p:par>
                                <p:cTn id="23" presetID="42" presetClass="entr" presetSubtype="0" fill="hold" grpId="0" nodeType="afterEffect">
                                  <p:stCondLst>
                                    <p:cond delay="0"/>
                                  </p:stCondLst>
                                  <p:childTnLst>
                                    <p:set>
                                      <p:cBhvr>
                                        <p:cTn id="24" dur="1" fill="hold">
                                          <p:stCondLst>
                                            <p:cond delay="0"/>
                                          </p:stCondLst>
                                        </p:cTn>
                                        <p:tgtEl>
                                          <p:spTgt spid="12"/>
                                        </p:tgtEl>
                                        <p:attrNameLst>
                                          <p:attrName>style.visibility</p:attrName>
                                        </p:attrNameLst>
                                      </p:cBhvr>
                                      <p:to>
                                        <p:strVal val="visible"/>
                                      </p:to>
                                    </p:set>
                                    <p:animEffect transition="in" filter="fade">
                                      <p:cBhvr>
                                        <p:cTn id="25" dur="1000"/>
                                        <p:tgtEl>
                                          <p:spTgt spid="12"/>
                                        </p:tgtEl>
                                      </p:cBhvr>
                                    </p:animEffect>
                                    <p:anim calcmode="lin" valueType="num">
                                      <p:cBhvr>
                                        <p:cTn id="26" dur="1000" fill="hold"/>
                                        <p:tgtEl>
                                          <p:spTgt spid="12"/>
                                        </p:tgtEl>
                                        <p:attrNameLst>
                                          <p:attrName>ppt_x</p:attrName>
                                        </p:attrNameLst>
                                      </p:cBhvr>
                                      <p:tavLst>
                                        <p:tav tm="0">
                                          <p:val>
                                            <p:strVal val="#ppt_x"/>
                                          </p:val>
                                        </p:tav>
                                        <p:tav tm="100000">
                                          <p:val>
                                            <p:strVal val="#ppt_x"/>
                                          </p:val>
                                        </p:tav>
                                      </p:tavLst>
                                    </p:anim>
                                    <p:anim calcmode="lin" valueType="num">
                                      <p:cBhvr>
                                        <p:cTn id="27" dur="1000" fill="hold"/>
                                        <p:tgtEl>
                                          <p:spTgt spid="12"/>
                                        </p:tgtEl>
                                        <p:attrNameLst>
                                          <p:attrName>ppt_y</p:attrName>
                                        </p:attrNameLst>
                                      </p:cBhvr>
                                      <p:tavLst>
                                        <p:tav tm="0">
                                          <p:val>
                                            <p:strVal val="#ppt_y+.1"/>
                                          </p:val>
                                        </p:tav>
                                        <p:tav tm="100000">
                                          <p:val>
                                            <p:strVal val="#ppt_y"/>
                                          </p:val>
                                        </p:tav>
                                      </p:tavLst>
                                    </p:anim>
                                  </p:childTnLst>
                                </p:cTn>
                              </p:par>
                            </p:childTnLst>
                          </p:cTn>
                        </p:par>
                        <p:par>
                          <p:cTn id="28" fill="hold">
                            <p:stCondLst>
                              <p:cond delay="4000"/>
                            </p:stCondLst>
                            <p:childTnLst>
                              <p:par>
                                <p:cTn id="29" presetID="42" presetClass="entr" presetSubtype="0" fill="hold" grpId="0" nodeType="afterEffect">
                                  <p:stCondLst>
                                    <p:cond delay="0"/>
                                  </p:stCondLst>
                                  <p:childTnLst>
                                    <p:set>
                                      <p:cBhvr>
                                        <p:cTn id="30" dur="1" fill="hold">
                                          <p:stCondLst>
                                            <p:cond delay="0"/>
                                          </p:stCondLst>
                                        </p:cTn>
                                        <p:tgtEl>
                                          <p:spTgt spid="13"/>
                                        </p:tgtEl>
                                        <p:attrNameLst>
                                          <p:attrName>style.visibility</p:attrName>
                                        </p:attrNameLst>
                                      </p:cBhvr>
                                      <p:to>
                                        <p:strVal val="visible"/>
                                      </p:to>
                                    </p:set>
                                    <p:animEffect transition="in" filter="fade">
                                      <p:cBhvr>
                                        <p:cTn id="31" dur="1000"/>
                                        <p:tgtEl>
                                          <p:spTgt spid="13"/>
                                        </p:tgtEl>
                                      </p:cBhvr>
                                    </p:animEffect>
                                    <p:anim calcmode="lin" valueType="num">
                                      <p:cBhvr>
                                        <p:cTn id="32" dur="1000" fill="hold"/>
                                        <p:tgtEl>
                                          <p:spTgt spid="13"/>
                                        </p:tgtEl>
                                        <p:attrNameLst>
                                          <p:attrName>ppt_x</p:attrName>
                                        </p:attrNameLst>
                                      </p:cBhvr>
                                      <p:tavLst>
                                        <p:tav tm="0">
                                          <p:val>
                                            <p:strVal val="#ppt_x"/>
                                          </p:val>
                                        </p:tav>
                                        <p:tav tm="100000">
                                          <p:val>
                                            <p:strVal val="#ppt_x"/>
                                          </p:val>
                                        </p:tav>
                                      </p:tavLst>
                                    </p:anim>
                                    <p:anim calcmode="lin" valueType="num">
                                      <p:cBhvr>
                                        <p:cTn id="33" dur="1000" fill="hold"/>
                                        <p:tgtEl>
                                          <p:spTgt spid="13"/>
                                        </p:tgtEl>
                                        <p:attrNameLst>
                                          <p:attrName>ppt_y</p:attrName>
                                        </p:attrNameLst>
                                      </p:cBhvr>
                                      <p:tavLst>
                                        <p:tav tm="0">
                                          <p:val>
                                            <p:strVal val="#ppt_y+.1"/>
                                          </p:val>
                                        </p:tav>
                                        <p:tav tm="100000">
                                          <p:val>
                                            <p:strVal val="#ppt_y"/>
                                          </p:val>
                                        </p:tav>
                                      </p:tavLst>
                                    </p:anim>
                                  </p:childTnLst>
                                </p:cTn>
                              </p:par>
                            </p:childTnLst>
                          </p:cTn>
                        </p:par>
                        <p:par>
                          <p:cTn id="34" fill="hold">
                            <p:stCondLst>
                              <p:cond delay="5000"/>
                            </p:stCondLst>
                            <p:childTnLst>
                              <p:par>
                                <p:cTn id="35" presetID="42" presetClass="entr" presetSubtype="0" fill="hold" grpId="0" nodeType="afterEffect">
                                  <p:stCondLst>
                                    <p:cond delay="0"/>
                                  </p:stCondLst>
                                  <p:childTnLst>
                                    <p:set>
                                      <p:cBhvr>
                                        <p:cTn id="36" dur="1" fill="hold">
                                          <p:stCondLst>
                                            <p:cond delay="0"/>
                                          </p:stCondLst>
                                        </p:cTn>
                                        <p:tgtEl>
                                          <p:spTgt spid="16"/>
                                        </p:tgtEl>
                                        <p:attrNameLst>
                                          <p:attrName>style.visibility</p:attrName>
                                        </p:attrNameLst>
                                      </p:cBhvr>
                                      <p:to>
                                        <p:strVal val="visible"/>
                                      </p:to>
                                    </p:set>
                                    <p:animEffect transition="in" filter="fade">
                                      <p:cBhvr>
                                        <p:cTn id="37" dur="1000"/>
                                        <p:tgtEl>
                                          <p:spTgt spid="16"/>
                                        </p:tgtEl>
                                      </p:cBhvr>
                                    </p:animEffect>
                                    <p:anim calcmode="lin" valueType="num">
                                      <p:cBhvr>
                                        <p:cTn id="38" dur="1000" fill="hold"/>
                                        <p:tgtEl>
                                          <p:spTgt spid="16"/>
                                        </p:tgtEl>
                                        <p:attrNameLst>
                                          <p:attrName>ppt_x</p:attrName>
                                        </p:attrNameLst>
                                      </p:cBhvr>
                                      <p:tavLst>
                                        <p:tav tm="0">
                                          <p:val>
                                            <p:strVal val="#ppt_x"/>
                                          </p:val>
                                        </p:tav>
                                        <p:tav tm="100000">
                                          <p:val>
                                            <p:strVal val="#ppt_x"/>
                                          </p:val>
                                        </p:tav>
                                      </p:tavLst>
                                    </p:anim>
                                    <p:anim calcmode="lin" valueType="num">
                                      <p:cBhvr>
                                        <p:cTn id="39" dur="1000" fill="hold"/>
                                        <p:tgtEl>
                                          <p:spTgt spid="16"/>
                                        </p:tgtEl>
                                        <p:attrNameLst>
                                          <p:attrName>ppt_y</p:attrName>
                                        </p:attrNameLst>
                                      </p:cBhvr>
                                      <p:tavLst>
                                        <p:tav tm="0">
                                          <p:val>
                                            <p:strVal val="#ppt_y+.1"/>
                                          </p:val>
                                        </p:tav>
                                        <p:tav tm="100000">
                                          <p:val>
                                            <p:strVal val="#ppt_y"/>
                                          </p:val>
                                        </p:tav>
                                      </p:tavLst>
                                    </p:anim>
                                  </p:childTnLst>
                                </p:cTn>
                              </p:par>
                            </p:childTnLst>
                          </p:cTn>
                        </p:par>
                        <p:par>
                          <p:cTn id="40" fill="hold">
                            <p:stCondLst>
                              <p:cond delay="6000"/>
                            </p:stCondLst>
                            <p:childTnLst>
                              <p:par>
                                <p:cTn id="41" presetID="42" presetClass="entr" presetSubtype="0" fill="hold" grpId="0" nodeType="afterEffect">
                                  <p:stCondLst>
                                    <p:cond delay="0"/>
                                  </p:stCondLst>
                                  <p:childTnLst>
                                    <p:set>
                                      <p:cBhvr>
                                        <p:cTn id="42" dur="1" fill="hold">
                                          <p:stCondLst>
                                            <p:cond delay="0"/>
                                          </p:stCondLst>
                                        </p:cTn>
                                        <p:tgtEl>
                                          <p:spTgt spid="17"/>
                                        </p:tgtEl>
                                        <p:attrNameLst>
                                          <p:attrName>style.visibility</p:attrName>
                                        </p:attrNameLst>
                                      </p:cBhvr>
                                      <p:to>
                                        <p:strVal val="visible"/>
                                      </p:to>
                                    </p:set>
                                    <p:animEffect transition="in" filter="fade">
                                      <p:cBhvr>
                                        <p:cTn id="43" dur="1000"/>
                                        <p:tgtEl>
                                          <p:spTgt spid="17"/>
                                        </p:tgtEl>
                                      </p:cBhvr>
                                    </p:animEffect>
                                    <p:anim calcmode="lin" valueType="num">
                                      <p:cBhvr>
                                        <p:cTn id="44" dur="1000" fill="hold"/>
                                        <p:tgtEl>
                                          <p:spTgt spid="17"/>
                                        </p:tgtEl>
                                        <p:attrNameLst>
                                          <p:attrName>ppt_x</p:attrName>
                                        </p:attrNameLst>
                                      </p:cBhvr>
                                      <p:tavLst>
                                        <p:tav tm="0">
                                          <p:val>
                                            <p:strVal val="#ppt_x"/>
                                          </p:val>
                                        </p:tav>
                                        <p:tav tm="100000">
                                          <p:val>
                                            <p:strVal val="#ppt_x"/>
                                          </p:val>
                                        </p:tav>
                                      </p:tavLst>
                                    </p:anim>
                                    <p:anim calcmode="lin" valueType="num">
                                      <p:cBhvr>
                                        <p:cTn id="45" dur="1000" fill="hold"/>
                                        <p:tgtEl>
                                          <p:spTgt spid="1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11" grpId="0"/>
      <p:bldP spid="12" grpId="0"/>
      <p:bldP spid="13" grpId="0"/>
      <p:bldP spid="16" grpId="0"/>
      <p:bldP spid="17"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F2BB7DD-AF9B-4FB5-C516-4A31153E100D}"/>
            </a:ext>
          </a:extLst>
        </p:cNvPr>
        <p:cNvGrpSpPr/>
        <p:nvPr/>
      </p:nvGrpSpPr>
      <p:grpSpPr>
        <a:xfrm>
          <a:off x="0" y="0"/>
          <a:ext cx="0" cy="0"/>
          <a:chOff x="0" y="0"/>
          <a:chExt cx="0" cy="0"/>
        </a:xfrm>
      </p:grpSpPr>
      <p:sp>
        <p:nvSpPr>
          <p:cNvPr id="9" name="Rectangle 8">
            <a:extLst>
              <a:ext uri="{FF2B5EF4-FFF2-40B4-BE49-F238E27FC236}">
                <a16:creationId xmlns:a16="http://schemas.microsoft.com/office/drawing/2014/main" id="{874B253B-6C2F-84C2-79E9-4F5B5F615C3E}"/>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26" name="Rectangle 25">
            <a:extLst>
              <a:ext uri="{FF2B5EF4-FFF2-40B4-BE49-F238E27FC236}">
                <a16:creationId xmlns:a16="http://schemas.microsoft.com/office/drawing/2014/main" id="{4DFDCC51-B5A6-9393-7011-187CA4E0F547}"/>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pic>
        <p:nvPicPr>
          <p:cNvPr id="4" name="Picture Placeholder 3">
            <a:extLst>
              <a:ext uri="{FF2B5EF4-FFF2-40B4-BE49-F238E27FC236}">
                <a16:creationId xmlns:a16="http://schemas.microsoft.com/office/drawing/2014/main" id="{840BA46D-849F-F351-1462-2FF7DF121091}"/>
              </a:ext>
            </a:extLst>
          </p:cNvPr>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6" name="Rectangle 5">
            <a:extLst>
              <a:ext uri="{FF2B5EF4-FFF2-40B4-BE49-F238E27FC236}">
                <a16:creationId xmlns:a16="http://schemas.microsoft.com/office/drawing/2014/main" id="{C04B36A8-C53A-01AF-31E9-A1A8BA895661}"/>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1" name="TextBox 40">
            <a:extLst>
              <a:ext uri="{FF2B5EF4-FFF2-40B4-BE49-F238E27FC236}">
                <a16:creationId xmlns:a16="http://schemas.microsoft.com/office/drawing/2014/main" id="{F5F960C7-3AAD-4C75-E4B2-7C6C446449E1}"/>
              </a:ext>
            </a:extLst>
          </p:cNvPr>
          <p:cNvSpPr txBox="1"/>
          <p:nvPr/>
        </p:nvSpPr>
        <p:spPr>
          <a:xfrm>
            <a:off x="2467306" y="5027146"/>
            <a:ext cx="1888659" cy="954107"/>
          </a:xfrm>
          <a:prstGeom prst="rect">
            <a:avLst/>
          </a:prstGeom>
          <a:noFill/>
        </p:spPr>
        <p:txBody>
          <a:bodyPr wrap="none" rtlCol="0">
            <a:spAutoFit/>
          </a:bodyPr>
          <a:lstStyle/>
          <a:p>
            <a:pPr algn="ctr" rtl="1"/>
            <a:r>
              <a:rPr lang="ar-EG" sz="2800" b="1" dirty="0">
                <a:solidFill>
                  <a:schemeClr val="accent5">
                    <a:lumMod val="75000"/>
                  </a:schemeClr>
                </a:solidFill>
                <a:effectLst>
                  <a:outerShdw blurRad="38100" dist="38100" dir="2700000" algn="tl">
                    <a:srgbClr val="000000">
                      <a:alpha val="43137"/>
                    </a:srgbClr>
                  </a:outerShdw>
                </a:effectLst>
                <a:latin typeface="Alexandria" charset="0"/>
              </a:rPr>
              <a:t>الخلاصة</a:t>
            </a:r>
          </a:p>
          <a:p>
            <a:pPr algn="ctr" rtl="1"/>
            <a:r>
              <a:rPr lang="en-US" sz="2800" b="1" dirty="0">
                <a:solidFill>
                  <a:schemeClr val="accent5">
                    <a:lumMod val="75000"/>
                  </a:schemeClr>
                </a:solidFill>
                <a:effectLst>
                  <a:outerShdw blurRad="38100" dist="38100" dir="2700000" algn="tl">
                    <a:srgbClr val="000000">
                      <a:alpha val="43137"/>
                    </a:srgbClr>
                  </a:outerShdw>
                </a:effectLst>
                <a:latin typeface="Alexandria" charset="0"/>
              </a:rPr>
              <a:t>Conclusion </a:t>
            </a:r>
            <a:endParaRPr lang="ar-EG" sz="2800" b="1" dirty="0">
              <a:solidFill>
                <a:schemeClr val="accent5">
                  <a:lumMod val="75000"/>
                </a:schemeClr>
              </a:solidFill>
              <a:effectLst>
                <a:outerShdw blurRad="38100" dist="38100" dir="2700000" algn="tl">
                  <a:srgbClr val="000000">
                    <a:alpha val="43137"/>
                  </a:srgbClr>
                </a:outerShdw>
              </a:effectLst>
              <a:latin typeface="Alexandria" charset="0"/>
            </a:endParaRPr>
          </a:p>
        </p:txBody>
      </p:sp>
      <p:pic>
        <p:nvPicPr>
          <p:cNvPr id="5" name="Graphic 21">
            <a:extLst>
              <a:ext uri="{FF2B5EF4-FFF2-40B4-BE49-F238E27FC236}">
                <a16:creationId xmlns:a16="http://schemas.microsoft.com/office/drawing/2014/main" id="{79EC08AD-4F80-E683-4E91-06EB8DCD12E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1277397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par>
                          <p:cTn id="11" fill="hold">
                            <p:stCondLst>
                              <p:cond delay="750"/>
                            </p:stCondLst>
                            <p:childTnLst>
                              <p:par>
                                <p:cTn id="12" presetID="22" presetClass="entr" presetSubtype="4" fill="hold" grpId="0" nodeType="afterEffect">
                                  <p:stCondLst>
                                    <p:cond delay="0"/>
                                  </p:stCondLst>
                                  <p:childTnLst>
                                    <p:set>
                                      <p:cBhvr>
                                        <p:cTn id="13" dur="1" fill="hold">
                                          <p:stCondLst>
                                            <p:cond delay="0"/>
                                          </p:stCondLst>
                                        </p:cTn>
                                        <p:tgtEl>
                                          <p:spTgt spid="41"/>
                                        </p:tgtEl>
                                        <p:attrNameLst>
                                          <p:attrName>style.visibility</p:attrName>
                                        </p:attrNameLst>
                                      </p:cBhvr>
                                      <p:to>
                                        <p:strVal val="visible"/>
                                      </p:to>
                                    </p:set>
                                    <p:animEffect transition="in" filter="wipe(down)">
                                      <p:cBhvr>
                                        <p:cTn id="14" dur="500"/>
                                        <p:tgtEl>
                                          <p:spTgt spid="4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P spid="41" grpId="0"/>
    </p:bldLst>
  </p:timing>
</p:sld>
</file>

<file path=ppt/slides/slide40.xml><?xml version="1.0" encoding="utf-8"?>
<p:sld xmlns:a="http://schemas.openxmlformats.org/drawingml/2006/main" xmlns:r="http://schemas.openxmlformats.org/officeDocument/2006/relationships" xmlns:p="http://schemas.openxmlformats.org/presentationml/2006/main">
  <p:cSld>
    <p:bg>
      <p:bgPr>
        <a:blipFill dpi="0" rotWithShape="1">
          <a:blip r:embed="rId5">
            <a:alphaModFix amt="76000"/>
            <a:lum/>
          </a:blip>
          <a:srcRect/>
          <a:stretch>
            <a:fillRect/>
          </a:stretch>
        </a:blipFill>
        <a:effectLst/>
      </p:bgPr>
    </p:bg>
    <p:spTree>
      <p:nvGrpSpPr>
        <p:cNvPr id="1" name="">
          <a:extLst>
            <a:ext uri="{FF2B5EF4-FFF2-40B4-BE49-F238E27FC236}">
              <a16:creationId xmlns:a16="http://schemas.microsoft.com/office/drawing/2014/main" id="{343368B5-E627-4D89-F5DA-D2308B5D1453}"/>
            </a:ext>
          </a:extLst>
        </p:cNvPr>
        <p:cNvGrpSpPr/>
        <p:nvPr/>
      </p:nvGrpSpPr>
      <p:grpSpPr>
        <a:xfrm>
          <a:off x="0" y="0"/>
          <a:ext cx="0" cy="0"/>
          <a:chOff x="0" y="0"/>
          <a:chExt cx="0" cy="0"/>
        </a:xfrm>
      </p:grpSpPr>
      <p:sp>
        <p:nvSpPr>
          <p:cNvPr id="4" name="TextBox 3">
            <a:extLst>
              <a:ext uri="{FF2B5EF4-FFF2-40B4-BE49-F238E27FC236}">
                <a16:creationId xmlns:a16="http://schemas.microsoft.com/office/drawing/2014/main" id="{6A13174F-874F-0E95-952B-1BB24926B5BE}"/>
              </a:ext>
            </a:extLst>
          </p:cNvPr>
          <p:cNvSpPr txBox="1"/>
          <p:nvPr/>
        </p:nvSpPr>
        <p:spPr>
          <a:xfrm>
            <a:off x="2903741" y="2043857"/>
            <a:ext cx="7653343" cy="523220"/>
          </a:xfrm>
          <a:prstGeom prst="rect">
            <a:avLst/>
          </a:prstGeom>
          <a:noFill/>
        </p:spPr>
        <p:txBody>
          <a:bodyPr wrap="square" rtlCol="0">
            <a:spAutoFit/>
          </a:bodyPr>
          <a:lstStyle/>
          <a:p>
            <a:pPr algn="just" rtl="1"/>
            <a:r>
              <a:rPr lang="ar-EG" sz="2800" b="1" u="sng" dirty="0">
                <a:solidFill>
                  <a:schemeClr val="accent5">
                    <a:lumMod val="75000"/>
                  </a:schemeClr>
                </a:solidFill>
                <a:latin typeface="Alexandria"/>
                <a:cs typeface="+mj-cs"/>
              </a:rPr>
              <a:t>أنواع الدراسات والبحوث العِلمية:</a:t>
            </a:r>
            <a:endParaRPr lang="ar-EG" sz="2000" b="1" dirty="0">
              <a:solidFill>
                <a:srgbClr val="2E3957"/>
              </a:solidFill>
              <a:latin typeface="Alexandria"/>
              <a:cs typeface="+mj-cs"/>
            </a:endParaRPr>
          </a:p>
        </p:txBody>
      </p:sp>
      <p:sp>
        <p:nvSpPr>
          <p:cNvPr id="5" name="TextBox 4">
            <a:extLst>
              <a:ext uri="{FF2B5EF4-FFF2-40B4-BE49-F238E27FC236}">
                <a16:creationId xmlns:a16="http://schemas.microsoft.com/office/drawing/2014/main" id="{ADEA3064-D768-E884-F736-08F6C277A455}"/>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الأولى</a:t>
            </a:r>
            <a:endParaRPr lang="en-US" sz="2400" b="1" dirty="0">
              <a:solidFill>
                <a:schemeClr val="bg1"/>
              </a:solidFill>
              <a:latin typeface="Alexandria" charset="0"/>
              <a:cs typeface="Alexandria" charset="0"/>
            </a:endParaRPr>
          </a:p>
        </p:txBody>
      </p:sp>
      <p:sp>
        <p:nvSpPr>
          <p:cNvPr id="6" name="TextBox 5">
            <a:extLst>
              <a:ext uri="{FF2B5EF4-FFF2-40B4-BE49-F238E27FC236}">
                <a16:creationId xmlns:a16="http://schemas.microsoft.com/office/drawing/2014/main" id="{79D750F7-1B47-DEC3-465A-BD182A50AE6A}"/>
              </a:ext>
            </a:extLst>
          </p:cNvPr>
          <p:cNvSpPr txBox="1"/>
          <p:nvPr/>
        </p:nvSpPr>
        <p:spPr>
          <a:xfrm>
            <a:off x="6329597" y="1128103"/>
            <a:ext cx="3902032" cy="584775"/>
          </a:xfrm>
          <a:prstGeom prst="rect">
            <a:avLst/>
          </a:prstGeom>
          <a:noFill/>
        </p:spPr>
        <p:txBody>
          <a:bodyPr wrap="square" rtlCol="0">
            <a:spAutoFit/>
          </a:bodyPr>
          <a:lstStyle/>
          <a:p>
            <a:pPr algn="ctr"/>
            <a:r>
              <a:rPr lang="ar-EG" sz="3200" b="1" dirty="0">
                <a:effectLst>
                  <a:outerShdw blurRad="38100" dist="38100" dir="2700000" algn="tl">
                    <a:srgbClr val="000000">
                      <a:alpha val="43137"/>
                    </a:srgbClr>
                  </a:outerShdw>
                </a:effectLst>
                <a:latin typeface="Alexandria" charset="0"/>
                <a:cs typeface="Alexandria" charset="0"/>
              </a:rPr>
              <a:t>الخلاصة</a:t>
            </a:r>
            <a:endParaRPr lang="en-US" sz="3200" b="1" dirty="0">
              <a:effectLst>
                <a:outerShdw blurRad="38100" dist="38100" dir="2700000" algn="tl">
                  <a:srgbClr val="000000">
                    <a:alpha val="43137"/>
                  </a:srgbClr>
                </a:outerShdw>
              </a:effectLst>
              <a:latin typeface="Alexandria" charset="0"/>
              <a:cs typeface="Alexandria" charset="0"/>
            </a:endParaRPr>
          </a:p>
        </p:txBody>
      </p:sp>
      <p:pic>
        <p:nvPicPr>
          <p:cNvPr id="9" name="Question Animation - 1749998043519">
            <a:hlinkClick r:id="" action="ppaction://media"/>
            <a:extLst>
              <a:ext uri="{FF2B5EF4-FFF2-40B4-BE49-F238E27FC236}">
                <a16:creationId xmlns:a16="http://schemas.microsoft.com/office/drawing/2014/main" id="{1DC03BB4-055D-11A0-6F1A-5DC6481B3091}"/>
              </a:ext>
            </a:extLst>
          </p:cNvPr>
          <p:cNvPicPr>
            <a:picLocks noChangeAspect="1"/>
          </p:cNvPicPr>
          <p:nvPr>
            <a:videoFile r:link="rId3"/>
            <p:extLst>
              <p:ext uri="{DAA4B4D4-6D71-4841-9C94-3DE7FCFB9230}">
                <p14:media xmlns:p14="http://schemas.microsoft.com/office/powerpoint/2010/main" r:embed="rId2"/>
              </p:ext>
            </p:extLst>
          </p:nvPr>
        </p:nvPicPr>
        <p:blipFill>
          <a:blip r:embed="rId6"/>
          <a:stretch>
            <a:fillRect/>
          </a:stretch>
        </p:blipFill>
        <p:spPr>
          <a:xfrm>
            <a:off x="2254899" y="2692865"/>
            <a:ext cx="1481229" cy="1564678"/>
          </a:xfrm>
          <a:prstGeom prst="round2SameRect">
            <a:avLst>
              <a:gd name="adj1" fmla="val 6955"/>
              <a:gd name="adj2" fmla="val 0"/>
            </a:avLst>
          </a:prstGeom>
          <a:ln>
            <a:noFill/>
          </a:ln>
          <a:effectLst>
            <a:reflection blurRad="6350" stA="52000" endPos="35000" dist="25400" dir="5400000" sy="-100000" algn="bl" rotWithShape="0"/>
          </a:effectLst>
          <a:scene3d>
            <a:camera prst="orthographicFront"/>
            <a:lightRig rig="threePt" dir="t"/>
          </a:scene3d>
          <a:sp3d>
            <a:bevelT w="190500" prst="hardEdge"/>
            <a:contourClr>
              <a:srgbClr val="C0C0C0"/>
            </a:contourClr>
          </a:sp3d>
        </p:spPr>
      </p:pic>
      <p:sp>
        <p:nvSpPr>
          <p:cNvPr id="7" name="TextBox 6">
            <a:extLst>
              <a:ext uri="{FF2B5EF4-FFF2-40B4-BE49-F238E27FC236}">
                <a16:creationId xmlns:a16="http://schemas.microsoft.com/office/drawing/2014/main" id="{6A13174F-874F-0E95-952B-1BB24926B5BE}"/>
              </a:ext>
            </a:extLst>
          </p:cNvPr>
          <p:cNvSpPr txBox="1"/>
          <p:nvPr/>
        </p:nvSpPr>
        <p:spPr>
          <a:xfrm>
            <a:off x="2903741" y="2798237"/>
            <a:ext cx="7653343" cy="1631216"/>
          </a:xfrm>
          <a:prstGeom prst="rect">
            <a:avLst/>
          </a:prstGeom>
          <a:noFill/>
        </p:spPr>
        <p:txBody>
          <a:bodyPr wrap="square" rtlCol="0">
            <a:spAutoFit/>
          </a:bodyPr>
          <a:lstStyle/>
          <a:p>
            <a:pPr marL="457200" indent="-457200" algn="just" rtl="1">
              <a:buFont typeface="+mj-lt"/>
              <a:buAutoNum type="arabicPeriod"/>
            </a:pPr>
            <a:r>
              <a:rPr lang="ar-EG" sz="2000" b="1" dirty="0">
                <a:solidFill>
                  <a:srgbClr val="2E3957"/>
                </a:solidFill>
                <a:latin typeface="Alexandria"/>
                <a:cs typeface="+mj-cs"/>
              </a:rPr>
              <a:t>لماذا يجب ع</a:t>
            </a:r>
            <a:r>
              <a:rPr lang="ar-SA" sz="2000" b="1" dirty="0">
                <a:solidFill>
                  <a:srgbClr val="2E3957"/>
                </a:solidFill>
                <a:latin typeface="Alexandria"/>
                <a:cs typeface="+mj-cs"/>
              </a:rPr>
              <a:t>ل</a:t>
            </a:r>
            <a:r>
              <a:rPr lang="ar-EG" sz="2000" b="1" dirty="0">
                <a:solidFill>
                  <a:srgbClr val="2E3957"/>
                </a:solidFill>
                <a:latin typeface="Alexandria"/>
                <a:cs typeface="+mj-cs"/>
              </a:rPr>
              <a:t>ى </a:t>
            </a:r>
            <a:r>
              <a:rPr lang="ar-SA" sz="2000" b="1" dirty="0">
                <a:solidFill>
                  <a:srgbClr val="2E3957"/>
                </a:solidFill>
                <a:latin typeface="Alexandria"/>
                <a:cs typeface="+mj-cs"/>
              </a:rPr>
              <a:t>طلاب الإعلام</a:t>
            </a:r>
            <a:r>
              <a:rPr lang="ar-EG" sz="2000" b="1" dirty="0">
                <a:solidFill>
                  <a:srgbClr val="2E3957"/>
                </a:solidFill>
                <a:latin typeface="Alexandria"/>
                <a:cs typeface="+mj-cs"/>
              </a:rPr>
              <a:t> والتسويق دراسة </a:t>
            </a:r>
            <a:r>
              <a:rPr lang="ar-SA" sz="2000" b="1" dirty="0">
                <a:solidFill>
                  <a:srgbClr val="2E3957"/>
                </a:solidFill>
                <a:latin typeface="Alexandria"/>
                <a:cs typeface="+mj-cs"/>
              </a:rPr>
              <a:t>مناهج البحث الع</a:t>
            </a:r>
            <a:r>
              <a:rPr lang="ar-EG" sz="2000" b="1" dirty="0">
                <a:solidFill>
                  <a:srgbClr val="2E3957"/>
                </a:solidFill>
                <a:latin typeface="Alexandria"/>
                <a:cs typeface="+mj-cs"/>
              </a:rPr>
              <a:t>ِ</a:t>
            </a:r>
            <a:r>
              <a:rPr lang="ar-SA" sz="2000" b="1" dirty="0">
                <a:solidFill>
                  <a:srgbClr val="2E3957"/>
                </a:solidFill>
                <a:latin typeface="Alexandria"/>
                <a:cs typeface="+mj-cs"/>
              </a:rPr>
              <a:t>لمي</a:t>
            </a:r>
            <a:r>
              <a:rPr lang="ar-EG" sz="2000" b="1" dirty="0">
                <a:solidFill>
                  <a:srgbClr val="2E3957"/>
                </a:solidFill>
                <a:latin typeface="Alexandria"/>
                <a:cs typeface="+mj-cs"/>
              </a:rPr>
              <a:t>؟</a:t>
            </a:r>
          </a:p>
          <a:p>
            <a:pPr marL="457200" indent="-457200" algn="just" rtl="1">
              <a:buFont typeface="+mj-lt"/>
              <a:buAutoNum type="arabicPeriod"/>
            </a:pPr>
            <a:r>
              <a:rPr lang="ar-SA" sz="2000" b="1" dirty="0">
                <a:solidFill>
                  <a:srgbClr val="2E3957"/>
                </a:solidFill>
                <a:latin typeface="Alexandria"/>
                <a:cs typeface="+mj-cs"/>
              </a:rPr>
              <a:t>أ</a:t>
            </a:r>
            <a:r>
              <a:rPr lang="ar-EG" sz="2000" b="1" dirty="0" err="1">
                <a:solidFill>
                  <a:srgbClr val="2E3957"/>
                </a:solidFill>
                <a:latin typeface="Alexandria"/>
                <a:cs typeface="+mj-cs"/>
              </a:rPr>
              <a:t>غراض</a:t>
            </a:r>
            <a:r>
              <a:rPr lang="ar-SA" sz="2000" b="1" dirty="0">
                <a:solidFill>
                  <a:srgbClr val="2E3957"/>
                </a:solidFill>
                <a:latin typeface="Alexandria"/>
                <a:cs typeface="+mj-cs"/>
              </a:rPr>
              <a:t> البحث الع</a:t>
            </a:r>
            <a:r>
              <a:rPr lang="ar-EG" sz="2000" b="1" dirty="0">
                <a:solidFill>
                  <a:srgbClr val="2E3957"/>
                </a:solidFill>
                <a:latin typeface="Alexandria"/>
                <a:cs typeface="+mj-cs"/>
              </a:rPr>
              <a:t>ِ</a:t>
            </a:r>
            <a:r>
              <a:rPr lang="ar-SA" sz="2000" b="1" dirty="0">
                <a:solidFill>
                  <a:srgbClr val="2E3957"/>
                </a:solidFill>
                <a:latin typeface="Alexandria"/>
                <a:cs typeface="+mj-cs"/>
              </a:rPr>
              <a:t>لمي</a:t>
            </a:r>
            <a:r>
              <a:rPr lang="ar-EG" sz="2000" b="1" dirty="0">
                <a:solidFill>
                  <a:srgbClr val="2E3957"/>
                </a:solidFill>
                <a:latin typeface="Alexandria"/>
                <a:cs typeface="+mj-cs"/>
              </a:rPr>
              <a:t>.</a:t>
            </a:r>
          </a:p>
          <a:p>
            <a:pPr marL="457200" indent="-457200" algn="just" rtl="1">
              <a:buFont typeface="+mj-lt"/>
              <a:buAutoNum type="arabicPeriod"/>
            </a:pPr>
            <a:r>
              <a:rPr lang="ar-EG" sz="2000" b="1" dirty="0">
                <a:solidFill>
                  <a:srgbClr val="2E3957"/>
                </a:solidFill>
                <a:latin typeface="Alexandria"/>
                <a:cs typeface="+mj-cs"/>
              </a:rPr>
              <a:t>أنواع الدراسات والبحوث</a:t>
            </a:r>
            <a:r>
              <a:rPr lang="ar-SA" sz="2000" b="1" dirty="0">
                <a:solidFill>
                  <a:srgbClr val="2E3957"/>
                </a:solidFill>
                <a:latin typeface="Alexandria"/>
                <a:cs typeface="+mj-cs"/>
              </a:rPr>
              <a:t> الع</a:t>
            </a:r>
            <a:r>
              <a:rPr lang="ar-EG" sz="2000" b="1" dirty="0">
                <a:solidFill>
                  <a:srgbClr val="2E3957"/>
                </a:solidFill>
                <a:latin typeface="Alexandria"/>
                <a:cs typeface="+mj-cs"/>
              </a:rPr>
              <a:t>ِ</a:t>
            </a:r>
            <a:r>
              <a:rPr lang="ar-SA" sz="2000" b="1" dirty="0">
                <a:solidFill>
                  <a:srgbClr val="2E3957"/>
                </a:solidFill>
                <a:latin typeface="Alexandria"/>
                <a:cs typeface="+mj-cs"/>
              </a:rPr>
              <a:t>لمية</a:t>
            </a:r>
            <a:r>
              <a:rPr lang="ar-EG" sz="2000" b="1" dirty="0">
                <a:solidFill>
                  <a:srgbClr val="2E3957"/>
                </a:solidFill>
                <a:latin typeface="Alexandria"/>
                <a:cs typeface="+mj-cs"/>
              </a:rPr>
              <a:t>.</a:t>
            </a:r>
          </a:p>
          <a:p>
            <a:pPr marL="457200" indent="-457200" algn="just" rtl="1">
              <a:buFont typeface="+mj-lt"/>
              <a:buAutoNum type="arabicPeriod"/>
            </a:pPr>
            <a:r>
              <a:rPr lang="ar-SA" sz="2000" b="1" dirty="0">
                <a:solidFill>
                  <a:srgbClr val="2E3957"/>
                </a:solidFill>
                <a:latin typeface="Alexandria"/>
                <a:cs typeface="+mj-cs"/>
              </a:rPr>
              <a:t>م</a:t>
            </a:r>
            <a:r>
              <a:rPr lang="ar-EG" sz="2000" b="1" dirty="0">
                <a:solidFill>
                  <a:srgbClr val="2E3957"/>
                </a:solidFill>
                <a:latin typeface="Alexandria"/>
                <a:cs typeface="+mj-cs"/>
              </a:rPr>
              <a:t>ُ</a:t>
            </a:r>
            <a:r>
              <a:rPr lang="ar-SA" sz="2000" b="1" dirty="0" err="1">
                <a:solidFill>
                  <a:srgbClr val="2E3957"/>
                </a:solidFill>
                <a:latin typeface="Alexandria"/>
                <a:cs typeface="+mj-cs"/>
              </a:rPr>
              <a:t>ستويا</a:t>
            </a:r>
            <a:r>
              <a:rPr lang="ar-EG" sz="2000" b="1" dirty="0">
                <a:solidFill>
                  <a:srgbClr val="2E3957"/>
                </a:solidFill>
                <a:latin typeface="Alexandria"/>
                <a:cs typeface="+mj-cs"/>
              </a:rPr>
              <a:t>ت</a:t>
            </a:r>
            <a:r>
              <a:rPr lang="ar-SA" sz="2000" b="1" dirty="0">
                <a:solidFill>
                  <a:srgbClr val="2E3957"/>
                </a:solidFill>
                <a:latin typeface="Alexandria"/>
                <a:cs typeface="+mj-cs"/>
              </a:rPr>
              <a:t> </a:t>
            </a:r>
            <a:r>
              <a:rPr lang="ar-EG" sz="2000" b="1" dirty="0">
                <a:solidFill>
                  <a:srgbClr val="2E3957"/>
                </a:solidFill>
                <a:latin typeface="Alexandria"/>
                <a:cs typeface="+mj-cs"/>
              </a:rPr>
              <a:t>ا</a:t>
            </a:r>
            <a:r>
              <a:rPr lang="ar-SA" sz="2000" b="1" dirty="0">
                <a:solidFill>
                  <a:srgbClr val="2E3957"/>
                </a:solidFill>
                <a:latin typeface="Alexandria"/>
                <a:cs typeface="+mj-cs"/>
              </a:rPr>
              <a:t>لبحث الع</a:t>
            </a:r>
            <a:r>
              <a:rPr lang="ar-EG" sz="2000" b="1" dirty="0">
                <a:solidFill>
                  <a:srgbClr val="2E3957"/>
                </a:solidFill>
                <a:latin typeface="Alexandria"/>
                <a:cs typeface="+mj-cs"/>
              </a:rPr>
              <a:t>ِ</a:t>
            </a:r>
            <a:r>
              <a:rPr lang="ar-SA" sz="2000" b="1" dirty="0">
                <a:solidFill>
                  <a:srgbClr val="2E3957"/>
                </a:solidFill>
                <a:latin typeface="Alexandria"/>
                <a:cs typeface="+mj-cs"/>
              </a:rPr>
              <a:t>لمي</a:t>
            </a:r>
            <a:r>
              <a:rPr lang="ar-EG" sz="2000" b="1" dirty="0">
                <a:solidFill>
                  <a:srgbClr val="2E3957"/>
                </a:solidFill>
                <a:latin typeface="Alexandria"/>
                <a:cs typeface="+mj-cs"/>
              </a:rPr>
              <a:t>.</a:t>
            </a:r>
          </a:p>
          <a:p>
            <a:pPr marL="457200" indent="-457200" algn="just" rtl="1">
              <a:buFont typeface="+mj-lt"/>
              <a:buAutoNum type="arabicPeriod"/>
            </a:pPr>
            <a:r>
              <a:rPr lang="ar-EG" sz="2000" b="1" dirty="0">
                <a:solidFill>
                  <a:srgbClr val="2E3957"/>
                </a:solidFill>
                <a:latin typeface="Alexandria"/>
                <a:cs typeface="+mj-cs"/>
              </a:rPr>
              <a:t>المراجع.</a:t>
            </a:r>
          </a:p>
        </p:txBody>
      </p:sp>
    </p:spTree>
    <p:extLst>
      <p:ext uri="{BB962C8B-B14F-4D97-AF65-F5344CB8AC3E}">
        <p14:creationId xmlns:p14="http://schemas.microsoft.com/office/powerpoint/2010/main" val="3992724300"/>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grpId="0" nodeType="afterEffect">
                                  <p:stCondLst>
                                    <p:cond delay="25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1000"/>
                                        <p:tgtEl>
                                          <p:spTgt spid="4"/>
                                        </p:tgtEl>
                                      </p:cBhvr>
                                    </p:animEffect>
                                    <p:anim calcmode="lin" valueType="num">
                                      <p:cBhvr>
                                        <p:cTn id="14" dur="1000" fill="hold"/>
                                        <p:tgtEl>
                                          <p:spTgt spid="4"/>
                                        </p:tgtEl>
                                        <p:attrNameLst>
                                          <p:attrName>ppt_x</p:attrName>
                                        </p:attrNameLst>
                                      </p:cBhvr>
                                      <p:tavLst>
                                        <p:tav tm="0">
                                          <p:val>
                                            <p:strVal val="#ppt_x"/>
                                          </p:val>
                                        </p:tav>
                                        <p:tav tm="100000">
                                          <p:val>
                                            <p:strVal val="#ppt_x"/>
                                          </p:val>
                                        </p:tav>
                                      </p:tavLst>
                                    </p:anim>
                                    <p:anim calcmode="lin" valueType="num">
                                      <p:cBhvr>
                                        <p:cTn id="15" dur="1000" fill="hold"/>
                                        <p:tgtEl>
                                          <p:spTgt spid="4"/>
                                        </p:tgtEl>
                                        <p:attrNameLst>
                                          <p:attrName>ppt_y</p:attrName>
                                        </p:attrNameLst>
                                      </p:cBhvr>
                                      <p:tavLst>
                                        <p:tav tm="0">
                                          <p:val>
                                            <p:strVal val="#ppt_y+.1"/>
                                          </p:val>
                                        </p:tav>
                                        <p:tav tm="100000">
                                          <p:val>
                                            <p:strVal val="#ppt_y"/>
                                          </p:val>
                                        </p:tav>
                                      </p:tavLst>
                                    </p:anim>
                                  </p:childTnLst>
                                </p:cTn>
                              </p:par>
                            </p:childTnLst>
                          </p:cTn>
                        </p:par>
                        <p:par>
                          <p:cTn id="16" fill="hold">
                            <p:stCondLst>
                              <p:cond delay="2250"/>
                            </p:stCondLst>
                            <p:childTnLst>
                              <p:par>
                                <p:cTn id="17" presetID="1" presetClass="mediacall" presetSubtype="0" fill="hold" nodeType="afterEffect">
                                  <p:stCondLst>
                                    <p:cond delay="0"/>
                                  </p:stCondLst>
                                  <p:childTnLst>
                                    <p:cmd type="call" cmd="playFrom(0.0)">
                                      <p:cBhvr>
                                        <p:cTn id="18" dur="4840" fill="hold"/>
                                        <p:tgtEl>
                                          <p:spTgt spid="9"/>
                                        </p:tgtEl>
                                      </p:cBhvr>
                                    </p:cmd>
                                  </p:childTnLst>
                                </p:cTn>
                              </p:par>
                            </p:childTnLst>
                          </p:cTn>
                        </p:par>
                        <p:par>
                          <p:cTn id="19" fill="hold">
                            <p:stCondLst>
                              <p:cond delay="7090"/>
                            </p:stCondLst>
                            <p:childTnLst>
                              <p:par>
                                <p:cTn id="20" presetID="42" presetClass="entr" presetSubtype="0" fill="hold" grpId="0" nodeType="afterEffect">
                                  <p:stCondLst>
                                    <p:cond delay="250"/>
                                  </p:stCondLst>
                                  <p:childTnLst>
                                    <p:set>
                                      <p:cBhvr>
                                        <p:cTn id="21" dur="1" fill="hold">
                                          <p:stCondLst>
                                            <p:cond delay="0"/>
                                          </p:stCondLst>
                                        </p:cTn>
                                        <p:tgtEl>
                                          <p:spTgt spid="7"/>
                                        </p:tgtEl>
                                        <p:attrNameLst>
                                          <p:attrName>style.visibility</p:attrName>
                                        </p:attrNameLst>
                                      </p:cBhvr>
                                      <p:to>
                                        <p:strVal val="visible"/>
                                      </p:to>
                                    </p:set>
                                    <p:animEffect transition="in" filter="fade">
                                      <p:cBhvr>
                                        <p:cTn id="22" dur="1000"/>
                                        <p:tgtEl>
                                          <p:spTgt spid="7"/>
                                        </p:tgtEl>
                                      </p:cBhvr>
                                    </p:animEffect>
                                    <p:anim calcmode="lin" valueType="num">
                                      <p:cBhvr>
                                        <p:cTn id="23" dur="1000" fill="hold"/>
                                        <p:tgtEl>
                                          <p:spTgt spid="7"/>
                                        </p:tgtEl>
                                        <p:attrNameLst>
                                          <p:attrName>ppt_x</p:attrName>
                                        </p:attrNameLst>
                                      </p:cBhvr>
                                      <p:tavLst>
                                        <p:tav tm="0">
                                          <p:val>
                                            <p:strVal val="#ppt_x"/>
                                          </p:val>
                                        </p:tav>
                                        <p:tav tm="100000">
                                          <p:val>
                                            <p:strVal val="#ppt_x"/>
                                          </p:val>
                                        </p:tav>
                                      </p:tavLst>
                                    </p:anim>
                                    <p:anim calcmode="lin" valueType="num">
                                      <p:cBhvr>
                                        <p:cTn id="24"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video>
              <p:cMediaNode vol="80000">
                <p:cTn id="25" repeatCount="indefinite" fill="remove" display="0">
                  <p:stCondLst>
                    <p:cond delay="indefinite"/>
                  </p:stCondLst>
                </p:cTn>
                <p:tgtEl>
                  <p:spTgt spid="9"/>
                </p:tgtEl>
              </p:cMediaNode>
            </p:video>
            <p:seq concurrent="1" nextAc="seek">
              <p:cTn id="26" restart="whenNotActive" fill="hold" evtFilter="cancelBubble" nodeType="interactiveSeq">
                <p:stCondLst>
                  <p:cond evt="onClick" delay="0">
                    <p:tgtEl>
                      <p:spTgt spid="9"/>
                    </p:tgtEl>
                  </p:cond>
                </p:stCondLst>
                <p:endSync evt="end" delay="0">
                  <p:rtn val="all"/>
                </p:endSync>
                <p:childTnLst>
                  <p:par>
                    <p:cTn id="27" fill="hold">
                      <p:stCondLst>
                        <p:cond delay="0"/>
                      </p:stCondLst>
                      <p:childTnLst>
                        <p:par>
                          <p:cTn id="28" fill="hold">
                            <p:stCondLst>
                              <p:cond delay="0"/>
                            </p:stCondLst>
                            <p:childTnLst>
                              <p:par>
                                <p:cTn id="29" presetID="2" presetClass="mediacall" presetSubtype="0" fill="hold" nodeType="clickEffect">
                                  <p:stCondLst>
                                    <p:cond delay="0"/>
                                  </p:stCondLst>
                                  <p:childTnLst>
                                    <p:cmd type="call" cmd="togglePause">
                                      <p:cBhvr>
                                        <p:cTn id="30" dur="1" fill="hold"/>
                                        <p:tgtEl>
                                          <p:spTgt spid="9"/>
                                        </p:tgtEl>
                                      </p:cBhvr>
                                    </p:cmd>
                                  </p:childTnLst>
                                </p:cTn>
                              </p:par>
                            </p:childTnLst>
                          </p:cTn>
                        </p:par>
                      </p:childTnLst>
                    </p:cTn>
                  </p:par>
                </p:childTnLst>
              </p:cTn>
              <p:nextCondLst>
                <p:cond evt="onClick" delay="0">
                  <p:tgtEl>
                    <p:spTgt spid="9"/>
                  </p:tgtEl>
                </p:cond>
              </p:nextCondLst>
            </p:seq>
          </p:childTnLst>
        </p:cTn>
      </p:par>
    </p:tnLst>
    <p:bldLst>
      <p:bldP spid="4" grpId="0"/>
      <p:bldP spid="6" grpId="0"/>
      <p:bldP spid="7" grpId="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A8A5357-7AFB-4E31-619F-FE2D06CCDC4C}"/>
            </a:ext>
          </a:extLst>
        </p:cNvPr>
        <p:cNvGrpSpPr/>
        <p:nvPr/>
      </p:nvGrpSpPr>
      <p:grpSpPr>
        <a:xfrm>
          <a:off x="0" y="0"/>
          <a:ext cx="0" cy="0"/>
          <a:chOff x="0" y="0"/>
          <a:chExt cx="0" cy="0"/>
        </a:xfrm>
      </p:grpSpPr>
      <p:sp>
        <p:nvSpPr>
          <p:cNvPr id="9" name="Rectangle 8">
            <a:extLst>
              <a:ext uri="{FF2B5EF4-FFF2-40B4-BE49-F238E27FC236}">
                <a16:creationId xmlns:a16="http://schemas.microsoft.com/office/drawing/2014/main" id="{96683A1F-DF9B-4AF8-1CC3-C9D66A7CEA2E}"/>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26" name="Rectangle 25">
            <a:extLst>
              <a:ext uri="{FF2B5EF4-FFF2-40B4-BE49-F238E27FC236}">
                <a16:creationId xmlns:a16="http://schemas.microsoft.com/office/drawing/2014/main" id="{21474ED7-6C49-E61E-2778-7625BD27221F}"/>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pic>
        <p:nvPicPr>
          <p:cNvPr id="4" name="Picture Placeholder 3">
            <a:extLst>
              <a:ext uri="{FF2B5EF4-FFF2-40B4-BE49-F238E27FC236}">
                <a16:creationId xmlns:a16="http://schemas.microsoft.com/office/drawing/2014/main" id="{BE502080-5282-D847-B5E8-A19D4378EE22}"/>
              </a:ext>
            </a:extLst>
          </p:cNvPr>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a:extLst>
              <a:ext uri="{FF2B5EF4-FFF2-40B4-BE49-F238E27FC236}">
                <a16:creationId xmlns:a16="http://schemas.microsoft.com/office/drawing/2014/main" id="{19349279-F1AC-633B-C7B8-58335E245909}"/>
              </a:ext>
            </a:extLst>
          </p:cNvPr>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FB763918-655F-B6E5-8982-072DD6332F0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1" name="TextBox 40">
            <a:extLst>
              <a:ext uri="{FF2B5EF4-FFF2-40B4-BE49-F238E27FC236}">
                <a16:creationId xmlns:a16="http://schemas.microsoft.com/office/drawing/2014/main" id="{EDBB785D-DF5B-012A-7E6A-3D0376B60A5B}"/>
              </a:ext>
            </a:extLst>
          </p:cNvPr>
          <p:cNvSpPr txBox="1"/>
          <p:nvPr/>
        </p:nvSpPr>
        <p:spPr>
          <a:xfrm>
            <a:off x="2479189" y="5027146"/>
            <a:ext cx="1820756" cy="954107"/>
          </a:xfrm>
          <a:prstGeom prst="rect">
            <a:avLst/>
          </a:prstGeom>
          <a:noFill/>
        </p:spPr>
        <p:txBody>
          <a:bodyPr wrap="none" rtlCol="0">
            <a:spAutoFit/>
          </a:bodyPr>
          <a:lstStyle/>
          <a:p>
            <a:pPr algn="ctr"/>
            <a:r>
              <a:rPr lang="ar-EG" sz="2800" b="1" dirty="0">
                <a:solidFill>
                  <a:schemeClr val="accent5">
                    <a:lumMod val="75000"/>
                  </a:schemeClr>
                </a:solidFill>
                <a:effectLst>
                  <a:outerShdw blurRad="38100" dist="38100" dir="2700000" algn="tl">
                    <a:srgbClr val="000000">
                      <a:alpha val="43137"/>
                    </a:srgbClr>
                  </a:outerShdw>
                </a:effectLst>
                <a:latin typeface="Alexandria" charset="0"/>
              </a:rPr>
              <a:t>المراجع</a:t>
            </a:r>
            <a:endParaRPr lang="en-US" sz="2800" b="1" dirty="0">
              <a:solidFill>
                <a:schemeClr val="accent5">
                  <a:lumMod val="75000"/>
                </a:schemeClr>
              </a:solidFill>
              <a:effectLst>
                <a:outerShdw blurRad="38100" dist="38100" dir="2700000" algn="tl">
                  <a:srgbClr val="000000">
                    <a:alpha val="43137"/>
                  </a:srgbClr>
                </a:outerShdw>
              </a:effectLst>
              <a:latin typeface="Alexandria" charset="0"/>
            </a:endParaRPr>
          </a:p>
          <a:p>
            <a:pPr algn="ctr"/>
            <a:r>
              <a:rPr lang="en-US" sz="2800" b="1" dirty="0">
                <a:solidFill>
                  <a:schemeClr val="accent5">
                    <a:lumMod val="75000"/>
                  </a:schemeClr>
                </a:solidFill>
                <a:effectLst>
                  <a:outerShdw blurRad="38100" dist="38100" dir="2700000" algn="tl">
                    <a:srgbClr val="000000">
                      <a:alpha val="43137"/>
                    </a:srgbClr>
                  </a:outerShdw>
                </a:effectLst>
                <a:latin typeface="Alexandria" charset="0"/>
              </a:rPr>
              <a:t>References</a:t>
            </a:r>
            <a:endParaRPr lang="ar-EG" sz="2400" b="1" dirty="0">
              <a:solidFill>
                <a:schemeClr val="accent5">
                  <a:lumMod val="75000"/>
                </a:schemeClr>
              </a:solidFill>
              <a:effectLst>
                <a:outerShdw blurRad="38100" dist="38100" dir="2700000" algn="tl">
                  <a:srgbClr val="000000">
                    <a:alpha val="43137"/>
                  </a:srgbClr>
                </a:outerShdw>
              </a:effectLst>
              <a:latin typeface="Alexandria" charset="0"/>
            </a:endParaRPr>
          </a:p>
        </p:txBody>
      </p:sp>
      <p:sp>
        <p:nvSpPr>
          <p:cNvPr id="43" name="TextBox 42">
            <a:extLst>
              <a:ext uri="{FF2B5EF4-FFF2-40B4-BE49-F238E27FC236}">
                <a16:creationId xmlns:a16="http://schemas.microsoft.com/office/drawing/2014/main" id="{25505965-86C9-E9E8-7F75-27F4582C3E48}"/>
              </a:ext>
            </a:extLst>
          </p:cNvPr>
          <p:cNvSpPr txBox="1"/>
          <p:nvPr/>
        </p:nvSpPr>
        <p:spPr>
          <a:xfrm>
            <a:off x="5005221" y="1354195"/>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05</a:t>
            </a:r>
          </a:p>
        </p:txBody>
      </p:sp>
      <p:pic>
        <p:nvPicPr>
          <p:cNvPr id="5" name="Graphic 21">
            <a:extLst>
              <a:ext uri="{FF2B5EF4-FFF2-40B4-BE49-F238E27FC236}">
                <a16:creationId xmlns:a16="http://schemas.microsoft.com/office/drawing/2014/main" id="{8316BE84-A0C0-C6D1-F9CA-71C9B35982C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4619193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par>
                          <p:cTn id="11" fill="hold">
                            <p:stCondLst>
                              <p:cond delay="750"/>
                            </p:stCondLst>
                            <p:childTnLst>
                              <p:par>
                                <p:cTn id="12" presetID="22" presetClass="entr" presetSubtype="4" fill="hold" grpId="0" nodeType="afterEffect">
                                  <p:stCondLst>
                                    <p:cond delay="0"/>
                                  </p:stCondLst>
                                  <p:childTnLst>
                                    <p:set>
                                      <p:cBhvr>
                                        <p:cTn id="13" dur="1" fill="hold">
                                          <p:stCondLst>
                                            <p:cond delay="0"/>
                                          </p:stCondLst>
                                        </p:cTn>
                                        <p:tgtEl>
                                          <p:spTgt spid="43"/>
                                        </p:tgtEl>
                                        <p:attrNameLst>
                                          <p:attrName>style.visibility</p:attrName>
                                        </p:attrNameLst>
                                      </p:cBhvr>
                                      <p:to>
                                        <p:strVal val="visible"/>
                                      </p:to>
                                    </p:set>
                                    <p:animEffect transition="in" filter="wipe(down)">
                                      <p:cBhvr>
                                        <p:cTn id="14" dur="500"/>
                                        <p:tgtEl>
                                          <p:spTgt spid="43"/>
                                        </p:tgtEl>
                                      </p:cBhvr>
                                    </p:animEffect>
                                  </p:childTnLst>
                                </p:cTn>
                              </p:par>
                            </p:childTnLst>
                          </p:cTn>
                        </p:par>
                        <p:par>
                          <p:cTn id="15" fill="hold">
                            <p:stCondLst>
                              <p:cond delay="1250"/>
                            </p:stCondLst>
                            <p:childTnLst>
                              <p:par>
                                <p:cTn id="16" presetID="22" presetClass="entr" presetSubtype="4" fill="hold" grpId="0" nodeType="afterEffect">
                                  <p:stCondLst>
                                    <p:cond delay="0"/>
                                  </p:stCondLst>
                                  <p:childTnLst>
                                    <p:set>
                                      <p:cBhvr>
                                        <p:cTn id="17" dur="1" fill="hold">
                                          <p:stCondLst>
                                            <p:cond delay="0"/>
                                          </p:stCondLst>
                                        </p:cTn>
                                        <p:tgtEl>
                                          <p:spTgt spid="41"/>
                                        </p:tgtEl>
                                        <p:attrNameLst>
                                          <p:attrName>style.visibility</p:attrName>
                                        </p:attrNameLst>
                                      </p:cBhvr>
                                      <p:to>
                                        <p:strVal val="visible"/>
                                      </p:to>
                                    </p:set>
                                    <p:animEffect transition="in" filter="wipe(down)">
                                      <p:cBhvr>
                                        <p:cTn id="18" dur="500"/>
                                        <p:tgtEl>
                                          <p:spTgt spid="4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P spid="41" grpId="0"/>
      <p:bldP spid="43" grpId="0"/>
    </p:bldLst>
  </p:timing>
</p:sld>
</file>

<file path=ppt/slides/slide42.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76000"/>
            <a:lum/>
          </a:blip>
          <a:srcRect/>
          <a:stretch>
            <a:fillRect/>
          </a:stretch>
        </a:blipFill>
        <a:effectLst/>
      </p:bgPr>
    </p:bg>
    <p:spTree>
      <p:nvGrpSpPr>
        <p:cNvPr id="1" name="">
          <a:extLst>
            <a:ext uri="{FF2B5EF4-FFF2-40B4-BE49-F238E27FC236}">
              <a16:creationId xmlns:a16="http://schemas.microsoft.com/office/drawing/2014/main" id="{DF5ECFB1-40BC-D3CD-2090-64765D9AB36D}"/>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3510A22C-A068-B138-4732-E7602297FE3E}"/>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الأولى</a:t>
            </a:r>
            <a:endParaRPr lang="en-US" sz="2400" b="1" dirty="0">
              <a:solidFill>
                <a:schemeClr val="bg1"/>
              </a:solidFill>
              <a:latin typeface="Alexandria" charset="0"/>
              <a:cs typeface="Alexandria" charset="0"/>
            </a:endParaRPr>
          </a:p>
        </p:txBody>
      </p:sp>
      <p:sp>
        <p:nvSpPr>
          <p:cNvPr id="6" name="TextBox 5">
            <a:extLst>
              <a:ext uri="{FF2B5EF4-FFF2-40B4-BE49-F238E27FC236}">
                <a16:creationId xmlns:a16="http://schemas.microsoft.com/office/drawing/2014/main" id="{FF045617-8576-1810-91F6-A6A003C8C187}"/>
              </a:ext>
            </a:extLst>
          </p:cNvPr>
          <p:cNvSpPr txBox="1"/>
          <p:nvPr/>
        </p:nvSpPr>
        <p:spPr>
          <a:xfrm>
            <a:off x="4817477" y="1128103"/>
            <a:ext cx="5414152" cy="523220"/>
          </a:xfrm>
          <a:prstGeom prst="rect">
            <a:avLst/>
          </a:prstGeom>
          <a:noFill/>
        </p:spPr>
        <p:txBody>
          <a:bodyPr wrap="square" rtlCol="0">
            <a:spAutoFit/>
          </a:bodyPr>
          <a:lstStyle/>
          <a:p>
            <a:pPr algn="ctr"/>
            <a:r>
              <a:rPr lang="ar-EG" sz="2800" b="1" dirty="0">
                <a:solidFill>
                  <a:srgbClr val="2E3957"/>
                </a:solidFill>
                <a:effectLst>
                  <a:outerShdw blurRad="38100" dist="38100" dir="2700000" algn="tl">
                    <a:srgbClr val="000000">
                      <a:alpha val="43137"/>
                    </a:srgbClr>
                  </a:outerShdw>
                </a:effectLst>
                <a:latin typeface="Alexandria"/>
              </a:rPr>
              <a:t>5. ال</a:t>
            </a:r>
            <a:r>
              <a:rPr lang="ar-SA" sz="2800" b="1" dirty="0">
                <a:solidFill>
                  <a:srgbClr val="2E3957"/>
                </a:solidFill>
                <a:effectLst>
                  <a:outerShdw blurRad="38100" dist="38100" dir="2700000" algn="tl">
                    <a:srgbClr val="000000">
                      <a:alpha val="43137"/>
                    </a:srgbClr>
                  </a:outerShdw>
                </a:effectLst>
                <a:latin typeface="Alexandria"/>
              </a:rPr>
              <a:t>مراجع</a:t>
            </a:r>
            <a:r>
              <a:rPr lang="ar-EG" sz="2800" b="1" dirty="0">
                <a:effectLst>
                  <a:outerShdw blurRad="38100" dist="38100" dir="2700000" algn="tl">
                    <a:srgbClr val="000000">
                      <a:alpha val="43137"/>
                    </a:srgbClr>
                  </a:outerShdw>
                </a:effectLst>
                <a:latin typeface="Alexandria" charset="0"/>
                <a:cs typeface="Alexandria" charset="0"/>
              </a:rPr>
              <a:t>:</a:t>
            </a:r>
            <a:endParaRPr lang="en-US" sz="2800" b="1" dirty="0">
              <a:effectLst>
                <a:outerShdw blurRad="38100" dist="38100" dir="2700000" algn="tl">
                  <a:srgbClr val="000000">
                    <a:alpha val="43137"/>
                  </a:srgbClr>
                </a:outerShdw>
              </a:effectLst>
              <a:latin typeface="Alexandria" charset="0"/>
              <a:cs typeface="Alexandria" charset="0"/>
            </a:endParaRPr>
          </a:p>
        </p:txBody>
      </p:sp>
      <p:sp>
        <p:nvSpPr>
          <p:cNvPr id="2" name="TextBox 1">
            <a:extLst>
              <a:ext uri="{FF2B5EF4-FFF2-40B4-BE49-F238E27FC236}">
                <a16:creationId xmlns:a16="http://schemas.microsoft.com/office/drawing/2014/main" id="{F153C5A4-DF81-E067-C874-7A0CBB753AB5}"/>
              </a:ext>
            </a:extLst>
          </p:cNvPr>
          <p:cNvSpPr txBox="1"/>
          <p:nvPr/>
        </p:nvSpPr>
        <p:spPr>
          <a:xfrm>
            <a:off x="912354" y="1998913"/>
            <a:ext cx="10296334" cy="461665"/>
          </a:xfrm>
          <a:prstGeom prst="rect">
            <a:avLst/>
          </a:prstGeom>
          <a:noFill/>
        </p:spPr>
        <p:txBody>
          <a:bodyPr wrap="square" rtlCol="0">
            <a:spAutoFit/>
          </a:bodyPr>
          <a:lstStyle/>
          <a:p>
            <a:pPr lvl="0" algn="r"/>
            <a:r>
              <a:rPr lang="ar-EG" sz="2400" b="1" dirty="0">
                <a:solidFill>
                  <a:srgbClr val="0070C0"/>
                </a:solidFill>
                <a:effectLst>
                  <a:outerShdw blurRad="38100" dist="38100" dir="2700000" algn="tl">
                    <a:srgbClr val="000000">
                      <a:alpha val="43137"/>
                    </a:srgbClr>
                  </a:outerShdw>
                </a:effectLst>
              </a:rPr>
              <a:t>1) </a:t>
            </a:r>
            <a:r>
              <a:rPr lang="ar-SA" sz="2400" b="1" dirty="0">
                <a:solidFill>
                  <a:srgbClr val="0070C0"/>
                </a:solidFill>
                <a:effectLst>
                  <a:outerShdw blurRad="38100" dist="38100" dir="2700000" algn="tl">
                    <a:srgbClr val="000000">
                      <a:alpha val="43137"/>
                    </a:srgbClr>
                  </a:outerShdw>
                </a:effectLst>
              </a:rPr>
              <a:t>مراجع أجنبية:</a:t>
            </a:r>
            <a:endParaRPr lang="en-US" sz="2400" dirty="0">
              <a:solidFill>
                <a:srgbClr val="0070C0"/>
              </a:solidFill>
              <a:effectLst>
                <a:outerShdw blurRad="38100" dist="38100" dir="2700000" algn="tl">
                  <a:srgbClr val="000000">
                    <a:alpha val="43137"/>
                  </a:srgbClr>
                </a:outerShdw>
              </a:effectLst>
            </a:endParaRPr>
          </a:p>
        </p:txBody>
      </p:sp>
      <p:sp>
        <p:nvSpPr>
          <p:cNvPr id="3" name="TextBox 2">
            <a:extLst>
              <a:ext uri="{FF2B5EF4-FFF2-40B4-BE49-F238E27FC236}">
                <a16:creationId xmlns:a16="http://schemas.microsoft.com/office/drawing/2014/main" id="{DAA32275-CB85-9DF7-B988-EAE6F8600355}"/>
              </a:ext>
            </a:extLst>
          </p:cNvPr>
          <p:cNvSpPr txBox="1"/>
          <p:nvPr/>
        </p:nvSpPr>
        <p:spPr>
          <a:xfrm>
            <a:off x="842589" y="2281869"/>
            <a:ext cx="10520735" cy="738664"/>
          </a:xfrm>
          <a:prstGeom prst="rect">
            <a:avLst/>
          </a:prstGeom>
          <a:noFill/>
        </p:spPr>
        <p:txBody>
          <a:bodyPr wrap="square" rtlCol="0">
            <a:spAutoFit/>
          </a:bodyPr>
          <a:lstStyle/>
          <a:p>
            <a:pPr marL="285750" lvl="0" indent="-285750">
              <a:buFont typeface="Arial" panose="020B0604020202020204" pitchFamily="34" charset="0"/>
              <a:buChar char="•"/>
            </a:pPr>
            <a:endParaRPr lang="en-US" dirty="0">
              <a:latin typeface="Times New Roman" panose="02020603050405020304" pitchFamily="18" charset="0"/>
              <a:cs typeface="Times New Roman" panose="02020603050405020304" pitchFamily="18" charset="0"/>
            </a:endParaRPr>
          </a:p>
          <a:p>
            <a:pPr lvl="0"/>
            <a:endParaRPr lang="en-US" sz="1200" dirty="0">
              <a:latin typeface="Times New Roman" panose="02020603050405020304" pitchFamily="18" charset="0"/>
              <a:cs typeface="Times New Roman" panose="02020603050405020304" pitchFamily="18" charset="0"/>
            </a:endParaRPr>
          </a:p>
          <a:p>
            <a:endParaRPr lang="en-US" sz="1200" dirty="0">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832147B8-6305-6030-3A27-CF8123DDEBC7}"/>
              </a:ext>
            </a:extLst>
          </p:cNvPr>
          <p:cNvSpPr txBox="1"/>
          <p:nvPr/>
        </p:nvSpPr>
        <p:spPr>
          <a:xfrm>
            <a:off x="840153" y="2502833"/>
            <a:ext cx="10446972" cy="3000821"/>
          </a:xfrm>
          <a:prstGeom prst="rect">
            <a:avLst/>
          </a:prstGeom>
          <a:noFill/>
        </p:spPr>
        <p:txBody>
          <a:bodyPr wrap="square" rtlCol="0">
            <a:spAutoFit/>
          </a:bodyPr>
          <a:lstStyle/>
          <a:p>
            <a:pPr marL="285750" lvl="1" indent="-28575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Faulkner, S. S., &amp; Faulkner, C. A. (2018).</a:t>
            </a:r>
            <a:r>
              <a:rPr lang="en-US" i="1" dirty="0">
                <a:latin typeface="Times New Roman" panose="02020603050405020304" pitchFamily="18" charset="0"/>
                <a:cs typeface="Times New Roman" panose="02020603050405020304" pitchFamily="18" charset="0"/>
              </a:rPr>
              <a:t> Research Methods for Social Workers: A Practice-Based Approach</a:t>
            </a:r>
            <a:r>
              <a:rPr lang="en-US" dirty="0">
                <a:latin typeface="Times New Roman" panose="02020603050405020304" pitchFamily="18" charset="0"/>
                <a:cs typeface="Times New Roman" panose="02020603050405020304" pitchFamily="18" charset="0"/>
              </a:rPr>
              <a:t>. Oxford University Press. Retrieved at:</a:t>
            </a:r>
          </a:p>
          <a:p>
            <a:pPr marL="285750" lvl="1" indent="-285750" algn="just">
              <a:lnSpc>
                <a:spcPct val="150000"/>
              </a:lnSpc>
              <a:buFont typeface="Arial" panose="020B0604020202020204" pitchFamily="34" charset="0"/>
              <a:buChar char="•"/>
            </a:pPr>
            <a:r>
              <a:rPr lang="en-US" sz="1000" u="sng" dirty="0">
                <a:latin typeface="Times New Roman" panose="02020603050405020304" pitchFamily="18" charset="0"/>
                <a:cs typeface="Times New Roman" panose="02020603050405020304" pitchFamily="18" charset="0"/>
                <a:hlinkClick r:id="rId4"/>
              </a:rPr>
              <a:t>https://books.google.com.eg/books?hl=en&amp;lr=&amp;id=ch5pDwAAQBAJ&amp;oi=fnd&amp;pg=PP1&amp;dq=research+methods+for+social+work&amp;ots=ixMRcCjGta&amp;sig=DZUwyw75OOImkhLv5q_kWq9v8xg&amp;redir_esc=y#v=onepage&amp;q=research%20methods%20for%20social%20work&amp;f=false</a:t>
            </a:r>
            <a:endParaRPr lang="en-US" sz="1000" u="sng" dirty="0">
              <a:solidFill>
                <a:schemeClr val="accent1"/>
              </a:solidFill>
              <a:latin typeface="Times New Roman" panose="02020603050405020304" pitchFamily="18" charset="0"/>
              <a:cs typeface="Times New Roman" panose="02020603050405020304" pitchFamily="18" charset="0"/>
            </a:endParaRPr>
          </a:p>
          <a:p>
            <a:pPr marL="285750" indent="-285750" algn="just">
              <a:lnSpc>
                <a:spcPct val="150000"/>
              </a:lnSpc>
              <a:buFont typeface="Arial" panose="020B0604020202020204" pitchFamily="34" charset="0"/>
              <a:buChar char="•"/>
            </a:pPr>
            <a:endParaRPr lang="en-US" dirty="0">
              <a:latin typeface="Times New Roman" panose="02020603050405020304" pitchFamily="18" charset="0"/>
              <a:cs typeface="Times New Roman" panose="02020603050405020304" pitchFamily="18" charset="0"/>
            </a:endParaRPr>
          </a:p>
          <a:p>
            <a:pPr marL="285750" lvl="0" indent="-28575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Habib, M., Maryam, H., &amp; </a:t>
            </a:r>
            <a:r>
              <a:rPr lang="en-US" dirty="0" err="1">
                <a:latin typeface="Times New Roman" panose="02020603050405020304" pitchFamily="18" charset="0"/>
                <a:cs typeface="Times New Roman" panose="02020603050405020304" pitchFamily="18" charset="0"/>
              </a:rPr>
              <a:t>Pathik</a:t>
            </a:r>
            <a:r>
              <a:rPr lang="en-US" dirty="0">
                <a:latin typeface="Times New Roman" panose="02020603050405020304" pitchFamily="18" charset="0"/>
                <a:cs typeface="Times New Roman" panose="02020603050405020304" pitchFamily="18" charset="0"/>
              </a:rPr>
              <a:t>, B. B. (2014). </a:t>
            </a:r>
            <a:r>
              <a:rPr lang="en-US" i="1" dirty="0">
                <a:latin typeface="Times New Roman" panose="02020603050405020304" pitchFamily="18" charset="0"/>
                <a:cs typeface="Times New Roman" panose="02020603050405020304" pitchFamily="18" charset="0"/>
              </a:rPr>
              <a:t>Research Methodology-Contemporary Practices: Guidelines for Academic Researchers.</a:t>
            </a:r>
            <a:r>
              <a:rPr lang="en-US" dirty="0">
                <a:latin typeface="Times New Roman" panose="02020603050405020304" pitchFamily="18" charset="0"/>
                <a:cs typeface="Times New Roman" panose="02020603050405020304" pitchFamily="18" charset="0"/>
              </a:rPr>
              <a:t> Cambridge Scholars Publishing.</a:t>
            </a:r>
          </a:p>
          <a:p>
            <a:pPr lvl="0" algn="just"/>
            <a:endParaRPr lang="en-US" sz="1200" dirty="0">
              <a:latin typeface="Times New Roman" panose="02020603050405020304" pitchFamily="18" charset="0"/>
              <a:cs typeface="Times New Roman" panose="02020603050405020304" pitchFamily="18" charset="0"/>
            </a:endParaRPr>
          </a:p>
          <a:p>
            <a:pPr lvl="0" algn="just"/>
            <a:endParaRPr lang="en-US" sz="1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011898621"/>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grpId="0" nodeType="afterEffect">
                                  <p:stCondLst>
                                    <p:cond delay="0"/>
                                  </p:stCondLst>
                                  <p:childTnLst>
                                    <p:set>
                                      <p:cBhvr>
                                        <p:cTn id="12" dur="1" fill="hold">
                                          <p:stCondLst>
                                            <p:cond delay="0"/>
                                          </p:stCondLst>
                                        </p:cTn>
                                        <p:tgtEl>
                                          <p:spTgt spid="2"/>
                                        </p:tgtEl>
                                        <p:attrNameLst>
                                          <p:attrName>style.visibility</p:attrName>
                                        </p:attrNameLst>
                                      </p:cBhvr>
                                      <p:to>
                                        <p:strVal val="visible"/>
                                      </p:to>
                                    </p:set>
                                    <p:animEffect transition="in" filter="fade">
                                      <p:cBhvr>
                                        <p:cTn id="13" dur="1000"/>
                                        <p:tgtEl>
                                          <p:spTgt spid="2"/>
                                        </p:tgtEl>
                                      </p:cBhvr>
                                    </p:animEffect>
                                    <p:anim calcmode="lin" valueType="num">
                                      <p:cBhvr>
                                        <p:cTn id="14" dur="1000" fill="hold"/>
                                        <p:tgtEl>
                                          <p:spTgt spid="2"/>
                                        </p:tgtEl>
                                        <p:attrNameLst>
                                          <p:attrName>ppt_x</p:attrName>
                                        </p:attrNameLst>
                                      </p:cBhvr>
                                      <p:tavLst>
                                        <p:tav tm="0">
                                          <p:val>
                                            <p:strVal val="#ppt_x"/>
                                          </p:val>
                                        </p:tav>
                                        <p:tav tm="100000">
                                          <p:val>
                                            <p:strVal val="#ppt_x"/>
                                          </p:val>
                                        </p:tav>
                                      </p:tavLst>
                                    </p:anim>
                                    <p:anim calcmode="lin" valueType="num">
                                      <p:cBhvr>
                                        <p:cTn id="15" dur="1000" fill="hold"/>
                                        <p:tgtEl>
                                          <p:spTgt spid="2"/>
                                        </p:tgtEl>
                                        <p:attrNameLst>
                                          <p:attrName>ppt_y</p:attrName>
                                        </p:attrNameLst>
                                      </p:cBhvr>
                                      <p:tavLst>
                                        <p:tav tm="0">
                                          <p:val>
                                            <p:strVal val="#ppt_y+.1"/>
                                          </p:val>
                                        </p:tav>
                                        <p:tav tm="100000">
                                          <p:val>
                                            <p:strVal val="#ppt_y"/>
                                          </p:val>
                                        </p:tav>
                                      </p:tavLst>
                                    </p:anim>
                                  </p:childTnLst>
                                </p:cTn>
                              </p:par>
                            </p:childTnLst>
                          </p:cTn>
                        </p:par>
                        <p:par>
                          <p:cTn id="16" fill="hold">
                            <p:stCondLst>
                              <p:cond delay="2000"/>
                            </p:stCondLst>
                            <p:childTnLst>
                              <p:par>
                                <p:cTn id="17" presetID="42" presetClass="entr" presetSubtype="0" fill="hold" grpId="0" nodeType="afterEffect" nodePh="1">
                                  <p:stCondLst>
                                    <p:cond delay="1000"/>
                                  </p:stCondLst>
                                  <p:endCondLst>
                                    <p:cond evt="begin" delay="0">
                                      <p:tn val="17"/>
                                    </p:cond>
                                  </p:endCondLst>
                                  <p:childTnLst>
                                    <p:set>
                                      <p:cBhvr>
                                        <p:cTn id="18" dur="1" fill="hold">
                                          <p:stCondLst>
                                            <p:cond delay="0"/>
                                          </p:stCondLst>
                                        </p:cTn>
                                        <p:tgtEl>
                                          <p:spTgt spid="3"/>
                                        </p:tgtEl>
                                        <p:attrNameLst>
                                          <p:attrName>style.visibility</p:attrName>
                                        </p:attrNameLst>
                                      </p:cBhvr>
                                      <p:to>
                                        <p:strVal val="visible"/>
                                      </p:to>
                                    </p:set>
                                    <p:animEffect transition="in" filter="fade">
                                      <p:cBhvr>
                                        <p:cTn id="19" dur="1000"/>
                                        <p:tgtEl>
                                          <p:spTgt spid="3"/>
                                        </p:tgtEl>
                                      </p:cBhvr>
                                    </p:animEffect>
                                    <p:anim calcmode="lin" valueType="num">
                                      <p:cBhvr>
                                        <p:cTn id="20" dur="1000" fill="hold"/>
                                        <p:tgtEl>
                                          <p:spTgt spid="3"/>
                                        </p:tgtEl>
                                        <p:attrNameLst>
                                          <p:attrName>ppt_x</p:attrName>
                                        </p:attrNameLst>
                                      </p:cBhvr>
                                      <p:tavLst>
                                        <p:tav tm="0">
                                          <p:val>
                                            <p:strVal val="#ppt_x"/>
                                          </p:val>
                                        </p:tav>
                                        <p:tav tm="100000">
                                          <p:val>
                                            <p:strVal val="#ppt_x"/>
                                          </p:val>
                                        </p:tav>
                                      </p:tavLst>
                                    </p:anim>
                                    <p:anim calcmode="lin" valueType="num">
                                      <p:cBhvr>
                                        <p:cTn id="21" dur="1000" fill="hold"/>
                                        <p:tgtEl>
                                          <p:spTgt spid="3"/>
                                        </p:tgtEl>
                                        <p:attrNameLst>
                                          <p:attrName>ppt_y</p:attrName>
                                        </p:attrNameLst>
                                      </p:cBhvr>
                                      <p:tavLst>
                                        <p:tav tm="0">
                                          <p:val>
                                            <p:strVal val="#ppt_y+.1"/>
                                          </p:val>
                                        </p:tav>
                                        <p:tav tm="100000">
                                          <p:val>
                                            <p:strVal val="#ppt_y"/>
                                          </p:val>
                                        </p:tav>
                                      </p:tavLst>
                                    </p:anim>
                                  </p:childTnLst>
                                </p:cTn>
                              </p:par>
                            </p:childTnLst>
                          </p:cTn>
                        </p:par>
                        <p:par>
                          <p:cTn id="22" fill="hold">
                            <p:stCondLst>
                              <p:cond delay="4000"/>
                            </p:stCondLst>
                            <p:childTnLst>
                              <p:par>
                                <p:cTn id="23" presetID="42" presetClass="entr" presetSubtype="0" fill="hold" grpId="0" nodeType="afterEffect">
                                  <p:stCondLst>
                                    <p:cond delay="0"/>
                                  </p:stCondLst>
                                  <p:childTnLst>
                                    <p:set>
                                      <p:cBhvr>
                                        <p:cTn id="24" dur="1" fill="hold">
                                          <p:stCondLst>
                                            <p:cond delay="0"/>
                                          </p:stCondLst>
                                        </p:cTn>
                                        <p:tgtEl>
                                          <p:spTgt spid="8"/>
                                        </p:tgtEl>
                                        <p:attrNameLst>
                                          <p:attrName>style.visibility</p:attrName>
                                        </p:attrNameLst>
                                      </p:cBhvr>
                                      <p:to>
                                        <p:strVal val="visible"/>
                                      </p:to>
                                    </p:set>
                                    <p:animEffect transition="in" filter="fade">
                                      <p:cBhvr>
                                        <p:cTn id="25" dur="1000"/>
                                        <p:tgtEl>
                                          <p:spTgt spid="8"/>
                                        </p:tgtEl>
                                      </p:cBhvr>
                                    </p:animEffect>
                                    <p:anim calcmode="lin" valueType="num">
                                      <p:cBhvr>
                                        <p:cTn id="26" dur="1000" fill="hold"/>
                                        <p:tgtEl>
                                          <p:spTgt spid="8"/>
                                        </p:tgtEl>
                                        <p:attrNameLst>
                                          <p:attrName>ppt_x</p:attrName>
                                        </p:attrNameLst>
                                      </p:cBhvr>
                                      <p:tavLst>
                                        <p:tav tm="0">
                                          <p:val>
                                            <p:strVal val="#ppt_x"/>
                                          </p:val>
                                        </p:tav>
                                        <p:tav tm="100000">
                                          <p:val>
                                            <p:strVal val="#ppt_x"/>
                                          </p:val>
                                        </p:tav>
                                      </p:tavLst>
                                    </p:anim>
                                    <p:anim calcmode="lin" valueType="num">
                                      <p:cBhvr>
                                        <p:cTn id="27"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2" grpId="0"/>
      <p:bldP spid="3" grpId="0"/>
      <p:bldP spid="8" grpId="0"/>
    </p:bldLst>
  </p:timing>
</p:sld>
</file>

<file path=ppt/slides/slide43.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76000"/>
            <a:lum/>
          </a:blip>
          <a:srcRect/>
          <a:stretch>
            <a:fillRect/>
          </a:stretch>
        </a:blipFill>
        <a:effectLst/>
      </p:bgPr>
    </p:bg>
    <p:spTree>
      <p:nvGrpSpPr>
        <p:cNvPr id="1" name="">
          <a:extLst>
            <a:ext uri="{FF2B5EF4-FFF2-40B4-BE49-F238E27FC236}">
              <a16:creationId xmlns:a16="http://schemas.microsoft.com/office/drawing/2014/main" id="{DF5ECFB1-40BC-D3CD-2090-64765D9AB36D}"/>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3510A22C-A068-B138-4732-E7602297FE3E}"/>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الأولى</a:t>
            </a:r>
            <a:endParaRPr lang="en-US" sz="2400" b="1" dirty="0">
              <a:solidFill>
                <a:schemeClr val="bg1"/>
              </a:solidFill>
              <a:latin typeface="Alexandria" charset="0"/>
              <a:cs typeface="Alexandria" charset="0"/>
            </a:endParaRPr>
          </a:p>
        </p:txBody>
      </p:sp>
      <p:sp>
        <p:nvSpPr>
          <p:cNvPr id="9" name="TextBox 8">
            <a:extLst>
              <a:ext uri="{FF2B5EF4-FFF2-40B4-BE49-F238E27FC236}">
                <a16:creationId xmlns:a16="http://schemas.microsoft.com/office/drawing/2014/main" id="{320DD76F-FCDB-54C5-7863-1AE144905255}"/>
              </a:ext>
            </a:extLst>
          </p:cNvPr>
          <p:cNvSpPr txBox="1"/>
          <p:nvPr/>
        </p:nvSpPr>
        <p:spPr>
          <a:xfrm>
            <a:off x="912354" y="1952261"/>
            <a:ext cx="10296334" cy="461665"/>
          </a:xfrm>
          <a:prstGeom prst="rect">
            <a:avLst/>
          </a:prstGeom>
          <a:noFill/>
        </p:spPr>
        <p:txBody>
          <a:bodyPr wrap="square" rtlCol="0">
            <a:spAutoFit/>
          </a:bodyPr>
          <a:lstStyle/>
          <a:p>
            <a:pPr lvl="0" algn="r"/>
            <a:r>
              <a:rPr lang="ar-EG" sz="2400" b="1" dirty="0">
                <a:solidFill>
                  <a:srgbClr val="0070C0"/>
                </a:solidFill>
                <a:effectLst>
                  <a:outerShdw blurRad="38100" dist="38100" dir="2700000" algn="tl">
                    <a:srgbClr val="000000">
                      <a:alpha val="43137"/>
                    </a:srgbClr>
                  </a:outerShdw>
                </a:effectLst>
                <a:cs typeface="+mj-cs"/>
              </a:rPr>
              <a:t>2) </a:t>
            </a:r>
            <a:r>
              <a:rPr lang="ar-SA" sz="2400" b="1" dirty="0">
                <a:solidFill>
                  <a:srgbClr val="0070C0"/>
                </a:solidFill>
                <a:effectLst>
                  <a:outerShdw blurRad="38100" dist="38100" dir="2700000" algn="tl">
                    <a:srgbClr val="000000">
                      <a:alpha val="43137"/>
                    </a:srgbClr>
                  </a:outerShdw>
                </a:effectLst>
                <a:cs typeface="+mj-cs"/>
              </a:rPr>
              <a:t>مراجع عربية:</a:t>
            </a:r>
            <a:endParaRPr lang="en-US" sz="2400" b="1" dirty="0">
              <a:solidFill>
                <a:srgbClr val="0070C0"/>
              </a:solidFill>
              <a:effectLst>
                <a:outerShdw blurRad="38100" dist="38100" dir="2700000" algn="tl">
                  <a:srgbClr val="000000">
                    <a:alpha val="43137"/>
                  </a:srgbClr>
                </a:outerShdw>
              </a:effectLst>
              <a:cs typeface="+mj-cs"/>
            </a:endParaRPr>
          </a:p>
        </p:txBody>
      </p:sp>
      <p:sp>
        <p:nvSpPr>
          <p:cNvPr id="10" name="TextBox 9">
            <a:extLst>
              <a:ext uri="{FF2B5EF4-FFF2-40B4-BE49-F238E27FC236}">
                <a16:creationId xmlns:a16="http://schemas.microsoft.com/office/drawing/2014/main" id="{808A7C5E-E033-1362-C886-6430C001231F}"/>
              </a:ext>
            </a:extLst>
          </p:cNvPr>
          <p:cNvSpPr txBox="1"/>
          <p:nvPr/>
        </p:nvSpPr>
        <p:spPr>
          <a:xfrm>
            <a:off x="859014" y="2690925"/>
            <a:ext cx="10296334" cy="1107996"/>
          </a:xfrm>
          <a:prstGeom prst="rect">
            <a:avLst/>
          </a:prstGeom>
          <a:noFill/>
        </p:spPr>
        <p:txBody>
          <a:bodyPr wrap="square" rtlCol="0">
            <a:spAutoFit/>
          </a:bodyPr>
          <a:lstStyle/>
          <a:p>
            <a:pPr marL="285750" indent="-285750" algn="r" rtl="1">
              <a:buFont typeface="Arial" panose="020B0604020202020204" pitchFamily="34" charset="0"/>
              <a:buChar char="•"/>
            </a:pPr>
            <a:r>
              <a:rPr lang="ar-EG" dirty="0">
                <a:cs typeface="+mj-cs"/>
              </a:rPr>
              <a:t>الكامل، ف. (2001). بحوث الإعلام والرأي العام. دار النشر للجامعات. ط 1. القاهرة.</a:t>
            </a:r>
            <a:endParaRPr lang="en-US" dirty="0">
              <a:cs typeface="+mj-cs"/>
            </a:endParaRPr>
          </a:p>
          <a:p>
            <a:pPr marL="285750" indent="-285750" algn="just" rtl="1">
              <a:buFont typeface="Arial" panose="020B0604020202020204" pitchFamily="34" charset="0"/>
              <a:buChar char="•"/>
            </a:pPr>
            <a:endParaRPr lang="en-US" dirty="0">
              <a:cs typeface="+mj-cs"/>
            </a:endParaRPr>
          </a:p>
          <a:p>
            <a:pPr marL="285750" indent="-285750" algn="just" rtl="1">
              <a:buFont typeface="Arial" panose="020B0604020202020204" pitchFamily="34" charset="0"/>
              <a:buChar char="•"/>
            </a:pPr>
            <a:r>
              <a:rPr lang="ar-SA" dirty="0">
                <a:cs typeface="+mj-cs"/>
              </a:rPr>
              <a:t>عبد الحميد، </a:t>
            </a:r>
            <a:r>
              <a:rPr lang="ar-EG" dirty="0">
                <a:cs typeface="+mj-cs"/>
              </a:rPr>
              <a:t>م. </a:t>
            </a:r>
            <a:r>
              <a:rPr lang="en-US" dirty="0">
                <a:cs typeface="+mj-cs"/>
              </a:rPr>
              <a:t>.(2000)</a:t>
            </a:r>
            <a:r>
              <a:rPr lang="ar-EG" dirty="0">
                <a:cs typeface="+mj-cs"/>
              </a:rPr>
              <a:t> </a:t>
            </a:r>
            <a:r>
              <a:rPr lang="en-US" dirty="0">
                <a:cs typeface="+mj-cs"/>
              </a:rPr>
              <a:t> </a:t>
            </a:r>
            <a:r>
              <a:rPr lang="ar-SA" i="1" dirty="0">
                <a:cs typeface="+mj-cs"/>
              </a:rPr>
              <a:t>البحث العلمي في الدراسات الإعلامية</a:t>
            </a:r>
            <a:r>
              <a:rPr lang="ar-EG" dirty="0">
                <a:cs typeface="+mj-cs"/>
              </a:rPr>
              <a:t>. ط 1، </a:t>
            </a:r>
            <a:r>
              <a:rPr lang="ar-SA" dirty="0">
                <a:cs typeface="+mj-cs"/>
              </a:rPr>
              <a:t>عالم الكتب</a:t>
            </a:r>
            <a:r>
              <a:rPr lang="en-US" dirty="0">
                <a:cs typeface="+mj-cs"/>
              </a:rPr>
              <a:t>.</a:t>
            </a:r>
          </a:p>
          <a:p>
            <a:pPr lvl="0" algn="just" rtl="1"/>
            <a:endParaRPr lang="en-US" sz="1200" dirty="0">
              <a:cs typeface="+mj-cs"/>
            </a:endParaRPr>
          </a:p>
        </p:txBody>
      </p:sp>
      <p:sp>
        <p:nvSpPr>
          <p:cNvPr id="7" name="TextBox 6">
            <a:extLst>
              <a:ext uri="{FF2B5EF4-FFF2-40B4-BE49-F238E27FC236}">
                <a16:creationId xmlns:a16="http://schemas.microsoft.com/office/drawing/2014/main" id="{FF045617-8576-1810-91F6-A6A003C8C187}"/>
              </a:ext>
            </a:extLst>
          </p:cNvPr>
          <p:cNvSpPr txBox="1"/>
          <p:nvPr/>
        </p:nvSpPr>
        <p:spPr>
          <a:xfrm>
            <a:off x="4817477" y="1128103"/>
            <a:ext cx="5414152" cy="523220"/>
          </a:xfrm>
          <a:prstGeom prst="rect">
            <a:avLst/>
          </a:prstGeom>
          <a:noFill/>
        </p:spPr>
        <p:txBody>
          <a:bodyPr wrap="square" rtlCol="0">
            <a:spAutoFit/>
          </a:bodyPr>
          <a:lstStyle/>
          <a:p>
            <a:pPr algn="ctr"/>
            <a:r>
              <a:rPr lang="ar-EG" sz="2800" b="1" dirty="0">
                <a:solidFill>
                  <a:srgbClr val="2E3957"/>
                </a:solidFill>
                <a:effectLst>
                  <a:outerShdw blurRad="38100" dist="38100" dir="2700000" algn="tl">
                    <a:srgbClr val="000000">
                      <a:alpha val="43137"/>
                    </a:srgbClr>
                  </a:outerShdw>
                </a:effectLst>
                <a:latin typeface="Alexandria"/>
              </a:rPr>
              <a:t>5. ال</a:t>
            </a:r>
            <a:r>
              <a:rPr lang="ar-SA" sz="2800" b="1" dirty="0">
                <a:solidFill>
                  <a:srgbClr val="2E3957"/>
                </a:solidFill>
                <a:effectLst>
                  <a:outerShdw blurRad="38100" dist="38100" dir="2700000" algn="tl">
                    <a:srgbClr val="000000">
                      <a:alpha val="43137"/>
                    </a:srgbClr>
                  </a:outerShdw>
                </a:effectLst>
                <a:latin typeface="Alexandria"/>
              </a:rPr>
              <a:t>مراجع</a:t>
            </a:r>
            <a:r>
              <a:rPr lang="ar-EG" sz="2800" b="1" dirty="0">
                <a:effectLst>
                  <a:outerShdw blurRad="38100" dist="38100" dir="2700000" algn="tl">
                    <a:srgbClr val="000000">
                      <a:alpha val="43137"/>
                    </a:srgbClr>
                  </a:outerShdw>
                </a:effectLst>
                <a:latin typeface="Alexandria" charset="0"/>
                <a:cs typeface="Alexandria" charset="0"/>
              </a:rPr>
              <a:t>:</a:t>
            </a:r>
            <a:endParaRPr lang="en-US" sz="2800" b="1" dirty="0">
              <a:effectLst>
                <a:outerShdw blurRad="38100" dist="38100" dir="2700000" algn="tl">
                  <a:srgbClr val="000000">
                    <a:alpha val="43137"/>
                  </a:srgbClr>
                </a:outerShdw>
              </a:effectLst>
              <a:latin typeface="Alexandria" charset="0"/>
              <a:cs typeface="Alexandria" charset="0"/>
            </a:endParaRPr>
          </a:p>
        </p:txBody>
      </p:sp>
    </p:spTree>
    <p:extLst>
      <p:ext uri="{BB962C8B-B14F-4D97-AF65-F5344CB8AC3E}">
        <p14:creationId xmlns:p14="http://schemas.microsoft.com/office/powerpoint/2010/main" val="1225368606"/>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grpId="0" nodeType="afterEffect">
                                  <p:stCondLst>
                                    <p:cond delay="1000"/>
                                  </p:stCondLst>
                                  <p:childTnLst>
                                    <p:set>
                                      <p:cBhvr>
                                        <p:cTn id="12" dur="1" fill="hold">
                                          <p:stCondLst>
                                            <p:cond delay="0"/>
                                          </p:stCondLst>
                                        </p:cTn>
                                        <p:tgtEl>
                                          <p:spTgt spid="10"/>
                                        </p:tgtEl>
                                        <p:attrNameLst>
                                          <p:attrName>style.visibility</p:attrName>
                                        </p:attrNameLst>
                                      </p:cBhvr>
                                      <p:to>
                                        <p:strVal val="visible"/>
                                      </p:to>
                                    </p:set>
                                    <p:animEffect transition="in" filter="fade">
                                      <p:cBhvr>
                                        <p:cTn id="13" dur="1000"/>
                                        <p:tgtEl>
                                          <p:spTgt spid="10"/>
                                        </p:tgtEl>
                                      </p:cBhvr>
                                    </p:animEffect>
                                    <p:anim calcmode="lin" valueType="num">
                                      <p:cBhvr>
                                        <p:cTn id="14" dur="1000" fill="hold"/>
                                        <p:tgtEl>
                                          <p:spTgt spid="10"/>
                                        </p:tgtEl>
                                        <p:attrNameLst>
                                          <p:attrName>ppt_x</p:attrName>
                                        </p:attrNameLst>
                                      </p:cBhvr>
                                      <p:tavLst>
                                        <p:tav tm="0">
                                          <p:val>
                                            <p:strVal val="#ppt_x"/>
                                          </p:val>
                                        </p:tav>
                                        <p:tav tm="100000">
                                          <p:val>
                                            <p:strVal val="#ppt_x"/>
                                          </p:val>
                                        </p:tav>
                                      </p:tavLst>
                                    </p:anim>
                                    <p:anim calcmode="lin" valueType="num">
                                      <p:cBhvr>
                                        <p:cTn id="15" dur="1000" fill="hold"/>
                                        <p:tgtEl>
                                          <p:spTgt spid="10"/>
                                        </p:tgtEl>
                                        <p:attrNameLst>
                                          <p:attrName>ppt_y</p:attrName>
                                        </p:attrNameLst>
                                      </p:cBhvr>
                                      <p:tavLst>
                                        <p:tav tm="0">
                                          <p:val>
                                            <p:strVal val="#ppt_y+.1"/>
                                          </p:val>
                                        </p:tav>
                                        <p:tav tm="100000">
                                          <p:val>
                                            <p:strVal val="#ppt_y"/>
                                          </p:val>
                                        </p:tav>
                                      </p:tavLst>
                                    </p:anim>
                                  </p:childTnLst>
                                </p:cTn>
                              </p:par>
                            </p:childTnLst>
                          </p:cTn>
                        </p:par>
                        <p:par>
                          <p:cTn id="16" fill="hold">
                            <p:stCondLst>
                              <p:cond delay="3000"/>
                            </p:stCondLst>
                            <p:childTnLst>
                              <p:par>
                                <p:cTn id="17" presetID="42" presetClass="entr" presetSubtype="0" fill="hold" grpId="0" nodeType="after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fade">
                                      <p:cBhvr>
                                        <p:cTn id="19" dur="1000"/>
                                        <p:tgtEl>
                                          <p:spTgt spid="7"/>
                                        </p:tgtEl>
                                      </p:cBhvr>
                                    </p:animEffect>
                                    <p:anim calcmode="lin" valueType="num">
                                      <p:cBhvr>
                                        <p:cTn id="20" dur="1000" fill="hold"/>
                                        <p:tgtEl>
                                          <p:spTgt spid="7"/>
                                        </p:tgtEl>
                                        <p:attrNameLst>
                                          <p:attrName>ppt_x</p:attrName>
                                        </p:attrNameLst>
                                      </p:cBhvr>
                                      <p:tavLst>
                                        <p:tav tm="0">
                                          <p:val>
                                            <p:strVal val="#ppt_x"/>
                                          </p:val>
                                        </p:tav>
                                        <p:tav tm="100000">
                                          <p:val>
                                            <p:strVal val="#ppt_x"/>
                                          </p:val>
                                        </p:tav>
                                      </p:tavLst>
                                    </p:anim>
                                    <p:anim calcmode="lin" valueType="num">
                                      <p:cBhvr>
                                        <p:cTn id="21"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0" grpId="0"/>
      <p:bldP spid="7" grpId="0"/>
    </p:bldLst>
  </p:timing>
</p:sld>
</file>

<file path=ppt/slides/slide44.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76000"/>
            <a:lum/>
          </a:blip>
          <a:srcRect/>
          <a:stretch>
            <a:fillRect/>
          </a:stretch>
        </a:blipFill>
        <a:effectLst/>
      </p:bgPr>
    </p:bg>
    <p:spTree>
      <p:nvGrpSpPr>
        <p:cNvPr id="1" name="">
          <a:extLst>
            <a:ext uri="{FF2B5EF4-FFF2-40B4-BE49-F238E27FC236}">
              <a16:creationId xmlns:a16="http://schemas.microsoft.com/office/drawing/2014/main" id="{FF73F779-8C30-1387-CDF1-32C07B38CA8A}"/>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D24F974E-7D2B-83C9-EFD5-7F7358FB2298}"/>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الأولى</a:t>
            </a:r>
            <a:endParaRPr lang="en-US" sz="2400" b="1" dirty="0">
              <a:solidFill>
                <a:schemeClr val="bg1"/>
              </a:solidFill>
              <a:latin typeface="Alexandria" charset="0"/>
              <a:cs typeface="Alexandria" charset="0"/>
            </a:endParaRPr>
          </a:p>
        </p:txBody>
      </p:sp>
      <p:sp>
        <p:nvSpPr>
          <p:cNvPr id="2" name="TextBox 1">
            <a:extLst>
              <a:ext uri="{FF2B5EF4-FFF2-40B4-BE49-F238E27FC236}">
                <a16:creationId xmlns:a16="http://schemas.microsoft.com/office/drawing/2014/main" id="{320DD76F-FCDB-54C5-7863-1AE144905255}"/>
              </a:ext>
            </a:extLst>
          </p:cNvPr>
          <p:cNvSpPr txBox="1"/>
          <p:nvPr/>
        </p:nvSpPr>
        <p:spPr>
          <a:xfrm>
            <a:off x="912354" y="1915093"/>
            <a:ext cx="10296334" cy="461665"/>
          </a:xfrm>
          <a:prstGeom prst="rect">
            <a:avLst/>
          </a:prstGeom>
          <a:noFill/>
        </p:spPr>
        <p:txBody>
          <a:bodyPr wrap="square" rtlCol="0">
            <a:spAutoFit/>
          </a:bodyPr>
          <a:lstStyle/>
          <a:p>
            <a:pPr lvl="0" algn="r"/>
            <a:r>
              <a:rPr lang="ar-EG" sz="2400" b="1" dirty="0">
                <a:solidFill>
                  <a:srgbClr val="0070C0"/>
                </a:solidFill>
                <a:effectLst>
                  <a:outerShdw blurRad="38100" dist="38100" dir="2700000" algn="tl">
                    <a:srgbClr val="000000">
                      <a:alpha val="43137"/>
                    </a:srgbClr>
                  </a:outerShdw>
                </a:effectLst>
                <a:cs typeface="+mj-cs"/>
              </a:rPr>
              <a:t>3) مواقع إلكترونية</a:t>
            </a:r>
            <a:r>
              <a:rPr lang="ar-SA" sz="2400" b="1" dirty="0">
                <a:solidFill>
                  <a:srgbClr val="0070C0"/>
                </a:solidFill>
                <a:effectLst>
                  <a:outerShdw blurRad="38100" dist="38100" dir="2700000" algn="tl">
                    <a:srgbClr val="000000">
                      <a:alpha val="43137"/>
                    </a:srgbClr>
                  </a:outerShdw>
                </a:effectLst>
                <a:cs typeface="+mj-cs"/>
              </a:rPr>
              <a:t>:</a:t>
            </a:r>
            <a:endParaRPr lang="en-US" sz="2400" b="1" dirty="0">
              <a:solidFill>
                <a:srgbClr val="0070C0"/>
              </a:solidFill>
              <a:effectLst>
                <a:outerShdw blurRad="38100" dist="38100" dir="2700000" algn="tl">
                  <a:srgbClr val="000000">
                    <a:alpha val="43137"/>
                  </a:srgbClr>
                </a:outerShdw>
              </a:effectLst>
              <a:cs typeface="+mj-cs"/>
            </a:endParaRPr>
          </a:p>
        </p:txBody>
      </p:sp>
      <p:sp>
        <p:nvSpPr>
          <p:cNvPr id="3" name="TextBox 2">
            <a:extLst>
              <a:ext uri="{FF2B5EF4-FFF2-40B4-BE49-F238E27FC236}">
                <a16:creationId xmlns:a16="http://schemas.microsoft.com/office/drawing/2014/main" id="{808A7C5E-E033-1362-C886-6430C001231F}"/>
              </a:ext>
            </a:extLst>
          </p:cNvPr>
          <p:cNvSpPr txBox="1"/>
          <p:nvPr/>
        </p:nvSpPr>
        <p:spPr>
          <a:xfrm>
            <a:off x="912354" y="2498678"/>
            <a:ext cx="10296334" cy="2893100"/>
          </a:xfrm>
          <a:prstGeom prst="rect">
            <a:avLst/>
          </a:prstGeom>
          <a:noFill/>
        </p:spPr>
        <p:txBody>
          <a:bodyPr wrap="square" rtlCol="0">
            <a:spAutoFit/>
          </a:bodyPr>
          <a:lstStyle/>
          <a:p>
            <a:pPr marL="800100" lvl="1" indent="-342900" algn="just">
              <a:buFont typeface="Arial" panose="020B0604020202020204" pitchFamily="34" charset="0"/>
              <a:buChar char="•"/>
            </a:pPr>
            <a:r>
              <a:rPr lang="en-US" sz="1400" dirty="0">
                <a:cs typeface="+mj-cs"/>
                <a:hlinkClick r:id="rId4"/>
              </a:rPr>
              <a:t>4a959b6059b1469cac07af91b9f00b10.pdf</a:t>
            </a:r>
            <a:endParaRPr lang="en-US" sz="1400" u="sng" dirty="0">
              <a:solidFill>
                <a:schemeClr val="accent1"/>
              </a:solidFill>
              <a:cs typeface="+mj-cs"/>
              <a:hlinkClick r:id="rId5"/>
            </a:endParaRPr>
          </a:p>
          <a:p>
            <a:pPr marL="800100" lvl="1" indent="-342900" algn="just">
              <a:buFont typeface="Arial" panose="020B0604020202020204" pitchFamily="34" charset="0"/>
              <a:buChar char="•"/>
            </a:pPr>
            <a:endParaRPr lang="en-US" sz="1400" u="sng" dirty="0">
              <a:solidFill>
                <a:schemeClr val="accent1"/>
              </a:solidFill>
              <a:cs typeface="+mj-cs"/>
              <a:hlinkClick r:id="rId5"/>
            </a:endParaRPr>
          </a:p>
          <a:p>
            <a:pPr marL="800100" lvl="1" indent="-342900" algn="just">
              <a:buFont typeface="Arial" panose="020B0604020202020204" pitchFamily="34" charset="0"/>
              <a:buChar char="•"/>
            </a:pPr>
            <a:r>
              <a:rPr lang="en-US" sz="1400" u="sng" dirty="0">
                <a:solidFill>
                  <a:schemeClr val="accent1"/>
                </a:solidFill>
                <a:cs typeface="+mj-cs"/>
                <a:hlinkClick r:id="rId5"/>
              </a:rPr>
              <a:t>https://surveysparrow.com/blog/what-is-comparative-analysis/</a:t>
            </a:r>
            <a:endParaRPr lang="ar-EG" sz="1400" u="sng" dirty="0">
              <a:solidFill>
                <a:schemeClr val="accent1"/>
              </a:solidFill>
              <a:cs typeface="+mj-cs"/>
            </a:endParaRPr>
          </a:p>
          <a:p>
            <a:pPr marL="800100" lvl="1" indent="-342900" algn="just">
              <a:buFont typeface="Arial" panose="020B0604020202020204" pitchFamily="34" charset="0"/>
              <a:buChar char="•"/>
            </a:pPr>
            <a:endParaRPr lang="ar-EG" sz="1400" u="sng" dirty="0">
              <a:solidFill>
                <a:schemeClr val="accent1"/>
              </a:solidFill>
              <a:cs typeface="+mj-cs"/>
            </a:endParaRPr>
          </a:p>
          <a:p>
            <a:pPr marL="800100" lvl="1" indent="-342900" algn="just">
              <a:buFont typeface="Arial" panose="020B0604020202020204" pitchFamily="34" charset="0"/>
              <a:buChar char="•"/>
            </a:pPr>
            <a:r>
              <a:rPr lang="en-US" sz="1400" u="sng" dirty="0">
                <a:solidFill>
                  <a:schemeClr val="accent1"/>
                </a:solidFill>
                <a:cs typeface="+mj-cs"/>
                <a:hlinkClick r:id="rId6"/>
              </a:rPr>
              <a:t>https://study.com/academy/lesson/what-is-mass-media-research-definition-examples.html</a:t>
            </a:r>
            <a:endParaRPr lang="en-US" sz="1400" u="sng" dirty="0">
              <a:solidFill>
                <a:schemeClr val="accent1"/>
              </a:solidFill>
              <a:cs typeface="+mj-cs"/>
            </a:endParaRPr>
          </a:p>
          <a:p>
            <a:pPr marL="800100" lvl="1" indent="-342900" algn="just">
              <a:buFont typeface="Arial" panose="020B0604020202020204" pitchFamily="34" charset="0"/>
              <a:buChar char="•"/>
            </a:pPr>
            <a:endParaRPr lang="en-US" sz="1400" u="sng" dirty="0">
              <a:solidFill>
                <a:schemeClr val="accent1"/>
              </a:solidFill>
              <a:cs typeface="+mj-cs"/>
            </a:endParaRPr>
          </a:p>
          <a:p>
            <a:pPr marL="800100" lvl="1" indent="-342900" algn="just">
              <a:buFont typeface="Arial" panose="020B0604020202020204" pitchFamily="34" charset="0"/>
              <a:buChar char="•"/>
            </a:pPr>
            <a:r>
              <a:rPr lang="en-US" sz="1400" dirty="0">
                <a:solidFill>
                  <a:srgbClr val="0563C1"/>
                </a:solidFill>
                <a:cs typeface="+mj-cs"/>
                <a:hlinkClick r:id="rId7"/>
              </a:rPr>
              <a:t>https://www.latterly.org/bbc-marketing-mix/</a:t>
            </a:r>
            <a:endParaRPr lang="en-US" sz="1400" dirty="0">
              <a:solidFill>
                <a:srgbClr val="0563C1"/>
              </a:solidFill>
              <a:cs typeface="+mj-cs"/>
            </a:endParaRPr>
          </a:p>
          <a:p>
            <a:pPr marL="800100" lvl="1" indent="-342900" algn="just">
              <a:buFont typeface="Arial" panose="020B0604020202020204" pitchFamily="34" charset="0"/>
              <a:buChar char="•"/>
            </a:pPr>
            <a:endParaRPr lang="en-US" sz="1400" dirty="0">
              <a:solidFill>
                <a:srgbClr val="0563C1"/>
              </a:solidFill>
              <a:cs typeface="+mj-cs"/>
            </a:endParaRPr>
          </a:p>
          <a:p>
            <a:pPr marL="800100" lvl="1" indent="-342900" algn="just">
              <a:buFont typeface="Arial" panose="020B0604020202020204" pitchFamily="34" charset="0"/>
              <a:buChar char="•"/>
            </a:pPr>
            <a:r>
              <a:rPr lang="en-US" sz="1400" dirty="0">
                <a:cs typeface="+mj-cs"/>
                <a:hlinkClick r:id="rId4"/>
              </a:rPr>
              <a:t>4a959b6059b1469cac07af91b9f00b10.pdf</a:t>
            </a:r>
            <a:endParaRPr lang="en-US" sz="1400" dirty="0">
              <a:cs typeface="+mj-cs"/>
            </a:endParaRPr>
          </a:p>
          <a:p>
            <a:pPr marL="800100" lvl="1" indent="-342900" algn="just">
              <a:buFont typeface="Arial" panose="020B0604020202020204" pitchFamily="34" charset="0"/>
              <a:buChar char="•"/>
            </a:pPr>
            <a:endParaRPr lang="en-US" sz="1400" dirty="0">
              <a:cs typeface="+mj-cs"/>
            </a:endParaRPr>
          </a:p>
          <a:p>
            <a:pPr marL="800100" lvl="1" indent="-342900" algn="just">
              <a:buFont typeface="Arial" panose="020B0604020202020204" pitchFamily="34" charset="0"/>
              <a:buChar char="•"/>
            </a:pPr>
            <a:r>
              <a:rPr lang="en-US" sz="1400" dirty="0">
                <a:solidFill>
                  <a:srgbClr val="0563C1"/>
                </a:solidFill>
                <a:cs typeface="+mj-cs"/>
                <a:hlinkClick r:id="rId8"/>
              </a:rPr>
              <a:t>https://www.bbc.com/5050/impact2021/audiences/</a:t>
            </a:r>
            <a:endParaRPr lang="en-US" sz="1400" dirty="0">
              <a:solidFill>
                <a:srgbClr val="0563C1"/>
              </a:solidFill>
              <a:cs typeface="+mj-cs"/>
            </a:endParaRPr>
          </a:p>
          <a:p>
            <a:pPr marL="800100" lvl="1" indent="-342900" algn="just">
              <a:buFont typeface="Arial" panose="020B0604020202020204" pitchFamily="34" charset="0"/>
              <a:buChar char="•"/>
            </a:pPr>
            <a:endParaRPr lang="en-US" sz="1400" dirty="0">
              <a:solidFill>
                <a:srgbClr val="0563C1"/>
              </a:solidFill>
              <a:cs typeface="+mj-cs"/>
            </a:endParaRPr>
          </a:p>
          <a:p>
            <a:pPr marL="800100" lvl="1" indent="-342900" algn="just">
              <a:buFont typeface="Arial" panose="020B0604020202020204" pitchFamily="34" charset="0"/>
              <a:buChar char="•"/>
            </a:pPr>
            <a:r>
              <a:rPr lang="en-US" sz="1400" dirty="0">
                <a:cs typeface="+mj-cs"/>
                <a:hlinkClick r:id="rId9"/>
              </a:rPr>
              <a:t>https://www.bbc.co.uk/annualreport/2014/bbc-trust/audiences.html</a:t>
            </a:r>
            <a:endParaRPr lang="ar-EG" sz="1400" u="sng" dirty="0">
              <a:cs typeface="+mj-cs"/>
            </a:endParaRPr>
          </a:p>
        </p:txBody>
      </p:sp>
      <p:sp>
        <p:nvSpPr>
          <p:cNvPr id="6" name="TextBox 5">
            <a:extLst>
              <a:ext uri="{FF2B5EF4-FFF2-40B4-BE49-F238E27FC236}">
                <a16:creationId xmlns:a16="http://schemas.microsoft.com/office/drawing/2014/main" id="{FF045617-8576-1810-91F6-A6A003C8C187}"/>
              </a:ext>
            </a:extLst>
          </p:cNvPr>
          <p:cNvSpPr txBox="1"/>
          <p:nvPr/>
        </p:nvSpPr>
        <p:spPr>
          <a:xfrm>
            <a:off x="4817477" y="1128103"/>
            <a:ext cx="5414152" cy="523220"/>
          </a:xfrm>
          <a:prstGeom prst="rect">
            <a:avLst/>
          </a:prstGeom>
          <a:noFill/>
        </p:spPr>
        <p:txBody>
          <a:bodyPr wrap="square" rtlCol="0">
            <a:spAutoFit/>
          </a:bodyPr>
          <a:lstStyle/>
          <a:p>
            <a:pPr algn="ctr"/>
            <a:r>
              <a:rPr lang="ar-EG" sz="2800" b="1" dirty="0">
                <a:solidFill>
                  <a:srgbClr val="2E3957"/>
                </a:solidFill>
                <a:effectLst>
                  <a:outerShdw blurRad="38100" dist="38100" dir="2700000" algn="tl">
                    <a:srgbClr val="000000">
                      <a:alpha val="43137"/>
                    </a:srgbClr>
                  </a:outerShdw>
                </a:effectLst>
                <a:latin typeface="Alexandria"/>
              </a:rPr>
              <a:t>5. ال</a:t>
            </a:r>
            <a:r>
              <a:rPr lang="ar-SA" sz="2800" b="1" dirty="0">
                <a:solidFill>
                  <a:srgbClr val="2E3957"/>
                </a:solidFill>
                <a:effectLst>
                  <a:outerShdw blurRad="38100" dist="38100" dir="2700000" algn="tl">
                    <a:srgbClr val="000000">
                      <a:alpha val="43137"/>
                    </a:srgbClr>
                  </a:outerShdw>
                </a:effectLst>
                <a:latin typeface="Alexandria"/>
              </a:rPr>
              <a:t>مراجع</a:t>
            </a:r>
            <a:r>
              <a:rPr lang="ar-EG" sz="2800" b="1" dirty="0">
                <a:effectLst>
                  <a:outerShdw blurRad="38100" dist="38100" dir="2700000" algn="tl">
                    <a:srgbClr val="000000">
                      <a:alpha val="43137"/>
                    </a:srgbClr>
                  </a:outerShdw>
                </a:effectLst>
                <a:latin typeface="Alexandria" charset="0"/>
                <a:cs typeface="Alexandria" charset="0"/>
              </a:rPr>
              <a:t>:</a:t>
            </a:r>
            <a:endParaRPr lang="en-US" sz="2800" b="1" dirty="0">
              <a:effectLst>
                <a:outerShdw blurRad="38100" dist="38100" dir="2700000" algn="tl">
                  <a:srgbClr val="000000">
                    <a:alpha val="43137"/>
                  </a:srgbClr>
                </a:outerShdw>
              </a:effectLst>
              <a:latin typeface="Alexandria" charset="0"/>
              <a:cs typeface="Alexandria" charset="0"/>
            </a:endParaRPr>
          </a:p>
        </p:txBody>
      </p:sp>
    </p:spTree>
    <p:extLst>
      <p:ext uri="{BB962C8B-B14F-4D97-AF65-F5344CB8AC3E}">
        <p14:creationId xmlns:p14="http://schemas.microsoft.com/office/powerpoint/2010/main" val="4119969151"/>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grpId="0" nodeType="afterEffect">
                                  <p:stCondLst>
                                    <p:cond delay="1000"/>
                                  </p:stCondLst>
                                  <p:childTnLst>
                                    <p:set>
                                      <p:cBhvr>
                                        <p:cTn id="12" dur="1" fill="hold">
                                          <p:stCondLst>
                                            <p:cond delay="0"/>
                                          </p:stCondLst>
                                        </p:cTn>
                                        <p:tgtEl>
                                          <p:spTgt spid="3"/>
                                        </p:tgtEl>
                                        <p:attrNameLst>
                                          <p:attrName>style.visibility</p:attrName>
                                        </p:attrNameLst>
                                      </p:cBhvr>
                                      <p:to>
                                        <p:strVal val="visible"/>
                                      </p:to>
                                    </p:set>
                                    <p:animEffect transition="in" filter="fade">
                                      <p:cBhvr>
                                        <p:cTn id="13" dur="1000"/>
                                        <p:tgtEl>
                                          <p:spTgt spid="3"/>
                                        </p:tgtEl>
                                      </p:cBhvr>
                                    </p:animEffect>
                                    <p:anim calcmode="lin" valueType="num">
                                      <p:cBhvr>
                                        <p:cTn id="14" dur="1000" fill="hold"/>
                                        <p:tgtEl>
                                          <p:spTgt spid="3"/>
                                        </p:tgtEl>
                                        <p:attrNameLst>
                                          <p:attrName>ppt_x</p:attrName>
                                        </p:attrNameLst>
                                      </p:cBhvr>
                                      <p:tavLst>
                                        <p:tav tm="0">
                                          <p:val>
                                            <p:strVal val="#ppt_x"/>
                                          </p:val>
                                        </p:tav>
                                        <p:tav tm="100000">
                                          <p:val>
                                            <p:strVal val="#ppt_x"/>
                                          </p:val>
                                        </p:tav>
                                      </p:tavLst>
                                    </p:anim>
                                    <p:anim calcmode="lin" valueType="num">
                                      <p:cBhvr>
                                        <p:cTn id="15" dur="1000" fill="hold"/>
                                        <p:tgtEl>
                                          <p:spTgt spid="3"/>
                                        </p:tgtEl>
                                        <p:attrNameLst>
                                          <p:attrName>ppt_y</p:attrName>
                                        </p:attrNameLst>
                                      </p:cBhvr>
                                      <p:tavLst>
                                        <p:tav tm="0">
                                          <p:val>
                                            <p:strVal val="#ppt_y+.1"/>
                                          </p:val>
                                        </p:tav>
                                        <p:tav tm="100000">
                                          <p:val>
                                            <p:strVal val="#ppt_y"/>
                                          </p:val>
                                        </p:tav>
                                      </p:tavLst>
                                    </p:anim>
                                  </p:childTnLst>
                                </p:cTn>
                              </p:par>
                            </p:childTnLst>
                          </p:cTn>
                        </p:par>
                        <p:par>
                          <p:cTn id="16" fill="hold">
                            <p:stCondLst>
                              <p:cond delay="3000"/>
                            </p:stCondLst>
                            <p:childTnLst>
                              <p:par>
                                <p:cTn id="17" presetID="42" presetClass="entr" presetSubtype="0" fill="hold" grpId="0" nodeType="after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fade">
                                      <p:cBhvr>
                                        <p:cTn id="19" dur="1000"/>
                                        <p:tgtEl>
                                          <p:spTgt spid="6"/>
                                        </p:tgtEl>
                                      </p:cBhvr>
                                    </p:animEffect>
                                    <p:anim calcmode="lin" valueType="num">
                                      <p:cBhvr>
                                        <p:cTn id="20" dur="1000" fill="hold"/>
                                        <p:tgtEl>
                                          <p:spTgt spid="6"/>
                                        </p:tgtEl>
                                        <p:attrNameLst>
                                          <p:attrName>ppt_x</p:attrName>
                                        </p:attrNameLst>
                                      </p:cBhvr>
                                      <p:tavLst>
                                        <p:tav tm="0">
                                          <p:val>
                                            <p:strVal val="#ppt_x"/>
                                          </p:val>
                                        </p:tav>
                                        <p:tav tm="100000">
                                          <p:val>
                                            <p:strVal val="#ppt_x"/>
                                          </p:val>
                                        </p:tav>
                                      </p:tavLst>
                                    </p:anim>
                                    <p:anim calcmode="lin" valueType="num">
                                      <p:cBhvr>
                                        <p:cTn id="21"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6" grpId="0"/>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iterate type="lt">
                                    <p:tmPct val="0"/>
                                  </p:iterate>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ppt_x"/>
                                          </p:val>
                                        </p:tav>
                                        <p:tav tm="100000">
                                          <p:val>
                                            <p:strVal val="#ppt_x"/>
                                          </p:val>
                                        </p:tav>
                                      </p:tavLst>
                                    </p:anim>
                                    <p:anim calcmode="lin" valueType="num">
                                      <p:cBhvr additive="base">
                                        <p:cTn id="8" dur="500" fill="hold"/>
                                        <p:tgtEl>
                                          <p:spTgt spid="10"/>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34" presetClass="emph" presetSubtype="0" fill="hold" grpId="1" nodeType="afterEffect">
                                  <p:stCondLst>
                                    <p:cond delay="250"/>
                                  </p:stCondLst>
                                  <p:iterate type="lt">
                                    <p:tmPct val="10000"/>
                                  </p:iterate>
                                  <p:childTnLst>
                                    <p:animMotion origin="layout" path="M 0.0 0.0 L 0.0 -0.07213" pathEditMode="relative" ptsTypes="">
                                      <p:cBhvr>
                                        <p:cTn id="11" dur="4500" accel="50000" decel="50000" autoRev="1" fill="hold">
                                          <p:stCondLst>
                                            <p:cond delay="0"/>
                                          </p:stCondLst>
                                        </p:cTn>
                                        <p:tgtEl>
                                          <p:spTgt spid="10"/>
                                        </p:tgtEl>
                                        <p:attrNameLst>
                                          <p:attrName>ppt_x</p:attrName>
                                          <p:attrName>ppt_y</p:attrName>
                                        </p:attrNameLst>
                                      </p:cBhvr>
                                    </p:animMotion>
                                    <p:animRot by="1500000">
                                      <p:cBhvr>
                                        <p:cTn id="12" dur="2250" fill="hold">
                                          <p:stCondLst>
                                            <p:cond delay="0"/>
                                          </p:stCondLst>
                                        </p:cTn>
                                        <p:tgtEl>
                                          <p:spTgt spid="10"/>
                                        </p:tgtEl>
                                        <p:attrNameLst>
                                          <p:attrName>r</p:attrName>
                                        </p:attrNameLst>
                                      </p:cBhvr>
                                    </p:animRot>
                                    <p:animRot by="-1500000">
                                      <p:cBhvr>
                                        <p:cTn id="13" dur="2250" fill="hold">
                                          <p:stCondLst>
                                            <p:cond delay="2250"/>
                                          </p:stCondLst>
                                        </p:cTn>
                                        <p:tgtEl>
                                          <p:spTgt spid="10"/>
                                        </p:tgtEl>
                                        <p:attrNameLst>
                                          <p:attrName>r</p:attrName>
                                        </p:attrNameLst>
                                      </p:cBhvr>
                                    </p:animRot>
                                    <p:animRot by="-1500000">
                                      <p:cBhvr>
                                        <p:cTn id="14" dur="2250" fill="hold">
                                          <p:stCondLst>
                                            <p:cond delay="4500"/>
                                          </p:stCondLst>
                                        </p:cTn>
                                        <p:tgtEl>
                                          <p:spTgt spid="10"/>
                                        </p:tgtEl>
                                        <p:attrNameLst>
                                          <p:attrName>r</p:attrName>
                                        </p:attrNameLst>
                                      </p:cBhvr>
                                    </p:animRot>
                                    <p:animRot by="1500000">
                                      <p:cBhvr>
                                        <p:cTn id="15" dur="2250" fill="hold">
                                          <p:stCondLst>
                                            <p:cond delay="6750"/>
                                          </p:stCondLst>
                                        </p:cTn>
                                        <p:tgtEl>
                                          <p:spTgt spid="10"/>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0" grpId="1"/>
    </p:bld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2.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3.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4.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5.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6.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7.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8.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9.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10.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11.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12.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13.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14.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15.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16.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17.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18.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19.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20.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21.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22.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23.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24.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25.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26.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27.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28.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29.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30.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31.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32.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33.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34.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35.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36.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37.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aca13214-df29-4e3c-a050-857c0bf7bd8e">
      <Terms xmlns="http://schemas.microsoft.com/office/infopath/2007/PartnerControls"/>
    </lcf76f155ced4ddcb4097134ff3c332f>
    <TaxCatchAll xmlns="688354b5-287c-4cda-825e-1d7935aea40e"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DC69378573D04C4981F1C0E645EFE562" ma:contentTypeVersion="15" ma:contentTypeDescription="Create a new document." ma:contentTypeScope="" ma:versionID="2e1979ed7a40a032d8738234fb7d5638">
  <xsd:schema xmlns:xsd="http://www.w3.org/2001/XMLSchema" xmlns:xs="http://www.w3.org/2001/XMLSchema" xmlns:p="http://schemas.microsoft.com/office/2006/metadata/properties" xmlns:ns2="aca13214-df29-4e3c-a050-857c0bf7bd8e" xmlns:ns3="688354b5-287c-4cda-825e-1d7935aea40e" targetNamespace="http://schemas.microsoft.com/office/2006/metadata/properties" ma:root="true" ma:fieldsID="c2fc5af8d57f54d914d942766a1048b8" ns2:_="" ns3:_="">
    <xsd:import namespace="aca13214-df29-4e3c-a050-857c0bf7bd8e"/>
    <xsd:import namespace="688354b5-287c-4cda-825e-1d7935aea40e"/>
    <xsd:element name="properties">
      <xsd:complexType>
        <xsd:sequence>
          <xsd:element name="documentManagement">
            <xsd:complexType>
              <xsd:all>
                <xsd:element ref="ns2:lcf76f155ced4ddcb4097134ff3c332f" minOccurs="0"/>
                <xsd:element ref="ns3:TaxCatchAll" minOccurs="0"/>
                <xsd:element ref="ns2:MediaServiceMetadata" minOccurs="0"/>
                <xsd:element ref="ns2:MediaServiceFastMetadata" minOccurs="0"/>
                <xsd:element ref="ns2:MediaServiceObjectDetectorVersions" minOccurs="0"/>
                <xsd:element ref="ns2:MediaServiceGenerationTime" minOccurs="0"/>
                <xsd:element ref="ns2:MediaServiceEventHashCode" minOccurs="0"/>
                <xsd:element ref="ns2:MediaServiceDateTaken" minOccurs="0"/>
                <xsd:element ref="ns2:MediaLengthInSeconds" minOccurs="0"/>
                <xsd:element ref="ns2:MediaServiceOCR" minOccurs="0"/>
                <xsd:element ref="ns2:MediaServiceSearchProperties" minOccurs="0"/>
                <xsd:element ref="ns2:MediaServiceLocation"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ca13214-df29-4e3c-a050-857c0bf7bd8e" elementFormDefault="qualified">
    <xsd:import namespace="http://schemas.microsoft.com/office/2006/documentManagement/types"/>
    <xsd:import namespace="http://schemas.microsoft.com/office/infopath/2007/PartnerControls"/>
    <xsd:element name="lcf76f155ced4ddcb4097134ff3c332f" ma:index="9"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Metadata" ma:index="11" nillable="true" ma:displayName="MediaServiceMetadata" ma:hidden="true" ma:internalName="MediaServiceMetadata" ma:readOnly="true">
      <xsd:simpleType>
        <xsd:restriction base="dms:Note"/>
      </xsd:simpleType>
    </xsd:element>
    <xsd:element name="MediaServiceFastMetadata" ma:index="12" nillable="true" ma:displayName="MediaServiceFastMetadata" ma:hidden="true" ma:internalName="MediaServiceFastMetadata" ma:readOnly="true">
      <xsd:simpleType>
        <xsd:restriction base="dms:Note"/>
      </xsd:simpleType>
    </xsd:element>
    <xsd:element name="MediaServiceObjectDetectorVersions" ma:index="13" nillable="true" ma:displayName="MediaServiceObjectDetectorVersions" ma:hidden="true" ma:indexed="true" ma:internalName="MediaServiceObjectDetectorVersions"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DateTaken" ma:index="16" nillable="true" ma:displayName="MediaServiceDateTaken" ma:hidden="true" ma:indexed="true" ma:internalName="MediaServiceDateTaken" ma:readOnly="true">
      <xsd:simpleType>
        <xsd:restriction base="dms:Text"/>
      </xsd:simpleType>
    </xsd:element>
    <xsd:element name="MediaLengthInSeconds" ma:index="17" nillable="true" ma:displayName="MediaLengthInSeconds" ma:hidden="true" ma:internalName="MediaLengthInSeconds" ma:readOnly="true">
      <xsd:simpleType>
        <xsd:restriction base="dms:Unknown"/>
      </xsd:simpleType>
    </xsd:element>
    <xsd:element name="MediaServiceOCR" ma:index="18" nillable="true" ma:displayName="Extracted Text" ma:internalName="MediaServiceOCR" ma:readOnly="true">
      <xsd:simpleType>
        <xsd:restriction base="dms:Note">
          <xsd:maxLength value="255"/>
        </xsd:restriction>
      </xsd:simpleType>
    </xsd:element>
    <xsd:element name="MediaServiceSearchProperties" ma:index="19" nillable="true" ma:displayName="MediaServiceSearchProperties" ma:hidden="true" ma:internalName="MediaServiceSearchProperties" ma:readOnly="true">
      <xsd:simpleType>
        <xsd:restriction base="dms:Note"/>
      </xsd:simpleType>
    </xsd:element>
    <xsd:element name="MediaServiceLocation" ma:index="20" nillable="true" ma:displayName="Location" ma:indexed="true"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688354b5-287c-4cda-825e-1d7935aea40e" elementFormDefault="qualified">
    <xsd:import namespace="http://schemas.microsoft.com/office/2006/documentManagement/types"/>
    <xsd:import namespace="http://schemas.microsoft.com/office/infopath/2007/PartnerControls"/>
    <xsd:element name="TaxCatchAll" ma:index="10" nillable="true" ma:displayName="Taxonomy Catch All Column" ma:hidden="true" ma:list="{772eb0a4-9da0-4036-9770-4dcdef9fdc33}" ma:internalName="TaxCatchAll" ma:showField="CatchAllData" ma:web="688354b5-287c-4cda-825e-1d7935aea40e">
      <xsd:complexType>
        <xsd:complexContent>
          <xsd:extension base="dms:MultiChoiceLookup">
            <xsd:sequence>
              <xsd:element name="Value" type="dms:Lookup" maxOccurs="unbounded" minOccurs="0" nillable="true"/>
            </xsd:sequence>
          </xsd:extension>
        </xsd:complexContent>
      </xsd:complexType>
    </xsd:element>
    <xsd:element name="SharedWithUsers" ma:index="21"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2"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ACC9A911-23AF-4D6B-960B-1A780C58D828}">
  <ds:schemaRefs>
    <ds:schemaRef ds:uri="688354b5-287c-4cda-825e-1d7935aea40e"/>
    <ds:schemaRef ds:uri="http://schemas.openxmlformats.org/package/2006/metadata/core-properties"/>
    <ds:schemaRef ds:uri="http://purl.org/dc/terms/"/>
    <ds:schemaRef ds:uri="http://schemas.microsoft.com/office/infopath/2007/PartnerControls"/>
    <ds:schemaRef ds:uri="http://schemas.microsoft.com/office/2006/documentManagement/types"/>
    <ds:schemaRef ds:uri="http://purl.org/dc/dcmitype/"/>
    <ds:schemaRef ds:uri="http://schemas.microsoft.com/office/2006/metadata/properties"/>
    <ds:schemaRef ds:uri="http://purl.org/dc/elements/1.1/"/>
    <ds:schemaRef ds:uri="aca13214-df29-4e3c-a050-857c0bf7bd8e"/>
    <ds:schemaRef ds:uri="http://www.w3.org/XML/1998/namespace"/>
  </ds:schemaRefs>
</ds:datastoreItem>
</file>

<file path=customXml/itemProps2.xml><?xml version="1.0" encoding="utf-8"?>
<ds:datastoreItem xmlns:ds="http://schemas.openxmlformats.org/officeDocument/2006/customXml" ds:itemID="{01F37DF6-44CB-4806-BC5F-3CBF13C386BC}">
  <ds:schemaRefs>
    <ds:schemaRef ds:uri="688354b5-287c-4cda-825e-1d7935aea40e"/>
    <ds:schemaRef ds:uri="aca13214-df29-4e3c-a050-857c0bf7bd8e"/>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3.xml><?xml version="1.0" encoding="utf-8"?>
<ds:datastoreItem xmlns:ds="http://schemas.openxmlformats.org/officeDocument/2006/customXml" ds:itemID="{B6922925-B650-4EA1-A7DB-D7297A7637D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6057</TotalTime>
  <Words>3717</Words>
  <Application>Microsoft Office PowerPoint</Application>
  <PresentationFormat>Widescreen</PresentationFormat>
  <Paragraphs>345</Paragraphs>
  <Slides>45</Slides>
  <Notes>4</Notes>
  <HiddenSlides>0</HiddenSlides>
  <MMClips>4</MMClips>
  <ScaleCrop>false</ScaleCrop>
  <HeadingPairs>
    <vt:vector size="6" baseType="variant">
      <vt:variant>
        <vt:lpstr>Fonts Used</vt:lpstr>
      </vt:variant>
      <vt:variant>
        <vt:i4>8</vt:i4>
      </vt:variant>
      <vt:variant>
        <vt:lpstr>Theme</vt:lpstr>
      </vt:variant>
      <vt:variant>
        <vt:i4>2</vt:i4>
      </vt:variant>
      <vt:variant>
        <vt:lpstr>Slide Titles</vt:lpstr>
      </vt:variant>
      <vt:variant>
        <vt:i4>45</vt:i4>
      </vt:variant>
    </vt:vector>
  </HeadingPairs>
  <TitlesOfParts>
    <vt:vector size="55" baseType="lpstr">
      <vt:lpstr>Alexandria</vt:lpstr>
      <vt:lpstr>Arial</vt:lpstr>
      <vt:lpstr>Calibri</vt:lpstr>
      <vt:lpstr>Calibri Light</vt:lpstr>
      <vt:lpstr>Courier New</vt:lpstr>
      <vt:lpstr>Roboto Light</vt:lpstr>
      <vt:lpstr>Times New Roman</vt:lpstr>
      <vt:lpstr>Wingdings</vt:lpstr>
      <vt:lpstr>Office Theme</vt:lpstr>
      <vt:lpstr>1_Office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Aliaa Qamer</cp:lastModifiedBy>
  <cp:revision>147</cp:revision>
  <dcterms:created xsi:type="dcterms:W3CDTF">2023-04-29T09:08:00Z</dcterms:created>
  <dcterms:modified xsi:type="dcterms:W3CDTF">2025-08-31T08:21:41Z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0x010100DC69378573D04C4981F1C0E645EFE562</vt:lpwstr>
  </property>
  <property fmtid="{D5CDD505-2E9C-101B-9397-08002B2CF9AE}" pid="5" name="MediaServiceImageTags">
    <vt:lpwstr/>
  </property>
</Properties>
</file>