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8" r:id="rId1"/>
  </p:sldMasterIdLst>
  <p:notesMasterIdLst>
    <p:notesMasterId r:id="rId20"/>
  </p:notesMasterIdLst>
  <p:handoutMasterIdLst>
    <p:handoutMasterId r:id="rId21"/>
  </p:handoutMasterIdLst>
  <p:sldIdLst>
    <p:sldId id="363" r:id="rId2"/>
    <p:sldId id="369" r:id="rId3"/>
    <p:sldId id="364" r:id="rId4"/>
    <p:sldId id="365" r:id="rId5"/>
    <p:sldId id="380" r:id="rId6"/>
    <p:sldId id="371" r:id="rId7"/>
    <p:sldId id="366" r:id="rId8"/>
    <p:sldId id="370" r:id="rId9"/>
    <p:sldId id="367" r:id="rId10"/>
    <p:sldId id="373" r:id="rId11"/>
    <p:sldId id="374" r:id="rId12"/>
    <p:sldId id="375" r:id="rId13"/>
    <p:sldId id="376" r:id="rId14"/>
    <p:sldId id="378" r:id="rId15"/>
    <p:sldId id="381" r:id="rId16"/>
    <p:sldId id="377" r:id="rId17"/>
    <p:sldId id="379" r:id="rId18"/>
    <p:sldId id="297" r:id="rId19"/>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0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282" autoAdjust="0"/>
  </p:normalViewPr>
  <p:slideViewPr>
    <p:cSldViewPr>
      <p:cViewPr varScale="1">
        <p:scale>
          <a:sx n="79" d="100"/>
          <a:sy n="79" d="100"/>
        </p:scale>
        <p:origin x="582" y="78"/>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pPr>
                <a:defRPr/>
              </a:pPr>
              <a:t>9/22/2022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D42E491-B660-402F-B9F4-9CDE4A5A3DF8}" type="slidenum">
              <a:rPr lang="en-US"/>
              <a:pPr>
                <a:defRPr/>
              </a:pPr>
              <a:t>‹#›</a:t>
            </a:fld>
            <a:endParaRPr lang="en-US"/>
          </a:p>
        </p:txBody>
      </p:sp>
    </p:spTree>
    <p:extLst>
      <p:ext uri="{BB962C8B-B14F-4D97-AF65-F5344CB8AC3E}">
        <p14:creationId xmlns:p14="http://schemas.microsoft.com/office/powerpoint/2010/main" val="5635096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pPr>
                <a:defRPr/>
              </a:pPr>
              <a:t>9/22/2022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33DB91E-1848-49E0-A451-46FC7AAC1603}" type="slidenum">
              <a:rPr lang="en-US"/>
              <a:pPr>
                <a:defRPr/>
              </a:pPr>
              <a:t>‹#›</a:t>
            </a:fld>
            <a:endParaRPr lang="en-US"/>
          </a:p>
        </p:txBody>
      </p:sp>
    </p:spTree>
    <p:extLst>
      <p:ext uri="{BB962C8B-B14F-4D97-AF65-F5344CB8AC3E}">
        <p14:creationId xmlns:p14="http://schemas.microsoft.com/office/powerpoint/2010/main" val="9838974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F36CEA6-4DEC-453E-97E3-4696949721A7}" type="slidenum">
              <a:rPr lang="en-US" smtClean="0">
                <a:solidFill>
                  <a:prstClr val="black"/>
                </a:solidFill>
                <a:latin typeface="Calibri" panose="020F0502020204030204" pitchFamily="34" charset="0"/>
              </a:rPr>
              <a:pPr/>
              <a:t>1</a:t>
            </a:fld>
            <a:endParaRPr lang="en-US" smtClean="0">
              <a:solidFill>
                <a:prstClr val="black"/>
              </a:solidFill>
              <a:latin typeface="Calibri" panose="020F0502020204030204" pitchFamily="34" charset="0"/>
            </a:endParaRPr>
          </a:p>
        </p:txBody>
      </p:sp>
    </p:spTree>
    <p:extLst>
      <p:ext uri="{BB962C8B-B14F-4D97-AF65-F5344CB8AC3E}">
        <p14:creationId xmlns:p14="http://schemas.microsoft.com/office/powerpoint/2010/main" val="436549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35874174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a:t>
            </a:fld>
            <a:endParaRPr lang="en-US"/>
          </a:p>
        </p:txBody>
      </p:sp>
    </p:spTree>
    <p:extLst>
      <p:ext uri="{BB962C8B-B14F-4D97-AF65-F5344CB8AC3E}">
        <p14:creationId xmlns:p14="http://schemas.microsoft.com/office/powerpoint/2010/main" val="1324257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pPr>
              <a:defRPr/>
            </a:pPr>
            <a:fld id="{233DB91E-1848-49E0-A451-46FC7AAC1603}" type="slidenum">
              <a:rPr lang="en-US" smtClean="0"/>
              <a:pPr>
                <a:defRPr/>
              </a:pPr>
              <a:t>6</a:t>
            </a:fld>
            <a:endParaRPr lang="en-US"/>
          </a:p>
        </p:txBody>
      </p:sp>
    </p:spTree>
    <p:extLst>
      <p:ext uri="{BB962C8B-B14F-4D97-AF65-F5344CB8AC3E}">
        <p14:creationId xmlns:p14="http://schemas.microsoft.com/office/powerpoint/2010/main" val="10087381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5D09203-26C8-41C2-A1A2-75D29EF0E4F5}" type="slidenum">
              <a:rPr lang="en-US" smtClean="0">
                <a:latin typeface="Calibri" panose="020F0502020204030204" pitchFamily="34" charset="0"/>
              </a:rPr>
              <a:pPr/>
              <a:t>18</a:t>
            </a:fld>
            <a:endParaRPr lang="en-US" smtClean="0">
              <a:latin typeface="Calibri" panose="020F0502020204030204" pitchFamily="34" charset="0"/>
            </a:endParaRPr>
          </a:p>
        </p:txBody>
      </p:sp>
    </p:spTree>
    <p:extLst>
      <p:ext uri="{BB962C8B-B14F-4D97-AF65-F5344CB8AC3E}">
        <p14:creationId xmlns:p14="http://schemas.microsoft.com/office/powerpoint/2010/main" val="4070091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fld id="{13FE3D05-E49F-4AB4-A10A-303593E7A555}"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C7E4EF3-2510-4CA4-AC11-B867A8637131}"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195394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A585A118-EBFB-4B26-899A-2119EABDE539}"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478032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AE9E315D-89BE-4855-BACE-FBC3909E2A78}"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A831CBB-B184-4CEE-A904-A90280CB53B4}"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243038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fld id="{F8E74281-ABC8-473B-A89E-9F4118249E8B}" type="datetime1">
              <a:rPr lang="en-US" smtClean="0">
                <a:solidFill>
                  <a:prstClr val="black">
                    <a:tint val="75000"/>
                  </a:prstClr>
                </a:solidFill>
              </a:rPr>
              <a:pPr>
                <a:defRPr/>
              </a:pPr>
              <a:t>9/22/2022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3712B6BE-D494-49E6-A5E5-2B4EDE9C3F67}"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721797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fld id="{9E47BA70-00A0-49DB-90E8-CB5ECD9B109C}" type="datetime1">
              <a:rPr lang="en-US" smtClean="0">
                <a:solidFill>
                  <a:prstClr val="black">
                    <a:tint val="75000"/>
                  </a:prstClr>
                </a:solidFill>
              </a:rPr>
              <a:pPr>
                <a:defRPr/>
              </a:pPr>
              <a:t>9/22/2022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2C953389-D827-46B3-AA9C-A956CB533B55}"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27589315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fld id="{8E0661AA-0B9A-4C33-8B10-E114C41B2AAE}" type="datetime1">
              <a:rPr lang="en-US" smtClean="0">
                <a:solidFill>
                  <a:prstClr val="black">
                    <a:tint val="75000"/>
                  </a:prstClr>
                </a:solidFill>
              </a:rPr>
              <a:pPr>
                <a:defRPr/>
              </a:pPr>
              <a:t>9/22/2022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EF39D963-7E45-43CD-BD7B-F60E9EF7FF0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04092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38FD98A0-AD63-4A8B-B2ED-5A8DBC33BD93}" type="datetime1">
              <a:rPr lang="en-US" smtClean="0">
                <a:solidFill>
                  <a:prstClr val="black">
                    <a:tint val="75000"/>
                  </a:prstClr>
                </a:solidFill>
              </a:rPr>
              <a:pPr>
                <a:defRPr/>
              </a:pPr>
              <a:t>9/22/2022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485EBB11-54BE-472D-9F59-4E294CA4F9F4}"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907736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0EE7CC6D-7003-45BF-A175-1015924C295C}" type="datetime1">
              <a:rPr lang="en-US" smtClean="0">
                <a:solidFill>
                  <a:prstClr val="black">
                    <a:tint val="75000"/>
                  </a:prstClr>
                </a:solidFill>
              </a:rPr>
              <a:pPr>
                <a:defRPr/>
              </a:pPr>
              <a:t>9/22/2022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7FCABA0-58EF-47D2-BCD9-ABA7B4732CA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4993679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5A389063-28AC-4D41-9AA1-8BDAB87C7FD5}" type="slidenum">
              <a:rPr lang="en-US" smtClean="0">
                <a:solidFill>
                  <a:srgbClr val="A5300F"/>
                </a:solidFill>
              </a:rPr>
              <a:pPr>
                <a:defRPr/>
              </a:pPr>
              <a:t>‹#›</a:t>
            </a:fld>
            <a:endParaRPr lang="en-US">
              <a:solidFill>
                <a:srgbClr val="A5300F"/>
              </a:solidFill>
            </a:endParaRPr>
          </a:p>
        </p:txBody>
      </p:sp>
      <p:sp>
        <p:nvSpPr>
          <p:cNvPr id="5" name="Date Placeholder 4"/>
          <p:cNvSpPr>
            <a:spLocks noGrp="1"/>
          </p:cNvSpPr>
          <p:nvPr>
            <p:ph type="dt" sz="half" idx="10"/>
          </p:nvPr>
        </p:nvSpPr>
        <p:spPr/>
        <p:txBody>
          <a:bodyPr/>
          <a:lstStyle/>
          <a:p>
            <a:pPr>
              <a:defRPr/>
            </a:pPr>
            <a:fld id="{5C27C7C6-24F9-4E54-A0BB-9D3CD7837305}" type="datetime1">
              <a:rPr lang="en-US" smtClean="0">
                <a:solidFill>
                  <a:prstClr val="black">
                    <a:tint val="75000"/>
                  </a:prstClr>
                </a:solidFill>
              </a:rPr>
              <a:pPr>
                <a:defRPr/>
              </a:pPr>
              <a:t>9/22/2022</a:t>
            </a:fld>
            <a:endParaRPr lang="en-US">
              <a:solidFill>
                <a:prstClr val="black">
                  <a:tint val="75000"/>
                </a:prstClr>
              </a:solidFill>
            </a:endParaRPr>
          </a:p>
        </p:txBody>
      </p:sp>
    </p:spTree>
    <p:extLst>
      <p:ext uri="{BB962C8B-B14F-4D97-AF65-F5344CB8AC3E}">
        <p14:creationId xmlns:p14="http://schemas.microsoft.com/office/powerpoint/2010/main" val="3174518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682172626"/>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Tree>
    <p:extLst>
      <p:ext uri="{BB962C8B-B14F-4D97-AF65-F5344CB8AC3E}">
        <p14:creationId xmlns:p14="http://schemas.microsoft.com/office/powerpoint/2010/main" val="2321756235"/>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119895364"/>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Tree>
    <p:extLst>
      <p:ext uri="{BB962C8B-B14F-4D97-AF65-F5344CB8AC3E}">
        <p14:creationId xmlns:p14="http://schemas.microsoft.com/office/powerpoint/2010/main" val="3634209985"/>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077176944"/>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3EBDD2BA-44F9-4AB4-BD82-D6DDDEB02783}"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1A8BD21F-160C-4AE3-9057-B29D6E510D0B}"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7956153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2FB3E57F-9079-4ABB-BB29-54F2B86C2620}"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E86382C3-FD8A-4893-B827-E3EC5FB4D3DD}"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2922554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3C93531F-42D5-4FDB-B679-D1D43990E1DB}"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4172033411"/>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png"/><Relationship Id="rId7" Type="http://schemas.openxmlformats.org/officeDocument/2006/relationships/hyperlink" Target="mailto:magdy@esu.ac.ae"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8.jp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5.emf"/><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7.jpg"/><Relationship Id="rId4" Type="http://schemas.openxmlformats.org/officeDocument/2006/relationships/image" Target="../media/image5.emf"/></Relationships>
</file>

<file path=ppt/slides/_rels/slide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7.jpg"/><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5.emf"/><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7.jpg"/><Relationship Id="rId4" Type="http://schemas.openxmlformats.org/officeDocument/2006/relationships/image" Target="../media/image5.emf"/></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jp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5.emf"/><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3.emf"/><Relationship Id="rId7"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5.emf"/><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14.jpg"/><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5.emf"/><Relationship Id="rId4" Type="http://schemas.openxmlformats.org/officeDocument/2006/relationships/image" Target="../media/image4.emf"/></Relationships>
</file>

<file path=ppt/slides/_rels/slide14.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jp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5.emf"/><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jp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5.emf"/><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7.jpg"/><Relationship Id="rId4" Type="http://schemas.openxmlformats.org/officeDocument/2006/relationships/image" Target="../media/image5.emf"/></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5.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76200"/>
            <a:ext cx="10210799" cy="3848100"/>
          </a:xfrm>
          <a:extLst/>
        </p:spPr>
        <p:txBody>
          <a:bodyPr>
            <a:noAutofit/>
          </a:bodyPr>
          <a:lstStyle/>
          <a:p>
            <a:pPr algn="ctr">
              <a:defRPr/>
            </a:pPr>
            <a:r>
              <a:rPr lang="en-US" sz="4800" dirty="0" smtClean="0"/>
              <a:t/>
            </a:r>
            <a:br>
              <a:rPr lang="en-US" sz="4800" dirty="0" smtClean="0"/>
            </a:br>
            <a:r>
              <a:rPr lang="en-US" sz="4800" b="1" dirty="0" smtClean="0">
                <a:solidFill>
                  <a:srgbClr val="FF0000"/>
                </a:solidFill>
                <a:latin typeface="Baskerville Old Face" panose="02020602080505020303" pitchFamily="18" charset="0"/>
              </a:rPr>
              <a:t>MARKETING MANAGEMENT</a:t>
            </a:r>
            <a:r>
              <a:rPr lang="en-US" sz="4800" dirty="0"/>
              <a:t/>
            </a:r>
            <a:br>
              <a:rPr lang="en-US" sz="4800" dirty="0"/>
            </a:br>
            <a:r>
              <a:rPr lang="en-US" sz="4800" dirty="0"/>
              <a:t>Master of </a:t>
            </a:r>
            <a:r>
              <a:rPr lang="en-US" sz="4800" dirty="0" smtClean="0"/>
              <a:t>Management</a:t>
            </a:r>
            <a:r>
              <a:rPr lang="en-US" sz="4800" dirty="0"/>
              <a:t>.</a:t>
            </a:r>
            <a:r>
              <a:rPr lang="en-US" sz="1600" dirty="0"/>
              <a:t/>
            </a:r>
            <a:br>
              <a:rPr lang="en-US" sz="1600" dirty="0"/>
            </a:br>
            <a:r>
              <a:rPr lang="en-US" sz="1600" dirty="0" smtClean="0"/>
              <a:t/>
            </a:r>
            <a:br>
              <a:rPr lang="en-US" sz="1600" dirty="0" smtClean="0"/>
            </a:br>
            <a:r>
              <a:rPr lang="en-US" sz="2400" dirty="0" smtClean="0"/>
              <a:t/>
            </a:r>
            <a:br>
              <a:rPr lang="en-US" sz="2400" dirty="0" smtClean="0"/>
            </a:br>
            <a:r>
              <a:rPr lang="en-US" sz="2000" dirty="0">
                <a:solidFill>
                  <a:srgbClr val="FFC000"/>
                </a:solidFill>
                <a:effectLst>
                  <a:outerShdw blurRad="38100" dist="38100" dir="2700000" algn="tl">
                    <a:srgbClr val="000000">
                      <a:alpha val="43137"/>
                    </a:srgbClr>
                  </a:outerShdw>
                </a:effectLst>
              </a:rPr>
              <a:t>Orientation </a:t>
            </a:r>
            <a:r>
              <a:rPr lang="en-US" sz="2000" dirty="0" smtClean="0">
                <a:solidFill>
                  <a:srgbClr val="FFC000"/>
                </a:solidFill>
                <a:effectLst>
                  <a:outerShdw blurRad="38100" dist="38100" dir="2700000" algn="tl">
                    <a:srgbClr val="000000">
                      <a:alpha val="43137"/>
                    </a:srgbClr>
                  </a:outerShdw>
                </a:effectLst>
              </a:rPr>
              <a:t>show</a:t>
            </a:r>
            <a:br>
              <a:rPr lang="en-US" sz="2000" dirty="0" smtClean="0">
                <a:solidFill>
                  <a:srgbClr val="FFC000"/>
                </a:solidFill>
                <a:effectLst>
                  <a:outerShdw blurRad="38100" dist="38100" dir="2700000" algn="tl">
                    <a:srgbClr val="000000">
                      <a:alpha val="43137"/>
                    </a:srgbClr>
                  </a:outerShdw>
                </a:effectLst>
              </a:rPr>
            </a:br>
            <a:r>
              <a:rPr lang="ar-YE" sz="2000" dirty="0" smtClean="0">
                <a:solidFill>
                  <a:srgbClr val="FFC000"/>
                </a:solidFill>
                <a:effectLst>
                  <a:outerShdw blurRad="38100" dist="38100" dir="2700000" algn="tl">
                    <a:srgbClr val="000000">
                      <a:alpha val="43137"/>
                    </a:srgbClr>
                  </a:outerShdw>
                </a:effectLst>
              </a:rPr>
              <a:t>عرض توجيهي</a:t>
            </a:r>
            <a:r>
              <a:rPr lang="en-US" sz="2000" dirty="0" smtClean="0">
                <a:solidFill>
                  <a:srgbClr val="FFC000"/>
                </a:solidFill>
                <a:effectLst>
                  <a:outerShdw blurRad="38100" dist="38100" dir="2700000" algn="tl">
                    <a:srgbClr val="000000">
                      <a:alpha val="43137"/>
                    </a:srgbClr>
                  </a:outerShdw>
                </a:effectLst>
              </a:rPr>
              <a:t> </a:t>
            </a:r>
            <a:endParaRPr lang="en-US" sz="4000" dirty="0">
              <a:solidFill>
                <a:srgbClr val="FFC000"/>
              </a:solidFill>
              <a:effectLst>
                <a:outerShdw blurRad="38100" dist="38100" dir="2700000" algn="tl">
                  <a:srgbClr val="000000">
                    <a:alpha val="43137"/>
                  </a:srgbClr>
                </a:outerShdw>
              </a:effectLst>
            </a:endParaRPr>
          </a:p>
        </p:txBody>
      </p:sp>
      <p:sp>
        <p:nvSpPr>
          <p:cNvPr id="7171" name="Subtitle 2"/>
          <p:cNvSpPr>
            <a:spLocks noGrp="1"/>
          </p:cNvSpPr>
          <p:nvPr>
            <p:ph type="subTitle" idx="1"/>
          </p:nvPr>
        </p:nvSpPr>
        <p:spPr>
          <a:xfrm>
            <a:off x="1793354" y="4356100"/>
            <a:ext cx="8188845" cy="2501900"/>
          </a:xfrm>
        </p:spPr>
        <p:txBody>
          <a:bodyPr>
            <a:noAutofit/>
          </a:bodyPr>
          <a:lstStyle/>
          <a:p>
            <a:pPr marR="0" algn="ctr" eaLnBrk="1" hangingPunct="1"/>
            <a:r>
              <a:rPr lang="en-US" sz="4000" b="1" i="1" dirty="0" smtClean="0">
                <a:solidFill>
                  <a:schemeClr val="tx1"/>
                </a:solidFill>
              </a:rPr>
              <a:t>Dr. Magdy al-haj</a:t>
            </a:r>
          </a:p>
          <a:p>
            <a:pPr marR="0" algn="ctr" eaLnBrk="1" hangingPunct="1"/>
            <a:r>
              <a:rPr lang="en-US" sz="3200" b="1" dirty="0" smtClean="0">
                <a:solidFill>
                  <a:schemeClr val="tx1"/>
                </a:solidFill>
                <a:ea typeface="Majalla UI"/>
                <a:cs typeface="Majalla UI"/>
              </a:rPr>
              <a:t>Everyone Smart University</a:t>
            </a:r>
          </a:p>
          <a:p>
            <a:pPr algn="ctr"/>
            <a:r>
              <a:rPr lang="en-AU" sz="3200" b="1" dirty="0">
                <a:solidFill>
                  <a:schemeClr val="tx1"/>
                </a:solidFill>
                <a:ea typeface="Majalla UI"/>
                <a:cs typeface="Majalla UI"/>
              </a:rPr>
              <a:t>Management Department</a:t>
            </a:r>
            <a:r>
              <a:rPr lang="en-US" sz="3200" b="1" dirty="0">
                <a:solidFill>
                  <a:schemeClr val="tx1"/>
                </a:solidFill>
                <a:ea typeface="Majalla UI"/>
                <a:cs typeface="Majalla UI"/>
              </a:rPr>
              <a:t>  </a:t>
            </a:r>
          </a:p>
          <a:p>
            <a:pPr algn="ctr"/>
            <a:r>
              <a:rPr lang="en-US" sz="3200" b="1" dirty="0">
                <a:solidFill>
                  <a:schemeClr val="tx1"/>
                </a:solidFill>
              </a:rPr>
              <a:t>FALL 2022</a:t>
            </a:r>
            <a:endParaRPr lang="en-US" sz="3200" b="1" dirty="0">
              <a:solidFill>
                <a:schemeClr val="tx1"/>
              </a:solidFill>
            </a:endParaRPr>
          </a:p>
        </p:txBody>
      </p:sp>
      <p:sp>
        <p:nvSpPr>
          <p:cNvPr id="717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729AD7A-7DE9-4247-A582-BC235EEC0C3A}" type="slidenum">
              <a:rPr lang="en-US" smtClean="0">
                <a:solidFill>
                  <a:srgbClr val="D1EAEE"/>
                </a:solidFill>
                <a:latin typeface="Constantia" panose="02030602050306030303" pitchFamily="18" charset="0"/>
              </a:rPr>
              <a:pPr/>
              <a:t>1</a:t>
            </a:fld>
            <a:endParaRPr lang="en-US" smtClean="0">
              <a:solidFill>
                <a:srgbClr val="D1EAEE"/>
              </a:solidFill>
              <a:latin typeface="Constantia" panose="02030602050306030303" pitchFamily="18" charset="0"/>
            </a:endParaRPr>
          </a:p>
        </p:txBody>
      </p:sp>
      <p:pic>
        <p:nvPicPr>
          <p:cNvPr id="5" name="Picture 4"/>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0" y="5385882"/>
            <a:ext cx="2438400" cy="1472118"/>
          </a:xfrm>
          <a:prstGeom prst="rect">
            <a:avLst/>
          </a:prstGeom>
          <a:ln w="9525">
            <a:solidFill>
              <a:schemeClr val="tx1"/>
            </a:solidFill>
            <a:miter lim="800000"/>
            <a:headEnd/>
            <a:tailEnd/>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057241"/>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a:ln>
            <a:solidFill>
              <a:schemeClr val="bg2">
                <a:lumMod val="50000"/>
              </a:schemeClr>
            </a:solidFill>
          </a:ln>
        </p:spPr>
      </p:pic>
      <p:pic>
        <p:nvPicPr>
          <p:cNvPr id="3" name="Picture 2"/>
          <p:cNvPicPr>
            <a:picLocks noChangeAspect="1"/>
          </p:cNvPicPr>
          <p:nvPr/>
        </p:nvPicPr>
        <p:blipFill>
          <a:blip r:embed="rId4"/>
          <a:stretch>
            <a:fillRect/>
          </a:stretch>
        </p:blipFill>
        <p:spPr>
          <a:xfrm>
            <a:off x="1981200" y="570551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6" name="Picture 5"/>
          <p:cNvPicPr>
            <a:picLocks noChangeAspect="1"/>
          </p:cNvPicPr>
          <p:nvPr/>
        </p:nvPicPr>
        <p:blipFill>
          <a:blip r:embed="rId6"/>
          <a:stretch>
            <a:fillRect/>
          </a:stretch>
        </p:blipFill>
        <p:spPr>
          <a:xfrm>
            <a:off x="0" y="-17431"/>
            <a:ext cx="7740736" cy="1610200"/>
          </a:xfrm>
          <a:prstGeom prst="rect">
            <a:avLst/>
          </a:prstGeom>
        </p:spPr>
      </p:pic>
      <p:sp>
        <p:nvSpPr>
          <p:cNvPr id="7" name="TextBox 6"/>
          <p:cNvSpPr txBox="1"/>
          <p:nvPr/>
        </p:nvSpPr>
        <p:spPr>
          <a:xfrm>
            <a:off x="3733800" y="566351"/>
            <a:ext cx="2578463" cy="646331"/>
          </a:xfrm>
          <a:prstGeom prst="rect">
            <a:avLst/>
          </a:prstGeom>
          <a:noFill/>
        </p:spPr>
        <p:txBody>
          <a:bodyPr wrap="none" rtlCol="0">
            <a:spAutoFit/>
          </a:bodyPr>
          <a:lstStyle>
            <a:defPPr>
              <a:defRPr lang="en-US"/>
            </a:defPPr>
            <a:lvl1pPr>
              <a:defRPr sz="3200" b="1">
                <a:solidFill>
                  <a:schemeClr val="bg1"/>
                </a:solidFill>
              </a:defRPr>
            </a:lvl1pPr>
          </a:lstStyle>
          <a:p>
            <a:r>
              <a:rPr lang="en-US" sz="3600" dirty="0"/>
              <a:t>Who Am I?</a:t>
            </a:r>
          </a:p>
        </p:txBody>
      </p:sp>
      <p:sp>
        <p:nvSpPr>
          <p:cNvPr id="10" name="TextBox 6"/>
          <p:cNvSpPr txBox="1">
            <a:spLocks noChangeArrowheads="1"/>
          </p:cNvSpPr>
          <p:nvPr/>
        </p:nvSpPr>
        <p:spPr bwMode="auto">
          <a:xfrm>
            <a:off x="177243" y="1605698"/>
            <a:ext cx="8529698" cy="3785652"/>
          </a:xfrm>
          <a:prstGeom prst="rect">
            <a:avLst/>
          </a:prstGeom>
          <a:noFill/>
          <a:ln w="9525">
            <a:solidFill>
              <a:schemeClr val="bg2">
                <a:lumMod val="50000"/>
              </a:schemeClr>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rtl="1"/>
            <a:r>
              <a:rPr lang="en-US" sz="3200" b="1" dirty="0" smtClean="0">
                <a:solidFill>
                  <a:srgbClr val="FF0000"/>
                </a:solidFill>
              </a:rPr>
              <a:t>DR. Magdy </a:t>
            </a:r>
            <a:r>
              <a:rPr lang="en-US" sz="3200" b="1" dirty="0">
                <a:solidFill>
                  <a:srgbClr val="FF0000"/>
                </a:solidFill>
              </a:rPr>
              <a:t>Ahmed Al-Haj </a:t>
            </a:r>
            <a:r>
              <a:rPr lang="en-US" sz="3200" b="1" dirty="0" smtClean="0">
                <a:solidFill>
                  <a:srgbClr val="FF0000"/>
                </a:solidFill>
              </a:rPr>
              <a:t>Mahmoud</a:t>
            </a:r>
            <a:endParaRPr lang="en-US" sz="3200" b="1" dirty="0">
              <a:solidFill>
                <a:srgbClr val="FF0000"/>
              </a:solidFill>
            </a:endParaRPr>
          </a:p>
          <a:p>
            <a:pPr rtl="1"/>
            <a:r>
              <a:rPr lang="en-US" sz="3200" b="1" dirty="0">
                <a:ln w="0"/>
                <a:solidFill>
                  <a:srgbClr val="FF0000"/>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assistant's professor of Business Administration </a:t>
            </a:r>
          </a:p>
          <a:p>
            <a:pPr marL="285750" indent="-285750">
              <a:buFont typeface="Wingdings" panose="05000000000000000000" pitchFamily="2" charset="2"/>
              <a:buChar char="q"/>
            </a:pPr>
            <a:r>
              <a:rPr lang="en-US" sz="2400" b="1" dirty="0" smtClean="0"/>
              <a:t>Ph.D</a:t>
            </a:r>
            <a:r>
              <a:rPr lang="en-US" sz="2400" b="1" dirty="0"/>
              <a:t>. in Business Administration, Omdurman Islamic University, Sudan</a:t>
            </a:r>
            <a:r>
              <a:rPr lang="en-US" sz="2400" b="1" dirty="0" smtClean="0"/>
              <a:t>. 2015</a:t>
            </a:r>
            <a:endParaRPr lang="en-US" sz="1600" dirty="0"/>
          </a:p>
          <a:p>
            <a:pPr marL="285750" indent="-285750">
              <a:buFont typeface="Wingdings" panose="05000000000000000000" pitchFamily="2" charset="2"/>
              <a:buChar char="q"/>
            </a:pPr>
            <a:r>
              <a:rPr lang="en-US" sz="2400" b="1" dirty="0" smtClean="0"/>
              <a:t>M.Sc</a:t>
            </a:r>
            <a:r>
              <a:rPr lang="en-US" sz="2400" b="1" dirty="0"/>
              <a:t>. in Business Administration, University of Jazeera, </a:t>
            </a:r>
            <a:r>
              <a:rPr lang="en-US" sz="2400" b="1" dirty="0" smtClean="0"/>
              <a:t>Sudan.2011</a:t>
            </a:r>
            <a:endParaRPr lang="en-US" sz="1600" dirty="0"/>
          </a:p>
          <a:p>
            <a:pPr marL="285750" indent="-285750">
              <a:buFont typeface="Wingdings" panose="05000000000000000000" pitchFamily="2" charset="2"/>
              <a:buChar char="q"/>
            </a:pPr>
            <a:r>
              <a:rPr lang="en-US" sz="2400" b="1" dirty="0" smtClean="0"/>
              <a:t>B.Sc</a:t>
            </a:r>
            <a:r>
              <a:rPr lang="en-US" sz="2400" b="1" dirty="0"/>
              <a:t>. in Textile Engineering (Hours), University of Jazeera, </a:t>
            </a:r>
            <a:r>
              <a:rPr lang="en-US" sz="2400" b="1" dirty="0" smtClean="0"/>
              <a:t>Sudan 2004</a:t>
            </a:r>
            <a:endParaRPr lang="en-US" sz="32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2</a:t>
            </a:fld>
            <a:endParaRPr lang="en-US"/>
          </a:p>
        </p:txBody>
      </p:sp>
      <p:sp>
        <p:nvSpPr>
          <p:cNvPr id="13" name="Rectangle 12"/>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smtClean="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FALL</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749869" y="0"/>
            <a:ext cx="3439084" cy="2600295"/>
          </a:xfrm>
          <a:prstGeom prst="rect">
            <a:avLst/>
          </a:prstGeom>
          <a:ln>
            <a:solidFill>
              <a:schemeClr val="accent6"/>
            </a:solidFill>
          </a:ln>
        </p:spPr>
      </p:pic>
      <p:sp>
        <p:nvSpPr>
          <p:cNvPr id="14" name="Rectangle 13"/>
          <p:cNvSpPr/>
          <p:nvPr/>
        </p:nvSpPr>
        <p:spPr>
          <a:xfrm>
            <a:off x="8749868" y="2600295"/>
            <a:ext cx="3482012" cy="3046988"/>
          </a:xfrm>
          <a:prstGeom prst="rect">
            <a:avLst/>
          </a:prstGeom>
          <a:ln>
            <a:solidFill>
              <a:schemeClr val="accent6"/>
            </a:solidFill>
          </a:ln>
        </p:spPr>
        <p:txBody>
          <a:bodyPr wrap="square">
            <a:spAutoFit/>
          </a:bodyPr>
          <a:lstStyle/>
          <a:p>
            <a:r>
              <a:rPr lang="en-US" sz="1600" b="1" dirty="0">
                <a:ln w="0"/>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Worked assistant's professor at everyone smart university, Lecturer, community College king Khalid University, and, quality assurance unite coordinator, resident engineering. Published books&amp; Researches , Professional Training, </a:t>
            </a:r>
            <a:r>
              <a:rPr lang="en-US" sz="1600" b="1" dirty="0"/>
              <a:t/>
            </a:r>
            <a:br>
              <a:rPr lang="en-US" sz="1600" b="1" dirty="0"/>
            </a:br>
            <a:endParaRPr lang="ar-SA" sz="1600" b="1" dirty="0"/>
          </a:p>
        </p:txBody>
      </p:sp>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Tree>
    <p:extLst>
      <p:ext uri="{BB962C8B-B14F-4D97-AF65-F5344CB8AC3E}">
        <p14:creationId xmlns:p14="http://schemas.microsoft.com/office/powerpoint/2010/main" val="14495567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a:ln>
            <a:solidFill>
              <a:schemeClr val="tx1"/>
            </a:solidFill>
          </a:ln>
        </p:spPr>
      </p:pic>
      <p:pic>
        <p:nvPicPr>
          <p:cNvPr id="3" name="Picture 2"/>
          <p:cNvPicPr>
            <a:picLocks noChangeAspect="1"/>
          </p:cNvPicPr>
          <p:nvPr/>
        </p:nvPicPr>
        <p:blipFill>
          <a:blip r:embed="rId4"/>
          <a:stretch>
            <a:fillRect/>
          </a:stretch>
        </p:blipFill>
        <p:spPr>
          <a:xfrm>
            <a:off x="2057400" y="580764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0"/>
            <a:ext cx="9533101" cy="1610200"/>
          </a:xfrm>
          <a:prstGeom prst="rect">
            <a:avLst/>
          </a:prstGeom>
        </p:spPr>
      </p:pic>
      <p:sp>
        <p:nvSpPr>
          <p:cNvPr id="7" name="TextBox 6"/>
          <p:cNvSpPr txBox="1"/>
          <p:nvPr/>
        </p:nvSpPr>
        <p:spPr>
          <a:xfrm>
            <a:off x="2650376" y="543490"/>
            <a:ext cx="4131424" cy="646331"/>
          </a:xfrm>
          <a:prstGeom prst="rect">
            <a:avLst/>
          </a:prstGeom>
          <a:noFill/>
        </p:spPr>
        <p:txBody>
          <a:bodyPr wrap="square" rtlCol="0">
            <a:spAutoFit/>
          </a:bodyPr>
          <a:lstStyle>
            <a:defPPr>
              <a:defRPr lang="en-US"/>
            </a:defPPr>
            <a:lvl1pPr>
              <a:defRPr sz="3600" b="1">
                <a:solidFill>
                  <a:schemeClr val="bg1"/>
                </a:solidFill>
              </a:defRPr>
            </a:lvl1pPr>
          </a:lstStyle>
          <a:p>
            <a:pPr algn="ctr"/>
            <a:r>
              <a:rPr lang="en-US" dirty="0"/>
              <a:t>Who Am I?</a:t>
            </a:r>
          </a:p>
        </p:txBody>
      </p:sp>
      <p:sp>
        <p:nvSpPr>
          <p:cNvPr id="10" name="TextBox 6"/>
          <p:cNvSpPr txBox="1">
            <a:spLocks noChangeArrowheads="1"/>
          </p:cNvSpPr>
          <p:nvPr/>
        </p:nvSpPr>
        <p:spPr bwMode="auto">
          <a:xfrm>
            <a:off x="239352" y="1516462"/>
            <a:ext cx="11266848"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914400" lvl="2" indent="0">
              <a:defRPr/>
            </a:pPr>
            <a:endParaRPr lang="en-US" sz="2400" b="1" dirty="0"/>
          </a:p>
          <a:p>
            <a:pPr marL="800100" lvl="1" indent="-342900">
              <a:buFont typeface="Wingdings" panose="05000000000000000000" pitchFamily="2" charset="2"/>
              <a:buChar char="v"/>
              <a:defRPr/>
            </a:pPr>
            <a:r>
              <a:rPr lang="en-US" sz="2400" b="1" dirty="0">
                <a:solidFill>
                  <a:srgbClr val="0070C0"/>
                </a:solidFill>
              </a:rPr>
              <a:t>How to reach me</a:t>
            </a:r>
          </a:p>
          <a:p>
            <a:pPr marL="1257300" lvl="2" indent="-342900">
              <a:buFont typeface="Wingdings" panose="05000000000000000000" pitchFamily="2" charset="2"/>
              <a:buChar char="§"/>
              <a:defRPr/>
            </a:pPr>
            <a:r>
              <a:rPr lang="en-US" sz="2400" b="1" dirty="0">
                <a:solidFill>
                  <a:schemeClr val="accent6">
                    <a:lumMod val="50000"/>
                  </a:schemeClr>
                </a:solidFill>
              </a:rPr>
              <a:t>By </a:t>
            </a:r>
            <a:r>
              <a:rPr lang="en-US" sz="2400" b="1" dirty="0" smtClean="0">
                <a:solidFill>
                  <a:schemeClr val="accent6">
                    <a:lumMod val="50000"/>
                  </a:schemeClr>
                </a:solidFill>
              </a:rPr>
              <a:t>Email </a:t>
            </a:r>
            <a:r>
              <a:rPr lang="en-US" sz="2400" b="1" dirty="0">
                <a:solidFill>
                  <a:schemeClr val="accent6">
                    <a:lumMod val="50000"/>
                  </a:schemeClr>
                </a:solidFill>
              </a:rPr>
              <a:t>at </a:t>
            </a:r>
            <a:r>
              <a:rPr lang="en-US" sz="2400" b="1" dirty="0" smtClean="0">
                <a:solidFill>
                  <a:schemeClr val="accent6">
                    <a:lumMod val="50000"/>
                  </a:schemeClr>
                </a:solidFill>
                <a:hlinkClick r:id="rId7"/>
              </a:rPr>
              <a:t>magdy@esu.ac.ae</a:t>
            </a:r>
            <a:endParaRPr lang="en-US" sz="2400" b="1" dirty="0" smtClean="0">
              <a:solidFill>
                <a:schemeClr val="accent6">
                  <a:lumMod val="50000"/>
                </a:schemeClr>
              </a:solidFill>
            </a:endParaRPr>
          </a:p>
          <a:p>
            <a:pPr lvl="2">
              <a:defRPr/>
            </a:pPr>
            <a:r>
              <a:rPr lang="en-US" sz="2400" b="1" dirty="0">
                <a:solidFill>
                  <a:srgbClr val="0B06D0"/>
                </a:solidFill>
              </a:rPr>
              <a:t/>
            </a:r>
            <a:br>
              <a:rPr lang="en-US" sz="2400" b="1" dirty="0">
                <a:solidFill>
                  <a:srgbClr val="0B06D0"/>
                </a:solidFill>
              </a:rPr>
            </a:br>
            <a:r>
              <a:rPr lang="en-US" sz="2400" b="1" dirty="0"/>
              <a:t>( please include </a:t>
            </a:r>
            <a:r>
              <a:rPr lang="en-US" sz="2400" b="1" dirty="0" smtClean="0"/>
              <a:t>“Marketing management” </a:t>
            </a:r>
            <a:r>
              <a:rPr lang="en-US" sz="2400" b="1" dirty="0"/>
              <a:t>in subject line)</a:t>
            </a:r>
          </a:p>
          <a:p>
            <a:pPr marL="914400" lvl="2" indent="0">
              <a:defRPr/>
            </a:pPr>
            <a:endParaRPr lang="en-US" sz="2400" b="1" dirty="0"/>
          </a:p>
          <a:p>
            <a:pPr marL="800100" lvl="1" indent="-342900">
              <a:buFont typeface="Wingdings" panose="05000000000000000000" pitchFamily="2" charset="2"/>
              <a:buChar char="v"/>
              <a:defRPr/>
            </a:pPr>
            <a:r>
              <a:rPr lang="en-US" sz="2400" b="1" dirty="0" smtClean="0">
                <a:solidFill>
                  <a:srgbClr val="0070C0"/>
                </a:solidFill>
              </a:rPr>
              <a:t>Zoom meeting </a:t>
            </a:r>
          </a:p>
          <a:p>
            <a:pPr marL="800100" lvl="1" indent="-342900">
              <a:buFont typeface="Wingdings" panose="05000000000000000000" pitchFamily="2" charset="2"/>
              <a:buChar char="v"/>
              <a:defRPr/>
            </a:pPr>
            <a:endParaRPr lang="en-US" sz="2400" b="1" dirty="0">
              <a:solidFill>
                <a:srgbClr val="0070C0"/>
              </a:solidFill>
            </a:endParaRPr>
          </a:p>
          <a:p>
            <a:pPr marL="1262063" lvl="1" indent="-342900">
              <a:buFont typeface="Wingdings" panose="05000000000000000000" pitchFamily="2" charset="2"/>
              <a:buChar char="§"/>
              <a:defRPr/>
            </a:pPr>
            <a:r>
              <a:rPr lang="en-US" sz="2400" b="1" dirty="0"/>
              <a:t> </a:t>
            </a:r>
            <a:r>
              <a:rPr lang="en-US" sz="2400" b="1" dirty="0" smtClean="0"/>
              <a:t>Discussion Time (Monday  At 8-9 PM) Every week</a:t>
            </a:r>
            <a:endParaRPr lang="en-US" sz="2400" b="1" dirty="0"/>
          </a:p>
          <a:p>
            <a:pPr marL="1262063" lvl="1" indent="-342900">
              <a:buFont typeface="Wingdings" panose="05000000000000000000" pitchFamily="2" charset="2"/>
              <a:buChar char="§"/>
              <a:defRPr/>
            </a:pPr>
            <a:endParaRPr lang="en-US" sz="2400" b="1" dirty="0"/>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sp>
        <p:nvSpPr>
          <p:cNvPr id="12" name="Rectangle 11"/>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a:t>
            </a:r>
            <a:r>
              <a:rPr lang="en-US" sz="1600" b="1" dirty="0" smtClean="0">
                <a:solidFill>
                  <a:schemeClr val="tx1"/>
                </a:solidFill>
              </a:rPr>
              <a:t>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FALL</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7" name="Rounded Rectangle 16"/>
          <p:cNvSpPr/>
          <p:nvPr/>
        </p:nvSpPr>
        <p:spPr>
          <a:xfrm>
            <a:off x="960563" y="4411915"/>
            <a:ext cx="8989927" cy="508139"/>
          </a:xfrm>
          <a:prstGeom prst="roundRect">
            <a:avLst>
              <a:gd name="adj" fmla="val 50000"/>
            </a:avLst>
          </a:prstGeom>
          <a:solidFill>
            <a:srgbClr val="D834B9">
              <a:alpha val="2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
        <p:nvSpPr>
          <p:cNvPr id="15" name="Rounded Rectangle 14"/>
          <p:cNvSpPr/>
          <p:nvPr/>
        </p:nvSpPr>
        <p:spPr>
          <a:xfrm>
            <a:off x="968449" y="2918643"/>
            <a:ext cx="8989927" cy="508139"/>
          </a:xfrm>
          <a:prstGeom prst="roundRect">
            <a:avLst>
              <a:gd name="adj" fmla="val 50000"/>
            </a:avLst>
          </a:prstGeom>
          <a:solidFill>
            <a:srgbClr val="D834B9">
              <a:alpha val="2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spTree>
    <p:extLst>
      <p:ext uri="{BB962C8B-B14F-4D97-AF65-F5344CB8AC3E}">
        <p14:creationId xmlns:p14="http://schemas.microsoft.com/office/powerpoint/2010/main" val="9750320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a:ln>
            <a:solidFill>
              <a:schemeClr val="tx1"/>
            </a:solidFill>
          </a:ln>
        </p:spPr>
      </p:pic>
      <p:pic>
        <p:nvPicPr>
          <p:cNvPr id="3" name="Picture 2"/>
          <p:cNvPicPr>
            <a:picLocks noChangeAspect="1"/>
          </p:cNvPicPr>
          <p:nvPr/>
        </p:nvPicPr>
        <p:blipFill>
          <a:blip r:embed="rId3"/>
          <a:stretch>
            <a:fillRect/>
          </a:stretch>
        </p:blipFill>
        <p:spPr>
          <a:xfrm>
            <a:off x="2057400" y="57407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2298"/>
            <a:ext cx="9533101" cy="1610200"/>
          </a:xfrm>
          <a:prstGeom prst="rect">
            <a:avLst/>
          </a:prstGeom>
        </p:spPr>
      </p:pic>
      <p:sp>
        <p:nvSpPr>
          <p:cNvPr id="7" name="TextBox 6"/>
          <p:cNvSpPr txBox="1"/>
          <p:nvPr/>
        </p:nvSpPr>
        <p:spPr>
          <a:xfrm>
            <a:off x="2650377" y="543490"/>
            <a:ext cx="5963492"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The course that will be taught</a:t>
            </a:r>
          </a:p>
        </p:txBody>
      </p:sp>
      <p:sp>
        <p:nvSpPr>
          <p:cNvPr id="11" name="Slide Number Placeholder 10"/>
          <p:cNvSpPr>
            <a:spLocks noGrp="1"/>
          </p:cNvSpPr>
          <p:nvPr>
            <p:ph type="sldNum" sz="quarter" idx="12"/>
          </p:nvPr>
        </p:nvSpPr>
        <p:spPr>
          <a:xfrm>
            <a:off x="8711460" y="6057082"/>
            <a:ext cx="683339" cy="365125"/>
          </a:xfrm>
        </p:spPr>
        <p:txBody>
          <a:bodyPr/>
          <a:lstStyle/>
          <a:p>
            <a:fld id="{FDED41F8-FC0F-4085-8150-313B6CF05213}" type="slidenum">
              <a:rPr lang="en-US" smtClean="0"/>
              <a:t>4</a:t>
            </a:fld>
            <a:endParaRPr lang="en-US"/>
          </a:p>
        </p:txBody>
      </p:sp>
      <p:sp>
        <p:nvSpPr>
          <p:cNvPr id="15" name="مستطيل 14"/>
          <p:cNvSpPr/>
          <p:nvPr/>
        </p:nvSpPr>
        <p:spPr>
          <a:xfrm>
            <a:off x="3200400" y="1371364"/>
            <a:ext cx="4426085" cy="719847"/>
          </a:xfrm>
          <a:prstGeom prst="rect">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400" dirty="0" smtClean="0">
                <a:solidFill>
                  <a:schemeClr val="tx1"/>
                </a:solidFill>
              </a:rPr>
              <a:t>Marketing management</a:t>
            </a:r>
            <a:endParaRPr lang="en-US" dirty="0">
              <a:latin typeface="Aardvark Cafe" pitchFamily="2" charset="0"/>
            </a:endParaRPr>
          </a:p>
        </p:txBody>
      </p:sp>
      <p:sp>
        <p:nvSpPr>
          <p:cNvPr id="13" name="Rectangle 12"/>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smtClean="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solidFill>
                  <a:schemeClr val="tx1"/>
                </a:solidFill>
              </a:rPr>
              <a:t>DR. Magdy 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FALL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76869" y="2561472"/>
            <a:ext cx="6491287" cy="2784829"/>
          </a:xfrm>
          <a:prstGeom prst="rect">
            <a:avLst/>
          </a:prstGeom>
          <a:ln>
            <a:solidFill>
              <a:schemeClr val="tx1"/>
            </a:solidFill>
          </a:ln>
        </p:spPr>
      </p:pic>
    </p:spTree>
    <p:extLst>
      <p:ext uri="{BB962C8B-B14F-4D97-AF65-F5344CB8AC3E}">
        <p14:creationId xmlns:p14="http://schemas.microsoft.com/office/powerpoint/2010/main" val="16622974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485EBB11-54BE-472D-9F59-4E294CA4F9F4}" type="slidenum">
              <a:rPr lang="en-US" smtClean="0">
                <a:solidFill>
                  <a:srgbClr val="A5300F"/>
                </a:solidFill>
              </a:rPr>
              <a:pPr>
                <a:defRPr/>
              </a:pPr>
              <a:t>5</a:t>
            </a:fld>
            <a:endParaRPr lang="en-US">
              <a:solidFill>
                <a:srgbClr val="A5300F"/>
              </a:solidFill>
            </a:endParaRPr>
          </a:p>
        </p:txBody>
      </p:sp>
      <p:sp>
        <p:nvSpPr>
          <p:cNvPr id="3" name="Rectangle 2"/>
          <p:cNvSpPr/>
          <p:nvPr/>
        </p:nvSpPr>
        <p:spPr>
          <a:xfrm>
            <a:off x="762000" y="1612725"/>
            <a:ext cx="9394998" cy="4154984"/>
          </a:xfrm>
          <a:prstGeom prst="rect">
            <a:avLst/>
          </a:prstGeom>
          <a:ln>
            <a:solidFill>
              <a:schemeClr val="accent1"/>
            </a:solidFill>
          </a:ln>
        </p:spPr>
        <p:txBody>
          <a:bodyPr wrap="square">
            <a:spAutoFit/>
          </a:bodyPr>
          <a:lstStyle/>
          <a:p>
            <a:r>
              <a:rPr lang="en-US" sz="2400" b="1" dirty="0" smtClean="0">
                <a:latin typeface="georgia" panose="02040502050405020303" pitchFamily="18" charset="0"/>
              </a:rPr>
              <a:t>Marketing </a:t>
            </a:r>
            <a:r>
              <a:rPr lang="en-US" sz="2400" b="1" dirty="0">
                <a:latin typeface="georgia" panose="02040502050405020303" pitchFamily="18" charset="0"/>
              </a:rPr>
              <a:t>management is a composition of two terms </a:t>
            </a:r>
            <a:r>
              <a:rPr lang="en-US" sz="2400" b="1" dirty="0">
                <a:solidFill>
                  <a:schemeClr val="accent6">
                    <a:lumMod val="75000"/>
                  </a:schemeClr>
                </a:solidFill>
                <a:latin typeface="georgia" panose="02040502050405020303" pitchFamily="18" charset="0"/>
              </a:rPr>
              <a:t>'Marketing</a:t>
            </a:r>
            <a:r>
              <a:rPr lang="en-US" sz="2400" b="1" dirty="0">
                <a:latin typeface="georgia" panose="02040502050405020303" pitchFamily="18" charset="0"/>
              </a:rPr>
              <a:t>' and 'Management'. Where, the term 'marketing' is a set of actions and processes of a company associated with buying and selling of goods or services. "Management" is a function of coordinating the integrated efforts of people towards a common goal by effective utilization of available resources</a:t>
            </a:r>
            <a:r>
              <a:rPr lang="en-US" sz="2400" b="1" dirty="0" smtClean="0">
                <a:latin typeface="georgia" panose="02040502050405020303" pitchFamily="18" charset="0"/>
              </a:rPr>
              <a:t>.</a:t>
            </a:r>
            <a:endParaRPr lang="en-US" sz="2400" b="1" dirty="0">
              <a:latin typeface="Fira Sans"/>
            </a:endParaRPr>
          </a:p>
          <a:p>
            <a:r>
              <a:rPr lang="en-US" sz="2400" b="1" dirty="0">
                <a:solidFill>
                  <a:schemeClr val="accent6">
                    <a:lumMod val="75000"/>
                  </a:schemeClr>
                </a:solidFill>
                <a:latin typeface="georgia" panose="02040502050405020303" pitchFamily="18" charset="0"/>
              </a:rPr>
              <a:t>Marketing management</a:t>
            </a:r>
            <a:r>
              <a:rPr lang="en-US" sz="2400" b="1" dirty="0">
                <a:latin typeface="georgia" panose="02040502050405020303" pitchFamily="18" charset="0"/>
              </a:rPr>
              <a:t> is an </a:t>
            </a:r>
            <a:r>
              <a:rPr lang="en-US" sz="2400" b="1" dirty="0" smtClean="0">
                <a:latin typeface="georgia" panose="02040502050405020303" pitchFamily="18" charset="0"/>
              </a:rPr>
              <a:t>organizational </a:t>
            </a:r>
            <a:r>
              <a:rPr lang="en-US" sz="2400" b="1" dirty="0">
                <a:latin typeface="georgia" panose="02040502050405020303" pitchFamily="18" charset="0"/>
              </a:rPr>
              <a:t>approach which focuses towards the accomplishment of marketing objectives of the </a:t>
            </a:r>
            <a:r>
              <a:rPr lang="en-US" sz="2400" b="1" dirty="0" smtClean="0">
                <a:latin typeface="georgia" panose="02040502050405020303" pitchFamily="18" charset="0"/>
              </a:rPr>
              <a:t>organization </a:t>
            </a:r>
            <a:r>
              <a:rPr lang="en-US" sz="2400" b="1" dirty="0">
                <a:latin typeface="georgia" panose="02040502050405020303" pitchFamily="18" charset="0"/>
              </a:rPr>
              <a:t>such as achieving customer satisfaction, securing high sales and profit, etc.</a:t>
            </a:r>
            <a:endParaRPr lang="en-US" sz="2400" b="1" i="0" u="none" strike="noStrike" dirty="0">
              <a:effectLst/>
              <a:latin typeface="Fira Sans"/>
            </a:endParaRPr>
          </a:p>
        </p:txBody>
      </p:sp>
      <p:sp>
        <p:nvSpPr>
          <p:cNvPr id="4" name="Rectangle 3"/>
          <p:cNvSpPr/>
          <p:nvPr/>
        </p:nvSpPr>
        <p:spPr>
          <a:xfrm>
            <a:off x="2209800" y="698304"/>
            <a:ext cx="7494360" cy="646331"/>
          </a:xfrm>
          <a:prstGeom prst="rect">
            <a:avLst/>
          </a:prstGeom>
          <a:solidFill>
            <a:schemeClr val="bg2">
              <a:lumMod val="75000"/>
            </a:schemeClr>
          </a:solidFill>
        </p:spPr>
        <p:txBody>
          <a:bodyPr wrap="square" rtlCol="0">
            <a:spAutoFit/>
          </a:bodyPr>
          <a:lstStyle/>
          <a:p>
            <a:pPr algn="ctr"/>
            <a:r>
              <a:rPr lang="en-US" sz="3600" b="1" dirty="0">
                <a:solidFill>
                  <a:schemeClr val="accent6">
                    <a:lumMod val="50000"/>
                  </a:schemeClr>
                </a:solidFill>
              </a:rPr>
              <a:t>What is Marketing Management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962165"/>
            <a:ext cx="903111" cy="809862"/>
          </a:xfrm>
          <a:prstGeom prst="rect">
            <a:avLst/>
          </a:prstGeom>
          <a:ln>
            <a:solidFill>
              <a:schemeClr val="tx1"/>
            </a:solidFill>
          </a:ln>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
        <p:nvSpPr>
          <p:cNvPr id="8" name="Rectangle 7"/>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FALL</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775125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13049"/>
            <a:ext cx="9533101" cy="1610200"/>
          </a:xfrm>
          <a:prstGeom prst="rect">
            <a:avLst/>
          </a:prstGeom>
        </p:spPr>
      </p:pic>
      <p:sp>
        <p:nvSpPr>
          <p:cNvPr id="7" name="TextBox 6"/>
          <p:cNvSpPr txBox="1"/>
          <p:nvPr/>
        </p:nvSpPr>
        <p:spPr>
          <a:xfrm>
            <a:off x="2866782" y="543490"/>
            <a:ext cx="6417141" cy="646331"/>
          </a:xfrm>
          <a:prstGeom prst="rect">
            <a:avLst/>
          </a:prstGeom>
          <a:noFill/>
        </p:spPr>
        <p:txBody>
          <a:bodyPr wrap="square" rtlCol="0">
            <a:spAutoFit/>
          </a:bodyPr>
          <a:lstStyle>
            <a:defPPr>
              <a:defRPr lang="en-US"/>
            </a:defPPr>
            <a:lvl1pPr algn="ctr">
              <a:defRPr sz="3600" b="1">
                <a:solidFill>
                  <a:schemeClr val="bg1"/>
                </a:solidFill>
              </a:defRPr>
            </a:lvl1pPr>
          </a:lstStyle>
          <a:p>
            <a:r>
              <a:rPr lang="en-US" dirty="0"/>
              <a:t>Primary Goal of This Course</a:t>
            </a:r>
          </a:p>
        </p:txBody>
      </p:sp>
      <p:sp>
        <p:nvSpPr>
          <p:cNvPr id="10" name="TextBox 6"/>
          <p:cNvSpPr txBox="1">
            <a:spLocks noChangeArrowheads="1"/>
          </p:cNvSpPr>
          <p:nvPr/>
        </p:nvSpPr>
        <p:spPr bwMode="auto">
          <a:xfrm>
            <a:off x="381000" y="1672754"/>
            <a:ext cx="11357132"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b="1" dirty="0" smtClean="0">
                <a:latin typeface="+mn-lt"/>
                <a:cs typeface="+mn-cs"/>
              </a:rPr>
              <a:t>Marketing </a:t>
            </a:r>
            <a:r>
              <a:rPr lang="en-US" sz="2000" b="1" dirty="0">
                <a:latin typeface="+mn-lt"/>
                <a:cs typeface="+mn-cs"/>
              </a:rPr>
              <a:t>management is a system of integrated business activities with each other, which aims to plan, price, promote and distribute goods and services to current and prospective customers. Marketing is a human activity aimed at satisfying the desires and requirements of consumers This course offers a complete introduction to </a:t>
            </a:r>
            <a:r>
              <a:rPr lang="en-US" sz="2000" b="1" dirty="0" smtClean="0">
                <a:latin typeface="+mn-lt"/>
                <a:cs typeface="+mn-cs"/>
              </a:rPr>
              <a:t> professional </a:t>
            </a:r>
            <a:r>
              <a:rPr lang="en-US" sz="2000" b="1" dirty="0">
                <a:latin typeface="+mn-lt"/>
                <a:cs typeface="+mn-cs"/>
              </a:rPr>
              <a:t>marketing thought and action</a:t>
            </a:r>
            <a:r>
              <a:rPr lang="en-US" sz="2000" b="1" dirty="0" smtClean="0">
                <a:latin typeface="+mn-lt"/>
                <a:cs typeface="+mn-cs"/>
              </a:rPr>
              <a:t>.</a:t>
            </a:r>
          </a:p>
          <a:p>
            <a:pPr marL="342900" indent="-342900">
              <a:buFont typeface="Wingdings" panose="05000000000000000000" pitchFamily="2" charset="2"/>
              <a:buChar char="§"/>
            </a:pPr>
            <a:r>
              <a:rPr lang="en-US" sz="2000" b="1" dirty="0" smtClean="0">
                <a:latin typeface="+mn-lt"/>
                <a:cs typeface="+mn-cs"/>
              </a:rPr>
              <a:t> </a:t>
            </a:r>
            <a:r>
              <a:rPr lang="en-US" sz="2000" b="1" dirty="0">
                <a:latin typeface="+mn-lt"/>
                <a:cs typeface="+mn-cs"/>
              </a:rPr>
              <a:t>The Course explains the concepts, policies and methods associated with marketing as well as the understanding of companies' marketing strategies at present to face increasing competition in both domestic and foreign markets in terms of marketing.</a:t>
            </a:r>
          </a:p>
          <a:p>
            <a:pPr marL="342900" indent="-342900">
              <a:buFont typeface="Wingdings" panose="05000000000000000000" pitchFamily="2" charset="2"/>
              <a:buChar char="§"/>
            </a:pPr>
            <a:r>
              <a:rPr lang="en-US" sz="2000" b="1" dirty="0">
                <a:latin typeface="+mn-lt"/>
                <a:cs typeface="+mn-cs"/>
              </a:rPr>
              <a:t>The course analyses the process of market segmentation, targeting and the postponing of the products </a:t>
            </a:r>
          </a:p>
          <a:p>
            <a:pPr marL="342900" indent="-342900">
              <a:buFont typeface="Wingdings" panose="05000000000000000000" pitchFamily="2" charset="2"/>
              <a:buChar char="§"/>
            </a:pPr>
            <a:r>
              <a:rPr lang="en-US" sz="2000" b="1" dirty="0">
                <a:latin typeface="+mn-lt"/>
                <a:cs typeface="+mn-cs"/>
              </a:rPr>
              <a:t>The Course explains marketing ethics and social </a:t>
            </a:r>
            <a:r>
              <a:rPr lang="en-US" sz="2000" b="1" dirty="0" smtClean="0">
                <a:latin typeface="+mn-lt"/>
                <a:cs typeface="+mn-cs"/>
              </a:rPr>
              <a:t>responsibility</a:t>
            </a:r>
          </a:p>
          <a:p>
            <a:pPr marL="342900" indent="-342900">
              <a:buFont typeface="Wingdings" panose="05000000000000000000" pitchFamily="2" charset="2"/>
              <a:buChar char="§"/>
            </a:pPr>
            <a:r>
              <a:rPr lang="en-US" sz="2000" b="1" dirty="0" smtClean="0">
                <a:latin typeface="+mn-lt"/>
                <a:cs typeface="+mn-cs"/>
              </a:rPr>
              <a:t>Brand management </a:t>
            </a:r>
            <a:endParaRPr lang="en-US" sz="2000" b="1" dirty="0">
              <a:latin typeface="+mn-lt"/>
              <a:cs typeface="+mn-cs"/>
            </a:endParaRPr>
          </a:p>
          <a:p>
            <a:pPr marL="342900" indent="-342900">
              <a:buFont typeface="Wingdings" panose="05000000000000000000" pitchFamily="2" charset="2"/>
              <a:buChar char="§"/>
            </a:pPr>
            <a:r>
              <a:rPr lang="en-US" sz="2000" b="1" dirty="0">
                <a:latin typeface="+mn-lt"/>
                <a:cs typeface="+mn-cs"/>
              </a:rPr>
              <a:t>Design and Management of Integrated Marketing Communications System and Distribution Channel Management</a:t>
            </a:r>
          </a:p>
          <a:p>
            <a:pPr marL="342900" indent="-342900">
              <a:buFont typeface="Wingdings" panose="05000000000000000000" pitchFamily="2" charset="2"/>
              <a:buChar char="§"/>
            </a:pPr>
            <a:r>
              <a:rPr lang="en-US" sz="2000" b="1" dirty="0">
                <a:latin typeface="+mn-lt"/>
                <a:cs typeface="+mn-cs"/>
              </a:rPr>
              <a:t>In addition to analyzing consumer behavior, New-Product Development Strategy </a:t>
            </a:r>
            <a:endParaRPr lang="en-CA" sz="2000" b="1" dirty="0">
              <a:latin typeface="+mn-lt"/>
              <a:cs typeface="+mn-cs"/>
            </a:endParaRPr>
          </a:p>
          <a:p>
            <a:pPr marL="342900" indent="-342900">
              <a:buFont typeface="Wingdings" panose="05000000000000000000" pitchFamily="2" charset="2"/>
              <a:buChar char="§"/>
            </a:pPr>
            <a:r>
              <a:rPr lang="en-US" sz="2000" b="1" dirty="0">
                <a:latin typeface="+mn-lt"/>
                <a:cs typeface="+mn-cs"/>
              </a:rPr>
              <a:t> pricing strategies</a:t>
            </a:r>
          </a:p>
          <a:p>
            <a:pPr marL="285750" indent="-285750">
              <a:buFont typeface="Arial" panose="020B0604020202020204" pitchFamily="34" charset="0"/>
              <a:buChar char="•"/>
            </a:pPr>
            <a:endParaRPr lang="ar-YE" sz="3200" dirty="0">
              <a:solidFill>
                <a:srgbClr val="0070C0"/>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6</a:t>
            </a:fld>
            <a:endParaRPr lang="en-US"/>
          </a:p>
        </p:txBody>
      </p:sp>
      <p:sp>
        <p:nvSpPr>
          <p:cNvPr id="13" name="Rectangle 12"/>
          <p:cNvSpPr/>
          <p:nvPr/>
        </p:nvSpPr>
        <p:spPr>
          <a:xfrm>
            <a:off x="5924652" y="6465548"/>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FALL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
        <p:nvSpPr>
          <p:cNvPr id="8" name="Rectangle 7"/>
          <p:cNvSpPr/>
          <p:nvPr/>
        </p:nvSpPr>
        <p:spPr>
          <a:xfrm>
            <a:off x="4343400" y="1164923"/>
            <a:ext cx="2611612" cy="507831"/>
          </a:xfrm>
          <a:prstGeom prst="rect">
            <a:avLst/>
          </a:prstGeom>
        </p:spPr>
        <p:txBody>
          <a:bodyPr wrap="none">
            <a:spAutoFit/>
          </a:bodyPr>
          <a:lstStyle/>
          <a:p>
            <a:pPr>
              <a:lnSpc>
                <a:spcPct val="150000"/>
              </a:lnSpc>
              <a:buFont typeface="Wingdings" panose="05000000000000000000" pitchFamily="2" charset="2"/>
              <a:buChar char="Ø"/>
              <a:defRPr/>
            </a:pPr>
            <a:r>
              <a:rPr lang="en-US" b="1" dirty="0">
                <a:solidFill>
                  <a:srgbClr val="FF0000"/>
                </a:solidFill>
              </a:rPr>
              <a:t>This course aims to:</a:t>
            </a:r>
          </a:p>
        </p:txBody>
      </p:sp>
      <p:pic>
        <p:nvPicPr>
          <p:cNvPr id="15" name="Picture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42716" y="155191"/>
            <a:ext cx="793383" cy="711464"/>
          </a:xfrm>
          <a:prstGeom prst="rect">
            <a:avLst/>
          </a:prstGeom>
          <a:ln>
            <a:solidFill>
              <a:schemeClr val="tx1"/>
            </a:solidFill>
          </a:ln>
        </p:spPr>
      </p:pic>
    </p:spTree>
    <p:extLst>
      <p:ext uri="{BB962C8B-B14F-4D97-AF65-F5344CB8AC3E}">
        <p14:creationId xmlns:p14="http://schemas.microsoft.com/office/powerpoint/2010/main" val="32973993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39218" y="6041362"/>
            <a:ext cx="793383" cy="711464"/>
          </a:xfrm>
          <a:prstGeom prst="rect">
            <a:avLst/>
          </a:prstGeom>
          <a:ln>
            <a:solidFill>
              <a:schemeClr val="tx1"/>
            </a:solidFill>
          </a:ln>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13049"/>
            <a:ext cx="9533101" cy="1610200"/>
          </a:xfrm>
          <a:prstGeom prst="rect">
            <a:avLst/>
          </a:prstGeom>
        </p:spPr>
      </p:pic>
      <p:sp>
        <p:nvSpPr>
          <p:cNvPr id="7" name="TextBox 6"/>
          <p:cNvSpPr txBox="1"/>
          <p:nvPr/>
        </p:nvSpPr>
        <p:spPr>
          <a:xfrm>
            <a:off x="3505200" y="512712"/>
            <a:ext cx="4031873" cy="584775"/>
          </a:xfrm>
          <a:prstGeom prst="rect">
            <a:avLst/>
          </a:prstGeom>
          <a:noFill/>
        </p:spPr>
        <p:txBody>
          <a:bodyPr wrap="none" rtlCol="0">
            <a:spAutoFit/>
          </a:bodyPr>
          <a:lstStyle/>
          <a:p>
            <a:r>
              <a:rPr lang="en-US" sz="3200" b="1" dirty="0">
                <a:solidFill>
                  <a:schemeClr val="bg1"/>
                </a:solidFill>
              </a:rPr>
              <a:t>Learning </a:t>
            </a:r>
            <a:r>
              <a:rPr lang="en-US" sz="3200" b="1" dirty="0" smtClean="0">
                <a:solidFill>
                  <a:schemeClr val="bg1"/>
                </a:solidFill>
              </a:rPr>
              <a:t>Outcomes</a:t>
            </a:r>
            <a:endParaRPr lang="en-US" dirty="0">
              <a:solidFill>
                <a:schemeClr val="bg1"/>
              </a:solidFill>
            </a:endParaRPr>
          </a:p>
        </p:txBody>
      </p:sp>
      <p:sp>
        <p:nvSpPr>
          <p:cNvPr id="10" name="Rectangle 9"/>
          <p:cNvSpPr/>
          <p:nvPr/>
        </p:nvSpPr>
        <p:spPr>
          <a:xfrm>
            <a:off x="533400" y="1875798"/>
            <a:ext cx="10972800" cy="4524315"/>
          </a:xfrm>
          <a:prstGeom prst="rect">
            <a:avLst/>
          </a:prstGeom>
          <a:ln>
            <a:solidFill>
              <a:schemeClr val="accent1"/>
            </a:solidFill>
          </a:ln>
        </p:spPr>
        <p:txBody>
          <a:bodyPr wrap="square">
            <a:spAutoFit/>
          </a:bodyPr>
          <a:lstStyle/>
          <a:p>
            <a:pPr marL="285750" indent="-285750">
              <a:buFont typeface="Wingdings" panose="05000000000000000000" pitchFamily="2" charset="2"/>
              <a:buChar char="q"/>
            </a:pPr>
            <a:r>
              <a:rPr lang="en-US" sz="2000" b="1" dirty="0" smtClean="0">
                <a:latin typeface="+mn-lt"/>
                <a:cs typeface="+mn-cs"/>
              </a:rPr>
              <a:t>Interpret </a:t>
            </a:r>
            <a:r>
              <a:rPr lang="en-US" sz="2000" b="1" dirty="0">
                <a:latin typeface="+mn-lt"/>
                <a:cs typeface="+mn-cs"/>
              </a:rPr>
              <a:t>complex marketing issues and problems using relevant theories, concepts </a:t>
            </a:r>
          </a:p>
          <a:p>
            <a:r>
              <a:rPr lang="en-US" sz="2000" b="1" dirty="0">
                <a:latin typeface="+mn-lt"/>
                <a:cs typeface="+mn-cs"/>
              </a:rPr>
              <a:t>and methods with regard to ethical conduct. </a:t>
            </a:r>
            <a:endParaRPr lang="en-US" sz="2000" b="1" dirty="0" smtClean="0">
              <a:latin typeface="+mn-lt"/>
              <a:cs typeface="+mn-cs"/>
            </a:endParaRPr>
          </a:p>
          <a:p>
            <a:pPr marL="285750" indent="-285750">
              <a:buFont typeface="Wingdings" panose="05000000000000000000" pitchFamily="2" charset="2"/>
              <a:buChar char="q"/>
            </a:pPr>
            <a:r>
              <a:rPr lang="en-US" sz="2000" b="1" dirty="0" smtClean="0">
                <a:latin typeface="+mn-lt"/>
                <a:cs typeface="+mn-cs"/>
              </a:rPr>
              <a:t>Apply </a:t>
            </a:r>
            <a:r>
              <a:rPr lang="en-US" sz="2000" b="1" dirty="0">
                <a:latin typeface="+mn-lt"/>
                <a:cs typeface="+mn-cs"/>
              </a:rPr>
              <a:t>contemporary marketing theories to the demands of business and </a:t>
            </a:r>
            <a:r>
              <a:rPr lang="en-US" sz="2000" b="1" dirty="0" smtClean="0">
                <a:latin typeface="+mn-lt"/>
                <a:cs typeface="+mn-cs"/>
              </a:rPr>
              <a:t> management </a:t>
            </a:r>
            <a:r>
              <a:rPr lang="en-US" sz="2000" b="1" dirty="0">
                <a:latin typeface="+mn-lt"/>
                <a:cs typeface="+mn-cs"/>
              </a:rPr>
              <a:t>practice. </a:t>
            </a:r>
          </a:p>
          <a:p>
            <a:pPr marL="285750" lvl="0" indent="-285750">
              <a:buFont typeface="Wingdings" panose="05000000000000000000" pitchFamily="2" charset="2"/>
              <a:buChar char="q"/>
            </a:pPr>
            <a:r>
              <a:rPr lang="en-US" sz="2000" b="1" dirty="0">
                <a:latin typeface="+mn-lt"/>
                <a:cs typeface="+mn-cs"/>
              </a:rPr>
              <a:t> Find and generate information/data needed to inform problem solving in marketing </a:t>
            </a:r>
            <a:r>
              <a:rPr lang="en-US" sz="2000" b="1" dirty="0" smtClean="0">
                <a:latin typeface="+mn-lt"/>
                <a:cs typeface="+mn-cs"/>
              </a:rPr>
              <a:t> using </a:t>
            </a:r>
            <a:r>
              <a:rPr lang="en-US" sz="2000" b="1" dirty="0">
                <a:latin typeface="+mn-lt"/>
                <a:cs typeface="+mn-cs"/>
              </a:rPr>
              <a:t>appropriate methodology. </a:t>
            </a:r>
          </a:p>
          <a:p>
            <a:pPr marL="285750" lvl="0" indent="-285750">
              <a:buFont typeface="Wingdings" panose="05000000000000000000" pitchFamily="2" charset="2"/>
              <a:buChar char="q"/>
            </a:pPr>
            <a:r>
              <a:rPr lang="en-US" sz="2000" b="1" dirty="0">
                <a:latin typeface="+mn-lt"/>
                <a:cs typeface="+mn-cs"/>
              </a:rPr>
              <a:t> Analyze information/data critically and synthesize new knowledge and communicate </a:t>
            </a:r>
            <a:r>
              <a:rPr lang="en-US" sz="2000" b="1" dirty="0" smtClean="0">
                <a:latin typeface="+mn-lt"/>
                <a:cs typeface="+mn-cs"/>
              </a:rPr>
              <a:t> that </a:t>
            </a:r>
            <a:r>
              <a:rPr lang="en-US" sz="2000" b="1" dirty="0">
                <a:latin typeface="+mn-lt"/>
                <a:cs typeface="+mn-cs"/>
              </a:rPr>
              <a:t>knowledge via engaging written and oral formats. </a:t>
            </a:r>
          </a:p>
          <a:p>
            <a:pPr marL="285750" indent="-285750">
              <a:buFont typeface="Wingdings" panose="05000000000000000000" pitchFamily="2" charset="2"/>
              <a:buChar char="q"/>
            </a:pPr>
            <a:r>
              <a:rPr lang="en-US" sz="2000" b="1" dirty="0">
                <a:latin typeface="+mn-lt"/>
                <a:cs typeface="+mn-cs"/>
              </a:rPr>
              <a:t>Organize information and data to reveal patterns and themes, and manage teams and </a:t>
            </a:r>
            <a:r>
              <a:rPr lang="en-US" sz="2000" b="1" dirty="0" smtClean="0">
                <a:latin typeface="+mn-lt"/>
                <a:cs typeface="+mn-cs"/>
              </a:rPr>
              <a:t> evidence </a:t>
            </a:r>
            <a:r>
              <a:rPr lang="en-US" sz="2000" b="1" dirty="0">
                <a:latin typeface="+mn-lt"/>
                <a:cs typeface="+mn-cs"/>
              </a:rPr>
              <a:t>gathering and problem solving processes. </a:t>
            </a:r>
          </a:p>
          <a:p>
            <a:pPr marL="285750" lvl="0" indent="-285750">
              <a:buFont typeface="Wingdings" panose="05000000000000000000" pitchFamily="2" charset="2"/>
              <a:buChar char="q"/>
            </a:pPr>
            <a:r>
              <a:rPr lang="en-US" sz="2000" b="1" dirty="0" smtClean="0">
                <a:latin typeface="+mn-lt"/>
                <a:cs typeface="+mn-cs"/>
              </a:rPr>
              <a:t>Conduct </a:t>
            </a:r>
            <a:r>
              <a:rPr lang="en-US" sz="2000" b="1" dirty="0">
                <a:latin typeface="+mn-lt"/>
                <a:cs typeface="+mn-cs"/>
              </a:rPr>
              <a:t>the process of inquiry, and respond to feedback, accounting for ethical, </a:t>
            </a:r>
            <a:r>
              <a:rPr lang="en-US" sz="2000" b="1" dirty="0" smtClean="0">
                <a:latin typeface="+mn-lt"/>
                <a:cs typeface="+mn-cs"/>
              </a:rPr>
              <a:t> social </a:t>
            </a:r>
            <a:r>
              <a:rPr lang="en-US" sz="2000" b="1" dirty="0">
                <a:latin typeface="+mn-lt"/>
                <a:cs typeface="+mn-cs"/>
              </a:rPr>
              <a:t>and cultural (ESC) issues.</a:t>
            </a:r>
          </a:p>
          <a:p>
            <a:pPr lvl="1" eaLnBrk="0" fontAlgn="base" hangingPunct="0">
              <a:lnSpc>
                <a:spcPct val="150000"/>
              </a:lnSpc>
              <a:spcBef>
                <a:spcPct val="0"/>
              </a:spcBef>
              <a:spcAft>
                <a:spcPct val="0"/>
              </a:spcAft>
              <a:defRPr/>
            </a:pPr>
            <a:endParaRPr lang="en-US" sz="3200" dirty="0">
              <a:solidFill>
                <a:srgbClr val="0070C0"/>
              </a:solidFill>
              <a:latin typeface="Arial" panose="020B0604020202020204" pitchFamily="34" charset="0"/>
              <a:cs typeface="Arial" panose="020B0604020202020204" pitchFamily="34"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7</a:t>
            </a:fld>
            <a:endParaRPr lang="en-US"/>
          </a:p>
        </p:txBody>
      </p:sp>
      <p:sp>
        <p:nvSpPr>
          <p:cNvPr id="14" name="Rectangle 13"/>
          <p:cNvSpPr/>
          <p:nvPr/>
        </p:nvSpPr>
        <p:spPr>
          <a:xfrm>
            <a:off x="2391464" y="6397094"/>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FALL</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
        <p:nvSpPr>
          <p:cNvPr id="8" name="Rectangle 7"/>
          <p:cNvSpPr/>
          <p:nvPr/>
        </p:nvSpPr>
        <p:spPr>
          <a:xfrm>
            <a:off x="533400" y="1277999"/>
            <a:ext cx="10382391" cy="456535"/>
          </a:xfrm>
          <a:prstGeom prst="rect">
            <a:avLst/>
          </a:prstGeom>
        </p:spPr>
        <p:txBody>
          <a:bodyPr wrap="square">
            <a:spAutoFit/>
          </a:bodyPr>
          <a:lstStyle/>
          <a:p>
            <a:pPr lvl="1">
              <a:lnSpc>
                <a:spcPct val="150000"/>
              </a:lnSpc>
              <a:defRPr/>
            </a:pPr>
            <a:r>
              <a:rPr lang="en-US" b="1" dirty="0">
                <a:solidFill>
                  <a:schemeClr val="accent6">
                    <a:lumMod val="50000"/>
                  </a:schemeClr>
                </a:solidFill>
              </a:rPr>
              <a:t>The  course  will  help students to gauge understanding in </a:t>
            </a:r>
            <a:r>
              <a:rPr lang="en-US" b="1" dirty="0" smtClean="0">
                <a:solidFill>
                  <a:schemeClr val="accent6">
                    <a:lumMod val="50000"/>
                  </a:schemeClr>
                </a:solidFill>
              </a:rPr>
              <a:t>marketing management</a:t>
            </a:r>
            <a:endParaRPr lang="en-US" b="1" dirty="0">
              <a:solidFill>
                <a:schemeClr val="accent6">
                  <a:lumMod val="50000"/>
                </a:schemeClr>
              </a:solidFill>
            </a:endParaRPr>
          </a:p>
        </p:txBody>
      </p:sp>
    </p:spTree>
    <p:extLst>
      <p:ext uri="{BB962C8B-B14F-4D97-AF65-F5344CB8AC3E}">
        <p14:creationId xmlns:p14="http://schemas.microsoft.com/office/powerpoint/2010/main" val="24861645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a:ln>
            <a:solidFill>
              <a:schemeClr val="tx1"/>
            </a:solidFill>
          </a:ln>
        </p:spPr>
      </p:pic>
      <p:pic>
        <p:nvPicPr>
          <p:cNvPr id="3" name="Picture 2"/>
          <p:cNvPicPr>
            <a:picLocks noChangeAspect="1"/>
          </p:cNvPicPr>
          <p:nvPr/>
        </p:nvPicPr>
        <p:blipFill>
          <a:blip r:embed="rId3"/>
          <a:stretch>
            <a:fillRect/>
          </a:stretch>
        </p:blipFill>
        <p:spPr>
          <a:xfrm>
            <a:off x="1905000" y="59389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95"/>
            <a:ext cx="9533101" cy="1610200"/>
          </a:xfrm>
          <a:prstGeom prst="rect">
            <a:avLst/>
          </a:prstGeom>
        </p:spPr>
      </p:pic>
      <p:sp>
        <p:nvSpPr>
          <p:cNvPr id="7" name="TextBox 6"/>
          <p:cNvSpPr txBox="1"/>
          <p:nvPr/>
        </p:nvSpPr>
        <p:spPr>
          <a:xfrm>
            <a:off x="3657600" y="558817"/>
            <a:ext cx="4259499"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Learning Resources:</a:t>
            </a:r>
          </a:p>
        </p:txBody>
      </p:sp>
      <p:sp>
        <p:nvSpPr>
          <p:cNvPr id="10" name="TextBox 6"/>
          <p:cNvSpPr txBox="1">
            <a:spLocks noChangeArrowheads="1"/>
          </p:cNvSpPr>
          <p:nvPr/>
        </p:nvSpPr>
        <p:spPr bwMode="auto">
          <a:xfrm>
            <a:off x="1295400" y="1505744"/>
            <a:ext cx="10591800" cy="289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buFont typeface="Wingdings" panose="05000000000000000000" pitchFamily="2" charset="2"/>
              <a:buChar char="Ø"/>
              <a:defRPr/>
            </a:pPr>
            <a:r>
              <a:rPr lang="ar-YE" sz="2400" b="1" dirty="0" smtClean="0">
                <a:solidFill>
                  <a:srgbClr val="FF0000"/>
                </a:solidFill>
              </a:rPr>
              <a:t> </a:t>
            </a:r>
            <a:r>
              <a:rPr lang="en-US" sz="2000" b="1" dirty="0" smtClean="0">
                <a:solidFill>
                  <a:srgbClr val="FF0000"/>
                </a:solidFill>
              </a:rPr>
              <a:t>Credit </a:t>
            </a:r>
            <a:r>
              <a:rPr lang="en-US" sz="2000" b="1" dirty="0">
                <a:solidFill>
                  <a:srgbClr val="FF0000"/>
                </a:solidFill>
              </a:rPr>
              <a:t>Hours</a:t>
            </a:r>
            <a:r>
              <a:rPr lang="en-US" sz="2000" dirty="0"/>
              <a:t>: </a:t>
            </a:r>
            <a:endParaRPr lang="ar-YE" sz="2000" dirty="0" smtClean="0"/>
          </a:p>
          <a:p>
            <a:endParaRPr lang="ar-YE" sz="1600" dirty="0"/>
          </a:p>
          <a:p>
            <a:pPr marL="446088" indent="-446088"/>
            <a:r>
              <a:rPr lang="en-US" sz="2000" b="1" dirty="0" smtClean="0"/>
              <a:t>3 </a:t>
            </a:r>
            <a:r>
              <a:rPr lang="en-US" sz="2000" b="1" dirty="0"/>
              <a:t>credit hours.  </a:t>
            </a:r>
            <a:endParaRPr lang="en-US" sz="1600" b="1" dirty="0"/>
          </a:p>
          <a:p>
            <a:pPr lvl="1">
              <a:defRPr/>
            </a:pPr>
            <a:endParaRPr lang="ar-YE" sz="2000" dirty="0">
              <a:solidFill>
                <a:srgbClr val="0070C0"/>
              </a:solidFill>
            </a:endParaRPr>
          </a:p>
          <a:p>
            <a:pPr lvl="1" indent="-457200">
              <a:buFont typeface="Wingdings" pitchFamily="2" charset="2"/>
              <a:buChar char="Ø"/>
              <a:defRPr/>
            </a:pPr>
            <a:r>
              <a:rPr lang="en-US" sz="2000" b="1" dirty="0">
                <a:solidFill>
                  <a:schemeClr val="accent6"/>
                </a:solidFill>
              </a:rPr>
              <a:t>Required Textbook</a:t>
            </a:r>
            <a:r>
              <a:rPr lang="en-US" sz="2000" b="1" dirty="0">
                <a:solidFill>
                  <a:srgbClr val="FF0000"/>
                </a:solidFill>
              </a:rPr>
              <a:t>: </a:t>
            </a:r>
            <a:endParaRPr lang="ar-YE" sz="2000" b="1" dirty="0" smtClean="0">
              <a:solidFill>
                <a:srgbClr val="FF0000"/>
              </a:solidFill>
            </a:endParaRPr>
          </a:p>
          <a:p>
            <a:r>
              <a:rPr lang="en-US" sz="2000" b="1" dirty="0"/>
              <a:t>Textbook: Marketing Management, 15 Global Edition, </a:t>
            </a:r>
            <a:r>
              <a:rPr lang="en-US" sz="2000" b="1" dirty="0" smtClean="0"/>
              <a:t>Philip </a:t>
            </a:r>
            <a:r>
              <a:rPr lang="en-US" sz="2000" b="1" dirty="0"/>
              <a:t>Kotler, Kevin lane Keller.</a:t>
            </a:r>
          </a:p>
          <a:p>
            <a:pPr marL="514350" lvl="1" indent="-514350">
              <a:buAutoNum type="arabicPeriod"/>
              <a:defRPr/>
            </a:pPr>
            <a:endParaRPr lang="en-US" dirty="0"/>
          </a:p>
          <a:p>
            <a:pPr lvl="1" indent="-457200">
              <a:buFont typeface="Wingdings" panose="05000000000000000000" pitchFamily="2" charset="2"/>
              <a:buChar char="Ø"/>
              <a:defRPr/>
            </a:pPr>
            <a:r>
              <a:rPr lang="en-US" sz="2000" b="1" dirty="0">
                <a:solidFill>
                  <a:schemeClr val="accent6"/>
                </a:solidFill>
              </a:rPr>
              <a:t>Essential References:</a:t>
            </a:r>
          </a:p>
          <a:p>
            <a:pPr marL="0" lvl="1">
              <a:defRPr/>
            </a:pPr>
            <a:endParaRPr lang="en-US" sz="2400" b="1" dirty="0">
              <a:solidFill>
                <a:srgbClr val="FF0000"/>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sp>
        <p:nvSpPr>
          <p:cNvPr id="13" name="TextBox 6"/>
          <p:cNvSpPr txBox="1">
            <a:spLocks noChangeArrowheads="1"/>
          </p:cNvSpPr>
          <p:nvPr/>
        </p:nvSpPr>
        <p:spPr bwMode="auto">
          <a:xfrm>
            <a:off x="1262952" y="4365324"/>
            <a:ext cx="1062424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Wingdings" panose="05000000000000000000" pitchFamily="2" charset="2"/>
              <a:buChar char="§"/>
            </a:pPr>
            <a:r>
              <a:rPr lang="en-US" sz="2000" b="1" dirty="0">
                <a:latin typeface="Arial" panose="020B0604020202020204" pitchFamily="34" charset="0"/>
                <a:cs typeface="Arial" panose="020B0604020202020204" pitchFamily="34" charset="0"/>
              </a:rPr>
              <a:t>The main material and reference for each course will be the textbook mentioned in the course specifications. Lecture notes and slides are additional resources that are prepared by the professor.</a:t>
            </a:r>
          </a:p>
        </p:txBody>
      </p:sp>
      <p:sp>
        <p:nvSpPr>
          <p:cNvPr id="15" name="Rectangle 14"/>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solidFill>
                  <a:schemeClr val="tx1"/>
                </a:solidFill>
              </a:rPr>
              <a:t>FALL</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Tree>
    <p:extLst>
      <p:ext uri="{BB962C8B-B14F-4D97-AF65-F5344CB8AC3E}">
        <p14:creationId xmlns:p14="http://schemas.microsoft.com/office/powerpoint/2010/main" val="32484495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086" y="5674560"/>
            <a:ext cx="1222425" cy="1096206"/>
          </a:xfrm>
          <a:prstGeom prst="rect">
            <a:avLst/>
          </a:prstGeom>
          <a:ln>
            <a:solidFill>
              <a:schemeClr val="tx1"/>
            </a:solidFill>
          </a:ln>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1902"/>
            <a:ext cx="9533101" cy="1610200"/>
          </a:xfrm>
          <a:prstGeom prst="rect">
            <a:avLst/>
          </a:prstGeom>
        </p:spPr>
      </p:pic>
      <p:sp>
        <p:nvSpPr>
          <p:cNvPr id="7" name="TextBox 6"/>
          <p:cNvSpPr txBox="1"/>
          <p:nvPr/>
        </p:nvSpPr>
        <p:spPr>
          <a:xfrm>
            <a:off x="2650377" y="543490"/>
            <a:ext cx="5123518"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Units of Course Contents</a:t>
            </a:r>
          </a:p>
        </p:txBody>
      </p:sp>
      <p:graphicFrame>
        <p:nvGraphicFramePr>
          <p:cNvPr id="10" name="Table 9"/>
          <p:cNvGraphicFramePr>
            <a:graphicFrameLocks noGrp="1"/>
          </p:cNvGraphicFramePr>
          <p:nvPr>
            <p:extLst>
              <p:ext uri="{D42A27DB-BD31-4B8C-83A1-F6EECF244321}">
                <p14:modId xmlns:p14="http://schemas.microsoft.com/office/powerpoint/2010/main" val="136471810"/>
              </p:ext>
            </p:extLst>
          </p:nvPr>
        </p:nvGraphicFramePr>
        <p:xfrm>
          <a:off x="1676400" y="1648033"/>
          <a:ext cx="10198607" cy="4808797"/>
        </p:xfrm>
        <a:graphic>
          <a:graphicData uri="http://schemas.openxmlformats.org/drawingml/2006/table">
            <a:tbl>
              <a:tblPr firstRow="1" bandRow="1">
                <a:tableStyleId>{5C22544A-7EE6-4342-B048-85BDC9FD1C3A}</a:tableStyleId>
              </a:tblPr>
              <a:tblGrid>
                <a:gridCol w="1019861">
                  <a:extLst>
                    <a:ext uri="{9D8B030D-6E8A-4147-A177-3AD203B41FA5}">
                      <a16:colId xmlns:a16="http://schemas.microsoft.com/office/drawing/2014/main" val="20000"/>
                    </a:ext>
                  </a:extLst>
                </a:gridCol>
                <a:gridCol w="6966999">
                  <a:extLst>
                    <a:ext uri="{9D8B030D-6E8A-4147-A177-3AD203B41FA5}">
                      <a16:colId xmlns:a16="http://schemas.microsoft.com/office/drawing/2014/main" val="20001"/>
                    </a:ext>
                  </a:extLst>
                </a:gridCol>
                <a:gridCol w="1144947">
                  <a:extLst>
                    <a:ext uri="{9D8B030D-6E8A-4147-A177-3AD203B41FA5}">
                      <a16:colId xmlns:a16="http://schemas.microsoft.com/office/drawing/2014/main" val="20002"/>
                    </a:ext>
                  </a:extLst>
                </a:gridCol>
                <a:gridCol w="1066800">
                  <a:extLst>
                    <a:ext uri="{9D8B030D-6E8A-4147-A177-3AD203B41FA5}">
                      <a16:colId xmlns:a16="http://schemas.microsoft.com/office/drawing/2014/main" val="20003"/>
                    </a:ext>
                  </a:extLst>
                </a:gridCol>
              </a:tblGrid>
              <a:tr h="525334">
                <a:tc>
                  <a:txBody>
                    <a:bodyPr/>
                    <a:lstStyle/>
                    <a:p>
                      <a:r>
                        <a:rPr lang="en-US" sz="1800" b="1" dirty="0" smtClean="0"/>
                        <a:t>Module</a:t>
                      </a:r>
                      <a:endParaRPr lang="en-US" sz="1800" b="1" dirty="0"/>
                    </a:p>
                  </a:txBody>
                  <a:tcPr marT="45721" marB="45721" anchor="ctr"/>
                </a:tc>
                <a:tc>
                  <a:txBody>
                    <a:bodyPr/>
                    <a:lstStyle/>
                    <a:p>
                      <a:r>
                        <a:rPr lang="en-US" sz="1800" b="1" dirty="0" smtClean="0"/>
                        <a:t>Course</a:t>
                      </a:r>
                      <a:r>
                        <a:rPr lang="en-US" sz="1800" b="1" baseline="0" dirty="0" smtClean="0"/>
                        <a:t> </a:t>
                      </a:r>
                      <a:r>
                        <a:rPr lang="en-US" sz="1800" b="1" dirty="0" smtClean="0"/>
                        <a:t>Unit</a:t>
                      </a:r>
                      <a:endParaRPr lang="en-US" sz="1800" b="1" dirty="0"/>
                    </a:p>
                  </a:txBody>
                  <a:tcPr marT="45721" marB="45721" anchor="ctr"/>
                </a:tc>
                <a:tc>
                  <a:txBody>
                    <a:bodyPr/>
                    <a:lstStyle/>
                    <a:p>
                      <a:r>
                        <a:rPr lang="en-US" sz="1800" b="1" dirty="0" smtClean="0"/>
                        <a:t>No.of. Weeks</a:t>
                      </a:r>
                      <a:r>
                        <a:rPr lang="en-US" sz="1800" b="1" baseline="0" dirty="0" smtClean="0"/>
                        <a:t> </a:t>
                      </a:r>
                      <a:endParaRPr lang="en-US" sz="1800" b="1" dirty="0"/>
                    </a:p>
                  </a:txBody>
                  <a:tcPr marT="45721" marB="45721" anchor="ctr"/>
                </a:tc>
                <a:tc>
                  <a:txBody>
                    <a:bodyPr/>
                    <a:lstStyle/>
                    <a:p>
                      <a:r>
                        <a:rPr lang="en-US" sz="1800" b="1" dirty="0" smtClean="0"/>
                        <a:t>Contact Hours</a:t>
                      </a:r>
                      <a:endParaRPr lang="en-US" sz="1800" b="1" dirty="0"/>
                    </a:p>
                  </a:txBody>
                  <a:tcPr marT="45721" marB="45721" anchor="ctr"/>
                </a:tc>
                <a:extLst>
                  <a:ext uri="{0D108BD9-81ED-4DB2-BD59-A6C34878D82A}">
                    <a16:rowId xmlns:a16="http://schemas.microsoft.com/office/drawing/2014/main" val="10000"/>
                  </a:ext>
                </a:extLst>
              </a:tr>
              <a:tr h="371234">
                <a:tc>
                  <a:txBody>
                    <a:bodyPr/>
                    <a:lstStyle/>
                    <a:p>
                      <a:pPr marL="0" indent="0">
                        <a:buFont typeface="+mj-lt"/>
                        <a:buNone/>
                      </a:pPr>
                      <a:r>
                        <a:rPr lang="en-US" sz="1800" b="1" dirty="0" smtClean="0"/>
                        <a:t>1</a:t>
                      </a:r>
                    </a:p>
                  </a:txBody>
                  <a:tcPr marT="45721" marB="45721" anchor="ctr"/>
                </a:tc>
                <a:tc>
                  <a:txBody>
                    <a:bodyPr/>
                    <a:lstStyle/>
                    <a:p>
                      <a:r>
                        <a:rPr lang="en-US" sz="1800" b="1" dirty="0" smtClean="0"/>
                        <a:t> </a:t>
                      </a:r>
                      <a:r>
                        <a:rPr lang="en-US" sz="1800" b="1" kern="1200" dirty="0" smtClean="0">
                          <a:solidFill>
                            <a:schemeClr val="dk1"/>
                          </a:solidFill>
                          <a:latin typeface="+mn-lt"/>
                          <a:ea typeface="+mn-ea"/>
                          <a:cs typeface="+mn-cs"/>
                        </a:rPr>
                        <a:t>Lecture_1_Marketing Management &amp;Marketing Function </a:t>
                      </a:r>
                      <a:endParaRPr lang="en-US" sz="1800" b="1" kern="1200" dirty="0">
                        <a:solidFill>
                          <a:schemeClr val="dk1"/>
                        </a:solidFill>
                        <a:latin typeface="+mn-lt"/>
                        <a:ea typeface="+mn-ea"/>
                        <a:cs typeface="+mn-cs"/>
                      </a:endParaRPr>
                    </a:p>
                  </a:txBody>
                  <a:tcPr marT="45721" marB="45721" anchor="ctr"/>
                </a:tc>
                <a:tc>
                  <a:txBody>
                    <a:bodyPr/>
                    <a:lstStyle/>
                    <a:p>
                      <a:r>
                        <a:rPr lang="en-US" sz="1800" b="1" dirty="0" smtClean="0"/>
                        <a:t>1</a:t>
                      </a:r>
                      <a:r>
                        <a:rPr lang="en-US" sz="1800" b="1" baseline="30000" dirty="0" smtClean="0"/>
                        <a:t>st</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1"/>
                  </a:ext>
                </a:extLst>
              </a:tr>
              <a:tr h="363459">
                <a:tc>
                  <a:txBody>
                    <a:bodyPr/>
                    <a:lstStyle/>
                    <a:p>
                      <a:pPr marL="0" indent="0">
                        <a:buFont typeface="+mj-lt"/>
                        <a:buNone/>
                      </a:pPr>
                      <a:r>
                        <a:rPr lang="en-US" sz="1800" b="1" dirty="0" smtClean="0"/>
                        <a:t>2</a:t>
                      </a:r>
                      <a:endParaRPr lang="en-US" sz="1800" b="1" dirty="0"/>
                    </a:p>
                  </a:txBody>
                  <a:tcPr marT="45721" marB="45721" anchor="ctr"/>
                </a:tc>
                <a:tc>
                  <a:txBody>
                    <a:bodyPr/>
                    <a:lstStyle/>
                    <a:p>
                      <a:r>
                        <a:rPr lang="en-US" sz="1800" b="1" dirty="0" smtClean="0"/>
                        <a:t>Lecture_2_</a:t>
                      </a:r>
                      <a:r>
                        <a:rPr lang="en-US" sz="1800" b="1" kern="1200" dirty="0" smtClean="0">
                          <a:solidFill>
                            <a:schemeClr val="dk1"/>
                          </a:solidFill>
                          <a:latin typeface="+mn-lt"/>
                          <a:ea typeface="+mn-ea"/>
                          <a:cs typeface="+mn-cs"/>
                        </a:rPr>
                        <a:t>Market Segmentation and Targeting, and Positioning</a:t>
                      </a:r>
                      <a:endParaRPr lang="en-US" sz="1800" b="1" kern="1200" dirty="0">
                        <a:solidFill>
                          <a:schemeClr val="dk1"/>
                        </a:solidFill>
                        <a:latin typeface="+mn-lt"/>
                        <a:ea typeface="+mn-ea"/>
                        <a:cs typeface="+mn-cs"/>
                      </a:endParaRPr>
                    </a:p>
                  </a:txBody>
                  <a:tcPr marT="45721" marB="45721" anchor="ctr"/>
                </a:tc>
                <a:tc>
                  <a:txBody>
                    <a:bodyPr/>
                    <a:lstStyle/>
                    <a:p>
                      <a:r>
                        <a:rPr lang="en-US" sz="1800" b="1" baseline="0" dirty="0" smtClean="0"/>
                        <a:t>2</a:t>
                      </a:r>
                      <a:r>
                        <a:rPr lang="en-US" sz="1800" b="1" baseline="30000" dirty="0" smtClean="0"/>
                        <a:t>nd</a:t>
                      </a:r>
                      <a:r>
                        <a:rPr lang="en-US" sz="1800" b="1" baseline="0" dirty="0" smtClean="0"/>
                        <a:t>  </a:t>
                      </a:r>
                      <a:r>
                        <a:rPr lang="en-US" sz="1800" b="1" dirty="0" smtClean="0"/>
                        <a:t> </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2"/>
                  </a:ext>
                </a:extLst>
              </a:tr>
              <a:tr h="454897">
                <a:tc>
                  <a:txBody>
                    <a:bodyPr/>
                    <a:lstStyle/>
                    <a:p>
                      <a:pPr marL="0" indent="0">
                        <a:buFont typeface="+mj-lt"/>
                        <a:buNone/>
                      </a:pPr>
                      <a:r>
                        <a:rPr lang="en-US" sz="1800" b="1" dirty="0" smtClean="0"/>
                        <a:t>3</a:t>
                      </a:r>
                      <a:endParaRPr lang="en-US" sz="1800" b="1" dirty="0"/>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dk1"/>
                          </a:solidFill>
                          <a:latin typeface="+mn-lt"/>
                          <a:ea typeface="+mn-ea"/>
                          <a:cs typeface="+mn-cs"/>
                        </a:rPr>
                        <a:t>Lecture_3_Marketing Strategy </a:t>
                      </a:r>
                    </a:p>
                  </a:txBody>
                  <a:tcPr marT="45721" marB="45721" anchor="ctr"/>
                </a:tc>
                <a:tc>
                  <a:txBody>
                    <a:bodyPr/>
                    <a:lstStyle/>
                    <a:p>
                      <a:r>
                        <a:rPr lang="en-US" sz="1800" b="1" dirty="0" smtClean="0"/>
                        <a:t>3 </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3"/>
                  </a:ext>
                </a:extLst>
              </a:tr>
              <a:tr h="381000">
                <a:tc>
                  <a:txBody>
                    <a:bodyPr/>
                    <a:lstStyle/>
                    <a:p>
                      <a:pPr marL="0" indent="0">
                        <a:buFont typeface="+mj-lt"/>
                        <a:buNone/>
                      </a:pPr>
                      <a:r>
                        <a:rPr lang="en-US" sz="1800" b="1" smtClean="0"/>
                        <a:t>4</a:t>
                      </a:r>
                      <a:endParaRPr lang="en-US" sz="1800" b="1" dirty="0"/>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dk1"/>
                          </a:solidFill>
                          <a:latin typeface="+mn-lt"/>
                          <a:ea typeface="+mn-ea"/>
                          <a:cs typeface="+mn-cs"/>
                        </a:rPr>
                        <a:t>Lecture_4_Marketing Ethics and Social Responsibility</a:t>
                      </a:r>
                    </a:p>
                  </a:txBody>
                  <a:tcPr marT="45721" marB="45721" anchor="ctr"/>
                </a:tc>
                <a:tc>
                  <a:txBody>
                    <a:bodyPr/>
                    <a:lstStyle/>
                    <a:p>
                      <a:r>
                        <a:rPr lang="en-US" sz="1800" b="1" dirty="0" smtClean="0"/>
                        <a:t>4</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4"/>
                  </a:ext>
                </a:extLst>
              </a:tr>
              <a:tr h="371234">
                <a:tc>
                  <a:txBody>
                    <a:bodyPr/>
                    <a:lstStyle/>
                    <a:p>
                      <a:pPr marL="0" indent="0">
                        <a:buFont typeface="+mj-lt"/>
                        <a:buNone/>
                      </a:pPr>
                      <a:r>
                        <a:rPr lang="en-US" sz="1800" b="1" dirty="0"/>
                        <a:t>5</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smtClean="0"/>
                        <a:t>Lecture_5_Consumer Behavior</a:t>
                      </a:r>
                      <a:endParaRPr lang="en-US" sz="1800" b="1" kern="1200" dirty="0" smtClean="0">
                        <a:solidFill>
                          <a:schemeClr val="dk1"/>
                        </a:solidFill>
                        <a:latin typeface="+mn-lt"/>
                        <a:ea typeface="+mn-ea"/>
                        <a:cs typeface="+mn-cs"/>
                      </a:endParaRPr>
                    </a:p>
                  </a:txBody>
                  <a:tcPr marT="45721" marB="45721" anchor="ctr"/>
                </a:tc>
                <a:tc>
                  <a:txBody>
                    <a:bodyPr/>
                    <a:lstStyle/>
                    <a:p>
                      <a:r>
                        <a:rPr lang="en-US" sz="1800" b="1" dirty="0" smtClean="0"/>
                        <a:t>5</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5"/>
                  </a:ext>
                </a:extLst>
              </a:tr>
              <a:tr h="470804">
                <a:tc>
                  <a:txBody>
                    <a:bodyPr/>
                    <a:lstStyle/>
                    <a:p>
                      <a:pPr marL="0" indent="0">
                        <a:buFont typeface="+mj-lt"/>
                        <a:buNone/>
                      </a:pPr>
                      <a:r>
                        <a:rPr lang="en-US" sz="1800" b="1" dirty="0"/>
                        <a:t>6</a:t>
                      </a:r>
                    </a:p>
                  </a:txBody>
                  <a:tcPr marT="45721" marB="45721" anchor="ctr"/>
                </a:tc>
                <a:tc>
                  <a:txBody>
                    <a:bodyPr/>
                    <a:lstStyle/>
                    <a:p>
                      <a:r>
                        <a:rPr lang="en-US" sz="1800" b="1" kern="1200" dirty="0" smtClean="0">
                          <a:solidFill>
                            <a:schemeClr val="dk1"/>
                          </a:solidFill>
                          <a:latin typeface="+mn-lt"/>
                          <a:ea typeface="+mn-ea"/>
                          <a:cs typeface="+mn-cs"/>
                        </a:rPr>
                        <a:t>Lecture_6 Branding</a:t>
                      </a:r>
                      <a:endParaRPr lang="en-US" sz="1800" b="1" kern="1200" dirty="0">
                        <a:solidFill>
                          <a:schemeClr val="dk1"/>
                        </a:solidFill>
                        <a:latin typeface="+mn-lt"/>
                        <a:ea typeface="+mn-ea"/>
                        <a:cs typeface="+mn-cs"/>
                      </a:endParaRPr>
                    </a:p>
                  </a:txBody>
                  <a:tcPr marT="45721" marB="45721" anchor="ctr"/>
                </a:tc>
                <a:tc>
                  <a:txBody>
                    <a:bodyPr/>
                    <a:lstStyle/>
                    <a:p>
                      <a:r>
                        <a:rPr lang="en-US" sz="1800" b="1" dirty="0" smtClean="0"/>
                        <a:t>6 </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6"/>
                  </a:ext>
                </a:extLst>
              </a:tr>
              <a:tr h="371234">
                <a:tc>
                  <a:txBody>
                    <a:bodyPr/>
                    <a:lstStyle/>
                    <a:p>
                      <a:pPr marL="0" indent="0">
                        <a:buFont typeface="+mj-lt"/>
                        <a:buNone/>
                      </a:pPr>
                      <a:r>
                        <a:rPr lang="en-US" sz="1800" b="1" dirty="0" smtClean="0"/>
                        <a:t>7</a:t>
                      </a:r>
                      <a:endParaRPr lang="en-US" sz="1800" b="1" dirty="0"/>
                    </a:p>
                  </a:txBody>
                  <a:tcPr marT="45721" marB="45721" anchor="ctr"/>
                </a:tc>
                <a:tc>
                  <a:txBody>
                    <a:bodyPr/>
                    <a:lstStyle/>
                    <a:p>
                      <a:pPr marL="533400" indent="-533400" fontAlgn="base">
                        <a:spcBef>
                          <a:spcPct val="0"/>
                        </a:spcBef>
                        <a:spcAft>
                          <a:spcPct val="0"/>
                        </a:spcAft>
                      </a:pPr>
                      <a:r>
                        <a:rPr lang="en-US" sz="1800" b="1" kern="1200" dirty="0" smtClean="0">
                          <a:solidFill>
                            <a:schemeClr val="dk1"/>
                          </a:solidFill>
                          <a:latin typeface="+mn-lt"/>
                          <a:ea typeface="+mn-ea"/>
                          <a:cs typeface="+mn-cs"/>
                        </a:rPr>
                        <a:t>Lecture_7_New-Product Development Strategy </a:t>
                      </a:r>
                      <a:endParaRPr lang="en-CA" sz="1800" b="1" kern="1200" dirty="0">
                        <a:solidFill>
                          <a:schemeClr val="dk1"/>
                        </a:solidFill>
                        <a:latin typeface="+mn-lt"/>
                        <a:ea typeface="+mn-ea"/>
                        <a:cs typeface="+mn-cs"/>
                      </a:endParaRPr>
                    </a:p>
                  </a:txBody>
                  <a:tcPr marT="45721" marB="45721" anchor="ctr"/>
                </a:tc>
                <a:tc>
                  <a:txBody>
                    <a:bodyPr/>
                    <a:lstStyle/>
                    <a:p>
                      <a:r>
                        <a:rPr lang="en-US" sz="1800" b="1" dirty="0" smtClean="0"/>
                        <a:t>7</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7"/>
                  </a:ext>
                </a:extLst>
              </a:tr>
              <a:tr h="371234">
                <a:tc>
                  <a:txBody>
                    <a:bodyPr/>
                    <a:lstStyle/>
                    <a:p>
                      <a:pPr marL="0" indent="0">
                        <a:buFont typeface="+mj-lt"/>
                        <a:buNone/>
                      </a:pPr>
                      <a:r>
                        <a:rPr lang="en-US" sz="1800" b="1" dirty="0" smtClean="0"/>
                        <a:t>8</a:t>
                      </a:r>
                      <a:endParaRPr lang="en-US" sz="1800" b="1" dirty="0"/>
                    </a:p>
                  </a:txBody>
                  <a:tcPr marT="45721" marB="45721" anchor="ctr"/>
                </a:tc>
                <a:tc>
                  <a:txBody>
                    <a:bodyPr/>
                    <a:lstStyle/>
                    <a:p>
                      <a:r>
                        <a:rPr lang="en-US" sz="1800" b="1" kern="1200" dirty="0" smtClean="0">
                          <a:solidFill>
                            <a:schemeClr val="dk1"/>
                          </a:solidFill>
                          <a:latin typeface="+mn-lt"/>
                          <a:ea typeface="+mn-ea"/>
                          <a:cs typeface="+mn-cs"/>
                        </a:rPr>
                        <a:t>Lecture_8_Designing and Managing Integrated Marketing Communications</a:t>
                      </a:r>
                      <a:endParaRPr lang="en-US" sz="1800" b="1" kern="1200" dirty="0">
                        <a:solidFill>
                          <a:schemeClr val="dk1"/>
                        </a:solidFill>
                        <a:latin typeface="+mn-lt"/>
                        <a:ea typeface="+mn-ea"/>
                        <a:cs typeface="+mn-cs"/>
                      </a:endParaRPr>
                    </a:p>
                  </a:txBody>
                  <a:tcPr marT="45721" marB="45721" anchor="ctr"/>
                </a:tc>
                <a:tc>
                  <a:txBody>
                    <a:bodyPr/>
                    <a:lstStyle/>
                    <a:p>
                      <a:r>
                        <a:rPr lang="en-US" sz="1800" b="1" dirty="0" smtClean="0"/>
                        <a:t>8</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8"/>
                  </a:ext>
                </a:extLst>
              </a:tr>
              <a:tr h="371234">
                <a:tc>
                  <a:txBody>
                    <a:bodyPr/>
                    <a:lstStyle/>
                    <a:p>
                      <a:pPr marL="0" indent="0">
                        <a:buFont typeface="+mj-lt"/>
                        <a:buNone/>
                      </a:pPr>
                      <a:r>
                        <a:rPr lang="en-US" sz="1800" b="1" dirty="0" smtClean="0"/>
                        <a:t>9</a:t>
                      </a:r>
                      <a:endParaRPr lang="en-US" sz="1800" b="1" dirty="0"/>
                    </a:p>
                  </a:txBody>
                  <a:tcPr marT="45721" marB="45721" anchor="ctr"/>
                </a:tc>
                <a:tc>
                  <a:txBody>
                    <a:bodyPr/>
                    <a:lstStyle/>
                    <a:p>
                      <a:r>
                        <a:rPr lang="en-US" sz="1800" b="1" dirty="0" smtClean="0"/>
                        <a:t>Lecture_9_Pricing Strategies</a:t>
                      </a:r>
                      <a:endParaRPr lang="en-US" sz="1800" b="1" dirty="0"/>
                    </a:p>
                  </a:txBody>
                  <a:tcPr marT="45721" marB="45721" anchor="ctr"/>
                </a:tc>
                <a:tc>
                  <a:txBody>
                    <a:bodyPr/>
                    <a:lstStyle/>
                    <a:p>
                      <a:r>
                        <a:rPr lang="en-US" sz="1800" b="1" dirty="0" smtClean="0"/>
                        <a:t>9</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9"/>
                  </a:ext>
                </a:extLst>
              </a:tr>
              <a:tr h="371234">
                <a:tc>
                  <a:txBody>
                    <a:bodyPr/>
                    <a:lstStyle/>
                    <a:p>
                      <a:pPr marL="0" indent="0">
                        <a:buFont typeface="+mj-lt"/>
                        <a:buNone/>
                      </a:pPr>
                      <a:r>
                        <a:rPr lang="en-US" sz="1800" b="1" dirty="0" smtClean="0"/>
                        <a:t>10</a:t>
                      </a:r>
                      <a:endParaRPr lang="en-US" sz="1800" b="1" dirty="0"/>
                    </a:p>
                  </a:txBody>
                  <a:tcPr marT="45721" marB="45721" anchor="ctr"/>
                </a:tc>
                <a:tc>
                  <a:txBody>
                    <a:bodyPr/>
                    <a:lstStyle/>
                    <a:p>
                      <a:r>
                        <a:rPr lang="en-US" sz="1800" b="1" dirty="0" smtClean="0"/>
                        <a:t>Lecture_10_Marketing Channels Management</a:t>
                      </a:r>
                      <a:endParaRPr lang="en-US" sz="1800" b="1" dirty="0"/>
                    </a:p>
                  </a:txBody>
                  <a:tcPr marT="45721" marB="45721" anchor="ctr"/>
                </a:tc>
                <a:tc>
                  <a:txBody>
                    <a:bodyPr/>
                    <a:lstStyle/>
                    <a:p>
                      <a:r>
                        <a:rPr lang="en-US" sz="1800" b="1" dirty="0" smtClean="0"/>
                        <a:t>10</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10"/>
                  </a:ext>
                </a:extLst>
              </a:tr>
            </a:tbl>
          </a:graphicData>
        </a:graphic>
      </p:graphicFrame>
      <p:sp>
        <p:nvSpPr>
          <p:cNvPr id="11" name="TextBox 6"/>
          <p:cNvSpPr txBox="1">
            <a:spLocks noChangeArrowheads="1"/>
          </p:cNvSpPr>
          <p:nvPr/>
        </p:nvSpPr>
        <p:spPr bwMode="auto">
          <a:xfrm>
            <a:off x="1190574" y="1208485"/>
            <a:ext cx="8763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400" b="1" dirty="0">
                <a:solidFill>
                  <a:srgbClr val="FF0000"/>
                </a:solidFill>
              </a:rPr>
              <a:t>Lecture Structure</a:t>
            </a:r>
            <a:r>
              <a:rPr lang="en-US" sz="2400" dirty="0" smtClean="0">
                <a:solidFill>
                  <a:srgbClr val="FF0000"/>
                </a:solidFill>
              </a:rPr>
              <a:t>:</a:t>
            </a:r>
            <a:endParaRPr lang="en-US" sz="2400" dirty="0">
              <a:solidFill>
                <a:srgbClr val="FF0000"/>
              </a:solidFill>
            </a:endParaRPr>
          </a:p>
        </p:txBody>
      </p:sp>
      <p:sp>
        <p:nvSpPr>
          <p:cNvPr id="13" name="Slide Number Placeholder 12"/>
          <p:cNvSpPr>
            <a:spLocks noGrp="1"/>
          </p:cNvSpPr>
          <p:nvPr>
            <p:ph type="sldNum" sz="quarter" idx="12"/>
          </p:nvPr>
        </p:nvSpPr>
        <p:spPr/>
        <p:txBody>
          <a:bodyPr/>
          <a:lstStyle/>
          <a:p>
            <a:fld id="{FDED41F8-FC0F-4085-8150-313B6CF05213}" type="slidenum">
              <a:rPr lang="en-US" smtClean="0"/>
              <a:t>9</a:t>
            </a:fld>
            <a:endParaRPr lang="en-US"/>
          </a:p>
        </p:txBody>
      </p:sp>
      <p:pic>
        <p:nvPicPr>
          <p:cNvPr id="14" name="Pictur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Tree>
    <p:extLst>
      <p:ext uri="{BB962C8B-B14F-4D97-AF65-F5344CB8AC3E}">
        <p14:creationId xmlns:p14="http://schemas.microsoft.com/office/powerpoint/2010/main" val="7939294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599" y="5704087"/>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57776" y="60473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3581400" y="608179"/>
            <a:ext cx="3964547"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Course Information</a:t>
            </a:r>
          </a:p>
        </p:txBody>
      </p:sp>
      <p:sp>
        <p:nvSpPr>
          <p:cNvPr id="11" name="TextBox 6"/>
          <p:cNvSpPr txBox="1">
            <a:spLocks noChangeArrowheads="1"/>
          </p:cNvSpPr>
          <p:nvPr/>
        </p:nvSpPr>
        <p:spPr bwMode="auto">
          <a:xfrm>
            <a:off x="3072140" y="1399773"/>
            <a:ext cx="6061298" cy="52322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800" b="1" dirty="0">
                <a:solidFill>
                  <a:srgbClr val="FF0000"/>
                </a:solidFill>
              </a:rPr>
              <a:t>Assessment Method</a:t>
            </a:r>
            <a:r>
              <a:rPr lang="en-US" sz="2800" b="1" dirty="0" smtClean="0">
                <a:solidFill>
                  <a:srgbClr val="FF0000"/>
                </a:solidFill>
              </a:rPr>
              <a:t>:</a:t>
            </a:r>
            <a:endParaRPr lang="en-US" sz="2800" b="1" dirty="0">
              <a:solidFill>
                <a:srgbClr val="FF0000"/>
              </a:solidFill>
            </a:endParaRPr>
          </a:p>
        </p:txBody>
      </p:sp>
      <p:sp>
        <p:nvSpPr>
          <p:cNvPr id="13" name="Slide Number Placeholder 12"/>
          <p:cNvSpPr>
            <a:spLocks noGrp="1"/>
          </p:cNvSpPr>
          <p:nvPr>
            <p:ph type="sldNum" sz="quarter" idx="12"/>
          </p:nvPr>
        </p:nvSpPr>
        <p:spPr/>
        <p:txBody>
          <a:bodyPr/>
          <a:lstStyle/>
          <a:p>
            <a:fld id="{FDED41F8-FC0F-4085-8150-313B6CF05213}" type="slidenum">
              <a:rPr lang="en-US" smtClean="0"/>
              <a:t>10</a:t>
            </a:fld>
            <a:endParaRPr lang="en-US"/>
          </a:p>
        </p:txBody>
      </p:sp>
      <p:sp>
        <p:nvSpPr>
          <p:cNvPr id="12" name="Rectangle 11"/>
          <p:cNvSpPr>
            <a:spLocks noGrp="1" noChangeArrowheads="1"/>
          </p:cNvSpPr>
          <p:nvPr/>
        </p:nvSpPr>
        <p:spPr>
          <a:xfrm>
            <a:off x="2753281" y="2109406"/>
            <a:ext cx="6699017" cy="3880773"/>
          </a:xfrm>
          <a:prstGeom prst="rect">
            <a:avLst/>
          </a:prstGeom>
          <a:ln>
            <a:solidFill>
              <a:schemeClr val="tx1"/>
            </a:solidFill>
          </a:ln>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GB" sz="3200" b="1" dirty="0" smtClean="0"/>
              <a:t>Short Exam</a:t>
            </a:r>
            <a:endParaRPr lang="en-GB" sz="3200" b="1" dirty="0"/>
          </a:p>
          <a:p>
            <a:pPr lvl="1">
              <a:lnSpc>
                <a:spcPct val="90000"/>
              </a:lnSpc>
            </a:pPr>
            <a:r>
              <a:rPr lang="en-US" sz="2800" b="1" dirty="0" smtClean="0"/>
              <a:t>80</a:t>
            </a:r>
            <a:r>
              <a:rPr lang="en-GB" sz="2800" b="1" dirty="0" smtClean="0"/>
              <a:t>% mark</a:t>
            </a:r>
            <a:r>
              <a:rPr lang="en-US" sz="2800" b="1" dirty="0" smtClean="0"/>
              <a:t>s</a:t>
            </a:r>
            <a:endParaRPr lang="en-GB" sz="2800" b="1" dirty="0"/>
          </a:p>
          <a:p>
            <a:pPr lvl="2">
              <a:lnSpc>
                <a:spcPct val="90000"/>
              </a:lnSpc>
            </a:pPr>
            <a:r>
              <a:rPr lang="en-GB" sz="2400" b="1" dirty="0" smtClean="0"/>
              <a:t>Count of short Exam 10 (Weekly)</a:t>
            </a:r>
            <a:endParaRPr lang="en-GB" sz="2400" b="1" dirty="0"/>
          </a:p>
          <a:p>
            <a:pPr lvl="2">
              <a:lnSpc>
                <a:spcPct val="90000"/>
              </a:lnSpc>
            </a:pPr>
            <a:r>
              <a:rPr lang="en-GB" sz="2400" b="1" dirty="0" smtClean="0"/>
              <a:t>8 Marks for each of short Exam. </a:t>
            </a:r>
          </a:p>
          <a:p>
            <a:pPr lvl="2">
              <a:lnSpc>
                <a:spcPct val="90000"/>
              </a:lnSpc>
            </a:pPr>
            <a:endParaRPr lang="en-GB" sz="2400" b="1" dirty="0"/>
          </a:p>
          <a:p>
            <a:pPr lvl="1">
              <a:lnSpc>
                <a:spcPct val="90000"/>
              </a:lnSpc>
            </a:pPr>
            <a:r>
              <a:rPr lang="en-US" sz="2800" b="1" dirty="0" smtClean="0"/>
              <a:t>20</a:t>
            </a:r>
            <a:r>
              <a:rPr lang="en-GB" sz="2800" b="1" dirty="0" smtClean="0"/>
              <a:t>% Final Examination</a:t>
            </a:r>
            <a:endParaRPr lang="en-GB" sz="2800" b="1" dirty="0"/>
          </a:p>
        </p:txBody>
      </p:sp>
      <p:pic>
        <p:nvPicPr>
          <p:cNvPr id="16" name="Picture 2" descr="EXAM | University of Lapland">
            <a:extLst>
              <a:ext uri="{FF2B5EF4-FFF2-40B4-BE49-F238E27FC236}">
                <a16:creationId xmlns:a16="http://schemas.microsoft.com/office/drawing/2014/main" id="{8C68F710-40D9-0EE7-20FB-0DB52FC40C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9193" y="2821622"/>
            <a:ext cx="2467052" cy="1372968"/>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FALL</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898549" cy="1139129"/>
          </a:xfrm>
          <a:prstGeom prst="rect">
            <a:avLst/>
          </a:prstGeom>
        </p:spPr>
      </p:pic>
    </p:spTree>
    <p:extLst>
      <p:ext uri="{BB962C8B-B14F-4D97-AF65-F5344CB8AC3E}">
        <p14:creationId xmlns:p14="http://schemas.microsoft.com/office/powerpoint/2010/main" val="19252461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p:spPr>
      </p:pic>
      <p:pic>
        <p:nvPicPr>
          <p:cNvPr id="3" name="Picture 2"/>
          <p:cNvPicPr>
            <a:picLocks noChangeAspect="1"/>
          </p:cNvPicPr>
          <p:nvPr/>
        </p:nvPicPr>
        <p:blipFill>
          <a:blip r:embed="rId3"/>
          <a:stretch>
            <a:fillRect/>
          </a:stretch>
        </p:blipFill>
        <p:spPr>
          <a:xfrm>
            <a:off x="1882476" y="56504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993901" y="582744"/>
            <a:ext cx="2688557" cy="584775"/>
          </a:xfrm>
          <a:prstGeom prst="rect">
            <a:avLst/>
          </a:prstGeom>
          <a:noFill/>
        </p:spPr>
        <p:txBody>
          <a:bodyPr wrap="none" rtlCol="0">
            <a:spAutoFit/>
          </a:bodyPr>
          <a:lstStyle/>
          <a:p>
            <a:r>
              <a:rPr lang="en-US" sz="3200" b="1" dirty="0">
                <a:solidFill>
                  <a:schemeClr val="bg1"/>
                </a:solidFill>
              </a:rPr>
              <a:t>autumn</a:t>
            </a:r>
            <a:r>
              <a:rPr lang="en-US" sz="3200" b="1" dirty="0" smtClean="0">
                <a:solidFill>
                  <a:schemeClr val="bg1"/>
                </a:solidFill>
              </a:rPr>
              <a:t> </a:t>
            </a:r>
            <a:r>
              <a:rPr lang="en-US" sz="3200" b="1" dirty="0">
                <a:solidFill>
                  <a:schemeClr val="bg1"/>
                </a:solidFill>
              </a:rPr>
              <a:t>2022</a:t>
            </a:r>
          </a:p>
        </p:txBody>
      </p:sp>
      <p:sp>
        <p:nvSpPr>
          <p:cNvPr id="13" name="Slide Number Placeholder 12"/>
          <p:cNvSpPr>
            <a:spLocks noGrp="1"/>
          </p:cNvSpPr>
          <p:nvPr>
            <p:ph type="sldNum" sz="quarter" idx="12"/>
          </p:nvPr>
        </p:nvSpPr>
        <p:spPr/>
        <p:txBody>
          <a:bodyPr/>
          <a:lstStyle/>
          <a:p>
            <a:fld id="{FDED41F8-FC0F-4085-8150-313B6CF05213}" type="slidenum">
              <a:rPr lang="en-US" smtClean="0"/>
              <a:t>11</a:t>
            </a:fld>
            <a:endParaRPr lang="en-US"/>
          </a:p>
        </p:txBody>
      </p:sp>
      <p:pic>
        <p:nvPicPr>
          <p:cNvPr id="15" name="Picture 14"/>
          <p:cNvPicPr>
            <a:picLocks noChangeAspect="1"/>
          </p:cNvPicPr>
          <p:nvPr/>
        </p:nvPicPr>
        <p:blipFill>
          <a:blip r:embed="rId6"/>
          <a:stretch>
            <a:fillRect/>
          </a:stretch>
        </p:blipFill>
        <p:spPr>
          <a:xfrm>
            <a:off x="9012150" y="1109132"/>
            <a:ext cx="3179850" cy="5748868"/>
          </a:xfrm>
          <a:prstGeom prst="rect">
            <a:avLst/>
          </a:prstGeom>
        </p:spPr>
      </p:pic>
      <p:sp>
        <p:nvSpPr>
          <p:cNvPr id="16" name="Google Shape;832;p55">
            <a:extLst>
              <a:ext uri="{FF2B5EF4-FFF2-40B4-BE49-F238E27FC236}">
                <a16:creationId xmlns:a16="http://schemas.microsoft.com/office/drawing/2014/main" id="{53773C2C-A101-0D40-BB5B-E4455CD3CB64}"/>
              </a:ext>
            </a:extLst>
          </p:cNvPr>
          <p:cNvSpPr/>
          <p:nvPr/>
        </p:nvSpPr>
        <p:spPr>
          <a:xfrm>
            <a:off x="2015097" y="5231352"/>
            <a:ext cx="6024282" cy="204838"/>
          </a:xfrm>
          <a:custGeom>
            <a:avLst/>
            <a:gdLst/>
            <a:ahLst/>
            <a:cxnLst/>
            <a:rect l="l" t="t" r="r" b="b"/>
            <a:pathLst>
              <a:path w="284634" h="5400" extrusionOk="0">
                <a:moveTo>
                  <a:pt x="0" y="1"/>
                </a:moveTo>
                <a:lnTo>
                  <a:pt x="0" y="5399"/>
                </a:lnTo>
                <a:lnTo>
                  <a:pt x="284633" y="5399"/>
                </a:lnTo>
                <a:lnTo>
                  <a:pt x="284633" y="1"/>
                </a:lnTo>
                <a:close/>
              </a:path>
            </a:pathLst>
          </a:custGeom>
          <a:solidFill>
            <a:schemeClr val="accent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pic>
        <p:nvPicPr>
          <p:cNvPr id="17" name="Picture 16" descr="8,529 Welcome Back Illustrations &amp; Clip Art - iStock">
            <a:extLst>
              <a:ext uri="{FF2B5EF4-FFF2-40B4-BE49-F238E27FC236}">
                <a16:creationId xmlns:a16="http://schemas.microsoft.com/office/drawing/2014/main" id="{61606B4E-BE6C-2C40-8D60-2C6808F283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65617" y="2167180"/>
            <a:ext cx="3276600" cy="2501900"/>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8"/>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solidFill>
                  <a:schemeClr val="tx1"/>
                </a:solidFill>
              </a:rPr>
              <a:t>FALL</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22" name="Picture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Tree>
    <p:extLst>
      <p:ext uri="{BB962C8B-B14F-4D97-AF65-F5344CB8AC3E}">
        <p14:creationId xmlns:p14="http://schemas.microsoft.com/office/powerpoint/2010/main" val="8942042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a:ln>
            <a:solidFill>
              <a:schemeClr val="accent1"/>
            </a:solidFill>
          </a:ln>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988592"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Academic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12</a:t>
            </a:fld>
            <a:endParaRPr lang="en-US"/>
          </a:p>
        </p:txBody>
      </p:sp>
      <p:sp>
        <p:nvSpPr>
          <p:cNvPr id="11" name="Rectangle 10"/>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smtClean="0">
                <a:solidFill>
                  <a:schemeClr val="tx1"/>
                </a:solidFill>
              </a:rPr>
              <a:t>FALL</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10156" y="1447391"/>
            <a:ext cx="6167044" cy="4453976"/>
          </a:xfrm>
          <a:prstGeom prst="rect">
            <a:avLst/>
          </a:prstGeom>
          <a:ln>
            <a:solidFill>
              <a:schemeClr val="accent1"/>
            </a:solidFill>
          </a:ln>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Tree>
    <p:extLst>
      <p:ext uri="{BB962C8B-B14F-4D97-AF65-F5344CB8AC3E}">
        <p14:creationId xmlns:p14="http://schemas.microsoft.com/office/powerpoint/2010/main" val="6342431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a:ln>
            <a:solidFill>
              <a:schemeClr val="tx1"/>
            </a:solidFill>
          </a:ln>
        </p:spPr>
      </p:pic>
      <p:pic>
        <p:nvPicPr>
          <p:cNvPr id="3" name="Picture 2"/>
          <p:cNvPicPr>
            <a:picLocks noChangeAspect="1"/>
          </p:cNvPicPr>
          <p:nvPr/>
        </p:nvPicPr>
        <p:blipFill>
          <a:blip r:embed="rId3"/>
          <a:stretch>
            <a:fillRect/>
          </a:stretch>
        </p:blipFill>
        <p:spPr>
          <a:xfrm>
            <a:off x="2027395" y="56682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6149"/>
            <a:ext cx="9533101" cy="1610200"/>
          </a:xfrm>
          <a:prstGeom prst="rect">
            <a:avLst/>
          </a:prstGeom>
        </p:spPr>
      </p:pic>
      <p:sp>
        <p:nvSpPr>
          <p:cNvPr id="7" name="TextBox 6"/>
          <p:cNvSpPr txBox="1"/>
          <p:nvPr/>
        </p:nvSpPr>
        <p:spPr>
          <a:xfrm>
            <a:off x="3257431" y="571647"/>
            <a:ext cx="4131423" cy="584775"/>
          </a:xfrm>
          <a:prstGeom prst="rect">
            <a:avLst/>
          </a:prstGeom>
          <a:noFill/>
        </p:spPr>
        <p:txBody>
          <a:bodyPr wrap="square" rtlCol="0">
            <a:spAutoFit/>
          </a:bodyPr>
          <a:lstStyle/>
          <a:p>
            <a:r>
              <a:rPr lang="en-US" sz="3200" b="1" dirty="0">
                <a:solidFill>
                  <a:schemeClr val="bg1"/>
                </a:solidFill>
              </a:rPr>
              <a:t>Academic</a:t>
            </a:r>
            <a:r>
              <a:rPr lang="en-US" sz="2800" b="1" dirty="0" smtClean="0">
                <a:solidFill>
                  <a:schemeClr val="bg1"/>
                </a:solidFill>
                <a:latin typeface="Tajawal Medium" panose="00000600000000000000" pitchFamily="2" charset="-78"/>
                <a:cs typeface="Tajawal Medium" panose="00000600000000000000" pitchFamily="2" charset="-78"/>
              </a:rPr>
              <a:t> </a:t>
            </a:r>
            <a:r>
              <a:rPr lang="en-US" sz="3200" b="1" dirty="0">
                <a:solidFill>
                  <a:schemeClr val="bg1"/>
                </a:solidFill>
              </a:rPr>
              <a:t>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13</a:t>
            </a:fld>
            <a:endParaRPr lang="en-US"/>
          </a:p>
        </p:txBody>
      </p:sp>
      <p:sp>
        <p:nvSpPr>
          <p:cNvPr id="11" name="Google Shape;1103;p33">
            <a:extLst>
              <a:ext uri="{FF2B5EF4-FFF2-40B4-BE49-F238E27FC236}">
                <a16:creationId xmlns:a16="http://schemas.microsoft.com/office/drawing/2014/main" id="{8BCBFB35-849A-A846-920B-05F167933D55}"/>
              </a:ext>
            </a:extLst>
          </p:cNvPr>
          <p:cNvSpPr txBox="1">
            <a:spLocks/>
          </p:cNvSpPr>
          <p:nvPr/>
        </p:nvSpPr>
        <p:spPr>
          <a:xfrm>
            <a:off x="2968433" y="2238402"/>
            <a:ext cx="6763958" cy="2452839"/>
          </a:xfrm>
          <a:prstGeom prst="rect">
            <a:avLst/>
          </a:prstGeom>
          <a:ln>
            <a:solidFill>
              <a:schemeClr val="tx1"/>
            </a:solid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00000"/>
              </a:lnSpc>
              <a:spcBef>
                <a:spcPts val="0"/>
              </a:spcBef>
              <a:buClr>
                <a:srgbClr val="212950"/>
              </a:buClr>
              <a:buSzPts val="2600"/>
              <a:buFont typeface="Catamaran"/>
              <a:buNone/>
            </a:pPr>
            <a:r>
              <a:rPr lang="ar-SA" sz="2800" b="1" dirty="0">
                <a:solidFill>
                  <a:srgbClr val="F27A1C"/>
                </a:solidFill>
                <a:latin typeface="ae_Ouhod" pitchFamily="34" charset="-78"/>
                <a:ea typeface="Tahoma" panose="020B0604030504040204" pitchFamily="34" charset="0"/>
                <a:cs typeface="ae_Ouhod" pitchFamily="34" charset="-78"/>
              </a:rPr>
              <a:t>الفترة الزمنية التعليمية في الفصل الدراسي </a:t>
            </a:r>
            <a:r>
              <a:rPr lang="ar-SA" sz="2800" b="1" dirty="0" smtClean="0">
                <a:solidFill>
                  <a:srgbClr val="F27A1C"/>
                </a:solidFill>
                <a:latin typeface="ae_Ouhod" pitchFamily="34" charset="-78"/>
                <a:ea typeface="Tahoma" panose="020B0604030504040204" pitchFamily="34" charset="0"/>
                <a:cs typeface="ae_Ouhod" pitchFamily="34" charset="-78"/>
              </a:rPr>
              <a:t>الخريف تكون </a:t>
            </a:r>
            <a:r>
              <a:rPr lang="ar-SA" sz="2800" b="1" dirty="0">
                <a:solidFill>
                  <a:srgbClr val="24A9E1"/>
                </a:solidFill>
                <a:latin typeface="ae_Ouhod" pitchFamily="34" charset="-78"/>
                <a:ea typeface="Tahoma" panose="020B0604030504040204" pitchFamily="34" charset="0"/>
                <a:cs typeface="ae_Ouhod" pitchFamily="34" charset="-78"/>
              </a:rPr>
              <a:t>مدة </a:t>
            </a:r>
            <a:r>
              <a:rPr lang="ar-SA" sz="2800" b="1" dirty="0" smtClean="0">
                <a:solidFill>
                  <a:srgbClr val="24A9E1"/>
                </a:solidFill>
                <a:latin typeface="ae_Ouhod" pitchFamily="34" charset="-78"/>
                <a:ea typeface="Tahoma" panose="020B0604030504040204" pitchFamily="34" charset="0"/>
                <a:cs typeface="ae_Ouhod" pitchFamily="34" charset="-78"/>
              </a:rPr>
              <a:t>١٣أسبوع</a:t>
            </a:r>
            <a:endParaRPr lang="en-US" sz="2800" b="1" dirty="0" smtClean="0">
              <a:solidFill>
                <a:srgbClr val="24A9E1"/>
              </a:solidFill>
              <a:latin typeface="ae_Ouhod" pitchFamily="34" charset="-78"/>
              <a:ea typeface="Tahoma" panose="020B0604030504040204" pitchFamily="34" charset="0"/>
              <a:cs typeface="ae_Ouhod" pitchFamily="34" charset="-78"/>
            </a:endParaRPr>
          </a:p>
          <a:p>
            <a:pPr algn="ctr" rtl="1">
              <a:lnSpc>
                <a:spcPct val="100000"/>
              </a:lnSpc>
              <a:spcBef>
                <a:spcPts val="0"/>
              </a:spcBef>
              <a:buClr>
                <a:srgbClr val="212950"/>
              </a:buClr>
              <a:buSzPts val="2600"/>
              <a:buFont typeface="Catamaran"/>
              <a:buNone/>
            </a:pPr>
            <a:r>
              <a:rPr lang="ar-SA" sz="2800" b="1" dirty="0" smtClean="0">
                <a:solidFill>
                  <a:srgbClr val="F27A1C"/>
                </a:solidFill>
                <a:latin typeface="ae_Ouhod" pitchFamily="34" charset="-78"/>
                <a:ea typeface="Tahoma" panose="020B0604030504040204" pitchFamily="34" charset="0"/>
                <a:cs typeface="ae_Ouhod" pitchFamily="34" charset="-78"/>
              </a:rPr>
              <a:t>   (منهم </a:t>
            </a:r>
            <a:r>
              <a:rPr lang="ar-SA" sz="2800" b="1" dirty="0">
                <a:solidFill>
                  <a:srgbClr val="F27A1C"/>
                </a:solidFill>
                <a:latin typeface="ae_Ouhod" pitchFamily="34" charset="-78"/>
                <a:ea typeface="Tahoma" panose="020B0604030504040204" pitchFamily="34" charset="0"/>
                <a:cs typeface="ae_Ouhod" pitchFamily="34" charset="-78"/>
              </a:rPr>
              <a:t>أسبوعين للاختبار النهائي)</a:t>
            </a:r>
          </a:p>
        </p:txBody>
      </p:sp>
      <p:grpSp>
        <p:nvGrpSpPr>
          <p:cNvPr id="12" name="Google Shape;531;p45">
            <a:extLst>
              <a:ext uri="{FF2B5EF4-FFF2-40B4-BE49-F238E27FC236}">
                <a16:creationId xmlns:a16="http://schemas.microsoft.com/office/drawing/2014/main" id="{5594617E-7544-D04F-B38A-E344AC5615A3}"/>
              </a:ext>
            </a:extLst>
          </p:cNvPr>
          <p:cNvGrpSpPr/>
          <p:nvPr/>
        </p:nvGrpSpPr>
        <p:grpSpPr>
          <a:xfrm>
            <a:off x="145854" y="2489180"/>
            <a:ext cx="2825946" cy="1884958"/>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rtl="0">
                <a:lnSpc>
                  <a:spcPct val="100000"/>
                </a:lnSpc>
                <a:spcBef>
                  <a:spcPts val="0"/>
                </a:spcBef>
                <a:spcAft>
                  <a:spcPts val="0"/>
                </a:spcAft>
                <a:buClr>
                  <a:srgbClr val="000000"/>
                </a:buClr>
                <a:buFont typeface="Arial"/>
                <a:buNone/>
              </a:pPr>
              <a:endParaRPr/>
            </a:p>
          </p:txBody>
        </p:sp>
      </p:grpSp>
      <p:sp>
        <p:nvSpPr>
          <p:cNvPr id="53" name="Rectangle 52"/>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solidFill>
                  <a:schemeClr val="tx1"/>
                </a:solidFill>
              </a:rPr>
              <a:t>FALL</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56" name="Picture 5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Tree>
    <p:extLst>
      <p:ext uri="{BB962C8B-B14F-4D97-AF65-F5344CB8AC3E}">
        <p14:creationId xmlns:p14="http://schemas.microsoft.com/office/powerpoint/2010/main" val="6054860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68005" y="615753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4176"/>
            <a:ext cx="9533101" cy="1610200"/>
          </a:xfrm>
          <a:prstGeom prst="rect">
            <a:avLst/>
          </a:prstGeom>
        </p:spPr>
      </p:pic>
      <p:sp>
        <p:nvSpPr>
          <p:cNvPr id="7" name="TextBox 6"/>
          <p:cNvSpPr txBox="1"/>
          <p:nvPr/>
        </p:nvSpPr>
        <p:spPr>
          <a:xfrm>
            <a:off x="2650377" y="543490"/>
            <a:ext cx="4068743" cy="584775"/>
          </a:xfrm>
          <a:prstGeom prst="rect">
            <a:avLst/>
          </a:prstGeom>
          <a:noFill/>
        </p:spPr>
        <p:txBody>
          <a:bodyPr wrap="none" rtlCol="0">
            <a:spAutoFit/>
          </a:bodyPr>
          <a:lstStyle/>
          <a:p>
            <a:r>
              <a:rPr lang="en-US" sz="3200" b="1" dirty="0">
                <a:solidFill>
                  <a:schemeClr val="bg1"/>
                </a:solidFill>
              </a:rPr>
              <a:t>Academic</a:t>
            </a:r>
            <a:r>
              <a:rPr lang="en-US" sz="2800" b="1" dirty="0" smtClean="0">
                <a:solidFill>
                  <a:schemeClr val="bg1"/>
                </a:solidFill>
                <a:latin typeface="Tajawal Medium" panose="00000600000000000000" pitchFamily="2" charset="-78"/>
                <a:cs typeface="Tajawal Medium" panose="00000600000000000000" pitchFamily="2" charset="-78"/>
              </a:rPr>
              <a:t> </a:t>
            </a:r>
            <a:r>
              <a:rPr lang="en-US" sz="3200" b="1" dirty="0">
                <a:solidFill>
                  <a:schemeClr val="bg1"/>
                </a:solidFill>
              </a:rPr>
              <a:t>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14</a:t>
            </a:fld>
            <a:endParaRPr lang="en-US"/>
          </a:p>
        </p:txBody>
      </p:sp>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05000" y="1371427"/>
            <a:ext cx="6858000" cy="4704310"/>
          </a:xfrm>
          <a:prstGeom prst="rect">
            <a:avLst/>
          </a:prstGeom>
          <a:ln>
            <a:solidFill>
              <a:schemeClr val="accent1"/>
            </a:solidFill>
          </a:ln>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
        <p:nvSpPr>
          <p:cNvPr id="11" name="Rectangle 10"/>
          <p:cNvSpPr/>
          <p:nvPr/>
        </p:nvSpPr>
        <p:spPr>
          <a:xfrm>
            <a:off x="2495652" y="6392177"/>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solidFill>
                  <a:schemeClr val="tx1"/>
                </a:solidFill>
              </a:rPr>
              <a:t>FALL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373128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177" y="5712574"/>
            <a:ext cx="1222425" cy="1096206"/>
          </a:xfrm>
          <a:prstGeom prst="rect">
            <a:avLst/>
          </a:prstGeom>
          <a:ln>
            <a:solidFill>
              <a:schemeClr val="tx1"/>
            </a:solidFill>
          </a:ln>
        </p:spPr>
      </p:pic>
      <p:pic>
        <p:nvPicPr>
          <p:cNvPr id="3" name="Picture 2"/>
          <p:cNvPicPr>
            <a:picLocks noChangeAspect="1"/>
          </p:cNvPicPr>
          <p:nvPr/>
        </p:nvPicPr>
        <p:blipFill>
          <a:blip r:embed="rId3"/>
          <a:stretch>
            <a:fillRect/>
          </a:stretch>
        </p:blipFill>
        <p:spPr>
          <a:xfrm>
            <a:off x="1856042" y="60238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a:extLst>
              <a:ext uri="{FF2B5EF4-FFF2-40B4-BE49-F238E27FC236}">
                <a16:creationId xmlns:a16="http://schemas.microsoft.com/office/drawing/2014/main" id="{C631CD1D-74AA-F0C0-95D4-3383E3905313}"/>
              </a:ext>
            </a:extLst>
          </p:cNvPr>
          <p:cNvSpPr txBox="1"/>
          <p:nvPr/>
        </p:nvSpPr>
        <p:spPr>
          <a:xfrm>
            <a:off x="3037657" y="429788"/>
            <a:ext cx="4277543" cy="646331"/>
          </a:xfrm>
          <a:prstGeom prst="rect">
            <a:avLst/>
          </a:prstGeom>
          <a:noFill/>
        </p:spPr>
        <p:txBody>
          <a:bodyPr wrap="square" rtlCol="0">
            <a:spAutoFit/>
          </a:bodyPr>
          <a:lstStyle/>
          <a:p>
            <a:pPr algn="ctr"/>
            <a:r>
              <a:rPr lang="en-US" sz="3600" b="1" dirty="0">
                <a:solidFill>
                  <a:schemeClr val="bg1"/>
                </a:solidFill>
                <a:latin typeface="Bahnschrift Condensed" panose="020B0502040204020203" pitchFamily="34" charset="0"/>
                <a:cs typeface="Sakkal Majalla" panose="02000000000000000000" pitchFamily="2" charset="-78"/>
              </a:rPr>
              <a:t>FALL 2022-2023</a:t>
            </a:r>
          </a:p>
        </p:txBody>
      </p:sp>
      <p:pic>
        <p:nvPicPr>
          <p:cNvPr id="9" name="Picture 8">
            <a:extLst>
              <a:ext uri="{FF2B5EF4-FFF2-40B4-BE49-F238E27FC236}">
                <a16:creationId xmlns:a16="http://schemas.microsoft.com/office/drawing/2014/main" id="{E63E4D31-2A28-6DF0-2FFB-41BDFB1DA0D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37657" y="1402080"/>
            <a:ext cx="6387408" cy="4547164"/>
          </a:xfrm>
          <a:prstGeom prst="rect">
            <a:avLst/>
          </a:prstGeom>
          <a:ln>
            <a:solidFill>
              <a:schemeClr val="tx1"/>
            </a:solidFill>
          </a:ln>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
        <p:nvSpPr>
          <p:cNvPr id="11" name="Rectangle 10"/>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solidFill>
                  <a:schemeClr val="tx1"/>
                </a:solidFill>
              </a:rPr>
              <a:t>FALL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Rounded Rectangle 11"/>
          <p:cNvSpPr/>
          <p:nvPr/>
        </p:nvSpPr>
        <p:spPr>
          <a:xfrm>
            <a:off x="2930561" y="3886200"/>
            <a:ext cx="6601599" cy="457200"/>
          </a:xfrm>
          <a:prstGeom prst="round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8181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12"/>
                                        </p:tgtEl>
                                      </p:cBhvr>
                                    </p:animEffect>
                                    <p:animScale>
                                      <p:cBhvr>
                                        <p:cTn id="7"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533101" cy="1610200"/>
          </a:xfrm>
          <a:prstGeom prst="rect">
            <a:avLst/>
          </a:prstGeom>
        </p:spPr>
      </p:pic>
      <p:sp>
        <p:nvSpPr>
          <p:cNvPr id="7" name="TextBox 6"/>
          <p:cNvSpPr txBox="1"/>
          <p:nvPr/>
        </p:nvSpPr>
        <p:spPr>
          <a:xfrm>
            <a:off x="2650377" y="543490"/>
            <a:ext cx="3988592" cy="584775"/>
          </a:xfrm>
          <a:prstGeom prst="rect">
            <a:avLst/>
          </a:prstGeom>
          <a:noFill/>
        </p:spPr>
        <p:txBody>
          <a:bodyPr wrap="square" rtlCol="0">
            <a:spAutoFit/>
          </a:bodyPr>
          <a:lstStyle>
            <a:defPPr>
              <a:defRPr lang="en-US"/>
            </a:defPPr>
            <a:lvl1pPr>
              <a:defRPr sz="3200" b="1">
                <a:solidFill>
                  <a:schemeClr val="bg1"/>
                </a:solidFill>
              </a:defRPr>
            </a:lvl1pPr>
          </a:lstStyle>
          <a:p>
            <a:r>
              <a:rPr lang="en-US" dirty="0"/>
              <a:t>Academic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16</a:t>
            </a:fld>
            <a:endParaRPr lang="en-US"/>
          </a:p>
        </p:txBody>
      </p:sp>
      <p:sp>
        <p:nvSpPr>
          <p:cNvPr id="9" name="TextBox 8"/>
          <p:cNvSpPr txBox="1"/>
          <p:nvPr/>
        </p:nvSpPr>
        <p:spPr>
          <a:xfrm>
            <a:off x="1447800" y="2429945"/>
            <a:ext cx="7543800" cy="954107"/>
          </a:xfrm>
          <a:prstGeom prst="rect">
            <a:avLst/>
          </a:prstGeom>
          <a:noFill/>
          <a:ln>
            <a:solidFill>
              <a:schemeClr val="accent1"/>
            </a:solidFill>
          </a:ln>
        </p:spPr>
        <p:txBody>
          <a:bodyPr wrap="square" rtlCol="0">
            <a:spAutoFit/>
          </a:bodyPr>
          <a:lstStyle/>
          <a:p>
            <a:pPr algn="ctr" rtl="1"/>
            <a:r>
              <a:rPr lang="ar-YE" sz="2800" b="1" dirty="0" smtClean="0">
                <a:cs typeface="Bader" pitchFamily="2" charset="-78"/>
              </a:rPr>
              <a:t>عبر برنامج </a:t>
            </a:r>
            <a:r>
              <a:rPr lang="en-US" sz="2800" b="1" dirty="0" smtClean="0">
                <a:solidFill>
                  <a:schemeClr val="accent6">
                    <a:lumMod val="75000"/>
                  </a:schemeClr>
                </a:solidFill>
                <a:cs typeface="Bader" pitchFamily="2" charset="-78"/>
              </a:rPr>
              <a:t>ZOOM</a:t>
            </a:r>
          </a:p>
          <a:p>
            <a:pPr algn="ctr" rtl="1"/>
            <a:r>
              <a:rPr lang="ar-YE" sz="2800" b="1" dirty="0" smtClean="0">
                <a:cs typeface="Bader" pitchFamily="2" charset="-78"/>
              </a:rPr>
              <a:t>سيتم تثبيت رابط حلقة النقاش على صفحة المقرر</a:t>
            </a:r>
            <a:endParaRPr lang="en-US" sz="2800" b="1" dirty="0">
              <a:cs typeface="Bader" pitchFamily="2" charset="-78"/>
            </a:endParaRPr>
          </a:p>
        </p:txBody>
      </p:sp>
      <p:sp>
        <p:nvSpPr>
          <p:cNvPr id="18" name="Rectangle 17"/>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solidFill>
                  <a:schemeClr val="tx1"/>
                </a:solidFill>
              </a:rPr>
              <a:t>FALL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Tree>
    <p:extLst>
      <p:ext uri="{BB962C8B-B14F-4D97-AF65-F5344CB8AC3E}">
        <p14:creationId xmlns:p14="http://schemas.microsoft.com/office/powerpoint/2010/main" val="16429628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a:ln>
            <a:solidFill>
              <a:schemeClr val="tx1"/>
            </a:solidFill>
          </a:ln>
        </p:spPr>
      </p:pic>
      <p:pic>
        <p:nvPicPr>
          <p:cNvPr id="3" name="Picture 2"/>
          <p:cNvPicPr>
            <a:picLocks noChangeAspect="1"/>
          </p:cNvPicPr>
          <p:nvPr/>
        </p:nvPicPr>
        <p:blipFill>
          <a:blip r:embed="rId3"/>
          <a:stretch>
            <a:fillRect/>
          </a:stretch>
        </p:blipFill>
        <p:spPr>
          <a:xfrm>
            <a:off x="1909838" y="65307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0031"/>
            <a:ext cx="9533101" cy="1610200"/>
          </a:xfrm>
          <a:prstGeom prst="rect">
            <a:avLst/>
          </a:prstGeom>
        </p:spPr>
      </p:pic>
      <p:sp>
        <p:nvSpPr>
          <p:cNvPr id="7" name="TextBox 6"/>
          <p:cNvSpPr txBox="1"/>
          <p:nvPr/>
        </p:nvSpPr>
        <p:spPr>
          <a:xfrm>
            <a:off x="3048000" y="450322"/>
            <a:ext cx="3988592"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Academic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17</a:t>
            </a:fld>
            <a:endParaRPr lang="en-US"/>
          </a:p>
        </p:txBody>
      </p:sp>
      <p:sp>
        <p:nvSpPr>
          <p:cNvPr id="15" name="Google Shape;1103;p33">
            <a:extLst>
              <a:ext uri="{FF2B5EF4-FFF2-40B4-BE49-F238E27FC236}">
                <a16:creationId xmlns:a16="http://schemas.microsoft.com/office/drawing/2014/main" id="{A8AFFF94-2549-554A-A261-8AC7C77F1D82}"/>
              </a:ext>
            </a:extLst>
          </p:cNvPr>
          <p:cNvSpPr txBox="1">
            <a:spLocks/>
          </p:cNvSpPr>
          <p:nvPr/>
        </p:nvSpPr>
        <p:spPr>
          <a:xfrm>
            <a:off x="8136779" y="2278301"/>
            <a:ext cx="3879048" cy="2542884"/>
          </a:xfrm>
          <a:prstGeom prst="rect">
            <a:avLst/>
          </a:prstGeom>
          <a:solidFill>
            <a:schemeClr val="bg1"/>
          </a:solidFill>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SA" sz="2400" b="1" dirty="0">
                <a:latin typeface="Tahoma" panose="020B0604030504040204" pitchFamily="34" charset="0"/>
                <a:ea typeface="Tahoma" panose="020B0604030504040204" pitchFamily="34" charset="0"/>
                <a:cs typeface="Bader" pitchFamily="2" charset="-78"/>
              </a:rPr>
              <a:t>-- اللغة الأساسية في المحاضرات </a:t>
            </a:r>
            <a:r>
              <a:rPr lang="ar-SA" sz="2400" b="1" dirty="0" smtClean="0">
                <a:latin typeface="Tahoma" panose="020B0604030504040204" pitchFamily="34" charset="0"/>
                <a:ea typeface="Tahoma" panose="020B0604030504040204" pitchFamily="34" charset="0"/>
                <a:cs typeface="Bader" pitchFamily="2" charset="-78"/>
              </a:rPr>
              <a:t>هي</a:t>
            </a:r>
            <a:r>
              <a:rPr lang="en-US" sz="2400" b="1" dirty="0" smtClean="0">
                <a:latin typeface="Tahoma" panose="020B0604030504040204" pitchFamily="34" charset="0"/>
                <a:ea typeface="Tahoma" panose="020B0604030504040204" pitchFamily="34" charset="0"/>
                <a:cs typeface="Bader" pitchFamily="2" charset="-78"/>
              </a:rPr>
              <a:t>:</a:t>
            </a:r>
            <a:endParaRPr lang="ar-YE" sz="2400" b="1" dirty="0" smtClean="0">
              <a:latin typeface="Tahoma" panose="020B0604030504040204" pitchFamily="34" charset="0"/>
              <a:ea typeface="Tahoma" panose="020B0604030504040204" pitchFamily="34" charset="0"/>
              <a:cs typeface="Bader" pitchFamily="2" charset="-78"/>
            </a:endParaRPr>
          </a:p>
          <a:p>
            <a:pPr algn="ctr" rtl="1"/>
            <a:r>
              <a:rPr lang="ar-SA" sz="20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000" b="1" dirty="0">
                <a:solidFill>
                  <a:srgbClr val="24A9E1"/>
                </a:solidFill>
                <a:latin typeface="Tahoma" panose="020B0604030504040204" pitchFamily="34" charset="0"/>
                <a:ea typeface="Tahoma" panose="020B0604030504040204" pitchFamily="34" charset="0"/>
                <a:cs typeface="Bader" pitchFamily="2" charset="-78"/>
              </a:rPr>
              <a:t>اللغة الإنجليزية </a:t>
            </a:r>
            <a:r>
              <a:rPr lang="ar-SA" sz="20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br>
            <a:r>
              <a:rPr lang="ar-SA" sz="2400" b="1" dirty="0">
                <a:latin typeface="Tahoma" panose="020B0604030504040204" pitchFamily="34" charset="0"/>
                <a:ea typeface="Tahoma" panose="020B0604030504040204" pitchFamily="34" charset="0"/>
                <a:cs typeface="Bader" pitchFamily="2" charset="-78"/>
              </a:rPr>
              <a:t>-- الاختبارات باللغة الإنجليزية مع </a:t>
            </a:r>
            <a:r>
              <a:rPr lang="ar-SA" sz="2400" b="1" dirty="0" smtClean="0">
                <a:latin typeface="Tahoma" panose="020B0604030504040204" pitchFamily="34" charset="0"/>
                <a:ea typeface="Tahoma" panose="020B0604030504040204" pitchFamily="34" charset="0"/>
                <a:cs typeface="Bader" pitchFamily="2" charset="-78"/>
              </a:rPr>
              <a:t>وجود</a:t>
            </a:r>
            <a:endParaRPr lang="ar-YE" sz="2400" b="1" dirty="0" smtClean="0">
              <a:latin typeface="Tahoma" panose="020B0604030504040204" pitchFamily="34" charset="0"/>
              <a:ea typeface="Tahoma" panose="020B0604030504040204" pitchFamily="34" charset="0"/>
              <a:cs typeface="Bader" pitchFamily="2" charset="-78"/>
            </a:endParaRPr>
          </a:p>
          <a:p>
            <a:pPr algn="ctr" rtl="1"/>
            <a:r>
              <a:rPr lang="ar-SA" sz="20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000" b="1" dirty="0">
                <a:solidFill>
                  <a:schemeClr val="accent2"/>
                </a:solidFill>
                <a:latin typeface="Tahoma" panose="020B0604030504040204" pitchFamily="34" charset="0"/>
                <a:ea typeface="Tahoma" panose="020B0604030504040204" pitchFamily="34" charset="0"/>
                <a:cs typeface="Bader" pitchFamily="2" charset="-78"/>
              </a:rPr>
              <a:t>ترجمة للسؤال.</a:t>
            </a:r>
          </a:p>
        </p:txBody>
      </p:sp>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3449" y="1196497"/>
            <a:ext cx="5172826" cy="5172826"/>
          </a:xfrm>
          <a:prstGeom prst="rect">
            <a:avLst/>
          </a:prstGeom>
        </p:spPr>
      </p:pic>
    </p:spTree>
    <p:extLst>
      <p:ext uri="{BB962C8B-B14F-4D97-AF65-F5344CB8AC3E}">
        <p14:creationId xmlns:p14="http://schemas.microsoft.com/office/powerpoint/2010/main" val="3748547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5880E1B-9AE6-486B-BDD4-9CE0F37513D3}" type="slidenum">
              <a:rPr lang="en-US" smtClean="0">
                <a:solidFill>
                  <a:srgbClr val="045C75"/>
                </a:solidFill>
                <a:latin typeface="Constantia" panose="02030602050306030303" pitchFamily="18" charset="0"/>
              </a:rPr>
              <a:pPr/>
              <a:t>18</a:t>
            </a:fld>
            <a:endParaRPr lang="en-US" smtClean="0">
              <a:solidFill>
                <a:srgbClr val="045C75"/>
              </a:solidFill>
              <a:latin typeface="Constantia" panose="02030602050306030303" pitchFamily="18" charset="0"/>
            </a:endParaRPr>
          </a:p>
        </p:txBody>
      </p:sp>
      <p:pic>
        <p:nvPicPr>
          <p:cNvPr id="7" name="Picture 6">
            <a:extLst>
              <a:ext uri="{FF2B5EF4-FFF2-40B4-BE49-F238E27FC236}">
                <a16:creationId xmlns:a16="http://schemas.microsoft.com/office/drawing/2014/main" id="{FF1165F4-8B05-DE45-8021-00287CC6DF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0665" y="1104900"/>
            <a:ext cx="7571667" cy="4380650"/>
          </a:xfrm>
          <a:prstGeom prst="rect">
            <a:avLst/>
          </a:prstGeom>
        </p:spPr>
      </p:pic>
      <p:sp>
        <p:nvSpPr>
          <p:cNvPr id="9" name="Rectangle 8"/>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autumn</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89" y="-36456"/>
            <a:ext cx="1898549" cy="1139129"/>
          </a:xfrm>
          <a:prstGeom prst="rect">
            <a:avLst/>
          </a:prstGeom>
        </p:spPr>
      </p:pic>
    </p:spTree>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Facet">
  <a:themeElements>
    <a:clrScheme name="دفق الهواء">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5157</TotalTime>
  <Words>875</Words>
  <Application>Microsoft Office PowerPoint</Application>
  <PresentationFormat>Widescreen</PresentationFormat>
  <Paragraphs>162</Paragraphs>
  <Slides>18</Slides>
  <Notes>5</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18</vt:i4>
      </vt:variant>
    </vt:vector>
  </HeadingPairs>
  <TitlesOfParts>
    <vt:vector size="37" baseType="lpstr">
      <vt:lpstr>Aardvark Cafe</vt:lpstr>
      <vt:lpstr>ae_Ouhod</vt:lpstr>
      <vt:lpstr>Arial</vt:lpstr>
      <vt:lpstr>Bader</vt:lpstr>
      <vt:lpstr>Bahnschrift Condensed</vt:lpstr>
      <vt:lpstr>Baskerville Old Face</vt:lpstr>
      <vt:lpstr>Calibri</vt:lpstr>
      <vt:lpstr>Catamaran</vt:lpstr>
      <vt:lpstr>Constantia</vt:lpstr>
      <vt:lpstr>Fira Sans</vt:lpstr>
      <vt:lpstr>georgia</vt:lpstr>
      <vt:lpstr>Majalla UI</vt:lpstr>
      <vt:lpstr>Sakkal Majalla</vt:lpstr>
      <vt:lpstr>Tahoma</vt:lpstr>
      <vt:lpstr>Tajawal Medium</vt:lpstr>
      <vt:lpstr>Trebuchet MS</vt:lpstr>
      <vt:lpstr>Wingdings</vt:lpstr>
      <vt:lpstr>Wingdings 3</vt:lpstr>
      <vt:lpstr>Facet</vt:lpstr>
      <vt:lpstr> MARKETING MANAGEMENT Master of Management.   Orientation show عرض توجيهي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kadhum</dc:creator>
  <cp:lastModifiedBy>Maher</cp:lastModifiedBy>
  <cp:revision>207</cp:revision>
  <dcterms:created xsi:type="dcterms:W3CDTF">2012-10-04T04:34:07Z</dcterms:created>
  <dcterms:modified xsi:type="dcterms:W3CDTF">2022-09-22T11:48:44Z</dcterms:modified>
</cp:coreProperties>
</file>