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605" r:id="rId5"/>
    <p:sldId id="303" r:id="rId6"/>
    <p:sldId id="606" r:id="rId7"/>
    <p:sldId id="587" r:id="rId8"/>
    <p:sldId id="607" r:id="rId9"/>
    <p:sldId id="608" r:id="rId10"/>
    <p:sldId id="618" r:id="rId11"/>
    <p:sldId id="625" r:id="rId12"/>
    <p:sldId id="609" r:id="rId13"/>
    <p:sldId id="610" r:id="rId14"/>
    <p:sldId id="626" r:id="rId15"/>
    <p:sldId id="611" r:id="rId16"/>
    <p:sldId id="612" r:id="rId17"/>
    <p:sldId id="613" r:id="rId18"/>
    <p:sldId id="624" r:id="rId19"/>
    <p:sldId id="615" r:id="rId20"/>
    <p:sldId id="616" r:id="rId21"/>
    <p:sldId id="623" r:id="rId22"/>
    <p:sldId id="617" r:id="rId23"/>
    <p:sldId id="276" r:id="rId24"/>
    <p:sldId id="594" r:id="rId25"/>
    <p:sldId id="602" r:id="rId26"/>
    <p:sldId id="588" r:id="rId27"/>
    <p:sldId id="532" r:id="rId28"/>
    <p:sldId id="590" r:id="rId29"/>
    <p:sldId id="619" r:id="rId30"/>
    <p:sldId id="596" r:id="rId31"/>
    <p:sldId id="589" r:id="rId32"/>
    <p:sldId id="620" r:id="rId33"/>
    <p:sldId id="539" r:id="rId34"/>
    <p:sldId id="621" r:id="rId35"/>
    <p:sldId id="597" r:id="rId36"/>
    <p:sldId id="622" r:id="rId37"/>
    <p:sldId id="560" r:id="rId38"/>
    <p:sldId id="598" r:id="rId39"/>
    <p:sldId id="496" r:id="rId40"/>
    <p:sldId id="313" r:id="rId41"/>
    <p:sldId id="256" r:id="rId42"/>
    <p:sldId id="627" r:id="rId43"/>
    <p:sldId id="628" r:id="rId44"/>
    <p:sldId id="592" r:id="rId45"/>
    <p:sldId id="349" r:id="rId46"/>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5"/>
            <p14:sldId id="609"/>
            <p14:sldId id="610"/>
            <p14:sldId id="626"/>
            <p14:sldId id="611"/>
            <p14:sldId id="612"/>
            <p14:sldId id="613"/>
            <p14:sldId id="624"/>
            <p14:sldId id="615"/>
            <p14:sldId id="616"/>
            <p14:sldId id="623"/>
            <p14:sldId id="617"/>
            <p14:sldId id="276"/>
            <p14:sldId id="594"/>
            <p14:sldId id="602"/>
            <p14:sldId id="588"/>
            <p14:sldId id="532"/>
            <p14:sldId id="590"/>
            <p14:sldId id="619"/>
            <p14:sldId id="596"/>
            <p14:sldId id="589"/>
            <p14:sldId id="620"/>
            <p14:sldId id="539"/>
            <p14:sldId id="621"/>
            <p14:sldId id="597"/>
            <p14:sldId id="622"/>
            <p14:sldId id="560"/>
            <p14:sldId id="598"/>
            <p14:sldId id="496"/>
            <p14:sldId id="313"/>
            <p14:sldId id="256"/>
            <p14:sldId id="627"/>
            <p14:sldId id="628"/>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5D1CD0-4A82-E172-377A-86626D50ECBB}" v="3" dt="2026-01-31T11:29:36.6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C95D1CD0-4A82-E172-377A-86626D50ECBB}"/>
    <pc:docChg chg="modSld">
      <pc:chgData name="Amal Alghanem" userId="S::amalalghanem@midocean.edu.km::2f0a81a1-a384-4ac9-b4fc-7b72cd7f65fe" providerId="AD" clId="Web-{C95D1CD0-4A82-E172-377A-86626D50ECBB}" dt="2026-01-31T11:29:30.685" v="0" actId="20577"/>
      <pc:docMkLst>
        <pc:docMk/>
      </pc:docMkLst>
      <pc:sldChg chg="modSp">
        <pc:chgData name="Amal Alghanem" userId="S::amalalghanem@midocean.edu.km::2f0a81a1-a384-4ac9-b4fc-7b72cd7f65fe" providerId="AD" clId="Web-{C95D1CD0-4A82-E172-377A-86626D50ECBB}" dt="2026-01-31T11:29:30.685" v="0" actId="20577"/>
        <pc:sldMkLst>
          <pc:docMk/>
          <pc:sldMk cId="1346042786" sldId="496"/>
        </pc:sldMkLst>
        <pc:spChg chg="mod">
          <ac:chgData name="Amal Alghanem" userId="S::amalalghanem@midocean.edu.km::2f0a81a1-a384-4ac9-b4fc-7b72cd7f65fe" providerId="AD" clId="Web-{C95D1CD0-4A82-E172-377A-86626D50ECBB}" dt="2026-01-31T11:29:30.685" v="0" actId="20577"/>
          <ac:spMkLst>
            <pc:docMk/>
            <pc:sldMk cId="1346042786" sldId="496"/>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7482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6807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0561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849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57170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07201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294375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216033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مصادر الحق وإثباته</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75124" y="4619561"/>
            <a:ext cx="5447071" cy="1858970"/>
          </a:xfrm>
          <a:prstGeom prst="rect">
            <a:avLst/>
          </a:prstGeom>
          <a:noFill/>
        </p:spPr>
        <p:txBody>
          <a:bodyPr wrap="square">
            <a:spAutoFit/>
          </a:bodyPr>
          <a:lstStyle/>
          <a:p>
            <a:pPr algn="just" rtl="1">
              <a:lnSpc>
                <a:spcPct val="150000"/>
              </a:lnSpc>
              <a:spcAft>
                <a:spcPts val="800"/>
              </a:spcAft>
            </a:pPr>
            <a:r>
              <a:rPr lang="ar-AE" sz="1300" dirty="0">
                <a:effectLst/>
                <a:latin typeface="Alexandria" pitchFamily="2" charset="-78"/>
                <a:ea typeface="Calibri" panose="020F0502020204030204" pitchFamily="34" charset="0"/>
                <a:cs typeface="Alexandria" pitchFamily="2" charset="-78"/>
              </a:rPr>
              <a:t>في النظام القانوني الحديث، يشكل فهم مصادر الحق وإثباته، وسائل وطرق الإثبات، والتعسف في استخدام الحق أساساً لتطبيق العدالة وحماية الحقوق، وتعتمد الأنظمة القانونية حول العالم على مبادئ متعددة لتحقيق العدالة، وفي هذه المحاضرة، سنتناول كل من هذه الموضوعات بشكل موسع مع الاستشهاد بمراجع عالمية، ومعلومات مستمدة من الأنظمة القانونية الدولية.</a:t>
            </a:r>
          </a:p>
        </p:txBody>
      </p:sp>
      <p:sp>
        <p:nvSpPr>
          <p:cNvPr id="41" name="TextBox 40"/>
          <p:cNvSpPr txBox="1"/>
          <p:nvPr/>
        </p:nvSpPr>
        <p:spPr>
          <a:xfrm>
            <a:off x="6106810" y="814998"/>
            <a:ext cx="4937345"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الحق في النظام القانوني</a:t>
            </a: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09</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751459"/>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البداية اسمحوا لي بأن أعرف لكم مصادر الحق؛ وهي منبع الحق؛ أي وقائع أدت الى نشوء الحق سواء أكان حق شخصي، أو حق عيني؛ ولكل منهما مصدراً مختلف عن الآخر فمثلاً مصادر الحق الشخصي خمسة تتمثل في: العقد، التصرف الانفرادي، الفعل الضار، والفعل النافع، والقانون.</a:t>
            </a:r>
          </a:p>
          <a:p>
            <a:pPr indent="360045" algn="just" rtl="1">
              <a:lnSpc>
                <a:spcPct val="150000"/>
              </a:lnSpc>
              <a:spcBef>
                <a:spcPts val="600"/>
              </a:spcBef>
              <a:spcAft>
                <a:spcPts val="300"/>
              </a:spcAft>
            </a:pPr>
            <a:r>
              <a:rPr lang="ar-AE" sz="1600" dirty="0">
                <a:solidFill>
                  <a:srgbClr val="00B0F0"/>
                </a:solidFill>
                <a:effectLst/>
                <a:latin typeface="Alexandria" pitchFamily="2" charset="-78"/>
                <a:ea typeface="Calibri" panose="020F0502020204030204" pitchFamily="34" charset="0"/>
                <a:cs typeface="Alexandria" pitchFamily="2" charset="-78"/>
              </a:rPr>
              <a:t>أما مصادر الحق العيني فتتمثل في: إحراز المباحات، الاتصال، العقد، الحيازة، الشفعة، الأولوية، والميراث والوصية، وهذه المصادر لكلا الحقين ورد ذكرها في القوانين المدنية العربية – غالباً - وهذا الأسلوب هو أسلوب التقليدي والذي يتداول في تدريس مواد القانون المدني في كليات الحقوق إلا أنه بغض النظر عن كلا الحقين العيني والشخصي إلا أنه تم اعتبار هذا التقسيم مندرج تحت مصدرين من مصادر الحق، وهما الواقعة القانونية والتصرف القانوني.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397487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solidFill>
                  <a:srgbClr val="00B0F0"/>
                </a:solidFill>
                <a:effectLst/>
                <a:latin typeface="Alexandria" pitchFamily="2" charset="-78"/>
                <a:ea typeface="Calibri" panose="020F0502020204030204" pitchFamily="34" charset="0"/>
                <a:cs typeface="Alexandria" pitchFamily="2" charset="-78"/>
              </a:rPr>
              <a:t>الواقعة القانونية </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تعرّف الواقعة؛ بشكل عام على أنه حدوث أمر معين يترتب عليه آثار، إلا أن الواقعة القانونية هي أيضاً حدث لكنه ألحق القانون به أثراً وهذا الأثر إما أن يكون بنشوء حق جديد وهنا يكون مصدراً للحق أو يتم انقضاءه لحق قائم أو أن يتم انتقاله من شخص إلى آخر وهنا طريقة لنقله أو إنهائه والوقائع؛ هي إما أحداث تكونت بفعل الطبيعة لا علاقة للإنسان بنشوئها (غير اختيارية)، أو بفعل الإنسان.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الوقائع الطبيعية: هي كل واقعة أو حدث طبيعي يحدث بفعل الطبيعة ولا وجود أي علاقة للإنسان كسبب لنشوئها؛ كالفيضانات والزلازل… أو مثلاً حادثة الميلاد والوفاه فهذا قدر بيد الله سبحانه جل جلاله فعند ميلاده تبدأ شخصيته بالنشوء القانوني؛ حتى تثبت له أهلية الوجوب وقد يكتسب جنسيته، أو القرابة فهي تمنح حق للنفقة، وكذلك الموت يتعين عليه انتقال الميراث للورثة الشرعيين؛ فهذه أحداث لا علاقة للإنسان فيها؛ فإن الحقوق والالتزامات التي تنشأ نتيجة هذه الوقائع يكون القانون مصدرها.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151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009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3256568"/>
            <a:ext cx="10541000" cy="1158715"/>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والوقائع التي تنتج عن فعل الإنسان؛ أي تلك التي تكون صادرة من الإنسان؛ بحيث يجعل القانون حدوث هذه الأفعال هي السبب وراء نشوء الحق، ولا أهمية لإرادة المحدث سواء قاصداً أم غير قاصد والتي بدورها تكون مصدراً لحقوق شخصية أو مصدراً لكسب الحقوق العينية.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6624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670588" y="1811099"/>
            <a:ext cx="10812720" cy="4205703"/>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الأفعال التي تكون مصدر للحق الشخصي (</a:t>
            </a:r>
            <a:r>
              <a:rPr lang="ar-AE" sz="1600" dirty="0" err="1">
                <a:effectLst/>
                <a:latin typeface="Alexandria" pitchFamily="2" charset="-78"/>
                <a:ea typeface="Calibri" panose="020F0502020204030204" pitchFamily="34" charset="0"/>
                <a:cs typeface="Alexandria" pitchFamily="2" charset="-78"/>
              </a:rPr>
              <a:t>الإلتزامات</a:t>
            </a:r>
            <a:r>
              <a:rPr lang="ar-AE" sz="1600" dirty="0">
                <a:effectLst/>
                <a:latin typeface="Alexandria" pitchFamily="2" charset="-78"/>
                <a:ea typeface="Calibri" panose="020F0502020204030204" pitchFamily="34" charset="0"/>
                <a:cs typeface="Alexandria" pitchFamily="2" charset="-78"/>
              </a:rPr>
              <a:t>):</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الفعل الضار؛ وهو أن يقوم الشخص بفعل بغض النظر عن إرادته وهذا الفعل تسبب وألحق بشخص ضرراً كأن يشهر بسمعة فلان أو أتلف </a:t>
            </a:r>
            <a:r>
              <a:rPr lang="ar-AE" sz="1600" dirty="0" err="1">
                <a:effectLst/>
                <a:latin typeface="Alexandria" pitchFamily="2" charset="-78"/>
                <a:ea typeface="Calibri" panose="020F0502020204030204" pitchFamily="34" charset="0"/>
                <a:cs typeface="Alexandria" pitchFamily="2" charset="-78"/>
              </a:rPr>
              <a:t>مزروعاته</a:t>
            </a:r>
            <a:r>
              <a:rPr lang="ar-AE" sz="1600" dirty="0">
                <a:effectLst/>
                <a:latin typeface="Alexandria" pitchFamily="2" charset="-78"/>
                <a:ea typeface="Calibri" panose="020F0502020204030204" pitchFamily="34" charset="0"/>
                <a:cs typeface="Alexandria" pitchFamily="2" charset="-78"/>
              </a:rPr>
              <a:t> يقع عليه تعويض الضرر الذي أصابه وبالتالي فإن "كل إضرار بالغير يلزم فاعله ولو غير مميز بضمان الضرر"، وهذا الضمان يكون بالتعويض طالما أضر بالغير.</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الفعل النافع؛ وهنا ربط القانون نشوء الحق بكل ما نتج الفعل من نفع، ويوجد عليها فروض عدة: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	الكسب بلا سبب: هي ذاتها الإثراء بلا سبب والتي تضمن كل من أثري على حساب الغير دون أي سبب قانوني يلتزم بالرد لهذا الغير بالقدر الذي أثرى به ضمن نطاق الحدود للخسارة التي لحقت بالغير.</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	الفضالة: هي تولي شخص أن يقوم بعمل اضطراري وعاجل لحساب شخص أخر ولا يكون ملزماً بذلك كأن يكون شخص مسافر ثقب برميل المياه وقام جاره وأصلحه دون ان يكلف من الشخص المسافر، هنا يلزم الشخص المسافر بالدفع للفضولي (جاره الذي أصلح برميل المياه) ما أنفقه من مال.</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710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4141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الأفعال التي تكون سببا لكسب الحق العيني:</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يمكن أن تكون الأعمال المادية سبباً لكسب الحق العيني ويخص ذلك في فرضيات عدة؛ تتميز باتجاه إرادة من قام بالفعل، وأدى إلى نتيجة فهنا تكسبه حقاً حتى وإن كان القانون ينشئ الحق على ذات الفعل، ومن ذلك:</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الاستيلاء؛ وهو السيطرة، لكنه هنا إحراز المباحات أي أن يوضع شخص يده على منقول ليس لملك أحد ويكون قاصداً أن يتملك هذا المنقول؛ ويصبح هذا المنقول لا مالك له إذا تم التخلي عنه من قبل مالكه قاصداً أن يتنازل عن ملكيته.</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3358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729658"/>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الالتصاق بفعل الإنسان؛ هذه أيضاً تكون سبباً لكسب حق عيني وفي هذه الواقعة يتم اندماج شيئين لشخصين مختلفين، ولا يمكن أن يفصل بينهما دون إحداث تلف كأن يبني شخص على أرض ملك له وكان مستخدماً مواد بناء غير مملوكة له، فهنا تتنقل إليه ملكية هذه المواد ويقع عليه تنفيذ التزام متمثل في تعويض الطرف الآخر عنها.</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الحيازة؛ أن توضع يد شخص على شيء ملك للغير قاصد تملكه فهنا يكتسب الشخص ملكية الشيء بشرط أن يسيطر عليه بمدة 15 عاماً دون انقطاع، وهنا لا يجوز تملك العقارات التابعة للدولة أو لأشخاص اعتباريين ولا يجوز أن تكون تابعة للعقارات الخيرية وهذا في الغالب الأعم ويختلف من قانون مدني إلى آخر. </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45800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786744"/>
            <a:ext cx="8417320" cy="229883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التصرفات القانونية:</a:t>
            </a:r>
          </a:p>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يعرّف التصرف بأنه الفعل الذي يقوم به الشخص، وينتج التصرف باتجاه الإرادة نحو إحداث أثر قانوني كما ذكرت سابقاً إما أن ينشئ حق كالهبة أو أن ينقل الحق كحوالة الحق أو أن يعدل أو ينهي الحق، ومثاله عقد البيع كأن أقول أراد البائع أن يبيع شيء واتجهت إرادته نحو نقل ملكية هذا المبيع للمشتري وأن يكسب نتيجتها ثمن المبيع وهذا هو التصرف يتبعه كثير من الأحداث.</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05238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37433" y="1599946"/>
            <a:ext cx="8417320" cy="4727128"/>
          </a:xfrm>
          <a:prstGeom prst="rect">
            <a:avLst/>
          </a:prstGeom>
          <a:noFill/>
        </p:spPr>
        <p:txBody>
          <a:bodyPr wrap="square" rtlCol="0">
            <a:spAutoFit/>
          </a:bodyPr>
          <a:lstStyle/>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أنواع التصرف القانوني:</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الأول: الذي يصدر من جانبين وهو ما يعرف بالعقد فهو ناشئ عن توافق إرادتين.</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الثاني: هو الذي يصدر من إرادة منفردة أي من جانب واحد ويعرف بالتصرف الانفرادي.</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ويعرف العقد بأنه اتفاق بين طرفين أو أكثر لإحداث أمر ما تتوافق فيه الإرادات وينشأ عن طريق القبول والإيجاب بحيث يعرف الإيجاب على أنه كل ما صدر من المتعاقد الأول نحو الآخر للاتفاق على جمع وتوافق الإرادتين، أما القبول فهو انحصار رأي المتعاقد الثاني تعبيراً على قبوله لما صدر من الطرف الأول، وهكذا يتم العقد بتوافر أركانه الأساسية:</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التراضي.</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المحل.</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السبب.</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224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670820" y="2273062"/>
            <a:ext cx="8417320" cy="4074833"/>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أما التصرف الانفرادي فيعرف على أنه إحداث فعل أو تصرف من جانب واحد أي بمعنى الشخص لا يحتاج إلى إرادة شخص أخر لحدوث العمل القانوني الذي سيقوم فيه ومثالها الوصية أن يوصي الشخص لا يحتاج لإرادات أخرى بل يكتفي بإرادته المنفردة حتى دون قبول </a:t>
            </a:r>
            <a:r>
              <a:rPr lang="ar-AE" sz="1600" b="1" dirty="0" err="1">
                <a:effectLst/>
                <a:latin typeface="Alexandria" pitchFamily="2" charset="-78"/>
                <a:ea typeface="Calibri" panose="020F0502020204030204" pitchFamily="34" charset="0"/>
                <a:cs typeface="Alexandria" pitchFamily="2" charset="-78"/>
              </a:rPr>
              <a:t>الموصى</a:t>
            </a:r>
            <a:r>
              <a:rPr lang="ar-AE" sz="1600" b="1" dirty="0">
                <a:effectLst/>
                <a:latin typeface="Alexandria" pitchFamily="2" charset="-78"/>
                <a:ea typeface="Calibri" panose="020F0502020204030204" pitchFamily="34" charset="0"/>
                <a:cs typeface="Alexandria" pitchFamily="2" charset="-78"/>
              </a:rPr>
              <a:t> له أو الوعد بالجائزة هذا فعل أحدثه شخص بإرادته مثل من يوعد ويعمم بوعده أن من يجد شيئاً مفقوداً، سيكافئ بجائزة. </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وتتلخص شروط الإرادة المنفردة كي تكون مصدر من مصادر الحق أن يكون له أهلية التعاقد في الملتزم، وأن تخلو الإرادة من عيوب الرضا، ويكون المحل موجود والسبب مشروع.</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9995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00455" y="1755746"/>
            <a:ext cx="8417320" cy="4682692"/>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إثبات الحق:</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يترتب على إثبات الحق قيام آثاره القانونية، وهو إقامة الدليل أمام القضاء بالطرق التي يحددها القانون على وجود أو صحة واقعة قانونية متنازع فيها، وتهدف عملية الإثبات إلى إظهار الحقيقة بشأن الواقعة القانونية محل النزاع، حتى يتمكن القاضي من إصدار حكم عادل يستند إلى هذه الحقيقة.</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عندما يقوم فرد أو مؤسسة بمطالبة حقوقهم أو دفاعهم عنها أمام المحكمة أو السلطات القانونية، يجب عليهم تقديم الأدلة والشهادات التي تثبت صحة مطالبتهم وتدعمها، وهذه الأدلة يمكن أن تشمل وثائق مكتوبة، شهادة شهود عيان، دلائل فيديو أو صوتية، تقارير خبراء، أو أي أدلة أخرى ذات صلة.</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4168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8752" y="2973041"/>
            <a:ext cx="8120726"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إن إثبات الحق ليس مهمة سهلة، حيث يتعين على الشخص أو المؤسسة أن يقوموا بجمع وتنظيم الأدلة وتقديمها بشكل منطقي ومقنع لدعم حالتهم القانونية، ويعد إثبات الحق جزءًا أساسيًا من نظام العدالة القانونية ويلعب دورًا مهمًا في تحقيق العدالة وفحص الأمور القانونية بشكل عادل وشفاف.</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650610" y="1607815"/>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014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2048445"/>
            <a:ext cx="8465615" cy="4054508"/>
          </a:xfrm>
          <a:prstGeom prst="rect">
            <a:avLst/>
          </a:prstGeom>
          <a:noFill/>
        </p:spPr>
        <p:txBody>
          <a:bodyPr wrap="square" rtlCol="0">
            <a:spAutoFit/>
          </a:bodyPr>
          <a:lstStyle/>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طرق إثبات الحق:</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طرق إثبات الحق هي الوسائل التي حددها القانون للشخص كي يمكنه أن يقيم الدليل على صحة ما يدعيه، لذلك فإن طرق الإثبات هي أدلة الإثبات، وهي خمسة وسائل:</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1.	الكتابة: وهي أقوى طرق الإثبات، وتشمل العقود والوثائق الرسمية والعرفية.</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2.	الشهادة: وهي شهادة الشهود أمام القضاء على واقعة قانونية معينة.</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3.	الإقرار: وهو اعتراف الخصم بواقعة مدعي بها عليه.</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4.	القرائن: وهي استنتاج يُستخلص من مجموعة من الوقائع التي لا تُثبت الواقعة القانونية مباشرةً، ولكنها تُرجح حدوثها.</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5.	اليمين: وهي يمين يحلفها المدعي على صحة ادعائه.</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307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317561"/>
            <a:ext cx="8120726" cy="343619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ولطرق الإثبات أهمية كبيرة في مجال القضاء، حيث أنها تساعد القاضي على إصدار حكم عادل يستند إلى الحقيقة بشأن الواقعة القانونية محل النزاع.</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الكتابة:</a:t>
            </a:r>
          </a:p>
          <a:p>
            <a:pPr marL="285750" indent="-285750" algn="justLow" rtl="1">
              <a:lnSpc>
                <a:spcPct val="200000"/>
              </a:lnSpc>
              <a:spcBef>
                <a:spcPts val="600"/>
              </a:spcBef>
              <a:spcAft>
                <a:spcPts val="300"/>
              </a:spcAft>
              <a:buFont typeface="Wingdings" panose="05000000000000000000" pitchFamily="2" charset="2"/>
              <a:buChar char="v"/>
            </a:pPr>
            <a:r>
              <a:rPr lang="ar-AE" sz="1600" b="1" dirty="0">
                <a:effectLst/>
                <a:latin typeface="Alexandria" pitchFamily="2" charset="-78"/>
                <a:ea typeface="Calibri" panose="020F0502020204030204" pitchFamily="34" charset="0"/>
                <a:cs typeface="Alexandria" pitchFamily="2" charset="-78"/>
              </a:rPr>
              <a:t>تكون الكتابة حجة على من صدرت عنه، ما لم يثبت تزويرها.</a:t>
            </a:r>
          </a:p>
          <a:p>
            <a:pPr marL="285750" indent="-285750" algn="justLow" rtl="1">
              <a:lnSpc>
                <a:spcPct val="200000"/>
              </a:lnSpc>
              <a:spcBef>
                <a:spcPts val="600"/>
              </a:spcBef>
              <a:spcAft>
                <a:spcPts val="300"/>
              </a:spcAft>
              <a:buFont typeface="Wingdings" panose="05000000000000000000" pitchFamily="2" charset="2"/>
              <a:buChar char="v"/>
            </a:pPr>
            <a:r>
              <a:rPr lang="ar-AE" sz="1600" b="1" dirty="0">
                <a:effectLst/>
                <a:latin typeface="Alexandria" pitchFamily="2" charset="-78"/>
                <a:ea typeface="Calibri" panose="020F0502020204030204" pitchFamily="34" charset="0"/>
                <a:cs typeface="Alexandria" pitchFamily="2" charset="-78"/>
              </a:rPr>
              <a:t>تُعتبر الكتابة الرسمية حجة على الكافة، ما لم يثبت بطلانها.</a:t>
            </a:r>
          </a:p>
          <a:p>
            <a:pPr marL="285750" indent="-285750" algn="justLow" rtl="1">
              <a:lnSpc>
                <a:spcPct val="200000"/>
              </a:lnSpc>
              <a:spcBef>
                <a:spcPts val="600"/>
              </a:spcBef>
              <a:spcAft>
                <a:spcPts val="300"/>
              </a:spcAft>
              <a:buFont typeface="Wingdings" panose="05000000000000000000" pitchFamily="2" charset="2"/>
              <a:buChar char="v"/>
            </a:pPr>
            <a:r>
              <a:rPr lang="ar-AE" sz="1600" b="1" dirty="0">
                <a:effectLst/>
                <a:latin typeface="Alexandria" pitchFamily="2" charset="-78"/>
                <a:ea typeface="Calibri" panose="020F0502020204030204" pitchFamily="34" charset="0"/>
                <a:cs typeface="Alexandria" pitchFamily="2" charset="-78"/>
              </a:rPr>
              <a:t>تُعتبر الكتابة العرفية حجة على من صدرت عنه، ما لم ينكرها أو يُثبت تزويرها.</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7839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2960644"/>
            <a:ext cx="10541000" cy="152798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الشهادة:</a:t>
            </a: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يجب على الشاهد أن يكون عاقلاً بالغاً رشيداً، وأن يكون شاهداً على الواقعة بنفسه، وأن يكون قادراً على الإدلاء بها بوضوح ودقة.</a:t>
            </a: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يجوز لرئيس المحكمة أن يأمر بإعادة سماع الشاهد إذا كانت شهادته غير واضحة أو غير دقيقة.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39251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1757073"/>
            <a:ext cx="10541000" cy="5636864"/>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الإقرار:</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يكون الإقرار حجة على من صدر عنه، ما لم يثبت فسخه.</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يجب أن يكون الإقرار صادراً من الخصم نفسه، وأن يكون صادراً عن علم واختيار، وأن يكون متوافقاً مع الواقع.</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القرائن: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يجب أن تكون القرائن قوية ومترابطة، وأن تكون مقبولة في نظر القانون.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اليمين: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تكون اليمين حجة على من حلفها، ما لم يثبت كذبها.</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يجب أن تكون اليمين مشروعة، وأن تكون المدعي أهلاً لها، وأن تكون الواقعة التي يحلف عليها المدعي واقعة قانونية.</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19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825500" y="2380626"/>
            <a:ext cx="10541000" cy="2612959"/>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أهمية اللائحة التنفيذية لنظام الإثبات:</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لائحة نظام الإثبات هي وثيقة قانونية مهمة، حيث أنها تنظم إجراءات الإثبات أمام القضاء، مما يساعد على إصدار أحكام عادلة تستند إلى الحقيقة.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محل إثبات الحق:</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محل إثبات الحق هو الواقعة القانونية التي يدور حولها النزاع. وتهدف عملية الإثبات إلى إثبات هذه الواقعة القانونية، حتى يتمكن القاضي من إصدار حكم عادل يستند إلى الحقيقة.</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5934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420586" y="2659255"/>
            <a:ext cx="10541000" cy="2843792"/>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وهناك عدة أنواع من الوقائع القانونية التي يمكن إثباتها، منها:</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الوقائع المادية: وهي الوقائع التي تحدث في العالم المادي، مثل وقوع حادث أو جريمة.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الوقائع القانونية: وهي الوقائع التي تنشأ آثاراً قانونية، مثل عقد الزواج أو عقد البيع.</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الوقائع النفسية: وهي الوقائع التي تتعلق بأفكار ومشاعر الأشخاص، مثل الرضا أو الغش.</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38120"/>
            <a:ext cx="10541000" cy="298229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وفيما يلي بعض الأمثلة على محل إثبات الحق:</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دعوى المطالبة بحق ملكية عقار، فإن محل الإثبات هو الواقعة القانونية التي تثبت ملكية المدعي للعقار، مثل عقد البيع أو عقد الهبة.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دعوى المطالبة بالتعويض عن حادث مرور، فإن محل الإثبات هو الواقعة القانونية التي تثبت وقوع الحادث والضرر الذي لحق بالمدعي، مثل تقرير المرور أو شهادة الشهود.</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دعوى إثبات نسب الطفل، فإن محل الإثبات هو الواقعة القانونية التي تثبت صلة القرابة بين الطفل ووالده، مثل شهادة الميلاد أو </a:t>
            </a:r>
            <a:r>
              <a:rPr lang="ar-AE" sz="1600">
                <a:effectLst/>
                <a:latin typeface="Alexandria" pitchFamily="2" charset="-78"/>
                <a:ea typeface="Calibri" panose="020F0502020204030204" pitchFamily="34" charset="0"/>
                <a:cs typeface="Alexandria" pitchFamily="2" charset="-78"/>
              </a:rPr>
              <a:t>شهادة الأبوة</a:t>
            </a:r>
            <a:r>
              <a:rPr lang="ar-AE" sz="1600">
                <a:latin typeface="Alexandria" pitchFamily="2" charset="-78"/>
                <a:ea typeface="Calibri" panose="020F0502020204030204" pitchFamily="34" charset="0"/>
                <a:cs typeface="Alexandria" pitchFamily="2" charset="-78"/>
              </a:rPr>
              <a:t>.</a:t>
            </a: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3283072"/>
            <a:ext cx="8417320" cy="1775614"/>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شروط محل الإثبات: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المشروعية: أي أن تكون الواقعة القانونية مشروعة في نظر القانون.</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الأهمية: أي أن تكون الواقعة القانونية ذات أهمية في الدعوى.</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القابلية للإثبات: أي أن تكون الواقعة القانونية قابلة للإثبات بإحدى طرق الإثبات.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990106"/>
            <a:ext cx="8417320" cy="2578911"/>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عبء الإثبات هو عبء يقع على عاتق الخصم الذي يدعى بواقعة معينة، حيث يجب عليه تقديم الدليل على صحة ادعائه. وقاعدة عبء الإثبات هي قاعدة عامة تسري على جميع الدعاوى، إلا إذا نص القانون على خلاف ذلك.</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ويكون عبء الإثبات على المدعي في الأصل، حيث يجب عليه أن يثبت ما يدعيه من وقائع، حتى يتمكن القاضي من الحكم لصالحه. أما المدعى عليه، فلا يتحمل عبء الإثبات إلا إذا دفع بدفع مضاد، يتطلب منه تقديم دليل على صحته، ويترتب على عدم إثبات المدعي عبء الإثبات أن يحكم عليه القاضي بطلبات المدعى عليه، أو بعدم قبول الدعوى.</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36370" y="1329617"/>
            <a:ext cx="8417320" cy="499495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قواعد عبء الإثبات: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الأصل: عبء الإثبات يقع على عاتق المدعي.</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الدفع المضاد: إذا دفع المدعى عليه بدفع مضاد، فإن عبء الإثبات يقع على عاتقه.</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الاستثناء: يجوز للقانون أن يضع عبء الإثبات على عاتق الخصم الآخر.</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من الذي يقع عليه عبء الاثبات: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يقع عبء الإثبات على عاتق الخصم الذي يدعى بواقعة معينة، حيث يجب عليه تقديم الدليل على صحة ادعائه. وقاعدة عبء الإثبات هي قاعدة عامة تسري على جميع الدعاوى، إلا إذا نص القانون على خلاف ذلك.</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ويكون عبء الإثبات على المدعي في الأصل، حيث يجب عليه أن يثبت ما يدعيه من وقائع، حتى يتمكن القاضي من الحكم لصالحه. أما المدعى عليه، فلا يتحمل عبء الإثبات إلا إذا دفع بدفع مضاد، يتطلب منه تقديم دليل على صحته.</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94491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458086" y="2466789"/>
            <a:ext cx="8417320" cy="3154453"/>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متى ينتقل عبء الإثبات على المدعى عليه:</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إذا دفع المدعى عليه بدفع مضاد: يجوز للمدعى عليه أن يدفع بدفع مضاد، وهو واقعة يدعي بها المدعى عليه، وتؤدي إلى رفض طلبات المدعي. وفي هذه الحالة، يقع عبء الإثبات على المدعى عليه، حيث يجب عليه أن يثبت صحة دفعه المضاد.</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إذا كان المدعى عليه هو من يملك وسائل الإثبات: إذا كان المدعى عليه هو من يملك وسائل الإثبات، فإن عبء الإثبات يقع عليه، حيث يجب عليه أن يقدم هذه الوسائل إلى المحكمة.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إذا كان المدعى عليه هو من يدعي بواقعة سلبية: إذا كان المدعى عليه هو من يدعي بواقعة سلبية، فإن عبء الإثبات يقع عليه، حيث يجب عليه أن يثبت عدم صحة واقعة المدعي.</a:t>
            </a: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358138" y="2190398"/>
            <a:ext cx="8730002" cy="3815019"/>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ما هي القواعد العامة في الاثبات:</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حرية الإثبات: تعني هذه القاعدة أن للخصوم حرية اختيار وسائل الإثبات التي يرون أنها مناسبة لإثبات حقوقهم أو دفوعهم.</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عبء الإثبات: تعني هذه القاعدة أن يقع على عاتق الخصم الذي يدعى بواقعة معينة تقديم الدليل على صحة ادعائه. ويكون عبء الإثبات على المدعي في الأصل، حيث يجب عليه أن يثبت ما يدعيه من وقائع، حتى يتمكن القاضي من الحكم لصالحه. أما المدعى عليه، فلا يتحمل عبء الإثبات إلا إذا دفع بدفع مضاد، يتطلب منه تقديم دليل على صحته.</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003339" y="2063172"/>
            <a:ext cx="8730002" cy="3930435"/>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قرينة البراءة: تعني هذه القاعدة أن المتهم بريء حتى تثبت إدانته بحكم نهائي. وتقوم هذه القاعدة على فكرة أن المتهم غير مذنب حتى يثبت العكس، وذلك لحماية حقوقه وحرياته.</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الأخذ بأقوى دليل: تعني هذه القاعدة أن المحكمة تأخذ بالدليل الأقوى إذا قدم الخصم دليلين متعارضين. ويكون الدليل أقوى إذا كان أكثر إقناعاً، أو إذا كان أكثر ملاءمة لواقعة الدعوى.</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468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797524"/>
            <a:ext cx="8120726" cy="269432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الأخذ بأرجح الأدلة: تعني هذه القاعدة أن المحكمة تأخذ بأرجح الأدلة إذا قدم الخصم عدة أدلة متساوية في القوة. ويكون الدليل أرجح إذا كان أكثر ملاءمة لواقعة الدعوى، أو إذا كان أكثر ثباتاً.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قاعدة الأخذ بشهادة الشهود: تعني هذه القاعدة أن شهادة الشهود هي من أهم طرق الإثبات، إلا أنها تخضع لشروط معينة، منها أن تكون الشهود ذوي أهلية شهادتهم، وأن تكون شهادتهم مطابقة للحقيقة.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8752" y="3137730"/>
            <a:ext cx="8120726" cy="1889492"/>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استبعاد الدليل المتحصل عليه بطرق غير مشروعة: تعني هذه القاعدة أن لا يجوز للمحكمة أن تأخذ بأي دليل تم الحصول عليه بطرق غير مشروعة، مثل التعذيب أو الإكراه. وذلك لحماية حقوق الإنسان وحرياته.</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وتهدف هذه القواعد إلى تحقيق العدالة بين الخصوم، وضمان استقرار المعاملات، وحماية حقوق الأفراد.</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511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2588399"/>
            <a:ext cx="8120726" cy="3500702"/>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شهود الإثبات </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شهود الإثبات هم الأشخاص الذين شاهدوا الواقعة محل النزاع، ويقدمون شهادتهم أمام المحكمة لإثبات صحة أو عدم صحة هذه الواقعة.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ولكي يكون الشاهد مؤهلاً للإدلاء بشهادة الإثبات، يجب أن تتوفر فيه عدة شروط، منها: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بالغاً عاقلاً.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حاضراً في مكان الواقعة وقت وقوعها.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قادراً على تمييز الحقيقة من الباطل.</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غير محكوم عليه بعقوبة جناية أو جنحة مخلة بالشرف أو الأمانة.</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760099" y="2786744"/>
            <a:ext cx="8120726" cy="200490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وتختص المحكمة بتقدير صحة شهادة الشاهد، وذلك بناءً على ما يدلي به من أقوال، وما يقدمه من أدلة، وما تقتضيه ظروف الدعوى..</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وبذلك، فإن شهود الإثبات هم الأشخاص الذين شاهدوا الواقعة محل النزاع، ويقدمون شهادتهم أمام المحكمة لإثبات صحة أو عدم صحة هذه الواقعة.</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4397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208135" y="3425801"/>
            <a:ext cx="8669584" cy="1584601"/>
          </a:xfrm>
          <a:prstGeom prst="rect">
            <a:avLst/>
          </a:prstGeom>
          <a:noFill/>
        </p:spPr>
        <p:txBody>
          <a:bodyPr wrap="square" rtlCol="0">
            <a:spAutoFit/>
          </a:bodyPr>
          <a:lstStyle/>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وفيما يلي بعض الشروط التي يجب توافرها في شهادة الشهود:</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أن تكون شهادة الشاهد صريحة وواضحة.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أن تكون شهادة الشاهد خالية من أي تحيز أو مصلحة شخصية.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أن تكون شهادة الشاهد مطابقة للحقيقة.</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437433" y="2511149"/>
            <a:ext cx="8669584" cy="338374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ويظهر أن إثبات الحق هو عملية حيوية تشكل الأساس القانوني لتحقيق العدالة وضمان احترام الحقوق والواجبات في القانون. إن تقديم الأدلة والشهادات بشكل صحيح ومقنع يعزز فرص نجاح القضايا القانونية ويساهم في حل النزاعات بشكل فعال.</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لذا، يجب على الأفراد والمؤسسات أن يكونوا على دراية بأهمية إثبات الحق وأساليب جمع وتقديم الأدلة بشكل دقيق ومنظم. إن الامتثال للإجراءات القانونية واحترام حقوق الجميع يعزز النظام القانوني ويعمل على تعزيز العدالة والثقة في المجتمع.</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نهاية المطاف، إن الفهم الجيد لإثبات الحق يساعد في حماية الحقوق الشخصية والمؤسسية وضمان تطبيق القانون بشكل صحيح، كما أن التزام العدالة والشفافية في إثبات الحق يشكل الأساس لبناء مجتمع يعتمد على حكم القانون.</a:t>
            </a: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753140" y="2095405"/>
            <a:ext cx="10541000" cy="3689921"/>
          </a:xfrm>
          <a:prstGeom prst="rect">
            <a:avLst/>
          </a:prstGeom>
          <a:noFill/>
        </p:spPr>
        <p:txBody>
          <a:bodyPr wrap="square" rtlCol="0">
            <a:spAutoFit/>
          </a:bodyPr>
          <a:lstStyle/>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لا يمكن اعتبار نظرية التعسف في استعمال الحق من النظريات الحديثة، بل هي من النظرية منذ القدم وترجع جذورها إلى القانون الروماني ثم انتقلت منه إلى القانون الفرنسي القديم الذي اعتبر أن الشخص يكون متعسفا في استعمال حقه في حالة إذا ما قصد الاضرار بغيره.</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كما عرف الفقه الإسلامي هذه النظرية وأسهم وافر في صياغتها كنظرية عامة تهدف بالأساس إلى تحقيق التوازن بين المصالح الفردية المشروعة في أصلها والمعارضة فيما بينهما ومن باب أولى بينها وبين المصلحة العامة للمجتمع وهي تستند في ذلك إلى الكثير من الآيات القرآنية والأحاديث النبوية الشريفة التي تنهى عن إلحاق الضرر بالغير كقوله تعالى في سورة النساء الآية (12) ( مِنْ بَعْدِ وَصِيَّةٍ يُوصَى بِهَا أَوْ دَيْنٍ غَيْرَ مُضَارٍّ وَصِيَّةً مِنَ اللَّهِ وَاللَّهُ عَلِيمٌ حَلِيمٌ)وقوله جل وعلا  في سورة البقرة الآية (231)( وَإِذَا طَلَّقْتُمُ النِّسَاءَ فَبَلَغْنَ أَجَلَهُنَّ فَأَمْسِكُوهُنَّ بِمَعْرُوفٍ أَوْ سَرِّحُوهُنَّ بِمَعْرُوفٍ ۚ وَلَا تُمْسِكُوهُنَّ ضِرَارًا لِّتَعْتَدُوا) ووجه الدلالة في هذه الآية جواز ممارسة الزوج حقه المشروع في الطلاق والعودة في الإمساك غير أن الإمساك بقصد الإضرار أمر غير مشروع لأنه تعسف في استعمال حق في غير ما شرع له . ومن السنة قول النبي صلى الله عليه وسلم:(لا ضرار ولا ضرار) فإن نظرية التعسف في استعمال الحق في الفقه الإسلامي تستند في الواقع العملي من فقه الصحابة رضي اللّه عنهم وفتاواهم واجتهادات الائمة المجتهدين من بعدهم.</a:t>
            </a:r>
          </a:p>
        </p:txBody>
      </p:sp>
      <p:sp>
        <p:nvSpPr>
          <p:cNvPr id="4" name="TextBox 3"/>
          <p:cNvSpPr txBox="1"/>
          <p:nvPr/>
        </p:nvSpPr>
        <p:spPr>
          <a:xfrm>
            <a:off x="9264625" y="6292631"/>
            <a:ext cx="2616200" cy="400110"/>
          </a:xfrm>
          <a:prstGeom prst="rect">
            <a:avLst/>
          </a:prstGeom>
          <a:noFill/>
        </p:spPr>
        <p:txBody>
          <a:bodyPr wrap="square" lIns="91440" tIns="45720" rIns="91440" bIns="45720" rtlCol="0" anchor="t">
            <a:spAutoFit/>
          </a:bodyPr>
          <a:lstStyle/>
          <a:p>
            <a:pPr algn="ctr"/>
            <a:endParaRPr lang="ar" sz="2000" b="1" dirty="0">
              <a:ea typeface="Calibri"/>
              <a:cs typeface="Aria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2367253"/>
            <a:ext cx="9722445" cy="372845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التعسف في استعمال الحق:</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نظرية إساءة استعمال الحق مردها قواعد المسئولية لا قواعد العدل والانصاف أن القول بإساءة الموظف استعمال حقه يقتضي قيام الدليل على إنه انحرف في أعمال وظيفته عن مقتضى الواجب المفروض عليه وأنه لم يتصرف التصرف الذي اتخذه الا بقصد الأضرار لأغراض نابية عن المصلحة العامة انتفى هذا القصد فإن مناط المسئولية عن تعويض الضرر هو وقوع خطأ وأنه خطأ في استعمال الحق في جلب المنفعة المشروعة.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لذلك نجد أن الإنسان إذا كان له حق فيجب أن يستعمل حقه استعمالا مشروع لا يكون مسئول عما ينشأ عن ذلك من ضرر فنجد أن الاستعمال المشروع لا يفقد الحقوق قيمتها الاجتماعية مادام أصحاب الحقوق لم يتجاوز استعمال حقوقهم في نطاق المشروعية، والحد الفاصل بين المشروعية وعدم المشروعية إذا لم يقصد بها سوى الإضرار بالغير أو إذا كانت المصالح التي يرمي إلى تحقيقها قليلة الأهمية بحيث لا تتناسب البتة مع ما يصيب الغير من ضرر بسببها أو إذا كانت المصالح التي يرمى إلى تحقيقها غير مشروعة.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6710" y="2050358"/>
            <a:ext cx="8671947" cy="3485249"/>
          </a:xfrm>
          <a:prstGeom prst="rect">
            <a:avLst/>
          </a:prstGeom>
          <a:noFill/>
        </p:spPr>
        <p:txBody>
          <a:bodyPr wrap="square" rtlCol="0">
            <a:spAutoFit/>
          </a:bodyPr>
          <a:lstStyle/>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لذلك نجد المعيار هنا اولا قصد الأضرار بالغير ويعتبر من أقدم معايير التعسف في استعمال الحق وأكثرها انتشاراً وهو استعمال الفرد لحقوقه من النكاية والأضرار بالغير مثل مالو قام المالك بغرس أشجار عالية كثيفة في أرضه ولم يقصد منها إلا أن تحجب الضوء عن جاره فيعتبر تعسفا من المالك في استعمال لحقه لأن المقصود منها هو الحق الضرر بالغير</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فنجد إذا استعمل الشخص حقه لتحقيق مصلحة ولكنها كانت قليلة الأهمية بحيث لا تتناسب البته مع ما يصيب الغير من ضرر مثل المالك الذي يطلب هدم بناء جاره لأن الجار قد تجاوز بحسن نية حدود ملكه بمسافة قدرها نصف متر فنجد أن ذلك يترتب عليه الحاق ضرر كبير لصاحب البناء مع قلة أهمية المصلحة حيث يستطيع المطالبة بالتعويض عن تلك المسافة.</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ونجد أيضا عدم المشروعية إذا استعمل حقه لتحقيق غرض غير مشروع مثل رب العمل الذي يستعمل حقه بفصل العامل لمجرد أنه التحق بالكلية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6710" y="2436290"/>
            <a:ext cx="8671947" cy="2320315"/>
          </a:xfrm>
          <a:prstGeom prst="rect">
            <a:avLst/>
          </a:prstGeom>
          <a:noFill/>
        </p:spPr>
        <p:txBody>
          <a:bodyPr wrap="square" rtlCol="0">
            <a:spAutoFit/>
          </a:bodyPr>
          <a:lstStyle/>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إثبات التعسف في استعمال الحق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يقع عبء إثبات التعسف في استعمال الحق على الشخص المدعي وجوده بأن صاحب الحق قد انحرف أثناء استعماله لحقه ويستطيع الإثبات بكافة طرق الاثبات.</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جزاء التعسف في استعمال الحق</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إن استعمال الحق استعمالا مشروعاً لا يرتب جزاء ولا يكون مسؤولا عما ينشأ عن ذلك من ضرر بعكس مالو استعمله استعمال غير مشروع فإنه يكون مسؤول عن الضرر الذي نشأ بسب ذلك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258596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6710" y="2640961"/>
            <a:ext cx="8671947" cy="211564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3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يكون استعمال الحق تعسفيًّا في الحالات الآتية: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أ- إذا لم يقصد بالاستعمال سوى الإضرار بالغير.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ب- إذا كانت المنفعة من استعماله لا تتناسب مطلقًا مع ما يسببه للغير من ضرر.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ج- إذا كان استعماله في غير ما شُرع له أو لغاية غير مشروعة.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6096831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254737"/>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مصادر الحق وإثباته</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797A7D-D104-4CBF-BBED-5D6894550530}">
  <ds:schemaRefs>
    <ds:schemaRef ds:uri="http://schemas.microsoft.com/sharepoint/v3/contenttype/forms"/>
  </ds:schemaRefs>
</ds:datastoreItem>
</file>

<file path=customXml/itemProps2.xml><?xml version="1.0" encoding="utf-8"?>
<ds:datastoreItem xmlns:ds="http://schemas.openxmlformats.org/officeDocument/2006/customXml" ds:itemID="{2F0A98C3-3AC1-4D29-AB31-6FB7899D7B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026DF89-6C7D-40F8-9206-BDFECBDE118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1082</TotalTime>
  <Words>3668</Words>
  <Application>Microsoft Office PowerPoint</Application>
  <PresentationFormat>شاشة عريضة</PresentationFormat>
  <Paragraphs>258</Paragraphs>
  <Slides>42</Slides>
  <Notes>22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42</vt:i4>
      </vt:variant>
    </vt:vector>
  </HeadingPairs>
  <TitlesOfParts>
    <vt:vector size="49"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48</cp:revision>
  <dcterms:created xsi:type="dcterms:W3CDTF">2023-04-29T09:08:00Z</dcterms:created>
  <dcterms:modified xsi:type="dcterms:W3CDTF">2026-04-09T07:36:13Z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