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notesSlides/notesSlide4.xml" ContentType="application/vnd.openxmlformats-officedocument.presentationml.notesSlide+xml"/>
  <Override PartName="/ppt/ink/ink6.xml" ContentType="application/inkml+xml"/>
  <Override PartName="/ppt/notesSlides/notesSlide5.xml" ContentType="application/vnd.openxmlformats-officedocument.presentationml.notesSlide+xml"/>
  <Override PartName="/ppt/ink/ink7.xml" ContentType="application/inkml+xml"/>
  <Override PartName="/ppt/notesSlides/notesSlide6.xml" ContentType="application/vnd.openxmlformats-officedocument.presentationml.notesSlide+xml"/>
  <Override PartName="/ppt/ink/ink8.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9.xml" ContentType="application/inkml+xml"/>
  <Override PartName="/ppt/notesSlides/notesSlide9.xml" ContentType="application/vnd.openxmlformats-officedocument.presentationml.notesSlide+xml"/>
  <Override PartName="/ppt/ink/ink10.xml" ContentType="application/inkml+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481" r:id="rId4"/>
    <p:sldId id="482" r:id="rId5"/>
    <p:sldId id="271" r:id="rId6"/>
    <p:sldId id="484" r:id="rId7"/>
    <p:sldId id="530" r:id="rId8"/>
    <p:sldId id="531" r:id="rId9"/>
    <p:sldId id="562" r:id="rId10"/>
    <p:sldId id="549" r:id="rId11"/>
    <p:sldId id="529" r:id="rId12"/>
    <p:sldId id="534" r:id="rId13"/>
    <p:sldId id="488" r:id="rId14"/>
    <p:sldId id="486" r:id="rId15"/>
    <p:sldId id="552" r:id="rId16"/>
    <p:sldId id="563" r:id="rId17"/>
    <p:sldId id="551" r:id="rId18"/>
    <p:sldId id="535" r:id="rId19"/>
    <p:sldId id="532" r:id="rId20"/>
    <p:sldId id="539" r:id="rId21"/>
    <p:sldId id="540" r:id="rId22"/>
    <p:sldId id="541" r:id="rId23"/>
    <p:sldId id="542" r:id="rId24"/>
    <p:sldId id="543" r:id="rId25"/>
    <p:sldId id="547" r:id="rId26"/>
    <p:sldId id="548" r:id="rId27"/>
    <p:sldId id="554" r:id="rId28"/>
    <p:sldId id="533" r:id="rId29"/>
    <p:sldId id="557" r:id="rId30"/>
    <p:sldId id="313" r:id="rId31"/>
    <p:sldId id="536" r:id="rId32"/>
    <p:sldId id="558" r:id="rId33"/>
    <p:sldId id="537" r:id="rId34"/>
    <p:sldId id="559" r:id="rId35"/>
    <p:sldId id="538" r:id="rId36"/>
    <p:sldId id="485" r:id="rId37"/>
    <p:sldId id="555" r:id="rId38"/>
    <p:sldId id="560" r:id="rId39"/>
    <p:sldId id="556" r:id="rId40"/>
    <p:sldId id="50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482"/>
            <p14:sldId id="271"/>
            <p14:sldId id="484"/>
            <p14:sldId id="530"/>
            <p14:sldId id="531"/>
            <p14:sldId id="562"/>
            <p14:sldId id="549"/>
            <p14:sldId id="529"/>
            <p14:sldId id="534"/>
            <p14:sldId id="488"/>
            <p14:sldId id="486"/>
            <p14:sldId id="552"/>
            <p14:sldId id="563"/>
            <p14:sldId id="551"/>
            <p14:sldId id="535"/>
            <p14:sldId id="532"/>
            <p14:sldId id="539"/>
            <p14:sldId id="540"/>
            <p14:sldId id="541"/>
            <p14:sldId id="542"/>
            <p14:sldId id="543"/>
            <p14:sldId id="547"/>
            <p14:sldId id="548"/>
            <p14:sldId id="554"/>
            <p14:sldId id="533"/>
            <p14:sldId id="557"/>
            <p14:sldId id="313"/>
            <p14:sldId id="536"/>
            <p14:sldId id="558"/>
            <p14:sldId id="537"/>
            <p14:sldId id="559"/>
            <p14:sldId id="538"/>
            <p14:sldId id="485"/>
            <p14:sldId id="555"/>
            <p14:sldId id="560"/>
            <p14:sldId id="556"/>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8F8F8"/>
    <a:srgbClr val="BDEEDD"/>
    <a:srgbClr val="EE7EA4"/>
    <a:srgbClr val="E3C1DC"/>
    <a:srgbClr val="FAC748"/>
    <a:srgbClr val="C1EFFF"/>
    <a:srgbClr val="81DEFF"/>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852"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8T03:29:45.097"/>
    </inkml:context>
    <inkml:brush xml:id="br0">
      <inkml:brushProperty name="width" value="0.05292" units="cm"/>
      <inkml:brushProperty name="height" value="0.05292" units="cm"/>
      <inkml:brushProperty name="color" value="#FF0000"/>
    </inkml:brush>
  </inkml:definitions>
  <inkml:trace contextRef="#ctx0" brushRef="#br0">14285 14638 0,'0'40'546,"0"0"-530,0 0 0,0 0-1,0 0 1,0 0-16,0 1 31,0-1-15,0 0-1,0 0 48,0 0-47,0 0 46,40-40 1,0 0-1,-40-40 1,40 40-48,-40-40 1,40 40-16,1 0 31,-1-40-15,0 40 15,-40-40-15,40 40-1,-40-40-15,40-1 31,0 1-15,0 40 15,1-40-15,-41 0 15,40 40-15,-40-40-1,40 40 1,-40-40 0,40 40-16,-40-40 31,40 40-15,-40-40-1,40 40 1,-40-40-1,40 40 32</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8T06:28:27.301"/>
    </inkml:context>
    <inkml:brush xml:id="br0">
      <inkml:brushProperty name="width" value="0.05292" units="cm"/>
      <inkml:brushProperty name="height" value="0.05292" units="cm"/>
      <inkml:brushProperty name="color" value="#FF0000"/>
    </inkml:brush>
  </inkml:definitions>
  <inkml:trace contextRef="#ctx0" brushRef="#br0">14044 4972 0,'40'0'391,"0"41"-391,-40-1 16,0 0-1,41 0 1,-41 0 0,40-40-16,-40 40 15,40-40 1,-40 40-16,0 0 31,0 0-15,40-40-16,-40 41 15,40-1 1,0-40 0,-40 40-1,40 0 1,0-40-1,-40 40-15,41-40 32,-1 0-17,0 0 32,0-40-47,0 40 16,0-80-16,0 40 0,41-1 15,-41-39-15,40 0 16,-40 40-16,40 0 16,-39-40-16,-1 39 15,40-39-15,0 40 0,-40-40 16,81-40-16,-41-1 16,-40 41-16,40 0 15,1 0-15,-1-1 16,-40 41-16,40-40 15,-80 40-15,40 0 0,41 0 16,-81-40-16,40 40 16,0-41-16,40 41 15,-40-40-15,40 40 16,-80-40-16,41 40 0,-1-1 16,0 1-16,-40 0 15,40 40-15,0-80 16,0 40-1,-40 0-15,40 40 16,-40-40-16,40 40 16,-40-40-16,41 40 15,-41-40-15,40 40 16,-40-41-16,40 41 16,-40-40-1,40 0 48,-40 0-32</inkml:trace>
  <inkml:trace contextRef="#ctx0" brushRef="#br0" timeOffset="68721.0739">2608 6416 0,'0'40'391,"0"0"-391,0 1 31,0-1-15,0 0-1,0 0-15,0 0 16,40 0 0,-40 0-16,0 0 15,40 0-15,1 41 16,-41-41-16,40 40 0,-40-40 16,0 40-16,40 0 15,-40-39-15,0-1 16,40 0-16,-40 0 15,0 0 1,0 0 0,0 0-1,0 0 1,0 0 15,40-40-15,-40 41-1,40-41 32,0 0 16,0 0-32,1 0-15,-1-41 15,-40 1-15,40 40-16,0-40 0,0 0 15,40 0-15,-40 0 16,1 0-16,39-40 15,0-1-15,41 1 16,-41 0-16,0-40 0,0 80 16,1-41-16,-41 81 15,0-40-15,0 0 16,0 0-16,0 40 16,-40-40-16,40 40 15,0-40-15,1 40 0,-1-40 16,40 0-16,-40-41 15,0 81-15,0-80 16,0 40-16,1 40 16,39-40-16,-40 0 0,40 0 15,0 0-15,1-41 16,-1 1-16,40 0 16,-39 0-16,39 0 15,-80 80-15,40-41 0,41-39 16,-41 40-16,0 0 15,-40 0-15,41 0 16,-41 40-16,0-40 16,0 0-16,0 0 0,40-1 15,-40 41-15,1-40 16,-1 0-16,0 0 16,40 0-16,-40 40 15,0-40-15,41 40 0,-41-40 16,0 0-16,0 0 15,0-1-15,0 41 16,0-40-16,0 40 16,1-40-16,-1 40 0,-40-40 15,40 40-15,-40-40 16,40 40-16,0 0 16,-40-40-1,40 40-15,0 0 16,-40-40-1,40 40 1,1 0 0,-1 0 31,-40-40-16</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8T06:31:43.396"/>
    </inkml:context>
    <inkml:brush xml:id="br0">
      <inkml:brushProperty name="width" value="0.05292" units="cm"/>
      <inkml:brushProperty name="height" value="0.05292" units="cm"/>
      <inkml:brushProperty name="color" value="#FF0000"/>
    </inkml:brush>
  </inkml:definitions>
  <inkml:trace contextRef="#ctx0" brushRef="#br0">2247 6055 0,'0'40'484,"40"1"-468,-40-1-16,40 0 16,-40 40-16,81 0 15,-81-40-15,40 40 16,-40 1-16,40-41 15,0 80-15,0-80 0,0 0 16,-40 0-16,0 1 16,0-1-16,40 0 15,-40 0 17,40 0-17,1-40 16,-41 40-15,40-40 15,0 0 32,-40-40-48,40 0-15,0 0 0,-40 0 16,40 0-16,40-81 16,1-39-16,-41 80 15,80-81-15,1 1 16,-1-41-16,-80 81 0,40 0 16,-39 39-16,39-79 15,-40 80-15,0 40 16,0-41-16,0 41 15,0-80-15,41 40 16,-41 0-16,40-1 0,-40 1 16,0 0-16,41 0 15,-41 40-15,40-41 16,-40 1-16,0 40 0,40-40 16,-39-40-16,39 79 15,-40-39-15,40 40 16,0-40-16,-39 40 15,-1 0-15,40 0 16,-40 0-16,0-1 0,0 1 16,0 0-1,1 0 1,-1 40-16,-40-40 16,40 40-1,0 0 1,-40-40-1,40 40 1,0 0 47</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20:02:40.382"/>
    </inkml:context>
    <inkml:brush xml:id="br0">
      <inkml:brushProperty name="width" value="0.05292" units="cm"/>
      <inkml:brushProperty name="height" value="0.05292" units="cm"/>
      <inkml:brushProperty name="color" value="#FF0000"/>
    </inkml:brush>
  </inkml:definitions>
  <inkml:trace contextRef="#ctx0" brushRef="#br0">2889 9705 0,'80'160'312,"41"41"-296,-81-121-16,-40 40 15,0-80-15,0 1 16,0-1-16,0 0 16,0 0-16,0 80 0,0-40 15,0 1-15,0 39 16,0 80-16,0-39 15,0-41-15,40-80 16,-40 0-16,0 1 16,0-1-16,0 0 31,0 0 16,40-40 0,0-40 0,-40 0-32,40 0 1,0-1-1,41-39-15,-81 0 16,40 40-16,40-40 0,0-81 16,-39 81-16,39 0 15,0-81-15,0 41 16,1 0-16,39-41 16,-40-39-16,0 39 0,41 81 15,-81 0-15,0 40 16,0-40-16,0 40 15,0-41-15,1 41 16,-1-40-16,0 40 16,-40 0-16,40 0 0,0 0 15,-40 0-15,0-1 16,80-39-16,-40 40 16,1-80-16,-1 80 15,0-41-15,40 1 0,-40-40 16,81 40-16,-81 0 15,0 39-15,40-39 16,-80 40-16,80-40 16,-40 40-16,-40 0 0,41 0 15,-1 40-15,-40-41 16,40 1 0,0 0-1,-40 0 16,40 40 1,0 0 15</inkml:trace>
</inkml:ink>
</file>

<file path=ppt/ink/ink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8T04:03:24.270"/>
    </inkml:context>
    <inkml:brush xml:id="br0">
      <inkml:brushProperty name="width" value="0.05292" units="cm"/>
      <inkml:brushProperty name="height" value="0.05292" units="cm"/>
      <inkml:brushProperty name="color" value="#FF0000"/>
    </inkml:brush>
  </inkml:definitions>
  <inkml:trace contextRef="#ctx0" brushRef="#br0">4294 14758 0,'-41'0'579,"41"40"-564,0 0 16,0 0-15,0 1 15,0-1-15,0 0-16,0 0 16,0 40-1,0-40 1,0 0-1,0 0-15,0 1 16,0-1-16,0 0 0,0 0 16,0 0-1,0 0 1,0 0 0,0 0-1,0 0 1,0 0-1,0 1 1,41-41 0,-41 40-16,0 0 31,0 0-15,40 0 15,0-40 0,0 0-15,0 0 15,-40-40-31,40 0 16,0 40-16,0-40 15,1 0-15,-1-1 16,-40 1-16,40 0 15,0 0-15,0 0 16,40-40-16,-80 0 0,81-1 16,-41 41-16,0 0 15,-40 0-15,40 0 16,0 0-16,0-40 16,-40 40-16,0-1 15,40-39-15,0 40 16,-40 0-16,41-40 15,-41 40-15,40 0 16,0-41 0,0 41-16,-40 0 0,40 0 15,0 0-15,-40-40 16,80 0-16,-39-1 16,-1 41-16,-40 0 15,40 0-15,0-40 0,-40 40 16,40 0-16,0-41 15,0 81-15,0-40 16,1-40-16,-1 80 16,0-80-16,0 40 0,0 0 15,0-41-15,0 41 16,0 0-16,-40 0 16,41 40-1,-1-80-15,0 40 16,0 0-1,-40 0-15,40 40 16,-40-40 0,40-1-16,0 41 15,-40-40-15,40 40 16,-40-40 0,41 40-16,-41-40 15,40 40 1,-40-40 31,40 40-47,-40-40 31,40 40-15</inkml:trace>
</inkml:ink>
</file>

<file path=ppt/ink/ink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8T07:04:46.621"/>
    </inkml:context>
    <inkml:brush xml:id="br0">
      <inkml:brushProperty name="width" value="0.05292" units="cm"/>
      <inkml:brushProperty name="height" value="0.05292" units="cm"/>
      <inkml:brushProperty name="color" value="#FF0000"/>
    </inkml:brush>
  </inkml:definitions>
  <inkml:trace contextRef="#ctx0" brushRef="#br0">2769 4692 0,'0'40'422,"0"0"-407,0 0-15,0 0 16,0 40-16,0-40 16,0 1-1,0 39-15,40 0 16,0-40-16,0 40 16,-40-40-16,0 1 15,40-1-15,-40 0 0,0 0 16,40 0-1,-40 0 1,0 0 0,0 0-1,40-40-15,-40 40 16,0 0 0,41 1-1,-41-1 1,0 0 15,40-40-15,-40 40-1,40-40 32,0 0-31,-40-40-16,40 40 15,-40-40-15,40 0 16,0-1-16,0 1 16,41-40-16,-41 40 15,0-40-15,40-40 0,-40 39 16,41 1-16,-1-40 16,40-41-16,-39 81 15,-81 0-15,160-80 16,-120 79-16,40-39 0,1 40 15,-1-41-15,0 41 16,0-40-16,-39 40 16,39 40-16,0-41 0,0-39 15,1 40-15,-41 40 16,40-40-16,0-1 16,0 1-16,1 40 15,-81 0-15,80-40 16,40-41-16,1 41 0,-41 0 15,0 0-15,-40 40 16,81-81-16,-41 81 16,-40-40-16,80 0 15,1-40-15,-41 79 16,-40 1-16,81-40 0,-41 0 16,-40 80-16,40-40 15,-40-40-15,41 80 16,-1-41-16,-40 41 0,-40-40 15,40 40-15,40 0 16,-40-40-16,1 40 16,-1-40-1,0 40 17,0 0-1,0 0 0</inkml:trace>
</inkml:ink>
</file>

<file path=ppt/ink/ink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8T07:06:48.816"/>
    </inkml:context>
    <inkml:brush xml:id="br0">
      <inkml:brushProperty name="width" value="0.05292" units="cm"/>
      <inkml:brushProperty name="height" value="0.05292" units="cm"/>
      <inkml:brushProperty name="color" value="#FF0000"/>
    </inkml:brush>
  </inkml:definitions>
  <inkml:trace contextRef="#ctx0" brushRef="#br0">2608 4732 0,'0'40'453,"0"0"-437,0 40-16,40-40 15,-40 0-15,0 1 16,0-1-16,40 40 15,1-40-15,-41 0 16,0 40-16,40-40 16,-40 1-1,0-1-15,40 0 32,-40 0-17,0 0 1,40 0-1,-40 0 1,0 0 0,0 0 15,40-40-31,-40 40 16,40 1 15,-40-1 0,40-40 16,-40 40-31,40 0-1,1 0 16,-41 0-15,40 0 0,0 0-1,0 0 17,0-40-1,0 0 0,0 0-15,0 0 46,1-40-31,-41 0-31,40 0 16,0 0-16,-40 0 0,40 0 16,0 0-16,-40 0 15,40-1-15,0-39 16,1 40-16,-41 0 16,80-40-16,-40 40 0,40-40 15,-40-1-15,0 1 16,41 0-16,-41 40 15,0-40-15,0-1 16,40 81-16,-80-80 0,40 40 16,1 0-16,-1 0 15,0 0-15,-40 0 16,80 0-16,-40-1 16,40-39-16,1 0 0,-1 0 15,0 40-15,-40 0 16,0-1-16,1-39 15,39 40-15,-40 0 16,0 0-16,0 0 0,0 40 16,0-40-16,1 0 15,-1 0-15,0 40 16,40-81-16,0 41 16,-40 0-16,41 0 15,-41 0-15,40 0 0,-40 0 16,0 0-16,0-1 15,41 1-15,-41-40 16,40 80-16,-40-40 16,40-40-16,1 0 0,-1 40 15,0-41-15,41 1 16,-81 40-16,40 0 16,0 0-16,0 0 15,1-41-15,-41 41 0,0 0 16,40 0-16,-40 0 31,0 0-31,1 40 16,-41-40-16,40 40 15,40-40-15,-40 40 16,-40-40-16,40 40 16,0-40-16,1 40 15,-1-41-15,0 41 16,0-40-16,0 40 15,0-40-15,0 40 16,0-40-16,1 40 16,-41-40-16,40 40 15,0 0-15,-40-40 16,40 40-16,0 0 16,0-40-1,0 40 1,0-40-16,1 40 15,-1 0 1,0 0 0,-40-40-1,40 40-15,0 0 16,0 0 0,-40-41-1,40 41-15,0 0 16,1 0-1,-41-40 1,40 40-16,0 0 16,0-40 15,0 40-15,0 0-1,0 0 1,-40-40-16,40 40 15,1 0 1,-1 0 15,0 0-15,0 0 15,0 0 47</inkml:trace>
</inkml:ink>
</file>

<file path=ppt/ink/ink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8T07:09:04.794"/>
    </inkml:context>
    <inkml:brush xml:id="br0">
      <inkml:brushProperty name="width" value="0.05292" units="cm"/>
      <inkml:brushProperty name="height" value="0.05292" units="cm"/>
      <inkml:brushProperty name="color" value="#FF0000"/>
    </inkml:brush>
  </inkml:definitions>
  <inkml:trace contextRef="#ctx0" brushRef="#br0">3411 3970 0,'0'40'391,"40"0"-391,-40 0 16,0 0-16,40 0 15,-40 0 1,0 1-16,40-41 0,-40 40 16,0 0-16,0 0 15,40-40 1,-40 40-1,0 0-15,0 0 32,0 0-17,0 0 1,40-40-16,-40 41 0,0-1 16,41 0-1,-41 0 1,0 0-1,40-40-15,-40 40 16,0 0-16,40-40 0,-40 40 31,40 0-15,-40 0 0,40-40 15,-40 41 0,40-41 0,0 0 16,-40-41 0,40 41-31,-40-40-16,41 0 15,-41 0-15,40 0 16,0-40 0,0 40-16,-40 0 0,40 0 15,0-1-15,0-39 16,-40 0-16,40 40 15,1-40-15,-41 40 16,80-41-16,-40 41 0,-40-40 16,40 40-16,0-40 15,0 0-15,-40 39 16,40 41-16,1-80 16,-41 40-16,40-40 15,0 40-15,-40 0 16,40 0-1,0-41-15,0 1 16,0 40-16,0 0 16,1-80-16,39 39 0,0 1 15,-40 40-15,0 0 16,0-40-16,1 40 16,-1-41-16,0 41 15,0 0-15,0 0 16,40-40-1,-40 40-15,1 0 16,-41 0-16,40 0 16,0-1-16,40 1 15,-40 0-15,0 0 0,41-40 16,-41 40-16,40-40 16,0 39-1,-40 1-15,41 0 16,-41-40-16,40 80 0,-40-40 15,0 40-15,0-40 16,0 40-16,-40-40 16,41 0-16,-1 0 15,0 40-15,0-41 0,0 41 16,0 0 0,-40-40-16,40 0 15,0 40-15,1-40 0,-1 40 16,0 0-1,-40-40-15,40 40 16,0 0-16,-40-40 16,40 40-16,0 0 15,0 0 1,1 0 15,-1-40-15,0 40 31,0 0-16,0 0 94</inkml:trace>
</inkml:ink>
</file>

<file path=ppt/ink/ink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8T07:12:56.924"/>
    </inkml:context>
    <inkml:brush xml:id="br0">
      <inkml:brushProperty name="width" value="0.05292" units="cm"/>
      <inkml:brushProperty name="height" value="0.05292" units="cm"/>
      <inkml:brushProperty name="color" value="#FF0000"/>
    </inkml:brush>
  </inkml:definitions>
  <inkml:trace contextRef="#ctx0" brushRef="#br0">4574 5534 0,'0'40'422,"0"40"-406,0-40-16,0 0 15,0 81-15,0-81 16,0 80-16,0-40 15,0 41-15,0-81 0,0 0 16,0 0-16,0 0 16,0 0-16,0 0 15,0 0 1,0 1 0,0-1-16,41-40 15,-41 40-15,0 0 31,0 0 1,40-40-32,0 0 47,0 0-32,40-40-15,41-40 16,119-121-16,121-120 15,81 0-15,-121 1 16,0 39-16,-40 0 16,-121 121-16,-39-1 0,39 1 15,-80 80-15,41-1 16,-81 1-16,120-40 0,-79-40 16,79-1-1,-80 1-15,1 39 0,39-39 16,41 0-16,-81 39 15,40-39-15,-40 80 16,1-81-16,39 1 0,-40 80 16,1-81-16,79-39 15,1 39-15,-1-39 16,-40 39-16,-120 121 16,121-80-16,-41 40 0,40-41 15,-79 81-15,-1 0 16,0 0-16,0 0 15,0 40-15,0-40 16,-40 0-16,40 0 0,0 40 16,1-81-16,-1 41 15,0 0-15,-40 0 16,40 40-16,-40-40 16,40 40-16,-40-40 15,40 40 1,-40-40 15,40 40-15</inkml:trace>
</inkml:ink>
</file>

<file path=ppt/ink/ink1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8T07:19:48.466"/>
    </inkml:context>
    <inkml:brush xml:id="br0">
      <inkml:brushProperty name="width" value="0.05292" units="cm"/>
      <inkml:brushProperty name="height" value="0.05292" units="cm"/>
      <inkml:brushProperty name="color" value="#FF0000"/>
    </inkml:brush>
  </inkml:definitions>
  <inkml:trace contextRef="#ctx0" brushRef="#br0">7022 4892 0,'0'40'422,"0"0"-407,0 1 1,0-1 0,0 0-1,0 0 17,0 0-32,40-40 0,-40 40 15,0 0 1,40 0-1,-40 0-15,40 1 47,-40-1-31,0 0 0,0 0-1,41-40 16,-41 40-15,40-40 15,0 0 16,0 0-31,0 0 15,0 0-31,-40-40 0,40 0 16,1 40-16,39-80 15,-40 39-15,0 1 16,0 0-16,40 0 16,1-40-16,-41 40 15,40-40-15,0-1 0,41 1 16,-81 40-16,0 0 15,40 0-15,41-40 16,-81 40-16,40-1 0,-40 1 16,40-40-16,-40 40 15,1 0-15,-1-40 16,40 40-16,-40-1 16,0 41-16,0-40 15,0 0-15,1 40 0,-41-40 16,40 0-16,0 40 15,-40-40-15,40 0 16,0 40-16,0-80 16,0 80-16,41-40 0,-41-1 15,0 1-15,0 0 16,40 0-16,-40 0 16,0 0-16,1 0 15,-1 40 1,0-40-16,0 0 0,0-1 15,0 1 1,0 0 0,0 40-16,1 0 0,-41-80 15,40 80-15,0-40 16,0 40 0,-40-40-16,40 0 15,-40 0-15,40 0 16,0 40-1,-40-41 1,40 41-16,-40-40 16,41 40-16,-41-40 0,40 0 15,0 0 17,-40 0-17,40 0-15,0 0 31,-40 0-15,40 40-16,-40-41 31,40 41-31,0 0 32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2024-05-29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563203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30311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79096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51579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922812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87932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636709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2024-05-29</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2024-05-29</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4.xml"/><Relationship Id="rId5" Type="http://schemas.openxmlformats.org/officeDocument/2006/relationships/image" Target="../media/image12.jp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6.emf"/><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customXml" Target="../ink/ink1.xml"/><Relationship Id="rId5" Type="http://schemas.openxmlformats.org/officeDocument/2006/relationships/image" Target="../media/image14.jp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0.emf"/><Relationship Id="rId2" Type="http://schemas.openxmlformats.org/officeDocument/2006/relationships/image" Target="../media/image16.jpg"/><Relationship Id="rId1" Type="http://schemas.openxmlformats.org/officeDocument/2006/relationships/slideLayout" Target="../slideLayouts/slideLayout14.xml"/><Relationship Id="rId6" Type="http://schemas.openxmlformats.org/officeDocument/2006/relationships/customXml" Target="../ink/ink2.xml"/><Relationship Id="rId5" Type="http://schemas.openxmlformats.org/officeDocument/2006/relationships/image" Target="../media/image3.png"/><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14.xml"/><Relationship Id="rId5" Type="http://schemas.openxmlformats.org/officeDocument/2006/relationships/image" Target="../media/image22.emf"/><Relationship Id="rId4" Type="http://schemas.openxmlformats.org/officeDocument/2006/relationships/customXml" Target="../ink/ink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14.xml"/><Relationship Id="rId5" Type="http://schemas.openxmlformats.org/officeDocument/2006/relationships/image" Target="../media/image22.jpg"/><Relationship Id="rId4" Type="http://schemas.openxmlformats.org/officeDocument/2006/relationships/image" Target="../media/image21.gif"/></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6.xml"/><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6.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6.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8" Type="http://schemas.openxmlformats.org/officeDocument/2006/relationships/image" Target="../media/image32.emf"/><Relationship Id="rId3" Type="http://schemas.openxmlformats.org/officeDocument/2006/relationships/image" Target="../media/image26.jpeg"/><Relationship Id="rId7" Type="http://schemas.openxmlformats.org/officeDocument/2006/relationships/customXml" Target="../ink/ink5.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27.emf"/><Relationship Id="rId5" Type="http://schemas.openxmlformats.org/officeDocument/2006/relationships/customXml" Target="../ink/ink4.xml"/><Relationship Id="rId4" Type="http://schemas.openxmlformats.org/officeDocument/2006/relationships/image" Target="../media/image27.jp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36.emf"/><Relationship Id="rId5" Type="http://schemas.openxmlformats.org/officeDocument/2006/relationships/customXml" Target="../ink/ink6.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38.emf"/><Relationship Id="rId5" Type="http://schemas.openxmlformats.org/officeDocument/2006/relationships/customXml" Target="../ink/ink7.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40.emf"/><Relationship Id="rId5" Type="http://schemas.openxmlformats.org/officeDocument/2006/relationships/customXml" Target="../ink/ink8.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image" Target="../media/image43.emf"/><Relationship Id="rId5" Type="http://schemas.openxmlformats.org/officeDocument/2006/relationships/customXml" Target="../ink/ink9.xml"/><Relationship Id="rId4" Type="http://schemas.openxmlformats.org/officeDocument/2006/relationships/image" Target="../media/image36.jp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45.emf"/><Relationship Id="rId5" Type="http://schemas.openxmlformats.org/officeDocument/2006/relationships/customXml" Target="../ink/ink10.xml"/><Relationship Id="rId4" Type="http://schemas.openxmlformats.org/officeDocument/2006/relationships/image" Target="../media/image37.jpg"/></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70.svg"/><Relationship Id="rId2" Type="http://schemas.openxmlformats.org/officeDocument/2006/relationships/image" Target="../media/image39.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606754" y="2713943"/>
            <a:ext cx="4517583" cy="1200329"/>
          </a:xfrm>
          <a:prstGeom prst="rect">
            <a:avLst/>
          </a:prstGeom>
          <a:noFill/>
        </p:spPr>
        <p:txBody>
          <a:bodyPr wrap="none" rtlCol="0">
            <a:spAutoFit/>
          </a:bodyPr>
          <a:lstStyle/>
          <a:p>
            <a:r>
              <a:rPr lang="ar-SA" sz="3600" b="1" dirty="0" smtClean="0">
                <a:solidFill>
                  <a:srgbClr val="00B0F0"/>
                </a:solidFill>
                <a:latin typeface="Times New Roman" panose="02020603050405020304" pitchFamily="18" charset="0"/>
                <a:cs typeface="Times New Roman" panose="02020603050405020304" pitchFamily="18" charset="0"/>
              </a:rPr>
              <a:t>مواد الرأي في الإعلام الرقمي</a:t>
            </a:r>
          </a:p>
          <a:p>
            <a:pPr algn="ctr"/>
            <a:r>
              <a:rPr lang="ar-SA" sz="3600" b="1" dirty="0" smtClean="0">
                <a:solidFill>
                  <a:srgbClr val="00B0F0"/>
                </a:solidFill>
                <a:latin typeface="Times New Roman" panose="02020603050405020304" pitchFamily="18" charset="0"/>
                <a:cs typeface="Times New Roman" panose="02020603050405020304" pitchFamily="18" charset="0"/>
              </a:rPr>
              <a:t>1- المقال الصحفي</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7428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443398"/>
            <a:ext cx="6868276" cy="467718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تعريف مواد الرأي في الإعلام الرقمي وأهميتها</a:t>
            </a:r>
          </a:p>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المقال الصحفي: </a:t>
            </a:r>
          </a:p>
          <a:p>
            <a:pPr marL="693738" lvl="0" indent="-295275" algn="r" rtl="1">
              <a:lnSpc>
                <a:spcPct val="150000"/>
              </a:lnSpc>
              <a:buFont typeface="Wingdings" panose="05000000000000000000" pitchFamily="2" charset="2"/>
              <a:buChar char="q"/>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تعريف المقال الصحفي </a:t>
            </a:r>
          </a:p>
          <a:p>
            <a:pPr marL="693738" lvl="0" indent="-295275" algn="r" rtl="1">
              <a:lnSpc>
                <a:spcPct val="150000"/>
              </a:lnSpc>
              <a:buFont typeface="Wingdings" panose="05000000000000000000" pitchFamily="2" charset="2"/>
              <a:buChar char="q"/>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نشأة وتطور المقال الصحفي</a:t>
            </a:r>
          </a:p>
          <a:p>
            <a:pPr marL="693738" lvl="0" indent="-295275" algn="r" rtl="1">
              <a:lnSpc>
                <a:spcPct val="150000"/>
              </a:lnSpc>
              <a:buFont typeface="Wingdings" panose="05000000000000000000" pitchFamily="2" charset="2"/>
              <a:buChar char="q"/>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أهمية المقال الصحفي</a:t>
            </a:r>
          </a:p>
          <a:p>
            <a:pPr marL="693738" lvl="0" indent="-295275" algn="r" rtl="1">
              <a:lnSpc>
                <a:spcPct val="150000"/>
              </a:lnSpc>
              <a:buFont typeface="Wingdings" panose="05000000000000000000" pitchFamily="2" charset="2"/>
              <a:buChar char="q"/>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وظائف المقال الصحفي</a:t>
            </a:r>
          </a:p>
          <a:p>
            <a:pPr marL="342900" lvl="0" indent="-342900" algn="r" rtl="1">
              <a:lnSpc>
                <a:spcPct val="150000"/>
              </a:lnSpc>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915274"/>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226393" y="549558"/>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4165600" y="1477884"/>
            <a:ext cx="7346948" cy="4848502"/>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91001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468408" y="1526265"/>
            <a:ext cx="6801911" cy="4708981"/>
          </a:xfrm>
          <a:prstGeom prst="rect">
            <a:avLst/>
          </a:prstGeom>
          <a:noFill/>
        </p:spPr>
        <p:txBody>
          <a:bodyPr wrap="square">
            <a:spAutoFit/>
          </a:bodyPr>
          <a:lstStyle/>
          <a:p>
            <a:pPr algn="r">
              <a:lnSpc>
                <a:spcPct val="150000"/>
              </a:lnSpc>
            </a:pPr>
            <a:r>
              <a:rPr lang="ar-SA" sz="1400" dirty="0" smtClean="0">
                <a:solidFill>
                  <a:srgbClr val="000000"/>
                </a:solidFill>
                <a:latin typeface="Alexandria SemiBold" pitchFamily="2" charset="-78"/>
                <a:cs typeface="Alexandria SemiBold" pitchFamily="2" charset="-78"/>
              </a:rPr>
              <a:t>   </a:t>
            </a:r>
            <a:r>
              <a:rPr lang="ar-SA" sz="2000" dirty="0" smtClean="0">
                <a:solidFill>
                  <a:srgbClr val="000000"/>
                </a:solidFill>
                <a:latin typeface="Alexandria SemiBold" pitchFamily="2" charset="-78"/>
                <a:cs typeface="Alexandria SemiBold" pitchFamily="2" charset="-78"/>
              </a:rPr>
              <a:t>تسعى المواقع الإعلامية والصحف الإلكترونية </a:t>
            </a:r>
          </a:p>
          <a:p>
            <a:pPr algn="r">
              <a:lnSpc>
                <a:spcPct val="150000"/>
              </a:lnSpc>
            </a:pPr>
            <a:r>
              <a:rPr lang="ar-SA" sz="2000" dirty="0" smtClean="0">
                <a:solidFill>
                  <a:srgbClr val="000000"/>
                </a:solidFill>
                <a:latin typeface="Alexandria SemiBold" pitchFamily="2" charset="-78"/>
                <a:cs typeface="Alexandria SemiBold" pitchFamily="2" charset="-78"/>
              </a:rPr>
              <a:t>إلى التميز بمواد الرأي التي تنشرها من خلال جذب النخبة من الكُتاب والخبراء ذوي الخبرة والكفاءة، بالإضافة إلى كُتابها ورسامي الكاريكاتير والاهتمام بالتعبير عن آرائهم بالإضافة إلى نشر رأي الموقع أو الصحيفة والتعليق على الأخبار والأحداث وتقديم تفسيرات وتحليلات للقضايا المختلفة بما يساهم في إثراء وعمق المحتوي.</a:t>
            </a:r>
          </a:p>
          <a:p>
            <a:pPr algn="r">
              <a:lnSpc>
                <a:spcPct val="150000"/>
              </a:lnSpc>
            </a:pPr>
            <a:r>
              <a:rPr lang="ar-SA" sz="2000" smtClean="0">
                <a:solidFill>
                  <a:srgbClr val="000000"/>
                </a:solidFill>
                <a:latin typeface="Alexandria SemiBold" pitchFamily="2" charset="-78"/>
                <a:cs typeface="Alexandria SemiBold" pitchFamily="2" charset="-78"/>
              </a:rPr>
              <a:t>  كما </a:t>
            </a:r>
            <a:r>
              <a:rPr lang="ar-SA" sz="2000" dirty="0" smtClean="0">
                <a:solidFill>
                  <a:srgbClr val="000000"/>
                </a:solidFill>
                <a:latin typeface="Alexandria SemiBold" pitchFamily="2" charset="-78"/>
                <a:cs typeface="Alexandria SemiBold" pitchFamily="2" charset="-78"/>
              </a:rPr>
              <a:t>أتاحت شبكة الإنترنت مساحة لتعليقات القراء التي تُشكل استجابة فورية، إضافة إلى المساحة غير المحدودة لنشر مواد الرأي.</a:t>
            </a:r>
            <a:r>
              <a:rPr lang="ar-SA" sz="1600" dirty="0" smtClean="0">
                <a:solidFill>
                  <a:srgbClr val="000000"/>
                </a:solidFill>
                <a:latin typeface="Alexandria SemiBold" pitchFamily="2" charset="-78"/>
                <a:cs typeface="Alexandria SemiBold" pitchFamily="2" charset="-78"/>
              </a:rPr>
              <a:t> </a:t>
            </a:r>
            <a:endParaRPr lang="en-US" sz="16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33644" y="846942"/>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973014" y="951648"/>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947544"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4490" t="25793" b="29762"/>
          <a:stretch/>
        </p:blipFill>
        <p:spPr>
          <a:xfrm>
            <a:off x="180431" y="1771936"/>
            <a:ext cx="4367381" cy="4526136"/>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 t="12131" r="2946" b="4143"/>
          <a:stretch/>
        </p:blipFill>
        <p:spPr>
          <a:xfrm>
            <a:off x="-1550946" y="1668218"/>
            <a:ext cx="5056140" cy="3007129"/>
          </a:xfrm>
          <a:prstGeom prst="rect">
            <a:avLst/>
          </a:prstGeom>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5988395" y="1623972"/>
            <a:ext cx="5695605"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FFBC9732-D32E-DCF9-3982-D4B68F971747}"/>
              </a:ext>
            </a:extLst>
          </p:cNvPr>
          <p:cNvSpPr/>
          <p:nvPr/>
        </p:nvSpPr>
        <p:spPr>
          <a:xfrm>
            <a:off x="6067888" y="1600808"/>
            <a:ext cx="5520493" cy="5101397"/>
          </a:xfrm>
          <a:prstGeom prst="rect">
            <a:avLst/>
          </a:prstGeom>
          <a:noFill/>
        </p:spPr>
        <p:txBody>
          <a:bodyPr wrap="square">
            <a:spAutoFit/>
          </a:bodyPr>
          <a:lstStyle/>
          <a:p>
            <a:pPr algn="r">
              <a:lnSpc>
                <a:spcPct val="150000"/>
              </a:lnSpc>
            </a:pPr>
            <a:r>
              <a:rPr lang="en-US" sz="600" dirty="0" smtClean="0">
                <a:solidFill>
                  <a:srgbClr val="000000"/>
                </a:solidFill>
                <a:latin typeface="Alexandria SemiBold" pitchFamily="2" charset="-78"/>
                <a:cs typeface="Alexandria SemiBold" pitchFamily="2" charset="-78"/>
              </a:rPr>
              <a:t> </a:t>
            </a:r>
            <a:endParaRPr lang="ar-SA" sz="600" dirty="0" smtClean="0">
              <a:solidFill>
                <a:srgbClr val="000000"/>
              </a:solidFill>
              <a:latin typeface="Alexandria SemiBold" pitchFamily="2" charset="-78"/>
              <a:cs typeface="Alexandria SemiBold" pitchFamily="2" charset="-78"/>
            </a:endParaRPr>
          </a:p>
          <a:p>
            <a:pPr algn="r">
              <a:lnSpc>
                <a:spcPct val="150000"/>
              </a:lnSpc>
            </a:pPr>
            <a:r>
              <a:rPr lang="ar-SA" sz="2000" dirty="0">
                <a:solidFill>
                  <a:srgbClr val="000000"/>
                </a:solidFill>
                <a:latin typeface="Alexandria SemiBold" pitchFamily="2" charset="-78"/>
                <a:cs typeface="Alexandria SemiBold" pitchFamily="2" charset="-78"/>
              </a:rPr>
              <a:t> </a:t>
            </a:r>
            <a:r>
              <a:rPr lang="ar-SA" sz="2000" dirty="0" smtClean="0">
                <a:solidFill>
                  <a:srgbClr val="000000"/>
                </a:solidFill>
                <a:latin typeface="Alexandria SemiBold" pitchFamily="2" charset="-78"/>
                <a:cs typeface="Alexandria SemiBold" pitchFamily="2" charset="-78"/>
              </a:rPr>
              <a:t>  تلعب مواد الرأي في الإعلام الرقمي دوراً </a:t>
            </a:r>
          </a:p>
          <a:p>
            <a:pPr algn="r">
              <a:lnSpc>
                <a:spcPct val="150000"/>
              </a:lnSpc>
            </a:pPr>
            <a:r>
              <a:rPr lang="ar-SA" sz="2000" dirty="0" smtClean="0">
                <a:solidFill>
                  <a:srgbClr val="000000"/>
                </a:solidFill>
                <a:latin typeface="Alexandria SemiBold" pitchFamily="2" charset="-78"/>
                <a:cs typeface="Alexandria SemiBold" pitchFamily="2" charset="-78"/>
              </a:rPr>
              <a:t>مهماً في إثراء المناقشات العامة حول قضايا مختلفة تشغل اهتمام الرأي العام المحلي والعالمي.</a:t>
            </a:r>
            <a:endParaRPr lang="en-US" sz="2000" dirty="0" smtClean="0">
              <a:solidFill>
                <a:srgbClr val="000000"/>
              </a:solidFill>
              <a:latin typeface="Alexandria SemiBold" pitchFamily="2" charset="-78"/>
              <a:cs typeface="Alexandria SemiBold" pitchFamily="2" charset="-78"/>
            </a:endParaRPr>
          </a:p>
          <a:p>
            <a:pPr algn="r">
              <a:lnSpc>
                <a:spcPct val="150000"/>
              </a:lnSpc>
            </a:pPr>
            <a:endParaRPr lang="en-US" sz="1100" dirty="0" smtClean="0">
              <a:solidFill>
                <a:srgbClr val="000000"/>
              </a:solidFill>
              <a:latin typeface="Alexandria SemiBold" pitchFamily="2" charset="-78"/>
              <a:cs typeface="Alexandria SemiBold" pitchFamily="2" charset="-78"/>
            </a:endParaRPr>
          </a:p>
          <a:p>
            <a:pPr algn="r">
              <a:lnSpc>
                <a:spcPct val="150000"/>
              </a:lnSpc>
            </a:pPr>
            <a:r>
              <a:rPr lang="ar-SA" sz="2000" dirty="0" smtClean="0">
                <a:solidFill>
                  <a:srgbClr val="000000"/>
                </a:solidFill>
                <a:latin typeface="Alexandria SemiBold" pitchFamily="2" charset="-78"/>
                <a:cs typeface="Alexandria SemiBold" pitchFamily="2" charset="-78"/>
              </a:rPr>
              <a:t>   وتُعتبر </a:t>
            </a:r>
            <a:r>
              <a:rPr lang="ar-SA" sz="2000" dirty="0">
                <a:solidFill>
                  <a:srgbClr val="000000"/>
                </a:solidFill>
                <a:latin typeface="Alexandria SemiBold" pitchFamily="2" charset="-78"/>
                <a:cs typeface="Alexandria SemiBold" pitchFamily="2" charset="-78"/>
              </a:rPr>
              <a:t>حرية التعبير إحدى أهم أهداف الإعلام الرقمي، إذ يمنح للكُتاب والرسامين والقراء الحق في إبداء الرأي عن مختلف اللقضايا في المجتمع في إطار مجموعة من الضوابط للحفاظ على المجال </a:t>
            </a:r>
            <a:r>
              <a:rPr lang="ar-SA" sz="2000" dirty="0" smtClean="0">
                <a:solidFill>
                  <a:srgbClr val="000000"/>
                </a:solidFill>
                <a:latin typeface="Alexandria SemiBold" pitchFamily="2" charset="-78"/>
                <a:cs typeface="Alexandria SemiBold" pitchFamily="2" charset="-78"/>
              </a:rPr>
              <a:t>العام.</a:t>
            </a:r>
            <a:r>
              <a:rPr lang="ar-SA" sz="2000" dirty="0">
                <a:solidFill>
                  <a:srgbClr val="000000"/>
                </a:solidFill>
                <a:latin typeface="Alexandria SemiBold" pitchFamily="2" charset="-78"/>
                <a:cs typeface="Alexandria SemiBold" pitchFamily="2" charset="-78"/>
              </a:rPr>
              <a:t/>
            </a:r>
            <a:br>
              <a:rPr lang="ar-SA" sz="2000" dirty="0">
                <a:solidFill>
                  <a:srgbClr val="000000"/>
                </a:solidFill>
                <a:latin typeface="Alexandria SemiBold" pitchFamily="2" charset="-78"/>
                <a:cs typeface="Alexandria SemiBold" pitchFamily="2" charset="-78"/>
              </a:rPr>
            </a:br>
            <a:r>
              <a:rPr lang="ar-SA" sz="2000" dirty="0" smtClean="0">
                <a:solidFill>
                  <a:srgbClr val="000000"/>
                </a:solidFill>
                <a:latin typeface="Alexandria SemiBold" pitchFamily="2" charset="-78"/>
                <a:cs typeface="Alexandria SemiBold" pitchFamily="2" charset="-78"/>
              </a:rPr>
              <a:t> </a:t>
            </a:r>
            <a:endParaRPr lang="en-US" sz="2800" dirty="0">
              <a:solidFill>
                <a:srgbClr val="000000"/>
              </a:solidFill>
              <a:latin typeface="Alexandria SemiBold" pitchFamily="2" charset="-78"/>
              <a:cs typeface="Alexandria SemiBold" pitchFamily="2" charset="-78"/>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3375" y="2049988"/>
            <a:ext cx="2425020" cy="4194629"/>
          </a:xfrm>
          <a:prstGeom prst="rect">
            <a:avLst/>
          </a:prstGeom>
        </p:spPr>
      </p:pic>
      <p:pic>
        <p:nvPicPr>
          <p:cNvPr id="15" name="Picture 14"/>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986" t="35157" r="68362" b="23374"/>
          <a:stretch/>
        </p:blipFill>
        <p:spPr>
          <a:xfrm>
            <a:off x="1067760" y="4747917"/>
            <a:ext cx="2429843" cy="1586275"/>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6167" y="1244145"/>
            <a:ext cx="3273271" cy="5152852"/>
          </a:xfrm>
          <a:prstGeom prst="rect">
            <a:avLst/>
          </a:prstGeom>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5210629" y="1648420"/>
            <a:ext cx="6531428" cy="460147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299438" y="1668218"/>
            <a:ext cx="6298709" cy="4708981"/>
          </a:xfrm>
          <a:prstGeom prst="rect">
            <a:avLst/>
          </a:prstGeom>
          <a:noFill/>
        </p:spPr>
        <p:txBody>
          <a:bodyPr wrap="square">
            <a:spAutoFit/>
          </a:bodyPr>
          <a:lstStyle/>
          <a:p>
            <a:pPr algn="r">
              <a:lnSpc>
                <a:spcPct val="150000"/>
              </a:lnSpc>
            </a:pPr>
            <a:r>
              <a:rPr lang="ar-SA" sz="2000" dirty="0" smtClean="0">
                <a:solidFill>
                  <a:srgbClr val="C00000"/>
                </a:solidFill>
                <a:latin typeface="Alexandria SemiBold" pitchFamily="2" charset="-78"/>
                <a:cs typeface="Alexandria SemiBold" pitchFamily="2" charset="-78"/>
              </a:rPr>
              <a:t>وتعرف </a:t>
            </a:r>
            <a:r>
              <a:rPr lang="ar-SA" sz="2000" dirty="0">
                <a:solidFill>
                  <a:srgbClr val="C00000"/>
                </a:solidFill>
                <a:latin typeface="Alexandria SemiBold" pitchFamily="2" charset="-78"/>
                <a:cs typeface="Alexandria SemiBold" pitchFamily="2" charset="-78"/>
              </a:rPr>
              <a:t>مواد الرأي </a:t>
            </a:r>
            <a:r>
              <a:rPr lang="ar-SA" sz="2000" dirty="0" smtClean="0">
                <a:solidFill>
                  <a:srgbClr val="C00000"/>
                </a:solidFill>
                <a:latin typeface="Alexandria SemiBold" pitchFamily="2" charset="-78"/>
                <a:cs typeface="Alexandria SemiBold" pitchFamily="2" charset="-78"/>
              </a:rPr>
              <a:t>بأنها:</a:t>
            </a:r>
          </a:p>
          <a:p>
            <a:pPr algn="r">
              <a:lnSpc>
                <a:spcPct val="150000"/>
              </a:lnSpc>
            </a:pPr>
            <a:r>
              <a:rPr lang="ar-SA" sz="2000" dirty="0" smtClean="0">
                <a:solidFill>
                  <a:srgbClr val="C00000"/>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وسيلة فعالة وغير مُكلفة لزيادة الوعي العام حول قضية معينة من خلال عرض وجهات النظر </a:t>
            </a:r>
            <a:r>
              <a:rPr lang="ar-SA" sz="2000" dirty="0" smtClean="0">
                <a:latin typeface="Alexandria SemiBold" pitchFamily="2" charset="-78"/>
                <a:cs typeface="Alexandria SemiBold" pitchFamily="2" charset="-78"/>
              </a:rPr>
              <a:t>المختلفة". </a:t>
            </a:r>
            <a:endParaRPr lang="en-US" sz="2000" dirty="0" smtClean="0">
              <a:latin typeface="Alexandria SemiBold" pitchFamily="2" charset="-78"/>
              <a:cs typeface="Alexandria SemiBold" pitchFamily="2" charset="-78"/>
            </a:endParaRPr>
          </a:p>
          <a:p>
            <a:pPr algn="r">
              <a:lnSpc>
                <a:spcPct val="150000"/>
              </a:lnSpc>
            </a:pPr>
            <a:r>
              <a:rPr lang="ar-SA" sz="2000" dirty="0" smtClean="0">
                <a:solidFill>
                  <a:srgbClr val="C00000"/>
                </a:solidFill>
                <a:latin typeface="Alexandria SemiBold" pitchFamily="2" charset="-78"/>
                <a:cs typeface="Alexandria SemiBold" pitchFamily="2" charset="-78"/>
              </a:rPr>
              <a:t>أو </a:t>
            </a:r>
            <a:r>
              <a:rPr lang="ar-SA" sz="2000" dirty="0" smtClean="0">
                <a:latin typeface="Alexandria SemiBold" pitchFamily="2" charset="-78"/>
                <a:cs typeface="Alexandria SemiBold" pitchFamily="2" charset="-78"/>
              </a:rPr>
              <a:t>"كل ما يُنشر للتعبير عن موقف ما بشأن قضية معينة بشكل مُقنع ويقدم حلاً لمشكلة".</a:t>
            </a:r>
            <a:endParaRPr lang="en-US" sz="2000" dirty="0" smtClean="0">
              <a:latin typeface="Alexandria SemiBold" pitchFamily="2" charset="-78"/>
              <a:cs typeface="Alexandria SemiBold" pitchFamily="2" charset="-78"/>
            </a:endParaRPr>
          </a:p>
          <a:p>
            <a:pPr algn="r">
              <a:lnSpc>
                <a:spcPct val="150000"/>
              </a:lnSpc>
            </a:pPr>
            <a:r>
              <a:rPr lang="ar-SA" sz="2000" dirty="0" smtClean="0">
                <a:latin typeface="Alexandria SemiBold" pitchFamily="2" charset="-78"/>
                <a:cs typeface="Alexandria SemiBold" pitchFamily="2" charset="-78"/>
              </a:rPr>
              <a:t>   ويتطلب من الصحيفة الإلكترونية أن تطور وتجدد من نمط تقديم مواد الرأي للحفاظ على اهتمام القاريء ، فالقاريء يتم جذب انتباهه في غضون</a:t>
            </a:r>
          </a:p>
          <a:p>
            <a:pPr algn="r">
              <a:lnSpc>
                <a:spcPct val="150000"/>
              </a:lnSpc>
            </a:pPr>
            <a:r>
              <a:rPr lang="ar-SA" sz="2000" dirty="0" smtClean="0">
                <a:latin typeface="Alexandria SemiBold" pitchFamily="2" charset="-78"/>
                <a:cs typeface="Alexandria SemiBold" pitchFamily="2" charset="-78"/>
              </a:rPr>
              <a:t> </a:t>
            </a:r>
            <a:r>
              <a:rPr lang="ar-SA" sz="2000" dirty="0" smtClean="0">
                <a:solidFill>
                  <a:srgbClr val="C00000"/>
                </a:solidFill>
                <a:latin typeface="Alexandria SemiBold" pitchFamily="2" charset="-78"/>
                <a:cs typeface="Alexandria SemiBold" pitchFamily="2" charset="-78"/>
              </a:rPr>
              <a:t>10</a:t>
            </a:r>
            <a:r>
              <a:rPr lang="ar-SA" sz="2000" dirty="0" smtClean="0">
                <a:latin typeface="Alexandria SemiBold" pitchFamily="2" charset="-78"/>
                <a:cs typeface="Alexandria SemiBold" pitchFamily="2" charset="-78"/>
              </a:rPr>
              <a:t> ثوانٍ.</a:t>
            </a:r>
            <a:endParaRPr lang="en-US" sz="2000" dirty="0" smtClean="0">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r="79167" b="12592"/>
          <a:stretch/>
        </p:blipFill>
        <p:spPr>
          <a:xfrm>
            <a:off x="398353" y="1117694"/>
            <a:ext cx="2693190" cy="52576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5142600" y="5240880"/>
              <a:ext cx="260280" cy="202320"/>
            </p14:xfrm>
          </p:contentPart>
        </mc:Choice>
        <mc:Fallback xmlns="">
          <p:pic>
            <p:nvPicPr>
              <p:cNvPr id="3" name="Ink 2"/>
              <p:cNvPicPr/>
              <p:nvPr/>
            </p:nvPicPr>
            <p:blipFill>
              <a:blip r:embed="rId7"/>
              <a:stretch>
                <a:fillRect/>
              </a:stretch>
            </p:blipFill>
            <p:spPr>
              <a:xfrm>
                <a:off x="5133240" y="5231520"/>
                <a:ext cx="279000" cy="221040"/>
              </a:xfrm>
              <a:prstGeom prst="rect">
                <a:avLst/>
              </a:prstGeom>
            </p:spPr>
          </p:pic>
        </mc:Fallback>
      </mc:AlternateContent>
    </p:spTree>
    <p:extLst>
      <p:ext uri="{BB962C8B-B14F-4D97-AF65-F5344CB8AC3E}">
        <p14:creationId xmlns:p14="http://schemas.microsoft.com/office/powerpoint/2010/main" val="2977860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7808" t="47400" r="48581" b="11750"/>
          <a:stretch/>
        </p:blipFill>
        <p:spPr>
          <a:xfrm flipH="1">
            <a:off x="841827" y="2101899"/>
            <a:ext cx="4351267" cy="3979588"/>
          </a:xfrm>
          <a:prstGeom prst="rect">
            <a:avLst/>
          </a:prstGeom>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5210629" y="1668218"/>
            <a:ext cx="6473371"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391244" y="1668218"/>
            <a:ext cx="6219298" cy="4708981"/>
          </a:xfrm>
          <a:prstGeom prst="rect">
            <a:avLst/>
          </a:prstGeom>
          <a:noFill/>
        </p:spPr>
        <p:txBody>
          <a:bodyPr wrap="square">
            <a:spAutoFit/>
          </a:bodyPr>
          <a:lstStyle/>
          <a:p>
            <a:pPr algn="r">
              <a:lnSpc>
                <a:spcPct val="150000"/>
              </a:lnSpc>
            </a:pPr>
            <a:r>
              <a:rPr lang="ar-SA" sz="2000" dirty="0" smtClean="0">
                <a:solidFill>
                  <a:srgbClr val="C00000"/>
                </a:solidFill>
                <a:latin typeface="Alexandria SemiBold" pitchFamily="2" charset="-78"/>
                <a:cs typeface="Alexandria SemiBold" pitchFamily="2" charset="-78"/>
              </a:rPr>
              <a:t>أهمية </a:t>
            </a:r>
            <a:r>
              <a:rPr lang="ar-SA" sz="2000" dirty="0">
                <a:solidFill>
                  <a:srgbClr val="C00000"/>
                </a:solidFill>
                <a:latin typeface="Alexandria SemiBold" pitchFamily="2" charset="-78"/>
                <a:cs typeface="Alexandria SemiBold" pitchFamily="2" charset="-78"/>
              </a:rPr>
              <a:t>مواد </a:t>
            </a:r>
            <a:r>
              <a:rPr lang="ar-SA" sz="2000" dirty="0" smtClean="0">
                <a:solidFill>
                  <a:srgbClr val="C00000"/>
                </a:solidFill>
                <a:latin typeface="Alexandria SemiBold" pitchFamily="2" charset="-78"/>
                <a:cs typeface="Alexandria SemiBold" pitchFamily="2" charset="-78"/>
              </a:rPr>
              <a:t>الرأي:</a:t>
            </a:r>
          </a:p>
          <a:p>
            <a:pPr marL="288925" indent="-288925" algn="r" rtl="1">
              <a:lnSpc>
                <a:spcPct val="150000"/>
              </a:lnSpc>
              <a:buFont typeface="+mj-lt"/>
              <a:buAutoNum type="arabicPeriod"/>
            </a:pPr>
            <a:r>
              <a:rPr lang="ar-SA" sz="2000" dirty="0" smtClean="0">
                <a:latin typeface="Alexandria SemiBold" pitchFamily="2" charset="-78"/>
                <a:cs typeface="Alexandria SemiBold" pitchFamily="2" charset="-78"/>
              </a:rPr>
              <a:t>إثراء النقاش العام: فتساهم في طرح وجهات نظر متنوعة حول القضايا المختلفة، مما يساهم في تعميق الفهم.</a:t>
            </a:r>
          </a:p>
          <a:p>
            <a:pPr marL="288925" indent="-288925" algn="r" rtl="1">
              <a:lnSpc>
                <a:spcPct val="150000"/>
              </a:lnSpc>
              <a:buFont typeface="+mj-lt"/>
              <a:buAutoNum type="arabicPeriod"/>
            </a:pPr>
            <a:r>
              <a:rPr lang="ar-SA" sz="2000" dirty="0" smtClean="0">
                <a:latin typeface="Alexandria SemiBold" pitchFamily="2" charset="-78"/>
                <a:cs typeface="Alexandria SemiBold" pitchFamily="2" charset="-78"/>
              </a:rPr>
              <a:t>تقديم تحليلات عميقة: فتتيح مواد الرأي للكُتاب والخبراء المتخصصين إمكانية تقديم تحليلات وخلفيات إضافية للأحداث والقضايا الجارية.</a:t>
            </a:r>
          </a:p>
          <a:p>
            <a:pPr marL="288925" indent="-288925" algn="r" rtl="1">
              <a:lnSpc>
                <a:spcPct val="150000"/>
              </a:lnSpc>
              <a:buFont typeface="+mj-lt"/>
              <a:buAutoNum type="arabicPeriod"/>
            </a:pPr>
            <a:r>
              <a:rPr lang="ar-SA" sz="2000" dirty="0" smtClean="0">
                <a:latin typeface="Alexandria SemiBold" pitchFamily="2" charset="-78"/>
                <a:cs typeface="Alexandria SemiBold" pitchFamily="2" charset="-78"/>
              </a:rPr>
              <a:t>التأثير على صُناع القرار: قد تؤثر مواد الرأي على صناع القرار باتخاذ قرار من خلال طرح وجهة نظر مؤثرة.</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12479" y="132516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656044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4660490" y="1649207"/>
            <a:ext cx="6799007" cy="435481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مراحل تطور الكتابة عبر العصور - سطور‬‎"/>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1216" b="1216"/>
          <a:stretch>
            <a:fillRect/>
          </a:stretch>
        </p:blipFill>
        <p:spPr bwMode="auto">
          <a:xfrm flipH="1">
            <a:off x="660305" y="1822555"/>
            <a:ext cx="3872874" cy="400811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A075604-73CD-4507-8013-424F369DFDEB}"/>
              </a:ext>
            </a:extLst>
          </p:cNvPr>
          <p:cNvSpPr/>
          <p:nvPr/>
        </p:nvSpPr>
        <p:spPr>
          <a:xfrm>
            <a:off x="4864011" y="113220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073107" y="2180009"/>
            <a:ext cx="6283151" cy="3785652"/>
          </a:xfrm>
          <a:prstGeom prst="rect">
            <a:avLst/>
          </a:prstGeom>
          <a:noFill/>
        </p:spPr>
        <p:txBody>
          <a:bodyPr wrap="square">
            <a:spAutoFit/>
          </a:bodyPr>
          <a:lstStyle/>
          <a:p>
            <a:pPr marL="457200" indent="-457200" algn="r" rtl="1">
              <a:lnSpc>
                <a:spcPct val="150000"/>
              </a:lnSpc>
              <a:buFont typeface="+mj-lt"/>
              <a:buAutoNum type="arabicPeriod" startAt="4"/>
            </a:pPr>
            <a:r>
              <a:rPr lang="ar-SA" sz="2000" dirty="0" smtClean="0">
                <a:latin typeface="Alexandria SemiBold" pitchFamily="2" charset="-78"/>
                <a:cs typeface="Alexandria SemiBold" pitchFamily="2" charset="-78"/>
              </a:rPr>
              <a:t>تنوع المحتوى: تُضيف مواد الرأي تنوعاً للمحتوى الرقمي؛ بما يتخطى نقل الأحداث إلى الإقناع والتحليل والتفسير وتقديم حلول مبتكرة. </a:t>
            </a:r>
          </a:p>
          <a:p>
            <a:pPr marL="457200" indent="-457200" algn="r" rtl="1">
              <a:lnSpc>
                <a:spcPct val="150000"/>
              </a:lnSpc>
              <a:buFont typeface="+mj-lt"/>
              <a:buAutoNum type="arabicPeriod" startAt="4"/>
            </a:pPr>
            <a:r>
              <a:rPr lang="ar-SA" sz="2000" dirty="0" smtClean="0">
                <a:latin typeface="Alexandria SemiBold" pitchFamily="2" charset="-78"/>
                <a:cs typeface="Alexandria SemiBold" pitchFamily="2" charset="-78"/>
              </a:rPr>
              <a:t>جذب انتباه القراء: إن نشر مقالات رأي مثيرة للاهتمام يساعد في جذب قراء جدد وزيادة متابعة الصحيفة أو الموقع . </a:t>
            </a:r>
            <a:r>
              <a:rPr lang="ar-SA" sz="2000" dirty="0">
                <a:latin typeface="Alexandria SemiBold" pitchFamily="2" charset="-78"/>
                <a:cs typeface="Alexandria SemiBold" pitchFamily="2" charset="-78"/>
              </a:rPr>
              <a:t>أي </a:t>
            </a:r>
            <a:r>
              <a:rPr lang="ar-SA" sz="2000" dirty="0" smtClean="0">
                <a:latin typeface="Alexandria SemiBold" pitchFamily="2" charset="-78"/>
                <a:cs typeface="Alexandria SemiBold" pitchFamily="2" charset="-78"/>
              </a:rPr>
              <a:t>أنه </a:t>
            </a:r>
            <a:r>
              <a:rPr lang="ar-SA" sz="2000" dirty="0">
                <a:latin typeface="Alexandria SemiBold" pitchFamily="2" charset="-78"/>
                <a:cs typeface="Alexandria SemiBold" pitchFamily="2" charset="-78"/>
              </a:rPr>
              <a:t>كلما كان موضوع المقال يمس اهتمام القراء كلما زاد حجم </a:t>
            </a:r>
            <a:r>
              <a:rPr lang="ar-SA" sz="2000" dirty="0" smtClean="0">
                <a:latin typeface="Alexandria SemiBold" pitchFamily="2" charset="-78"/>
                <a:cs typeface="Alexandria SemiBold" pitchFamily="2" charset="-78"/>
              </a:rPr>
              <a:t>القراء.</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955135" y="113933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910875" y="131065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784695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695" t="57374" r="74555" b="21262"/>
          <a:stretch/>
        </p:blipFill>
        <p:spPr>
          <a:xfrm>
            <a:off x="8044975" y="967874"/>
            <a:ext cx="2456669" cy="2878619"/>
          </a:xfrm>
          <a:prstGeom prst="rect">
            <a:avLst/>
          </a:prstGeom>
        </p:spPr>
      </p:pic>
      <p:sp>
        <p:nvSpPr>
          <p:cNvPr id="15" name="Rectangle: Rounded Corners 22">
            <a:extLst>
              <a:ext uri="{FF2B5EF4-FFF2-40B4-BE49-F238E27FC236}">
                <a16:creationId xmlns:a16="http://schemas.microsoft.com/office/drawing/2014/main" id="{52297C4B-84D7-EDC8-F6F6-53F29890AA2A}"/>
              </a:ext>
            </a:extLst>
          </p:cNvPr>
          <p:cNvSpPr/>
          <p:nvPr/>
        </p:nvSpPr>
        <p:spPr>
          <a:xfrm>
            <a:off x="88468" y="1301333"/>
            <a:ext cx="6843274" cy="5270102"/>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625257" y="1576187"/>
            <a:ext cx="2981951" cy="479768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r="77742" b="31613"/>
          <a:stretch/>
        </p:blipFill>
        <p:spPr>
          <a:xfrm>
            <a:off x="314292" y="2094776"/>
            <a:ext cx="2856611" cy="427909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7166003" y="2094776"/>
            <a:ext cx="4367236" cy="3993769"/>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lnSpc>
                <a:spcPct val="150000"/>
              </a:lnSpc>
              <a:buFont typeface="+mj-lt"/>
              <a:buAutoNum type="arabicPeriod" startAt="6"/>
            </a:pPr>
            <a:r>
              <a:rPr lang="ar-SA" sz="2000" dirty="0">
                <a:solidFill>
                  <a:srgbClr val="000000"/>
                </a:solidFill>
                <a:latin typeface="Alexandria SemiBold" pitchFamily="2" charset="-78"/>
                <a:cs typeface="Alexandria SemiBold" pitchFamily="2" charset="-78"/>
              </a:rPr>
              <a:t>إشراك القراء: توفر مواد الرأي فرصة للقراء للمشاركة والتفاعل من خلال التعليقات مما يعزز من إثراء المناقشات. فيستوحي الكاتب العديد من أفكاره وموضوعات المقال من رسائل وتعليقات القراء.</a:t>
            </a:r>
            <a:endParaRPr lang="en-US" sz="2000" dirty="0">
              <a:solidFill>
                <a:srgbClr val="000000"/>
              </a:solidFill>
              <a:latin typeface="Alexandria SemiBold" pitchFamily="2" charset="-78"/>
              <a:cs typeface="Alexandria SemiBold" pitchFamily="2" charset="-78"/>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6693921" y="13264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539119" y="1139330"/>
            <a:ext cx="849541" cy="1107996"/>
          </a:xfrm>
          <a:prstGeom prst="rect">
            <a:avLst/>
          </a:prstGeom>
          <a:noFill/>
        </p:spPr>
        <p:txBody>
          <a:bodyPr wrap="square">
            <a:spAutoFit/>
          </a:bodyPr>
          <a:lstStyle/>
          <a:p>
            <a:pPr algn="r" rtl="1">
              <a:lnSpc>
                <a:spcPct val="150000"/>
              </a:lnSpc>
            </a:pPr>
            <a:r>
              <a:rPr lang="ar-SA" sz="4400" dirty="0" smtClean="0">
                <a:solidFill>
                  <a:srgbClr val="C00000"/>
                </a:solidFill>
                <a:latin typeface="Alexandria SemiBold" pitchFamily="2" charset="-78"/>
                <a:cs typeface="Alexandria SemiBold" pitchFamily="2" charset="-78"/>
              </a:rPr>
              <a:t>(1)</a:t>
            </a:r>
            <a:endParaRPr lang="en-US" sz="4400" dirty="0" smtClean="0">
              <a:solidFill>
                <a:srgbClr val="C0000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6784444" y="1388687"/>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6784444" y="157618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7" name="Rectangle 16">
            <a:extLst>
              <a:ext uri="{FF2B5EF4-FFF2-40B4-BE49-F238E27FC236}">
                <a16:creationId xmlns:a16="http://schemas.microsoft.com/office/drawing/2014/main" id="{FFBC9732-D32E-DCF9-3982-D4B68F971747}"/>
              </a:ext>
            </a:extLst>
          </p:cNvPr>
          <p:cNvSpPr/>
          <p:nvPr/>
        </p:nvSpPr>
        <p:spPr>
          <a:xfrm>
            <a:off x="180431" y="1139330"/>
            <a:ext cx="1177020" cy="1107996"/>
          </a:xfrm>
          <a:prstGeom prst="rect">
            <a:avLst/>
          </a:prstGeom>
          <a:noFill/>
        </p:spPr>
        <p:txBody>
          <a:bodyPr wrap="square">
            <a:spAutoFit/>
          </a:bodyPr>
          <a:lstStyle/>
          <a:p>
            <a:pPr algn="r" rtl="1">
              <a:lnSpc>
                <a:spcPct val="150000"/>
              </a:lnSpc>
            </a:pPr>
            <a:r>
              <a:rPr lang="ar-SA" sz="4400" dirty="0" smtClean="0">
                <a:solidFill>
                  <a:srgbClr val="C00000"/>
                </a:solidFill>
                <a:latin typeface="Alexandria SemiBold" pitchFamily="2" charset="-78"/>
                <a:cs typeface="Alexandria SemiBold" pitchFamily="2" charset="-78"/>
              </a:rPr>
              <a:t>(2)</a:t>
            </a:r>
            <a:endParaRPr lang="en-US" sz="4400" dirty="0" smtClean="0">
              <a:solidFill>
                <a:srgbClr val="C00000"/>
              </a:solidFill>
              <a:latin typeface="Alexandria SemiBold" pitchFamily="2" charset="-78"/>
              <a:cs typeface="Alexandria SemiBold" pitchFamily="2" charset="-78"/>
            </a:endParaRPr>
          </a:p>
        </p:txBody>
      </p:sp>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938880" y="1053720"/>
              <a:ext cx="5114160" cy="1704240"/>
            </p14:xfrm>
          </p:contentPart>
        </mc:Choice>
        <mc:Fallback xmlns="">
          <p:pic>
            <p:nvPicPr>
              <p:cNvPr id="3" name="Ink 2"/>
              <p:cNvPicPr/>
              <p:nvPr/>
            </p:nvPicPr>
            <p:blipFill>
              <a:blip r:embed="rId7"/>
              <a:stretch>
                <a:fillRect/>
              </a:stretch>
            </p:blipFill>
            <p:spPr>
              <a:xfrm>
                <a:off x="929520" y="1044360"/>
                <a:ext cx="5132880" cy="1722960"/>
              </a:xfrm>
              <a:prstGeom prst="rect">
                <a:avLst/>
              </a:prstGeom>
            </p:spPr>
          </p:pic>
        </mc:Fallback>
      </mc:AlternateContent>
    </p:spTree>
    <p:extLst>
      <p:ext uri="{BB962C8B-B14F-4D97-AF65-F5344CB8AC3E}">
        <p14:creationId xmlns:p14="http://schemas.microsoft.com/office/powerpoint/2010/main" val="39720909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r="42112" b="66558"/>
          <a:stretch/>
        </p:blipFill>
        <p:spPr>
          <a:xfrm>
            <a:off x="621622" y="1874037"/>
            <a:ext cx="4594470" cy="4076820"/>
          </a:xfrm>
          <a:prstGeom prst="rect">
            <a:avLst/>
          </a:prstGeom>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5210629" y="1499520"/>
            <a:ext cx="6473371" cy="475037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864011" y="113220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080000" y="1498508"/>
            <a:ext cx="6539563" cy="4708981"/>
          </a:xfrm>
          <a:prstGeom prst="rect">
            <a:avLst/>
          </a:prstGeom>
          <a:noFill/>
        </p:spPr>
        <p:txBody>
          <a:bodyPr wrap="square">
            <a:spAutoFit/>
          </a:bodyPr>
          <a:lstStyle/>
          <a:p>
            <a:pPr marL="347663" indent="-347663" algn="r" rtl="1">
              <a:lnSpc>
                <a:spcPct val="150000"/>
              </a:lnSpc>
              <a:buFont typeface="+mj-lt"/>
              <a:buAutoNum type="arabicPeriod" startAt="7"/>
            </a:pPr>
            <a:r>
              <a:rPr lang="ar-SA" sz="2000" dirty="0" smtClean="0">
                <a:latin typeface="Alexandria SemiBold" pitchFamily="2" charset="-78"/>
                <a:cs typeface="Alexandria SemiBold" pitchFamily="2" charset="-78"/>
              </a:rPr>
              <a:t>تًعد مواد الرأي مؤشر من مؤشرات</a:t>
            </a:r>
          </a:p>
          <a:p>
            <a:pPr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الديمقراطية وحرية التعبير في المجتمع: فإذا كان المجتمع يتمتع بالديمقراطية سينعكس ذلك على </a:t>
            </a:r>
          </a:p>
          <a:p>
            <a:pPr algn="r" rtl="1">
              <a:lnSpc>
                <a:spcPct val="150000"/>
              </a:lnSpc>
            </a:pPr>
            <a:r>
              <a:rPr lang="ar-SA" sz="2000" dirty="0" smtClean="0">
                <a:latin typeface="Alexandria SemiBold" pitchFamily="2" charset="-78"/>
                <a:cs typeface="Alexandria SemiBold" pitchFamily="2" charset="-78"/>
              </a:rPr>
              <a:t>كثرة مواد الرأي وتعدد الآراء سواء في المقالات الصحفية أو المدونات ومنصات التواصل الاجتماعي من جهة والرسوم الساخرة التي تمثل </a:t>
            </a:r>
            <a:r>
              <a:rPr lang="ar-SA" sz="2000" dirty="0">
                <a:latin typeface="Alexandria SemiBold" pitchFamily="2" charset="-78"/>
                <a:cs typeface="Alexandria SemiBold" pitchFamily="2" charset="-78"/>
              </a:rPr>
              <a:t>شكل من أشكال التعبير الحر والنقد </a:t>
            </a:r>
            <a:r>
              <a:rPr lang="ar-SA" sz="2000" dirty="0" smtClean="0">
                <a:latin typeface="Alexandria SemiBold" pitchFamily="2" charset="-78"/>
                <a:cs typeface="Alexandria SemiBold" pitchFamily="2" charset="-78"/>
              </a:rPr>
              <a:t>للأحداث الاجتماعية والسياسية.</a:t>
            </a:r>
          </a:p>
          <a:p>
            <a:pPr algn="r" rtl="1">
              <a:lnSpc>
                <a:spcPct val="150000"/>
              </a:lnSpc>
            </a:pPr>
            <a:r>
              <a:rPr lang="ar-SA" sz="2000" dirty="0" smtClean="0">
                <a:latin typeface="Alexandria SemiBold" pitchFamily="2" charset="-78"/>
                <a:cs typeface="Alexandria SemiBold" pitchFamily="2" charset="-78"/>
              </a:rPr>
              <a:t>** وحرية الرأي ليست مُطلقة وإنما حرية مسؤولة؛</a:t>
            </a:r>
          </a:p>
          <a:p>
            <a:pPr algn="r" rtl="1">
              <a:lnSpc>
                <a:spcPct val="150000"/>
              </a:lnSpc>
            </a:pPr>
            <a:r>
              <a:rPr lang="ar-SA" sz="2000" dirty="0" smtClean="0">
                <a:latin typeface="Alexandria SemiBold" pitchFamily="2" charset="-78"/>
                <a:cs typeface="Alexandria SemiBold" pitchFamily="2" charset="-78"/>
              </a:rPr>
              <a:t> تعني احترام حقوق الآخرين والحفاظ على قيم المجتمع. </a:t>
            </a:r>
            <a:endParaRPr lang="ar-SA" sz="2000" dirty="0">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955135" y="113933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910875" y="131065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4" name="Ink 3"/>
              <p14:cNvContentPartPr/>
              <p14:nvPr/>
            </p14:nvContentPartPr>
            <p14:xfrm>
              <a:off x="808920" y="1299240"/>
              <a:ext cx="1155960" cy="1256400"/>
            </p14:xfrm>
          </p:contentPart>
        </mc:Choice>
        <mc:Fallback xmlns="">
          <p:pic>
            <p:nvPicPr>
              <p:cNvPr id="4" name="Ink 3"/>
              <p:cNvPicPr/>
              <p:nvPr/>
            </p:nvPicPr>
            <p:blipFill>
              <a:blip r:embed="rId5"/>
              <a:stretch>
                <a:fillRect/>
              </a:stretch>
            </p:blipFill>
            <p:spPr>
              <a:xfrm>
                <a:off x="799560" y="1289880"/>
                <a:ext cx="1174680" cy="1275120"/>
              </a:xfrm>
              <a:prstGeom prst="rect">
                <a:avLst/>
              </a:prstGeom>
            </p:spPr>
          </p:pic>
        </mc:Fallback>
      </mc:AlternateContent>
    </p:spTree>
    <p:extLst>
      <p:ext uri="{BB962C8B-B14F-4D97-AF65-F5344CB8AC3E}">
        <p14:creationId xmlns:p14="http://schemas.microsoft.com/office/powerpoint/2010/main" val="20638829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16"/>
          <a:stretch/>
        </p:blipFill>
        <p:spPr>
          <a:xfrm>
            <a:off x="-126124" y="-222907"/>
            <a:ext cx="12318124" cy="6797127"/>
          </a:xfrm>
          <a:prstGeom prst="rect">
            <a:avLst/>
          </a:prstGeom>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2254470" y="1692750"/>
            <a:ext cx="7449970" cy="458562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254469" y="1988952"/>
            <a:ext cx="7264718" cy="3785652"/>
          </a:xfrm>
          <a:prstGeom prst="rect">
            <a:avLst/>
          </a:prstGeom>
        </p:spPr>
        <p:txBody>
          <a:bodyPr wrap="square">
            <a:spAutoFit/>
          </a:bodyPr>
          <a:lstStyle/>
          <a:p>
            <a:pPr marL="457200" indent="-457200" algn="r" rtl="1">
              <a:lnSpc>
                <a:spcPct val="150000"/>
              </a:lnSpc>
              <a:buFont typeface="+mj-lt"/>
              <a:buAutoNum type="arabicPeriod" startAt="8"/>
            </a:pPr>
            <a:r>
              <a:rPr lang="ar-SA" sz="2000" dirty="0">
                <a:latin typeface="Alexandria SemiBold" pitchFamily="2" charset="-78"/>
                <a:cs typeface="Alexandria SemiBold" pitchFamily="2" charset="-78"/>
              </a:rPr>
              <a:t>تعزيز هوية الصحيفة أو الموقع: ارتباط الصحيفة بمجموعة من الكُتاب والرسامين البارزين يسهم في تعزيز هويتها وسمعتها الإعلامية. </a:t>
            </a:r>
            <a:endParaRPr lang="ar-SA" sz="2000" dirty="0" smtClean="0">
              <a:latin typeface="Alexandria SemiBold" pitchFamily="2" charset="-78"/>
              <a:cs typeface="Alexandria SemiBold" pitchFamily="2" charset="-78"/>
            </a:endParaRPr>
          </a:p>
          <a:p>
            <a:pPr algn="r" rtl="1">
              <a:lnSpc>
                <a:spcPct val="150000"/>
              </a:lnSpc>
            </a:pPr>
            <a:endParaRPr lang="ar-SA" sz="1000"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فارتبط اسم الكاتب الصحفي محمد حسنين هيكل بجريدة الأهرام ، والكاتب مصطفى أمين بجريدة أخبار اليوم ، والكاتب الصحفي تركي السديري بجريدة الرياض. </a:t>
            </a:r>
          </a:p>
          <a:p>
            <a:pPr marL="285750" indent="-285750" algn="r" rtl="1">
              <a:lnSpc>
                <a:spcPct val="150000"/>
              </a:lnSpc>
              <a:buFont typeface="Wingdings" panose="05000000000000000000" pitchFamily="2" charset="2"/>
              <a:buChar char="Ø"/>
            </a:pPr>
            <a:r>
              <a:rPr lang="ar-SA" dirty="0" smtClean="0">
                <a:solidFill>
                  <a:srgbClr val="002060"/>
                </a:solidFill>
                <a:latin typeface="Alexandria SemiBold" pitchFamily="2" charset="-78"/>
                <a:cs typeface="Alexandria SemiBold" pitchFamily="2" charset="-78"/>
              </a:rPr>
              <a:t>وبالنسبة للرسوم الساخرة فارتبط اسم ناجي العلي بجريدة القبس الكويتية، والرسام الصحفي عمرو فهمي بأخبار اليوم.</a:t>
            </a:r>
            <a:endParaRPr lang="en-US" dirty="0">
              <a:solidFill>
                <a:srgbClr val="00206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509363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46238" t="29017" r="36593" b="29711"/>
          <a:stretch/>
        </p:blipFill>
        <p:spPr>
          <a:xfrm>
            <a:off x="180431" y="1220750"/>
            <a:ext cx="1271249" cy="1719023"/>
          </a:xfrm>
          <a:prstGeom prst="rect">
            <a:avLst/>
          </a:prstGeom>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5210629" y="1668218"/>
            <a:ext cx="6473371"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323171" y="1931220"/>
            <a:ext cx="6303675" cy="4247317"/>
          </a:xfrm>
          <a:prstGeom prst="rect">
            <a:avLst/>
          </a:prstGeom>
          <a:noFill/>
        </p:spPr>
        <p:txBody>
          <a:bodyPr wrap="square">
            <a:spAutoFit/>
          </a:bodyPr>
          <a:lstStyle/>
          <a:p>
            <a:pPr algn="r">
              <a:lnSpc>
                <a:spcPct val="150000"/>
              </a:lnSpc>
            </a:pPr>
            <a:r>
              <a:rPr lang="ar-SA" sz="2000" dirty="0" smtClean="0">
                <a:solidFill>
                  <a:srgbClr val="C00000"/>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وتختلف مواد الرأي عن الفنون الصحفية الأخري في أنها لا تعتمد على مصادر لنقل المعلومات وإنما تعتمد على الكاتب أو الرسام صاحب الفكرة وأسلوبه وطريقة تقديمه. </a:t>
            </a:r>
            <a:r>
              <a:rPr lang="ar-SA" sz="2000" dirty="0" smtClean="0">
                <a:solidFill>
                  <a:srgbClr val="C00000"/>
                </a:solidFill>
                <a:latin typeface="Alexandria SemiBold" pitchFamily="2" charset="-78"/>
                <a:cs typeface="Alexandria SemiBold" pitchFamily="2" charset="-78"/>
              </a:rPr>
              <a:t>تتعدد مواد الرأي في الإعلام الرقمي، وتتمثل في:</a:t>
            </a:r>
          </a:p>
          <a:p>
            <a:pPr marL="342900" indent="-342900" algn="r" rtl="1">
              <a:lnSpc>
                <a:spcPct val="150000"/>
              </a:lnSpc>
              <a:buFont typeface="Wingdings" panose="05000000000000000000" pitchFamily="2" charset="2"/>
              <a:buChar char="Ø"/>
            </a:pPr>
            <a:r>
              <a:rPr lang="ar-SA" sz="2000" dirty="0" smtClean="0">
                <a:solidFill>
                  <a:srgbClr val="000000"/>
                </a:solidFill>
                <a:latin typeface="Alexandria SemiBold" pitchFamily="2" charset="-78"/>
                <a:cs typeface="Alexandria SemiBold" pitchFamily="2" charset="-78"/>
              </a:rPr>
              <a:t>المقالات الصحفية </a:t>
            </a:r>
          </a:p>
          <a:p>
            <a:pPr marL="342900" indent="-342900" algn="r" rtl="1">
              <a:lnSpc>
                <a:spcPct val="150000"/>
              </a:lnSpc>
              <a:buFont typeface="Wingdings" panose="05000000000000000000" pitchFamily="2" charset="2"/>
              <a:buChar char="Ø"/>
            </a:pPr>
            <a:r>
              <a:rPr lang="ar-SA" sz="2000" dirty="0" smtClean="0">
                <a:solidFill>
                  <a:srgbClr val="000000"/>
                </a:solidFill>
                <a:latin typeface="Alexandria SemiBold" pitchFamily="2" charset="-78"/>
                <a:cs typeface="Alexandria SemiBold" pitchFamily="2" charset="-78"/>
              </a:rPr>
              <a:t>الرسوم الساخرة </a:t>
            </a:r>
          </a:p>
          <a:p>
            <a:pPr marL="342900" indent="-342900" algn="r" rtl="1">
              <a:lnSpc>
                <a:spcPct val="150000"/>
              </a:lnSpc>
              <a:buFont typeface="Wingdings" panose="05000000000000000000" pitchFamily="2" charset="2"/>
              <a:buChar char="Ø"/>
            </a:pPr>
            <a:r>
              <a:rPr lang="ar-SA" sz="2000" dirty="0" smtClean="0">
                <a:solidFill>
                  <a:srgbClr val="000000"/>
                </a:solidFill>
                <a:latin typeface="Alexandria SemiBold" pitchFamily="2" charset="-78"/>
                <a:cs typeface="Alexandria SemiBold" pitchFamily="2" charset="-78"/>
              </a:rPr>
              <a:t>تعليقات القراء </a:t>
            </a:r>
            <a:endParaRPr lang="en-US" sz="2000" dirty="0" smtClean="0">
              <a:solidFill>
                <a:srgbClr val="000000"/>
              </a:solidFill>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Ø"/>
            </a:pPr>
            <a:r>
              <a:rPr lang="ar-SA" sz="2000" dirty="0" smtClean="0">
                <a:solidFill>
                  <a:srgbClr val="000000"/>
                </a:solidFill>
                <a:latin typeface="Alexandria SemiBold" pitchFamily="2" charset="-78"/>
                <a:cs typeface="Alexandria SemiBold" pitchFamily="2" charset="-78"/>
              </a:rPr>
              <a:t>البودكاست</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p:cNvPicPr>
            <a:picLocks noChangeAspect="1"/>
          </p:cNvPicPr>
          <p:nvPr/>
        </p:nvPicPr>
        <p:blipFill>
          <a:blip r:embed="rId4">
            <a:clrChange>
              <a:clrFrom>
                <a:srgbClr val="000000">
                  <a:alpha val="0"/>
                </a:srgbClr>
              </a:clrFrom>
              <a:clrTo>
                <a:srgbClr val="000000">
                  <a:alpha val="0"/>
                </a:srgbClr>
              </a:clrTo>
            </a:clrChange>
            <a:extLst>
              <a:ext uri="{28A0092B-C50C-407E-A947-70E740481C1C}">
                <a14:useLocalDpi xmlns:a14="http://schemas.microsoft.com/office/drawing/2010/main" val="0"/>
              </a:ext>
            </a:extLst>
          </a:blip>
          <a:stretch>
            <a:fillRect/>
          </a:stretch>
        </p:blipFill>
        <p:spPr>
          <a:xfrm>
            <a:off x="792862" y="1082658"/>
            <a:ext cx="8368461" cy="5222518"/>
          </a:xfrm>
          <a:prstGeom prst="rect">
            <a:avLst/>
          </a:prstGeom>
        </p:spPr>
      </p:pic>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1620703" y="1722747"/>
            <a:ext cx="4827129" cy="4569884"/>
          </a:xfrm>
          <a:prstGeom prst="rect">
            <a:avLst/>
          </a:prstGeom>
        </p:spPr>
      </p:pic>
      <p:pic>
        <p:nvPicPr>
          <p:cNvPr id="14" name="Picture 13"/>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7986" t="35157" r="68362" b="23374"/>
          <a:stretch/>
        </p:blipFill>
        <p:spPr>
          <a:xfrm>
            <a:off x="2798088" y="4747376"/>
            <a:ext cx="3299296" cy="2067204"/>
          </a:xfrm>
          <a:prstGeom prst="rect">
            <a:avLst/>
          </a:prstGeom>
        </p:spPr>
      </p:pic>
    </p:spTree>
    <p:extLst>
      <p:ext uri="{BB962C8B-B14F-4D97-AF65-F5344CB8AC3E}">
        <p14:creationId xmlns:p14="http://schemas.microsoft.com/office/powerpoint/2010/main" val="32696489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003234"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35378" y="1436963"/>
            <a:ext cx="8360744" cy="48556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05550" y="5596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46118" y="684213"/>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6168" y="86887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3765" y="1553075"/>
            <a:ext cx="7857385" cy="4801314"/>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2400" dirty="0">
                <a:solidFill>
                  <a:srgbClr val="C00000"/>
                </a:solidFill>
                <a:latin typeface="Alexandria SemiBold" pitchFamily="2" charset="-78"/>
                <a:cs typeface="Alexandria SemiBold" pitchFamily="2" charset="-78"/>
              </a:rPr>
              <a:t>المقال الصحفي: </a:t>
            </a:r>
            <a:endParaRPr lang="ar-SA" sz="2400" dirty="0" smtClean="0">
              <a:solidFill>
                <a:srgbClr val="C00000"/>
              </a:solidFill>
              <a:latin typeface="Alexandria SemiBold" pitchFamily="2" charset="-78"/>
              <a:cs typeface="Alexandria SemiBold" pitchFamily="2" charset="-78"/>
            </a:endParaRPr>
          </a:p>
          <a:p>
            <a:pPr algn="r" rtl="1">
              <a:lnSpc>
                <a:spcPct val="150000"/>
              </a:lnSpc>
            </a:pPr>
            <a:endParaRPr lang="ar-SA" sz="1200" dirty="0">
              <a:solidFill>
                <a:srgbClr val="C00000"/>
              </a:solidFill>
              <a:latin typeface="Alexandria SemiBold" pitchFamily="2" charset="-78"/>
              <a:cs typeface="Alexandria SemiBold" pitchFamily="2" charset="-78"/>
            </a:endParaRPr>
          </a:p>
          <a:p>
            <a:pPr algn="r" rtl="1">
              <a:lnSpc>
                <a:spcPct val="150000"/>
              </a:lnSpc>
            </a:pPr>
            <a:r>
              <a:rPr lang="ar-SA" sz="2000" dirty="0">
                <a:latin typeface="Alexandria SemiBold" pitchFamily="2" charset="-78"/>
                <a:cs typeface="Alexandria SemiBold" pitchFamily="2" charset="-78"/>
              </a:rPr>
              <a:t>هو عرض أو تحليل لفكرة معينة يتلقفها الكاتب من </a:t>
            </a:r>
            <a:r>
              <a:rPr lang="ar-SA" sz="2000" dirty="0" smtClean="0">
                <a:latin typeface="Alexandria SemiBold" pitchFamily="2" charset="-78"/>
                <a:cs typeface="Alexandria SemiBold" pitchFamily="2" charset="-78"/>
              </a:rPr>
              <a:t>بيئته، </a:t>
            </a:r>
            <a:r>
              <a:rPr lang="ar-SA" sz="2000" dirty="0">
                <a:latin typeface="Alexandria SemiBold" pitchFamily="2" charset="-78"/>
                <a:cs typeface="Alexandria SemiBold" pitchFamily="2" charset="-78"/>
              </a:rPr>
              <a:t>فيُعبر عنها بأسلوب سهل قريب إلى </a:t>
            </a:r>
            <a:r>
              <a:rPr lang="ar-SA" sz="2000" dirty="0" smtClean="0">
                <a:latin typeface="Alexandria SemiBold" pitchFamily="2" charset="-78"/>
                <a:cs typeface="Alexandria SemiBold" pitchFamily="2" charset="-78"/>
              </a:rPr>
              <a:t>الأذهان </a:t>
            </a:r>
            <a:r>
              <a:rPr lang="ar-SA" sz="2000" dirty="0">
                <a:latin typeface="Alexandria SemiBold" pitchFamily="2" charset="-78"/>
                <a:cs typeface="Alexandria SemiBold" pitchFamily="2" charset="-78"/>
              </a:rPr>
              <a:t>دون حاجة إلى التمحيص </a:t>
            </a:r>
            <a:r>
              <a:rPr lang="ar-SA" sz="2000" dirty="0" smtClean="0">
                <a:latin typeface="Alexandria SemiBold" pitchFamily="2" charset="-78"/>
                <a:cs typeface="Alexandria SemiBold" pitchFamily="2" charset="-78"/>
              </a:rPr>
              <a:t>أو </a:t>
            </a:r>
            <a:r>
              <a:rPr lang="ar-SA" sz="2000" dirty="0">
                <a:latin typeface="Alexandria SemiBold" pitchFamily="2" charset="-78"/>
                <a:cs typeface="Alexandria SemiBold" pitchFamily="2" charset="-78"/>
              </a:rPr>
              <a:t>التعمق، </a:t>
            </a:r>
            <a:r>
              <a:rPr lang="ar-SA" sz="2000" dirty="0" smtClean="0">
                <a:latin typeface="Alexandria SemiBold" pitchFamily="2" charset="-78"/>
                <a:cs typeface="Alexandria SemiBold" pitchFamily="2" charset="-78"/>
              </a:rPr>
              <a:t>ويشترط </a:t>
            </a:r>
            <a:r>
              <a:rPr lang="ar-SA" sz="2000" dirty="0">
                <a:latin typeface="Alexandria SemiBold" pitchFamily="2" charset="-78"/>
                <a:cs typeface="Alexandria SemiBold" pitchFamily="2" charset="-78"/>
              </a:rPr>
              <a:t>فيه الابتكار </a:t>
            </a:r>
            <a:r>
              <a:rPr lang="ar-SA" sz="2000" dirty="0" smtClean="0">
                <a:latin typeface="Alexandria SemiBold" pitchFamily="2" charset="-78"/>
                <a:cs typeface="Alexandria SemiBold" pitchFamily="2" charset="-78"/>
              </a:rPr>
              <a:t>والتجدد. </a:t>
            </a:r>
          </a:p>
          <a:p>
            <a:pPr algn="r" rtl="1">
              <a:lnSpc>
                <a:spcPct val="150000"/>
              </a:lnSpc>
            </a:pPr>
            <a:endParaRPr lang="ar-SA" sz="600" dirty="0">
              <a:latin typeface="Alexandria SemiBold" pitchFamily="2" charset="-78"/>
              <a:cs typeface="Alexandria SemiBold" pitchFamily="2" charset="-78"/>
            </a:endParaRPr>
          </a:p>
          <a:p>
            <a:pPr algn="r" rtl="1">
              <a:lnSpc>
                <a:spcPct val="150000"/>
              </a:lnSpc>
            </a:pPr>
            <a:r>
              <a:rPr lang="ar-SA" sz="2000" dirty="0">
                <a:latin typeface="Alexandria SemiBold" pitchFamily="2" charset="-78"/>
                <a:cs typeface="Alexandria SemiBold" pitchFamily="2" charset="-78"/>
              </a:rPr>
              <a:t>هو فكرة يقتنصها الكاتب الصحفي من بيئته خلال معايشته الكاملة للأخبار والقضايا والمواقف واتجاهات الرأي العام في المجتمع، ويقوم بعرضها وشرحها </a:t>
            </a:r>
            <a:r>
              <a:rPr lang="ar-SA" sz="2000" dirty="0" smtClean="0">
                <a:latin typeface="Alexandria SemiBold" pitchFamily="2" charset="-78"/>
                <a:cs typeface="Alexandria SemiBold" pitchFamily="2" charset="-78"/>
              </a:rPr>
              <a:t>بالتأييد أو بالمعارضة، </a:t>
            </a:r>
            <a:r>
              <a:rPr lang="ar-SA" sz="2000" dirty="0">
                <a:latin typeface="Alexandria SemiBold" pitchFamily="2" charset="-78"/>
                <a:cs typeface="Alexandria SemiBold" pitchFamily="2" charset="-78"/>
              </a:rPr>
              <a:t>بلغة واضحة </a:t>
            </a:r>
            <a:r>
              <a:rPr lang="ar-SA" sz="2000" dirty="0" smtClean="0">
                <a:latin typeface="Alexandria SemiBold" pitchFamily="2" charset="-78"/>
                <a:cs typeface="Alexandria SemiBold" pitchFamily="2" charset="-78"/>
              </a:rPr>
              <a:t>وأسلوب مُبسط </a:t>
            </a:r>
            <a:r>
              <a:rPr lang="ar-SA" sz="2000" dirty="0">
                <a:latin typeface="Alexandria SemiBold" pitchFamily="2" charset="-78"/>
                <a:cs typeface="Alexandria SemiBold" pitchFamily="2" charset="-78"/>
              </a:rPr>
              <a:t>يعكس شخصيته وفكره</a:t>
            </a:r>
            <a:r>
              <a:rPr lang="ar-SA" sz="2000" dirty="0" smtClean="0">
                <a:latin typeface="Alexandria SemiBold" pitchFamily="2" charset="-78"/>
                <a:cs typeface="Alexandria SemiBold" pitchFamily="2" charset="-78"/>
              </a:rPr>
              <a:t>. </a:t>
            </a:r>
            <a:endParaRPr lang="en-US" sz="2000" dirty="0">
              <a:latin typeface="Alexandria SemiBold" pitchFamily="2" charset="-78"/>
              <a:cs typeface="Alexandria SemiBold" pitchFamily="2" charset="-78"/>
            </a:endParaRPr>
          </a:p>
          <a:p>
            <a:pPr algn="r">
              <a:lnSpc>
                <a:spcPct val="150000"/>
              </a:lnSpc>
            </a:pP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701151" y="3825240"/>
            <a:ext cx="2961710" cy="2040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573944" y="2426593"/>
            <a:ext cx="3216123" cy="3231654"/>
          </a:xfrm>
          <a:prstGeom prst="rect">
            <a:avLst/>
          </a:prstGeom>
          <a:noFill/>
          <a:effectLst>
            <a:reflection stA="45000" endPos="0" dir="5400000" sy="-100000" algn="bl" rotWithShape="0"/>
          </a:effectLst>
        </p:spPr>
        <p:txBody>
          <a:bodyPr wrap="square" rtlCol="0">
            <a:spAutoFit/>
          </a:bodyPr>
          <a:lstStyle/>
          <a:p>
            <a:pPr algn="ctr"/>
            <a:r>
              <a:rPr lang="ar-SA" sz="3600" b="1" dirty="0" smtClean="0">
                <a:solidFill>
                  <a:schemeClr val="bg1"/>
                </a:solidFill>
                <a:latin typeface="Alexandria SemiBold" pitchFamily="2" charset="-78"/>
                <a:cs typeface="Alexandria SemiBold" pitchFamily="2" charset="-78"/>
              </a:rPr>
              <a:t>(1)</a:t>
            </a:r>
          </a:p>
          <a:p>
            <a:pPr algn="ctr"/>
            <a:r>
              <a:rPr lang="ar-SA" sz="3600" b="1" dirty="0" smtClean="0">
                <a:solidFill>
                  <a:schemeClr val="bg1"/>
                </a:solidFill>
                <a:latin typeface="Alexandria SemiBold" pitchFamily="2" charset="-78"/>
                <a:cs typeface="Alexandria SemiBold" pitchFamily="2" charset="-78"/>
              </a:rPr>
              <a:t>تعريف</a:t>
            </a:r>
          </a:p>
          <a:p>
            <a:pPr algn="ctr"/>
            <a:r>
              <a:rPr lang="ar-SA" sz="3600" b="1" dirty="0" smtClean="0">
                <a:solidFill>
                  <a:schemeClr val="bg1"/>
                </a:solidFill>
                <a:latin typeface="Alexandria SemiBold" pitchFamily="2" charset="-78"/>
                <a:cs typeface="Alexandria SemiBold" pitchFamily="2" charset="-78"/>
              </a:rPr>
              <a:t>المقال الصحفي</a:t>
            </a:r>
          </a:p>
          <a:p>
            <a:pPr algn="ctr"/>
            <a:endParaRPr lang="en-US"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0887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910" y="1701343"/>
            <a:ext cx="8305732"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12456" y="1865230"/>
            <a:ext cx="7851991" cy="403956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
            </a:pPr>
            <a:r>
              <a:rPr lang="ar-SA" sz="2000" dirty="0" smtClean="0">
                <a:latin typeface="Alexandria SemiBold" pitchFamily="2" charset="-78"/>
                <a:cs typeface="Alexandria SemiBold" pitchFamily="2" charset="-78"/>
              </a:rPr>
              <a:t>" تعبير عن إحساس شخصي أو أثر في النفس أحدثه شئ غريب أو جميل أو مثير للاهتمام أو يبعث الفكاهة والتسلية.</a:t>
            </a:r>
          </a:p>
          <a:p>
            <a:pPr algn="r" rtl="1">
              <a:lnSpc>
                <a:spcPct val="150000"/>
              </a:lnSpc>
            </a:pPr>
            <a:endParaRPr lang="ar-SA" sz="1100"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sz="2000" dirty="0" smtClean="0">
                <a:latin typeface="Alexandria SemiBold" pitchFamily="2" charset="-78"/>
                <a:cs typeface="Alexandria SemiBold" pitchFamily="2" charset="-78"/>
              </a:rPr>
              <a:t> " الأداة التي يُعبر بها الكاتب بشكل مباشر عن سياسة الصحيفة، وعن آرائه في الأحداث اليومية الجارية والقضايا التي تشغل الرأي العام المحلي والدولي، وتمس مصالح القراء" .</a:t>
            </a:r>
          </a:p>
          <a:p>
            <a:pPr algn="r" rtl="1">
              <a:lnSpc>
                <a:spcPct val="150000"/>
              </a:lnSpc>
            </a:pPr>
            <a:endParaRPr lang="ar-SA" sz="900"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sz="2000" dirty="0" smtClean="0">
                <a:latin typeface="Alexandria SemiBold" pitchFamily="2" charset="-78"/>
                <a:cs typeface="Alexandria SemiBold" pitchFamily="2" charset="-78"/>
              </a:rPr>
              <a:t> "رسالة </a:t>
            </a:r>
            <a:r>
              <a:rPr lang="ar-SA" sz="2000" dirty="0">
                <a:latin typeface="Alexandria SemiBold" pitchFamily="2" charset="-78"/>
                <a:cs typeface="Alexandria SemiBold" pitchFamily="2" charset="-78"/>
              </a:rPr>
              <a:t>من العقل إلى </a:t>
            </a:r>
            <a:r>
              <a:rPr lang="ar-SA" sz="2000" dirty="0" smtClean="0">
                <a:latin typeface="Alexandria SemiBold" pitchFamily="2" charset="-78"/>
                <a:cs typeface="Alexandria SemiBold" pitchFamily="2" charset="-78"/>
              </a:rPr>
              <a:t>العقل تقدم بشكل موجز وبأسلوب يوضح أهميتها للقاريء".</a:t>
            </a:r>
          </a:p>
          <a:p>
            <a:pPr algn="r" rtl="1">
              <a:lnSpc>
                <a:spcPct val="150000"/>
              </a:lnSpc>
            </a:pPr>
            <a:endParaRPr lang="ar-SA" sz="1000"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rotWithShape="1">
          <a:blip r:embed="rId4">
            <a:clrChange>
              <a:clrFrom>
                <a:srgbClr val="F3F3F3"/>
              </a:clrFrom>
              <a:clrTo>
                <a:srgbClr val="F3F3F3">
                  <a:alpha val="0"/>
                </a:srgbClr>
              </a:clrTo>
            </a:clrChange>
            <a:extLst>
              <a:ext uri="{28A0092B-C50C-407E-A947-70E740481C1C}">
                <a14:useLocalDpi xmlns:a14="http://schemas.microsoft.com/office/drawing/2010/main" val="0"/>
              </a:ext>
            </a:extLst>
          </a:blip>
          <a:srcRect t="25018" r="58508" b="25089"/>
          <a:stretch/>
        </p:blipFill>
        <p:spPr>
          <a:xfrm flipH="1">
            <a:off x="-205307" y="2410934"/>
            <a:ext cx="4121319" cy="3709647"/>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3031802" y="1137187"/>
            <a:ext cx="3310003"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تعريف المقال الصحفي</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083444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8276529" y="2147607"/>
            <a:ext cx="3659628" cy="35450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80407" y="1693453"/>
            <a:ext cx="8153764"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346765" y="1886833"/>
            <a:ext cx="7932074" cy="4247317"/>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يتضح من التعريفات السابقة للمقال الصحفي أن:</a:t>
            </a:r>
          </a:p>
          <a:p>
            <a:pPr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المقال </a:t>
            </a:r>
            <a:r>
              <a:rPr lang="ar-SA" sz="2000" dirty="0">
                <a:latin typeface="Alexandria SemiBold" pitchFamily="2" charset="-78"/>
                <a:cs typeface="Alexandria SemiBold" pitchFamily="2" charset="-78"/>
              </a:rPr>
              <a:t>الصحفي جاد في موضوعاته، غني بأفكاره، متفرد في موضوعه، وهدفه قوي في تعبيره عن الرأي، </a:t>
            </a:r>
            <a:r>
              <a:rPr lang="ar-SA" sz="2000" dirty="0" smtClean="0">
                <a:latin typeface="Alexandria SemiBold" pitchFamily="2" charset="-78"/>
                <a:cs typeface="Alexandria SemiBold" pitchFamily="2" charset="-78"/>
              </a:rPr>
              <a:t>وإيجاد </a:t>
            </a:r>
            <a:r>
              <a:rPr lang="ar-SA" sz="2000" dirty="0">
                <a:latin typeface="Alexandria SemiBold" pitchFamily="2" charset="-78"/>
                <a:cs typeface="Alexandria SemiBold" pitchFamily="2" charset="-78"/>
              </a:rPr>
              <a:t>الحلول بطريقة عملية </a:t>
            </a:r>
            <a:r>
              <a:rPr lang="ar-SA" sz="2000" dirty="0" smtClean="0">
                <a:latin typeface="Alexandria SemiBold" pitchFamily="2" charset="-78"/>
                <a:cs typeface="Alexandria SemiBold" pitchFamily="2" charset="-78"/>
              </a:rPr>
              <a:t>وواقعية. ويتسم المقال بما يلي:</a:t>
            </a:r>
            <a:r>
              <a:rPr lang="en-US" sz="2000" dirty="0" smtClean="0">
                <a:latin typeface="Alexandria SemiBold" pitchFamily="2" charset="-78"/>
                <a:cs typeface="Alexandria SemiBold" pitchFamily="2" charset="-78"/>
              </a:rPr>
              <a:t> </a:t>
            </a:r>
            <a:endParaRPr lang="ar-SA" sz="2000" dirty="0" smtClean="0">
              <a:latin typeface="Alexandria SemiBold" pitchFamily="2" charset="-78"/>
              <a:cs typeface="Alexandria SemiBold" pitchFamily="2" charset="-78"/>
            </a:endParaRPr>
          </a:p>
          <a:p>
            <a:pPr marL="457200" indent="-457200" algn="r" rtl="1">
              <a:lnSpc>
                <a:spcPct val="150000"/>
              </a:lnSpc>
              <a:buFont typeface="+mj-lt"/>
              <a:buAutoNum type="arabicPeriod"/>
            </a:pPr>
            <a:r>
              <a:rPr lang="ar-SA" sz="2000" dirty="0" smtClean="0">
                <a:solidFill>
                  <a:schemeClr val="accent1"/>
                </a:solidFill>
                <a:latin typeface="Alexandria SemiBold" pitchFamily="2" charset="-78"/>
                <a:cs typeface="Alexandria SemiBold" pitchFamily="2" charset="-78"/>
              </a:rPr>
              <a:t>الفكرة</a:t>
            </a:r>
            <a:r>
              <a:rPr lang="ar-SA" sz="2000" dirty="0" smtClean="0">
                <a:latin typeface="Alexandria SemiBold" pitchFamily="2" charset="-78"/>
                <a:cs typeface="Alexandria SemiBold" pitchFamily="2" charset="-78"/>
              </a:rPr>
              <a:t> : المقال الصحفي يعتمد في المقال الأول على فكرة التي يجب أن تكون واضحة ودقيقة . وتعتمد قوة المقال على قوة فكرته</a:t>
            </a:r>
            <a:r>
              <a:rPr lang="ar-SA" sz="2000" dirty="0">
                <a:latin typeface="Alexandria SemiBold" pitchFamily="2" charset="-78"/>
                <a:cs typeface="Alexandria SemiBold" pitchFamily="2" charset="-78"/>
              </a:rPr>
              <a:t>. </a:t>
            </a:r>
            <a:endParaRPr lang="ar-SA" sz="2000" dirty="0" smtClean="0">
              <a:latin typeface="Alexandria SemiBold" pitchFamily="2" charset="-78"/>
              <a:cs typeface="Alexandria SemiBold" pitchFamily="2" charset="-78"/>
            </a:endParaRPr>
          </a:p>
          <a:p>
            <a:pPr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فالحياة </a:t>
            </a:r>
            <a:r>
              <a:rPr lang="ar-SA" sz="2000" dirty="0">
                <a:latin typeface="Alexandria SemiBold" pitchFamily="2" charset="-78"/>
                <a:cs typeface="Alexandria SemiBold" pitchFamily="2" charset="-78"/>
              </a:rPr>
              <a:t>اليومية التي يعيشها الكاتب ونبض الناس تشكل المنبع الأساسي </a:t>
            </a:r>
            <a:r>
              <a:rPr lang="ar-SA" sz="2000" dirty="0" smtClean="0">
                <a:latin typeface="Alexandria SemiBold" pitchFamily="2" charset="-78"/>
                <a:cs typeface="Alexandria SemiBold" pitchFamily="2" charset="-78"/>
              </a:rPr>
              <a:t>لكل </a:t>
            </a:r>
            <a:r>
              <a:rPr lang="ar-SA" sz="2000" dirty="0">
                <a:latin typeface="Alexandria SemiBold" pitchFamily="2" charset="-78"/>
                <a:cs typeface="Alexandria SemiBold" pitchFamily="2" charset="-78"/>
              </a:rPr>
              <a:t>موضوعات المقال.</a:t>
            </a:r>
            <a:r>
              <a:rPr lang="ar-IQ" sz="2000" dirty="0">
                <a:latin typeface="Alexandria SemiBold" pitchFamily="2" charset="-78"/>
                <a:cs typeface="Alexandria SemiBold" pitchFamily="2" charset="-78"/>
              </a:rPr>
              <a:t> </a:t>
            </a:r>
            <a:endParaRPr lang="ar-SA" sz="2000" dirty="0" smtClean="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0379550" y="3421807"/>
            <a:ext cx="1455896" cy="830997"/>
          </a:xfrm>
          <a:prstGeom prst="rect">
            <a:avLst/>
          </a:prstGeom>
          <a:noFill/>
          <a:effectLst>
            <a:reflection stA="45000" endPos="0" dir="5400000" sy="-100000" algn="bl" rotWithShape="0"/>
          </a:effectLst>
        </p:spPr>
        <p:txBody>
          <a:bodyPr wrap="square" rtlCol="0">
            <a:spAutoFit/>
          </a:bodyPr>
          <a:lstStyle/>
          <a:p>
            <a:pPr algn="ctr"/>
            <a:r>
              <a:rPr lang="ar-SA" sz="2400" b="1" dirty="0" smtClean="0">
                <a:solidFill>
                  <a:schemeClr val="bg1"/>
                </a:solidFill>
                <a:latin typeface="Alexandria SemiBold" pitchFamily="2" charset="-78"/>
                <a:cs typeface="Alexandria SemiBold" pitchFamily="2" charset="-78"/>
              </a:rPr>
              <a:t>خصائص المقال</a:t>
            </a:r>
            <a:endParaRPr lang="en-US" sz="4400" b="1" dirty="0">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l="28739" t="30619" r="39538" b="18145"/>
          <a:stretch/>
        </p:blipFill>
        <p:spPr>
          <a:xfrm flipH="1">
            <a:off x="-399320" y="2699260"/>
            <a:ext cx="3104938" cy="3336920"/>
          </a:xfrm>
          <a:prstGeom prst="rect">
            <a:avLst/>
          </a:prstGeom>
        </p:spPr>
      </p:pic>
    </p:spTree>
    <p:extLst>
      <p:ext uri="{BB962C8B-B14F-4D97-AF65-F5344CB8AC3E}">
        <p14:creationId xmlns:p14="http://schemas.microsoft.com/office/powerpoint/2010/main" val="2739902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8276529" y="2147607"/>
            <a:ext cx="3659628" cy="35450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618635" y="1693453"/>
            <a:ext cx="771553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784993" y="1886833"/>
            <a:ext cx="7390609" cy="4247317"/>
          </a:xfrm>
          <a:prstGeom prst="rect">
            <a:avLst/>
          </a:prstGeom>
          <a:noFill/>
        </p:spPr>
        <p:txBody>
          <a:bodyPr wrap="square" rtlCol="0">
            <a:spAutoFit/>
          </a:bodyPr>
          <a:lstStyle/>
          <a:p>
            <a:pPr algn="r" rtl="1">
              <a:lnSpc>
                <a:spcPct val="150000"/>
              </a:lnSpc>
            </a:pPr>
            <a:r>
              <a:rPr lang="ar-IQ" sz="2000" dirty="0">
                <a:latin typeface="Alexandria SemiBold" pitchFamily="2" charset="-78"/>
                <a:cs typeface="Alexandria SemiBold" pitchFamily="2" charset="-78"/>
              </a:rPr>
              <a:t>و</a:t>
            </a:r>
            <a:r>
              <a:rPr lang="ar-SA" sz="2000" dirty="0">
                <a:latin typeface="Alexandria SemiBold" pitchFamily="2" charset="-78"/>
                <a:cs typeface="Alexandria SemiBold" pitchFamily="2" charset="-78"/>
              </a:rPr>
              <a:t>يعتمد </a:t>
            </a:r>
            <a:r>
              <a:rPr lang="ar-IQ" sz="2000" dirty="0">
                <a:latin typeface="Alexandria SemiBold" pitchFamily="2" charset="-78"/>
                <a:cs typeface="Alexandria SemiBold" pitchFamily="2" charset="-78"/>
              </a:rPr>
              <a:t>ال</a:t>
            </a:r>
            <a:r>
              <a:rPr lang="ar-SA" sz="2000" dirty="0">
                <a:latin typeface="Alexandria SemiBold" pitchFamily="2" charset="-78"/>
                <a:cs typeface="Alexandria SemiBold" pitchFamily="2" charset="-78"/>
              </a:rPr>
              <a:t>إ</a:t>
            </a:r>
            <a:r>
              <a:rPr lang="ar-IQ" sz="2000" dirty="0">
                <a:latin typeface="Alexandria SemiBold" pitchFamily="2" charset="-78"/>
                <a:cs typeface="Alexandria SemiBold" pitchFamily="2" charset="-78"/>
              </a:rPr>
              <a:t>بداع</a:t>
            </a:r>
            <a:r>
              <a:rPr lang="ar-SA" sz="2000" dirty="0">
                <a:latin typeface="Alexandria SemiBold" pitchFamily="2" charset="-78"/>
                <a:cs typeface="Alexandria SemiBold" pitchFamily="2" charset="-78"/>
              </a:rPr>
              <a:t> في </a:t>
            </a:r>
            <a:r>
              <a:rPr lang="ar-SA" sz="2000" dirty="0" smtClean="0">
                <a:latin typeface="Alexandria SemiBold" pitchFamily="2" charset="-78"/>
                <a:cs typeface="Alexandria SemiBold" pitchFamily="2" charset="-78"/>
              </a:rPr>
              <a:t>الموضوع على </a:t>
            </a:r>
            <a:r>
              <a:rPr lang="ar-IQ" sz="2000" dirty="0" smtClean="0">
                <a:latin typeface="Alexandria SemiBold" pitchFamily="2" charset="-78"/>
                <a:cs typeface="Alexandria SemiBold" pitchFamily="2" charset="-78"/>
              </a:rPr>
              <a:t>قدرة </a:t>
            </a:r>
            <a:r>
              <a:rPr lang="ar-IQ" sz="2000" dirty="0">
                <a:latin typeface="Alexandria SemiBold" pitchFamily="2" charset="-78"/>
                <a:cs typeface="Alexandria SemiBold" pitchFamily="2" charset="-78"/>
              </a:rPr>
              <a:t>الكاتب و</a:t>
            </a:r>
            <a:r>
              <a:rPr lang="ar-SA" sz="2000" dirty="0">
                <a:latin typeface="Alexandria SemiBold" pitchFamily="2" charset="-78"/>
                <a:cs typeface="Alexandria SemiBold" pitchFamily="2" charset="-78"/>
              </a:rPr>
              <a:t>إ</a:t>
            </a:r>
            <a:r>
              <a:rPr lang="ar-IQ" sz="2000" dirty="0">
                <a:latin typeface="Alexandria SemiBold" pitchFamily="2" charset="-78"/>
                <a:cs typeface="Alexandria SemiBold" pitchFamily="2" charset="-78"/>
              </a:rPr>
              <a:t>مكانيته على اختيار موضوعه وكيفية معالجته</a:t>
            </a:r>
            <a:r>
              <a:rPr lang="ar-SA" sz="2000" dirty="0">
                <a:latin typeface="Alexandria SemiBold" pitchFamily="2" charset="-78"/>
                <a:cs typeface="Alexandria SemiBold" pitchFamily="2" charset="-78"/>
              </a:rPr>
              <a:t>.</a:t>
            </a:r>
          </a:p>
          <a:p>
            <a:pPr marL="457200" indent="-457200" algn="r" rtl="1">
              <a:lnSpc>
                <a:spcPct val="150000"/>
              </a:lnSpc>
              <a:buFont typeface="+mj-lt"/>
              <a:buAutoNum type="arabicPeriod" startAt="2"/>
            </a:pPr>
            <a:r>
              <a:rPr lang="ar-SA" sz="2000" dirty="0" smtClean="0">
                <a:solidFill>
                  <a:schemeClr val="accent1"/>
                </a:solidFill>
                <a:latin typeface="Alexandria SemiBold" pitchFamily="2" charset="-78"/>
                <a:cs typeface="Alexandria SemiBold" pitchFamily="2" charset="-78"/>
              </a:rPr>
              <a:t>الهدف: </a:t>
            </a:r>
            <a:r>
              <a:rPr lang="ar-SA" sz="2000" dirty="0">
                <a:latin typeface="Alexandria SemiBold" pitchFamily="2" charset="-78"/>
                <a:cs typeface="Alexandria SemiBold" pitchFamily="2" charset="-78"/>
              </a:rPr>
              <a:t>عندما يحدد الكاتب هدفه يسهل عليه مهمة الكتابة ، ويتوقع رد فعل القارئ ومدى تجاوبه مع موضوع المقال.</a:t>
            </a:r>
          </a:p>
          <a:p>
            <a:pPr marL="457200" indent="-457200" algn="r" rtl="1">
              <a:lnSpc>
                <a:spcPct val="150000"/>
              </a:lnSpc>
              <a:buFont typeface="+mj-lt"/>
              <a:buAutoNum type="arabicPeriod" startAt="2"/>
            </a:pPr>
            <a:r>
              <a:rPr lang="ar-SA" sz="2000" dirty="0" smtClean="0">
                <a:solidFill>
                  <a:schemeClr val="accent1"/>
                </a:solidFill>
                <a:latin typeface="Alexandria SemiBold" pitchFamily="2" charset="-78"/>
                <a:cs typeface="Alexandria SemiBold" pitchFamily="2" charset="-78"/>
              </a:rPr>
              <a:t>الإقناع</a:t>
            </a:r>
            <a:r>
              <a:rPr lang="ar-SA" sz="2000" dirty="0">
                <a:latin typeface="Alexandria SemiBold" pitchFamily="2" charset="-78"/>
                <a:cs typeface="Alexandria SemiBold" pitchFamily="2" charset="-78"/>
              </a:rPr>
              <a:t>: من خلال استخدام الاستمالات العقلية والعاطفية معاً مما يضاعف من قوة تأثير المقال. </a:t>
            </a:r>
          </a:p>
          <a:p>
            <a:pPr marL="457200" indent="-457200" algn="r" rtl="1">
              <a:lnSpc>
                <a:spcPct val="150000"/>
              </a:lnSpc>
              <a:buFont typeface="+mj-lt"/>
              <a:buAutoNum type="arabicPeriod" startAt="2"/>
            </a:pPr>
            <a:r>
              <a:rPr lang="ar-SA" sz="2000" dirty="0">
                <a:solidFill>
                  <a:schemeClr val="accent1"/>
                </a:solidFill>
                <a:latin typeface="Alexandria SemiBold" pitchFamily="2" charset="-78"/>
                <a:cs typeface="Alexandria SemiBold" pitchFamily="2" charset="-78"/>
              </a:rPr>
              <a:t>التكوين الفني</a:t>
            </a:r>
            <a:r>
              <a:rPr lang="ar-SA" sz="2000" dirty="0">
                <a:latin typeface="Alexandria SemiBold" pitchFamily="2" charset="-78"/>
                <a:cs typeface="Alexandria SemiBold" pitchFamily="2" charset="-78"/>
              </a:rPr>
              <a:t>: فالمقال في طبيعته فن نثري وليس </a:t>
            </a:r>
            <a:r>
              <a:rPr lang="ar-SA" sz="2000" dirty="0" smtClean="0">
                <a:latin typeface="Alexandria SemiBold" pitchFamily="2" charset="-78"/>
                <a:cs typeface="Alexandria SemiBold" pitchFamily="2" charset="-78"/>
              </a:rPr>
              <a:t>شعراً.</a:t>
            </a:r>
          </a:p>
          <a:p>
            <a:pPr algn="r" rtl="1">
              <a:lnSpc>
                <a:spcPct val="150000"/>
              </a:lnSpc>
            </a:pPr>
            <a:endParaRPr lang="ar-SA" sz="2000" dirty="0" smtClean="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10379550" y="3421807"/>
            <a:ext cx="1455896" cy="830997"/>
          </a:xfrm>
          <a:prstGeom prst="rect">
            <a:avLst/>
          </a:prstGeom>
          <a:noFill/>
          <a:effectLst>
            <a:reflection stA="45000" endPos="0" dir="5400000" sy="-100000" algn="bl" rotWithShape="0"/>
          </a:effectLst>
        </p:spPr>
        <p:txBody>
          <a:bodyPr wrap="square" rtlCol="0">
            <a:spAutoFit/>
          </a:bodyPr>
          <a:lstStyle/>
          <a:p>
            <a:pPr algn="ctr"/>
            <a:r>
              <a:rPr lang="ar-SA" sz="2400" b="1" dirty="0" smtClean="0">
                <a:solidFill>
                  <a:schemeClr val="bg1"/>
                </a:solidFill>
                <a:latin typeface="Alexandria SemiBold" pitchFamily="2" charset="-78"/>
                <a:cs typeface="Alexandria SemiBold" pitchFamily="2" charset="-78"/>
              </a:rPr>
              <a:t>خصائص المقال</a:t>
            </a:r>
            <a:endParaRPr lang="en-US" sz="4400" b="1" dirty="0">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rotWithShape="1">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l="28739" t="30619" r="39538" b="18145"/>
          <a:stretch/>
        </p:blipFill>
        <p:spPr>
          <a:xfrm flipH="1">
            <a:off x="-804195" y="2064489"/>
            <a:ext cx="3453253" cy="3711260"/>
          </a:xfrm>
          <a:prstGeom prst="rect">
            <a:avLst/>
          </a:prstGeom>
        </p:spPr>
      </p:pic>
    </p:spTree>
    <p:extLst>
      <p:ext uri="{BB962C8B-B14F-4D97-AF65-F5344CB8AC3E}">
        <p14:creationId xmlns:p14="http://schemas.microsoft.com/office/powerpoint/2010/main" val="1675631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4"/>
            <a:ext cx="10718377" cy="4294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430594" y="1964150"/>
            <a:ext cx="9804163" cy="3785652"/>
          </a:xfrm>
          <a:prstGeom prst="rect">
            <a:avLst/>
          </a:prstGeom>
          <a:noFill/>
        </p:spPr>
        <p:txBody>
          <a:bodyPr wrap="square" rtlCol="0">
            <a:spAutoFit/>
          </a:bodyPr>
          <a:lstStyle/>
          <a:p>
            <a:pPr marL="457200" indent="-457200" algn="r" rtl="1">
              <a:lnSpc>
                <a:spcPct val="150000"/>
              </a:lnSpc>
              <a:buFont typeface="+mj-lt"/>
              <a:buAutoNum type="arabicPeriod" startAt="5"/>
            </a:pPr>
            <a:r>
              <a:rPr lang="ar-SA" sz="2000" dirty="0">
                <a:solidFill>
                  <a:schemeClr val="accent1"/>
                </a:solidFill>
                <a:latin typeface="Alexandria SemiBold" pitchFamily="2" charset="-78"/>
                <a:cs typeface="Alexandria SemiBold" pitchFamily="2" charset="-78"/>
              </a:rPr>
              <a:t>الإمتاع</a:t>
            </a:r>
            <a:r>
              <a:rPr lang="ar-SA" sz="2000" dirty="0">
                <a:latin typeface="Alexandria SemiBold" pitchFamily="2" charset="-78"/>
                <a:cs typeface="Alexandria SemiBold" pitchFamily="2" charset="-78"/>
              </a:rPr>
              <a:t>: المتلقي يقرأ المقال ليس من أجل القراءة أو المعرفة فقط وإنما لمتعة القراءة من خلال العرض الشيق لفكرة المقال. </a:t>
            </a:r>
          </a:p>
          <a:p>
            <a:pPr marL="457200" indent="-457200" algn="r" rtl="1">
              <a:lnSpc>
                <a:spcPct val="150000"/>
              </a:lnSpc>
              <a:buFont typeface="+mj-lt"/>
              <a:buAutoNum type="arabicPeriod" startAt="5"/>
            </a:pPr>
            <a:r>
              <a:rPr lang="ar-SA" sz="2000" dirty="0" smtClean="0">
                <a:solidFill>
                  <a:schemeClr val="accent1"/>
                </a:solidFill>
                <a:latin typeface="Alexandria SemiBold" pitchFamily="2" charset="-78"/>
                <a:cs typeface="Alexandria SemiBold" pitchFamily="2" charset="-78"/>
              </a:rPr>
              <a:t>تنوّع الأسلوب</a:t>
            </a:r>
            <a:r>
              <a:rPr lang="ar-SA" sz="2000" dirty="0" smtClean="0">
                <a:latin typeface="Alexandria SemiBold" pitchFamily="2" charset="-78"/>
                <a:cs typeface="Alexandria SemiBold" pitchFamily="2" charset="-78"/>
              </a:rPr>
              <a:t>: ويختلف أسلوب كتابة المقال باختلاف موضوع المقال وكاتب المقال. </a:t>
            </a:r>
          </a:p>
          <a:p>
            <a:pPr marL="457200" indent="-457200" algn="r" rtl="1">
              <a:lnSpc>
                <a:spcPct val="150000"/>
              </a:lnSpc>
              <a:buFont typeface="+mj-lt"/>
              <a:buAutoNum type="arabicPeriod" startAt="5"/>
            </a:pPr>
            <a:r>
              <a:rPr lang="ar-SA" sz="2000" dirty="0" smtClean="0">
                <a:solidFill>
                  <a:schemeClr val="accent1"/>
                </a:solidFill>
                <a:latin typeface="Alexandria SemiBold" pitchFamily="2" charset="-78"/>
                <a:cs typeface="Alexandria SemiBold" pitchFamily="2" charset="-78"/>
              </a:rPr>
              <a:t>الذاتية</a:t>
            </a: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إذ يظهر في المقال رأي </a:t>
            </a:r>
            <a:r>
              <a:rPr lang="ar-SA" sz="2000" dirty="0" smtClean="0">
                <a:latin typeface="Alexandria SemiBold" pitchFamily="2" charset="-78"/>
                <a:cs typeface="Alexandria SemiBold" pitchFamily="2" charset="-78"/>
              </a:rPr>
              <a:t>الكاتب وشخصيتة وتفكيره. </a:t>
            </a:r>
          </a:p>
          <a:p>
            <a:pPr marL="457200" indent="-457200" algn="r" rtl="1">
              <a:lnSpc>
                <a:spcPct val="150000"/>
              </a:lnSpc>
              <a:buFont typeface="+mj-lt"/>
              <a:buAutoNum type="arabicPeriod" startAt="5"/>
            </a:pPr>
            <a:r>
              <a:rPr lang="ar-SA" sz="2000" dirty="0" smtClean="0">
                <a:solidFill>
                  <a:schemeClr val="accent1"/>
                </a:solidFill>
                <a:latin typeface="Alexandria SemiBold" pitchFamily="2" charset="-78"/>
                <a:cs typeface="Alexandria SemiBold" pitchFamily="2" charset="-78"/>
              </a:rPr>
              <a:t>لغة المقال: </a:t>
            </a:r>
            <a:r>
              <a:rPr lang="ar-SA" sz="2000" dirty="0" smtClean="0">
                <a:latin typeface="Alexandria SemiBold" pitchFamily="2" charset="-78"/>
                <a:cs typeface="Alexandria SemiBold" pitchFamily="2" charset="-78"/>
              </a:rPr>
              <a:t>تتسم لغة المقال بأنها لغة العامة وليست لغة عامية ولا لغة فصحى وإنما لغة فصحي العصر ؛ أي لغة المواطن العادي ، وهي لغة يفهمها جميع القراء مهما اختلفت مستوياتهم التعليمية أو الثقافية أو الاجتماعية.</a:t>
            </a:r>
          </a:p>
        </p:txBody>
      </p:sp>
      <p:sp>
        <p:nvSpPr>
          <p:cNvPr id="2" name="Rectangle 1"/>
          <p:cNvSpPr/>
          <p:nvPr/>
        </p:nvSpPr>
        <p:spPr>
          <a:xfrm>
            <a:off x="2557606" y="1160640"/>
            <a:ext cx="2036134" cy="507831"/>
          </a:xfrm>
          <a:prstGeom prst="rect">
            <a:avLst/>
          </a:prstGeom>
        </p:spPr>
        <p:txBody>
          <a:bodyPr wrap="none">
            <a:spAutoFit/>
          </a:bodyPr>
          <a:lstStyle/>
          <a:p>
            <a:pPr algn="r">
              <a:lnSpc>
                <a:spcPct val="150000"/>
              </a:lnSpc>
            </a:pPr>
            <a:r>
              <a:rPr lang="ar-SA" dirty="0">
                <a:solidFill>
                  <a:srgbClr val="C00000"/>
                </a:solidFill>
                <a:latin typeface="Alexandria SemiBold" pitchFamily="2" charset="-78"/>
                <a:cs typeface="Alexandria SemiBold" pitchFamily="2" charset="-78"/>
              </a:rPr>
              <a:t>خصائص المقال: </a:t>
            </a:r>
          </a:p>
        </p:txBody>
      </p:sp>
      <p:pic>
        <p:nvPicPr>
          <p:cNvPr id="3" name="Picture 2"/>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5758" t="27706" b="30993"/>
          <a:stretch/>
        </p:blipFill>
        <p:spPr>
          <a:xfrm>
            <a:off x="-45837" y="2111577"/>
            <a:ext cx="2402687" cy="2534165"/>
          </a:xfrm>
          <a:prstGeom prst="rect">
            <a:avLst/>
          </a:prstGeom>
        </p:spPr>
      </p:pic>
    </p:spTree>
    <p:extLst>
      <p:ext uri="{BB962C8B-B14F-4D97-AF65-F5344CB8AC3E}">
        <p14:creationId xmlns:p14="http://schemas.microsoft.com/office/powerpoint/2010/main" val="1534147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003233" y="1792209"/>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07188" y="3808001"/>
            <a:ext cx="2961711" cy="2359741"/>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589354" y="1345307"/>
            <a:ext cx="8111796" cy="4819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79292" y="5154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49357" y="610473"/>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8400" y="8246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1847" y="1817474"/>
            <a:ext cx="7526809" cy="4247317"/>
          </a:xfrm>
          <a:prstGeom prst="rect">
            <a:avLst/>
          </a:prstGeom>
          <a:noFill/>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تشير الدراسات الإعلامية إلى أن المقال الصحفي يُعد الفن الذي </a:t>
            </a:r>
            <a:r>
              <a:rPr lang="ar-SA" sz="2000" dirty="0" smtClean="0">
                <a:latin typeface="Alexandria SemiBold" pitchFamily="2" charset="-78"/>
                <a:cs typeface="Alexandria SemiBold" pitchFamily="2" charset="-78"/>
              </a:rPr>
              <a:t>حظى </a:t>
            </a:r>
            <a:r>
              <a:rPr lang="ar-SA" sz="2000" dirty="0">
                <a:latin typeface="Alexandria SemiBold" pitchFamily="2" charset="-78"/>
                <a:cs typeface="Alexandria SemiBold" pitchFamily="2" charset="-78"/>
              </a:rPr>
              <a:t>المكانة الأولى بين الفنون الصحفية الأخرى</a:t>
            </a:r>
            <a:r>
              <a:rPr lang="en-US" sz="2000" dirty="0">
                <a:latin typeface="Alexandria SemiBold" pitchFamily="2" charset="-78"/>
                <a:cs typeface="Alexandria SemiBold" pitchFamily="2" charset="-78"/>
              </a:rPr>
              <a:t> </a:t>
            </a:r>
            <a:r>
              <a:rPr lang="en-US" sz="2000" dirty="0" smtClean="0">
                <a:latin typeface="Alexandria SemiBold" pitchFamily="2" charset="-78"/>
                <a:cs typeface="Alexandria SemiBold" pitchFamily="2" charset="-78"/>
              </a:rPr>
              <a:t>.</a:t>
            </a:r>
            <a:r>
              <a:rPr lang="ar-SA" sz="2000" dirty="0" smtClean="0">
                <a:latin typeface="Alexandria SemiBold" pitchFamily="2" charset="-78"/>
                <a:cs typeface="Alexandria SemiBold" pitchFamily="2" charset="-78"/>
              </a:rPr>
              <a:t>واتفق </a:t>
            </a:r>
            <a:r>
              <a:rPr lang="ar-SA" sz="2000" dirty="0">
                <a:latin typeface="Alexandria SemiBold" pitchFamily="2" charset="-78"/>
                <a:cs typeface="Alexandria SemiBold" pitchFamily="2" charset="-78"/>
              </a:rPr>
              <a:t>أساتذة الصحافة على أن الكاتب الفرنسي</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ميشيل دي مونتين</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أول من كتب المقال الصحفي في أواخر القرن السادس </a:t>
            </a:r>
            <a:r>
              <a:rPr lang="ar-SA" sz="2000" dirty="0" smtClean="0">
                <a:latin typeface="Alexandria SemiBold" pitchFamily="2" charset="-78"/>
                <a:cs typeface="Alexandria SemiBold" pitchFamily="2" charset="-78"/>
              </a:rPr>
              <a:t>عشر</a:t>
            </a: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واتسمت </a:t>
            </a:r>
            <a:r>
              <a:rPr lang="ar-SA" sz="2000" dirty="0">
                <a:latin typeface="Alexandria SemiBold" pitchFamily="2" charset="-78"/>
                <a:cs typeface="Alexandria SemiBold" pitchFamily="2" charset="-78"/>
              </a:rPr>
              <a:t>مقالاته بالطابع الشخصي حيث سرد </a:t>
            </a:r>
            <a:r>
              <a:rPr lang="ar-SA" sz="2000" dirty="0" smtClean="0">
                <a:latin typeface="Alexandria SemiBold" pitchFamily="2" charset="-78"/>
                <a:cs typeface="Alexandria SemiBold" pitchFamily="2" charset="-78"/>
              </a:rPr>
              <a:t>فيها </a:t>
            </a:r>
            <a:r>
              <a:rPr lang="ar-SA" sz="2000" dirty="0">
                <a:latin typeface="Alexandria SemiBold" pitchFamily="2" charset="-78"/>
                <a:cs typeface="Alexandria SemiBold" pitchFamily="2" charset="-78"/>
              </a:rPr>
              <a:t>ذكريات شبابه وكهولته، </a:t>
            </a:r>
            <a:r>
              <a:rPr lang="ar-SA" sz="2000" dirty="0" smtClean="0">
                <a:latin typeface="Alexandria SemiBold" pitchFamily="2" charset="-78"/>
                <a:cs typeface="Alexandria SemiBold" pitchFamily="2" charset="-78"/>
              </a:rPr>
              <a:t>وبلغت جرأته في أنه كشف </a:t>
            </a:r>
            <a:r>
              <a:rPr lang="ar-SA" sz="2000" dirty="0">
                <a:latin typeface="Alexandria SemiBold" pitchFamily="2" charset="-78"/>
                <a:cs typeface="Alexandria SemiBold" pitchFamily="2" charset="-78"/>
              </a:rPr>
              <a:t>عن عيوب شخصيته</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وارتبط المقال </a:t>
            </a:r>
            <a:r>
              <a:rPr lang="ar-SA" sz="2000" dirty="0" smtClean="0">
                <a:latin typeface="Alexandria SemiBold" pitchFamily="2" charset="-78"/>
                <a:cs typeface="Alexandria SemiBold" pitchFamily="2" charset="-78"/>
              </a:rPr>
              <a:t>بعد ذلك بأي </a:t>
            </a:r>
            <a:r>
              <a:rPr lang="ar-SA" sz="2000" dirty="0">
                <a:latin typeface="Alexandria SemiBold" pitchFamily="2" charset="-78"/>
                <a:cs typeface="Alexandria SemiBold" pitchFamily="2" charset="-78"/>
              </a:rPr>
              <a:t>موضوع يتعلق بتجارب كاتبه</a:t>
            </a:r>
            <a:r>
              <a:rPr lang="en-US" sz="2000" dirty="0">
                <a:latin typeface="Alexandria SemiBold" pitchFamily="2" charset="-78"/>
                <a:cs typeface="Alexandria SemiBold" pitchFamily="2" charset="-78"/>
              </a:rPr>
              <a:t>.</a:t>
            </a:r>
          </a:p>
          <a:p>
            <a:pPr algn="r">
              <a:lnSpc>
                <a:spcPct val="150000"/>
              </a:lnSpc>
            </a:pP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9107503" y="2226592"/>
            <a:ext cx="2961710" cy="2040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573944" y="2026121"/>
            <a:ext cx="3216123" cy="2800767"/>
          </a:xfrm>
          <a:prstGeom prst="rect">
            <a:avLst/>
          </a:prstGeom>
          <a:noFill/>
          <a:effectLst>
            <a:reflection stA="45000" endPos="0" dir="5400000" sy="-100000" algn="bl" rotWithShape="0"/>
          </a:effectLst>
        </p:spPr>
        <p:txBody>
          <a:bodyPr wrap="square" rtlCol="0">
            <a:spAutoFit/>
          </a:bodyPr>
          <a:lstStyle/>
          <a:p>
            <a:pPr algn="ctr"/>
            <a:r>
              <a:rPr lang="ar-SA" sz="3600" b="1" dirty="0" smtClean="0">
                <a:solidFill>
                  <a:schemeClr val="bg1"/>
                </a:solidFill>
                <a:latin typeface="Alexandria SemiBold" pitchFamily="2" charset="-78"/>
                <a:cs typeface="Alexandria SemiBold" pitchFamily="2" charset="-78"/>
              </a:rPr>
              <a:t>نشأة وتطور </a:t>
            </a:r>
            <a:r>
              <a:rPr lang="ar-SA" sz="4000" b="1" dirty="0" smtClean="0">
                <a:solidFill>
                  <a:schemeClr val="bg1"/>
                </a:solidFill>
                <a:latin typeface="Alexandria SemiBold" pitchFamily="2" charset="-78"/>
                <a:cs typeface="Alexandria SemiBold" pitchFamily="2" charset="-78"/>
              </a:rPr>
              <a:t>المقال الصحفي</a:t>
            </a:r>
          </a:p>
          <a:p>
            <a:pPr algn="ctr"/>
            <a:endParaRPr lang="en-US"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770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8983" y="1701343"/>
            <a:ext cx="10898659"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8984" y="2155119"/>
            <a:ext cx="10748784"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وفي القرن الثامن عشر كان للصحافة دوراً مهماً في نهضة وتطور فن المقال؛ فأفردت مساحات كبيرة للكُتاب، علاوة على اتجاه المقال إلى النقد اللاذع لأوضاع المجتمع الإنجليزي من سلوك وتصرفات شخصيات من خيال كاتبها</a:t>
            </a:r>
            <a:r>
              <a:rPr lang="en-US" dirty="0">
                <a:latin typeface="Alexandria SemiBold" pitchFamily="2" charset="-78"/>
                <a:cs typeface="Alexandria SemiBold" pitchFamily="2" charset="-78"/>
              </a:rPr>
              <a:t>.</a:t>
            </a:r>
          </a:p>
          <a:p>
            <a:pPr algn="r" rtl="1">
              <a:lnSpc>
                <a:spcPct val="150000"/>
              </a:lnSpc>
            </a:pPr>
            <a:r>
              <a:rPr lang="en-US"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وكان دانيال </a:t>
            </a:r>
            <a:r>
              <a:rPr lang="ar-SA" dirty="0">
                <a:latin typeface="Alexandria SemiBold" pitchFamily="2" charset="-78"/>
                <a:cs typeface="Alexandria SemiBold" pitchFamily="2" charset="-78"/>
              </a:rPr>
              <a:t>ديفو</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هو أول من كتب مقال سياسي يناقش فيه سياسة الحكومات في الصفحة الأولي بصحيفة</a:t>
            </a:r>
            <a:r>
              <a:rPr lang="en-US" dirty="0">
                <a:latin typeface="Alexandria SemiBold" pitchFamily="2" charset="-78"/>
                <a:cs typeface="Alexandria SemiBold" pitchFamily="2" charset="-78"/>
              </a:rPr>
              <a:t> (The Review) </a:t>
            </a:r>
            <a:r>
              <a:rPr lang="ar-SA" dirty="0">
                <a:latin typeface="Alexandria SemiBold" pitchFamily="2" charset="-78"/>
                <a:cs typeface="Alexandria SemiBold" pitchFamily="2" charset="-78"/>
              </a:rPr>
              <a:t>البريطانية عام</a:t>
            </a:r>
            <a:r>
              <a:rPr lang="en-US" dirty="0">
                <a:latin typeface="Alexandria SemiBold" pitchFamily="2" charset="-78"/>
                <a:cs typeface="Alexandria SemiBold" pitchFamily="2" charset="-78"/>
              </a:rPr>
              <a:t> 1704</a:t>
            </a:r>
            <a:r>
              <a:rPr lang="ar-SA" dirty="0">
                <a:latin typeface="Alexandria SemiBold" pitchFamily="2" charset="-78"/>
                <a:cs typeface="Alexandria SemiBold" pitchFamily="2" charset="-78"/>
              </a:rPr>
              <a:t>م</a:t>
            </a:r>
            <a:r>
              <a:rPr lang="en-US" dirty="0">
                <a:latin typeface="Alexandria SemiBold" pitchFamily="2" charset="-78"/>
                <a:cs typeface="Alexandria SemiBold" pitchFamily="2" charset="-78"/>
              </a:rPr>
              <a:t>.</a:t>
            </a:r>
          </a:p>
          <a:p>
            <a:pPr algn="r" rtl="1">
              <a:lnSpc>
                <a:spcPct val="150000"/>
              </a:lnSpc>
            </a:pPr>
            <a:endParaRPr lang="ar-SA" sz="1200" dirty="0" smtClean="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وفي </a:t>
            </a:r>
            <a:r>
              <a:rPr lang="ar-SA" dirty="0">
                <a:latin typeface="Alexandria SemiBold" pitchFamily="2" charset="-78"/>
                <a:cs typeface="Alexandria SemiBold" pitchFamily="2" charset="-78"/>
              </a:rPr>
              <a:t>القرن التاسع عشر شهد فن المقال تطوراً كبيراً على يد تشارد لامب </a:t>
            </a:r>
            <a:r>
              <a:rPr lang="en-US" dirty="0">
                <a:latin typeface="Alexandria SemiBold" pitchFamily="2" charset="-78"/>
                <a:cs typeface="Alexandria SemiBold" pitchFamily="2" charset="-78"/>
              </a:rPr>
              <a:t>(Charles Lamb) </a:t>
            </a:r>
            <a:r>
              <a:rPr lang="ar-SA" dirty="0" smtClean="0">
                <a:latin typeface="Alexandria SemiBold" pitchFamily="2" charset="-78"/>
                <a:cs typeface="Alexandria SemiBold" pitchFamily="2" charset="-78"/>
              </a:rPr>
              <a:t> ولي </a:t>
            </a:r>
            <a:r>
              <a:rPr lang="ar-SA" dirty="0">
                <a:latin typeface="Alexandria SemiBold" pitchFamily="2" charset="-78"/>
                <a:cs typeface="Alexandria SemiBold" pitchFamily="2" charset="-78"/>
              </a:rPr>
              <a:t>هنت</a:t>
            </a:r>
            <a:r>
              <a:rPr lang="en-US" dirty="0">
                <a:latin typeface="Alexandria SemiBold" pitchFamily="2" charset="-78"/>
                <a:cs typeface="Alexandria SemiBold" pitchFamily="2" charset="-78"/>
              </a:rPr>
              <a:t> (Leigh </a:t>
            </a:r>
            <a:r>
              <a:rPr lang="en-US" dirty="0" err="1">
                <a:latin typeface="Alexandria SemiBold" pitchFamily="2" charset="-78"/>
                <a:cs typeface="Alexandria SemiBold" pitchFamily="2" charset="-78"/>
              </a:rPr>
              <a:t>Hent</a:t>
            </a:r>
            <a:r>
              <a:rPr lang="en-US" dirty="0">
                <a:latin typeface="Alexandria SemiBold" pitchFamily="2" charset="-78"/>
                <a:cs typeface="Alexandria SemiBold" pitchFamily="2" charset="-78"/>
              </a:rPr>
              <a:t>)</a:t>
            </a:r>
            <a:r>
              <a:rPr lang="ar-SA" dirty="0">
                <a:latin typeface="Alexandria SemiBold" pitchFamily="2" charset="-78"/>
                <a:cs typeface="Alexandria SemiBold" pitchFamily="2" charset="-78"/>
              </a:rPr>
              <a:t>، فتنوعت موضوعات المقال، وأصبح الكاتب يكتب في الموضوع الذي يريده، </a:t>
            </a:r>
            <a:r>
              <a:rPr lang="ar-SA" dirty="0" smtClean="0">
                <a:latin typeface="Alexandria SemiBold" pitchFamily="2" charset="-78"/>
                <a:cs typeface="Alexandria SemiBold" pitchFamily="2" charset="-78"/>
              </a:rPr>
              <a:t>واعتمدت موضوعات المقال على </a:t>
            </a:r>
            <a:r>
              <a:rPr lang="ar-SA" dirty="0">
                <a:latin typeface="Alexandria SemiBold" pitchFamily="2" charset="-78"/>
                <a:cs typeface="Alexandria SemiBold" pitchFamily="2" charset="-78"/>
              </a:rPr>
              <a:t>مدى ثقافته وخبرته في الحياة العامة</a:t>
            </a:r>
            <a:r>
              <a:rPr lang="en-US" dirty="0">
                <a:latin typeface="Alexandria SemiBold" pitchFamily="2" charset="-78"/>
                <a:cs typeface="Alexandria SemiBold" pitchFamily="2" charset="-78"/>
              </a:rPr>
              <a:t>.</a:t>
            </a:r>
          </a:p>
          <a:p>
            <a:pPr algn="r" rtl="1">
              <a:lnSpc>
                <a:spcPct val="150000"/>
              </a:lnSpc>
              <a:buFont typeface="Wingdings" panose="05000000000000000000" pitchFamily="2" charset="2"/>
              <a:buNone/>
            </a:pPr>
            <a:endParaRPr lang="ar-EG" alt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04B7CA6-23A4-2E24-5FFC-ECEA38831F6A}"/>
              </a:ext>
            </a:extLst>
          </p:cNvPr>
          <p:cNvSpPr txBox="1"/>
          <p:nvPr/>
        </p:nvSpPr>
        <p:spPr>
          <a:xfrm>
            <a:off x="2618636" y="1171530"/>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نشأة وتطور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020072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8983" y="1701343"/>
            <a:ext cx="10898659"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8984" y="2155119"/>
            <a:ext cx="10748784" cy="3831818"/>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أما العصر الذهبي للمقال في الصحف الأمريكية، تمثل في منتصف القرن التاسع عشر فقد كان وجود مجموعة من الكُتاب الصحفيين بمثابة القوة الدافعة التي كان لها تأثير فعال على عقل الجمهور ، بالإضافة إلى التأثير على قرارات صانعي القرار</a:t>
            </a:r>
            <a:r>
              <a:rPr lang="en-US" dirty="0">
                <a:latin typeface="Alexandria SemiBold" pitchFamily="2" charset="-78"/>
                <a:cs typeface="Alexandria SemiBold" pitchFamily="2" charset="-78"/>
              </a:rPr>
              <a:t> . </a:t>
            </a:r>
            <a:r>
              <a:rPr lang="ar-SA" dirty="0">
                <a:latin typeface="Alexandria SemiBold" pitchFamily="2" charset="-78"/>
                <a:cs typeface="Alexandria SemiBold" pitchFamily="2" charset="-78"/>
              </a:rPr>
              <a:t>فتنوعت موضوعات المقال ما بين موضوعات اجتماعية وسياسية</a:t>
            </a:r>
            <a:r>
              <a:rPr lang="en-US" dirty="0">
                <a:latin typeface="Alexandria SemiBold" pitchFamily="2" charset="-78"/>
                <a:cs typeface="Alexandria SemiBold" pitchFamily="2" charset="-78"/>
              </a:rPr>
              <a:t> . </a:t>
            </a:r>
            <a:endParaRPr lang="ar-SA" dirty="0" smtClean="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وكانت </a:t>
            </a:r>
            <a:r>
              <a:rPr lang="ar-SA" dirty="0">
                <a:latin typeface="Alexandria SemiBold" pitchFamily="2" charset="-78"/>
                <a:cs typeface="Alexandria SemiBold" pitchFamily="2" charset="-78"/>
              </a:rPr>
              <a:t>جريدة</a:t>
            </a:r>
            <a:r>
              <a:rPr lang="en-US" dirty="0">
                <a:latin typeface="Alexandria SemiBold" pitchFamily="2" charset="-78"/>
                <a:cs typeface="Alexandria SemiBold" pitchFamily="2" charset="-78"/>
              </a:rPr>
              <a:t> (New York Tribune) </a:t>
            </a:r>
            <a:r>
              <a:rPr lang="ar-SA" dirty="0">
                <a:latin typeface="Alexandria SemiBold" pitchFamily="2" charset="-78"/>
                <a:cs typeface="Alexandria SemiBold" pitchFamily="2" charset="-78"/>
              </a:rPr>
              <a:t>صاحبة طفرة حقيقية للمقال، فكانت تخصص مساحة لنقد الكتب ، ثم اتجهت إلى دخول معارك منها التحرر من العبودية بالمجتمع الأمريكي والتمييز بين ذوي البشرة البيضاء وذوي البشرة السوداء</a:t>
            </a:r>
            <a:r>
              <a:rPr lang="en-US" dirty="0">
                <a:latin typeface="Alexandria SemiBold" pitchFamily="2" charset="-78"/>
                <a:cs typeface="Alexandria SemiBold" pitchFamily="2" charset="-78"/>
              </a:rPr>
              <a:t>.</a:t>
            </a:r>
          </a:p>
          <a:p>
            <a:pPr algn="r" rtl="1">
              <a:lnSpc>
                <a:spcPct val="150000"/>
              </a:lnSpc>
            </a:pPr>
            <a:r>
              <a:rPr lang="ar-SA" dirty="0">
                <a:latin typeface="Alexandria SemiBold" pitchFamily="2" charset="-78"/>
                <a:cs typeface="Alexandria SemiBold" pitchFamily="2" charset="-78"/>
              </a:rPr>
              <a:t>ثم صدرت جريدة</a:t>
            </a:r>
            <a:r>
              <a:rPr lang="en-US" dirty="0">
                <a:latin typeface="Alexandria SemiBold" pitchFamily="2" charset="-78"/>
                <a:cs typeface="Alexandria SemiBold" pitchFamily="2" charset="-78"/>
              </a:rPr>
              <a:t> (New York Daily Times) - </a:t>
            </a:r>
            <a:r>
              <a:rPr lang="ar-SA" dirty="0">
                <a:latin typeface="Alexandria SemiBold" pitchFamily="2" charset="-78"/>
                <a:cs typeface="Alexandria SemiBold" pitchFamily="2" charset="-78"/>
              </a:rPr>
              <a:t>المعروفة حاليا </a:t>
            </a:r>
            <a:r>
              <a:rPr lang="ar-SA" dirty="0" smtClean="0">
                <a:latin typeface="Alexandria SemiBold" pitchFamily="2" charset="-78"/>
                <a:cs typeface="Alexandria SemiBold" pitchFamily="2" charset="-78"/>
              </a:rPr>
              <a:t>بجريدة</a:t>
            </a:r>
            <a:r>
              <a:rPr lang="en-US" dirty="0" smtClean="0">
                <a:latin typeface="Alexandria SemiBold" pitchFamily="2" charset="-78"/>
                <a:cs typeface="Alexandria SemiBold" pitchFamily="2" charset="-78"/>
              </a:rPr>
              <a:t>-  </a:t>
            </a:r>
            <a:r>
              <a:rPr lang="en-US" dirty="0">
                <a:latin typeface="Alexandria SemiBold" pitchFamily="2" charset="-78"/>
                <a:cs typeface="Alexandria SemiBold" pitchFamily="2" charset="-78"/>
              </a:rPr>
              <a:t>(New York Times) – </a:t>
            </a:r>
            <a:r>
              <a:rPr lang="ar-SA" dirty="0">
                <a:latin typeface="Alexandria SemiBold" pitchFamily="2" charset="-78"/>
                <a:cs typeface="Alexandria SemiBold" pitchFamily="2" charset="-78"/>
              </a:rPr>
              <a:t>التي اهتمت بالمقالات الافتتاحية ، حيث خصصت لها مساحة كبيرة من الصفحة</a:t>
            </a:r>
            <a:r>
              <a:rPr lang="en-US"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04B7CA6-23A4-2E24-5FFC-ECEA38831F6A}"/>
              </a:ext>
            </a:extLst>
          </p:cNvPr>
          <p:cNvSpPr txBox="1"/>
          <p:nvPr/>
        </p:nvSpPr>
        <p:spPr>
          <a:xfrm>
            <a:off x="2618636" y="1171530"/>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نشأة وتطور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134534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8983" y="1701343"/>
            <a:ext cx="10898659"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2826" y="1804579"/>
            <a:ext cx="9854313" cy="4293483"/>
          </a:xfrm>
          <a:prstGeom prst="rect">
            <a:avLst/>
          </a:prstGeom>
          <a:noFill/>
        </p:spPr>
        <p:txBody>
          <a:bodyPr wrap="square" rtlCol="0">
            <a:spAutoFit/>
          </a:bodyPr>
          <a:lstStyle/>
          <a:p>
            <a:pPr algn="r" rtl="1">
              <a:lnSpc>
                <a:spcPct val="150000"/>
              </a:lnSpc>
            </a:pPr>
            <a:r>
              <a:rPr lang="ar-SA" sz="2000" b="1" dirty="0" smtClean="0">
                <a:solidFill>
                  <a:srgbClr val="0070C0"/>
                </a:solidFill>
                <a:latin typeface="Alexandria SemiBold" pitchFamily="2" charset="-78"/>
                <a:cs typeface="Alexandria SemiBold" pitchFamily="2" charset="-78"/>
              </a:rPr>
              <a:t>   فن </a:t>
            </a:r>
            <a:r>
              <a:rPr lang="ar-SA" sz="2000" b="1" dirty="0">
                <a:solidFill>
                  <a:srgbClr val="0070C0"/>
                </a:solidFill>
                <a:latin typeface="Alexandria SemiBold" pitchFamily="2" charset="-78"/>
                <a:cs typeface="Alexandria SemiBold" pitchFamily="2" charset="-78"/>
              </a:rPr>
              <a:t>المقال في الدول العربية</a:t>
            </a:r>
            <a:r>
              <a:rPr lang="en-US" sz="2000" b="1" dirty="0">
                <a:solidFill>
                  <a:srgbClr val="0070C0"/>
                </a:solidFill>
                <a:latin typeface="Alexandria SemiBold" pitchFamily="2" charset="-78"/>
                <a:cs typeface="Alexandria SemiBold" pitchFamily="2" charset="-78"/>
              </a:rPr>
              <a:t>:</a:t>
            </a:r>
            <a:endParaRPr lang="en-US" sz="2000" dirty="0">
              <a:solidFill>
                <a:srgbClr val="0070C0"/>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   عرف </a:t>
            </a:r>
            <a:r>
              <a:rPr lang="ar-SA" dirty="0">
                <a:latin typeface="Alexandria SemiBold" pitchFamily="2" charset="-78"/>
                <a:cs typeface="Alexandria SemiBold" pitchFamily="2" charset="-78"/>
              </a:rPr>
              <a:t>العرب كتابة المقال منذ ظهور الكتابة الفنية في العصر الأموي، ثم </a:t>
            </a:r>
            <a:r>
              <a:rPr lang="ar-SA" dirty="0" smtClean="0">
                <a:latin typeface="Alexandria SemiBold" pitchFamily="2" charset="-78"/>
                <a:cs typeface="Alexandria SemiBold" pitchFamily="2" charset="-78"/>
              </a:rPr>
              <a:t>ارتقى المقال</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في العصر العباسي</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وكان المقال يُعرف </a:t>
            </a:r>
            <a:r>
              <a:rPr lang="ar-SA" dirty="0">
                <a:latin typeface="Alexandria SemiBold" pitchFamily="2" charset="-78"/>
                <a:cs typeface="Alexandria SemiBold" pitchFamily="2" charset="-78"/>
              </a:rPr>
              <a:t>باسم </a:t>
            </a:r>
            <a:r>
              <a:rPr lang="ar-SA" u="sng" dirty="0">
                <a:solidFill>
                  <a:srgbClr val="0070C0"/>
                </a:solidFill>
                <a:latin typeface="Alexandria SemiBold" pitchFamily="2" charset="-78"/>
                <a:cs typeface="Alexandria SemiBold" pitchFamily="2" charset="-78"/>
              </a:rPr>
              <a:t>الرسالة</a:t>
            </a:r>
            <a:r>
              <a:rPr lang="ar-SA" dirty="0">
                <a:latin typeface="Alexandria SemiBold" pitchFamily="2" charset="-78"/>
                <a:cs typeface="Alexandria SemiBold" pitchFamily="2" charset="-78"/>
              </a:rPr>
              <a:t> في هذه العصور؛  </a:t>
            </a:r>
            <a:r>
              <a:rPr lang="ar-SA" dirty="0" smtClean="0">
                <a:latin typeface="Alexandria SemiBold" pitchFamily="2" charset="-78"/>
                <a:cs typeface="Alexandria SemiBold" pitchFamily="2" charset="-78"/>
              </a:rPr>
              <a:t>ومن </a:t>
            </a:r>
            <a:r>
              <a:rPr lang="ar-SA" dirty="0">
                <a:latin typeface="Alexandria SemiBold" pitchFamily="2" charset="-78"/>
                <a:cs typeface="Alexandria SemiBold" pitchFamily="2" charset="-78"/>
              </a:rPr>
              <a:t>أبرز </a:t>
            </a:r>
            <a:endParaRPr lang="ar-SA" dirty="0" smtClean="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الرسائل</a:t>
            </a:r>
            <a:r>
              <a:rPr lang="en-US"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الحاسد </a:t>
            </a:r>
            <a:r>
              <a:rPr lang="ar-SA" dirty="0">
                <a:latin typeface="Alexandria SemiBold" pitchFamily="2" charset="-78"/>
                <a:cs typeface="Alexandria SemiBold" pitchFamily="2" charset="-78"/>
              </a:rPr>
              <a:t>والمحسود</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للجاحظ</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التي اتسمت بطولها الذي امتد </a:t>
            </a:r>
            <a:r>
              <a:rPr lang="ar-SA" dirty="0" smtClean="0">
                <a:latin typeface="Alexandria SemiBold" pitchFamily="2" charset="-78"/>
                <a:cs typeface="Alexandria SemiBold" pitchFamily="2" charset="-78"/>
              </a:rPr>
              <a:t>على</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عشرات </a:t>
            </a:r>
            <a:r>
              <a:rPr lang="ar-SA" dirty="0">
                <a:latin typeface="Alexandria SemiBold" pitchFamily="2" charset="-78"/>
                <a:cs typeface="Alexandria SemiBold" pitchFamily="2" charset="-78"/>
              </a:rPr>
              <a:t>الصفحات</a:t>
            </a:r>
            <a:r>
              <a:rPr lang="en-US" dirty="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Ø"/>
            </a:pPr>
            <a:r>
              <a:rPr lang="ar-SA" dirty="0">
                <a:solidFill>
                  <a:srgbClr val="0070C0"/>
                </a:solidFill>
                <a:latin typeface="Alexandria SemiBold" pitchFamily="2" charset="-78"/>
                <a:cs typeface="Alexandria SemiBold" pitchFamily="2" charset="-78"/>
              </a:rPr>
              <a:t>وفي القرن التاسع عشر </a:t>
            </a:r>
            <a:r>
              <a:rPr lang="ar-SA" dirty="0">
                <a:latin typeface="Alexandria SemiBold" pitchFamily="2" charset="-78"/>
                <a:cs typeface="Alexandria SemiBold" pitchFamily="2" charset="-78"/>
              </a:rPr>
              <a:t>نشأت </a:t>
            </a:r>
            <a:r>
              <a:rPr lang="ar-SA" dirty="0" smtClean="0">
                <a:latin typeface="Alexandria SemiBold" pitchFamily="2" charset="-78"/>
                <a:cs typeface="Alexandria SemiBold" pitchFamily="2" charset="-78"/>
              </a:rPr>
              <a:t>الصحف </a:t>
            </a:r>
            <a:r>
              <a:rPr lang="ar-SA" dirty="0">
                <a:latin typeface="Alexandria SemiBold" pitchFamily="2" charset="-78"/>
                <a:cs typeface="Alexandria SemiBold" pitchFamily="2" charset="-78"/>
              </a:rPr>
              <a:t>المعاصرة بالعالم العربي </a:t>
            </a:r>
            <a:r>
              <a:rPr lang="ar-SA" dirty="0" smtClean="0">
                <a:latin typeface="Alexandria SemiBold" pitchFamily="2" charset="-78"/>
                <a:cs typeface="Alexandria SemiBold" pitchFamily="2" charset="-78"/>
              </a:rPr>
              <a:t>، وكانت جريدة« الوقائع »</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المصرية أول صحيفة عربية تصدر عام 1828 ، وبعد ذلك ظهرت الصحف في الشام </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والعراق. واعتمدت الصحف على المقال بشكل كامل، لذا </a:t>
            </a:r>
            <a:r>
              <a:rPr lang="ar-SA" dirty="0">
                <a:latin typeface="Alexandria SemiBold" pitchFamily="2" charset="-78"/>
                <a:cs typeface="Alexandria SemiBold" pitchFamily="2" charset="-78"/>
              </a:rPr>
              <a:t>يطلق </a:t>
            </a:r>
            <a:r>
              <a:rPr lang="ar-SA" dirty="0" smtClean="0">
                <a:latin typeface="Alexandria SemiBold" pitchFamily="2" charset="-78"/>
                <a:cs typeface="Alexandria SemiBold" pitchFamily="2" charset="-78"/>
              </a:rPr>
              <a:t>عليها صحافة المقال. </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وكان يتم نشر المقال الواحد على صفحة واحدة، واعتمد على الأسلوب الأدبي في </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كتابة المقالات، حيث يركز على الموضوعات السياسية والأدبية والدينية.</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04B7CA6-23A4-2E24-5FFC-ECEA38831F6A}"/>
              </a:ext>
            </a:extLst>
          </p:cNvPr>
          <p:cNvSpPr txBox="1"/>
          <p:nvPr/>
        </p:nvSpPr>
        <p:spPr>
          <a:xfrm>
            <a:off x="2618636" y="1171530"/>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نشأة وتطور المقال</a:t>
            </a:r>
            <a:endParaRPr lang="en-US" sz="3200" b="1" dirty="0">
              <a:solidFill>
                <a:srgbClr val="C00000"/>
              </a:solidFill>
              <a:latin typeface="Alexandria ExtraBold" pitchFamily="2" charset="-78"/>
              <a:cs typeface="Alexandria ExtraBold" pitchFamily="2" charset="-78"/>
            </a:endParaRPr>
          </a:p>
        </p:txBody>
      </p:sp>
      <p:pic>
        <p:nvPicPr>
          <p:cNvPr id="1028" name="Picture 4" descr="ملف:العدد الأول الوقائع المصرية.jpg"/>
          <p:cNvPicPr>
            <a:picLocks noChangeAspect="1" noChangeArrowheads="1"/>
          </p:cNvPicPr>
          <p:nvPr/>
        </p:nvPicPr>
        <p:blipFill rotWithShape="1">
          <a:blip r:embed="rId3">
            <a:clrChange>
              <a:clrFrom>
                <a:srgbClr val="839A88"/>
              </a:clrFrom>
              <a:clrTo>
                <a:srgbClr val="839A88">
                  <a:alpha val="0"/>
                </a:srgbClr>
              </a:clrTo>
            </a:clrChange>
            <a:extLst>
              <a:ext uri="{28A0092B-C50C-407E-A947-70E740481C1C}">
                <a14:useLocalDpi xmlns:a14="http://schemas.microsoft.com/office/drawing/2010/main" val="0"/>
              </a:ext>
            </a:extLst>
          </a:blip>
          <a:srcRect l="21971" t="28037" r="25158" b="24917"/>
          <a:stretch/>
        </p:blipFill>
        <p:spPr bwMode="auto">
          <a:xfrm>
            <a:off x="207902" y="2237944"/>
            <a:ext cx="1646634" cy="172491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pic>
        <p:nvPicPr>
          <p:cNvPr id="15" name="Picture 14"/>
          <p:cNvPicPr>
            <a:picLocks noChangeAspect="1"/>
          </p:cNvPicPr>
          <p:nvPr/>
        </p:nvPicPr>
        <p:blipFill rotWithShape="1">
          <a:blip r:embed="rId4">
            <a:extLst>
              <a:ext uri="{28A0092B-C50C-407E-A947-70E740481C1C}">
                <a14:useLocalDpi xmlns:a14="http://schemas.microsoft.com/office/drawing/2010/main" val="0"/>
              </a:ext>
            </a:extLst>
          </a:blip>
          <a:srcRect r="58223"/>
          <a:stretch/>
        </p:blipFill>
        <p:spPr>
          <a:xfrm>
            <a:off x="311362" y="4332416"/>
            <a:ext cx="1683574" cy="1828800"/>
          </a:xfrm>
          <a:prstGeom prst="rect">
            <a:avLst/>
          </a:prstGeom>
          <a:ln w="9525">
            <a:solidFill>
              <a:schemeClr val="tx1"/>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mc:AlternateContent xmlns:mc="http://schemas.openxmlformats.org/markup-compatibility/2006" xmlns:p14="http://schemas.microsoft.com/office/powerpoint/2010/main">
        <mc:Choice Requires="p14">
          <p:contentPart p14:bwMode="auto" r:id="rId5">
            <p14:nvContentPartPr>
              <p14:cNvPr id="2" name="Ink 1"/>
              <p14:cNvContentPartPr/>
              <p14:nvPr/>
            </p14:nvContentPartPr>
            <p14:xfrm>
              <a:off x="1040040" y="2844000"/>
              <a:ext cx="1040400" cy="1328760"/>
            </p14:xfrm>
          </p:contentPart>
        </mc:Choice>
        <mc:Fallback xmlns="">
          <p:pic>
            <p:nvPicPr>
              <p:cNvPr id="2" name="Ink 1"/>
              <p:cNvPicPr/>
              <p:nvPr/>
            </p:nvPicPr>
            <p:blipFill>
              <a:blip r:embed="rId6"/>
              <a:stretch>
                <a:fillRect/>
              </a:stretch>
            </p:blipFill>
            <p:spPr>
              <a:xfrm>
                <a:off x="1030680" y="2834640"/>
                <a:ext cx="1059120" cy="13474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3" name="Ink 2"/>
              <p14:cNvContentPartPr/>
              <p14:nvPr/>
            </p14:nvContentPartPr>
            <p14:xfrm>
              <a:off x="1531080" y="4591080"/>
              <a:ext cx="867240" cy="1112040"/>
            </p14:xfrm>
          </p:contentPart>
        </mc:Choice>
        <mc:Fallback xmlns="">
          <p:pic>
            <p:nvPicPr>
              <p:cNvPr id="3" name="Ink 2"/>
              <p:cNvPicPr/>
              <p:nvPr/>
            </p:nvPicPr>
            <p:blipFill>
              <a:blip r:embed="rId8"/>
              <a:stretch>
                <a:fillRect/>
              </a:stretch>
            </p:blipFill>
            <p:spPr>
              <a:xfrm>
                <a:off x="1521720" y="4581720"/>
                <a:ext cx="885960" cy="1130760"/>
              </a:xfrm>
              <a:prstGeom prst="rect">
                <a:avLst/>
              </a:prstGeom>
            </p:spPr>
          </p:pic>
        </mc:Fallback>
      </mc:AlternateContent>
    </p:spTree>
    <p:extLst>
      <p:ext uri="{BB962C8B-B14F-4D97-AF65-F5344CB8AC3E}">
        <p14:creationId xmlns:p14="http://schemas.microsoft.com/office/powerpoint/2010/main" val="944184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3149" y="1701343"/>
            <a:ext cx="10264493"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14178" y="1735317"/>
            <a:ext cx="10009343" cy="4478149"/>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Ø"/>
            </a:pPr>
            <a:r>
              <a:rPr lang="ar-SA" sz="2000" dirty="0" smtClean="0">
                <a:solidFill>
                  <a:srgbClr val="0070C0"/>
                </a:solidFill>
                <a:latin typeface="Alexandria SemiBold" pitchFamily="2" charset="-78"/>
                <a:cs typeface="Alexandria SemiBold" pitchFamily="2" charset="-78"/>
              </a:rPr>
              <a:t>وفي القرن العشرين: </a:t>
            </a:r>
            <a:r>
              <a:rPr lang="ar-SA" dirty="0" smtClean="0">
                <a:latin typeface="Alexandria SemiBold" pitchFamily="2" charset="-78"/>
                <a:cs typeface="Alexandria SemiBold" pitchFamily="2" charset="-78"/>
              </a:rPr>
              <a:t>بعد </a:t>
            </a:r>
            <a:r>
              <a:rPr lang="ar-SA" dirty="0">
                <a:latin typeface="Alexandria SemiBold" pitchFamily="2" charset="-78"/>
                <a:cs typeface="Alexandria SemiBold" pitchFamily="2" charset="-78"/>
              </a:rPr>
              <a:t>الحرب العالمية الثانية بدأ الخبر يزاحم المقال </a:t>
            </a:r>
            <a:r>
              <a:rPr lang="ar-SA" dirty="0" smtClean="0">
                <a:latin typeface="Alexandria SemiBold" pitchFamily="2" charset="-78"/>
                <a:cs typeface="Alexandria SemiBold" pitchFamily="2" charset="-78"/>
              </a:rPr>
              <a:t>ويحظى</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باهتمام الصحف ، لكن استعاد المقال مكانته وتميز </a:t>
            </a:r>
            <a:r>
              <a:rPr lang="ar-SA" dirty="0" smtClean="0">
                <a:latin typeface="Alexandria SemiBold" pitchFamily="2" charset="-78"/>
                <a:cs typeface="Alexandria SemiBold" pitchFamily="2" charset="-78"/>
              </a:rPr>
              <a:t>بما يلي:</a:t>
            </a:r>
          </a:p>
          <a:p>
            <a:pPr marL="633413" indent="-234950" algn="r" rtl="1">
              <a:lnSpc>
                <a:spcPct val="150000"/>
              </a:lnSpc>
              <a:buFont typeface="Courier New" panose="02070309020205020404" pitchFamily="49" charset="0"/>
              <a:buChar char="o"/>
            </a:pPr>
            <a:r>
              <a:rPr lang="ar-SA" dirty="0" smtClean="0">
                <a:latin typeface="Alexandria SemiBold" pitchFamily="2" charset="-78"/>
                <a:cs typeface="Alexandria SemiBold" pitchFamily="2" charset="-78"/>
              </a:rPr>
              <a:t>اتخذ المقال طابعاً أكثر مهنية وتخصصاً.</a:t>
            </a:r>
          </a:p>
          <a:p>
            <a:pPr marL="633413" indent="-234950" algn="r" rtl="1">
              <a:lnSpc>
                <a:spcPct val="150000"/>
              </a:lnSpc>
              <a:buFont typeface="Courier New" panose="02070309020205020404" pitchFamily="49" charset="0"/>
              <a:buChar char="o"/>
            </a:pPr>
            <a:r>
              <a:rPr lang="ar-SA" dirty="0" smtClean="0">
                <a:latin typeface="Alexandria SemiBold" pitchFamily="2" charset="-78"/>
                <a:cs typeface="Alexandria SemiBold" pitchFamily="2" charset="-78"/>
              </a:rPr>
              <a:t> الإيجاز وتنوع </a:t>
            </a:r>
            <a:r>
              <a:rPr lang="ar-SA" dirty="0">
                <a:latin typeface="Alexandria SemiBold" pitchFamily="2" charset="-78"/>
                <a:cs typeface="Alexandria SemiBold" pitchFamily="2" charset="-78"/>
              </a:rPr>
              <a:t>موضوعاته واتسعت قاعدته الجماهيرية</a:t>
            </a:r>
            <a:r>
              <a:rPr lang="en-US"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a:p>
            <a:pPr marL="633413" indent="-234950" algn="r" rtl="1">
              <a:lnSpc>
                <a:spcPct val="150000"/>
              </a:lnSpc>
              <a:buFont typeface="Courier New" panose="02070309020205020404" pitchFamily="49" charset="0"/>
              <a:buChar char="o"/>
            </a:pPr>
            <a:r>
              <a:rPr lang="ar-SA" dirty="0" smtClean="0">
                <a:latin typeface="Alexandria SemiBold" pitchFamily="2" charset="-78"/>
                <a:cs typeface="Alexandria SemiBold" pitchFamily="2" charset="-78"/>
              </a:rPr>
              <a:t>ظهرت أنواع المقالات منها المقال التحليلي والمقال الافتتاحي.</a:t>
            </a:r>
          </a:p>
          <a:p>
            <a:pPr marL="633413" indent="-234950" algn="r" rtl="1">
              <a:lnSpc>
                <a:spcPct val="150000"/>
              </a:lnSpc>
              <a:buFont typeface="Courier New" panose="02070309020205020404" pitchFamily="49" charset="0"/>
              <a:buChar char="o"/>
            </a:pPr>
            <a:r>
              <a:rPr lang="ar-SA" dirty="0" smtClean="0">
                <a:latin typeface="Alexandria SemiBold" pitchFamily="2" charset="-78"/>
                <a:cs typeface="Alexandria SemiBold" pitchFamily="2" charset="-78"/>
              </a:rPr>
              <a:t>من أبرز الكُتاب المؤثرين: طه حسين ومحمد حسنين هيكل وجمال الغيطاني.</a:t>
            </a:r>
          </a:p>
          <a:p>
            <a:pPr marL="342900" indent="-342900" algn="r" rtl="1">
              <a:lnSpc>
                <a:spcPct val="150000"/>
              </a:lnSpc>
              <a:buFont typeface="Wingdings" panose="05000000000000000000" pitchFamily="2" charset="2"/>
              <a:buChar char="Ø"/>
            </a:pPr>
            <a:r>
              <a:rPr lang="ar-SA" sz="2000" dirty="0">
                <a:solidFill>
                  <a:srgbClr val="0070C0"/>
                </a:solidFill>
                <a:latin typeface="Alexandria SemiBold" pitchFamily="2" charset="-78"/>
                <a:cs typeface="Alexandria SemiBold" pitchFamily="2" charset="-78"/>
              </a:rPr>
              <a:t>وفي العصر </a:t>
            </a:r>
            <a:r>
              <a:rPr lang="ar-SA" sz="2000" dirty="0" smtClean="0">
                <a:solidFill>
                  <a:srgbClr val="0070C0"/>
                </a:solidFill>
                <a:latin typeface="Alexandria SemiBold" pitchFamily="2" charset="-78"/>
                <a:cs typeface="Alexandria SemiBold" pitchFamily="2" charset="-78"/>
              </a:rPr>
              <a:t>الحديث: </a:t>
            </a:r>
            <a:r>
              <a:rPr lang="ar-SA" sz="2000" dirty="0" smtClean="0">
                <a:latin typeface="Alexandria SemiBold" pitchFamily="2" charset="-78"/>
                <a:cs typeface="Alexandria SemiBold" pitchFamily="2" charset="-78"/>
              </a:rPr>
              <a:t>مع ظهور الإعلام الرقمي برزت عدة عوامل أو تحولات تقنية أثرت بشكل كبير على المقال الصحفي جعلته يستعيد مكانته تمثلت في: </a:t>
            </a:r>
          </a:p>
          <a:p>
            <a:pPr marL="693738" indent="-295275" algn="r" rtl="1">
              <a:lnSpc>
                <a:spcPct val="150000"/>
              </a:lnSpc>
              <a:buFont typeface="Courier New" panose="02070309020205020404" pitchFamily="49" charset="0"/>
              <a:buChar char="o"/>
            </a:pPr>
            <a:r>
              <a:rPr lang="ar-SA" sz="2000" dirty="0" smtClean="0">
                <a:solidFill>
                  <a:srgbClr val="FF0000"/>
                </a:solidFill>
                <a:latin typeface="Alexandria SemiBold" pitchFamily="2" charset="-78"/>
                <a:cs typeface="Alexandria SemiBold" pitchFamily="2" charset="-78"/>
              </a:rPr>
              <a:t>ظهور الإنترنت </a:t>
            </a:r>
            <a:r>
              <a:rPr lang="ar-SA" sz="2000" dirty="0" smtClean="0">
                <a:latin typeface="Alexandria SemiBold" pitchFamily="2" charset="-78"/>
                <a:cs typeface="Alexandria SemiBold" pitchFamily="2" charset="-78"/>
              </a:rPr>
              <a:t>: أتاح نشر المقالات في المنصات الإعلامية المختلفة، كما سمح بإنتاج مقالات أكثر تفاعلية مع إمكانية إضافة الوسائط المتعددة.</a:t>
            </a:r>
            <a:endParaRPr lang="ar-SA"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04B7CA6-23A4-2E24-5FFC-ECEA38831F6A}"/>
              </a:ext>
            </a:extLst>
          </p:cNvPr>
          <p:cNvSpPr txBox="1"/>
          <p:nvPr/>
        </p:nvSpPr>
        <p:spPr>
          <a:xfrm>
            <a:off x="2618636" y="1171530"/>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نشأة وتطور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027886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3149" y="1701343"/>
            <a:ext cx="10264493"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57606" y="1839197"/>
            <a:ext cx="9237420" cy="4247317"/>
          </a:xfrm>
          <a:prstGeom prst="rect">
            <a:avLst/>
          </a:prstGeom>
          <a:noFill/>
        </p:spPr>
        <p:txBody>
          <a:bodyPr wrap="square" rtlCol="0">
            <a:spAutoFit/>
          </a:bodyPr>
          <a:lstStyle/>
          <a:p>
            <a:pPr marL="693738" indent="-295275" algn="r" rtl="1">
              <a:lnSpc>
                <a:spcPct val="150000"/>
              </a:lnSpc>
              <a:buFont typeface="Courier New" panose="02070309020205020404" pitchFamily="49" charset="0"/>
              <a:buChar char="o"/>
            </a:pPr>
            <a:r>
              <a:rPr lang="ar-SA" sz="2000" dirty="0" smtClean="0">
                <a:solidFill>
                  <a:srgbClr val="FF0000"/>
                </a:solidFill>
                <a:latin typeface="Alexandria SemiBold" pitchFamily="2" charset="-78"/>
                <a:cs typeface="Alexandria SemiBold" pitchFamily="2" charset="-78"/>
              </a:rPr>
              <a:t>ظهور وسائل التواصل الاجتماعي: </a:t>
            </a:r>
            <a:r>
              <a:rPr lang="ar-SA" sz="2000" dirty="0" smtClean="0">
                <a:latin typeface="Alexandria SemiBold" pitchFamily="2" charset="-78"/>
                <a:cs typeface="Alexandria SemiBold" pitchFamily="2" charset="-78"/>
              </a:rPr>
              <a:t>فساعدت منصات مثل </a:t>
            </a:r>
            <a:r>
              <a:rPr lang="en-US" sz="2000" dirty="0" smtClean="0">
                <a:latin typeface="Alexandria SemiBold" pitchFamily="2" charset="-78"/>
                <a:cs typeface="Alexandria SemiBold" pitchFamily="2" charset="-78"/>
              </a:rPr>
              <a:t>Facebook</a:t>
            </a:r>
            <a:r>
              <a:rPr lang="ar-SA" sz="2000" dirty="0" smtClean="0">
                <a:latin typeface="Alexandria SemiBold" pitchFamily="2" charset="-78"/>
                <a:cs typeface="Alexandria SemiBold" pitchFamily="2" charset="-78"/>
              </a:rPr>
              <a:t> و </a:t>
            </a:r>
            <a:r>
              <a:rPr lang="en-US" sz="2000" dirty="0" smtClean="0">
                <a:latin typeface="Alexandria SemiBold" pitchFamily="2" charset="-78"/>
                <a:cs typeface="Alexandria SemiBold" pitchFamily="2" charset="-78"/>
              </a:rPr>
              <a:t>X</a:t>
            </a:r>
            <a:r>
              <a:rPr lang="ar-SA" sz="2000" dirty="0" smtClean="0">
                <a:latin typeface="Alexandria SemiBold" pitchFamily="2" charset="-78"/>
                <a:cs typeface="Alexandria SemiBold" pitchFamily="2" charset="-78"/>
              </a:rPr>
              <a:t> في نشر روابط للمقالات بشكل سريع؛ مما ساعد في زيادة تفاعل القراء معها بالمشاركة والتعليق. كما ظهرت صيغ جديدة للمقال القصير مثل التغريدات.</a:t>
            </a:r>
          </a:p>
          <a:p>
            <a:pPr marL="693738" indent="-295275" algn="r" rtl="1">
              <a:lnSpc>
                <a:spcPct val="150000"/>
              </a:lnSpc>
              <a:buFont typeface="Courier New" panose="02070309020205020404" pitchFamily="49" charset="0"/>
              <a:buChar char="o"/>
            </a:pPr>
            <a:r>
              <a:rPr lang="ar-SA" sz="2000" dirty="0" smtClean="0">
                <a:solidFill>
                  <a:srgbClr val="FF0000"/>
                </a:solidFill>
                <a:latin typeface="Alexandria SemiBold" pitchFamily="2" charset="-78"/>
                <a:cs typeface="Alexandria SemiBold" pitchFamily="2" charset="-78"/>
              </a:rPr>
              <a:t>تطور أدوات النشر والكتابة: </a:t>
            </a:r>
            <a:r>
              <a:rPr lang="ar-SA" sz="2000" dirty="0" smtClean="0">
                <a:latin typeface="Alexandria SemiBold" pitchFamily="2" charset="-78"/>
                <a:cs typeface="Alexandria SemiBold" pitchFamily="2" charset="-78"/>
              </a:rPr>
              <a:t>فيلعب تطبيق </a:t>
            </a:r>
            <a:r>
              <a:rPr lang="en-US" sz="2000" dirty="0" smtClean="0">
                <a:latin typeface="Alexandria SemiBold" pitchFamily="2" charset="-78"/>
                <a:cs typeface="Alexandria SemiBold" pitchFamily="2" charset="-78"/>
              </a:rPr>
              <a:t>(WhatsApp)</a:t>
            </a:r>
            <a:r>
              <a:rPr lang="ar-SA" sz="2000" dirty="0" smtClean="0">
                <a:latin typeface="Alexandria SemiBold" pitchFamily="2" charset="-78"/>
                <a:cs typeface="Alexandria SemiBold" pitchFamily="2" charset="-78"/>
              </a:rPr>
              <a:t> دوراً مهماً في نشر المقالات الصحفية في الوقت الراهن من خلال </a:t>
            </a:r>
            <a:r>
              <a:rPr lang="ar-SA" sz="2000" u="sng" dirty="0" smtClean="0">
                <a:latin typeface="Alexandria SemiBold" pitchFamily="2" charset="-78"/>
                <a:cs typeface="Alexandria SemiBold" pitchFamily="2" charset="-78"/>
              </a:rPr>
              <a:t>قنوات نشر المحتوي</a:t>
            </a:r>
            <a:r>
              <a:rPr lang="ar-SA" sz="2000" dirty="0" smtClean="0">
                <a:latin typeface="Alexandria SemiBold" pitchFamily="2" charset="-78"/>
                <a:cs typeface="Alexandria SemiBold" pitchFamily="2" charset="-78"/>
              </a:rPr>
              <a:t>، فأصبح لدى العديد من المؤسسات الإعلامية قنوات على "الواتساب" لنشر المحتوي ، حيث يُمكن للقراء الاشتراك في هذه القنوات للحصول على أحدث المقالات بشكل فوري والتفاعل معها .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04B7CA6-23A4-2E24-5FFC-ECEA38831F6A}"/>
              </a:ext>
            </a:extLst>
          </p:cNvPr>
          <p:cNvSpPr txBox="1"/>
          <p:nvPr/>
        </p:nvSpPr>
        <p:spPr>
          <a:xfrm>
            <a:off x="2618636" y="1171530"/>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نشأة وتطور المقال</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0" y="2174760"/>
            <a:ext cx="2220290" cy="345681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3" name="Picture 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15340" y="3441739"/>
            <a:ext cx="1814541" cy="3138667"/>
          </a:xfrm>
          <a:prstGeom prst="rect">
            <a:avLst/>
          </a:prstGeom>
        </p:spPr>
      </p:pic>
    </p:spTree>
    <p:extLst>
      <p:ext uri="{BB962C8B-B14F-4D97-AF65-F5344CB8AC3E}">
        <p14:creationId xmlns:p14="http://schemas.microsoft.com/office/powerpoint/2010/main" val="2921077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42308" y="1738685"/>
            <a:ext cx="10264493"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ئ</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014394"/>
            <a:ext cx="10264493" cy="4108817"/>
          </a:xfrm>
          <a:prstGeom prst="rect">
            <a:avLst/>
          </a:prstGeom>
          <a:noFill/>
        </p:spPr>
        <p:txBody>
          <a:bodyPr wrap="square" rtlCol="0">
            <a:spAutoFit/>
          </a:bodyPr>
          <a:lstStyle/>
          <a:p>
            <a:pPr marL="693738" indent="-295275" algn="r" rtl="1">
              <a:lnSpc>
                <a:spcPct val="150000"/>
              </a:lnSpc>
              <a:buFont typeface="Courier New" panose="02070309020205020404" pitchFamily="49" charset="0"/>
              <a:buChar char="o"/>
            </a:pPr>
            <a:r>
              <a:rPr lang="ar-SA" sz="2000" dirty="0" smtClean="0">
                <a:solidFill>
                  <a:srgbClr val="FF0000"/>
                </a:solidFill>
                <a:latin typeface="Alexandria SemiBold" pitchFamily="2" charset="-78"/>
                <a:cs typeface="Alexandria SemiBold" pitchFamily="2" charset="-78"/>
              </a:rPr>
              <a:t>تطور برامج معالجة النصوص </a:t>
            </a:r>
            <a:r>
              <a:rPr lang="ar-SA" sz="2000" dirty="0" smtClean="0">
                <a:latin typeface="Alexandria SemiBold" pitchFamily="2" charset="-78"/>
                <a:cs typeface="Alexandria SemiBold" pitchFamily="2" charset="-78"/>
              </a:rPr>
              <a:t>سهلت في عملية كتابة المقالات. </a:t>
            </a:r>
          </a:p>
          <a:p>
            <a:pPr marL="693738" indent="-295275" algn="r" rtl="1">
              <a:lnSpc>
                <a:spcPct val="150000"/>
              </a:lnSpc>
              <a:buFont typeface="Courier New" panose="02070309020205020404" pitchFamily="49" charset="0"/>
              <a:buChar char="o"/>
            </a:pPr>
            <a:r>
              <a:rPr lang="ar-SA" sz="2000" dirty="0" smtClean="0">
                <a:solidFill>
                  <a:srgbClr val="FF0000"/>
                </a:solidFill>
                <a:latin typeface="Alexandria SemiBold" pitchFamily="2" charset="-78"/>
                <a:cs typeface="Alexandria SemiBold" pitchFamily="2" charset="-78"/>
              </a:rPr>
              <a:t>تطور تكنولوجيا الهواتف الذكية: </a:t>
            </a:r>
            <a:r>
              <a:rPr lang="ar-SA" sz="2000" dirty="0" smtClean="0">
                <a:latin typeface="Alexandria SemiBold" pitchFamily="2" charset="-78"/>
                <a:cs typeface="Alexandria SemiBold" pitchFamily="2" charset="-78"/>
              </a:rPr>
              <a:t>أتاحت الهواتف الذكية الوصول السريع للمقالات ، كما ساهمت في إنتاج محتوى مُصمم خصيصاً للاستهلاك عبر الهواتف ، علاوة على ظهور أشكال جديدة للمقال الصحفي كالمقال الصحفي المسموع.</a:t>
            </a:r>
          </a:p>
          <a:p>
            <a:pPr marL="398463" algn="r" rtl="1">
              <a:lnSpc>
                <a:spcPct val="150000"/>
              </a:lnSpc>
            </a:pPr>
            <a:endParaRPr lang="ar-SA" sz="1400" dirty="0" smtClean="0">
              <a:latin typeface="Alexandria SemiBold" pitchFamily="2" charset="-78"/>
              <a:cs typeface="Alexandria SemiBold" pitchFamily="2" charset="-78"/>
            </a:endParaRPr>
          </a:p>
          <a:p>
            <a:pPr marL="398463"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أثرت هذه التحولات في مجملها على شكل ومضمون المقال الصحفي، وفتحت آفاقاً جديدة للكتابة الصحفية كاستخدام تكنولوجيا الواقع المعزز التي كان لها تأثير في تعزيز المحتوى بإضافة الصور والرسوم ثلاثية الأبعاد وتقديم محتوى إضافي ، بالإضافة إلى نشر المقال عبر وسائل التواصل الاجتماعي.</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04B7CA6-23A4-2E24-5FFC-ECEA38831F6A}"/>
              </a:ext>
            </a:extLst>
          </p:cNvPr>
          <p:cNvSpPr txBox="1"/>
          <p:nvPr/>
        </p:nvSpPr>
        <p:spPr>
          <a:xfrm>
            <a:off x="2618636" y="1171530"/>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نشأة وتطور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980983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7717678" y="1944912"/>
            <a:ext cx="3659628" cy="35504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9641" y="1345306"/>
            <a:ext cx="8785616"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9519196" y="2472790"/>
            <a:ext cx="1727487" cy="1569660"/>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3200" b="1" dirty="0" smtClean="0">
                <a:solidFill>
                  <a:schemeClr val="bg1"/>
                </a:solidFill>
                <a:latin typeface="Alexandria ExtraBold" pitchFamily="2" charset="-78"/>
                <a:cs typeface="Alexandria ExtraBold" pitchFamily="2" charset="-78"/>
              </a:rPr>
              <a:t>أهمية</a:t>
            </a:r>
          </a:p>
          <a:p>
            <a:pPr algn="ctr">
              <a:lnSpc>
                <a:spcPct val="150000"/>
              </a:lnSpc>
            </a:pPr>
            <a:r>
              <a:rPr lang="ar-SA" sz="3200" b="1" dirty="0" smtClean="0">
                <a:solidFill>
                  <a:schemeClr val="bg1"/>
                </a:solidFill>
                <a:latin typeface="Alexandria ExtraBold" pitchFamily="2" charset="-78"/>
                <a:cs typeface="Alexandria ExtraBold" pitchFamily="2" charset="-78"/>
              </a:rPr>
              <a:t>المقال</a:t>
            </a:r>
            <a:endParaRPr lang="en-US" sz="4400" b="1" dirty="0">
              <a:solidFill>
                <a:schemeClr val="bg1"/>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6083F8E2-699C-9C01-0329-7C9299434C08}"/>
              </a:ext>
            </a:extLst>
          </p:cNvPr>
          <p:cNvSpPr txBox="1"/>
          <p:nvPr/>
        </p:nvSpPr>
        <p:spPr>
          <a:xfrm>
            <a:off x="562672" y="1593703"/>
            <a:ext cx="8842585" cy="4247317"/>
          </a:xfrm>
          <a:prstGeom prst="rect">
            <a:avLst/>
          </a:prstGeom>
          <a:noFill/>
        </p:spPr>
        <p:txBody>
          <a:bodyPr wrap="square" rtlCol="0">
            <a:spAutoFit/>
          </a:bodyPr>
          <a:lstStyle/>
          <a:p>
            <a:pPr marL="174625" algn="r" rtl="1">
              <a:lnSpc>
                <a:spcPct val="150000"/>
              </a:lnSpc>
            </a:pPr>
            <a:r>
              <a:rPr lang="ar-SA" sz="2000" dirty="0" smtClean="0">
                <a:solidFill>
                  <a:schemeClr val="accent1"/>
                </a:solidFill>
                <a:latin typeface="Alexandria SemiBold" pitchFamily="2" charset="-78"/>
                <a:cs typeface="Alexandria SemiBold" pitchFamily="2" charset="-78"/>
              </a:rPr>
              <a:t>أهمية المقال للقراء</a:t>
            </a:r>
            <a:r>
              <a:rPr lang="ar-SA" sz="2000" dirty="0" smtClean="0">
                <a:latin typeface="Alexandria SemiBold" pitchFamily="2" charset="-78"/>
                <a:cs typeface="Alexandria SemiBold" pitchFamily="2" charset="-78"/>
              </a:rPr>
              <a:t>:</a:t>
            </a:r>
          </a:p>
          <a:p>
            <a:pPr marL="174625" algn="r" rtl="1">
              <a:lnSpc>
                <a:spcPct val="150000"/>
              </a:lnSpc>
            </a:pPr>
            <a:r>
              <a:rPr lang="ar-SA" sz="2000" dirty="0" smtClean="0">
                <a:latin typeface="Alexandria SemiBold" pitchFamily="2" charset="-78"/>
                <a:cs typeface="Alexandria SemiBold" pitchFamily="2" charset="-78"/>
              </a:rPr>
              <a:t>تولي </a:t>
            </a:r>
            <a:r>
              <a:rPr lang="ar-SA" sz="2000" dirty="0">
                <a:latin typeface="Alexandria SemiBold" pitchFamily="2" charset="-78"/>
                <a:cs typeface="Alexandria SemiBold" pitchFamily="2" charset="-78"/>
              </a:rPr>
              <a:t>الصحف والمواقع الإعلامية أهمية كبيرة </a:t>
            </a:r>
            <a:r>
              <a:rPr lang="ar-SA" sz="2000" dirty="0" smtClean="0">
                <a:latin typeface="Alexandria SemiBold" pitchFamily="2" charset="-78"/>
                <a:cs typeface="Alexandria SemiBold" pitchFamily="2" charset="-78"/>
              </a:rPr>
              <a:t>للمقال لما له من تأثير بالغ </a:t>
            </a:r>
            <a:r>
              <a:rPr lang="ar-SA" sz="2000" dirty="0">
                <a:latin typeface="Alexandria SemiBold" pitchFamily="2" charset="-78"/>
                <a:cs typeface="Alexandria SemiBold" pitchFamily="2" charset="-78"/>
              </a:rPr>
              <a:t>في </a:t>
            </a:r>
            <a:r>
              <a:rPr lang="ar-SA" sz="2000" dirty="0" smtClean="0">
                <a:latin typeface="Alexandria SemiBold" pitchFamily="2" charset="-78"/>
                <a:cs typeface="Alexandria SemiBold" pitchFamily="2" charset="-78"/>
              </a:rPr>
              <a:t>المجتمع، تتمثل في:</a:t>
            </a:r>
          </a:p>
          <a:p>
            <a:pPr marL="631825" indent="-457200" algn="r" rtl="1">
              <a:lnSpc>
                <a:spcPct val="150000"/>
              </a:lnSpc>
              <a:buFont typeface="+mj-lt"/>
              <a:buAutoNum type="arabicPeriod"/>
            </a:pPr>
            <a:r>
              <a:rPr lang="ar-SA" sz="2000" dirty="0" smtClean="0">
                <a:latin typeface="Alexandria SemiBold" pitchFamily="2" charset="-78"/>
                <a:cs typeface="Alexandria SemiBold" pitchFamily="2" charset="-78"/>
              </a:rPr>
              <a:t>نقل المعلومات وخبرات وآراء وتجارب الكاتب. فكلما كان المحرر يمتلك قدرات ومهارات كتابة موضوع المقال ويتسم ما يكتبه بصدق المعلومات ويكسب ثقة القراء.</a:t>
            </a:r>
          </a:p>
          <a:p>
            <a:pPr marL="631825" indent="-457200" algn="r" rtl="1">
              <a:lnSpc>
                <a:spcPct val="150000"/>
              </a:lnSpc>
              <a:buFont typeface="+mj-lt"/>
              <a:buAutoNum type="arabicPeriod" startAt="2"/>
            </a:pPr>
            <a:r>
              <a:rPr lang="ar-SA" sz="2000" dirty="0" smtClean="0">
                <a:latin typeface="Alexandria SemiBold" pitchFamily="2" charset="-78"/>
                <a:cs typeface="Alexandria SemiBold" pitchFamily="2" charset="-78"/>
              </a:rPr>
              <a:t>تشكيل الرأي العام: يُساهم المقال في توعية الرأي العام وتحفيز </a:t>
            </a:r>
            <a:r>
              <a:rPr lang="ar-SA" sz="2000" dirty="0">
                <a:latin typeface="Alexandria SemiBold" pitchFamily="2" charset="-78"/>
                <a:cs typeface="Alexandria SemiBold" pitchFamily="2" charset="-78"/>
              </a:rPr>
              <a:t>التغيير الإيجابي في المجتمع </a:t>
            </a:r>
            <a:r>
              <a:rPr lang="ar-SA" sz="2000" dirty="0" smtClean="0">
                <a:latin typeface="Alexandria SemiBold" pitchFamily="2" charset="-78"/>
                <a:cs typeface="Alexandria SemiBold" pitchFamily="2" charset="-78"/>
              </a:rPr>
              <a:t>. فالصحف الناجحة هي التي تحدث تغييرات إيجابية في المجتمع.</a:t>
            </a:r>
          </a:p>
        </p:txBody>
      </p:sp>
    </p:spTree>
    <p:extLst>
      <p:ext uri="{BB962C8B-B14F-4D97-AF65-F5344CB8AC3E}">
        <p14:creationId xmlns:p14="http://schemas.microsoft.com/office/powerpoint/2010/main" val="1459175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85029" y="1750090"/>
            <a:ext cx="7734170" cy="4474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957850" y="10696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173041" y="113104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207338" y="13310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454400" y="1863604"/>
            <a:ext cx="8162342" cy="4247317"/>
          </a:xfrm>
          <a:prstGeom prst="rect">
            <a:avLst/>
          </a:prstGeom>
          <a:noFill/>
        </p:spPr>
        <p:txBody>
          <a:bodyPr wrap="square" rtlCol="0">
            <a:spAutoFit/>
          </a:bodyPr>
          <a:lstStyle/>
          <a:p>
            <a:pPr marL="746125" indent="-339725" algn="r" rtl="1">
              <a:lnSpc>
                <a:spcPct val="150000"/>
              </a:lnSpc>
              <a:buFont typeface="+mj-lt"/>
              <a:buAutoNum type="arabicPeriod" startAt="3"/>
              <a:tabLst>
                <a:tab pos="290513" algn="l"/>
              </a:tabLst>
            </a:pPr>
            <a:r>
              <a:rPr lang="ar-SA" sz="2000" dirty="0">
                <a:latin typeface="Alexandria SemiBold" pitchFamily="2" charset="-78"/>
                <a:cs typeface="Alexandria SemiBold" pitchFamily="2" charset="-78"/>
              </a:rPr>
              <a:t>الرقابة والمساءلة: يُشكل </a:t>
            </a:r>
            <a:r>
              <a:rPr lang="ar-SA" sz="2000" dirty="0" smtClean="0">
                <a:latin typeface="Alexandria SemiBold" pitchFamily="2" charset="-78"/>
                <a:cs typeface="Alexandria SemiBold" pitchFamily="2" charset="-78"/>
              </a:rPr>
              <a:t>المقال </a:t>
            </a:r>
            <a:r>
              <a:rPr lang="ar-SA" sz="2000" dirty="0">
                <a:latin typeface="Alexandria SemiBold" pitchFamily="2" charset="-78"/>
                <a:cs typeface="Alexandria SemiBold" pitchFamily="2" charset="-78"/>
              </a:rPr>
              <a:t>آلية للرقابة </a:t>
            </a:r>
            <a:endParaRPr lang="ar-SA" sz="2000" dirty="0" smtClean="0">
              <a:latin typeface="Alexandria SemiBold" pitchFamily="2" charset="-78"/>
              <a:cs typeface="Alexandria SemiBold" pitchFamily="2" charset="-78"/>
            </a:endParaRPr>
          </a:p>
          <a:p>
            <a:pPr marL="406400" algn="r" rtl="1">
              <a:lnSpc>
                <a:spcPct val="150000"/>
              </a:lnSpc>
              <a:tabLst>
                <a:tab pos="290513" algn="l"/>
              </a:tabLst>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على </a:t>
            </a:r>
            <a:r>
              <a:rPr lang="ar-SA" sz="2000" dirty="0">
                <a:latin typeface="Alexandria SemiBold" pitchFamily="2" charset="-78"/>
                <a:cs typeface="Alexandria SemiBold" pitchFamily="2" charset="-78"/>
              </a:rPr>
              <a:t>أداء </a:t>
            </a:r>
            <a:r>
              <a:rPr lang="ar-SA" sz="2000" dirty="0" smtClean="0">
                <a:latin typeface="Alexandria SemiBold" pitchFamily="2" charset="-78"/>
                <a:cs typeface="Alexandria SemiBold" pitchFamily="2" charset="-78"/>
              </a:rPr>
              <a:t>المؤسسات المختلفة من خلال نشر المعلومات  </a:t>
            </a:r>
          </a:p>
          <a:p>
            <a:pPr marL="406400" algn="r" rtl="1">
              <a:lnSpc>
                <a:spcPct val="150000"/>
              </a:lnSpc>
              <a:tabLst>
                <a:tab pos="290513" algn="l"/>
              </a:tabLst>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وكشف الحقائق للرأي العام، مما يعزز مباديء الشفافية.</a:t>
            </a:r>
          </a:p>
          <a:p>
            <a:pPr marL="863600" indent="-457200" algn="r" rtl="1">
              <a:lnSpc>
                <a:spcPct val="150000"/>
              </a:lnSpc>
              <a:buFont typeface="+mj-lt"/>
              <a:buAutoNum type="arabicPeriod" startAt="4"/>
              <a:tabLst>
                <a:tab pos="290513" algn="l"/>
              </a:tabLst>
            </a:pPr>
            <a:r>
              <a:rPr lang="ar-SA" sz="2000" dirty="0" smtClean="0">
                <a:latin typeface="Alexandria SemiBold" pitchFamily="2" charset="-78"/>
                <a:cs typeface="Alexandria SemiBold" pitchFamily="2" charset="-78"/>
              </a:rPr>
              <a:t>المساهمة في تنمية المجتمع وتطوره: من خلال طرح قضايا التنمية والتطوير في المجتمع، وتسليط الضوء على المشروعات القومية التي تعمل على نهضة المجتمع مثل رؤية 2030. </a:t>
            </a:r>
          </a:p>
          <a:p>
            <a:pPr marL="863600" indent="-457200" algn="r" rtl="1">
              <a:lnSpc>
                <a:spcPct val="150000"/>
              </a:lnSpc>
              <a:buFont typeface="+mj-lt"/>
              <a:buAutoNum type="arabicPeriod" startAt="4"/>
              <a:tabLst>
                <a:tab pos="290513" algn="l"/>
              </a:tabLst>
            </a:pPr>
            <a:r>
              <a:rPr lang="ar-SA" sz="2000" dirty="0" smtClean="0">
                <a:latin typeface="Alexandria SemiBold" pitchFamily="2" charset="-78"/>
                <a:cs typeface="Alexandria SemiBold" pitchFamily="2" charset="-78"/>
              </a:rPr>
              <a:t>تُشكل المقالات سجلاً تاريخياً لأحداث العصر وثقافته ، لذا تعتبر وثائق للباحثين والمؤرخين.</a:t>
            </a:r>
          </a:p>
        </p:txBody>
      </p:sp>
      <p:sp>
        <p:nvSpPr>
          <p:cNvPr id="13" name="TextBox 12">
            <a:extLst>
              <a:ext uri="{FF2B5EF4-FFF2-40B4-BE49-F238E27FC236}">
                <a16:creationId xmlns:a16="http://schemas.microsoft.com/office/drawing/2014/main" id="{904B7CA6-23A4-2E24-5FFC-ECEA38831F6A}"/>
              </a:ext>
            </a:extLst>
          </p:cNvPr>
          <p:cNvSpPr txBox="1"/>
          <p:nvPr/>
        </p:nvSpPr>
        <p:spPr>
          <a:xfrm>
            <a:off x="5458474" y="1296057"/>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أهمية المقال</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2262" t="3386" r="71071" b="63598"/>
          <a:stretch/>
        </p:blipFill>
        <p:spPr>
          <a:xfrm>
            <a:off x="638629" y="2242024"/>
            <a:ext cx="2815771" cy="2958972"/>
          </a:xfrm>
          <a:prstGeom prst="rect">
            <a:avLst/>
          </a:prstGeom>
        </p:spPr>
      </p:pic>
    </p:spTree>
    <p:extLst>
      <p:ext uri="{BB962C8B-B14F-4D97-AF65-F5344CB8AC3E}">
        <p14:creationId xmlns:p14="http://schemas.microsoft.com/office/powerpoint/2010/main" val="146871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25257" y="1750090"/>
            <a:ext cx="6993942" cy="4474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957850" y="10696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173041" y="113104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207338" y="13310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4508946" y="2100951"/>
            <a:ext cx="6928172" cy="4247317"/>
          </a:xfrm>
          <a:prstGeom prst="rect">
            <a:avLst/>
          </a:prstGeom>
          <a:noFill/>
        </p:spPr>
        <p:txBody>
          <a:bodyPr wrap="square" rtlCol="0">
            <a:spAutoFit/>
          </a:bodyPr>
          <a:lstStyle/>
          <a:p>
            <a:pPr marL="174625" algn="r" rtl="1">
              <a:lnSpc>
                <a:spcPct val="150000"/>
              </a:lnSpc>
            </a:pPr>
            <a:r>
              <a:rPr lang="ar-SA" sz="2000" u="sng" dirty="0">
                <a:solidFill>
                  <a:schemeClr val="accent1"/>
                </a:solidFill>
                <a:latin typeface="Alexandria SemiBold" pitchFamily="2" charset="-78"/>
                <a:cs typeface="Alexandria SemiBold" pitchFamily="2" charset="-78"/>
              </a:rPr>
              <a:t>أهمية </a:t>
            </a:r>
            <a:r>
              <a:rPr lang="ar-SA" sz="2000" u="sng" dirty="0" smtClean="0">
                <a:solidFill>
                  <a:schemeClr val="accent1"/>
                </a:solidFill>
                <a:latin typeface="Alexandria SemiBold" pitchFamily="2" charset="-78"/>
                <a:cs typeface="Alexandria SemiBold" pitchFamily="2" charset="-78"/>
              </a:rPr>
              <a:t>المقال </a:t>
            </a:r>
            <a:r>
              <a:rPr lang="ar-SA" sz="2000" u="sng" dirty="0">
                <a:solidFill>
                  <a:schemeClr val="accent1"/>
                </a:solidFill>
                <a:latin typeface="Alexandria SemiBold" pitchFamily="2" charset="-78"/>
                <a:cs typeface="Alexandria SemiBold" pitchFamily="2" charset="-78"/>
              </a:rPr>
              <a:t>للصحيفة</a:t>
            </a:r>
            <a:r>
              <a:rPr lang="ar-SA" sz="2000" dirty="0">
                <a:latin typeface="Alexandria SemiBold" pitchFamily="2" charset="-78"/>
                <a:cs typeface="Alexandria SemiBold" pitchFamily="2" charset="-78"/>
              </a:rPr>
              <a:t>: تتنافس الصحف </a:t>
            </a:r>
            <a:r>
              <a:rPr lang="ar-SA" sz="2000" dirty="0" smtClean="0">
                <a:latin typeface="Alexandria SemiBold" pitchFamily="2" charset="-78"/>
                <a:cs typeface="Alexandria SemiBold" pitchFamily="2" charset="-78"/>
              </a:rPr>
              <a:t>والمواقع الإعلامية على </a:t>
            </a:r>
            <a:r>
              <a:rPr lang="ar-SA" sz="2000" dirty="0">
                <a:latin typeface="Alexandria SemiBold" pitchFamily="2" charset="-78"/>
                <a:cs typeface="Alexandria SemiBold" pitchFamily="2" charset="-78"/>
              </a:rPr>
              <a:t>استقطاب كبار </a:t>
            </a:r>
            <a:r>
              <a:rPr lang="ar-SA" sz="2000" dirty="0" smtClean="0">
                <a:latin typeface="Alexandria SemiBold" pitchFamily="2" charset="-78"/>
                <a:cs typeface="Alexandria SemiBold" pitchFamily="2" charset="-78"/>
              </a:rPr>
              <a:t>الكُتاب الصحفيين </a:t>
            </a:r>
            <a:r>
              <a:rPr lang="ar-SA" sz="2000" dirty="0">
                <a:latin typeface="Alexandria SemiBold" pitchFamily="2" charset="-78"/>
                <a:cs typeface="Alexandria SemiBold" pitchFamily="2" charset="-78"/>
              </a:rPr>
              <a:t>؛ فتكتسب سمعة ومكانه بين وسائل الإعلام </a:t>
            </a:r>
            <a:r>
              <a:rPr lang="ar-SA" sz="2000" dirty="0" smtClean="0">
                <a:latin typeface="Alexandria SemiBold" pitchFamily="2" charset="-78"/>
                <a:cs typeface="Alexandria SemiBold" pitchFamily="2" charset="-78"/>
              </a:rPr>
              <a:t>الأخري؛ </a:t>
            </a:r>
            <a:r>
              <a:rPr lang="ar-SA" sz="2000" dirty="0">
                <a:latin typeface="Alexandria SemiBold" pitchFamily="2" charset="-78"/>
                <a:cs typeface="Alexandria SemiBold" pitchFamily="2" charset="-78"/>
              </a:rPr>
              <a:t>مما يجعلها </a:t>
            </a:r>
            <a:r>
              <a:rPr lang="ar-SA" sz="2000" dirty="0" smtClean="0">
                <a:latin typeface="Alexandria SemiBold" pitchFamily="2" charset="-78"/>
                <a:cs typeface="Alexandria SemiBold" pitchFamily="2" charset="-78"/>
              </a:rPr>
              <a:t>تكسب </a:t>
            </a:r>
            <a:r>
              <a:rPr lang="ar-SA" sz="2000" dirty="0">
                <a:latin typeface="Alexandria SemiBold" pitchFamily="2" charset="-78"/>
                <a:cs typeface="Alexandria SemiBold" pitchFamily="2" charset="-78"/>
              </a:rPr>
              <a:t>ثقة القراء، فالمقالات القوية تُعزز من سمعة الصحيفة كمصدر إعلامي .</a:t>
            </a:r>
          </a:p>
          <a:p>
            <a:pPr marL="174625" algn="r" rtl="1">
              <a:lnSpc>
                <a:spcPct val="150000"/>
              </a:lnSpc>
            </a:pPr>
            <a:r>
              <a:rPr lang="ar-SA" sz="2000" dirty="0">
                <a:latin typeface="Alexandria SemiBold" pitchFamily="2" charset="-78"/>
                <a:cs typeface="Alexandria SemiBold" pitchFamily="2" charset="-78"/>
              </a:rPr>
              <a:t>زيادة الإيرادات: المقالات القوية التي تثير اهتمام الرأي العام ، تجذب القراء وتزيد </a:t>
            </a:r>
            <a:r>
              <a:rPr lang="ar-SA" sz="2000" dirty="0" smtClean="0">
                <a:latin typeface="Alexandria SemiBold" pitchFamily="2" charset="-78"/>
                <a:cs typeface="Alexandria SemiBold" pitchFamily="2" charset="-78"/>
              </a:rPr>
              <a:t>عدد </a:t>
            </a:r>
            <a:r>
              <a:rPr lang="ar-SA" sz="2000" dirty="0" smtClean="0">
                <a:latin typeface="Alexandria SemiBold" pitchFamily="2" charset="-78"/>
                <a:cs typeface="Alexandria SemiBold" pitchFamily="2" charset="-78"/>
              </a:rPr>
              <a:t>متابعي الموقع مما </a:t>
            </a:r>
            <a:r>
              <a:rPr lang="ar-SA" sz="2000" dirty="0">
                <a:latin typeface="Alexandria SemiBold" pitchFamily="2" charset="-78"/>
                <a:cs typeface="Alexandria SemiBold" pitchFamily="2" charset="-78"/>
              </a:rPr>
              <a:t>يؤدي إلى زيادة الإعلانات.</a:t>
            </a:r>
          </a:p>
          <a:p>
            <a:pPr marL="174625" algn="r" rtl="1">
              <a:lnSpc>
                <a:spcPct val="150000"/>
              </a:lnSpc>
            </a:pPr>
            <a:endParaRPr lang="ar-SA" sz="2000" dirty="0" smtClean="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904B7CA6-23A4-2E24-5FFC-ECEA38831F6A}"/>
              </a:ext>
            </a:extLst>
          </p:cNvPr>
          <p:cNvSpPr txBox="1"/>
          <p:nvPr/>
        </p:nvSpPr>
        <p:spPr>
          <a:xfrm>
            <a:off x="5458474" y="1296057"/>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أهمية المقال</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2262" t="3386" r="71071" b="63598"/>
          <a:stretch/>
        </p:blipFill>
        <p:spPr>
          <a:xfrm>
            <a:off x="269921" y="2330513"/>
            <a:ext cx="3870317" cy="2958972"/>
          </a:xfrm>
          <a:prstGeom prst="rect">
            <a:avLst/>
          </a:prstGeom>
        </p:spPr>
      </p:pic>
    </p:spTree>
    <p:extLst>
      <p:ext uri="{BB962C8B-B14F-4D97-AF65-F5344CB8AC3E}">
        <p14:creationId xmlns:p14="http://schemas.microsoft.com/office/powerpoint/2010/main" val="3691901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003234"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714" y="1151797"/>
            <a:ext cx="9077914" cy="5460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353" y="1345306"/>
            <a:ext cx="8848716" cy="507073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589354" y="5596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74171" y="684213"/>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701151" y="3825240"/>
            <a:ext cx="2961710" cy="2040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264625" y="2919713"/>
            <a:ext cx="2398237" cy="2677656"/>
          </a:xfrm>
          <a:prstGeom prst="rect">
            <a:avLst/>
          </a:prstGeom>
          <a:noFill/>
          <a:effectLst>
            <a:reflection stA="45000" endPos="0" dir="5400000" sy="-100000" algn="bl" rotWithShape="0"/>
          </a:effectLst>
        </p:spPr>
        <p:txBody>
          <a:bodyPr wrap="square" rtlCol="0">
            <a:spAutoFit/>
          </a:bodyPr>
          <a:lstStyle/>
          <a:p>
            <a:pPr algn="ctr"/>
            <a:r>
              <a:rPr lang="ar-SA" sz="3600" b="1" dirty="0" smtClean="0">
                <a:solidFill>
                  <a:schemeClr val="bg1"/>
                </a:solidFill>
                <a:latin typeface="Alexandria SemiBold" pitchFamily="2" charset="-78"/>
                <a:cs typeface="Alexandria SemiBold" pitchFamily="2" charset="-78"/>
              </a:rPr>
              <a:t>وظائف</a:t>
            </a:r>
          </a:p>
          <a:p>
            <a:pPr algn="ctr"/>
            <a:r>
              <a:rPr lang="ar-SA" sz="3600" b="1" dirty="0" smtClean="0">
                <a:solidFill>
                  <a:schemeClr val="bg1"/>
                </a:solidFill>
                <a:latin typeface="Alexandria SemiBold" pitchFamily="2" charset="-78"/>
                <a:cs typeface="Alexandria SemiBold" pitchFamily="2" charset="-78"/>
              </a:rPr>
              <a:t>المقال الصحفي</a:t>
            </a:r>
          </a:p>
          <a:p>
            <a:pPr algn="ctr"/>
            <a:endParaRPr lang="en-US" sz="6000" b="1"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8468" y="86887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936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hqprint">
            <a:extLst>
              <a:ext uri="{28A0092B-C50C-407E-A947-70E740481C1C}">
                <a14:useLocalDpi xmlns:a14="http://schemas.microsoft.com/office/drawing/2010/main" val="0"/>
              </a:ext>
            </a:extLst>
          </a:blip>
          <a:srcRect t="2365"/>
          <a:stretch/>
        </p:blipFill>
        <p:spPr>
          <a:xfrm>
            <a:off x="264667" y="1427566"/>
            <a:ext cx="4439766" cy="527992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3" name="Rectangle: Rounded Corners 24">
            <a:extLst>
              <a:ext uri="{FF2B5EF4-FFF2-40B4-BE49-F238E27FC236}">
                <a16:creationId xmlns:a16="http://schemas.microsoft.com/office/drawing/2014/main" id="{2BC869EB-5623-4AA1-9123-4AF9DF916049}"/>
              </a:ext>
            </a:extLst>
          </p:cNvPr>
          <p:cNvSpPr/>
          <p:nvPr/>
        </p:nvSpPr>
        <p:spPr>
          <a:xfrm>
            <a:off x="4924533" y="1662818"/>
            <a:ext cx="6755658" cy="464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29873" y="145268"/>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4596375" y="8570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631035" y="899652"/>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777830" y="1145394"/>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4998256" y="1784555"/>
            <a:ext cx="6521569" cy="4593565"/>
          </a:xfrm>
          <a:prstGeom prst="rect">
            <a:avLst/>
          </a:prstGeom>
          <a:noFill/>
        </p:spPr>
        <p:txBody>
          <a:bodyPr wrap="square" rtlCol="0">
            <a:spAutoFit/>
          </a:bodyPr>
          <a:lstStyle/>
          <a:p>
            <a:pPr algn="r" rtl="1">
              <a:lnSpc>
                <a:spcPct val="150000"/>
              </a:lnSpc>
            </a:pPr>
            <a:r>
              <a:rPr lang="ar-SA" sz="1600" b="1" dirty="0">
                <a:solidFill>
                  <a:srgbClr val="C00000"/>
                </a:solidFill>
                <a:latin typeface="Alexandria SemiBold" pitchFamily="2" charset="-78"/>
                <a:cs typeface="Alexandria SemiBold" pitchFamily="2" charset="-78"/>
              </a:rPr>
              <a:t>يؤدي المقال الصحفي العديد من الوظائف التي تخدم أهداف الإعلام الرقمي في إعلام القراء وتنوير الرأي العام، وتتمثل </a:t>
            </a:r>
            <a:r>
              <a:rPr lang="ar-SA" sz="1600" b="1" dirty="0" smtClean="0">
                <a:solidFill>
                  <a:srgbClr val="C00000"/>
                </a:solidFill>
                <a:latin typeface="Alexandria SemiBold" pitchFamily="2" charset="-78"/>
                <a:cs typeface="Alexandria SemiBold" pitchFamily="2" charset="-78"/>
              </a:rPr>
              <a:t>في</a:t>
            </a:r>
            <a:r>
              <a:rPr lang="en-US" sz="1600" b="1" dirty="0" smtClean="0">
                <a:solidFill>
                  <a:srgbClr val="C00000"/>
                </a:solidFill>
                <a:latin typeface="Alexandria SemiBold" pitchFamily="2" charset="-78"/>
                <a:cs typeface="Alexandria SemiBold" pitchFamily="2" charset="-78"/>
              </a:rPr>
              <a:t>: </a:t>
            </a:r>
            <a:endParaRPr lang="ar-SA" sz="1600" b="1" dirty="0" smtClean="0">
              <a:solidFill>
                <a:srgbClr val="C00000"/>
              </a:solidFill>
              <a:latin typeface="Alexandria SemiBold" pitchFamily="2" charset="-78"/>
              <a:cs typeface="Alexandria SemiBold" pitchFamily="2" charset="-78"/>
            </a:endParaRPr>
          </a:p>
          <a:p>
            <a:pPr algn="r" rtl="1">
              <a:lnSpc>
                <a:spcPct val="150000"/>
              </a:lnSpc>
            </a:pPr>
            <a:endParaRPr lang="en-US" sz="900" dirty="0" smtClean="0">
              <a:solidFill>
                <a:srgbClr val="C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الشرح والتفسير</a:t>
            </a:r>
            <a:r>
              <a:rPr lang="en-US" dirty="0" smtClean="0">
                <a:solidFill>
                  <a:srgbClr val="0070C0"/>
                </a:solidFill>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الإعلام) يسعى الكاتب إلى شرح الأحداث الراهنة للقاريء وتقديم تفسيرات منطقية وموضوعية للأحداث مما يساعده على فهم ما يدور حوله من تطورات ومستجدات</a:t>
            </a:r>
            <a:r>
              <a:rPr lang="en-US"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a:p>
            <a:pPr lvl="0"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مثال: </a:t>
            </a:r>
          </a:p>
          <a:p>
            <a:pPr marL="285750" lvl="0" indent="-285750" algn="r" rtl="1">
              <a:lnSpc>
                <a:spcPct val="150000"/>
              </a:lnSpc>
              <a:buFontTx/>
              <a:buChar char="-"/>
            </a:pPr>
            <a:r>
              <a:rPr lang="ar-SA" sz="1600" dirty="0" smtClean="0">
                <a:latin typeface="Alexandria SemiBold" pitchFamily="2" charset="-78"/>
                <a:cs typeface="Alexandria SemiBold" pitchFamily="2" charset="-78"/>
              </a:rPr>
              <a:t>الأحداث الطارئة والكوارث مثل السيول </a:t>
            </a:r>
          </a:p>
          <a:p>
            <a:pPr marL="285750" lvl="0" indent="-285750" algn="r" rtl="1">
              <a:lnSpc>
                <a:spcPct val="150000"/>
              </a:lnSpc>
              <a:buFontTx/>
              <a:buChar char="-"/>
            </a:pPr>
            <a:r>
              <a:rPr lang="ar-SA" sz="1600" dirty="0" smtClean="0">
                <a:latin typeface="Alexandria SemiBold" pitchFamily="2" charset="-78"/>
                <a:cs typeface="Alexandria SemiBold" pitchFamily="2" charset="-78"/>
              </a:rPr>
              <a:t>الموضوعات الاقتصادية : مثل الأزمات الاقتصادية، أسعار السلع والخدمات والتطورات في الأسواق</a:t>
            </a:r>
            <a:r>
              <a:rPr lang="ar-SA" sz="1600" dirty="0">
                <a:latin typeface="Alexandria SemiBold" pitchFamily="2" charset="-78"/>
                <a:cs typeface="Alexandria SemiBold" pitchFamily="2" charset="-78"/>
              </a:rPr>
              <a:t>،</a:t>
            </a:r>
            <a:r>
              <a:rPr lang="ar-SA" sz="1600" dirty="0" smtClean="0">
                <a:latin typeface="Alexandria SemiBold" pitchFamily="2" charset="-78"/>
                <a:cs typeface="Alexandria SemiBold" pitchFamily="2" charset="-78"/>
              </a:rPr>
              <a:t> الذكاء الاصطناعي هل يزيد من البطالة ؟</a:t>
            </a:r>
            <a:endParaRPr lang="ar-SA" sz="2000" dirty="0" smtClean="0">
              <a:latin typeface="Alexandria SemiBold" pitchFamily="2" charset="-78"/>
              <a:cs typeface="Alexandria SemiBold" pitchFamily="2" charset="-78"/>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33770" y="1155852"/>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وظائف المقال</a:t>
            </a:r>
            <a:endParaRPr lang="en-US" sz="3200" b="1" dirty="0">
              <a:solidFill>
                <a:srgbClr val="C00000"/>
              </a:solidFill>
              <a:latin typeface="Alexandria ExtraBold" pitchFamily="2" charset="-78"/>
              <a:cs typeface="Alexandria ExtraBold" pitchFamily="2" charset="-78"/>
            </a:endParaRPr>
          </a:p>
        </p:txBody>
      </p:sp>
      <mc:AlternateContent xmlns:mc="http://schemas.openxmlformats.org/markup-compatibility/2006" xmlns:p14="http://schemas.microsoft.com/office/powerpoint/2010/main">
        <mc:Choice Requires="p14">
          <p:contentPart p14:bwMode="auto" r:id="rId5">
            <p14:nvContentPartPr>
              <p14:cNvPr id="5" name="Ink 4"/>
              <p14:cNvContentPartPr/>
              <p14:nvPr/>
            </p14:nvContentPartPr>
            <p14:xfrm>
              <a:off x="996840" y="649440"/>
              <a:ext cx="1647000" cy="1473120"/>
            </p14:xfrm>
          </p:contentPart>
        </mc:Choice>
        <mc:Fallback xmlns="">
          <p:pic>
            <p:nvPicPr>
              <p:cNvPr id="5" name="Ink 4"/>
              <p:cNvPicPr/>
              <p:nvPr/>
            </p:nvPicPr>
            <p:blipFill>
              <a:blip r:embed="rId6"/>
              <a:stretch>
                <a:fillRect/>
              </a:stretch>
            </p:blipFill>
            <p:spPr>
              <a:xfrm>
                <a:off x="987480" y="640080"/>
                <a:ext cx="1665720" cy="1491840"/>
              </a:xfrm>
              <a:prstGeom prst="rect">
                <a:avLst/>
              </a:prstGeom>
            </p:spPr>
          </p:pic>
        </mc:Fallback>
      </mc:AlternateContent>
    </p:spTree>
    <p:extLst>
      <p:ext uri="{BB962C8B-B14F-4D97-AF65-F5344CB8AC3E}">
        <p14:creationId xmlns:p14="http://schemas.microsoft.com/office/powerpoint/2010/main" val="38388177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r="78226"/>
          <a:stretch/>
        </p:blipFill>
        <p:spPr>
          <a:xfrm>
            <a:off x="781806" y="1136132"/>
            <a:ext cx="4091336" cy="5355244"/>
          </a:xfrm>
          <a:prstGeom prst="rect">
            <a:avLst/>
          </a:prstGeom>
        </p:spPr>
      </p:pic>
      <p:sp>
        <p:nvSpPr>
          <p:cNvPr id="13" name="Rectangle: Rounded Corners 24">
            <a:extLst>
              <a:ext uri="{FF2B5EF4-FFF2-40B4-BE49-F238E27FC236}">
                <a16:creationId xmlns:a16="http://schemas.microsoft.com/office/drawing/2014/main" id="{2BC869EB-5623-4AA1-9123-4AF9DF916049}"/>
              </a:ext>
            </a:extLst>
          </p:cNvPr>
          <p:cNvSpPr/>
          <p:nvPr/>
        </p:nvSpPr>
        <p:spPr>
          <a:xfrm>
            <a:off x="4924533" y="1662818"/>
            <a:ext cx="6755658" cy="464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29873" y="145268"/>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4596375" y="8570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631035" y="899652"/>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777830" y="1145394"/>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4998256" y="1784555"/>
            <a:ext cx="6521569" cy="4339650"/>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rgbClr val="0070C0"/>
                </a:solidFill>
                <a:latin typeface="Alexandria SemiBold" pitchFamily="2" charset="-78"/>
                <a:cs typeface="Alexandria SemiBold" pitchFamily="2" charset="-78"/>
              </a:rPr>
              <a:t>التعليق </a:t>
            </a:r>
            <a:r>
              <a:rPr lang="ar-SA" dirty="0">
                <a:solidFill>
                  <a:srgbClr val="0070C0"/>
                </a:solidFill>
                <a:latin typeface="Alexandria SemiBold" pitchFamily="2" charset="-78"/>
                <a:cs typeface="Alexandria SemiBold" pitchFamily="2" charset="-78"/>
              </a:rPr>
              <a:t>والتحليل</a:t>
            </a:r>
            <a:r>
              <a:rPr lang="en-US" dirty="0">
                <a:solidFill>
                  <a:srgbClr val="0070C0"/>
                </a:solidFill>
                <a:latin typeface="Alexandria SemiBold" pitchFamily="2" charset="-78"/>
                <a:cs typeface="Alexandria SemiBold" pitchFamily="2" charset="-78"/>
              </a:rPr>
              <a:t>: </a:t>
            </a:r>
            <a:r>
              <a:rPr lang="ar-SA" dirty="0" smtClean="0">
                <a:solidFill>
                  <a:srgbClr val="0070C0"/>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يقدم </a:t>
            </a:r>
            <a:r>
              <a:rPr lang="ar-SA" sz="2000" dirty="0">
                <a:latin typeface="Alexandria SemiBold" pitchFamily="2" charset="-78"/>
                <a:cs typeface="Alexandria SemiBold" pitchFamily="2" charset="-78"/>
              </a:rPr>
              <a:t>المقال تحليلات عميقة للأحداث الجارية والقضايا المهمة </a:t>
            </a:r>
            <a:r>
              <a:rPr lang="ar-SA" sz="2000" dirty="0" smtClean="0">
                <a:latin typeface="Alexandria SemiBold" pitchFamily="2" charset="-78"/>
                <a:cs typeface="Alexandria SemiBold" pitchFamily="2" charset="-78"/>
              </a:rPr>
              <a:t>ويوضح أبعادها وتداعياتها من </a:t>
            </a:r>
            <a:r>
              <a:rPr lang="ar-SA" sz="2000" dirty="0">
                <a:latin typeface="Alexandria SemiBold" pitchFamily="2" charset="-78"/>
                <a:cs typeface="Alexandria SemiBold" pitchFamily="2" charset="-78"/>
              </a:rPr>
              <a:t>خلال الرجوع إلى التاريخ لربط الحاضر بالماضي ، مما يساعد في فهم الأسباب والدوافع والآثار المترتبة على هذه الأحداث</a:t>
            </a:r>
            <a:r>
              <a:rPr lang="en-US" sz="2000" dirty="0" smtClean="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أمثلة لموضوعات المقال :</a:t>
            </a:r>
          </a:p>
          <a:p>
            <a:pPr marL="285750" indent="-285750" algn="r" rtl="1">
              <a:lnSpc>
                <a:spcPct val="150000"/>
              </a:lnSpc>
              <a:buFontTx/>
              <a:buChar char="-"/>
            </a:pPr>
            <a:r>
              <a:rPr lang="ar-SA" sz="1600" dirty="0" smtClean="0">
                <a:latin typeface="Alexandria SemiBold" pitchFamily="2" charset="-78"/>
                <a:cs typeface="Alexandria SemiBold" pitchFamily="2" charset="-78"/>
              </a:rPr>
              <a:t>الأحداث السياسية مثل القرارات الحكومية والعلاقات الدولية مع دول الجوار أو غيرها من الدول والانتخابات الأمريكية.</a:t>
            </a:r>
          </a:p>
          <a:p>
            <a:pPr marL="285750" indent="-285750" algn="r" rtl="1">
              <a:lnSpc>
                <a:spcPct val="150000"/>
              </a:lnSpc>
              <a:buFontTx/>
              <a:buChar char="-"/>
            </a:pPr>
            <a:r>
              <a:rPr lang="ar-SA" sz="1600" dirty="0" smtClean="0">
                <a:latin typeface="Alexandria SemiBold" pitchFamily="2" charset="-78"/>
                <a:cs typeface="Alexandria SemiBold" pitchFamily="2" charset="-78"/>
              </a:rPr>
              <a:t>الأحداث الرياضية: البطولات والمباريات المحلية والدولية </a:t>
            </a:r>
          </a:p>
          <a:p>
            <a:pPr marL="285750" indent="-285750" algn="r" rtl="1">
              <a:lnSpc>
                <a:spcPct val="150000"/>
              </a:lnSpc>
              <a:buFontTx/>
              <a:buChar char="-"/>
            </a:pPr>
            <a:r>
              <a:rPr lang="ar-SA" dirty="0" smtClean="0">
                <a:latin typeface="Alexandria SemiBold" pitchFamily="2" charset="-78"/>
                <a:cs typeface="Alexandria SemiBold" pitchFamily="2" charset="-78"/>
              </a:rPr>
              <a:t>القرارات الاقتصادية أو الاجتماعية المتعلقة بالتعليم.</a:t>
            </a:r>
            <a:endParaRPr lang="en-US" sz="1600" dirty="0">
              <a:latin typeface="Alexandria SemiBold" pitchFamily="2" charset="-78"/>
              <a:cs typeface="Alexandria SemiBold" pitchFamily="2" charset="-78"/>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33770" y="1155852"/>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 وظائف المقال</a:t>
            </a:r>
            <a:endParaRPr lang="en-US" sz="3200" b="1" dirty="0">
              <a:solidFill>
                <a:srgbClr val="C00000"/>
              </a:solidFill>
              <a:latin typeface="Alexandria ExtraBold" pitchFamily="2" charset="-78"/>
              <a:cs typeface="Alexandria ExtraBold" pitchFamily="2" charset="-78"/>
            </a:endParaRPr>
          </a:p>
        </p:txBody>
      </p:sp>
      <mc:AlternateContent xmlns:mc="http://schemas.openxmlformats.org/markup-compatibility/2006" xmlns:p14="http://schemas.microsoft.com/office/powerpoint/2010/main">
        <mc:Choice Requires="p14">
          <p:contentPart p14:bwMode="auto" r:id="rId5">
            <p14:nvContentPartPr>
              <p14:cNvPr id="4" name="Ink 3"/>
              <p14:cNvContentPartPr/>
              <p14:nvPr/>
            </p14:nvContentPartPr>
            <p14:xfrm>
              <a:off x="938880" y="649440"/>
              <a:ext cx="2268360" cy="1545120"/>
            </p14:xfrm>
          </p:contentPart>
        </mc:Choice>
        <mc:Fallback xmlns="">
          <p:pic>
            <p:nvPicPr>
              <p:cNvPr id="4" name="Ink 3"/>
              <p:cNvPicPr/>
              <p:nvPr/>
            </p:nvPicPr>
            <p:blipFill>
              <a:blip r:embed="rId6"/>
              <a:stretch>
                <a:fillRect/>
              </a:stretch>
            </p:blipFill>
            <p:spPr>
              <a:xfrm>
                <a:off x="929520" y="640080"/>
                <a:ext cx="2287080" cy="1563840"/>
              </a:xfrm>
              <a:prstGeom prst="rect">
                <a:avLst/>
              </a:prstGeom>
            </p:spPr>
          </p:pic>
        </mc:Fallback>
      </mc:AlternateContent>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3" cstate="hqprint">
            <a:extLst>
              <a:ext uri="{28A0092B-C50C-407E-A947-70E740481C1C}">
                <a14:useLocalDpi xmlns:a14="http://schemas.microsoft.com/office/drawing/2010/main" val="0"/>
              </a:ext>
            </a:extLst>
          </a:blip>
          <a:srcRect t="2580"/>
          <a:stretch/>
        </p:blipFill>
        <p:spPr>
          <a:xfrm>
            <a:off x="722671" y="899651"/>
            <a:ext cx="3856374" cy="574447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3" name="Rectangle: Rounded Corners 24">
            <a:extLst>
              <a:ext uri="{FF2B5EF4-FFF2-40B4-BE49-F238E27FC236}">
                <a16:creationId xmlns:a16="http://schemas.microsoft.com/office/drawing/2014/main" id="{2BC869EB-5623-4AA1-9123-4AF9DF916049}"/>
              </a:ext>
            </a:extLst>
          </p:cNvPr>
          <p:cNvSpPr/>
          <p:nvPr/>
        </p:nvSpPr>
        <p:spPr>
          <a:xfrm>
            <a:off x="4924533" y="1662818"/>
            <a:ext cx="6755658" cy="464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29873" y="145268"/>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4596375" y="8570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631035" y="899652"/>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777830" y="1145394"/>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5041577" y="1778158"/>
            <a:ext cx="6521569" cy="4200509"/>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rgbClr val="0070C0"/>
                </a:solidFill>
                <a:latin typeface="Alexandria SemiBold" pitchFamily="2" charset="-78"/>
                <a:cs typeface="Alexandria SemiBold" pitchFamily="2" charset="-78"/>
              </a:rPr>
              <a:t>التنبؤ</a:t>
            </a:r>
            <a:r>
              <a:rPr lang="en-US" dirty="0">
                <a:solidFill>
                  <a:srgbClr val="0070C0"/>
                </a:solidFill>
                <a:latin typeface="Alexandria SemiBold" pitchFamily="2" charset="-78"/>
                <a:cs typeface="Alexandria SemiBold" pitchFamily="2" charset="-78"/>
              </a:rPr>
              <a:t> </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ما مصيرنا؟ كيف سيكون مستقبلنا؟ وهل يمكن رسم معالم الزمن القادم في ضوء ما يحدث حول الحاضر والماضي؟ وما نتائج قرارات اليوم على المدي القصير أو البعيد؟</a:t>
            </a:r>
          </a:p>
          <a:p>
            <a:pPr marL="342900" lvl="0" indent="-342900" algn="r" rtl="1">
              <a:lnSpc>
                <a:spcPct val="150000"/>
              </a:lnSpc>
              <a:buFont typeface="+mj-lt"/>
              <a:buAutoNum type="arabicPeriod" startAt="3"/>
            </a:pPr>
            <a:r>
              <a:rPr lang="ar-SA" dirty="0" smtClean="0">
                <a:solidFill>
                  <a:srgbClr val="0070C0"/>
                </a:solidFill>
                <a:latin typeface="Alexandria SemiBold" pitchFamily="2" charset="-78"/>
                <a:cs typeface="Alexandria SemiBold" pitchFamily="2" charset="-78"/>
              </a:rPr>
              <a:t>التوجيه والإقناع</a:t>
            </a:r>
            <a:r>
              <a:rPr lang="en-US" dirty="0" smtClean="0">
                <a:solidFill>
                  <a:srgbClr val="0070C0"/>
                </a:solidFill>
                <a:latin typeface="Alexandria SemiBold" pitchFamily="2" charset="-78"/>
                <a:cs typeface="Alexandria SemiBold" pitchFamily="2" charset="-78"/>
              </a:rPr>
              <a:t>: </a:t>
            </a:r>
            <a:r>
              <a:rPr lang="ar-SA" dirty="0" smtClean="0">
                <a:solidFill>
                  <a:srgbClr val="0070C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يوفر </a:t>
            </a:r>
            <a:r>
              <a:rPr lang="ar-SA" dirty="0">
                <a:latin typeface="Alexandria SemiBold" pitchFamily="2" charset="-78"/>
                <a:cs typeface="Alexandria SemiBold" pitchFamily="2" charset="-78"/>
              </a:rPr>
              <a:t>المقال توجيهات وإرشادات حول كيفية التعامل مع بعض المواقف والقضايا</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كما يساعد في تشكيل رأي عام حول مواضيع مختلفة</a:t>
            </a:r>
            <a:r>
              <a:rPr lang="en-US"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كما يوظف </a:t>
            </a:r>
            <a:r>
              <a:rPr lang="ar-SA" dirty="0">
                <a:latin typeface="Alexandria SemiBold" pitchFamily="2" charset="-78"/>
                <a:cs typeface="Alexandria SemiBold" pitchFamily="2" charset="-78"/>
              </a:rPr>
              <a:t>الكاتب مختلف أدوات الإقناع ويعرض الحجج الكافية لدعم رأيه، فمقال الرأي ليس مجرد عرض الآراء ولكنه عملية إقناع القراء بمدى سلامة رأيه</a:t>
            </a:r>
            <a:r>
              <a:rPr lang="en-US" dirty="0" smtClean="0">
                <a:latin typeface="Alexandria SemiBold" pitchFamily="2" charset="-78"/>
                <a:cs typeface="Alexandria SemiBold" pitchFamily="2" charset="-78"/>
              </a:rPr>
              <a:t>.</a:t>
            </a:r>
            <a:endParaRPr lang="ar-SA" dirty="0" smtClean="0">
              <a:latin typeface="Alexandria SemiBold" pitchFamily="2" charset="-78"/>
              <a:cs typeface="Alexandria SemiBold" pitchFamily="2" charset="-78"/>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8430" y="1123522"/>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وظائف المقال</a:t>
            </a:r>
            <a:endParaRPr lang="en-US" sz="3200" b="1" dirty="0">
              <a:solidFill>
                <a:srgbClr val="C00000"/>
              </a:solidFill>
              <a:latin typeface="Alexandria ExtraBold" pitchFamily="2" charset="-78"/>
              <a:cs typeface="Alexandria ExtraBold" pitchFamily="2" charset="-78"/>
            </a:endParaRPr>
          </a:p>
        </p:txBody>
      </p:sp>
      <mc:AlternateContent xmlns:mc="http://schemas.openxmlformats.org/markup-compatibility/2006" xmlns:p14="http://schemas.microsoft.com/office/powerpoint/2010/main">
        <mc:Choice Requires="p14">
          <p:contentPart p14:bwMode="auto" r:id="rId5">
            <p14:nvContentPartPr>
              <p14:cNvPr id="4" name="Ink 3"/>
              <p14:cNvContentPartPr/>
              <p14:nvPr/>
            </p14:nvContentPartPr>
            <p14:xfrm>
              <a:off x="1227960" y="461880"/>
              <a:ext cx="1415880" cy="1343160"/>
            </p14:xfrm>
          </p:contentPart>
        </mc:Choice>
        <mc:Fallback xmlns="">
          <p:pic>
            <p:nvPicPr>
              <p:cNvPr id="4" name="Ink 3"/>
              <p:cNvPicPr/>
              <p:nvPr/>
            </p:nvPicPr>
            <p:blipFill>
              <a:blip r:embed="rId6"/>
              <a:stretch>
                <a:fillRect/>
              </a:stretch>
            </p:blipFill>
            <p:spPr>
              <a:xfrm>
                <a:off x="1218600" y="452520"/>
                <a:ext cx="1434600" cy="1361880"/>
              </a:xfrm>
              <a:prstGeom prst="rect">
                <a:avLst/>
              </a:prstGeom>
            </p:spPr>
          </p:pic>
        </mc:Fallback>
      </mc:AlternateContent>
    </p:spTree>
    <p:extLst>
      <p:ext uri="{BB962C8B-B14F-4D97-AF65-F5344CB8AC3E}">
        <p14:creationId xmlns:p14="http://schemas.microsoft.com/office/powerpoint/2010/main" val="199278480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78558" b="36774"/>
          <a:stretch/>
        </p:blipFill>
        <p:spPr>
          <a:xfrm>
            <a:off x="999823" y="857007"/>
            <a:ext cx="3613882" cy="545228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3" name="Rectangle: Rounded Corners 24">
            <a:extLst>
              <a:ext uri="{FF2B5EF4-FFF2-40B4-BE49-F238E27FC236}">
                <a16:creationId xmlns:a16="http://schemas.microsoft.com/office/drawing/2014/main" id="{2BC869EB-5623-4AA1-9123-4AF9DF916049}"/>
              </a:ext>
            </a:extLst>
          </p:cNvPr>
          <p:cNvSpPr/>
          <p:nvPr/>
        </p:nvSpPr>
        <p:spPr>
          <a:xfrm>
            <a:off x="4924533" y="1662818"/>
            <a:ext cx="6755658" cy="464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29873" y="145268"/>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4596375" y="8570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631035" y="899652"/>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777830" y="1145394"/>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5041577" y="1984646"/>
            <a:ext cx="6521569" cy="4662815"/>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smtClean="0">
                <a:solidFill>
                  <a:srgbClr val="0070C0"/>
                </a:solidFill>
                <a:latin typeface="Alexandria SemiBold" pitchFamily="2" charset="-78"/>
                <a:cs typeface="Alexandria SemiBold" pitchFamily="2" charset="-78"/>
              </a:rPr>
              <a:t>وظيفة </a:t>
            </a:r>
            <a:r>
              <a:rPr lang="ar-SA" dirty="0">
                <a:solidFill>
                  <a:srgbClr val="0070C0"/>
                </a:solidFill>
                <a:latin typeface="Alexandria SemiBold" pitchFamily="2" charset="-78"/>
                <a:cs typeface="Alexandria SemiBold" pitchFamily="2" charset="-78"/>
              </a:rPr>
              <a:t>اجتماعية وتربوية</a:t>
            </a:r>
            <a:r>
              <a:rPr lang="en-US" dirty="0">
                <a:solidFill>
                  <a:srgbClr val="0070C0"/>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تلعب مقالات الرأي دوراً رئيسياً في التذكير بالقيم </a:t>
            </a:r>
            <a:r>
              <a:rPr lang="ar-SA" dirty="0" smtClean="0">
                <a:latin typeface="Alexandria SemiBold" pitchFamily="2" charset="-78"/>
                <a:cs typeface="Alexandria SemiBold" pitchFamily="2" charset="-78"/>
              </a:rPr>
              <a:t>الاجتماعية والدينية </a:t>
            </a:r>
            <a:r>
              <a:rPr lang="ar-SA" dirty="0">
                <a:latin typeface="Alexandria SemiBold" pitchFamily="2" charset="-78"/>
                <a:cs typeface="Alexandria SemiBold" pitchFamily="2" charset="-78"/>
              </a:rPr>
              <a:t>وترسيخها، ومناقشة القضايا الأخلاقية </a:t>
            </a:r>
            <a:r>
              <a:rPr lang="ar-SA" dirty="0" smtClean="0">
                <a:latin typeface="Alexandria SemiBold" pitchFamily="2" charset="-78"/>
                <a:cs typeface="Alexandria SemiBold" pitchFamily="2" charset="-78"/>
              </a:rPr>
              <a:t>والسلوكية؛ مما يؤثر على اتجاهات القراء ومواقفهم ويُحداث تغيير اجتماعي .</a:t>
            </a:r>
          </a:p>
          <a:p>
            <a:pPr marL="285750" indent="-285750" algn="r" rtl="1">
              <a:lnSpc>
                <a:spcPct val="150000"/>
              </a:lnSpc>
              <a:buFontTx/>
              <a:buChar char="-"/>
            </a:pPr>
            <a:r>
              <a:rPr lang="ar-SA" dirty="0" smtClean="0">
                <a:latin typeface="Alexandria SemiBold" pitchFamily="2" charset="-78"/>
                <a:cs typeface="Alexandria SemiBold" pitchFamily="2" charset="-78"/>
              </a:rPr>
              <a:t>يساعد في تطوير قدرات ومهارات الفرد والقدرة على التفكير الناقد.</a:t>
            </a:r>
          </a:p>
          <a:p>
            <a:pPr marL="285750" indent="-285750" algn="r" rtl="1">
              <a:lnSpc>
                <a:spcPct val="150000"/>
              </a:lnSpc>
              <a:buFontTx/>
              <a:buChar char="-"/>
            </a:pPr>
            <a:r>
              <a:rPr lang="ar-SA" dirty="0" smtClean="0">
                <a:latin typeface="Alexandria SemiBold" pitchFamily="2" charset="-78"/>
                <a:cs typeface="Alexandria SemiBold" pitchFamily="2" charset="-78"/>
              </a:rPr>
              <a:t>يعزز من التفاعل والنقاش بين القراء حول القضايا المطروحة.</a:t>
            </a:r>
          </a:p>
          <a:p>
            <a:pPr marL="285750" indent="-285750" algn="r" rtl="1">
              <a:lnSpc>
                <a:spcPct val="150000"/>
              </a:lnSpc>
              <a:buFontTx/>
              <a:buChar char="-"/>
            </a:pPr>
            <a:r>
              <a:rPr lang="ar-SA" dirty="0" smtClean="0">
                <a:latin typeface="Alexandria SemiBold" pitchFamily="2" charset="-78"/>
                <a:cs typeface="Alexandria SemiBold" pitchFamily="2" charset="-78"/>
              </a:rPr>
              <a:t>يساهم في تعزيز الانتماء الاجتماعي والمشاركة الاجتماعية.</a:t>
            </a:r>
          </a:p>
          <a:p>
            <a:pPr algn="r" rtl="1">
              <a:lnSpc>
                <a:spcPct val="150000"/>
              </a:lnSpc>
            </a:pPr>
            <a:endParaRPr lang="ar-SA" dirty="0">
              <a:latin typeface="Alexandria SemiBold" pitchFamily="2" charset="-78"/>
              <a:cs typeface="Alexandria SemiBold" pitchFamily="2" charset="-78"/>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8430" y="1123522"/>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وظائف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3304498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4596375" y="1662818"/>
            <a:ext cx="7083816" cy="464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36917" y="-669410"/>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4596375" y="8570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631035" y="899652"/>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777830" y="1145394"/>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4596375" y="1710815"/>
            <a:ext cx="7011938" cy="5078313"/>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a:solidFill>
                  <a:srgbClr val="0070C0"/>
                </a:solidFill>
                <a:latin typeface="Alexandria SemiBold" pitchFamily="2" charset="-78"/>
                <a:cs typeface="Alexandria SemiBold" pitchFamily="2" charset="-78"/>
              </a:rPr>
              <a:t>التثقيف والتوعية</a:t>
            </a:r>
            <a:r>
              <a:rPr lang="en-US" dirty="0">
                <a:solidFill>
                  <a:srgbClr val="0070C0"/>
                </a:solidFill>
                <a:latin typeface="Alexandria SemiBold" pitchFamily="2" charset="-78"/>
                <a:cs typeface="Alexandria SemiBold" pitchFamily="2" charset="-78"/>
              </a:rPr>
              <a:t>: </a:t>
            </a:r>
            <a:r>
              <a:rPr lang="ar-SA" dirty="0">
                <a:solidFill>
                  <a:srgbClr val="0070C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يساهم المقال في رفع الوعي الثقافي في المجتمع وذلك بنشر المعلومات والمعارف المتخصصة في مختلف المجالات بما يساعد في </a:t>
            </a:r>
            <a:r>
              <a:rPr lang="ar-SA" dirty="0" smtClean="0">
                <a:latin typeface="Alexandria SemiBold" pitchFamily="2" charset="-78"/>
                <a:cs typeface="Alexandria SemiBold" pitchFamily="2" charset="-78"/>
              </a:rPr>
              <a:t>تغيير سلوكيات الأفراد وتثقيفهم </a:t>
            </a:r>
            <a:r>
              <a:rPr lang="ar-SA" dirty="0">
                <a:latin typeface="Alexandria SemiBold" pitchFamily="2" charset="-78"/>
                <a:cs typeface="Alexandria SemiBold" pitchFamily="2" charset="-78"/>
              </a:rPr>
              <a:t>بالقضايا المهمة</a:t>
            </a:r>
            <a:r>
              <a:rPr lang="ar-SA" dirty="0" smtClean="0">
                <a:latin typeface="Alexandria SemiBold" pitchFamily="2" charset="-78"/>
                <a:cs typeface="Alexandria SemiBold" pitchFamily="2" charset="-78"/>
              </a:rPr>
              <a:t>.</a:t>
            </a:r>
          </a:p>
          <a:p>
            <a:pPr algn="r" rtl="1">
              <a:lnSpc>
                <a:spcPct val="150000"/>
              </a:lnSpc>
            </a:pPr>
            <a:r>
              <a:rPr lang="ar-SA" u="sng" dirty="0" smtClean="0">
                <a:solidFill>
                  <a:srgbClr val="000000"/>
                </a:solidFill>
                <a:latin typeface="Alexandria SemiBold" pitchFamily="2" charset="-78"/>
                <a:cs typeface="Alexandria SemiBold" pitchFamily="2" charset="-78"/>
              </a:rPr>
              <a:t>من أمثلة مقالات التثقيف والتوعية:</a:t>
            </a:r>
          </a:p>
          <a:p>
            <a:pPr marL="285750" indent="-285750" algn="r" rtl="1">
              <a:lnSpc>
                <a:spcPct val="150000"/>
              </a:lnSpc>
              <a:buFontTx/>
              <a:buChar char="-"/>
            </a:pPr>
            <a:r>
              <a:rPr lang="ar-SA" dirty="0" smtClean="0">
                <a:solidFill>
                  <a:srgbClr val="000000"/>
                </a:solidFill>
                <a:latin typeface="Alexandria SemiBold" pitchFamily="2" charset="-78"/>
                <a:cs typeface="Alexandria SemiBold" pitchFamily="2" charset="-78"/>
              </a:rPr>
              <a:t>الأمراض المُعدية والفيروسات وطرق الوقاية منها. مثل فيروس كوفيد-19</a:t>
            </a:r>
          </a:p>
          <a:p>
            <a:pPr marL="285750" indent="-285750" algn="r" rtl="1">
              <a:lnSpc>
                <a:spcPct val="150000"/>
              </a:lnSpc>
              <a:buFontTx/>
              <a:buChar char="-"/>
            </a:pPr>
            <a:r>
              <a:rPr lang="ar-SA" dirty="0" smtClean="0">
                <a:solidFill>
                  <a:srgbClr val="000000"/>
                </a:solidFill>
                <a:latin typeface="Alexandria SemiBold" pitchFamily="2" charset="-78"/>
                <a:cs typeface="Alexandria SemiBold" pitchFamily="2" charset="-78"/>
              </a:rPr>
              <a:t>الممارسات الصحية السليمة كالرياضة والتغذية.</a:t>
            </a:r>
          </a:p>
          <a:p>
            <a:pPr marL="285750" indent="-285750" algn="r" rtl="1">
              <a:lnSpc>
                <a:spcPct val="150000"/>
              </a:lnSpc>
              <a:buFontTx/>
              <a:buChar char="-"/>
            </a:pPr>
            <a:r>
              <a:rPr lang="ar-SA" dirty="0" smtClean="0">
                <a:solidFill>
                  <a:srgbClr val="000000"/>
                </a:solidFill>
                <a:latin typeface="Alexandria SemiBold" pitchFamily="2" charset="-78"/>
                <a:cs typeface="Alexandria SemiBold" pitchFamily="2" charset="-78"/>
              </a:rPr>
              <a:t>الممارسات الصديقة للبيئة كإعادة التدوير </a:t>
            </a:r>
          </a:p>
          <a:p>
            <a:pPr marL="285750" indent="-285750" algn="r" rtl="1">
              <a:lnSpc>
                <a:spcPct val="150000"/>
              </a:lnSpc>
              <a:buFontTx/>
              <a:buChar char="-"/>
            </a:pPr>
            <a:r>
              <a:rPr lang="ar-SA" dirty="0" smtClean="0">
                <a:solidFill>
                  <a:srgbClr val="000000"/>
                </a:solidFill>
                <a:latin typeface="Alexandria SemiBold" pitchFamily="2" charset="-78"/>
                <a:cs typeface="Alexandria SemiBold" pitchFamily="2" charset="-78"/>
              </a:rPr>
              <a:t>التثقيف المالي كالإدخار والاستثمار وإدارة ميزانية المنزل</a:t>
            </a:r>
          </a:p>
          <a:p>
            <a:pPr algn="r" rtl="1">
              <a:lnSpc>
                <a:spcPct val="150000"/>
              </a:lnSpc>
            </a:pPr>
            <a:endParaRPr lang="ar-SA" dirty="0" smtClean="0">
              <a:solidFill>
                <a:srgbClr val="0070C0"/>
              </a:solidFill>
              <a:latin typeface="Alexandria SemiBold" pitchFamily="2" charset="-78"/>
              <a:cs typeface="Alexandria SemiBold" pitchFamily="2" charset="-78"/>
            </a:endParaRPr>
          </a:p>
          <a:p>
            <a:pPr marL="285750" indent="-285750" algn="r" rtl="1">
              <a:lnSpc>
                <a:spcPct val="150000"/>
              </a:lnSpc>
              <a:buFontTx/>
              <a:buChar char="-"/>
            </a:pPr>
            <a:endParaRPr lang="ar-SA" dirty="0">
              <a:solidFill>
                <a:srgbClr val="0070C0"/>
              </a:solidFill>
              <a:latin typeface="Alexandria SemiBold" pitchFamily="2" charset="-78"/>
              <a:cs typeface="Alexandria SemiBold" pitchFamily="2" charset="-78"/>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8430" y="1123522"/>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وظائف المقال</a:t>
            </a:r>
            <a:endParaRPr lang="en-US" sz="3200" b="1" dirty="0">
              <a:solidFill>
                <a:srgbClr val="C00000"/>
              </a:solidFill>
              <a:latin typeface="Alexandria ExtraBold" pitchFamily="2" charset="-78"/>
              <a:cs typeface="Alexandria ExtraBold" pitchFamily="2" charset="-78"/>
            </a:endParaRPr>
          </a:p>
        </p:txBody>
      </p:sp>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t="3441" r="79798" b="7097"/>
          <a:stretch/>
        </p:blipFill>
        <p:spPr>
          <a:xfrm>
            <a:off x="600824" y="976144"/>
            <a:ext cx="3723039" cy="54356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mc:AlternateContent xmlns:mc="http://schemas.openxmlformats.org/markup-compatibility/2006" xmlns:p14="http://schemas.microsoft.com/office/powerpoint/2010/main">
        <mc:Choice Requires="p14">
          <p:contentPart p14:bwMode="auto" r:id="rId5">
            <p14:nvContentPartPr>
              <p14:cNvPr id="4" name="Ink 3"/>
              <p14:cNvContentPartPr/>
              <p14:nvPr/>
            </p14:nvContentPartPr>
            <p14:xfrm>
              <a:off x="1646640" y="173160"/>
              <a:ext cx="2167200" cy="2238120"/>
            </p14:xfrm>
          </p:contentPart>
        </mc:Choice>
        <mc:Fallback xmlns="">
          <p:pic>
            <p:nvPicPr>
              <p:cNvPr id="4" name="Ink 3"/>
              <p:cNvPicPr/>
              <p:nvPr/>
            </p:nvPicPr>
            <p:blipFill>
              <a:blip r:embed="rId6"/>
              <a:stretch>
                <a:fillRect/>
              </a:stretch>
            </p:blipFill>
            <p:spPr>
              <a:xfrm>
                <a:off x="1637280" y="163800"/>
                <a:ext cx="2185920" cy="2256840"/>
              </a:xfrm>
              <a:prstGeom prst="rect">
                <a:avLst/>
              </a:prstGeom>
            </p:spPr>
          </p:pic>
        </mc:Fallback>
      </mc:AlternateContent>
    </p:spTree>
    <p:extLst>
      <p:ext uri="{BB962C8B-B14F-4D97-AF65-F5344CB8AC3E}">
        <p14:creationId xmlns:p14="http://schemas.microsoft.com/office/powerpoint/2010/main" val="30660806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4596375" y="1662818"/>
            <a:ext cx="7083816" cy="464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36917" y="-669410"/>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4596375" y="8570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631035" y="899652"/>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777830" y="1145394"/>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4596375" y="1991033"/>
            <a:ext cx="7011938" cy="5678478"/>
          </a:xfrm>
          <a:prstGeom prst="rect">
            <a:avLst/>
          </a:prstGeom>
          <a:noFill/>
        </p:spPr>
        <p:txBody>
          <a:bodyPr wrap="square" rtlCol="0">
            <a:spAutoFit/>
          </a:bodyPr>
          <a:lstStyle/>
          <a:p>
            <a:pPr marL="342900" indent="-342900" algn="r" rtl="1">
              <a:lnSpc>
                <a:spcPct val="150000"/>
              </a:lnSpc>
              <a:buFont typeface="+mj-lt"/>
              <a:buAutoNum type="arabicPeriod" startAt="7"/>
            </a:pPr>
            <a:r>
              <a:rPr lang="ar-SA" sz="2000" dirty="0" smtClean="0">
                <a:solidFill>
                  <a:srgbClr val="0070C0"/>
                </a:solidFill>
                <a:latin typeface="Alexandria SemiBold" pitchFamily="2" charset="-78"/>
                <a:cs typeface="Alexandria SemiBold" pitchFamily="2" charset="-78"/>
              </a:rPr>
              <a:t>التسلية والترفيه: </a:t>
            </a:r>
            <a:r>
              <a:rPr lang="ar-SA" sz="2000" dirty="0" smtClean="0">
                <a:latin typeface="Alexandria SemiBold" pitchFamily="2" charset="-78"/>
                <a:cs typeface="Alexandria SemiBold" pitchFamily="2" charset="-78"/>
              </a:rPr>
              <a:t>في </a:t>
            </a:r>
            <a:r>
              <a:rPr lang="ar-SA" sz="2000" dirty="0">
                <a:latin typeface="Alexandria SemiBold" pitchFamily="2" charset="-78"/>
                <a:cs typeface="Alexandria SemiBold" pitchFamily="2" charset="-78"/>
              </a:rPr>
              <a:t>بعض الأحيان، يمكن أن يكون المقال مصدراً للتسلية والترفيه للقاريء </a:t>
            </a:r>
            <a:r>
              <a:rPr lang="ar-SA" sz="2000" dirty="0" smtClean="0">
                <a:latin typeface="Alexandria SemiBold" pitchFamily="2" charset="-78"/>
                <a:cs typeface="Alexandria SemiBold" pitchFamily="2" charset="-78"/>
              </a:rPr>
              <a:t>دون المساس بمصداقيته ، كما في </a:t>
            </a:r>
            <a:r>
              <a:rPr lang="ar-SA" sz="2000" dirty="0">
                <a:latin typeface="Alexandria SemiBold" pitchFamily="2" charset="-78"/>
                <a:cs typeface="Alexandria SemiBold" pitchFamily="2" charset="-78"/>
              </a:rPr>
              <a:t>المقالات الأدبية أو الساخرة أو التجارب الشخصية التأملية </a:t>
            </a:r>
            <a:r>
              <a:rPr lang="ar-SA" sz="2000" dirty="0" smtClean="0">
                <a:latin typeface="Alexandria SemiBold" pitchFamily="2" charset="-78"/>
                <a:cs typeface="Alexandria SemiBold" pitchFamily="2" charset="-78"/>
              </a:rPr>
              <a:t>كالسفر</a:t>
            </a:r>
            <a:r>
              <a:rPr lang="en-US" sz="2000"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a:t>
            </a:r>
          </a:p>
          <a:p>
            <a:pPr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المقال الناجح هو الذي يُحقيق</a:t>
            </a:r>
            <a:r>
              <a:rPr lang="ar-SA" u="sng" dirty="0" smtClean="0">
                <a:latin typeface="Alexandria SemiBold" pitchFamily="2" charset="-78"/>
                <a:cs typeface="Alexandria SemiBold" pitchFamily="2" charset="-78"/>
              </a:rPr>
              <a:t> </a:t>
            </a:r>
            <a:r>
              <a:rPr lang="ar-SA" u="sng" dirty="0">
                <a:latin typeface="Alexandria SemiBold" pitchFamily="2" charset="-78"/>
                <a:cs typeface="Alexandria SemiBold" pitchFamily="2" charset="-78"/>
              </a:rPr>
              <a:t>التوازن </a:t>
            </a:r>
            <a:r>
              <a:rPr lang="ar-SA" dirty="0">
                <a:latin typeface="Alexandria SemiBold" pitchFamily="2" charset="-78"/>
                <a:cs typeface="Alexandria SemiBold" pitchFamily="2" charset="-78"/>
              </a:rPr>
              <a:t>بين إمتاع القاريء وتثقيفه في آن واحد</a:t>
            </a:r>
            <a:r>
              <a:rPr lang="ar-SA" dirty="0" smtClean="0">
                <a:latin typeface="Alexandria SemiBold" pitchFamily="2" charset="-78"/>
                <a:cs typeface="Alexandria SemiBold" pitchFamily="2" charset="-78"/>
              </a:rPr>
              <a:t>؛ مما </a:t>
            </a:r>
            <a:r>
              <a:rPr lang="ar-SA" dirty="0">
                <a:latin typeface="Alexandria SemiBold" pitchFamily="2" charset="-78"/>
                <a:cs typeface="Alexandria SemiBold" pitchFamily="2" charset="-78"/>
              </a:rPr>
              <a:t>يجعل القراءة تجربة مفيدة وممتعة</a:t>
            </a:r>
            <a:r>
              <a:rPr lang="en-US" sz="1600" dirty="0" smtClean="0">
                <a:latin typeface="Alexandria SemiBold" pitchFamily="2" charset="-78"/>
                <a:cs typeface="Alexandria SemiBold" pitchFamily="2" charset="-78"/>
              </a:rPr>
              <a:t>.</a:t>
            </a:r>
            <a:r>
              <a:rPr lang="ar-SA" sz="1600" dirty="0" smtClean="0">
                <a:latin typeface="Alexandria SemiBold" pitchFamily="2" charset="-78"/>
                <a:cs typeface="Alexandria SemiBold" pitchFamily="2" charset="-78"/>
              </a:rPr>
              <a:t> </a:t>
            </a:r>
          </a:p>
          <a:p>
            <a:pPr algn="r" rtl="1">
              <a:lnSpc>
                <a:spcPct val="150000"/>
              </a:lnSpc>
            </a:pPr>
            <a:endParaRPr lang="ar-SA" sz="800" dirty="0" smtClean="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أمثلة مقالات التسلية والترفيه</a:t>
            </a:r>
            <a:r>
              <a:rPr lang="en-US" dirty="0">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ü"/>
            </a:pPr>
            <a:r>
              <a:rPr lang="ar-SA" dirty="0">
                <a:latin typeface="Alexandria SemiBold" pitchFamily="2" charset="-78"/>
                <a:cs typeface="Alexandria SemiBold" pitchFamily="2" charset="-78"/>
              </a:rPr>
              <a:t>مقالات تتناول المغامرات والرحلات الاستكشافية تجمع بين المعلومات الثقافية والجغرافية وتقديمها بأسلوب ممتع</a:t>
            </a:r>
            <a:r>
              <a:rPr lang="en-US" dirty="0">
                <a:latin typeface="Alexandria SemiBold" pitchFamily="2" charset="-78"/>
                <a:cs typeface="Alexandria SemiBold" pitchFamily="2" charset="-78"/>
              </a:rPr>
              <a:t>.</a:t>
            </a:r>
          </a:p>
          <a:p>
            <a:pPr algn="r" rtl="1">
              <a:lnSpc>
                <a:spcPct val="150000"/>
              </a:lnSpc>
            </a:pPr>
            <a:endParaRPr lang="ar-SA" dirty="0" smtClean="0">
              <a:latin typeface="Alexandria SemiBold" pitchFamily="2" charset="-78"/>
              <a:cs typeface="Alexandria SemiBold" pitchFamily="2" charset="-78"/>
            </a:endParaRPr>
          </a:p>
          <a:p>
            <a:pPr algn="r" rtl="1">
              <a:lnSpc>
                <a:spcPct val="150000"/>
              </a:lnSpc>
            </a:pPr>
            <a:endParaRPr lang="ar-SA" dirty="0" smtClean="0">
              <a:latin typeface="Alexandria SemiBold" pitchFamily="2" charset="-78"/>
              <a:cs typeface="Alexandria SemiBold" pitchFamily="2" charset="-78"/>
            </a:endParaRPr>
          </a:p>
          <a:p>
            <a:pPr algn="r" rtl="1">
              <a:lnSpc>
                <a:spcPct val="150000"/>
              </a:lnSpc>
            </a:pPr>
            <a:endParaRPr lang="en-US" dirty="0">
              <a:latin typeface="Alexandria SemiBold" pitchFamily="2" charset="-78"/>
              <a:cs typeface="Alexandria SemiBold" pitchFamily="2" charset="-78"/>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8430" y="1123522"/>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وظائف المقال</a:t>
            </a:r>
            <a:endParaRPr lang="en-US" sz="3200" b="1" dirty="0">
              <a:solidFill>
                <a:srgbClr val="C00000"/>
              </a:solidFill>
              <a:latin typeface="Alexandria ExtraBold" pitchFamily="2" charset="-78"/>
              <a:cs typeface="Alexandria ExtraBold" pitchFamily="2" charset="-78"/>
            </a:endParaRPr>
          </a:p>
        </p:txBody>
      </p:sp>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r="77258"/>
          <a:stretch/>
        </p:blipFill>
        <p:spPr>
          <a:xfrm>
            <a:off x="1252280" y="1099707"/>
            <a:ext cx="3143462" cy="5325894"/>
          </a:xfrm>
          <a:prstGeom prst="rect">
            <a:avLst/>
          </a:prstGeom>
        </p:spPr>
      </p:pic>
      <mc:AlternateContent xmlns:mc="http://schemas.openxmlformats.org/markup-compatibility/2006" xmlns:p14="http://schemas.microsoft.com/office/powerpoint/2010/main">
        <mc:Choice Requires="p14">
          <p:contentPart p14:bwMode="auto" r:id="rId5">
            <p14:nvContentPartPr>
              <p14:cNvPr id="5" name="Ink 4"/>
              <p14:cNvContentPartPr/>
              <p14:nvPr/>
            </p14:nvContentPartPr>
            <p14:xfrm>
              <a:off x="2527920" y="966960"/>
              <a:ext cx="1300320" cy="1025640"/>
            </p14:xfrm>
          </p:contentPart>
        </mc:Choice>
        <mc:Fallback xmlns="">
          <p:pic>
            <p:nvPicPr>
              <p:cNvPr id="5" name="Ink 4"/>
              <p:cNvPicPr/>
              <p:nvPr/>
            </p:nvPicPr>
            <p:blipFill>
              <a:blip r:embed="rId6"/>
              <a:stretch>
                <a:fillRect/>
              </a:stretch>
            </p:blipFill>
            <p:spPr>
              <a:xfrm>
                <a:off x="2518560" y="957600"/>
                <a:ext cx="1319040" cy="1044360"/>
              </a:xfrm>
              <a:prstGeom prst="rect">
                <a:avLst/>
              </a:prstGeom>
            </p:spPr>
          </p:pic>
        </mc:Fallback>
      </mc:AlternateContent>
    </p:spTree>
    <p:extLst>
      <p:ext uri="{BB962C8B-B14F-4D97-AF65-F5344CB8AC3E}">
        <p14:creationId xmlns:p14="http://schemas.microsoft.com/office/powerpoint/2010/main" val="18793068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806" y="793391"/>
            <a:ext cx="3938393" cy="580113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3" name="Rectangle: Rounded Corners 24">
            <a:extLst>
              <a:ext uri="{FF2B5EF4-FFF2-40B4-BE49-F238E27FC236}">
                <a16:creationId xmlns:a16="http://schemas.microsoft.com/office/drawing/2014/main" id="{2BC869EB-5623-4AA1-9123-4AF9DF916049}"/>
              </a:ext>
            </a:extLst>
          </p:cNvPr>
          <p:cNvSpPr/>
          <p:nvPr/>
        </p:nvSpPr>
        <p:spPr>
          <a:xfrm>
            <a:off x="4924533" y="1662818"/>
            <a:ext cx="6755658" cy="464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29873" y="145268"/>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4596375" y="8570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631035" y="899652"/>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777830" y="1145394"/>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25" name="TextBox 24">
            <a:extLst>
              <a:ext uri="{FF2B5EF4-FFF2-40B4-BE49-F238E27FC236}">
                <a16:creationId xmlns:a16="http://schemas.microsoft.com/office/drawing/2014/main" id="{904B7CA6-23A4-2E24-5FFC-ECEA38831F6A}"/>
              </a:ext>
            </a:extLst>
          </p:cNvPr>
          <p:cNvSpPr txBox="1"/>
          <p:nvPr/>
        </p:nvSpPr>
        <p:spPr>
          <a:xfrm>
            <a:off x="5968430" y="1123522"/>
            <a:ext cx="2981004" cy="400110"/>
          </a:xfrm>
          <a:prstGeom prst="rect">
            <a:avLst/>
          </a:prstGeom>
          <a:noFill/>
        </p:spPr>
        <p:txBody>
          <a:bodyPr wrap="square" rtlCol="0">
            <a:spAutoFit/>
          </a:bodyPr>
          <a:lstStyle/>
          <a:p>
            <a:r>
              <a:rPr lang="ar-SA" sz="2000" b="1" dirty="0" smtClean="0">
                <a:solidFill>
                  <a:srgbClr val="C00000"/>
                </a:solidFill>
                <a:latin typeface="Alexandria ExtraBold" pitchFamily="2" charset="-78"/>
                <a:cs typeface="Alexandria ExtraBold" pitchFamily="2" charset="-78"/>
              </a:rPr>
              <a:t>وظائف المقال</a:t>
            </a:r>
            <a:endParaRPr lang="en-US" sz="32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904B7CA6-23A4-2E24-5FFC-ECEA38831F6A}"/>
              </a:ext>
            </a:extLst>
          </p:cNvPr>
          <p:cNvSpPr txBox="1"/>
          <p:nvPr/>
        </p:nvSpPr>
        <p:spPr>
          <a:xfrm>
            <a:off x="5176539" y="1939402"/>
            <a:ext cx="6297706" cy="415498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ü"/>
            </a:pPr>
            <a:r>
              <a:rPr lang="ar-SA" sz="2000" dirty="0" smtClean="0">
                <a:latin typeface="Alexandria SemiBold" pitchFamily="2" charset="-78"/>
                <a:cs typeface="Alexandria SemiBold" pitchFamily="2" charset="-78"/>
              </a:rPr>
              <a:t>المقالات </a:t>
            </a:r>
            <a:r>
              <a:rPr lang="ar-SA" sz="2000" dirty="0">
                <a:latin typeface="Alexandria SemiBold" pitchFamily="2" charset="-78"/>
                <a:cs typeface="Alexandria SemiBold" pitchFamily="2" charset="-78"/>
              </a:rPr>
              <a:t>الشخصية المُلهمة</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مقالات تروي قصص وسير ذاتية لشخصيات </a:t>
            </a:r>
            <a:r>
              <a:rPr lang="ar-SA" sz="2000" dirty="0" smtClean="0">
                <a:latin typeface="Alexandria SemiBold" pitchFamily="2" charset="-78"/>
                <a:cs typeface="Alexandria SemiBold" pitchFamily="2" charset="-78"/>
              </a:rPr>
              <a:t>ناجحة في المجتمع.</a:t>
            </a:r>
            <a:endParaRPr lang="en-US" sz="2000"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ü"/>
            </a:pPr>
            <a:r>
              <a:rPr lang="ar-SA" sz="2000" dirty="0">
                <a:latin typeface="Alexandria SemiBold" pitchFamily="2" charset="-78"/>
                <a:cs typeface="Alexandria SemiBold" pitchFamily="2" charset="-78"/>
              </a:rPr>
              <a:t>مقالات التقنية الشيقة</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مثل مقالات التطورات التقنية والعلمية </a:t>
            </a:r>
            <a:r>
              <a:rPr lang="ar-SA" sz="2000" dirty="0" smtClean="0">
                <a:latin typeface="Alexandria SemiBold" pitchFamily="2" charset="-78"/>
                <a:cs typeface="Alexandria SemiBold" pitchFamily="2" charset="-78"/>
              </a:rPr>
              <a:t>الحديثة.</a:t>
            </a:r>
            <a:endParaRPr lang="en-US" sz="2000"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ü"/>
            </a:pPr>
            <a:r>
              <a:rPr lang="ar-SA" sz="2000" dirty="0">
                <a:latin typeface="Alexandria SemiBold" pitchFamily="2" charset="-78"/>
                <a:cs typeface="Alexandria SemiBold" pitchFamily="2" charset="-78"/>
              </a:rPr>
              <a:t>المقالات الاجتماعية</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مثل مقالات القصص والتجارب الشخصية </a:t>
            </a:r>
            <a:r>
              <a:rPr lang="ar-SA" sz="2000" dirty="0" smtClean="0">
                <a:latin typeface="Alexandria SemiBold" pitchFamily="2" charset="-78"/>
                <a:cs typeface="Alexandria SemiBold" pitchFamily="2" charset="-78"/>
              </a:rPr>
              <a:t>والإنسانية</a:t>
            </a:r>
          </a:p>
          <a:p>
            <a:pPr algn="r" rtl="1">
              <a:lnSpc>
                <a:spcPct val="150000"/>
              </a:lnSpc>
            </a:pPr>
            <a:endParaRPr lang="ar-SA" dirty="0">
              <a:latin typeface="Alexandria SemiBold" pitchFamily="2" charset="-78"/>
              <a:cs typeface="Alexandria SemiBold" pitchFamily="2" charset="-78"/>
            </a:endParaRPr>
          </a:p>
          <a:p>
            <a:pPr algn="r" rtl="1">
              <a:lnSpc>
                <a:spcPct val="150000"/>
              </a:lnSpc>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17464852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52433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212350"/>
            <a:ext cx="10376644" cy="3739485"/>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a:solidFill>
                  <a:srgbClr val="C00000"/>
                </a:solidFill>
                <a:latin typeface="Alexandria SemiBold" pitchFamily="2" charset="-78"/>
                <a:ea typeface="Calibri" panose="020F0502020204030204" pitchFamily="34" charset="0"/>
                <a:cs typeface="Alexandria SemiBold" pitchFamily="2" charset="-78"/>
              </a:rPr>
              <a:t>:</a:t>
            </a:r>
            <a:endParaRPr lang="ar-SA" dirty="0" smtClean="0">
              <a:latin typeface="Alexandria Medium" pitchFamily="2" charset="-78"/>
              <a:cs typeface="Alexandria Medium" pitchFamily="2" charset="-78"/>
            </a:endParaRPr>
          </a:p>
          <a:p>
            <a:pPr algn="r">
              <a:lnSpc>
                <a:spcPct val="150000"/>
              </a:lnSpc>
            </a:pPr>
            <a:r>
              <a:rPr lang="ar-SA" sz="2000" dirty="0" smtClean="0">
                <a:latin typeface="Alexandria SemiBold" pitchFamily="2" charset="-78"/>
                <a:cs typeface="Alexandria SemiBold" pitchFamily="2" charset="-78"/>
              </a:rPr>
              <a:t>   في </a:t>
            </a:r>
            <a:r>
              <a:rPr lang="ar-SA" sz="2000" dirty="0">
                <a:latin typeface="Alexandria SemiBold" pitchFamily="2" charset="-78"/>
                <a:cs typeface="Alexandria SemiBold" pitchFamily="2" charset="-78"/>
              </a:rPr>
              <a:t>بدايات نشأة الصحافة كانت المقالات الصحفية هي العمود الفقري والمتسيدة على مساحات </a:t>
            </a:r>
            <a:r>
              <a:rPr lang="ar-SA" sz="2000" dirty="0" smtClean="0">
                <a:latin typeface="Alexandria SemiBold" pitchFamily="2" charset="-78"/>
                <a:cs typeface="Alexandria SemiBold" pitchFamily="2" charset="-78"/>
              </a:rPr>
              <a:t>الصحف، </a:t>
            </a:r>
            <a:r>
              <a:rPr lang="ar-SA" sz="2000" dirty="0">
                <a:latin typeface="Alexandria SemiBold" pitchFamily="2" charset="-78"/>
                <a:cs typeface="Alexandria SemiBold" pitchFamily="2" charset="-78"/>
              </a:rPr>
              <a:t>وذلك لإفتقار الصحف إلى الفنون الصحفية كالخبر والتقرير والتحقيق ، إضافة الى غياب وكالات </a:t>
            </a:r>
            <a:r>
              <a:rPr lang="ar-SA" sz="2000" dirty="0" smtClean="0">
                <a:latin typeface="Alexandria SemiBold" pitchFamily="2" charset="-78"/>
                <a:cs typeface="Alexandria SemiBold" pitchFamily="2" charset="-78"/>
              </a:rPr>
              <a:t>الأنباء </a:t>
            </a:r>
            <a:r>
              <a:rPr lang="ar-SA" sz="2000" dirty="0">
                <a:latin typeface="Alexandria SemiBold" pitchFamily="2" charset="-78"/>
                <a:cs typeface="Alexandria SemiBold" pitchFamily="2" charset="-78"/>
              </a:rPr>
              <a:t>والمراسلين </a:t>
            </a:r>
            <a:r>
              <a:rPr lang="ar-SA" sz="2000" dirty="0" smtClean="0">
                <a:latin typeface="Alexandria SemiBold" pitchFamily="2" charset="-78"/>
                <a:cs typeface="Alexandria SemiBold" pitchFamily="2" charset="-78"/>
              </a:rPr>
              <a:t>والمندوبين. </a:t>
            </a:r>
            <a:r>
              <a:rPr lang="ar-SA" sz="2000" dirty="0">
                <a:latin typeface="Alexandria SemiBold" pitchFamily="2" charset="-78"/>
                <a:cs typeface="Alexandria SemiBold" pitchFamily="2" charset="-78"/>
              </a:rPr>
              <a:t>فبدأت الصحافة </a:t>
            </a:r>
            <a:r>
              <a:rPr lang="ar-SA" sz="2000" dirty="0" smtClean="0">
                <a:latin typeface="Alexandria SemiBold" pitchFamily="2" charset="-78"/>
                <a:cs typeface="Alexandria SemiBold" pitchFamily="2" charset="-78"/>
              </a:rPr>
              <a:t>– كما أطلق عليها - صحافة </a:t>
            </a:r>
            <a:r>
              <a:rPr lang="ar-SA" sz="2000" dirty="0">
                <a:latin typeface="Alexandria SemiBold" pitchFamily="2" charset="-78"/>
                <a:cs typeface="Alexandria SemiBold" pitchFamily="2" charset="-78"/>
              </a:rPr>
              <a:t>رأي وليست </a:t>
            </a:r>
            <a:r>
              <a:rPr lang="ar-SA" sz="2000" dirty="0" smtClean="0">
                <a:latin typeface="Alexandria SemiBold" pitchFamily="2" charset="-78"/>
                <a:cs typeface="Alexandria SemiBold" pitchFamily="2" charset="-78"/>
              </a:rPr>
              <a:t>خبرية ، </a:t>
            </a:r>
            <a:r>
              <a:rPr lang="ar-SA" sz="2000" dirty="0">
                <a:latin typeface="Alexandria SemiBold" pitchFamily="2" charset="-78"/>
                <a:cs typeface="Alexandria SemiBold" pitchFamily="2" charset="-78"/>
              </a:rPr>
              <a:t>كما صنفت في ذلك الوقت بأنها </a:t>
            </a:r>
            <a:r>
              <a:rPr lang="ar-SA" sz="2000" u="sng" dirty="0">
                <a:latin typeface="Alexandria SemiBold" pitchFamily="2" charset="-78"/>
                <a:cs typeface="Alexandria SemiBold" pitchFamily="2" charset="-78"/>
              </a:rPr>
              <a:t>صحافة </a:t>
            </a:r>
            <a:r>
              <a:rPr lang="ar-SA" sz="2000" u="sng" dirty="0" smtClean="0">
                <a:latin typeface="Alexandria SemiBold" pitchFamily="2" charset="-78"/>
                <a:cs typeface="Alexandria SemiBold" pitchFamily="2" charset="-78"/>
              </a:rPr>
              <a:t>متخصصة</a:t>
            </a:r>
            <a:r>
              <a:rPr lang="ar-SA" sz="2000" dirty="0" smtClean="0">
                <a:latin typeface="Alexandria SemiBold" pitchFamily="2" charset="-78"/>
                <a:cs typeface="Alexandria SemiBold" pitchFamily="2" charset="-78"/>
              </a:rPr>
              <a:t>. </a:t>
            </a:r>
          </a:p>
          <a:p>
            <a:pPr algn="r">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وأمام </a:t>
            </a:r>
            <a:r>
              <a:rPr lang="ar-SA" sz="2000" dirty="0">
                <a:latin typeface="Alexandria SemiBold" pitchFamily="2" charset="-78"/>
                <a:cs typeface="Alexandria SemiBold" pitchFamily="2" charset="-78"/>
              </a:rPr>
              <a:t>هذه المعطيات فكان القارئ يقرأ المقالات المطولة التي تأخذ منه الكثير من الوقت والجهد حتى يحصل على </a:t>
            </a:r>
            <a:r>
              <a:rPr lang="ar-SA" sz="2000" dirty="0" smtClean="0">
                <a:latin typeface="Alexandria SemiBold" pitchFamily="2" charset="-78"/>
                <a:cs typeface="Alexandria SemiBold" pitchFamily="2" charset="-78"/>
              </a:rPr>
              <a:t>فكرة الموضوع </a:t>
            </a: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ويتناغم </a:t>
            </a:r>
            <a:r>
              <a:rPr lang="ar-SA" sz="2000" dirty="0">
                <a:latin typeface="Alexandria SemiBold" pitchFamily="2" charset="-78"/>
                <a:cs typeface="Alexandria SemiBold" pitchFamily="2" charset="-78"/>
              </a:rPr>
              <a:t>مع ذلك </a:t>
            </a:r>
            <a:r>
              <a:rPr lang="ar-SA" sz="2000" dirty="0" smtClean="0">
                <a:latin typeface="Alexandria SemiBold" pitchFamily="2" charset="-78"/>
                <a:cs typeface="Alexandria SemiBold" pitchFamily="2" charset="-78"/>
              </a:rPr>
              <a:t>نمط الحياة البسيط</a:t>
            </a:r>
            <a:endParaRPr lang="ar-SA"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148339" y="1575070"/>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423727"/>
            <a:ext cx="10550769" cy="49757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744707" y="641272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661824" y="1246019"/>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خاتمة.</a:t>
            </a:r>
          </a:p>
        </p:txBody>
      </p:sp>
      <p:sp>
        <p:nvSpPr>
          <p:cNvPr id="8" name="TextBox 7">
            <a:extLst>
              <a:ext uri="{FF2B5EF4-FFF2-40B4-BE49-F238E27FC236}">
                <a16:creationId xmlns:a16="http://schemas.microsoft.com/office/drawing/2014/main" id="{F9A80F9F-74DB-1D57-04E8-E20E92A09B0A}"/>
              </a:ext>
            </a:extLst>
          </p:cNvPr>
          <p:cNvSpPr txBox="1"/>
          <p:nvPr/>
        </p:nvSpPr>
        <p:spPr>
          <a:xfrm>
            <a:off x="918804" y="1993724"/>
            <a:ext cx="10134003" cy="3990836"/>
          </a:xfrm>
          <a:prstGeom prst="rect">
            <a:avLst/>
          </a:prstGeom>
          <a:noFill/>
        </p:spPr>
        <p:txBody>
          <a:bodyPr wrap="square" rtlCol="0">
            <a:spAutoFit/>
          </a:bodyPr>
          <a:lstStyle/>
          <a:p>
            <a:pPr algn="justLow" rtl="1">
              <a:lnSpc>
                <a:spcPct val="150000"/>
              </a:lnSpc>
              <a:spcAft>
                <a:spcPts val="800"/>
              </a:spcAft>
              <a:defRPr/>
            </a:pPr>
            <a:r>
              <a:rPr lang="ar-SA" sz="2000" dirty="0" smtClean="0">
                <a:latin typeface="Alexandria SemiBold" pitchFamily="2" charset="-78"/>
                <a:cs typeface="Alexandria SemiBold" pitchFamily="2" charset="-78"/>
              </a:rPr>
              <a:t>   إضافة </a:t>
            </a:r>
            <a:r>
              <a:rPr lang="ar-SA" sz="2000" dirty="0">
                <a:latin typeface="Alexandria SemiBold" pitchFamily="2" charset="-78"/>
                <a:cs typeface="Alexandria SemiBold" pitchFamily="2" charset="-78"/>
              </a:rPr>
              <a:t>إلى </a:t>
            </a:r>
            <a:r>
              <a:rPr lang="ar-SA" sz="2000" dirty="0" smtClean="0">
                <a:latin typeface="Alexandria SemiBold" pitchFamily="2" charset="-78"/>
                <a:cs typeface="Alexandria SemiBold" pitchFamily="2" charset="-78"/>
              </a:rPr>
              <a:t>الأحداث </a:t>
            </a:r>
            <a:r>
              <a:rPr lang="ar-SA" sz="2000" dirty="0">
                <a:latin typeface="Alexandria SemiBold" pitchFamily="2" charset="-78"/>
                <a:cs typeface="Alexandria SemiBold" pitchFamily="2" charset="-78"/>
              </a:rPr>
              <a:t>السياسية المشحونة بالتعصب القومي والأيديولوجي الذي كان يغزو </a:t>
            </a:r>
            <a:r>
              <a:rPr lang="ar-SA" sz="2000" dirty="0" smtClean="0">
                <a:latin typeface="Alexandria SemiBold" pitchFamily="2" charset="-78"/>
                <a:cs typeface="Alexandria SemiBold" pitchFamily="2" charset="-78"/>
              </a:rPr>
              <a:t>العالم، </a:t>
            </a:r>
            <a:r>
              <a:rPr lang="ar-SA" sz="2000" dirty="0">
                <a:latin typeface="Alexandria SemiBold" pitchFamily="2" charset="-78"/>
                <a:cs typeface="Alexandria SemiBold" pitchFamily="2" charset="-78"/>
              </a:rPr>
              <a:t>فكان المواطن يبحث عن ما ينور أفكار من خلال </a:t>
            </a:r>
            <a:r>
              <a:rPr lang="ar-SA" sz="2000" dirty="0" smtClean="0">
                <a:latin typeface="Alexandria SemiBold" pitchFamily="2" charset="-78"/>
                <a:cs typeface="Alexandria SemiBold" pitchFamily="2" charset="-78"/>
              </a:rPr>
              <a:t>الاخبار والمقالات، </a:t>
            </a:r>
            <a:r>
              <a:rPr lang="ar-SA" sz="2000" dirty="0">
                <a:latin typeface="Alexandria SemiBold" pitchFamily="2" charset="-78"/>
                <a:cs typeface="Alexandria SemiBold" pitchFamily="2" charset="-78"/>
              </a:rPr>
              <a:t>خصوصاً وإن الصحافة كانت المصدر الأساسي للمعلومات إلى جانب الإذاعة.</a:t>
            </a:r>
          </a:p>
          <a:p>
            <a:pPr lvl="0" algn="justLow" rtl="1">
              <a:lnSpc>
                <a:spcPct val="150000"/>
              </a:lnSpc>
              <a:spcAft>
                <a:spcPts val="800"/>
              </a:spcAft>
              <a:defRPr/>
            </a:pPr>
            <a:r>
              <a:rPr lang="ar-SA" sz="2000" dirty="0" smtClean="0">
                <a:latin typeface="Alexandria SemiBold" pitchFamily="2" charset="-78"/>
                <a:cs typeface="Alexandria SemiBold" pitchFamily="2" charset="-78"/>
              </a:rPr>
              <a:t>   ومع </a:t>
            </a:r>
            <a:r>
              <a:rPr lang="ar-SA" sz="2000" dirty="0">
                <a:latin typeface="Alexandria SemiBold" pitchFamily="2" charset="-78"/>
                <a:cs typeface="Alexandria SemiBold" pitchFamily="2" charset="-78"/>
              </a:rPr>
              <a:t>التطور التقني الذي شهده العالم في مجال الإعلام الرقمي استعاد المقال مكانته بفضل وسائل التواصل الاجتماعي وتكنولوجيا الإعلام التي ساعدت في سرعة نشره وتفاعل القراء معه </a:t>
            </a:r>
            <a:r>
              <a:rPr lang="ar-SA" sz="2000" dirty="0" smtClean="0">
                <a:latin typeface="Alexandria SemiBold" pitchFamily="2" charset="-78"/>
                <a:cs typeface="Alexandria SemiBold" pitchFamily="2" charset="-78"/>
              </a:rPr>
              <a:t>.</a:t>
            </a:r>
          </a:p>
          <a:p>
            <a:pPr lvl="0" algn="justLow" rtl="1">
              <a:lnSpc>
                <a:spcPct val="150000"/>
              </a:lnSpc>
              <a:spcAft>
                <a:spcPts val="800"/>
              </a:spcAft>
              <a:defRPr/>
            </a:pPr>
            <a:r>
              <a:rPr lang="ar-SA" sz="2000" dirty="0" smtClean="0">
                <a:latin typeface="Alexandria SemiBold" pitchFamily="2" charset="-78"/>
                <a:cs typeface="Alexandria SemiBold" pitchFamily="2" charset="-78"/>
              </a:rPr>
              <a:t>  كما يتضح أهمية المقال الصحفي</a:t>
            </a: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في أنه أداة </a:t>
            </a:r>
            <a:r>
              <a:rPr lang="ar-SA" sz="2000" dirty="0">
                <a:latin typeface="Alexandria SemiBold" pitchFamily="2" charset="-78"/>
                <a:cs typeface="Alexandria SemiBold" pitchFamily="2" charset="-78"/>
              </a:rPr>
              <a:t>لقياس وعي </a:t>
            </a:r>
            <a:r>
              <a:rPr lang="ar-SA" sz="2000" dirty="0" smtClean="0">
                <a:latin typeface="Alexandria SemiBold" pitchFamily="2" charset="-78"/>
                <a:cs typeface="Alexandria SemiBold" pitchFamily="2" charset="-78"/>
              </a:rPr>
              <a:t>المجتمع </a:t>
            </a:r>
            <a:r>
              <a:rPr lang="ar-SA" sz="2000" dirty="0">
                <a:latin typeface="Alexandria SemiBold" pitchFamily="2" charset="-78"/>
                <a:cs typeface="Alexandria SemiBold" pitchFamily="2" charset="-78"/>
              </a:rPr>
              <a:t>ومدى </a:t>
            </a:r>
            <a:r>
              <a:rPr lang="ar-SA" sz="2000" dirty="0" smtClean="0">
                <a:latin typeface="Alexandria SemiBold" pitchFamily="2" charset="-78"/>
                <a:cs typeface="Alexandria SemiBold" pitchFamily="2" charset="-78"/>
              </a:rPr>
              <a:t>ثقافته، </a:t>
            </a:r>
            <a:r>
              <a:rPr lang="ar-SA" sz="2000" dirty="0">
                <a:latin typeface="Alexandria SemiBold" pitchFamily="2" charset="-78"/>
                <a:cs typeface="Alexandria SemiBold" pitchFamily="2" charset="-78"/>
              </a:rPr>
              <a:t>فهو مؤشر من مؤشرات حرية الرأي والتعبير التي تميز مجتمع عن مجتمع </a:t>
            </a:r>
            <a:r>
              <a:rPr lang="ar-SA" sz="2000" dirty="0" smtClean="0">
                <a:latin typeface="Alexandria SemiBold" pitchFamily="2" charset="-78"/>
                <a:cs typeface="Alexandria SemiBold" pitchFamily="2" charset="-78"/>
              </a:rPr>
              <a:t>آخر.</a:t>
            </a:r>
            <a:endParaRPr lang="ar-SA"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867414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423727"/>
            <a:ext cx="10550769" cy="49757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744707" y="641272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661824" y="1246019"/>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خاتمة.</a:t>
            </a:r>
          </a:p>
        </p:txBody>
      </p:sp>
      <p:sp>
        <p:nvSpPr>
          <p:cNvPr id="8" name="TextBox 7">
            <a:extLst>
              <a:ext uri="{FF2B5EF4-FFF2-40B4-BE49-F238E27FC236}">
                <a16:creationId xmlns:a16="http://schemas.microsoft.com/office/drawing/2014/main" id="{F9A80F9F-74DB-1D57-04E8-E20E92A09B0A}"/>
              </a:ext>
            </a:extLst>
          </p:cNvPr>
          <p:cNvSpPr txBox="1"/>
          <p:nvPr/>
        </p:nvSpPr>
        <p:spPr>
          <a:xfrm>
            <a:off x="918804" y="1993724"/>
            <a:ext cx="10134003" cy="4349909"/>
          </a:xfrm>
          <a:prstGeom prst="rect">
            <a:avLst/>
          </a:prstGeom>
          <a:noFill/>
        </p:spPr>
        <p:txBody>
          <a:bodyPr wrap="square" rtlCol="0">
            <a:spAutoFit/>
          </a:bodyPr>
          <a:lstStyle/>
          <a:p>
            <a:pPr algn="justLow" rtl="1">
              <a:lnSpc>
                <a:spcPct val="150000"/>
              </a:lnSpc>
              <a:spcAft>
                <a:spcPts val="800"/>
              </a:spcAft>
              <a:defRPr/>
            </a:pPr>
            <a:r>
              <a:rPr lang="ar-SA" sz="2000" dirty="0" smtClean="0">
                <a:latin typeface="Alexandria SemiBold" pitchFamily="2" charset="-78"/>
                <a:cs typeface="Alexandria SemiBold" pitchFamily="2" charset="-78"/>
              </a:rPr>
              <a:t>  </a:t>
            </a:r>
            <a:r>
              <a:rPr lang="ar-SA" sz="2000" b="1" dirty="0" smtClean="0">
                <a:solidFill>
                  <a:srgbClr val="000000"/>
                </a:solidFill>
                <a:latin typeface="Alexandria SemiBold" pitchFamily="2" charset="-78"/>
                <a:cs typeface="Alexandria SemiBold" pitchFamily="2" charset="-78"/>
              </a:rPr>
              <a:t>يؤدي </a:t>
            </a:r>
            <a:r>
              <a:rPr lang="ar-SA" sz="2000" b="1" dirty="0">
                <a:solidFill>
                  <a:srgbClr val="000000"/>
                </a:solidFill>
                <a:latin typeface="Alexandria SemiBold" pitchFamily="2" charset="-78"/>
                <a:cs typeface="Alexandria SemiBold" pitchFamily="2" charset="-78"/>
              </a:rPr>
              <a:t>المقال الصحفي العديد من الوظائف التي تخدم أهداف الإعلام الرقمي في إعلام القراء وتنوير الرأي العام، وتتمثل </a:t>
            </a:r>
            <a:r>
              <a:rPr lang="ar-SA" sz="2000" b="1" dirty="0" smtClean="0">
                <a:solidFill>
                  <a:srgbClr val="000000"/>
                </a:solidFill>
                <a:latin typeface="Alexandria SemiBold" pitchFamily="2" charset="-78"/>
                <a:cs typeface="Alexandria SemiBold" pitchFamily="2" charset="-78"/>
              </a:rPr>
              <a:t>في: الشرح والتفسير، وتحليل الأحداث والقضايا المختلفة، والتثقيف والتوعية والترفية . فلم</a:t>
            </a:r>
            <a:r>
              <a:rPr lang="ar-SA" sz="2000" dirty="0">
                <a:latin typeface="Alexandria SemiBold" pitchFamily="2" charset="-78"/>
                <a:cs typeface="Alexandria SemiBold" pitchFamily="2" charset="-78"/>
              </a:rPr>
              <a:t> </a:t>
            </a:r>
            <a:r>
              <a:rPr lang="ar-IQ" sz="2000" dirty="0" smtClean="0">
                <a:latin typeface="Alexandria SemiBold" pitchFamily="2" charset="-78"/>
                <a:cs typeface="Alexandria SemiBold" pitchFamily="2" charset="-78"/>
              </a:rPr>
              <a:t>تعد </a:t>
            </a:r>
            <a:r>
              <a:rPr lang="ar-IQ" sz="2000" dirty="0">
                <a:latin typeface="Alexandria SemiBold" pitchFamily="2" charset="-78"/>
                <a:cs typeface="Alexandria SemiBold" pitchFamily="2" charset="-78"/>
              </a:rPr>
              <a:t>موضوعات المقال الصحفي خاطرة تسنح للكاتب فيكتبها كما يشاء، وإنما </a:t>
            </a:r>
            <a:r>
              <a:rPr lang="ar-SA" sz="2000" dirty="0" smtClean="0">
                <a:latin typeface="Alexandria SemiBold" pitchFamily="2" charset="-78"/>
                <a:cs typeface="Alexandria SemiBold" pitchFamily="2" charset="-78"/>
              </a:rPr>
              <a:t>موضوعات المقال جادة متنوعة </a:t>
            </a:r>
            <a:r>
              <a:rPr lang="ar-IQ" sz="2000" dirty="0" smtClean="0">
                <a:latin typeface="Alexandria SemiBold" pitchFamily="2" charset="-78"/>
                <a:cs typeface="Alexandria SemiBold" pitchFamily="2" charset="-78"/>
              </a:rPr>
              <a:t>تهم </a:t>
            </a:r>
            <a:r>
              <a:rPr lang="ar-IQ" sz="2000" dirty="0">
                <a:latin typeface="Alexandria SemiBold" pitchFamily="2" charset="-78"/>
                <a:cs typeface="Alexandria SemiBold" pitchFamily="2" charset="-78"/>
              </a:rPr>
              <a:t>الرأي </a:t>
            </a:r>
            <a:r>
              <a:rPr lang="ar-IQ" sz="2000" dirty="0" smtClean="0">
                <a:latin typeface="Alexandria SemiBold" pitchFamily="2" charset="-78"/>
                <a:cs typeface="Alexandria SemiBold" pitchFamily="2" charset="-78"/>
              </a:rPr>
              <a:t>العام</a:t>
            </a:r>
            <a:r>
              <a:rPr lang="ar-SA" sz="2000" dirty="0" smtClean="0">
                <a:latin typeface="Alexandria SemiBold" pitchFamily="2" charset="-78"/>
                <a:cs typeface="Alexandria SemiBold" pitchFamily="2" charset="-78"/>
              </a:rPr>
              <a:t>.</a:t>
            </a:r>
          </a:p>
          <a:p>
            <a:pPr algn="justLow" rtl="1">
              <a:lnSpc>
                <a:spcPct val="150000"/>
              </a:lnSpc>
              <a:spcAft>
                <a:spcPts val="800"/>
              </a:spcAft>
              <a:defRPr/>
            </a:pPr>
            <a:r>
              <a:rPr lang="ar-SA" sz="2000" dirty="0" smtClean="0">
                <a:latin typeface="Alexandria SemiBold" pitchFamily="2" charset="-78"/>
                <a:cs typeface="Alexandria SemiBold" pitchFamily="2" charset="-78"/>
              </a:rPr>
              <a:t>    ويعتمد قوة تأثير المقال الصحفي على قوة فكرته ، ف</a:t>
            </a:r>
            <a:r>
              <a:rPr lang="ar-IQ" sz="2000" dirty="0" smtClean="0">
                <a:latin typeface="Alexandria SemiBold" pitchFamily="2" charset="-78"/>
                <a:cs typeface="Alexandria SemiBold" pitchFamily="2" charset="-78"/>
              </a:rPr>
              <a:t>الفكرة هي </a:t>
            </a:r>
            <a:r>
              <a:rPr lang="ar-IQ" sz="2000" dirty="0">
                <a:latin typeface="Alexandria SemiBold" pitchFamily="2" charset="-78"/>
                <a:cs typeface="Alexandria SemiBold" pitchFamily="2" charset="-78"/>
              </a:rPr>
              <a:t>جوهر </a:t>
            </a:r>
            <a:r>
              <a:rPr lang="ar-SA" sz="2000" dirty="0" smtClean="0">
                <a:latin typeface="Alexandria SemiBold" pitchFamily="2" charset="-78"/>
                <a:cs typeface="Alexandria SemiBold" pitchFamily="2" charset="-78"/>
              </a:rPr>
              <a:t>المقال ، ويتم شرحها وتحليلها في فقرات مترابطة ومتسلسلة بشكل </a:t>
            </a:r>
            <a:r>
              <a:rPr lang="ar-SA" sz="2000" dirty="0">
                <a:latin typeface="Alexandria SemiBold" pitchFamily="2" charset="-78"/>
                <a:cs typeface="Alexandria SemiBold" pitchFamily="2" charset="-78"/>
              </a:rPr>
              <a:t>ي</a:t>
            </a:r>
            <a:r>
              <a:rPr lang="ar-IQ" sz="2000" dirty="0" smtClean="0">
                <a:latin typeface="Alexandria SemiBold" pitchFamily="2" charset="-78"/>
                <a:cs typeface="Alexandria SemiBold" pitchFamily="2" charset="-78"/>
              </a:rPr>
              <a:t>ؤدي </a:t>
            </a:r>
            <a:r>
              <a:rPr lang="ar-IQ" sz="2000" dirty="0">
                <a:latin typeface="Alexandria SemiBold" pitchFamily="2" charset="-78"/>
                <a:cs typeface="Alexandria SemiBold" pitchFamily="2" charset="-78"/>
              </a:rPr>
              <a:t>في النهاية إلى إقامة هذا </a:t>
            </a:r>
            <a:r>
              <a:rPr lang="ar-IQ" sz="2000" dirty="0" smtClean="0">
                <a:latin typeface="Alexandria SemiBold" pitchFamily="2" charset="-78"/>
                <a:cs typeface="Alexandria SemiBold" pitchFamily="2" charset="-78"/>
              </a:rPr>
              <a:t>البناء </a:t>
            </a:r>
            <a:r>
              <a:rPr lang="ar-IQ" sz="2000" dirty="0">
                <a:latin typeface="Alexandria SemiBold" pitchFamily="2" charset="-78"/>
                <a:cs typeface="Alexandria SemiBold" pitchFamily="2" charset="-78"/>
              </a:rPr>
              <a:t>الاتصالي . لذلك فكلما كانت الفكرة جيدة </a:t>
            </a:r>
            <a:r>
              <a:rPr lang="ar-IQ" sz="2000" dirty="0" smtClean="0">
                <a:latin typeface="Alexandria SemiBold" pitchFamily="2" charset="-78"/>
                <a:cs typeface="Alexandria SemiBold" pitchFamily="2" charset="-78"/>
              </a:rPr>
              <a:t>ي</a:t>
            </a:r>
            <a:r>
              <a:rPr lang="ar-SA" sz="2000" dirty="0" smtClean="0">
                <a:latin typeface="Alexandria SemiBold" pitchFamily="2" charset="-78"/>
                <a:cs typeface="Alexandria SemiBold" pitchFamily="2" charset="-78"/>
              </a:rPr>
              <a:t>صبح </a:t>
            </a:r>
            <a:r>
              <a:rPr lang="ar-IQ" sz="2000" dirty="0" smtClean="0">
                <a:latin typeface="Alexandria SemiBold" pitchFamily="2" charset="-78"/>
                <a:cs typeface="Alexandria SemiBold" pitchFamily="2" charset="-78"/>
              </a:rPr>
              <a:t>المقال </a:t>
            </a:r>
            <a:r>
              <a:rPr lang="ar-IQ" sz="2000" dirty="0">
                <a:latin typeface="Alexandria SemiBold" pitchFamily="2" charset="-78"/>
                <a:cs typeface="Alexandria SemiBold" pitchFamily="2" charset="-78"/>
              </a:rPr>
              <a:t>متميزاً أو متفرداً </a:t>
            </a:r>
            <a:r>
              <a:rPr lang="ar-SA" sz="2000" dirty="0" smtClean="0">
                <a:latin typeface="Alexandria SemiBold" pitchFamily="2" charset="-78"/>
                <a:cs typeface="Alexandria SemiBold" pitchFamily="2" charset="-78"/>
              </a:rPr>
              <a:t>، </a:t>
            </a:r>
            <a:r>
              <a:rPr lang="ar-IQ" sz="2000" dirty="0" smtClean="0">
                <a:latin typeface="Alexandria SemiBold" pitchFamily="2" charset="-78"/>
                <a:cs typeface="Alexandria SemiBold" pitchFamily="2" charset="-78"/>
              </a:rPr>
              <a:t>كما </a:t>
            </a:r>
            <a:r>
              <a:rPr lang="ar-IQ" sz="2000" dirty="0">
                <a:latin typeface="Alexandria SemiBold" pitchFamily="2" charset="-78"/>
                <a:cs typeface="Alexandria SemiBold" pitchFamily="2" charset="-78"/>
              </a:rPr>
              <a:t>أن خبرة </a:t>
            </a:r>
            <a:r>
              <a:rPr lang="ar-IQ" sz="2000" dirty="0" smtClean="0">
                <a:latin typeface="Alexandria SemiBold" pitchFamily="2" charset="-78"/>
                <a:cs typeface="Alexandria SemiBold" pitchFamily="2" charset="-78"/>
              </a:rPr>
              <a:t>الكاتب </a:t>
            </a:r>
            <a:r>
              <a:rPr lang="ar-SA" sz="2000" dirty="0" smtClean="0">
                <a:latin typeface="Alexandria SemiBold" pitchFamily="2" charset="-78"/>
                <a:cs typeface="Alexandria SemiBold" pitchFamily="2" charset="-78"/>
              </a:rPr>
              <a:t>وحسه الصحفي </a:t>
            </a:r>
            <a:r>
              <a:rPr lang="ar-IQ" sz="2000" dirty="0" smtClean="0">
                <a:latin typeface="Alexandria SemiBold" pitchFamily="2" charset="-78"/>
                <a:cs typeface="Alexandria SemiBold" pitchFamily="2" charset="-78"/>
              </a:rPr>
              <a:t>هي </a:t>
            </a:r>
            <a:r>
              <a:rPr lang="ar-IQ" sz="2000" dirty="0">
                <a:latin typeface="Alexandria SemiBold" pitchFamily="2" charset="-78"/>
                <a:cs typeface="Alexandria SemiBold" pitchFamily="2" charset="-78"/>
              </a:rPr>
              <a:t>التي تولد أفكار الموضوعات </a:t>
            </a:r>
            <a:r>
              <a:rPr lang="ar-SA" sz="2000" dirty="0" smtClean="0">
                <a:latin typeface="Alexandria SemiBold" pitchFamily="2" charset="-78"/>
                <a:cs typeface="Alexandria SemiBold" pitchFamily="2" charset="-78"/>
              </a:rPr>
              <a:t>منفردة.</a:t>
            </a:r>
            <a:endParaRPr lang="ar-SA"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97518337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423727"/>
            <a:ext cx="10550769" cy="49757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744707" y="641272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661824" y="1246019"/>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خاتمة.</a:t>
            </a:r>
          </a:p>
        </p:txBody>
      </p:sp>
      <p:sp>
        <p:nvSpPr>
          <p:cNvPr id="8" name="TextBox 7">
            <a:extLst>
              <a:ext uri="{FF2B5EF4-FFF2-40B4-BE49-F238E27FC236}">
                <a16:creationId xmlns:a16="http://schemas.microsoft.com/office/drawing/2014/main" id="{F9A80F9F-74DB-1D57-04E8-E20E92A09B0A}"/>
              </a:ext>
            </a:extLst>
          </p:cNvPr>
          <p:cNvSpPr txBox="1"/>
          <p:nvPr/>
        </p:nvSpPr>
        <p:spPr>
          <a:xfrm>
            <a:off x="1001008" y="2171432"/>
            <a:ext cx="9999928" cy="3990836"/>
          </a:xfrm>
          <a:prstGeom prst="rect">
            <a:avLst/>
          </a:prstGeom>
          <a:noFill/>
        </p:spPr>
        <p:txBody>
          <a:bodyPr wrap="square" rtlCol="0">
            <a:spAutoFit/>
          </a:bodyPr>
          <a:lstStyle/>
          <a:p>
            <a:pPr algn="justLow" rtl="1">
              <a:lnSpc>
                <a:spcPct val="150000"/>
              </a:lnSpc>
              <a:spcAft>
                <a:spcPts val="800"/>
              </a:spcAft>
              <a:defRPr/>
            </a:pPr>
            <a:r>
              <a:rPr lang="ar-SA" dirty="0">
                <a:latin typeface="Alexandria Medium" pitchFamily="2" charset="-78"/>
                <a:cs typeface="Alexandria Medium" pitchFamily="2" charset="-78"/>
              </a:rPr>
              <a:t>  </a:t>
            </a:r>
            <a:r>
              <a:rPr lang="ar-SA" dirty="0" smtClean="0">
                <a:latin typeface="Alexandria Medium" pitchFamily="2" charset="-78"/>
                <a:cs typeface="Alexandria Medium" pitchFamily="2" charset="-78"/>
              </a:rPr>
              <a:t> </a:t>
            </a:r>
            <a:r>
              <a:rPr lang="ar-SA" sz="2000" b="1" dirty="0" smtClean="0">
                <a:solidFill>
                  <a:srgbClr val="000000"/>
                </a:solidFill>
                <a:latin typeface="Alexandria SemiBold" pitchFamily="2" charset="-78"/>
                <a:cs typeface="Alexandria SemiBold" pitchFamily="2" charset="-78"/>
              </a:rPr>
              <a:t>وتنص </a:t>
            </a:r>
            <a:r>
              <a:rPr lang="ar-SA" sz="2000" b="1" dirty="0">
                <a:solidFill>
                  <a:srgbClr val="000000"/>
                </a:solidFill>
                <a:latin typeface="Alexandria SemiBold" pitchFamily="2" charset="-78"/>
                <a:cs typeface="Alexandria SemiBold" pitchFamily="2" charset="-78"/>
              </a:rPr>
              <a:t>القاعدة الصحفية على: " الخبر مقدس والتعليق حر" ، فالخبر لا مجال فيه للتلاعب ، والصحفي يتقيد بمصادر المعلومات ، أما كاتب المقال لديه الحرية في التعبير عن أفكاره وآرائه؛ فيكتب في كل ما له </a:t>
            </a:r>
            <a:r>
              <a:rPr lang="ar-SA" sz="2000" b="1" dirty="0" smtClean="0">
                <a:solidFill>
                  <a:srgbClr val="000000"/>
                </a:solidFill>
                <a:latin typeface="Alexandria SemiBold" pitchFamily="2" charset="-78"/>
                <a:cs typeface="Alexandria SemiBold" pitchFamily="2" charset="-78"/>
              </a:rPr>
              <a:t>علاقه </a:t>
            </a:r>
            <a:r>
              <a:rPr lang="ar-SA" sz="2000" b="1" dirty="0">
                <a:solidFill>
                  <a:srgbClr val="000000"/>
                </a:solidFill>
                <a:latin typeface="Alexandria SemiBold" pitchFamily="2" charset="-78"/>
                <a:cs typeface="Alexandria SemiBold" pitchFamily="2" charset="-78"/>
              </a:rPr>
              <a:t>بالشأن العام من خبرته وحسه الصحفي وملاحظاته وقدرته على استنباط الفكرة.</a:t>
            </a:r>
          </a:p>
          <a:p>
            <a:pPr algn="justLow" rtl="1">
              <a:lnSpc>
                <a:spcPct val="150000"/>
              </a:lnSpc>
              <a:spcAft>
                <a:spcPts val="800"/>
              </a:spcAft>
              <a:defRPr/>
            </a:pPr>
            <a:r>
              <a:rPr lang="ar-SA" sz="2000" b="1" dirty="0" smtClean="0">
                <a:solidFill>
                  <a:srgbClr val="000000"/>
                </a:solidFill>
                <a:latin typeface="Alexandria SemiBold" pitchFamily="2" charset="-78"/>
                <a:cs typeface="Alexandria SemiBold" pitchFamily="2" charset="-78"/>
              </a:rPr>
              <a:t>   من </a:t>
            </a:r>
            <a:r>
              <a:rPr lang="ar-SA" sz="2000" b="1" dirty="0">
                <a:solidFill>
                  <a:srgbClr val="000000"/>
                </a:solidFill>
                <a:latin typeface="Alexandria SemiBold" pitchFamily="2" charset="-78"/>
                <a:cs typeface="Alexandria SemiBold" pitchFamily="2" charset="-78"/>
              </a:rPr>
              <a:t>الجدير بالذكر أنّ الصحف والمواقع المؤثرة هي التي تضم مواهب عدد من الصحفيين والرسامين الصحفيين للتعبير عن رأي الصحيفة أو عرض وجهات النظر المختلفة تجاه القضايا المحلية </a:t>
            </a:r>
            <a:r>
              <a:rPr lang="ar-SA" sz="2000" b="1">
                <a:solidFill>
                  <a:srgbClr val="000000"/>
                </a:solidFill>
                <a:latin typeface="Alexandria SemiBold" pitchFamily="2" charset="-78"/>
                <a:cs typeface="Alexandria SemiBold" pitchFamily="2" charset="-78"/>
              </a:rPr>
              <a:t>أو </a:t>
            </a:r>
            <a:r>
              <a:rPr lang="ar-SA" sz="2000" b="1" smtClean="0">
                <a:solidFill>
                  <a:srgbClr val="000000"/>
                </a:solidFill>
                <a:latin typeface="Alexandria SemiBold" pitchFamily="2" charset="-78"/>
                <a:cs typeface="Alexandria SemiBold" pitchFamily="2" charset="-78"/>
              </a:rPr>
              <a:t>العالمية في إطار المحافظة على المجال العام.</a:t>
            </a:r>
            <a:endParaRPr lang="en-US" sz="2000" b="1" dirty="0">
              <a:solidFill>
                <a:srgbClr val="000000"/>
              </a:solidFill>
              <a:latin typeface="Alexandria SemiBold" pitchFamily="2" charset="-78"/>
              <a:cs typeface="Alexandria SemiBold" pitchFamily="2" charset="-78"/>
            </a:endParaRPr>
          </a:p>
          <a:p>
            <a:pPr lvl="0" algn="justLow" rtl="1">
              <a:lnSpc>
                <a:spcPct val="150000"/>
              </a:lnSpc>
              <a:spcAft>
                <a:spcPts val="800"/>
              </a:spcAft>
              <a:defRPr/>
            </a:pPr>
            <a:r>
              <a:rPr lang="ar-SA" sz="2000" dirty="0" smtClean="0">
                <a:latin typeface="Alexandria SemiBold" pitchFamily="2" charset="-78"/>
                <a:cs typeface="Alexandria SemiBold" pitchFamily="2" charset="-78"/>
              </a:rPr>
              <a:t>    </a:t>
            </a:r>
          </a:p>
        </p:txBody>
      </p:sp>
    </p:spTree>
    <p:extLst>
      <p:ext uri="{BB962C8B-B14F-4D97-AF65-F5344CB8AC3E}">
        <p14:creationId xmlns:p14="http://schemas.microsoft.com/office/powerpoint/2010/main" val="14494640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marR="0" lvl="0" indent="-3429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والمراجع:</a:t>
            </a:r>
          </a:p>
          <a:p>
            <a:pPr marL="342900" indent="-342900" algn="r" rtl="1">
              <a:lnSpc>
                <a:spcPct val="150000"/>
              </a:lnSpc>
              <a:spcAft>
                <a:spcPts val="800"/>
              </a:spcAft>
              <a:buFont typeface="+mj-lt"/>
              <a:buAutoNum type="arabicPeriod"/>
              <a:defRPr/>
            </a:pPr>
            <a:r>
              <a:rPr lang="ar-SA" dirty="0" smtClean="0">
                <a:solidFill>
                  <a:schemeClr val="tx1"/>
                </a:solidFill>
                <a:latin typeface="Alexandria SemiBold" pitchFamily="2" charset="-78"/>
                <a:cs typeface="Alexandria SemiBold" pitchFamily="2" charset="-78"/>
              </a:rPr>
              <a:t>سليمان موسى فضال، فن المقال الصحفي، عمان: دار أسامة للنشر والتوزيع، ط1، 2015.</a:t>
            </a:r>
            <a:endParaRPr lang="ar-SA" dirty="0">
              <a:solidFill>
                <a:schemeClr val="tx1"/>
              </a:solidFill>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dirty="0" smtClean="0">
                <a:solidFill>
                  <a:schemeClr val="tx1"/>
                </a:solidFill>
                <a:latin typeface="Alexandria SemiBold" pitchFamily="2" charset="-78"/>
                <a:cs typeface="Alexandria SemiBold" pitchFamily="2" charset="-78"/>
              </a:rPr>
              <a:t>محمود </a:t>
            </a:r>
            <a:r>
              <a:rPr lang="ar-SA" dirty="0">
                <a:solidFill>
                  <a:schemeClr val="tx1"/>
                </a:solidFill>
                <a:latin typeface="Alexandria SemiBold" pitchFamily="2" charset="-78"/>
                <a:cs typeface="Alexandria SemiBold" pitchFamily="2" charset="-78"/>
              </a:rPr>
              <a:t>خليل ، " فنيات الكتابة الصحفية للمنصات الإعلامية " ، ( القاهرة : العربي للنشر والتوزيع ، 2023). </a:t>
            </a:r>
            <a:endParaRPr lang="en-US" dirty="0">
              <a:solidFill>
                <a:schemeClr val="tx1"/>
              </a:solidFill>
              <a:latin typeface="Alexandria SemiBold" pitchFamily="2" charset="-78"/>
              <a:cs typeface="Alexandria SemiBold" pitchFamily="2" charset="-78"/>
            </a:endParaRPr>
          </a:p>
          <a:p>
            <a:pPr rtl="1">
              <a:lnSpc>
                <a:spcPct val="150000"/>
              </a:lnSpc>
              <a:spcAft>
                <a:spcPts val="800"/>
              </a:spcAft>
            </a:pPr>
            <a:r>
              <a:rPr lang="en-US" dirty="0" smtClean="0">
                <a:solidFill>
                  <a:schemeClr val="tx1"/>
                </a:solidFill>
                <a:latin typeface="Alexandria SemiBold" pitchFamily="2" charset="-78"/>
                <a:cs typeface="Alexandria SemiBold" pitchFamily="2" charset="-78"/>
              </a:rPr>
              <a:t>3. Brain </a:t>
            </a:r>
            <a:r>
              <a:rPr lang="en-US" dirty="0" err="1" smtClean="0">
                <a:solidFill>
                  <a:schemeClr val="tx1"/>
                </a:solidFill>
                <a:latin typeface="Alexandria SemiBold" pitchFamily="2" charset="-78"/>
                <a:cs typeface="Alexandria SemiBold" pitchFamily="2" charset="-78"/>
              </a:rPr>
              <a:t>Corroll</a:t>
            </a:r>
            <a:r>
              <a:rPr lang="en-US" dirty="0" smtClean="0">
                <a:solidFill>
                  <a:schemeClr val="tx1"/>
                </a:solidFill>
                <a:latin typeface="Alexandria SemiBold" pitchFamily="2" charset="-78"/>
                <a:cs typeface="Alexandria SemiBold" pitchFamily="2" charset="-78"/>
              </a:rPr>
              <a:t>, Writing For Digital Media, 2</a:t>
            </a:r>
            <a:r>
              <a:rPr lang="en-US" baseline="30000" dirty="0" smtClean="0">
                <a:solidFill>
                  <a:schemeClr val="tx1"/>
                </a:solidFill>
                <a:latin typeface="Alexandria SemiBold" pitchFamily="2" charset="-78"/>
                <a:cs typeface="Alexandria SemiBold" pitchFamily="2" charset="-78"/>
              </a:rPr>
              <a:t>st</a:t>
            </a:r>
            <a:r>
              <a:rPr lang="en-US" dirty="0" smtClean="0">
                <a:solidFill>
                  <a:schemeClr val="tx1"/>
                </a:solidFill>
                <a:latin typeface="Alexandria SemiBold" pitchFamily="2" charset="-78"/>
                <a:cs typeface="Alexandria SemiBold" pitchFamily="2" charset="-78"/>
              </a:rPr>
              <a:t>.ed. , New York: Routledge, 2020.</a:t>
            </a:r>
            <a:endParaRPr lang="ar-SA" dirty="0" smtClean="0">
              <a:solidFill>
                <a:schemeClr val="tx1"/>
              </a:solidFill>
              <a:latin typeface="Alexandria SemiBold" pitchFamily="2" charset="-78"/>
              <a:cs typeface="Alexandria SemiBold" pitchFamily="2" charset="-78"/>
            </a:endParaRPr>
          </a:p>
          <a:p>
            <a:pPr rtl="1">
              <a:spcAft>
                <a:spcPts val="800"/>
              </a:spcAft>
              <a:tabLst>
                <a:tab pos="9434513" algn="l"/>
              </a:tabLst>
            </a:pPr>
            <a:r>
              <a:rPr lang="en-US" dirty="0" smtClean="0">
                <a:solidFill>
                  <a:schemeClr val="tx1"/>
                </a:solidFill>
                <a:latin typeface="Alexandria SemiBold" pitchFamily="2" charset="-78"/>
                <a:cs typeface="Alexandria SemiBold" pitchFamily="2" charset="-78"/>
              </a:rPr>
              <a:t>4. Edith </a:t>
            </a:r>
            <a:r>
              <a:rPr lang="en-US" dirty="0" err="1" smtClean="0">
                <a:solidFill>
                  <a:schemeClr val="tx1"/>
                </a:solidFill>
                <a:latin typeface="Alexandria SemiBold" pitchFamily="2" charset="-78"/>
                <a:cs typeface="Alexandria SemiBold" pitchFamily="2" charset="-78"/>
              </a:rPr>
              <a:t>Manosevitch</a:t>
            </a:r>
            <a:r>
              <a:rPr lang="en-US" dirty="0">
                <a:solidFill>
                  <a:schemeClr val="tx1"/>
                </a:solidFill>
                <a:latin typeface="Alexandria SemiBold" pitchFamily="2" charset="-78"/>
                <a:cs typeface="Alexandria SemiBold" pitchFamily="2" charset="-78"/>
              </a:rPr>
              <a:t>, </a:t>
            </a:r>
            <a:r>
              <a:rPr lang="en-US" dirty="0" smtClean="0">
                <a:solidFill>
                  <a:schemeClr val="tx1"/>
                </a:solidFill>
                <a:latin typeface="Alexandria SemiBold" pitchFamily="2" charset="-78"/>
                <a:cs typeface="Alexandria SemiBold" pitchFamily="2" charset="-78"/>
              </a:rPr>
              <a:t>Dana Walker, Reader comments to online opinion journalism: A  </a:t>
            </a:r>
          </a:p>
          <a:p>
            <a:pPr rtl="1">
              <a:spcAft>
                <a:spcPts val="800"/>
              </a:spcAft>
              <a:tabLst>
                <a:tab pos="9434513" algn="l"/>
              </a:tabLst>
            </a:pPr>
            <a:r>
              <a:rPr lang="en-US" dirty="0">
                <a:solidFill>
                  <a:schemeClr val="tx1"/>
                </a:solidFill>
                <a:latin typeface="Alexandria SemiBold" pitchFamily="2" charset="-78"/>
                <a:cs typeface="Alexandria SemiBold" pitchFamily="2" charset="-78"/>
              </a:rPr>
              <a:t> </a:t>
            </a:r>
            <a:r>
              <a:rPr lang="en-US" dirty="0" smtClean="0">
                <a:solidFill>
                  <a:schemeClr val="tx1"/>
                </a:solidFill>
                <a:latin typeface="Alexandria SemiBold" pitchFamily="2" charset="-78"/>
                <a:cs typeface="Alexandria SemiBold" pitchFamily="2" charset="-78"/>
              </a:rPr>
              <a:t>     Space of public Deliberation, Paper published at the 10</a:t>
            </a:r>
            <a:r>
              <a:rPr lang="en-US" baseline="30000" dirty="0" smtClean="0">
                <a:solidFill>
                  <a:schemeClr val="tx1"/>
                </a:solidFill>
                <a:latin typeface="Alexandria SemiBold" pitchFamily="2" charset="-78"/>
                <a:cs typeface="Alexandria SemiBold" pitchFamily="2" charset="-78"/>
              </a:rPr>
              <a:t>th</a:t>
            </a:r>
            <a:r>
              <a:rPr lang="en-US" dirty="0" smtClean="0">
                <a:solidFill>
                  <a:schemeClr val="tx1"/>
                </a:solidFill>
                <a:latin typeface="Alexandria SemiBold" pitchFamily="2" charset="-78"/>
                <a:cs typeface="Alexandria SemiBold" pitchFamily="2" charset="-78"/>
              </a:rPr>
              <a:t> International Symposium </a:t>
            </a:r>
          </a:p>
          <a:p>
            <a:pPr rtl="1">
              <a:spcAft>
                <a:spcPts val="800"/>
              </a:spcAft>
              <a:tabLst>
                <a:tab pos="9434513" algn="l"/>
              </a:tabLst>
            </a:pPr>
            <a:r>
              <a:rPr lang="en-US" dirty="0">
                <a:solidFill>
                  <a:schemeClr val="tx1"/>
                </a:solidFill>
                <a:latin typeface="Alexandria SemiBold" pitchFamily="2" charset="-78"/>
                <a:cs typeface="Alexandria SemiBold" pitchFamily="2" charset="-78"/>
              </a:rPr>
              <a:t> </a:t>
            </a:r>
            <a:r>
              <a:rPr lang="en-US" dirty="0" smtClean="0">
                <a:solidFill>
                  <a:schemeClr val="tx1"/>
                </a:solidFill>
                <a:latin typeface="Alexandria SemiBold" pitchFamily="2" charset="-78"/>
                <a:cs typeface="Alexandria SemiBold" pitchFamily="2" charset="-78"/>
              </a:rPr>
              <a:t>     on online Journalism , TX, April 17-18, 2009.</a:t>
            </a:r>
            <a:endParaRPr lang="ar-EG" dirty="0">
              <a:solidFill>
                <a:schemeClr val="tx1"/>
              </a:solidFill>
              <a:latin typeface="Alexandria SemiBold" pitchFamily="2" charset="-78"/>
              <a:cs typeface="Alexandria SemiBold" pitchFamily="2"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15084</TotalTime>
  <Words>3078</Words>
  <Application>Microsoft Office PowerPoint</Application>
  <PresentationFormat>Widescreen</PresentationFormat>
  <Paragraphs>326</Paragraphs>
  <Slides>41</Slides>
  <Notes>10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772</cp:revision>
  <dcterms:created xsi:type="dcterms:W3CDTF">2023-04-29T09:08:23Z</dcterms:created>
  <dcterms:modified xsi:type="dcterms:W3CDTF">2024-05-29T08:05:20Z</dcterms:modified>
</cp:coreProperties>
</file>