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0.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313" r:id="rId4"/>
    <p:sldId id="304" r:id="rId5"/>
    <p:sldId id="308" r:id="rId6"/>
    <p:sldId id="266" r:id="rId7"/>
    <p:sldId id="278" r:id="rId8"/>
    <p:sldId id="261" r:id="rId9"/>
    <p:sldId id="312" r:id="rId10"/>
    <p:sldId id="343" r:id="rId11"/>
    <p:sldId id="344" r:id="rId12"/>
    <p:sldId id="345" r:id="rId13"/>
    <p:sldId id="346" r:id="rId14"/>
    <p:sldId id="347" r:id="rId15"/>
    <p:sldId id="348" r:id="rId16"/>
    <p:sldId id="481" r:id="rId17"/>
    <p:sldId id="350" r:id="rId18"/>
    <p:sldId id="351" r:id="rId19"/>
    <p:sldId id="353" r:id="rId20"/>
    <p:sldId id="354" r:id="rId21"/>
    <p:sldId id="355" r:id="rId22"/>
    <p:sldId id="356" r:id="rId23"/>
    <p:sldId id="357" r:id="rId24"/>
    <p:sldId id="482" r:id="rId25"/>
    <p:sldId id="314" r:id="rId26"/>
    <p:sldId id="315" r:id="rId27"/>
    <p:sldId id="316" r:id="rId28"/>
    <p:sldId id="317" r:id="rId29"/>
    <p:sldId id="270" r:id="rId30"/>
    <p:sldId id="318" r:id="rId31"/>
    <p:sldId id="319" r:id="rId32"/>
    <p:sldId id="320" r:id="rId33"/>
    <p:sldId id="321" r:id="rId34"/>
    <p:sldId id="322" r:id="rId35"/>
    <p:sldId id="323" r:id="rId36"/>
    <p:sldId id="324" r:id="rId37"/>
    <p:sldId id="325"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304"/>
            <p14:sldId id="308"/>
            <p14:sldId id="266"/>
            <p14:sldId id="278"/>
            <p14:sldId id="261"/>
            <p14:sldId id="312"/>
            <p14:sldId id="343"/>
            <p14:sldId id="344"/>
            <p14:sldId id="345"/>
            <p14:sldId id="346"/>
            <p14:sldId id="347"/>
            <p14:sldId id="348"/>
            <p14:sldId id="481"/>
            <p14:sldId id="350"/>
            <p14:sldId id="351"/>
            <p14:sldId id="353"/>
            <p14:sldId id="354"/>
            <p14:sldId id="355"/>
            <p14:sldId id="356"/>
            <p14:sldId id="357"/>
            <p14:sldId id="482"/>
            <p14:sldId id="314"/>
            <p14:sldId id="315"/>
            <p14:sldId id="316"/>
            <p14:sldId id="317"/>
            <p14:sldId id="270"/>
            <p14:sldId id="318"/>
            <p14:sldId id="319"/>
            <p14:sldId id="320"/>
            <p14:sldId id="321"/>
            <p14:sldId id="322"/>
            <p14:sldId id="323"/>
            <p14:sldId id="324"/>
            <p14:sldId id="3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899" y="7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_rels/data2.xml.rels><?xml version="1.0" encoding="UTF-8" standalone="yes"?>
<Relationships xmlns="http://schemas.openxmlformats.org/package/2006/relationships"><Relationship Id="rId1" Type="http://schemas.openxmlformats.org/officeDocument/2006/relationships/hyperlink" Target="https://reciprocity.com/what-is-supply-chain-compliance/" TargetMode="External"/></Relationships>
</file>

<file path=ppt/diagrams/_rels/drawing2.xml.rels><?xml version="1.0" encoding="UTF-8" standalone="yes"?>
<Relationships xmlns="http://schemas.openxmlformats.org/package/2006/relationships"><Relationship Id="rId1" Type="http://schemas.openxmlformats.org/officeDocument/2006/relationships/hyperlink" Target="https://reciprocity.com/what-is-supply-chain-compliance/" TargetMode="Externa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4537F4-9AA7-4C9B-8442-5D723AD668A0}" type="doc">
      <dgm:prSet loTypeId="urn:microsoft.com/office/officeart/2008/layout/PictureStrips" loCatId="list" qsTypeId="urn:microsoft.com/office/officeart/2005/8/quickstyle/3d2" qsCatId="3D" csTypeId="urn:microsoft.com/office/officeart/2005/8/colors/colorful1" csCatId="colorful" phldr="1"/>
      <dgm:spPr/>
      <dgm:t>
        <a:bodyPr/>
        <a:lstStyle/>
        <a:p>
          <a:pPr rtl="1"/>
          <a:endParaRPr lang="ar-EG"/>
        </a:p>
      </dgm:t>
    </dgm:pt>
    <dgm:pt modelId="{0BCE1480-04D6-431F-BC6F-B83268098001}">
      <dgm:prSet phldrT="[Text]" custT="1"/>
      <dgm:spPr/>
      <dgm:t>
        <a:bodyPr/>
        <a:lstStyle/>
        <a:p>
          <a:pPr algn="l" rtl="1">
            <a:buFont typeface="Arial" panose="020B0604020202020204" pitchFamily="34" charset="0"/>
            <a:buChar char="•"/>
          </a:pPr>
          <a:r>
            <a:rPr lang="en-US" sz="2000" b="1" i="0" dirty="0"/>
            <a:t>Not implementing proper cybersecurity policies and controls to protect against cyber-attacks and data breaches;</a:t>
          </a:r>
          <a:endParaRPr lang="ar-EG" sz="2000" b="1" dirty="0"/>
        </a:p>
      </dgm:t>
    </dgm:pt>
    <dgm:pt modelId="{00B24CAA-A892-47CE-80B7-10523E6DEA89}" type="parTrans" cxnId="{12404E04-35B8-4819-AE2F-0F87E8235B52}">
      <dgm:prSet/>
      <dgm:spPr/>
      <dgm:t>
        <a:bodyPr/>
        <a:lstStyle/>
        <a:p>
          <a:pPr rtl="1"/>
          <a:endParaRPr lang="ar-EG"/>
        </a:p>
      </dgm:t>
    </dgm:pt>
    <dgm:pt modelId="{218B55A6-D09E-4DA3-BA99-BABF4A72D824}" type="sibTrans" cxnId="{12404E04-35B8-4819-AE2F-0F87E8235B52}">
      <dgm:prSet/>
      <dgm:spPr/>
      <dgm:t>
        <a:bodyPr/>
        <a:lstStyle/>
        <a:p>
          <a:pPr rtl="1"/>
          <a:endParaRPr lang="ar-EG"/>
        </a:p>
      </dgm:t>
    </dgm:pt>
    <dgm:pt modelId="{F71BEA15-64DE-402D-BA36-8F25D5344823}">
      <dgm:prSet phldrT="[Text]" custT="1"/>
      <dgm:spPr/>
      <dgm:t>
        <a:bodyPr/>
        <a:lstStyle/>
        <a:p>
          <a:pPr algn="l" rtl="1">
            <a:buFont typeface="Arial" panose="020B0604020202020204" pitchFamily="34" charset="0"/>
            <a:buChar char="•"/>
          </a:pPr>
          <a:r>
            <a:rPr lang="en-US" sz="2000" b="1" i="0" dirty="0"/>
            <a:t>Not putting contingencies in place in case something goes wrong;</a:t>
          </a:r>
          <a:endParaRPr lang="ar-EG" sz="2000" b="1" dirty="0"/>
        </a:p>
      </dgm:t>
    </dgm:pt>
    <dgm:pt modelId="{0204412B-D0BE-4CCC-81B5-742A544B5AC4}" type="parTrans" cxnId="{C9B9E878-A8CF-4153-8A71-4C767F6B744B}">
      <dgm:prSet/>
      <dgm:spPr/>
      <dgm:t>
        <a:bodyPr/>
        <a:lstStyle/>
        <a:p>
          <a:pPr rtl="1"/>
          <a:endParaRPr lang="ar-EG"/>
        </a:p>
      </dgm:t>
    </dgm:pt>
    <dgm:pt modelId="{FA1CDCF2-E277-4A83-AFE3-D7136EFF31AE}" type="sibTrans" cxnId="{C9B9E878-A8CF-4153-8A71-4C767F6B744B}">
      <dgm:prSet/>
      <dgm:spPr/>
      <dgm:t>
        <a:bodyPr/>
        <a:lstStyle/>
        <a:p>
          <a:pPr rtl="1"/>
          <a:endParaRPr lang="ar-EG"/>
        </a:p>
      </dgm:t>
    </dgm:pt>
    <dgm:pt modelId="{90125B84-9152-4422-B552-71C7D70EB840}">
      <dgm:prSet phldrT="[Text]" custT="1"/>
      <dgm:spPr/>
      <dgm:t>
        <a:bodyPr/>
        <a:lstStyle/>
        <a:p>
          <a:pPr algn="l" rtl="1">
            <a:buFont typeface="Arial" panose="020B0604020202020204" pitchFamily="34" charset="0"/>
            <a:buChar char="•"/>
          </a:pPr>
          <a:r>
            <a:rPr lang="en-US" sz="2000" b="1" i="0" dirty="0"/>
            <a:t>Disruptions of internal operations;</a:t>
          </a:r>
          <a:endParaRPr lang="ar-EG" sz="2000" b="1" dirty="0"/>
        </a:p>
      </dgm:t>
    </dgm:pt>
    <dgm:pt modelId="{A8D44F7A-AC95-47EC-8437-7E075D5CD1B0}" type="parTrans" cxnId="{08E3D35E-8256-433E-849E-30072BEEBB2D}">
      <dgm:prSet/>
      <dgm:spPr/>
      <dgm:t>
        <a:bodyPr/>
        <a:lstStyle/>
        <a:p>
          <a:pPr rtl="1"/>
          <a:endParaRPr lang="ar-EG"/>
        </a:p>
      </dgm:t>
    </dgm:pt>
    <dgm:pt modelId="{E7FBEC15-2BA9-4940-93DB-BC41A0E34330}" type="sibTrans" cxnId="{08E3D35E-8256-433E-849E-30072BEEBB2D}">
      <dgm:prSet/>
      <dgm:spPr/>
      <dgm:t>
        <a:bodyPr/>
        <a:lstStyle/>
        <a:p>
          <a:pPr rtl="1"/>
          <a:endParaRPr lang="ar-EG"/>
        </a:p>
      </dgm:t>
    </dgm:pt>
    <dgm:pt modelId="{5632602B-2310-4739-904F-636A0D128461}">
      <dgm:prSet phldrT="[Text]" custT="1"/>
      <dgm:spPr/>
      <dgm:t>
        <a:bodyPr/>
        <a:lstStyle/>
        <a:p>
          <a:pPr algn="l" rtl="1">
            <a:buFont typeface="Arial" panose="020B0604020202020204" pitchFamily="34" charset="0"/>
            <a:buChar char="•"/>
          </a:pPr>
          <a:r>
            <a:rPr lang="en-US" sz="2000" b="1" i="0" dirty="0"/>
            <a:t>Changes in management, key personnel, and business processes;</a:t>
          </a:r>
          <a:endParaRPr lang="ar-EG" sz="2000" b="1" dirty="0"/>
        </a:p>
      </dgm:t>
    </dgm:pt>
    <dgm:pt modelId="{A37037DD-3C10-4207-96F9-CADCF2048129}" type="parTrans" cxnId="{85C4406F-2188-45C7-AF4F-E93EB762FA4A}">
      <dgm:prSet/>
      <dgm:spPr/>
      <dgm:t>
        <a:bodyPr/>
        <a:lstStyle/>
        <a:p>
          <a:pPr rtl="1"/>
          <a:endParaRPr lang="ar-EG"/>
        </a:p>
      </dgm:t>
    </dgm:pt>
    <dgm:pt modelId="{2437B429-1C32-4BE2-83C6-C67B1652BC31}" type="sibTrans" cxnId="{85C4406F-2188-45C7-AF4F-E93EB762FA4A}">
      <dgm:prSet/>
      <dgm:spPr/>
      <dgm:t>
        <a:bodyPr/>
        <a:lstStyle/>
        <a:p>
          <a:pPr rtl="1"/>
          <a:endParaRPr lang="ar-EG"/>
        </a:p>
      </dgm:t>
    </dgm:pt>
    <dgm:pt modelId="{14B60AED-E7A8-446F-8FD8-EEF7E25475B8}">
      <dgm:prSet phldrT="[Text]" custT="1"/>
      <dgm:spPr/>
      <dgm:t>
        <a:bodyPr/>
        <a:lstStyle/>
        <a:p>
          <a:pPr algn="l" rtl="1">
            <a:buFont typeface="Arial" panose="020B0604020202020204" pitchFamily="34" charset="0"/>
            <a:buChar char="•"/>
          </a:pPr>
          <a:r>
            <a:rPr lang="en-US" sz="2000" b="1" i="0" dirty="0"/>
            <a:t>Not having the goods to meet customers’ needs.</a:t>
          </a:r>
          <a:endParaRPr lang="ar-EG" sz="2000" b="1" dirty="0"/>
        </a:p>
      </dgm:t>
    </dgm:pt>
    <dgm:pt modelId="{55C1D141-A5D6-481A-8FF1-716951D2CBA0}" type="parTrans" cxnId="{4C2F7CED-0172-4E81-9E5D-B9B8E1584179}">
      <dgm:prSet/>
      <dgm:spPr/>
      <dgm:t>
        <a:bodyPr/>
        <a:lstStyle/>
        <a:p>
          <a:pPr rtl="1"/>
          <a:endParaRPr lang="ar-EG"/>
        </a:p>
      </dgm:t>
    </dgm:pt>
    <dgm:pt modelId="{7C8A8943-8CA2-451C-80E2-659BA694911B}" type="sibTrans" cxnId="{4C2F7CED-0172-4E81-9E5D-B9B8E1584179}">
      <dgm:prSet/>
      <dgm:spPr/>
      <dgm:t>
        <a:bodyPr/>
        <a:lstStyle/>
        <a:p>
          <a:pPr rtl="1"/>
          <a:endParaRPr lang="ar-EG"/>
        </a:p>
      </dgm:t>
    </dgm:pt>
    <dgm:pt modelId="{F589D099-776F-480D-B21F-E1D61BF47CC9}">
      <dgm:prSet custT="1"/>
      <dgm:spPr/>
      <dgm:t>
        <a:bodyPr/>
        <a:lstStyle/>
        <a:p>
          <a:pPr algn="l" rtl="1">
            <a:buFont typeface="Arial" panose="020B0604020202020204" pitchFamily="34" charset="0"/>
            <a:buChar char="•"/>
          </a:pPr>
          <a:r>
            <a:rPr lang="en-US" sz="2000" b="1" i="0" dirty="0"/>
            <a:t>Not complying with environmental regulations or labor laws;</a:t>
          </a:r>
          <a:endParaRPr lang="ar-EG" sz="2000" b="1" dirty="0"/>
        </a:p>
      </dgm:t>
    </dgm:pt>
    <dgm:pt modelId="{93394197-B9EE-45C2-AE6F-1859669FE0CC}" type="parTrans" cxnId="{73F27CE8-5786-43D5-AA57-6963BE329A20}">
      <dgm:prSet/>
      <dgm:spPr/>
      <dgm:t>
        <a:bodyPr/>
        <a:lstStyle/>
        <a:p>
          <a:pPr rtl="1"/>
          <a:endParaRPr lang="ar-EG"/>
        </a:p>
      </dgm:t>
    </dgm:pt>
    <dgm:pt modelId="{82CF1165-B097-4CB1-A710-7317F9FFF59D}" type="sibTrans" cxnId="{73F27CE8-5786-43D5-AA57-6963BE329A20}">
      <dgm:prSet/>
      <dgm:spPr/>
      <dgm:t>
        <a:bodyPr/>
        <a:lstStyle/>
        <a:p>
          <a:pPr rtl="1"/>
          <a:endParaRPr lang="ar-EG"/>
        </a:p>
      </dgm:t>
    </dgm:pt>
    <dgm:pt modelId="{B06C23AE-31F2-4FB5-9954-4ECC11D08E6D}" type="pres">
      <dgm:prSet presAssocID="{DB4537F4-9AA7-4C9B-8442-5D723AD668A0}" presName="Name0" presStyleCnt="0">
        <dgm:presLayoutVars>
          <dgm:dir/>
          <dgm:resizeHandles val="exact"/>
        </dgm:presLayoutVars>
      </dgm:prSet>
      <dgm:spPr/>
    </dgm:pt>
    <dgm:pt modelId="{D2F60363-F958-4952-9D9F-41B83D90E35F}" type="pres">
      <dgm:prSet presAssocID="{0BCE1480-04D6-431F-BC6F-B83268098001}" presName="composite" presStyleCnt="0"/>
      <dgm:spPr/>
    </dgm:pt>
    <dgm:pt modelId="{D3CF7184-2AC7-4AF0-8699-0280849B6B15}" type="pres">
      <dgm:prSet presAssocID="{0BCE1480-04D6-431F-BC6F-B83268098001}" presName="rect1" presStyleLbl="trAlignAcc1" presStyleIdx="0" presStyleCnt="6" custScaleY="163577">
        <dgm:presLayoutVars>
          <dgm:bulletEnabled val="1"/>
        </dgm:presLayoutVars>
      </dgm:prSet>
      <dgm:spPr/>
    </dgm:pt>
    <dgm:pt modelId="{E6C33281-4ABC-4CE9-B602-AF793FF02D5D}" type="pres">
      <dgm:prSet presAssocID="{0BCE1480-04D6-431F-BC6F-B83268098001}" presName="rect2" presStyleLbl="fgImgPlace1" presStyleIdx="0" presStyleCnt="6"/>
      <dgm:spPr/>
    </dgm:pt>
    <dgm:pt modelId="{FB763362-F307-4FC9-A54B-2D8B697C1CE2}" type="pres">
      <dgm:prSet presAssocID="{218B55A6-D09E-4DA3-BA99-BABF4A72D824}" presName="sibTrans" presStyleCnt="0"/>
      <dgm:spPr/>
    </dgm:pt>
    <dgm:pt modelId="{5EBAD70E-4FD3-4C94-8441-83CCB5B952C3}" type="pres">
      <dgm:prSet presAssocID="{F71BEA15-64DE-402D-BA36-8F25D5344823}" presName="composite" presStyleCnt="0"/>
      <dgm:spPr/>
    </dgm:pt>
    <dgm:pt modelId="{09034B58-8900-4089-A545-5280DEE6154B}" type="pres">
      <dgm:prSet presAssocID="{F71BEA15-64DE-402D-BA36-8F25D5344823}" presName="rect1" presStyleLbl="trAlignAcc1" presStyleIdx="1" presStyleCnt="6">
        <dgm:presLayoutVars>
          <dgm:bulletEnabled val="1"/>
        </dgm:presLayoutVars>
      </dgm:prSet>
      <dgm:spPr/>
    </dgm:pt>
    <dgm:pt modelId="{6C002504-D4E0-464F-807D-6A4810BB0B0D}" type="pres">
      <dgm:prSet presAssocID="{F71BEA15-64DE-402D-BA36-8F25D5344823}" presName="rect2" presStyleLbl="fgImgPlace1" presStyleIdx="1" presStyleCnt="6"/>
      <dgm:spPr/>
    </dgm:pt>
    <dgm:pt modelId="{730A4E06-4CBE-4F46-BD7C-9D7C8A63336A}" type="pres">
      <dgm:prSet presAssocID="{FA1CDCF2-E277-4A83-AFE3-D7136EFF31AE}" presName="sibTrans" presStyleCnt="0"/>
      <dgm:spPr/>
    </dgm:pt>
    <dgm:pt modelId="{DD1BA149-D692-4D48-B5CB-23EE089922C9}" type="pres">
      <dgm:prSet presAssocID="{90125B84-9152-4422-B552-71C7D70EB840}" presName="composite" presStyleCnt="0"/>
      <dgm:spPr/>
    </dgm:pt>
    <dgm:pt modelId="{A97E617F-F96B-484E-B529-4F6A5CA169F0}" type="pres">
      <dgm:prSet presAssocID="{90125B84-9152-4422-B552-71C7D70EB840}" presName="rect1" presStyleLbl="trAlignAcc1" presStyleIdx="2" presStyleCnt="6">
        <dgm:presLayoutVars>
          <dgm:bulletEnabled val="1"/>
        </dgm:presLayoutVars>
      </dgm:prSet>
      <dgm:spPr/>
    </dgm:pt>
    <dgm:pt modelId="{74410078-4645-489C-AD32-903F224322E2}" type="pres">
      <dgm:prSet presAssocID="{90125B84-9152-4422-B552-71C7D70EB840}" presName="rect2" presStyleLbl="fgImgPlace1" presStyleIdx="2" presStyleCnt="6"/>
      <dgm:spPr/>
    </dgm:pt>
    <dgm:pt modelId="{9D107E7C-3F0F-47F8-83E6-BCF988C8C44A}" type="pres">
      <dgm:prSet presAssocID="{E7FBEC15-2BA9-4940-93DB-BC41A0E34330}" presName="sibTrans" presStyleCnt="0"/>
      <dgm:spPr/>
    </dgm:pt>
    <dgm:pt modelId="{65877F28-04A0-463C-BDFD-06E699E217F2}" type="pres">
      <dgm:prSet presAssocID="{5632602B-2310-4739-904F-636A0D128461}" presName="composite" presStyleCnt="0"/>
      <dgm:spPr/>
    </dgm:pt>
    <dgm:pt modelId="{635C9F9D-353B-469A-BCF0-34917F2274FD}" type="pres">
      <dgm:prSet presAssocID="{5632602B-2310-4739-904F-636A0D128461}" presName="rect1" presStyleLbl="trAlignAcc1" presStyleIdx="3" presStyleCnt="6" custScaleY="135309">
        <dgm:presLayoutVars>
          <dgm:bulletEnabled val="1"/>
        </dgm:presLayoutVars>
      </dgm:prSet>
      <dgm:spPr/>
    </dgm:pt>
    <dgm:pt modelId="{24F9F38E-9A59-41DB-8D86-C750E4EDDE25}" type="pres">
      <dgm:prSet presAssocID="{5632602B-2310-4739-904F-636A0D128461}" presName="rect2" presStyleLbl="fgImgPlace1" presStyleIdx="3" presStyleCnt="6"/>
      <dgm:spPr/>
    </dgm:pt>
    <dgm:pt modelId="{C2A2744E-BE42-4FD4-B9B3-69CEDF650106}" type="pres">
      <dgm:prSet presAssocID="{2437B429-1C32-4BE2-83C6-C67B1652BC31}" presName="sibTrans" presStyleCnt="0"/>
      <dgm:spPr/>
    </dgm:pt>
    <dgm:pt modelId="{5A7E36FD-97B6-421E-9C9D-01F0B86AFD87}" type="pres">
      <dgm:prSet presAssocID="{14B60AED-E7A8-446F-8FD8-EEF7E25475B8}" presName="composite" presStyleCnt="0"/>
      <dgm:spPr/>
    </dgm:pt>
    <dgm:pt modelId="{E7F3136A-55CB-4C1D-B81C-D2C36CEE289E}" type="pres">
      <dgm:prSet presAssocID="{14B60AED-E7A8-446F-8FD8-EEF7E25475B8}" presName="rect1" presStyleLbl="trAlignAcc1" presStyleIdx="4" presStyleCnt="6">
        <dgm:presLayoutVars>
          <dgm:bulletEnabled val="1"/>
        </dgm:presLayoutVars>
      </dgm:prSet>
      <dgm:spPr/>
    </dgm:pt>
    <dgm:pt modelId="{9F7C0BC2-19F5-4F25-A8E1-4C96A20F316A}" type="pres">
      <dgm:prSet presAssocID="{14B60AED-E7A8-446F-8FD8-EEF7E25475B8}" presName="rect2" presStyleLbl="fgImgPlace1" presStyleIdx="4" presStyleCnt="6"/>
      <dgm:spPr/>
    </dgm:pt>
    <dgm:pt modelId="{3DC33346-0382-4CD6-9519-79BB252E6983}" type="pres">
      <dgm:prSet presAssocID="{7C8A8943-8CA2-451C-80E2-659BA694911B}" presName="sibTrans" presStyleCnt="0"/>
      <dgm:spPr/>
    </dgm:pt>
    <dgm:pt modelId="{E08C9980-64FA-47BE-A6B7-64E58EB18271}" type="pres">
      <dgm:prSet presAssocID="{F589D099-776F-480D-B21F-E1D61BF47CC9}" presName="composite" presStyleCnt="0"/>
      <dgm:spPr/>
    </dgm:pt>
    <dgm:pt modelId="{D6557D61-1AD5-4E5C-9CD7-DAFFBF64D6EE}" type="pres">
      <dgm:prSet presAssocID="{F589D099-776F-480D-B21F-E1D61BF47CC9}" presName="rect1" presStyleLbl="trAlignAcc1" presStyleIdx="5" presStyleCnt="6">
        <dgm:presLayoutVars>
          <dgm:bulletEnabled val="1"/>
        </dgm:presLayoutVars>
      </dgm:prSet>
      <dgm:spPr/>
    </dgm:pt>
    <dgm:pt modelId="{BDF112C1-579D-454D-8AA5-DD36D6F6049F}" type="pres">
      <dgm:prSet presAssocID="{F589D099-776F-480D-B21F-E1D61BF47CC9}" presName="rect2" presStyleLbl="fgImgPlace1" presStyleIdx="5" presStyleCnt="6"/>
      <dgm:spPr/>
    </dgm:pt>
  </dgm:ptLst>
  <dgm:cxnLst>
    <dgm:cxn modelId="{12404E04-35B8-4819-AE2F-0F87E8235B52}" srcId="{DB4537F4-9AA7-4C9B-8442-5D723AD668A0}" destId="{0BCE1480-04D6-431F-BC6F-B83268098001}" srcOrd="0" destOrd="0" parTransId="{00B24CAA-A892-47CE-80B7-10523E6DEA89}" sibTransId="{218B55A6-D09E-4DA3-BA99-BABF4A72D824}"/>
    <dgm:cxn modelId="{BB9CE60F-4F99-43FE-AC11-6C8C5B915C9C}" type="presOf" srcId="{14B60AED-E7A8-446F-8FD8-EEF7E25475B8}" destId="{E7F3136A-55CB-4C1D-B81C-D2C36CEE289E}" srcOrd="0" destOrd="0" presId="urn:microsoft.com/office/officeart/2008/layout/PictureStrips"/>
    <dgm:cxn modelId="{08E3D35E-8256-433E-849E-30072BEEBB2D}" srcId="{DB4537F4-9AA7-4C9B-8442-5D723AD668A0}" destId="{90125B84-9152-4422-B552-71C7D70EB840}" srcOrd="2" destOrd="0" parTransId="{A8D44F7A-AC95-47EC-8437-7E075D5CD1B0}" sibTransId="{E7FBEC15-2BA9-4940-93DB-BC41A0E34330}"/>
    <dgm:cxn modelId="{85C4406F-2188-45C7-AF4F-E93EB762FA4A}" srcId="{DB4537F4-9AA7-4C9B-8442-5D723AD668A0}" destId="{5632602B-2310-4739-904F-636A0D128461}" srcOrd="3" destOrd="0" parTransId="{A37037DD-3C10-4207-96F9-CADCF2048129}" sibTransId="{2437B429-1C32-4BE2-83C6-C67B1652BC31}"/>
    <dgm:cxn modelId="{1CFDE078-478E-45B0-9240-6F4EA06867DF}" type="presOf" srcId="{0BCE1480-04D6-431F-BC6F-B83268098001}" destId="{D3CF7184-2AC7-4AF0-8699-0280849B6B15}" srcOrd="0" destOrd="0" presId="urn:microsoft.com/office/officeart/2008/layout/PictureStrips"/>
    <dgm:cxn modelId="{C9B9E878-A8CF-4153-8A71-4C767F6B744B}" srcId="{DB4537F4-9AA7-4C9B-8442-5D723AD668A0}" destId="{F71BEA15-64DE-402D-BA36-8F25D5344823}" srcOrd="1" destOrd="0" parTransId="{0204412B-D0BE-4CCC-81B5-742A544B5AC4}" sibTransId="{FA1CDCF2-E277-4A83-AFE3-D7136EFF31AE}"/>
    <dgm:cxn modelId="{7575827D-3FB3-4683-A98F-1352BD487A4A}" type="presOf" srcId="{DB4537F4-9AA7-4C9B-8442-5D723AD668A0}" destId="{B06C23AE-31F2-4FB5-9954-4ECC11D08E6D}" srcOrd="0" destOrd="0" presId="urn:microsoft.com/office/officeart/2008/layout/PictureStrips"/>
    <dgm:cxn modelId="{6ACD35B2-E6C0-48D8-9EA7-86B4EB521A4F}" type="presOf" srcId="{90125B84-9152-4422-B552-71C7D70EB840}" destId="{A97E617F-F96B-484E-B529-4F6A5CA169F0}" srcOrd="0" destOrd="0" presId="urn:microsoft.com/office/officeart/2008/layout/PictureStrips"/>
    <dgm:cxn modelId="{4E8DF7B3-2AD9-41EE-ABD7-5BBAFFE31E58}" type="presOf" srcId="{5632602B-2310-4739-904F-636A0D128461}" destId="{635C9F9D-353B-469A-BCF0-34917F2274FD}" srcOrd="0" destOrd="0" presId="urn:microsoft.com/office/officeart/2008/layout/PictureStrips"/>
    <dgm:cxn modelId="{9D8BC9B5-6EB6-4CAE-A24F-3190A9FA930B}" type="presOf" srcId="{F589D099-776F-480D-B21F-E1D61BF47CC9}" destId="{D6557D61-1AD5-4E5C-9CD7-DAFFBF64D6EE}" srcOrd="0" destOrd="0" presId="urn:microsoft.com/office/officeart/2008/layout/PictureStrips"/>
    <dgm:cxn modelId="{73F27CE8-5786-43D5-AA57-6963BE329A20}" srcId="{DB4537F4-9AA7-4C9B-8442-5D723AD668A0}" destId="{F589D099-776F-480D-B21F-E1D61BF47CC9}" srcOrd="5" destOrd="0" parTransId="{93394197-B9EE-45C2-AE6F-1859669FE0CC}" sibTransId="{82CF1165-B097-4CB1-A710-7317F9FFF59D}"/>
    <dgm:cxn modelId="{4C2F7CED-0172-4E81-9E5D-B9B8E1584179}" srcId="{DB4537F4-9AA7-4C9B-8442-5D723AD668A0}" destId="{14B60AED-E7A8-446F-8FD8-EEF7E25475B8}" srcOrd="4" destOrd="0" parTransId="{55C1D141-A5D6-481A-8FF1-716951D2CBA0}" sibTransId="{7C8A8943-8CA2-451C-80E2-659BA694911B}"/>
    <dgm:cxn modelId="{08E82BF4-CA73-4DB2-ABF3-9D5BC239E673}" type="presOf" srcId="{F71BEA15-64DE-402D-BA36-8F25D5344823}" destId="{09034B58-8900-4089-A545-5280DEE6154B}" srcOrd="0" destOrd="0" presId="urn:microsoft.com/office/officeart/2008/layout/PictureStrips"/>
    <dgm:cxn modelId="{DD3C27D3-32A7-4ED1-813F-6EB1C080795D}" type="presParOf" srcId="{B06C23AE-31F2-4FB5-9954-4ECC11D08E6D}" destId="{D2F60363-F958-4952-9D9F-41B83D90E35F}" srcOrd="0" destOrd="0" presId="urn:microsoft.com/office/officeart/2008/layout/PictureStrips"/>
    <dgm:cxn modelId="{EAF33F1A-8C5F-436C-9F39-572739E8338E}" type="presParOf" srcId="{D2F60363-F958-4952-9D9F-41B83D90E35F}" destId="{D3CF7184-2AC7-4AF0-8699-0280849B6B15}" srcOrd="0" destOrd="0" presId="urn:microsoft.com/office/officeart/2008/layout/PictureStrips"/>
    <dgm:cxn modelId="{D4066F72-1640-445C-BA6A-5D9FB2ACAC9F}" type="presParOf" srcId="{D2F60363-F958-4952-9D9F-41B83D90E35F}" destId="{E6C33281-4ABC-4CE9-B602-AF793FF02D5D}" srcOrd="1" destOrd="0" presId="urn:microsoft.com/office/officeart/2008/layout/PictureStrips"/>
    <dgm:cxn modelId="{0CD0372B-A01E-4AB3-B7DE-1C3459D0AA71}" type="presParOf" srcId="{B06C23AE-31F2-4FB5-9954-4ECC11D08E6D}" destId="{FB763362-F307-4FC9-A54B-2D8B697C1CE2}" srcOrd="1" destOrd="0" presId="urn:microsoft.com/office/officeart/2008/layout/PictureStrips"/>
    <dgm:cxn modelId="{591E4AB7-06AF-4AC4-A851-B2664BAD12B9}" type="presParOf" srcId="{B06C23AE-31F2-4FB5-9954-4ECC11D08E6D}" destId="{5EBAD70E-4FD3-4C94-8441-83CCB5B952C3}" srcOrd="2" destOrd="0" presId="urn:microsoft.com/office/officeart/2008/layout/PictureStrips"/>
    <dgm:cxn modelId="{AEEEA1D1-D16C-4D04-A7E2-8A16136CF8BE}" type="presParOf" srcId="{5EBAD70E-4FD3-4C94-8441-83CCB5B952C3}" destId="{09034B58-8900-4089-A545-5280DEE6154B}" srcOrd="0" destOrd="0" presId="urn:microsoft.com/office/officeart/2008/layout/PictureStrips"/>
    <dgm:cxn modelId="{6BD70F6F-B7CF-492E-944A-1262C5EB1506}" type="presParOf" srcId="{5EBAD70E-4FD3-4C94-8441-83CCB5B952C3}" destId="{6C002504-D4E0-464F-807D-6A4810BB0B0D}" srcOrd="1" destOrd="0" presId="urn:microsoft.com/office/officeart/2008/layout/PictureStrips"/>
    <dgm:cxn modelId="{0D59B81B-6CEE-4F3F-A6D7-28AC8F555D4F}" type="presParOf" srcId="{B06C23AE-31F2-4FB5-9954-4ECC11D08E6D}" destId="{730A4E06-4CBE-4F46-BD7C-9D7C8A63336A}" srcOrd="3" destOrd="0" presId="urn:microsoft.com/office/officeart/2008/layout/PictureStrips"/>
    <dgm:cxn modelId="{1935E085-C656-44BD-A0F0-B265C982DAF9}" type="presParOf" srcId="{B06C23AE-31F2-4FB5-9954-4ECC11D08E6D}" destId="{DD1BA149-D692-4D48-B5CB-23EE089922C9}" srcOrd="4" destOrd="0" presId="urn:microsoft.com/office/officeart/2008/layout/PictureStrips"/>
    <dgm:cxn modelId="{781F3A66-9F8E-4751-AF0E-2D8785D64F07}" type="presParOf" srcId="{DD1BA149-D692-4D48-B5CB-23EE089922C9}" destId="{A97E617F-F96B-484E-B529-4F6A5CA169F0}" srcOrd="0" destOrd="0" presId="urn:microsoft.com/office/officeart/2008/layout/PictureStrips"/>
    <dgm:cxn modelId="{75F3A12B-ACBE-4EC8-98DA-64EE56F320FD}" type="presParOf" srcId="{DD1BA149-D692-4D48-B5CB-23EE089922C9}" destId="{74410078-4645-489C-AD32-903F224322E2}" srcOrd="1" destOrd="0" presId="urn:microsoft.com/office/officeart/2008/layout/PictureStrips"/>
    <dgm:cxn modelId="{A2958A66-59FC-43F3-8821-F7B935750388}" type="presParOf" srcId="{B06C23AE-31F2-4FB5-9954-4ECC11D08E6D}" destId="{9D107E7C-3F0F-47F8-83E6-BCF988C8C44A}" srcOrd="5" destOrd="0" presId="urn:microsoft.com/office/officeart/2008/layout/PictureStrips"/>
    <dgm:cxn modelId="{29BF1DBB-4C37-4D77-94EB-C958F1FDFE6C}" type="presParOf" srcId="{B06C23AE-31F2-4FB5-9954-4ECC11D08E6D}" destId="{65877F28-04A0-463C-BDFD-06E699E217F2}" srcOrd="6" destOrd="0" presId="urn:microsoft.com/office/officeart/2008/layout/PictureStrips"/>
    <dgm:cxn modelId="{B5F5FC41-782A-472B-BE6B-528147DDF7AB}" type="presParOf" srcId="{65877F28-04A0-463C-BDFD-06E699E217F2}" destId="{635C9F9D-353B-469A-BCF0-34917F2274FD}" srcOrd="0" destOrd="0" presId="urn:microsoft.com/office/officeart/2008/layout/PictureStrips"/>
    <dgm:cxn modelId="{C144CD30-E692-48B0-8366-376E9714EDE7}" type="presParOf" srcId="{65877F28-04A0-463C-BDFD-06E699E217F2}" destId="{24F9F38E-9A59-41DB-8D86-C750E4EDDE25}" srcOrd="1" destOrd="0" presId="urn:microsoft.com/office/officeart/2008/layout/PictureStrips"/>
    <dgm:cxn modelId="{C713AD18-DDFB-47B2-9997-2990B2F2364D}" type="presParOf" srcId="{B06C23AE-31F2-4FB5-9954-4ECC11D08E6D}" destId="{C2A2744E-BE42-4FD4-B9B3-69CEDF650106}" srcOrd="7" destOrd="0" presId="urn:microsoft.com/office/officeart/2008/layout/PictureStrips"/>
    <dgm:cxn modelId="{3D14E6F8-01B1-45FA-A0B8-3BDFFD8037DE}" type="presParOf" srcId="{B06C23AE-31F2-4FB5-9954-4ECC11D08E6D}" destId="{5A7E36FD-97B6-421E-9C9D-01F0B86AFD87}" srcOrd="8" destOrd="0" presId="urn:microsoft.com/office/officeart/2008/layout/PictureStrips"/>
    <dgm:cxn modelId="{4438E92A-5B01-4E85-B194-C2630360F0D4}" type="presParOf" srcId="{5A7E36FD-97B6-421E-9C9D-01F0B86AFD87}" destId="{E7F3136A-55CB-4C1D-B81C-D2C36CEE289E}" srcOrd="0" destOrd="0" presId="urn:microsoft.com/office/officeart/2008/layout/PictureStrips"/>
    <dgm:cxn modelId="{9F440E8A-F730-451F-810E-4140D7DE91A9}" type="presParOf" srcId="{5A7E36FD-97B6-421E-9C9D-01F0B86AFD87}" destId="{9F7C0BC2-19F5-4F25-A8E1-4C96A20F316A}" srcOrd="1" destOrd="0" presId="urn:microsoft.com/office/officeart/2008/layout/PictureStrips"/>
    <dgm:cxn modelId="{A74B9CC1-EEED-4123-8C0B-FB18A91B2F55}" type="presParOf" srcId="{B06C23AE-31F2-4FB5-9954-4ECC11D08E6D}" destId="{3DC33346-0382-4CD6-9519-79BB252E6983}" srcOrd="9" destOrd="0" presId="urn:microsoft.com/office/officeart/2008/layout/PictureStrips"/>
    <dgm:cxn modelId="{27C81807-81B9-4527-A132-1FFF5F2F7327}" type="presParOf" srcId="{B06C23AE-31F2-4FB5-9954-4ECC11D08E6D}" destId="{E08C9980-64FA-47BE-A6B7-64E58EB18271}" srcOrd="10" destOrd="0" presId="urn:microsoft.com/office/officeart/2008/layout/PictureStrips"/>
    <dgm:cxn modelId="{D0EED9A0-F003-4C6A-8222-58A2A2DF89E7}" type="presParOf" srcId="{E08C9980-64FA-47BE-A6B7-64E58EB18271}" destId="{D6557D61-1AD5-4E5C-9CD7-DAFFBF64D6EE}" srcOrd="0" destOrd="0" presId="urn:microsoft.com/office/officeart/2008/layout/PictureStrips"/>
    <dgm:cxn modelId="{6879FE12-56E6-41E3-BA57-AD430009D98F}" type="presParOf" srcId="{E08C9980-64FA-47BE-A6B7-64E58EB18271}" destId="{BDF112C1-579D-454D-8AA5-DD36D6F6049F}" srcOrd="1" destOrd="0" presId="urn:microsoft.com/office/officeart/2008/layout/PictureStrip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B8077D-9EA9-4DAC-A819-2C5E95510EAA}" type="doc">
      <dgm:prSet loTypeId="urn:microsoft.com/office/officeart/2005/8/layout/target3" loCatId="list" qsTypeId="urn:microsoft.com/office/officeart/2005/8/quickstyle/3d3" qsCatId="3D" csTypeId="urn:microsoft.com/office/officeart/2005/8/colors/colorful4" csCatId="colorful" phldr="1"/>
      <dgm:spPr/>
      <dgm:t>
        <a:bodyPr/>
        <a:lstStyle/>
        <a:p>
          <a:pPr rtl="1"/>
          <a:endParaRPr lang="ar-EG"/>
        </a:p>
      </dgm:t>
    </dgm:pt>
    <dgm:pt modelId="{0600231E-FFAB-48F3-BA33-5D519C6C267B}">
      <dgm:prSet phldrT="[Text]" custT="1"/>
      <dgm:spPr/>
      <dgm:t>
        <a:bodyPr/>
        <a:lstStyle/>
        <a:p>
          <a:pPr rtl="1">
            <a:buFont typeface="Arial" panose="020B0604020202020204" pitchFamily="34" charset="0"/>
            <a:buChar char="•"/>
          </a:pPr>
          <a:r>
            <a:rPr lang="en-US" sz="2400" b="0" i="0" dirty="0"/>
            <a:t>Social, governmental, and economic factors, including the threat of terrorism;</a:t>
          </a:r>
          <a:endParaRPr lang="ar-EG" sz="2400" dirty="0"/>
        </a:p>
      </dgm:t>
    </dgm:pt>
    <dgm:pt modelId="{D3FB8A1D-2EF2-40B7-B9B6-DFBD40ABD38F}" type="parTrans" cxnId="{A5F77183-BCCF-42AB-ABE8-5FB000510D48}">
      <dgm:prSet/>
      <dgm:spPr/>
      <dgm:t>
        <a:bodyPr/>
        <a:lstStyle/>
        <a:p>
          <a:pPr rtl="1"/>
          <a:endParaRPr lang="ar-EG"/>
        </a:p>
      </dgm:t>
    </dgm:pt>
    <dgm:pt modelId="{330CDB72-6612-468E-95A4-E3F5BE55B977}" type="sibTrans" cxnId="{A5F77183-BCCF-42AB-ABE8-5FB000510D48}">
      <dgm:prSet/>
      <dgm:spPr/>
      <dgm:t>
        <a:bodyPr/>
        <a:lstStyle/>
        <a:p>
          <a:pPr rtl="1"/>
          <a:endParaRPr lang="ar-EG"/>
        </a:p>
      </dgm:t>
    </dgm:pt>
    <dgm:pt modelId="{2B79427F-832A-4863-9D51-C364F5D67D49}">
      <dgm:prSet phldrT="[Text]" custT="1"/>
      <dgm:spPr/>
      <dgm:t>
        <a:bodyPr/>
        <a:lstStyle/>
        <a:p>
          <a:pPr rtl="1">
            <a:buFont typeface="Arial" panose="020B0604020202020204" pitchFamily="34" charset="0"/>
            <a:buChar char="•"/>
          </a:pPr>
          <a:r>
            <a:rPr lang="en-US" sz="2400" b="0" i="0" dirty="0"/>
            <a:t>Interruptions to the flow of products, including raw materials, parts, and finished goods;</a:t>
          </a:r>
          <a:endParaRPr lang="ar-EG" sz="2400" dirty="0"/>
        </a:p>
      </dgm:t>
    </dgm:pt>
    <dgm:pt modelId="{E4ED45D8-9843-42C1-B530-A00BB8D15724}" type="parTrans" cxnId="{7C7E9FBC-5FA9-4098-8FD0-B59988857ACA}">
      <dgm:prSet/>
      <dgm:spPr/>
      <dgm:t>
        <a:bodyPr/>
        <a:lstStyle/>
        <a:p>
          <a:pPr rtl="1"/>
          <a:endParaRPr lang="ar-EG"/>
        </a:p>
      </dgm:t>
    </dgm:pt>
    <dgm:pt modelId="{7CBF857F-B94D-406A-9D2D-EFA0A0268C66}" type="sibTrans" cxnId="{7C7E9FBC-5FA9-4098-8FD0-B59988857ACA}">
      <dgm:prSet/>
      <dgm:spPr/>
      <dgm:t>
        <a:bodyPr/>
        <a:lstStyle/>
        <a:p>
          <a:pPr rtl="1"/>
          <a:endParaRPr lang="ar-EG"/>
        </a:p>
      </dgm:t>
    </dgm:pt>
    <dgm:pt modelId="{8CB755FC-BF73-4C7D-BF8D-F8E2BE352C0F}">
      <dgm:prSet phldrT="[Text]" custT="1"/>
      <dgm:spPr/>
      <dgm:t>
        <a:bodyPr/>
        <a:lstStyle/>
        <a:p>
          <a:pPr rtl="1">
            <a:buFont typeface="Arial" panose="020B0604020202020204" pitchFamily="34" charset="0"/>
            <a:buChar char="•"/>
          </a:pPr>
          <a:r>
            <a:rPr lang="en-US" sz="2400" b="0" i="0" dirty="0"/>
            <a:t>Unpredictable or misunderstood customer demand;</a:t>
          </a:r>
          <a:endParaRPr lang="ar-EG" sz="2400" dirty="0"/>
        </a:p>
      </dgm:t>
    </dgm:pt>
    <dgm:pt modelId="{BFF5108A-DBE5-477D-A538-6A8C53AC4383}" type="parTrans" cxnId="{67DDCB8F-3B8C-4166-B521-E3A910965911}">
      <dgm:prSet/>
      <dgm:spPr/>
      <dgm:t>
        <a:bodyPr/>
        <a:lstStyle/>
        <a:p>
          <a:pPr rtl="1"/>
          <a:endParaRPr lang="ar-EG"/>
        </a:p>
      </dgm:t>
    </dgm:pt>
    <dgm:pt modelId="{88163BD5-D2AE-4ED2-911E-7518B8D5CA26}" type="sibTrans" cxnId="{67DDCB8F-3B8C-4166-B521-E3A910965911}">
      <dgm:prSet/>
      <dgm:spPr/>
      <dgm:t>
        <a:bodyPr/>
        <a:lstStyle/>
        <a:p>
          <a:pPr rtl="1"/>
          <a:endParaRPr lang="ar-EG"/>
        </a:p>
      </dgm:t>
    </dgm:pt>
    <dgm:pt modelId="{79C6BB1D-98B0-43FC-88FC-159BF87A745A}">
      <dgm:prSet phldrT="[Text]" custT="1"/>
      <dgm:spPr/>
      <dgm:t>
        <a:bodyPr/>
        <a:lstStyle/>
        <a:p>
          <a:pPr rtl="1">
            <a:buFont typeface="Arial" panose="020B0604020202020204" pitchFamily="34" charset="0"/>
            <a:buChar char="•"/>
          </a:pPr>
          <a:r>
            <a:rPr lang="en-US" sz="2400" b="0" i="0" dirty="0"/>
            <a:t>Natural disasters, such as earthquakes, hurricanes, and tornadoes.</a:t>
          </a:r>
          <a:endParaRPr lang="ar-EG" sz="2400" dirty="0"/>
        </a:p>
      </dgm:t>
    </dgm:pt>
    <dgm:pt modelId="{1A24830A-ADE1-4D34-8EA0-A2BBE32CE791}" type="parTrans" cxnId="{1A5BD063-16ED-4AF7-948D-73AF7441FBB8}">
      <dgm:prSet/>
      <dgm:spPr/>
      <dgm:t>
        <a:bodyPr/>
        <a:lstStyle/>
        <a:p>
          <a:pPr rtl="1"/>
          <a:endParaRPr lang="ar-EG"/>
        </a:p>
      </dgm:t>
    </dgm:pt>
    <dgm:pt modelId="{960291FD-1942-4583-8507-5DFF414C45CE}" type="sibTrans" cxnId="{1A5BD063-16ED-4AF7-948D-73AF7441FBB8}">
      <dgm:prSet/>
      <dgm:spPr/>
      <dgm:t>
        <a:bodyPr/>
        <a:lstStyle/>
        <a:p>
          <a:pPr rtl="1"/>
          <a:endParaRPr lang="ar-EG"/>
        </a:p>
      </dgm:t>
    </dgm:pt>
    <dgm:pt modelId="{BF2BFDEA-0F61-4925-B8E9-089D8C20E4C3}">
      <dgm:prSet phldrT="[Text]" custT="1"/>
      <dgm:spPr/>
      <dgm:t>
        <a:bodyPr/>
        <a:lstStyle/>
        <a:p>
          <a:pPr rtl="1">
            <a:buFont typeface="Arial" panose="020B0604020202020204" pitchFamily="34" charset="0"/>
            <a:buChar char="•"/>
          </a:pPr>
          <a:r>
            <a:rPr lang="en-US" sz="2400" b="0" i="0" dirty="0">
              <a:hlinkClick xmlns:r="http://schemas.openxmlformats.org/officeDocument/2006/relationships" r:id="rId1"/>
            </a:rPr>
            <a:t>Supplier risk management</a:t>
          </a:r>
          <a:r>
            <a:rPr lang="en-US" sz="2400" b="0" i="0" dirty="0"/>
            <a:t>, including concerns related to a supplier’s physical facility and regulatory compliance;</a:t>
          </a:r>
          <a:endParaRPr lang="ar-EG" sz="2400" dirty="0"/>
        </a:p>
      </dgm:t>
    </dgm:pt>
    <dgm:pt modelId="{FC8E2C67-1498-4778-8558-4A9A152EDAF6}" type="parTrans" cxnId="{2F59137C-DD78-4462-BE56-AE079FFD45F7}">
      <dgm:prSet/>
      <dgm:spPr/>
      <dgm:t>
        <a:bodyPr/>
        <a:lstStyle/>
        <a:p>
          <a:pPr rtl="1"/>
          <a:endParaRPr lang="ar-EG"/>
        </a:p>
      </dgm:t>
    </dgm:pt>
    <dgm:pt modelId="{3CF9FAAB-940B-4BAA-8979-1E3915AC6361}" type="sibTrans" cxnId="{2F59137C-DD78-4462-BE56-AE079FFD45F7}">
      <dgm:prSet/>
      <dgm:spPr/>
      <dgm:t>
        <a:bodyPr/>
        <a:lstStyle/>
        <a:p>
          <a:pPr rtl="1"/>
          <a:endParaRPr lang="ar-EG"/>
        </a:p>
      </dgm:t>
    </dgm:pt>
    <dgm:pt modelId="{E54FBD26-784A-4E7B-B442-F4DA86F850F5}" type="pres">
      <dgm:prSet presAssocID="{66B8077D-9EA9-4DAC-A819-2C5E95510EAA}" presName="Name0" presStyleCnt="0">
        <dgm:presLayoutVars>
          <dgm:chMax val="7"/>
          <dgm:dir/>
          <dgm:animLvl val="lvl"/>
          <dgm:resizeHandles val="exact"/>
        </dgm:presLayoutVars>
      </dgm:prSet>
      <dgm:spPr/>
    </dgm:pt>
    <dgm:pt modelId="{B36EE522-00AD-4248-9631-0DD71FC5C3BF}" type="pres">
      <dgm:prSet presAssocID="{0600231E-FFAB-48F3-BA33-5D519C6C267B}" presName="circle1" presStyleLbl="node1" presStyleIdx="0" presStyleCnt="5"/>
      <dgm:spPr/>
    </dgm:pt>
    <dgm:pt modelId="{36F6275F-9069-4ACA-BF8D-136EDCF78680}" type="pres">
      <dgm:prSet presAssocID="{0600231E-FFAB-48F3-BA33-5D519C6C267B}" presName="space" presStyleCnt="0"/>
      <dgm:spPr/>
    </dgm:pt>
    <dgm:pt modelId="{35C56628-A4A9-476D-BA18-2E8EDB49C816}" type="pres">
      <dgm:prSet presAssocID="{0600231E-FFAB-48F3-BA33-5D519C6C267B}" presName="rect1" presStyleLbl="alignAcc1" presStyleIdx="0" presStyleCnt="5"/>
      <dgm:spPr/>
    </dgm:pt>
    <dgm:pt modelId="{32110DFE-90C0-4156-B87F-EA2226A1D214}" type="pres">
      <dgm:prSet presAssocID="{2B79427F-832A-4863-9D51-C364F5D67D49}" presName="vertSpace2" presStyleLbl="node1" presStyleIdx="0" presStyleCnt="5"/>
      <dgm:spPr/>
    </dgm:pt>
    <dgm:pt modelId="{85DD9C83-99C5-4359-B613-1BC154423556}" type="pres">
      <dgm:prSet presAssocID="{2B79427F-832A-4863-9D51-C364F5D67D49}" presName="circle2" presStyleLbl="node1" presStyleIdx="1" presStyleCnt="5"/>
      <dgm:spPr/>
    </dgm:pt>
    <dgm:pt modelId="{01E0CAA7-9955-422B-9D7C-B20B11B7D071}" type="pres">
      <dgm:prSet presAssocID="{2B79427F-832A-4863-9D51-C364F5D67D49}" presName="rect2" presStyleLbl="alignAcc1" presStyleIdx="1" presStyleCnt="5"/>
      <dgm:spPr/>
    </dgm:pt>
    <dgm:pt modelId="{983E2164-5F47-400A-8004-3593134A548D}" type="pres">
      <dgm:prSet presAssocID="{8CB755FC-BF73-4C7D-BF8D-F8E2BE352C0F}" presName="vertSpace3" presStyleLbl="node1" presStyleIdx="1" presStyleCnt="5"/>
      <dgm:spPr/>
    </dgm:pt>
    <dgm:pt modelId="{4BB09A53-A1A6-4243-AA73-8182BE3D92DD}" type="pres">
      <dgm:prSet presAssocID="{8CB755FC-BF73-4C7D-BF8D-F8E2BE352C0F}" presName="circle3" presStyleLbl="node1" presStyleIdx="2" presStyleCnt="5"/>
      <dgm:spPr/>
    </dgm:pt>
    <dgm:pt modelId="{F0749EBD-A3B4-46FA-A2CE-51A11C486B9E}" type="pres">
      <dgm:prSet presAssocID="{8CB755FC-BF73-4C7D-BF8D-F8E2BE352C0F}" presName="rect3" presStyleLbl="alignAcc1" presStyleIdx="2" presStyleCnt="5"/>
      <dgm:spPr/>
    </dgm:pt>
    <dgm:pt modelId="{455C90BB-756D-467A-8BE2-ADF3396B316D}" type="pres">
      <dgm:prSet presAssocID="{79C6BB1D-98B0-43FC-88FC-159BF87A745A}" presName="vertSpace4" presStyleLbl="node1" presStyleIdx="2" presStyleCnt="5"/>
      <dgm:spPr/>
    </dgm:pt>
    <dgm:pt modelId="{36818A07-993A-4A8A-A8B1-898E62C88994}" type="pres">
      <dgm:prSet presAssocID="{79C6BB1D-98B0-43FC-88FC-159BF87A745A}" presName="circle4" presStyleLbl="node1" presStyleIdx="3" presStyleCnt="5"/>
      <dgm:spPr/>
    </dgm:pt>
    <dgm:pt modelId="{2553112B-9848-4648-B266-36D2E2451BFE}" type="pres">
      <dgm:prSet presAssocID="{79C6BB1D-98B0-43FC-88FC-159BF87A745A}" presName="rect4" presStyleLbl="alignAcc1" presStyleIdx="3" presStyleCnt="5"/>
      <dgm:spPr/>
    </dgm:pt>
    <dgm:pt modelId="{350A9366-C3A9-4A53-BB5F-8999F2D35053}" type="pres">
      <dgm:prSet presAssocID="{BF2BFDEA-0F61-4925-B8E9-089D8C20E4C3}" presName="vertSpace5" presStyleLbl="node1" presStyleIdx="3" presStyleCnt="5"/>
      <dgm:spPr/>
    </dgm:pt>
    <dgm:pt modelId="{90D85F7B-73EE-47AE-822A-25309F6D6E04}" type="pres">
      <dgm:prSet presAssocID="{BF2BFDEA-0F61-4925-B8E9-089D8C20E4C3}" presName="circle5" presStyleLbl="node1" presStyleIdx="4" presStyleCnt="5"/>
      <dgm:spPr/>
    </dgm:pt>
    <dgm:pt modelId="{D7168434-826E-4946-A5CA-95D7DB3A1F3C}" type="pres">
      <dgm:prSet presAssocID="{BF2BFDEA-0F61-4925-B8E9-089D8C20E4C3}" presName="rect5" presStyleLbl="alignAcc1" presStyleIdx="4" presStyleCnt="5"/>
      <dgm:spPr/>
    </dgm:pt>
    <dgm:pt modelId="{E8E89093-130E-4C8E-8A79-8C03E7922C41}" type="pres">
      <dgm:prSet presAssocID="{0600231E-FFAB-48F3-BA33-5D519C6C267B}" presName="rect1ParTxNoCh" presStyleLbl="alignAcc1" presStyleIdx="4" presStyleCnt="5">
        <dgm:presLayoutVars>
          <dgm:chMax val="1"/>
          <dgm:bulletEnabled val="1"/>
        </dgm:presLayoutVars>
      </dgm:prSet>
      <dgm:spPr/>
    </dgm:pt>
    <dgm:pt modelId="{AA125894-50E6-466F-8CB8-384AAF6C5944}" type="pres">
      <dgm:prSet presAssocID="{2B79427F-832A-4863-9D51-C364F5D67D49}" presName="rect2ParTxNoCh" presStyleLbl="alignAcc1" presStyleIdx="4" presStyleCnt="5">
        <dgm:presLayoutVars>
          <dgm:chMax val="1"/>
          <dgm:bulletEnabled val="1"/>
        </dgm:presLayoutVars>
      </dgm:prSet>
      <dgm:spPr/>
    </dgm:pt>
    <dgm:pt modelId="{0A345927-43D5-4466-A0C4-AA09DCABAF0F}" type="pres">
      <dgm:prSet presAssocID="{8CB755FC-BF73-4C7D-BF8D-F8E2BE352C0F}" presName="rect3ParTxNoCh" presStyleLbl="alignAcc1" presStyleIdx="4" presStyleCnt="5">
        <dgm:presLayoutVars>
          <dgm:chMax val="1"/>
          <dgm:bulletEnabled val="1"/>
        </dgm:presLayoutVars>
      </dgm:prSet>
      <dgm:spPr/>
    </dgm:pt>
    <dgm:pt modelId="{EC20C702-42D6-4D46-B828-2D2EC901FD2A}" type="pres">
      <dgm:prSet presAssocID="{79C6BB1D-98B0-43FC-88FC-159BF87A745A}" presName="rect4ParTxNoCh" presStyleLbl="alignAcc1" presStyleIdx="4" presStyleCnt="5">
        <dgm:presLayoutVars>
          <dgm:chMax val="1"/>
          <dgm:bulletEnabled val="1"/>
        </dgm:presLayoutVars>
      </dgm:prSet>
      <dgm:spPr/>
    </dgm:pt>
    <dgm:pt modelId="{0C02F6B2-4054-4DB2-A8D4-339A62B6A0F9}" type="pres">
      <dgm:prSet presAssocID="{BF2BFDEA-0F61-4925-B8E9-089D8C20E4C3}" presName="rect5ParTxNoCh" presStyleLbl="alignAcc1" presStyleIdx="4" presStyleCnt="5">
        <dgm:presLayoutVars>
          <dgm:chMax val="1"/>
          <dgm:bulletEnabled val="1"/>
        </dgm:presLayoutVars>
      </dgm:prSet>
      <dgm:spPr/>
    </dgm:pt>
  </dgm:ptLst>
  <dgm:cxnLst>
    <dgm:cxn modelId="{09EEE30D-868C-4EC8-85A2-F0D96DD80D03}" type="presOf" srcId="{2B79427F-832A-4863-9D51-C364F5D67D49}" destId="{01E0CAA7-9955-422B-9D7C-B20B11B7D071}" srcOrd="0" destOrd="0" presId="urn:microsoft.com/office/officeart/2005/8/layout/target3"/>
    <dgm:cxn modelId="{D10FC517-2305-4A6C-A707-8DEAD56E979D}" type="presOf" srcId="{0600231E-FFAB-48F3-BA33-5D519C6C267B}" destId="{35C56628-A4A9-476D-BA18-2E8EDB49C816}" srcOrd="0" destOrd="0" presId="urn:microsoft.com/office/officeart/2005/8/layout/target3"/>
    <dgm:cxn modelId="{13EFD835-6D77-4B23-BB8E-0494FD202DBB}" type="presOf" srcId="{8CB755FC-BF73-4C7D-BF8D-F8E2BE352C0F}" destId="{0A345927-43D5-4466-A0C4-AA09DCABAF0F}" srcOrd="1" destOrd="0" presId="urn:microsoft.com/office/officeart/2005/8/layout/target3"/>
    <dgm:cxn modelId="{1A5BD063-16ED-4AF7-948D-73AF7441FBB8}" srcId="{66B8077D-9EA9-4DAC-A819-2C5E95510EAA}" destId="{79C6BB1D-98B0-43FC-88FC-159BF87A745A}" srcOrd="3" destOrd="0" parTransId="{1A24830A-ADE1-4D34-8EA0-A2BBE32CE791}" sibTransId="{960291FD-1942-4583-8507-5DFF414C45CE}"/>
    <dgm:cxn modelId="{24371A65-CD37-404C-AA93-2F479DE02F57}" type="presOf" srcId="{0600231E-FFAB-48F3-BA33-5D519C6C267B}" destId="{E8E89093-130E-4C8E-8A79-8C03E7922C41}" srcOrd="1" destOrd="0" presId="urn:microsoft.com/office/officeart/2005/8/layout/target3"/>
    <dgm:cxn modelId="{B318ED6C-3DB7-42D4-91D3-FA953A788D24}" type="presOf" srcId="{BF2BFDEA-0F61-4925-B8E9-089D8C20E4C3}" destId="{0C02F6B2-4054-4DB2-A8D4-339A62B6A0F9}" srcOrd="1" destOrd="0" presId="urn:microsoft.com/office/officeart/2005/8/layout/target3"/>
    <dgm:cxn modelId="{C1D24A78-B445-4458-9862-D92E0410BDD3}" type="presOf" srcId="{66B8077D-9EA9-4DAC-A819-2C5E95510EAA}" destId="{E54FBD26-784A-4E7B-B442-F4DA86F850F5}" srcOrd="0" destOrd="0" presId="urn:microsoft.com/office/officeart/2005/8/layout/target3"/>
    <dgm:cxn modelId="{2F59137C-DD78-4462-BE56-AE079FFD45F7}" srcId="{66B8077D-9EA9-4DAC-A819-2C5E95510EAA}" destId="{BF2BFDEA-0F61-4925-B8E9-089D8C20E4C3}" srcOrd="4" destOrd="0" parTransId="{FC8E2C67-1498-4778-8558-4A9A152EDAF6}" sibTransId="{3CF9FAAB-940B-4BAA-8979-1E3915AC6361}"/>
    <dgm:cxn modelId="{A5F77183-BCCF-42AB-ABE8-5FB000510D48}" srcId="{66B8077D-9EA9-4DAC-A819-2C5E95510EAA}" destId="{0600231E-FFAB-48F3-BA33-5D519C6C267B}" srcOrd="0" destOrd="0" parTransId="{D3FB8A1D-2EF2-40B7-B9B6-DFBD40ABD38F}" sibTransId="{330CDB72-6612-468E-95A4-E3F5BE55B977}"/>
    <dgm:cxn modelId="{67DDCB8F-3B8C-4166-B521-E3A910965911}" srcId="{66B8077D-9EA9-4DAC-A819-2C5E95510EAA}" destId="{8CB755FC-BF73-4C7D-BF8D-F8E2BE352C0F}" srcOrd="2" destOrd="0" parTransId="{BFF5108A-DBE5-477D-A538-6A8C53AC4383}" sibTransId="{88163BD5-D2AE-4ED2-911E-7518B8D5CA26}"/>
    <dgm:cxn modelId="{C7D520B1-51CF-4EFB-A013-3D17B5D8F7AF}" type="presOf" srcId="{79C6BB1D-98B0-43FC-88FC-159BF87A745A}" destId="{2553112B-9848-4648-B266-36D2E2451BFE}" srcOrd="0" destOrd="0" presId="urn:microsoft.com/office/officeart/2005/8/layout/target3"/>
    <dgm:cxn modelId="{7C7E9FBC-5FA9-4098-8FD0-B59988857ACA}" srcId="{66B8077D-9EA9-4DAC-A819-2C5E95510EAA}" destId="{2B79427F-832A-4863-9D51-C364F5D67D49}" srcOrd="1" destOrd="0" parTransId="{E4ED45D8-9843-42C1-B530-A00BB8D15724}" sibTransId="{7CBF857F-B94D-406A-9D2D-EFA0A0268C66}"/>
    <dgm:cxn modelId="{42B37CC0-CDAB-4DBA-BFBB-CA21463FCBDA}" type="presOf" srcId="{8CB755FC-BF73-4C7D-BF8D-F8E2BE352C0F}" destId="{F0749EBD-A3B4-46FA-A2CE-51A11C486B9E}" srcOrd="0" destOrd="0" presId="urn:microsoft.com/office/officeart/2005/8/layout/target3"/>
    <dgm:cxn modelId="{A86FC4E7-3E8E-4B86-8F0A-82F508CDC42A}" type="presOf" srcId="{79C6BB1D-98B0-43FC-88FC-159BF87A745A}" destId="{EC20C702-42D6-4D46-B828-2D2EC901FD2A}" srcOrd="1" destOrd="0" presId="urn:microsoft.com/office/officeart/2005/8/layout/target3"/>
    <dgm:cxn modelId="{31BF15E8-DEA2-4737-AAE9-02AF3F29ECB8}" type="presOf" srcId="{2B79427F-832A-4863-9D51-C364F5D67D49}" destId="{AA125894-50E6-466F-8CB8-384AAF6C5944}" srcOrd="1" destOrd="0" presId="urn:microsoft.com/office/officeart/2005/8/layout/target3"/>
    <dgm:cxn modelId="{02B953F5-4856-4BE2-8882-40064545A9B0}" type="presOf" srcId="{BF2BFDEA-0F61-4925-B8E9-089D8C20E4C3}" destId="{D7168434-826E-4946-A5CA-95D7DB3A1F3C}" srcOrd="0" destOrd="0" presId="urn:microsoft.com/office/officeart/2005/8/layout/target3"/>
    <dgm:cxn modelId="{3CD0E9F2-0821-4EFD-B354-9AF583BEACBD}" type="presParOf" srcId="{E54FBD26-784A-4E7B-B442-F4DA86F850F5}" destId="{B36EE522-00AD-4248-9631-0DD71FC5C3BF}" srcOrd="0" destOrd="0" presId="urn:microsoft.com/office/officeart/2005/8/layout/target3"/>
    <dgm:cxn modelId="{7FC6F1B0-F023-42EF-83FE-90297B59ADB3}" type="presParOf" srcId="{E54FBD26-784A-4E7B-B442-F4DA86F850F5}" destId="{36F6275F-9069-4ACA-BF8D-136EDCF78680}" srcOrd="1" destOrd="0" presId="urn:microsoft.com/office/officeart/2005/8/layout/target3"/>
    <dgm:cxn modelId="{FCE9DE9A-E2FA-4EAF-BC1B-C060E6505C71}" type="presParOf" srcId="{E54FBD26-784A-4E7B-B442-F4DA86F850F5}" destId="{35C56628-A4A9-476D-BA18-2E8EDB49C816}" srcOrd="2" destOrd="0" presId="urn:microsoft.com/office/officeart/2005/8/layout/target3"/>
    <dgm:cxn modelId="{F5ECB815-C6D3-4842-9244-E13DEA2C3E9A}" type="presParOf" srcId="{E54FBD26-784A-4E7B-B442-F4DA86F850F5}" destId="{32110DFE-90C0-4156-B87F-EA2226A1D214}" srcOrd="3" destOrd="0" presId="urn:microsoft.com/office/officeart/2005/8/layout/target3"/>
    <dgm:cxn modelId="{8109A33D-BB49-4895-B0C0-D25ADCB8E5EC}" type="presParOf" srcId="{E54FBD26-784A-4E7B-B442-F4DA86F850F5}" destId="{85DD9C83-99C5-4359-B613-1BC154423556}" srcOrd="4" destOrd="0" presId="urn:microsoft.com/office/officeart/2005/8/layout/target3"/>
    <dgm:cxn modelId="{9D2138A8-576A-40B7-931E-7983289D0115}" type="presParOf" srcId="{E54FBD26-784A-4E7B-B442-F4DA86F850F5}" destId="{01E0CAA7-9955-422B-9D7C-B20B11B7D071}" srcOrd="5" destOrd="0" presId="urn:microsoft.com/office/officeart/2005/8/layout/target3"/>
    <dgm:cxn modelId="{BF02C721-7AD0-4E28-BDFD-F522CEE44322}" type="presParOf" srcId="{E54FBD26-784A-4E7B-B442-F4DA86F850F5}" destId="{983E2164-5F47-400A-8004-3593134A548D}" srcOrd="6" destOrd="0" presId="urn:microsoft.com/office/officeart/2005/8/layout/target3"/>
    <dgm:cxn modelId="{6627F843-0EDB-4D26-868D-759B2A814EBB}" type="presParOf" srcId="{E54FBD26-784A-4E7B-B442-F4DA86F850F5}" destId="{4BB09A53-A1A6-4243-AA73-8182BE3D92DD}" srcOrd="7" destOrd="0" presId="urn:microsoft.com/office/officeart/2005/8/layout/target3"/>
    <dgm:cxn modelId="{FEC8BB38-1741-4E09-8605-A8A94D8168C0}" type="presParOf" srcId="{E54FBD26-784A-4E7B-B442-F4DA86F850F5}" destId="{F0749EBD-A3B4-46FA-A2CE-51A11C486B9E}" srcOrd="8" destOrd="0" presId="urn:microsoft.com/office/officeart/2005/8/layout/target3"/>
    <dgm:cxn modelId="{D1BE94BF-151E-4380-B77F-67798B08938B}" type="presParOf" srcId="{E54FBD26-784A-4E7B-B442-F4DA86F850F5}" destId="{455C90BB-756D-467A-8BE2-ADF3396B316D}" srcOrd="9" destOrd="0" presId="urn:microsoft.com/office/officeart/2005/8/layout/target3"/>
    <dgm:cxn modelId="{E95A0459-E2B2-4D72-B8F3-4A4DD8CCC1EA}" type="presParOf" srcId="{E54FBD26-784A-4E7B-B442-F4DA86F850F5}" destId="{36818A07-993A-4A8A-A8B1-898E62C88994}" srcOrd="10" destOrd="0" presId="urn:microsoft.com/office/officeart/2005/8/layout/target3"/>
    <dgm:cxn modelId="{C01D2257-67EE-4122-ACB3-8D244CC63935}" type="presParOf" srcId="{E54FBD26-784A-4E7B-B442-F4DA86F850F5}" destId="{2553112B-9848-4648-B266-36D2E2451BFE}" srcOrd="11" destOrd="0" presId="urn:microsoft.com/office/officeart/2005/8/layout/target3"/>
    <dgm:cxn modelId="{8DA7B4B4-A9E9-47FD-89A5-6BC4402E1557}" type="presParOf" srcId="{E54FBD26-784A-4E7B-B442-F4DA86F850F5}" destId="{350A9366-C3A9-4A53-BB5F-8999F2D35053}" srcOrd="12" destOrd="0" presId="urn:microsoft.com/office/officeart/2005/8/layout/target3"/>
    <dgm:cxn modelId="{231D6632-9118-4D19-81CE-A66700ADBB11}" type="presParOf" srcId="{E54FBD26-784A-4E7B-B442-F4DA86F850F5}" destId="{90D85F7B-73EE-47AE-822A-25309F6D6E04}" srcOrd="13" destOrd="0" presId="urn:microsoft.com/office/officeart/2005/8/layout/target3"/>
    <dgm:cxn modelId="{2E72D2BF-228C-4819-84EC-923CFEE84239}" type="presParOf" srcId="{E54FBD26-784A-4E7B-B442-F4DA86F850F5}" destId="{D7168434-826E-4946-A5CA-95D7DB3A1F3C}" srcOrd="14" destOrd="0" presId="urn:microsoft.com/office/officeart/2005/8/layout/target3"/>
    <dgm:cxn modelId="{89145C12-E57D-44BD-9AF0-94AAA64B534F}" type="presParOf" srcId="{E54FBD26-784A-4E7B-B442-F4DA86F850F5}" destId="{E8E89093-130E-4C8E-8A79-8C03E7922C41}" srcOrd="15" destOrd="0" presId="urn:microsoft.com/office/officeart/2005/8/layout/target3"/>
    <dgm:cxn modelId="{7AA13FFE-BA22-4404-B97E-2CEE4C1D65E2}" type="presParOf" srcId="{E54FBD26-784A-4E7B-B442-F4DA86F850F5}" destId="{AA125894-50E6-466F-8CB8-384AAF6C5944}" srcOrd="16" destOrd="0" presId="urn:microsoft.com/office/officeart/2005/8/layout/target3"/>
    <dgm:cxn modelId="{410C7E1F-BFB7-4FFA-8373-EB715DFD64EE}" type="presParOf" srcId="{E54FBD26-784A-4E7B-B442-F4DA86F850F5}" destId="{0A345927-43D5-4466-A0C4-AA09DCABAF0F}" srcOrd="17" destOrd="0" presId="urn:microsoft.com/office/officeart/2005/8/layout/target3"/>
    <dgm:cxn modelId="{676AADB2-E748-49CF-BF79-FED79C4FE891}" type="presParOf" srcId="{E54FBD26-784A-4E7B-B442-F4DA86F850F5}" destId="{EC20C702-42D6-4D46-B828-2D2EC901FD2A}" srcOrd="18" destOrd="0" presId="urn:microsoft.com/office/officeart/2005/8/layout/target3"/>
    <dgm:cxn modelId="{C1FAE9E4-BFB3-461D-863D-867A001D2F8A}" type="presParOf" srcId="{E54FBD26-784A-4E7B-B442-F4DA86F850F5}" destId="{0C02F6B2-4054-4DB2-A8D4-339A62B6A0F9}" srcOrd="19" destOrd="0" presId="urn:microsoft.com/office/officeart/2005/8/layout/target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49253AE-E0FC-4F26-9BF0-7A9DAE3109EC}" type="doc">
      <dgm:prSet loTypeId="urn:microsoft.com/office/officeart/2005/8/layout/process1" loCatId="process" qsTypeId="urn:microsoft.com/office/officeart/2005/8/quickstyle/simple1" qsCatId="simple" csTypeId="urn:microsoft.com/office/officeart/2005/8/colors/colorful1" csCatId="colorful" phldr="1"/>
      <dgm:spPr/>
    </dgm:pt>
    <dgm:pt modelId="{899A5C79-AA4A-45DB-909D-19B06BBA5B78}">
      <dgm:prSet phldrT="[Text]"/>
      <dgm:spPr/>
      <dgm:t>
        <a:bodyPr/>
        <a:lstStyle/>
        <a:p>
          <a:pPr rtl="1"/>
          <a:r>
            <a:rPr lang="en-US" b="1" i="0">
              <a:effectLst/>
              <a:latin typeface="Fira Sans" panose="020B0503050000020004" pitchFamily="34" charset="0"/>
            </a:rPr>
            <a:t>Prevention</a:t>
          </a:r>
          <a:endParaRPr lang="ar-EG" b="1" dirty="0"/>
        </a:p>
      </dgm:t>
    </dgm:pt>
    <dgm:pt modelId="{ABCF80EB-F421-41AB-BD7D-EAC2FE884750}" type="parTrans" cxnId="{81DD6879-E1B7-4EE3-9DE6-E1F291AC9D79}">
      <dgm:prSet/>
      <dgm:spPr/>
      <dgm:t>
        <a:bodyPr/>
        <a:lstStyle/>
        <a:p>
          <a:pPr rtl="1"/>
          <a:endParaRPr lang="ar-EG" b="1"/>
        </a:p>
      </dgm:t>
    </dgm:pt>
    <dgm:pt modelId="{387EC4EE-69D4-49D0-9025-14E0403D760F}" type="sibTrans" cxnId="{81DD6879-E1B7-4EE3-9DE6-E1F291AC9D79}">
      <dgm:prSet/>
      <dgm:spPr/>
      <dgm:t>
        <a:bodyPr/>
        <a:lstStyle/>
        <a:p>
          <a:pPr rtl="1"/>
          <a:endParaRPr lang="ar-EG" b="1"/>
        </a:p>
      </dgm:t>
    </dgm:pt>
    <dgm:pt modelId="{59834C0F-EBEF-4FD9-99CA-BFCAD7B9EE8D}">
      <dgm:prSet phldrT="[Text]"/>
      <dgm:spPr/>
      <dgm:t>
        <a:bodyPr/>
        <a:lstStyle/>
        <a:p>
          <a:pPr rtl="1"/>
          <a:r>
            <a:rPr lang="en-US" b="1" i="0">
              <a:effectLst/>
              <a:latin typeface="Fira Sans" panose="020B0503050000020004" pitchFamily="34" charset="0"/>
            </a:rPr>
            <a:t>Preparedness</a:t>
          </a:r>
          <a:endParaRPr lang="ar-EG" b="1" dirty="0"/>
        </a:p>
      </dgm:t>
    </dgm:pt>
    <dgm:pt modelId="{8F85F070-A357-4E2E-A9F1-C0A3E1C7B040}" type="parTrans" cxnId="{5EEDC7A8-89B9-4C1D-8E4F-8148227B74E9}">
      <dgm:prSet/>
      <dgm:spPr/>
      <dgm:t>
        <a:bodyPr/>
        <a:lstStyle/>
        <a:p>
          <a:pPr rtl="1"/>
          <a:endParaRPr lang="ar-EG" b="1"/>
        </a:p>
      </dgm:t>
    </dgm:pt>
    <dgm:pt modelId="{A0592E78-2E1D-47A4-9868-8789A18AECA0}" type="sibTrans" cxnId="{5EEDC7A8-89B9-4C1D-8E4F-8148227B74E9}">
      <dgm:prSet/>
      <dgm:spPr/>
      <dgm:t>
        <a:bodyPr/>
        <a:lstStyle/>
        <a:p>
          <a:pPr rtl="1"/>
          <a:endParaRPr lang="ar-EG" b="1"/>
        </a:p>
      </dgm:t>
    </dgm:pt>
    <dgm:pt modelId="{95838D10-5BD2-413A-8483-5C7FA757AA17}">
      <dgm:prSet phldrT="[Text]"/>
      <dgm:spPr/>
      <dgm:t>
        <a:bodyPr/>
        <a:lstStyle/>
        <a:p>
          <a:pPr rtl="1"/>
          <a:r>
            <a:rPr lang="en-US" b="1" i="0">
              <a:effectLst/>
              <a:latin typeface="Fira Sans" panose="020B0503050000020004" pitchFamily="34" charset="0"/>
            </a:rPr>
            <a:t>Response</a:t>
          </a:r>
          <a:endParaRPr lang="ar-EG" b="1" dirty="0"/>
        </a:p>
      </dgm:t>
    </dgm:pt>
    <dgm:pt modelId="{4539A5F7-584F-4262-935D-42D5DE814602}" type="parTrans" cxnId="{65D96FB3-F043-44BA-979B-DD395EFFE5DC}">
      <dgm:prSet/>
      <dgm:spPr/>
      <dgm:t>
        <a:bodyPr/>
        <a:lstStyle/>
        <a:p>
          <a:pPr rtl="1"/>
          <a:endParaRPr lang="ar-EG" b="1"/>
        </a:p>
      </dgm:t>
    </dgm:pt>
    <dgm:pt modelId="{3EA38C1A-DDD8-4003-87E1-CF43E3BE7324}" type="sibTrans" cxnId="{65D96FB3-F043-44BA-979B-DD395EFFE5DC}">
      <dgm:prSet/>
      <dgm:spPr/>
      <dgm:t>
        <a:bodyPr/>
        <a:lstStyle/>
        <a:p>
          <a:pPr rtl="1"/>
          <a:endParaRPr lang="ar-EG" b="1"/>
        </a:p>
      </dgm:t>
    </dgm:pt>
    <dgm:pt modelId="{AD34D1E7-5313-456D-BF19-229A6CF95E9B}">
      <dgm:prSet phldrT="[Text]"/>
      <dgm:spPr/>
      <dgm:t>
        <a:bodyPr/>
        <a:lstStyle/>
        <a:p>
          <a:pPr rtl="1"/>
          <a:r>
            <a:rPr lang="en-US" b="1" i="0" dirty="0">
              <a:effectLst/>
              <a:latin typeface="Fira Sans" panose="020B0503050000020004" pitchFamily="34" charset="0"/>
            </a:rPr>
            <a:t>Recovery</a:t>
          </a:r>
          <a:endParaRPr lang="ar-EG" b="1" dirty="0"/>
        </a:p>
      </dgm:t>
    </dgm:pt>
    <dgm:pt modelId="{C4FD3619-59CC-409A-B79F-7C54C271B954}" type="parTrans" cxnId="{5CC598A0-49A6-4577-8B91-12164F791961}">
      <dgm:prSet/>
      <dgm:spPr/>
      <dgm:t>
        <a:bodyPr/>
        <a:lstStyle/>
        <a:p>
          <a:pPr rtl="1"/>
          <a:endParaRPr lang="ar-EG" b="1"/>
        </a:p>
      </dgm:t>
    </dgm:pt>
    <dgm:pt modelId="{79175B58-FA38-4DCB-9B5E-F1996B882B69}" type="sibTrans" cxnId="{5CC598A0-49A6-4577-8B91-12164F791961}">
      <dgm:prSet/>
      <dgm:spPr/>
      <dgm:t>
        <a:bodyPr/>
        <a:lstStyle/>
        <a:p>
          <a:pPr rtl="1"/>
          <a:endParaRPr lang="ar-EG" b="1"/>
        </a:p>
      </dgm:t>
    </dgm:pt>
    <dgm:pt modelId="{FD3C5E79-29BB-4E00-88FC-3BBFFAE6964E}" type="pres">
      <dgm:prSet presAssocID="{849253AE-E0FC-4F26-9BF0-7A9DAE3109EC}" presName="Name0" presStyleCnt="0">
        <dgm:presLayoutVars>
          <dgm:dir/>
          <dgm:resizeHandles val="exact"/>
        </dgm:presLayoutVars>
      </dgm:prSet>
      <dgm:spPr/>
    </dgm:pt>
    <dgm:pt modelId="{3AAFB478-B835-419A-B122-011CA11E39BF}" type="pres">
      <dgm:prSet presAssocID="{899A5C79-AA4A-45DB-909D-19B06BBA5B78}" presName="node" presStyleLbl="node1" presStyleIdx="0" presStyleCnt="4">
        <dgm:presLayoutVars>
          <dgm:bulletEnabled val="1"/>
        </dgm:presLayoutVars>
      </dgm:prSet>
      <dgm:spPr/>
    </dgm:pt>
    <dgm:pt modelId="{30CA8AF1-9695-4126-84D1-2F587FA6FEF4}" type="pres">
      <dgm:prSet presAssocID="{387EC4EE-69D4-49D0-9025-14E0403D760F}" presName="sibTrans" presStyleLbl="sibTrans2D1" presStyleIdx="0" presStyleCnt="3"/>
      <dgm:spPr/>
    </dgm:pt>
    <dgm:pt modelId="{77228192-BB5D-406E-A056-37B4134CD3D0}" type="pres">
      <dgm:prSet presAssocID="{387EC4EE-69D4-49D0-9025-14E0403D760F}" presName="connectorText" presStyleLbl="sibTrans2D1" presStyleIdx="0" presStyleCnt="3"/>
      <dgm:spPr/>
    </dgm:pt>
    <dgm:pt modelId="{3DAE32B3-EFBE-42C7-A92E-793CEF35081E}" type="pres">
      <dgm:prSet presAssocID="{59834C0F-EBEF-4FD9-99CA-BFCAD7B9EE8D}" presName="node" presStyleLbl="node1" presStyleIdx="1" presStyleCnt="4">
        <dgm:presLayoutVars>
          <dgm:bulletEnabled val="1"/>
        </dgm:presLayoutVars>
      </dgm:prSet>
      <dgm:spPr/>
    </dgm:pt>
    <dgm:pt modelId="{A425378C-8719-4A87-AC6D-2760954F2686}" type="pres">
      <dgm:prSet presAssocID="{A0592E78-2E1D-47A4-9868-8789A18AECA0}" presName="sibTrans" presStyleLbl="sibTrans2D1" presStyleIdx="1" presStyleCnt="3"/>
      <dgm:spPr/>
    </dgm:pt>
    <dgm:pt modelId="{2A0BA6A0-71EE-433E-BA6A-6BD8A37452B0}" type="pres">
      <dgm:prSet presAssocID="{A0592E78-2E1D-47A4-9868-8789A18AECA0}" presName="connectorText" presStyleLbl="sibTrans2D1" presStyleIdx="1" presStyleCnt="3"/>
      <dgm:spPr/>
    </dgm:pt>
    <dgm:pt modelId="{FE9FF769-ED3A-4247-81F8-DC78E7156B36}" type="pres">
      <dgm:prSet presAssocID="{95838D10-5BD2-413A-8483-5C7FA757AA17}" presName="node" presStyleLbl="node1" presStyleIdx="2" presStyleCnt="4">
        <dgm:presLayoutVars>
          <dgm:bulletEnabled val="1"/>
        </dgm:presLayoutVars>
      </dgm:prSet>
      <dgm:spPr/>
    </dgm:pt>
    <dgm:pt modelId="{0547C060-B86E-450F-9480-02F4F70F75A1}" type="pres">
      <dgm:prSet presAssocID="{3EA38C1A-DDD8-4003-87E1-CF43E3BE7324}" presName="sibTrans" presStyleLbl="sibTrans2D1" presStyleIdx="2" presStyleCnt="3"/>
      <dgm:spPr/>
    </dgm:pt>
    <dgm:pt modelId="{300458C8-B065-4809-91A9-305E30D5A6AC}" type="pres">
      <dgm:prSet presAssocID="{3EA38C1A-DDD8-4003-87E1-CF43E3BE7324}" presName="connectorText" presStyleLbl="sibTrans2D1" presStyleIdx="2" presStyleCnt="3"/>
      <dgm:spPr/>
    </dgm:pt>
    <dgm:pt modelId="{7F51C757-CDD5-41CE-A430-A4891828D6BE}" type="pres">
      <dgm:prSet presAssocID="{AD34D1E7-5313-456D-BF19-229A6CF95E9B}" presName="node" presStyleLbl="node1" presStyleIdx="3" presStyleCnt="4">
        <dgm:presLayoutVars>
          <dgm:bulletEnabled val="1"/>
        </dgm:presLayoutVars>
      </dgm:prSet>
      <dgm:spPr/>
    </dgm:pt>
  </dgm:ptLst>
  <dgm:cxnLst>
    <dgm:cxn modelId="{9048230E-DCEE-45A8-96FA-4E051693A9A1}" type="presOf" srcId="{3EA38C1A-DDD8-4003-87E1-CF43E3BE7324}" destId="{300458C8-B065-4809-91A9-305E30D5A6AC}" srcOrd="1" destOrd="0" presId="urn:microsoft.com/office/officeart/2005/8/layout/process1"/>
    <dgm:cxn modelId="{1293831F-4485-40D9-AE65-1086AED64E15}" type="presOf" srcId="{A0592E78-2E1D-47A4-9868-8789A18AECA0}" destId="{2A0BA6A0-71EE-433E-BA6A-6BD8A37452B0}" srcOrd="1" destOrd="0" presId="urn:microsoft.com/office/officeart/2005/8/layout/process1"/>
    <dgm:cxn modelId="{638B2F27-F3D4-4BA7-B540-7D24FAFD9414}" type="presOf" srcId="{387EC4EE-69D4-49D0-9025-14E0403D760F}" destId="{77228192-BB5D-406E-A056-37B4134CD3D0}" srcOrd="1" destOrd="0" presId="urn:microsoft.com/office/officeart/2005/8/layout/process1"/>
    <dgm:cxn modelId="{8093E25B-34C9-406A-A11E-8A24ACF007A4}" type="presOf" srcId="{899A5C79-AA4A-45DB-909D-19B06BBA5B78}" destId="{3AAFB478-B835-419A-B122-011CA11E39BF}" srcOrd="0" destOrd="0" presId="urn:microsoft.com/office/officeart/2005/8/layout/process1"/>
    <dgm:cxn modelId="{510A354B-7E3C-48FC-8ADE-40CB9558D0D3}" type="presOf" srcId="{849253AE-E0FC-4F26-9BF0-7A9DAE3109EC}" destId="{FD3C5E79-29BB-4E00-88FC-3BBFFAE6964E}" srcOrd="0" destOrd="0" presId="urn:microsoft.com/office/officeart/2005/8/layout/process1"/>
    <dgm:cxn modelId="{1AA47B55-3418-4B3E-8B54-65BA9A81C029}" type="presOf" srcId="{A0592E78-2E1D-47A4-9868-8789A18AECA0}" destId="{A425378C-8719-4A87-AC6D-2760954F2686}" srcOrd="0" destOrd="0" presId="urn:microsoft.com/office/officeart/2005/8/layout/process1"/>
    <dgm:cxn modelId="{A37CE478-3C5F-4307-B083-281E73566E92}" type="presOf" srcId="{AD34D1E7-5313-456D-BF19-229A6CF95E9B}" destId="{7F51C757-CDD5-41CE-A430-A4891828D6BE}" srcOrd="0" destOrd="0" presId="urn:microsoft.com/office/officeart/2005/8/layout/process1"/>
    <dgm:cxn modelId="{81DD6879-E1B7-4EE3-9DE6-E1F291AC9D79}" srcId="{849253AE-E0FC-4F26-9BF0-7A9DAE3109EC}" destId="{899A5C79-AA4A-45DB-909D-19B06BBA5B78}" srcOrd="0" destOrd="0" parTransId="{ABCF80EB-F421-41AB-BD7D-EAC2FE884750}" sibTransId="{387EC4EE-69D4-49D0-9025-14E0403D760F}"/>
    <dgm:cxn modelId="{5CC598A0-49A6-4577-8B91-12164F791961}" srcId="{849253AE-E0FC-4F26-9BF0-7A9DAE3109EC}" destId="{AD34D1E7-5313-456D-BF19-229A6CF95E9B}" srcOrd="3" destOrd="0" parTransId="{C4FD3619-59CC-409A-B79F-7C54C271B954}" sibTransId="{79175B58-FA38-4DCB-9B5E-F1996B882B69}"/>
    <dgm:cxn modelId="{5EEDC7A8-89B9-4C1D-8E4F-8148227B74E9}" srcId="{849253AE-E0FC-4F26-9BF0-7A9DAE3109EC}" destId="{59834C0F-EBEF-4FD9-99CA-BFCAD7B9EE8D}" srcOrd="1" destOrd="0" parTransId="{8F85F070-A357-4E2E-A9F1-C0A3E1C7B040}" sibTransId="{A0592E78-2E1D-47A4-9868-8789A18AECA0}"/>
    <dgm:cxn modelId="{65D96FB3-F043-44BA-979B-DD395EFFE5DC}" srcId="{849253AE-E0FC-4F26-9BF0-7A9DAE3109EC}" destId="{95838D10-5BD2-413A-8483-5C7FA757AA17}" srcOrd="2" destOrd="0" parTransId="{4539A5F7-584F-4262-935D-42D5DE814602}" sibTransId="{3EA38C1A-DDD8-4003-87E1-CF43E3BE7324}"/>
    <dgm:cxn modelId="{C55513F2-1A44-47CB-A653-2D32FF7BFF3F}" type="presOf" srcId="{387EC4EE-69D4-49D0-9025-14E0403D760F}" destId="{30CA8AF1-9695-4126-84D1-2F587FA6FEF4}" srcOrd="0" destOrd="0" presId="urn:microsoft.com/office/officeart/2005/8/layout/process1"/>
    <dgm:cxn modelId="{5E29E3F3-26E0-4DBF-B6B8-538DA7E1236C}" type="presOf" srcId="{59834C0F-EBEF-4FD9-99CA-BFCAD7B9EE8D}" destId="{3DAE32B3-EFBE-42C7-A92E-793CEF35081E}" srcOrd="0" destOrd="0" presId="urn:microsoft.com/office/officeart/2005/8/layout/process1"/>
    <dgm:cxn modelId="{8B3433F9-34EF-4BA4-B5AD-A9441ADF6219}" type="presOf" srcId="{3EA38C1A-DDD8-4003-87E1-CF43E3BE7324}" destId="{0547C060-B86E-450F-9480-02F4F70F75A1}" srcOrd="0" destOrd="0" presId="urn:microsoft.com/office/officeart/2005/8/layout/process1"/>
    <dgm:cxn modelId="{509A20FA-9104-45BE-933F-E87B1E3793F2}" type="presOf" srcId="{95838D10-5BD2-413A-8483-5C7FA757AA17}" destId="{FE9FF769-ED3A-4247-81F8-DC78E7156B36}" srcOrd="0" destOrd="0" presId="urn:microsoft.com/office/officeart/2005/8/layout/process1"/>
    <dgm:cxn modelId="{A520E857-BBE8-4807-BE34-4B21C567FDD2}" type="presParOf" srcId="{FD3C5E79-29BB-4E00-88FC-3BBFFAE6964E}" destId="{3AAFB478-B835-419A-B122-011CA11E39BF}" srcOrd="0" destOrd="0" presId="urn:microsoft.com/office/officeart/2005/8/layout/process1"/>
    <dgm:cxn modelId="{89A26C00-DA58-4883-B290-1D53E2E08BB9}" type="presParOf" srcId="{FD3C5E79-29BB-4E00-88FC-3BBFFAE6964E}" destId="{30CA8AF1-9695-4126-84D1-2F587FA6FEF4}" srcOrd="1" destOrd="0" presId="urn:microsoft.com/office/officeart/2005/8/layout/process1"/>
    <dgm:cxn modelId="{081971C2-9CCF-4E74-A9FD-ED75C7F083F3}" type="presParOf" srcId="{30CA8AF1-9695-4126-84D1-2F587FA6FEF4}" destId="{77228192-BB5D-406E-A056-37B4134CD3D0}" srcOrd="0" destOrd="0" presId="urn:microsoft.com/office/officeart/2005/8/layout/process1"/>
    <dgm:cxn modelId="{0AF76A63-0163-48FA-AF2B-04C9329036B9}" type="presParOf" srcId="{FD3C5E79-29BB-4E00-88FC-3BBFFAE6964E}" destId="{3DAE32B3-EFBE-42C7-A92E-793CEF35081E}" srcOrd="2" destOrd="0" presId="urn:microsoft.com/office/officeart/2005/8/layout/process1"/>
    <dgm:cxn modelId="{2412EA2E-2BED-4512-9DF3-BF05DDBB17EC}" type="presParOf" srcId="{FD3C5E79-29BB-4E00-88FC-3BBFFAE6964E}" destId="{A425378C-8719-4A87-AC6D-2760954F2686}" srcOrd="3" destOrd="0" presId="urn:microsoft.com/office/officeart/2005/8/layout/process1"/>
    <dgm:cxn modelId="{00FA45FE-261F-4B91-BC2B-8E3349E9E7BE}" type="presParOf" srcId="{A425378C-8719-4A87-AC6D-2760954F2686}" destId="{2A0BA6A0-71EE-433E-BA6A-6BD8A37452B0}" srcOrd="0" destOrd="0" presId="urn:microsoft.com/office/officeart/2005/8/layout/process1"/>
    <dgm:cxn modelId="{9FC1F9B5-F66C-4968-9D5D-48D0DA05E041}" type="presParOf" srcId="{FD3C5E79-29BB-4E00-88FC-3BBFFAE6964E}" destId="{FE9FF769-ED3A-4247-81F8-DC78E7156B36}" srcOrd="4" destOrd="0" presId="urn:microsoft.com/office/officeart/2005/8/layout/process1"/>
    <dgm:cxn modelId="{101D3910-3210-432C-A0A6-F3BD4C1164C9}" type="presParOf" srcId="{FD3C5E79-29BB-4E00-88FC-3BBFFAE6964E}" destId="{0547C060-B86E-450F-9480-02F4F70F75A1}" srcOrd="5" destOrd="0" presId="urn:microsoft.com/office/officeart/2005/8/layout/process1"/>
    <dgm:cxn modelId="{4596AC8D-F788-4E13-9CC1-097261D5C2A2}" type="presParOf" srcId="{0547C060-B86E-450F-9480-02F4F70F75A1}" destId="{300458C8-B065-4809-91A9-305E30D5A6AC}" srcOrd="0" destOrd="0" presId="urn:microsoft.com/office/officeart/2005/8/layout/process1"/>
    <dgm:cxn modelId="{E0A6AD49-819D-4DAA-91CA-3C6D99D7A902}" type="presParOf" srcId="{FD3C5E79-29BB-4E00-88FC-3BBFFAE6964E}" destId="{7F51C757-CDD5-41CE-A430-A4891828D6BE}" srcOrd="6" destOrd="0" presId="urn:microsoft.com/office/officeart/2005/8/layout/process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F7184-2AC7-4AF0-8699-0280849B6B15}">
      <dsp:nvSpPr>
        <dsp:cNvPr id="0" name=""/>
        <dsp:cNvSpPr/>
      </dsp:nvSpPr>
      <dsp:spPr>
        <a:xfrm>
          <a:off x="147698" y="8529"/>
          <a:ext cx="3466836" cy="177217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733814" tIns="76200" rIns="76200" bIns="76200" numCol="1" spcCol="1270" anchor="ctr" anchorCtr="0">
          <a:noAutofit/>
        </a:bodyPr>
        <a:lstStyle/>
        <a:p>
          <a:pPr marL="0" lvl="0" indent="0" algn="l" defTabSz="889000" rtl="1">
            <a:lnSpc>
              <a:spcPct val="90000"/>
            </a:lnSpc>
            <a:spcBef>
              <a:spcPct val="0"/>
            </a:spcBef>
            <a:spcAft>
              <a:spcPct val="35000"/>
            </a:spcAft>
            <a:buFont typeface="Arial" panose="020B0604020202020204" pitchFamily="34" charset="0"/>
            <a:buNone/>
          </a:pPr>
          <a:r>
            <a:rPr lang="en-US" sz="2000" b="1" i="0" kern="1200" dirty="0"/>
            <a:t>Not implementing proper cybersecurity policies and controls to protect against cyber-attacks and data breaches;</a:t>
          </a:r>
          <a:endParaRPr lang="ar-EG" sz="2000" b="1" kern="1200" dirty="0"/>
        </a:p>
      </dsp:txBody>
      <dsp:txXfrm>
        <a:off x="147698" y="8529"/>
        <a:ext cx="3466836" cy="1772170"/>
      </dsp:txXfrm>
    </dsp:sp>
    <dsp:sp modelId="{E6C33281-4ABC-4CE9-B602-AF793FF02D5D}">
      <dsp:nvSpPr>
        <dsp:cNvPr id="0" name=""/>
        <dsp:cNvSpPr/>
      </dsp:nvSpPr>
      <dsp:spPr>
        <a:xfrm>
          <a:off x="3246" y="196432"/>
          <a:ext cx="758370" cy="1137555"/>
        </a:xfrm>
        <a:prstGeom prst="rect">
          <a:avLst/>
        </a:prstGeom>
        <a:solidFill>
          <a:schemeClr val="accent2">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09034B58-8900-4089-A545-5280DEE6154B}">
      <dsp:nvSpPr>
        <dsp:cNvPr id="0" name=""/>
        <dsp:cNvSpPr/>
      </dsp:nvSpPr>
      <dsp:spPr>
        <a:xfrm>
          <a:off x="3882973" y="431165"/>
          <a:ext cx="3466836" cy="108338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733814" tIns="76200" rIns="76200" bIns="76200" numCol="1" spcCol="1270" anchor="ctr" anchorCtr="0">
          <a:noAutofit/>
        </a:bodyPr>
        <a:lstStyle/>
        <a:p>
          <a:pPr marL="0" lvl="0" indent="0" algn="l" defTabSz="889000" rtl="1">
            <a:lnSpc>
              <a:spcPct val="90000"/>
            </a:lnSpc>
            <a:spcBef>
              <a:spcPct val="0"/>
            </a:spcBef>
            <a:spcAft>
              <a:spcPct val="35000"/>
            </a:spcAft>
            <a:buFont typeface="Arial" panose="020B0604020202020204" pitchFamily="34" charset="0"/>
            <a:buNone/>
          </a:pPr>
          <a:r>
            <a:rPr lang="en-US" sz="2000" b="1" i="0" kern="1200" dirty="0"/>
            <a:t>Not putting contingencies in place in case something goes wrong;</a:t>
          </a:r>
          <a:endParaRPr lang="ar-EG" sz="2000" b="1" kern="1200" dirty="0"/>
        </a:p>
      </dsp:txBody>
      <dsp:txXfrm>
        <a:off x="3882973" y="431165"/>
        <a:ext cx="3466836" cy="1083386"/>
      </dsp:txXfrm>
    </dsp:sp>
    <dsp:sp modelId="{6C002504-D4E0-464F-807D-6A4810BB0B0D}">
      <dsp:nvSpPr>
        <dsp:cNvPr id="0" name=""/>
        <dsp:cNvSpPr/>
      </dsp:nvSpPr>
      <dsp:spPr>
        <a:xfrm>
          <a:off x="3738522" y="274676"/>
          <a:ext cx="758370" cy="1137555"/>
        </a:xfrm>
        <a:prstGeom prst="rect">
          <a:avLst/>
        </a:prstGeom>
        <a:solidFill>
          <a:schemeClr val="accent3">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A97E617F-F96B-484E-B529-4F6A5CA169F0}">
      <dsp:nvSpPr>
        <dsp:cNvPr id="0" name=""/>
        <dsp:cNvSpPr/>
      </dsp:nvSpPr>
      <dsp:spPr>
        <a:xfrm>
          <a:off x="7618248" y="431165"/>
          <a:ext cx="3466836" cy="108338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733814" tIns="76200" rIns="76200" bIns="76200" numCol="1" spcCol="1270" anchor="ctr" anchorCtr="0">
          <a:noAutofit/>
        </a:bodyPr>
        <a:lstStyle/>
        <a:p>
          <a:pPr marL="0" lvl="0" indent="0" algn="l" defTabSz="889000" rtl="1">
            <a:lnSpc>
              <a:spcPct val="90000"/>
            </a:lnSpc>
            <a:spcBef>
              <a:spcPct val="0"/>
            </a:spcBef>
            <a:spcAft>
              <a:spcPct val="35000"/>
            </a:spcAft>
            <a:buFont typeface="Arial" panose="020B0604020202020204" pitchFamily="34" charset="0"/>
            <a:buNone/>
          </a:pPr>
          <a:r>
            <a:rPr lang="en-US" sz="2000" b="1" i="0" kern="1200" dirty="0"/>
            <a:t>Disruptions of internal operations;</a:t>
          </a:r>
          <a:endParaRPr lang="ar-EG" sz="2000" b="1" kern="1200" dirty="0"/>
        </a:p>
      </dsp:txBody>
      <dsp:txXfrm>
        <a:off x="7618248" y="431165"/>
        <a:ext cx="3466836" cy="1083386"/>
      </dsp:txXfrm>
    </dsp:sp>
    <dsp:sp modelId="{74410078-4645-489C-AD32-903F224322E2}">
      <dsp:nvSpPr>
        <dsp:cNvPr id="0" name=""/>
        <dsp:cNvSpPr/>
      </dsp:nvSpPr>
      <dsp:spPr>
        <a:xfrm>
          <a:off x="7473797" y="274676"/>
          <a:ext cx="758370" cy="1137555"/>
        </a:xfrm>
        <a:prstGeom prst="rect">
          <a:avLst/>
        </a:prstGeom>
        <a:solidFill>
          <a:schemeClr val="accent4">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635C9F9D-353B-469A-BCF0-34917F2274FD}">
      <dsp:nvSpPr>
        <dsp:cNvPr id="0" name=""/>
        <dsp:cNvSpPr/>
      </dsp:nvSpPr>
      <dsp:spPr>
        <a:xfrm>
          <a:off x="196082" y="1904687"/>
          <a:ext cx="3365860" cy="142322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712440" tIns="76200" rIns="76200" bIns="76200" numCol="1" spcCol="1270" anchor="ctr" anchorCtr="0">
          <a:noAutofit/>
        </a:bodyPr>
        <a:lstStyle/>
        <a:p>
          <a:pPr marL="0" lvl="0" indent="0" algn="l" defTabSz="889000" rtl="1">
            <a:lnSpc>
              <a:spcPct val="90000"/>
            </a:lnSpc>
            <a:spcBef>
              <a:spcPct val="0"/>
            </a:spcBef>
            <a:spcAft>
              <a:spcPct val="35000"/>
            </a:spcAft>
            <a:buFont typeface="Arial" panose="020B0604020202020204" pitchFamily="34" charset="0"/>
            <a:buNone/>
          </a:pPr>
          <a:r>
            <a:rPr lang="en-US" sz="2000" b="1" i="0" kern="1200" dirty="0"/>
            <a:t>Changes in management, key personnel, and business processes;</a:t>
          </a:r>
          <a:endParaRPr lang="ar-EG" sz="2000" b="1" kern="1200" dirty="0"/>
        </a:p>
      </dsp:txBody>
      <dsp:txXfrm>
        <a:off x="196082" y="1904687"/>
        <a:ext cx="3365860" cy="1423222"/>
      </dsp:txXfrm>
    </dsp:sp>
    <dsp:sp modelId="{24F9F38E-9A59-41DB-8D86-C750E4EDDE25}">
      <dsp:nvSpPr>
        <dsp:cNvPr id="0" name=""/>
        <dsp:cNvSpPr/>
      </dsp:nvSpPr>
      <dsp:spPr>
        <a:xfrm>
          <a:off x="55838" y="1938451"/>
          <a:ext cx="736281" cy="1104422"/>
        </a:xfrm>
        <a:prstGeom prst="rect">
          <a:avLst/>
        </a:prstGeom>
        <a:solidFill>
          <a:schemeClr val="accent5">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E7F3136A-55CB-4C1D-B81C-D2C36CEE289E}">
      <dsp:nvSpPr>
        <dsp:cNvPr id="0" name=""/>
        <dsp:cNvSpPr/>
      </dsp:nvSpPr>
      <dsp:spPr>
        <a:xfrm>
          <a:off x="3830382" y="2152850"/>
          <a:ext cx="3466836" cy="108338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733814" tIns="76200" rIns="76200" bIns="76200" numCol="1" spcCol="1270" anchor="ctr" anchorCtr="0">
          <a:noAutofit/>
        </a:bodyPr>
        <a:lstStyle/>
        <a:p>
          <a:pPr marL="0" lvl="0" indent="0" algn="l" defTabSz="889000" rtl="1">
            <a:lnSpc>
              <a:spcPct val="90000"/>
            </a:lnSpc>
            <a:spcBef>
              <a:spcPct val="0"/>
            </a:spcBef>
            <a:spcAft>
              <a:spcPct val="35000"/>
            </a:spcAft>
            <a:buFont typeface="Arial" panose="020B0604020202020204" pitchFamily="34" charset="0"/>
            <a:buNone/>
          </a:pPr>
          <a:r>
            <a:rPr lang="en-US" sz="2000" b="1" i="0" kern="1200" dirty="0"/>
            <a:t>Not having the goods to meet customers’ needs.</a:t>
          </a:r>
          <a:endParaRPr lang="ar-EG" sz="2000" b="1" kern="1200" dirty="0"/>
        </a:p>
      </dsp:txBody>
      <dsp:txXfrm>
        <a:off x="3830382" y="2152850"/>
        <a:ext cx="3466836" cy="1083386"/>
      </dsp:txXfrm>
    </dsp:sp>
    <dsp:sp modelId="{9F7C0BC2-19F5-4F25-A8E1-4C96A20F316A}">
      <dsp:nvSpPr>
        <dsp:cNvPr id="0" name=""/>
        <dsp:cNvSpPr/>
      </dsp:nvSpPr>
      <dsp:spPr>
        <a:xfrm>
          <a:off x="3685930" y="1996360"/>
          <a:ext cx="758370" cy="1137555"/>
        </a:xfrm>
        <a:prstGeom prst="rect">
          <a:avLst/>
        </a:prstGeom>
        <a:solidFill>
          <a:schemeClr val="accent6">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D6557D61-1AD5-4E5C-9CD7-DAFFBF64D6EE}">
      <dsp:nvSpPr>
        <dsp:cNvPr id="0" name=""/>
        <dsp:cNvSpPr/>
      </dsp:nvSpPr>
      <dsp:spPr>
        <a:xfrm>
          <a:off x="7565657" y="2152850"/>
          <a:ext cx="3466836" cy="108338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txBody>
        <a:bodyPr spcFirstLastPara="0" vert="horz" wrap="square" lIns="733814" tIns="76200" rIns="76200" bIns="76200" numCol="1" spcCol="1270" anchor="ctr" anchorCtr="0">
          <a:noAutofit/>
        </a:bodyPr>
        <a:lstStyle/>
        <a:p>
          <a:pPr marL="0" lvl="0" indent="0" algn="l" defTabSz="889000" rtl="1">
            <a:lnSpc>
              <a:spcPct val="90000"/>
            </a:lnSpc>
            <a:spcBef>
              <a:spcPct val="0"/>
            </a:spcBef>
            <a:spcAft>
              <a:spcPct val="35000"/>
            </a:spcAft>
            <a:buFont typeface="Arial" panose="020B0604020202020204" pitchFamily="34" charset="0"/>
            <a:buNone/>
          </a:pPr>
          <a:r>
            <a:rPr lang="en-US" sz="2000" b="1" i="0" kern="1200" dirty="0"/>
            <a:t>Not complying with environmental regulations or labor laws;</a:t>
          </a:r>
          <a:endParaRPr lang="ar-EG" sz="2000" b="1" kern="1200" dirty="0"/>
        </a:p>
      </dsp:txBody>
      <dsp:txXfrm>
        <a:off x="7565657" y="2152850"/>
        <a:ext cx="3466836" cy="1083386"/>
      </dsp:txXfrm>
    </dsp:sp>
    <dsp:sp modelId="{BDF112C1-579D-454D-8AA5-DD36D6F6049F}">
      <dsp:nvSpPr>
        <dsp:cNvPr id="0" name=""/>
        <dsp:cNvSpPr/>
      </dsp:nvSpPr>
      <dsp:spPr>
        <a:xfrm>
          <a:off x="7421205" y="1996360"/>
          <a:ext cx="758370" cy="1137555"/>
        </a:xfrm>
        <a:prstGeom prst="rect">
          <a:avLst/>
        </a:prstGeom>
        <a:solidFill>
          <a:schemeClr val="accent2">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6EE522-00AD-4248-9631-0DD71FC5C3BF}">
      <dsp:nvSpPr>
        <dsp:cNvPr id="0" name=""/>
        <dsp:cNvSpPr/>
      </dsp:nvSpPr>
      <dsp:spPr>
        <a:xfrm>
          <a:off x="0" y="0"/>
          <a:ext cx="3769225" cy="3769225"/>
        </a:xfrm>
        <a:prstGeom prst="pie">
          <a:avLst>
            <a:gd name="adj1" fmla="val 5400000"/>
            <a:gd name="adj2" fmla="val 1620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35C56628-A4A9-476D-BA18-2E8EDB49C816}">
      <dsp:nvSpPr>
        <dsp:cNvPr id="0" name=""/>
        <dsp:cNvSpPr/>
      </dsp:nvSpPr>
      <dsp:spPr>
        <a:xfrm>
          <a:off x="1884612" y="0"/>
          <a:ext cx="8144773" cy="3769225"/>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en-US" sz="2400" b="0" i="0" kern="1200" dirty="0"/>
            <a:t>Social, governmental, and economic factors, including the threat of terrorism;</a:t>
          </a:r>
          <a:endParaRPr lang="ar-EG" sz="2400" kern="1200" dirty="0"/>
        </a:p>
      </dsp:txBody>
      <dsp:txXfrm>
        <a:off x="1884612" y="0"/>
        <a:ext cx="8144773" cy="603076"/>
      </dsp:txXfrm>
    </dsp:sp>
    <dsp:sp modelId="{85DD9C83-99C5-4359-B613-1BC154423556}">
      <dsp:nvSpPr>
        <dsp:cNvPr id="0" name=""/>
        <dsp:cNvSpPr/>
      </dsp:nvSpPr>
      <dsp:spPr>
        <a:xfrm>
          <a:off x="395768" y="603076"/>
          <a:ext cx="2977688" cy="2977688"/>
        </a:xfrm>
        <a:prstGeom prst="pie">
          <a:avLst>
            <a:gd name="adj1" fmla="val 5400000"/>
            <a:gd name="adj2" fmla="val 16200000"/>
          </a:avLst>
        </a:prstGeom>
        <a:solidFill>
          <a:schemeClr val="accent4">
            <a:hueOff val="2450223"/>
            <a:satOff val="-10194"/>
            <a:lumOff val="2402"/>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1E0CAA7-9955-422B-9D7C-B20B11B7D071}">
      <dsp:nvSpPr>
        <dsp:cNvPr id="0" name=""/>
        <dsp:cNvSpPr/>
      </dsp:nvSpPr>
      <dsp:spPr>
        <a:xfrm>
          <a:off x="1884612" y="603076"/>
          <a:ext cx="8144773" cy="2977688"/>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en-US" sz="2400" b="0" i="0" kern="1200" dirty="0"/>
            <a:t>Interruptions to the flow of products, including raw materials, parts, and finished goods;</a:t>
          </a:r>
          <a:endParaRPr lang="ar-EG" sz="2400" kern="1200" dirty="0"/>
        </a:p>
      </dsp:txBody>
      <dsp:txXfrm>
        <a:off x="1884612" y="603076"/>
        <a:ext cx="8144773" cy="603076"/>
      </dsp:txXfrm>
    </dsp:sp>
    <dsp:sp modelId="{4BB09A53-A1A6-4243-AA73-8182BE3D92DD}">
      <dsp:nvSpPr>
        <dsp:cNvPr id="0" name=""/>
        <dsp:cNvSpPr/>
      </dsp:nvSpPr>
      <dsp:spPr>
        <a:xfrm>
          <a:off x="791537" y="1206152"/>
          <a:ext cx="2186151" cy="2186151"/>
        </a:xfrm>
        <a:prstGeom prst="pie">
          <a:avLst>
            <a:gd name="adj1" fmla="val 5400000"/>
            <a:gd name="adj2" fmla="val 16200000"/>
          </a:avLst>
        </a:prstGeom>
        <a:solidFill>
          <a:schemeClr val="accent4">
            <a:hueOff val="4900445"/>
            <a:satOff val="-20388"/>
            <a:lumOff val="4804"/>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0749EBD-A3B4-46FA-A2CE-51A11C486B9E}">
      <dsp:nvSpPr>
        <dsp:cNvPr id="0" name=""/>
        <dsp:cNvSpPr/>
      </dsp:nvSpPr>
      <dsp:spPr>
        <a:xfrm>
          <a:off x="1884612" y="1206152"/>
          <a:ext cx="8144773" cy="2186151"/>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en-US" sz="2400" b="0" i="0" kern="1200" dirty="0"/>
            <a:t>Unpredictable or misunderstood customer demand;</a:t>
          </a:r>
          <a:endParaRPr lang="ar-EG" sz="2400" kern="1200" dirty="0"/>
        </a:p>
      </dsp:txBody>
      <dsp:txXfrm>
        <a:off x="1884612" y="1206152"/>
        <a:ext cx="8144773" cy="603076"/>
      </dsp:txXfrm>
    </dsp:sp>
    <dsp:sp modelId="{36818A07-993A-4A8A-A8B1-898E62C88994}">
      <dsp:nvSpPr>
        <dsp:cNvPr id="0" name=""/>
        <dsp:cNvSpPr/>
      </dsp:nvSpPr>
      <dsp:spPr>
        <a:xfrm>
          <a:off x="1187306" y="1809228"/>
          <a:ext cx="1394613" cy="1394613"/>
        </a:xfrm>
        <a:prstGeom prst="pie">
          <a:avLst>
            <a:gd name="adj1" fmla="val 5400000"/>
            <a:gd name="adj2" fmla="val 16200000"/>
          </a:avLst>
        </a:prstGeom>
        <a:solidFill>
          <a:schemeClr val="accent4">
            <a:hueOff val="7350668"/>
            <a:satOff val="-30583"/>
            <a:lumOff val="720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553112B-9848-4648-B266-36D2E2451BFE}">
      <dsp:nvSpPr>
        <dsp:cNvPr id="0" name=""/>
        <dsp:cNvSpPr/>
      </dsp:nvSpPr>
      <dsp:spPr>
        <a:xfrm>
          <a:off x="1884612" y="1809228"/>
          <a:ext cx="8144773" cy="1394613"/>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en-US" sz="2400" b="0" i="0" kern="1200" dirty="0"/>
            <a:t>Natural disasters, such as earthquakes, hurricanes, and tornadoes.</a:t>
          </a:r>
          <a:endParaRPr lang="ar-EG" sz="2400" kern="1200" dirty="0"/>
        </a:p>
      </dsp:txBody>
      <dsp:txXfrm>
        <a:off x="1884612" y="1809228"/>
        <a:ext cx="8144773" cy="603076"/>
      </dsp:txXfrm>
    </dsp:sp>
    <dsp:sp modelId="{90D85F7B-73EE-47AE-822A-25309F6D6E04}">
      <dsp:nvSpPr>
        <dsp:cNvPr id="0" name=""/>
        <dsp:cNvSpPr/>
      </dsp:nvSpPr>
      <dsp:spPr>
        <a:xfrm>
          <a:off x="1583074" y="2412304"/>
          <a:ext cx="603076" cy="603076"/>
        </a:xfrm>
        <a:prstGeom prst="pie">
          <a:avLst>
            <a:gd name="adj1" fmla="val 5400000"/>
            <a:gd name="adj2" fmla="val 16200000"/>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D7168434-826E-4946-A5CA-95D7DB3A1F3C}">
      <dsp:nvSpPr>
        <dsp:cNvPr id="0" name=""/>
        <dsp:cNvSpPr/>
      </dsp:nvSpPr>
      <dsp:spPr>
        <a:xfrm>
          <a:off x="1884612" y="2412304"/>
          <a:ext cx="8144773" cy="603076"/>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en-US" sz="2400" b="0" i="0" kern="1200" dirty="0">
              <a:hlinkClick xmlns:r="http://schemas.openxmlformats.org/officeDocument/2006/relationships" r:id="rId1"/>
            </a:rPr>
            <a:t>Supplier risk management</a:t>
          </a:r>
          <a:r>
            <a:rPr lang="en-US" sz="2400" b="0" i="0" kern="1200" dirty="0"/>
            <a:t>, including concerns related to a supplier’s physical facility and regulatory compliance;</a:t>
          </a:r>
          <a:endParaRPr lang="ar-EG" sz="2400" kern="1200" dirty="0"/>
        </a:p>
      </dsp:txBody>
      <dsp:txXfrm>
        <a:off x="1884612" y="2412304"/>
        <a:ext cx="8144773" cy="6030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AFB478-B835-419A-B122-011CA11E39BF}">
      <dsp:nvSpPr>
        <dsp:cNvPr id="0" name=""/>
        <dsp:cNvSpPr/>
      </dsp:nvSpPr>
      <dsp:spPr>
        <a:xfrm>
          <a:off x="3753" y="277025"/>
          <a:ext cx="1640954" cy="98457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sz="1700" b="1" i="0" kern="1200">
              <a:effectLst/>
              <a:latin typeface="Fira Sans" panose="020B0503050000020004" pitchFamily="34" charset="0"/>
            </a:rPr>
            <a:t>Prevention</a:t>
          </a:r>
          <a:endParaRPr lang="ar-EG" sz="1700" b="1" kern="1200" dirty="0"/>
        </a:p>
      </dsp:txBody>
      <dsp:txXfrm>
        <a:off x="32590" y="305862"/>
        <a:ext cx="1583280" cy="926898"/>
      </dsp:txXfrm>
    </dsp:sp>
    <dsp:sp modelId="{30CA8AF1-9695-4126-84D1-2F587FA6FEF4}">
      <dsp:nvSpPr>
        <dsp:cNvPr id="0" name=""/>
        <dsp:cNvSpPr/>
      </dsp:nvSpPr>
      <dsp:spPr>
        <a:xfrm>
          <a:off x="1808803" y="565833"/>
          <a:ext cx="347882" cy="406956"/>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EG" sz="1400" b="1" kern="1200"/>
        </a:p>
      </dsp:txBody>
      <dsp:txXfrm>
        <a:off x="1808803" y="647224"/>
        <a:ext cx="243517" cy="244174"/>
      </dsp:txXfrm>
    </dsp:sp>
    <dsp:sp modelId="{3DAE32B3-EFBE-42C7-A92E-793CEF35081E}">
      <dsp:nvSpPr>
        <dsp:cNvPr id="0" name=""/>
        <dsp:cNvSpPr/>
      </dsp:nvSpPr>
      <dsp:spPr>
        <a:xfrm>
          <a:off x="2301090" y="277025"/>
          <a:ext cx="1640954" cy="984572"/>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sz="1700" b="1" i="0" kern="1200">
              <a:effectLst/>
              <a:latin typeface="Fira Sans" panose="020B0503050000020004" pitchFamily="34" charset="0"/>
            </a:rPr>
            <a:t>Preparedness</a:t>
          </a:r>
          <a:endParaRPr lang="ar-EG" sz="1700" b="1" kern="1200" dirty="0"/>
        </a:p>
      </dsp:txBody>
      <dsp:txXfrm>
        <a:off x="2329927" y="305862"/>
        <a:ext cx="1583280" cy="926898"/>
      </dsp:txXfrm>
    </dsp:sp>
    <dsp:sp modelId="{A425378C-8719-4A87-AC6D-2760954F2686}">
      <dsp:nvSpPr>
        <dsp:cNvPr id="0" name=""/>
        <dsp:cNvSpPr/>
      </dsp:nvSpPr>
      <dsp:spPr>
        <a:xfrm>
          <a:off x="4106140" y="565833"/>
          <a:ext cx="347882" cy="406956"/>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EG" sz="1400" b="1" kern="1200"/>
        </a:p>
      </dsp:txBody>
      <dsp:txXfrm>
        <a:off x="4106140" y="647224"/>
        <a:ext cx="243517" cy="244174"/>
      </dsp:txXfrm>
    </dsp:sp>
    <dsp:sp modelId="{FE9FF769-ED3A-4247-81F8-DC78E7156B36}">
      <dsp:nvSpPr>
        <dsp:cNvPr id="0" name=""/>
        <dsp:cNvSpPr/>
      </dsp:nvSpPr>
      <dsp:spPr>
        <a:xfrm>
          <a:off x="4598426" y="277025"/>
          <a:ext cx="1640954" cy="984572"/>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sz="1700" b="1" i="0" kern="1200">
              <a:effectLst/>
              <a:latin typeface="Fira Sans" panose="020B0503050000020004" pitchFamily="34" charset="0"/>
            </a:rPr>
            <a:t>Response</a:t>
          </a:r>
          <a:endParaRPr lang="ar-EG" sz="1700" b="1" kern="1200" dirty="0"/>
        </a:p>
      </dsp:txBody>
      <dsp:txXfrm>
        <a:off x="4627263" y="305862"/>
        <a:ext cx="1583280" cy="926898"/>
      </dsp:txXfrm>
    </dsp:sp>
    <dsp:sp modelId="{0547C060-B86E-450F-9480-02F4F70F75A1}">
      <dsp:nvSpPr>
        <dsp:cNvPr id="0" name=""/>
        <dsp:cNvSpPr/>
      </dsp:nvSpPr>
      <dsp:spPr>
        <a:xfrm>
          <a:off x="6403477" y="565833"/>
          <a:ext cx="347882" cy="406956"/>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EG" sz="1400" b="1" kern="1200"/>
        </a:p>
      </dsp:txBody>
      <dsp:txXfrm>
        <a:off x="6403477" y="647224"/>
        <a:ext cx="243517" cy="244174"/>
      </dsp:txXfrm>
    </dsp:sp>
    <dsp:sp modelId="{7F51C757-CDD5-41CE-A430-A4891828D6BE}">
      <dsp:nvSpPr>
        <dsp:cNvPr id="0" name=""/>
        <dsp:cNvSpPr/>
      </dsp:nvSpPr>
      <dsp:spPr>
        <a:xfrm>
          <a:off x="6895763" y="277025"/>
          <a:ext cx="1640954" cy="984572"/>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rtl="1">
            <a:lnSpc>
              <a:spcPct val="90000"/>
            </a:lnSpc>
            <a:spcBef>
              <a:spcPct val="0"/>
            </a:spcBef>
            <a:spcAft>
              <a:spcPct val="35000"/>
            </a:spcAft>
            <a:buNone/>
          </a:pPr>
          <a:r>
            <a:rPr lang="en-US" sz="1700" b="1" i="0" kern="1200" dirty="0">
              <a:effectLst/>
              <a:latin typeface="Fira Sans" panose="020B0503050000020004" pitchFamily="34" charset="0"/>
            </a:rPr>
            <a:t>Recovery</a:t>
          </a:r>
          <a:endParaRPr lang="ar-EG" sz="1700" b="1" kern="1200" dirty="0"/>
        </a:p>
      </dsp:txBody>
      <dsp:txXfrm>
        <a:off x="6924600" y="305862"/>
        <a:ext cx="1583280" cy="926898"/>
      </dsp:txXfrm>
    </dsp:sp>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12.png"/><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3.pn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3.png"/><Relationship Id="rId5" Type="http://schemas.openxmlformats.org/officeDocument/2006/relationships/image" Target="../media/image13.jpeg"/><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3.png"/><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7.xml"/><Relationship Id="rId5" Type="http://schemas.openxmlformats.org/officeDocument/2006/relationships/image" Target="../media/image3.png"/><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3.png"/><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9.emf"/><Relationship Id="rId7" Type="http://schemas.openxmlformats.org/officeDocument/2006/relationships/diagramQuickStyle" Target="../diagrams/quickStyle1.xml"/><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3.png"/><Relationship Id="rId4" Type="http://schemas.openxmlformats.org/officeDocument/2006/relationships/image" Target="../media/image10.emf"/><Relationship Id="rId9" Type="http://schemas.microsoft.com/office/2007/relationships/diagramDrawing" Target="../diagrams/drawing1.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9.emf"/><Relationship Id="rId7" Type="http://schemas.openxmlformats.org/officeDocument/2006/relationships/diagramQuickStyle" Target="../diagrams/quickStyle2.xml"/><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3.png"/><Relationship Id="rId4" Type="http://schemas.openxmlformats.org/officeDocument/2006/relationships/image" Target="../media/image10.emf"/><Relationship Id="rId9" Type="http://schemas.microsoft.com/office/2007/relationships/diagramDrawing" Target="../diagrams/drawing2.xml"/></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1.xml"/><Relationship Id="rId5" Type="http://schemas.openxmlformats.org/officeDocument/2006/relationships/image" Target="../media/image3.png"/><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3.png"/><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3.png"/><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4.xml"/><Relationship Id="rId5" Type="http://schemas.openxmlformats.org/officeDocument/2006/relationships/image" Target="../media/image3.png"/><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5.xml"/><Relationship Id="rId5" Type="http://schemas.openxmlformats.org/officeDocument/2006/relationships/image" Target="../media/image3.png"/><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6.xml"/><Relationship Id="rId5" Type="http://schemas.openxmlformats.org/officeDocument/2006/relationships/image" Target="../media/image3.png"/><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7.xml"/><Relationship Id="rId5" Type="http://schemas.openxmlformats.org/officeDocument/2006/relationships/image" Target="../media/image3.png"/><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3.png"/><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3.png"/><Relationship Id="rId5" Type="http://schemas.openxmlformats.org/officeDocument/2006/relationships/hyperlink" Target="https://www.gartner.com/smarterwithgartner/6-strategies-for-a-more-resilient-supply-chain/" TargetMode="External"/><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0.xml"/><Relationship Id="rId5" Type="http://schemas.openxmlformats.org/officeDocument/2006/relationships/image" Target="../media/image3.png"/><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1.xml"/><Relationship Id="rId5" Type="http://schemas.openxmlformats.org/officeDocument/2006/relationships/image" Target="../media/image3.png"/><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3.png"/><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3.xml"/><Relationship Id="rId5" Type="http://schemas.openxmlformats.org/officeDocument/2006/relationships/image" Target="../media/image3.png"/><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3.png"/><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3.png"/><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6.xml"/><Relationship Id="rId5" Type="http://schemas.openxmlformats.org/officeDocument/2006/relationships/image" Target="../media/image3.png"/><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9.emf"/><Relationship Id="rId7" Type="http://schemas.openxmlformats.org/officeDocument/2006/relationships/diagramQuickStyle" Target="../diagrams/quickStyle3.xml"/><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3.png"/><Relationship Id="rId4" Type="http://schemas.openxmlformats.org/officeDocument/2006/relationships/image" Target="../media/image10.emf"/><Relationship Id="rId9" Type="http://schemas.microsoft.com/office/2007/relationships/diagramDrawing" Target="../diagrams/drawing3.xml"/></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8.xml"/><Relationship Id="rId5" Type="http://schemas.openxmlformats.org/officeDocument/2006/relationships/image" Target="../media/image3.png"/><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29.xml"/><Relationship Id="rId5" Type="http://schemas.openxmlformats.org/officeDocument/2006/relationships/image" Target="../media/image3.png"/><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30.xml"/><Relationship Id="rId5" Type="http://schemas.openxmlformats.org/officeDocument/2006/relationships/image" Target="../media/image3.png"/><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31.xml"/><Relationship Id="rId5" Type="http://schemas.openxmlformats.org/officeDocument/2006/relationships/image" Target="../media/image3.png"/><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32.xml"/><Relationship Id="rId5" Type="http://schemas.openxmlformats.org/officeDocument/2006/relationships/image" Target="../media/image3.png"/><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7.svg"/><Relationship Id="rId2" Type="http://schemas.openxmlformats.org/officeDocument/2006/relationships/image" Target="../media/image14.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264998" y="-720725"/>
            <a:ext cx="7571788"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6F3C90B-EB3F-EA91-08C5-03400C278827}"/>
              </a:ext>
            </a:extLst>
          </p:cNvPr>
          <p:cNvSpPr/>
          <p:nvPr/>
        </p:nvSpPr>
        <p:spPr>
          <a:xfrm>
            <a:off x="6346479" y="-320675"/>
            <a:ext cx="7264314"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6E4CC76-2D0D-6204-3FBC-B0856D8E8836}"/>
              </a:ext>
            </a:extLst>
          </p:cNvPr>
          <p:cNvSpPr txBox="1"/>
          <p:nvPr/>
        </p:nvSpPr>
        <p:spPr>
          <a:xfrm>
            <a:off x="146359" y="4685024"/>
            <a:ext cx="6159380" cy="1446550"/>
          </a:xfrm>
          <a:prstGeom prst="rect">
            <a:avLst/>
          </a:prstGeom>
          <a:solidFill>
            <a:schemeClr val="bg1"/>
          </a:solid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Risk&amp; Supply</a:t>
            </a:r>
          </a:p>
          <a:p>
            <a:r>
              <a:rPr lang="en-US" sz="4400" b="1" dirty="0">
                <a:solidFill>
                  <a:srgbClr val="00B0F0"/>
                </a:solidFill>
                <a:latin typeface="Times New Roman" panose="02020603050405020304" pitchFamily="18" charset="0"/>
                <a:cs typeface="Times New Roman" panose="02020603050405020304" pitchFamily="18" charset="0"/>
              </a:rPr>
              <a:t>Chain Risk Management</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13" y="-195944"/>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5896477" y="406936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2" name="TextBox 11">
            <a:extLst>
              <a:ext uri="{FF2B5EF4-FFF2-40B4-BE49-F238E27FC236}">
                <a16:creationId xmlns:a16="http://schemas.microsoft.com/office/drawing/2014/main" id="{8C520B7F-7764-8B81-C7C7-A7440DA2CCAF}"/>
              </a:ext>
            </a:extLst>
          </p:cNvPr>
          <p:cNvSpPr txBox="1"/>
          <p:nvPr/>
        </p:nvSpPr>
        <p:spPr>
          <a:xfrm>
            <a:off x="151367" y="6145456"/>
            <a:ext cx="4886463" cy="954107"/>
          </a:xfrm>
          <a:prstGeom prst="rect">
            <a:avLst/>
          </a:prstGeom>
          <a:noFill/>
        </p:spPr>
        <p:txBody>
          <a:bodyPr wrap="square" rtlCol="0">
            <a:spAutoFit/>
          </a:bodyPr>
          <a:lstStyle/>
          <a:p>
            <a:r>
              <a:rPr lang="en-US" sz="2800" dirty="0">
                <a:solidFill>
                  <a:srgbClr val="24A9E1"/>
                </a:solidFill>
                <a:latin typeface="Tajawal Medium" panose="00000600000000000000" pitchFamily="2" charset="-78"/>
                <a:cs typeface="Tajawal Medium" panose="00000600000000000000" pitchFamily="2" charset="-78"/>
              </a:rPr>
              <a:t> </a:t>
            </a:r>
            <a:r>
              <a:rPr lang="en-US" sz="2800" b="1" dirty="0">
                <a:solidFill>
                  <a:srgbClr val="00B0F0"/>
                </a:solidFill>
                <a:latin typeface="Times New Roman" panose="02020603050405020304" pitchFamily="18" charset="0"/>
                <a:cs typeface="Times New Roman" panose="02020603050405020304" pitchFamily="18" charset="0"/>
              </a:rPr>
              <a:t>Dr. Dalia Hosni</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77292" y="5740383"/>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16E4CC76-2D0D-6204-3FBC-B0856D8E8836}"/>
              </a:ext>
            </a:extLst>
          </p:cNvPr>
          <p:cNvSpPr txBox="1"/>
          <p:nvPr/>
        </p:nvSpPr>
        <p:spPr>
          <a:xfrm>
            <a:off x="5681513" y="2532528"/>
            <a:ext cx="6359596" cy="1446550"/>
          </a:xfrm>
          <a:prstGeom prst="rect">
            <a:avLst/>
          </a:prstGeom>
          <a:solidFill>
            <a:schemeClr val="bg1"/>
          </a:solid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Risk&amp; Supply</a:t>
            </a:r>
          </a:p>
          <a:p>
            <a:r>
              <a:rPr lang="en-US" sz="4400" b="1" dirty="0">
                <a:solidFill>
                  <a:srgbClr val="00B0F0"/>
                </a:solidFill>
                <a:latin typeface="Times New Roman" panose="02020603050405020304" pitchFamily="18" charset="0"/>
                <a:cs typeface="Times New Roman" panose="02020603050405020304" pitchFamily="18" charset="0"/>
              </a:rPr>
              <a:t>Chain Risk Management</a:t>
            </a:r>
          </a:p>
        </p:txBody>
      </p:sp>
      <p:sp>
        <p:nvSpPr>
          <p:cNvPr id="15" name="TextBox 14"/>
          <p:cNvSpPr txBox="1"/>
          <p:nvPr/>
        </p:nvSpPr>
        <p:spPr>
          <a:xfrm>
            <a:off x="4329832" y="4692406"/>
            <a:ext cx="6843540" cy="954107"/>
          </a:xfrm>
          <a:prstGeom prst="rect">
            <a:avLst/>
          </a:prstGeom>
          <a:solidFill>
            <a:srgbClr val="00B0F0"/>
          </a:solidFill>
        </p:spPr>
        <p:txBody>
          <a:bodyPr wrap="none" rtlCol="0">
            <a:spAutoFit/>
          </a:bodyPr>
          <a:lstStyle/>
          <a:p>
            <a:pPr algn="ctr"/>
            <a:r>
              <a:rPr lang="en-US" sz="2800" b="1" dirty="0">
                <a:latin typeface="Tajawal Medium" panose="00000600000000000000" pitchFamily="2" charset="-78"/>
                <a:cs typeface="Tajawal Medium" panose="00000600000000000000" pitchFamily="2" charset="-78"/>
              </a:rPr>
              <a:t>PMG 663</a:t>
            </a:r>
          </a:p>
          <a:p>
            <a:r>
              <a:rPr lang="en-US" sz="2800" b="1" dirty="0">
                <a:latin typeface="Tajawal Medium" panose="00000600000000000000" pitchFamily="2" charset="-78"/>
                <a:cs typeface="Tajawal Medium" panose="00000600000000000000" pitchFamily="2" charset="-78"/>
              </a:rPr>
              <a:t>Project Risk &amp;Supply Chain Risk</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p:cNvSpPr txBox="1"/>
          <p:nvPr/>
        </p:nvSpPr>
        <p:spPr>
          <a:xfrm>
            <a:off x="2893513" y="3493007"/>
            <a:ext cx="7125077" cy="584775"/>
          </a:xfrm>
          <a:prstGeom prst="rect">
            <a:avLst/>
          </a:prstGeom>
          <a:solidFill>
            <a:srgbClr val="00B0F0"/>
          </a:solidFill>
        </p:spPr>
        <p:txBody>
          <a:bodyPr wrap="square" rtlCol="0">
            <a:spAutoFit/>
          </a:bodyPr>
          <a:lstStyle/>
          <a:p>
            <a:r>
              <a:rPr lang="en-US" sz="3200" b="1" dirty="0">
                <a:solidFill>
                  <a:schemeClr val="bg1"/>
                </a:solidFill>
              </a:rPr>
              <a:t>Supply Chain Risk Management (SCRM)</a:t>
            </a:r>
            <a:endParaRPr lang="en-US" sz="3200" b="1"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300868" y="0"/>
            <a:ext cx="9533101" cy="1610200"/>
          </a:xfrm>
          <a:prstGeom prst="rect">
            <a:avLst/>
          </a:prstGeom>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44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0576" y="1891936"/>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727862" y="2204822"/>
            <a:ext cx="6243120" cy="2862322"/>
          </a:xfrm>
          <a:prstGeom prst="rect">
            <a:avLst/>
          </a:prstGeom>
          <a:noFill/>
        </p:spPr>
        <p:txBody>
          <a:bodyPr wrap="square" rtlCol="1">
            <a:spAutoFit/>
          </a:bodyPr>
          <a:lstStyle/>
          <a:p>
            <a:pPr algn="ctr"/>
            <a:r>
              <a:rPr lang="en-US" sz="6000" b="1" dirty="0">
                <a:ln w="22225">
                  <a:solidFill>
                    <a:schemeClr val="accent2"/>
                  </a:solidFill>
                  <a:prstDash val="solid"/>
                </a:ln>
                <a:solidFill>
                  <a:schemeClr val="accent2">
                    <a:lumMod val="40000"/>
                    <a:lumOff val="60000"/>
                  </a:schemeClr>
                </a:solidFill>
              </a:rPr>
              <a:t>Risk</a:t>
            </a:r>
            <a:r>
              <a:rPr lang="en-US" dirty="0"/>
              <a:t> </a:t>
            </a:r>
          </a:p>
          <a:p>
            <a:pPr algn="ctr"/>
            <a:r>
              <a:rPr lang="en-US"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An unplanned or uncertain event that can impact a project </a:t>
            </a:r>
            <a:endParaRPr lang="ar-EG"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9" name="Graphic 21">
            <a:extLst>
              <a:ext uri="{FF2B5EF4-FFF2-40B4-BE49-F238E27FC236}">
                <a16:creationId xmlns:a16="http://schemas.microsoft.com/office/drawing/2014/main" id="{5121FBFD-0E3C-B8FD-3056-117006C93C5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98925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300868" y="0"/>
            <a:ext cx="9533101" cy="1610200"/>
          </a:xfrm>
          <a:prstGeom prst="rect">
            <a:avLst/>
          </a:prstGeom>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28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1863" y="2104431"/>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1005482" y="1424929"/>
            <a:ext cx="7093070" cy="4370427"/>
          </a:xfrm>
          <a:prstGeom prst="rect">
            <a:avLst/>
          </a:prstGeom>
          <a:noFill/>
        </p:spPr>
        <p:txBody>
          <a:bodyPr wrap="square" rtlCol="1">
            <a:spAutoFit/>
          </a:bodyPr>
          <a:lstStyle/>
          <a:p>
            <a:pPr algn="ctr"/>
            <a:r>
              <a:rPr lang="en-US" sz="5400" b="1" dirty="0">
                <a:ln w="22225">
                  <a:solidFill>
                    <a:schemeClr val="accent2"/>
                  </a:solidFill>
                  <a:prstDash val="solid"/>
                </a:ln>
                <a:solidFill>
                  <a:schemeClr val="accent2">
                    <a:lumMod val="40000"/>
                    <a:lumOff val="60000"/>
                  </a:schemeClr>
                </a:solidFill>
              </a:rPr>
              <a:t>Risk</a:t>
            </a:r>
            <a:r>
              <a:rPr lang="en-US" sz="2800" dirty="0"/>
              <a:t> </a:t>
            </a:r>
          </a:p>
          <a:p>
            <a:pPr algn="justLow"/>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A risk is any uncertain event or condition that might affect your project. Not all risks are </a:t>
            </a:r>
            <a:r>
              <a:rPr lang="en-US" sz="2800" b="1" i="0" dirty="0">
                <a:ln w="0"/>
                <a:solidFill>
                  <a:srgbClr val="FF0000"/>
                </a:solidFill>
                <a:latin typeface="Times New Roman" panose="02020603050405020304" pitchFamily="18" charset="0"/>
              </a:rPr>
              <a:t>negative</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Some events (like finding an easier way to do an activity) or conditions (like lower prices for certain materials) can help your project. When this happens, we call it an </a:t>
            </a:r>
            <a:r>
              <a:rPr lang="en-US" sz="2800" b="1" i="0" dirty="0">
                <a:ln w="0"/>
                <a:solidFill>
                  <a:srgbClr val="FF0000"/>
                </a:solidFill>
                <a:latin typeface="Times New Roman" panose="02020603050405020304" pitchFamily="18" charset="0"/>
              </a:rPr>
              <a:t>opportunity</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but it’s still handled just like a risk.</a:t>
            </a:r>
            <a:endParaRPr lang="ar-EG" sz="2800" dirty="0">
              <a:ln w="0"/>
              <a:solidFill>
                <a:schemeClr val="accent1"/>
              </a:solidFill>
              <a:effectLst>
                <a:outerShdw blurRad="38100" dist="25400" dir="5400000" algn="ctr" rotWithShape="0">
                  <a:srgbClr val="6E747A">
                    <a:alpha val="43000"/>
                  </a:srgbClr>
                </a:outerShdw>
              </a:effectLst>
            </a:endParaRPr>
          </a:p>
        </p:txBody>
      </p:sp>
      <p:pic>
        <p:nvPicPr>
          <p:cNvPr id="9" name="Graphic 21">
            <a:extLst>
              <a:ext uri="{FF2B5EF4-FFF2-40B4-BE49-F238E27FC236}">
                <a16:creationId xmlns:a16="http://schemas.microsoft.com/office/drawing/2014/main" id="{B9ADC877-54E2-3855-8109-C09CA5FF6A27}"/>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0723601"/>
      </p:ext>
    </p:extLst>
  </p:cSld>
  <p:clrMapOvr>
    <a:masterClrMapping/>
  </p:clrMapOvr>
  <mc:AlternateContent xmlns:mc="http://schemas.openxmlformats.org/markup-compatibility/2006" xmlns:p14="http://schemas.microsoft.com/office/powerpoint/2010/main">
    <mc:Choice Requires="p14">
      <p:transition spd="slow" p14:dur="2000" advTm="30892"/>
    </mc:Choice>
    <mc:Fallback xmlns="">
      <p:transition spd="slow" advTm="3089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109672"/>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80625FC-6B77-9E70-416D-CB2D263C9E86}"/>
              </a:ext>
            </a:extLst>
          </p:cNvPr>
          <p:cNvSpPr txBox="1"/>
          <p:nvPr/>
        </p:nvSpPr>
        <p:spPr>
          <a:xfrm>
            <a:off x="842481" y="1554782"/>
            <a:ext cx="11053955" cy="1569660"/>
          </a:xfrm>
          <a:prstGeom prst="rect">
            <a:avLst/>
          </a:prstGeom>
          <a:noFill/>
        </p:spPr>
        <p:txBody>
          <a:bodyPr wrap="square">
            <a:spAutoFit/>
          </a:bodyPr>
          <a:lstStyle/>
          <a:p>
            <a:r>
              <a:rPr lang="en-US" sz="2400" dirty="0">
                <a:solidFill>
                  <a:srgbClr val="0000FF"/>
                </a:solidFill>
                <a:latin typeface="GpjhsgCvqdsrPtcxlnAdvTT5ada87cc"/>
              </a:rPr>
              <a:t>First appearing in 1982 </a:t>
            </a:r>
            <a:r>
              <a:rPr lang="en-US" sz="2400" dirty="0">
                <a:latin typeface="GpjhsgCvqdsrPtcxlnAdvTT5ada87cc"/>
              </a:rPr>
              <a:t>:</a:t>
            </a:r>
            <a:r>
              <a:rPr lang="en-US" sz="2400" b="0" i="0" u="none" strike="noStrike" baseline="0" dirty="0">
                <a:latin typeface="GpjhsgCvqdsrPtcxlnAdvTT5ada87cc"/>
              </a:rPr>
              <a:t>and used to describe connecting logistics with other functions.</a:t>
            </a:r>
            <a:endParaRPr lang="ar-EG" sz="2400" dirty="0"/>
          </a:p>
          <a:p>
            <a:r>
              <a:rPr lang="en-US" sz="2400" b="0" i="0" u="none" strike="noStrike" baseline="0" dirty="0">
                <a:solidFill>
                  <a:srgbClr val="000000"/>
                </a:solidFill>
                <a:latin typeface="GpjhsgCvqdsrPtcxlnAdvTT5ada87cc"/>
              </a:rPr>
              <a:t>The term was also used by Houlihan (</a:t>
            </a:r>
            <a:r>
              <a:rPr lang="en-US" sz="2400" b="0" i="0" u="none" strike="noStrike" baseline="0" dirty="0">
                <a:solidFill>
                  <a:srgbClr val="0000FF"/>
                </a:solidFill>
                <a:latin typeface="GpjhsgCvqdsrPtcxlnAdvTT5ada87cc"/>
              </a:rPr>
              <a:t>1985</a:t>
            </a:r>
            <a:r>
              <a:rPr lang="en-US" sz="2400" b="0" i="0" u="none" strike="noStrike" baseline="0" dirty="0">
                <a:solidFill>
                  <a:srgbClr val="000000"/>
                </a:solidFill>
                <a:latin typeface="GpjhsgCvqdsrPtcxlnAdvTT5ada87cc"/>
              </a:rPr>
              <a:t>, </a:t>
            </a:r>
            <a:r>
              <a:rPr lang="en-US" sz="2400" b="0" i="0" u="none" strike="noStrike" baseline="0" dirty="0">
                <a:solidFill>
                  <a:srgbClr val="0000FF"/>
                </a:solidFill>
                <a:latin typeface="GpjhsgCvqdsrPtcxlnAdvTT5ada87cc"/>
              </a:rPr>
              <a:t>1988</a:t>
            </a:r>
            <a:r>
              <a:rPr lang="en-US" sz="2400" dirty="0">
                <a:solidFill>
                  <a:srgbClr val="000000"/>
                </a:solidFill>
                <a:latin typeface="GpjhsgCvqdsrPtcxlnAdvTT5ada87cc"/>
              </a:rPr>
              <a:t>) to describe the connections between logistics and internal functions and external</a:t>
            </a:r>
          </a:p>
          <a:p>
            <a:r>
              <a:rPr lang="en-US" sz="2400" dirty="0">
                <a:solidFill>
                  <a:srgbClr val="000000"/>
                </a:solidFill>
                <a:latin typeface="GpjhsgCvqdsrPtcxlnAdvTT5ada87cc"/>
              </a:rPr>
              <a:t>organizations</a:t>
            </a:r>
            <a:endParaRPr lang="en-US" sz="2400" dirty="0">
              <a:latin typeface="GpjhsgCvqdsrPtcxlnAdvTT5ada87cc"/>
            </a:endParaRPr>
          </a:p>
        </p:txBody>
      </p:sp>
      <p:sp>
        <p:nvSpPr>
          <p:cNvPr id="12" name="TextBox 11">
            <a:extLst>
              <a:ext uri="{FF2B5EF4-FFF2-40B4-BE49-F238E27FC236}">
                <a16:creationId xmlns:a16="http://schemas.microsoft.com/office/drawing/2014/main" id="{C67DCE92-4F53-192D-D431-8DDB304A0525}"/>
              </a:ext>
            </a:extLst>
          </p:cNvPr>
          <p:cNvSpPr txBox="1"/>
          <p:nvPr/>
        </p:nvSpPr>
        <p:spPr>
          <a:xfrm>
            <a:off x="492938" y="3502072"/>
            <a:ext cx="4614023" cy="1569660"/>
          </a:xfrm>
          <a:prstGeom prst="rect">
            <a:avLst/>
          </a:prstGeom>
          <a:noFill/>
        </p:spPr>
        <p:txBody>
          <a:bodyPr wrap="square">
            <a:spAutoFit/>
          </a:bodyPr>
          <a:lstStyle/>
          <a:p>
            <a:pPr algn="justLow"/>
            <a:r>
              <a:rPr lang="en-US" sz="2400" b="1" i="0" u="none" strike="noStrike" baseline="0" dirty="0">
                <a:solidFill>
                  <a:srgbClr val="0070C0"/>
                </a:solidFill>
                <a:latin typeface="GpjhsgCvqdsrPtcxlnAdvTT5ada87cc"/>
              </a:rPr>
              <a:t>A supply chain consists of all activities associated with the </a:t>
            </a:r>
            <a:r>
              <a:rPr lang="en-US" sz="2400" b="1" i="0" u="none" strike="noStrike" baseline="0" dirty="0">
                <a:solidFill>
                  <a:srgbClr val="0070C0"/>
                </a:solidFill>
                <a:latin typeface="BdjrfwCjqfnwFjtcybAdvGTIMES-R"/>
              </a:rPr>
              <a:t>fl</a:t>
            </a:r>
            <a:r>
              <a:rPr lang="en-US" sz="2400" b="1" i="0" u="none" strike="noStrike" baseline="0" dirty="0">
                <a:solidFill>
                  <a:srgbClr val="0070C0"/>
                </a:solidFill>
                <a:latin typeface="GpjhsgCvqdsrPtcxlnAdvTT5ada87cc"/>
              </a:rPr>
              <a:t>ow and </a:t>
            </a:r>
            <a:r>
              <a:rPr lang="en-US" sz="2400" b="1" dirty="0">
                <a:solidFill>
                  <a:srgbClr val="0070C0"/>
                </a:solidFill>
                <a:latin typeface="GpjhsgCvqdsrPtcxlnAdvTT5ada87cc"/>
              </a:rPr>
              <a:t>transformation of goods from raw materials to end users</a:t>
            </a:r>
            <a:endParaRPr lang="ar-EG" sz="2400" b="1" dirty="0">
              <a:solidFill>
                <a:srgbClr val="0070C0"/>
              </a:solidFill>
            </a:endParaRPr>
          </a:p>
        </p:txBody>
      </p:sp>
      <p:pic>
        <p:nvPicPr>
          <p:cNvPr id="1026" name="Picture 2" descr="Generic Supply Chain Example">
            <a:extLst>
              <a:ext uri="{FF2B5EF4-FFF2-40B4-BE49-F238E27FC236}">
                <a16:creationId xmlns:a16="http://schemas.microsoft.com/office/drawing/2014/main" id="{2ACF2BA6-A00F-3B51-87B5-C2DEE989FA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1191" y="2746333"/>
            <a:ext cx="6900809" cy="3058566"/>
          </a:xfrm>
          <a:prstGeom prst="rect">
            <a:avLst/>
          </a:prstGeom>
          <a:noFill/>
          <a:extLst>
            <a:ext uri="{909E8E84-426E-40DD-AFC4-6F175D3DCCD1}">
              <a14:hiddenFill xmlns:a14="http://schemas.microsoft.com/office/drawing/2010/main">
                <a:solidFill>
                  <a:srgbClr val="FFFFFF"/>
                </a:solidFill>
              </a14:hiddenFill>
            </a:ext>
          </a:extLst>
        </p:spPr>
      </p:pic>
      <p:pic>
        <p:nvPicPr>
          <p:cNvPr id="9" name="Graphic 21">
            <a:extLst>
              <a:ext uri="{FF2B5EF4-FFF2-40B4-BE49-F238E27FC236}">
                <a16:creationId xmlns:a16="http://schemas.microsoft.com/office/drawing/2014/main" id="{8D335B30-5675-CAAE-A4EA-D7A8F5967384}"/>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757568379"/>
      </p:ext>
    </p:extLst>
  </p:cSld>
  <p:clrMapOvr>
    <a:masterClrMapping/>
  </p:clrMapOvr>
  <mc:AlternateContent xmlns:mc="http://schemas.openxmlformats.org/markup-compatibility/2006" xmlns:p14="http://schemas.microsoft.com/office/powerpoint/2010/main">
    <mc:Choice Requires="p14">
      <p:transition spd="slow" p14:dur="2000" advTm="198642"/>
    </mc:Choice>
    <mc:Fallback xmlns="">
      <p:transition spd="slow" advTm="1986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additive="base">
                                        <p:cTn id="19" dur="500" fill="hold"/>
                                        <p:tgtEl>
                                          <p:spTgt spid="1026"/>
                                        </p:tgtEl>
                                        <p:attrNameLst>
                                          <p:attrName>ppt_x</p:attrName>
                                        </p:attrNameLst>
                                      </p:cBhvr>
                                      <p:tavLst>
                                        <p:tav tm="0">
                                          <p:val>
                                            <p:strVal val="#ppt_x"/>
                                          </p:val>
                                        </p:tav>
                                        <p:tav tm="100000">
                                          <p:val>
                                            <p:strVal val="#ppt_x"/>
                                          </p:val>
                                        </p:tav>
                                      </p:tavLst>
                                    </p:anim>
                                    <p:anim calcmode="lin" valueType="num">
                                      <p:cBhvr additive="base">
                                        <p:cTn id="20"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91323"/>
            <a:ext cx="9533101" cy="1610200"/>
          </a:xfrm>
          <a:prstGeom prst="rect">
            <a:avLst/>
          </a:prstGeom>
        </p:spPr>
      </p:pic>
      <p:sp>
        <p:nvSpPr>
          <p:cNvPr id="7" name="TextBox 6"/>
          <p:cNvSpPr txBox="1"/>
          <p:nvPr/>
        </p:nvSpPr>
        <p:spPr>
          <a:xfrm>
            <a:off x="2650377" y="543490"/>
            <a:ext cx="3587842" cy="523220"/>
          </a:xfrm>
          <a:prstGeom prst="rect">
            <a:avLst/>
          </a:prstGeom>
          <a:noFill/>
        </p:spPr>
        <p:txBody>
          <a:bodyPr wrap="none" rtlCol="0">
            <a:spAutoFit/>
          </a:bodyPr>
          <a:lstStyle/>
          <a:p>
            <a:r>
              <a:rPr lang="en-US" sz="2800" dirty="0">
                <a:solidFill>
                  <a:schemeClr val="bg1"/>
                </a:solidFill>
              </a:rPr>
              <a:t>Risk in the supply chain</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6869DC0-B561-524D-D3C9-E70A69F345DD}"/>
              </a:ext>
            </a:extLst>
          </p:cNvPr>
          <p:cNvSpPr txBox="1"/>
          <p:nvPr/>
        </p:nvSpPr>
        <p:spPr>
          <a:xfrm>
            <a:off x="739738" y="1455267"/>
            <a:ext cx="11348401" cy="830997"/>
          </a:xfrm>
          <a:prstGeom prst="rect">
            <a:avLst/>
          </a:prstGeom>
          <a:noFill/>
        </p:spPr>
        <p:txBody>
          <a:bodyPr wrap="square">
            <a:spAutoFit/>
          </a:bodyPr>
          <a:lstStyle/>
          <a:p>
            <a:r>
              <a:rPr lang="en-US" sz="2400" b="1" dirty="0">
                <a:solidFill>
                  <a:srgbClr val="FF0000"/>
                </a:solidFill>
              </a:rPr>
              <a:t>There are risks in the supply chain when </a:t>
            </a:r>
            <a:r>
              <a:rPr lang="en-US" sz="2400" b="1" dirty="0">
                <a:solidFill>
                  <a:srgbClr val="00B0F0"/>
                </a:solidFill>
              </a:rPr>
              <a:t>unexpected</a:t>
            </a:r>
            <a:r>
              <a:rPr lang="en-US" sz="2400" b="1" dirty="0">
                <a:solidFill>
                  <a:srgbClr val="FF0000"/>
                </a:solidFill>
              </a:rPr>
              <a:t> events might disrupt the flow of materials on their journey from initial suppliers through to final customers. </a:t>
            </a:r>
            <a:endParaRPr lang="ar-EG" sz="2400" b="1" dirty="0">
              <a:solidFill>
                <a:srgbClr val="FF0000"/>
              </a:solidFill>
            </a:endParaRPr>
          </a:p>
        </p:txBody>
      </p:sp>
      <p:sp>
        <p:nvSpPr>
          <p:cNvPr id="14" name="TextBox 13">
            <a:extLst>
              <a:ext uri="{FF2B5EF4-FFF2-40B4-BE49-F238E27FC236}">
                <a16:creationId xmlns:a16="http://schemas.microsoft.com/office/drawing/2014/main" id="{25571705-EABA-8CD0-528B-71EB8A58BCA8}"/>
              </a:ext>
            </a:extLst>
          </p:cNvPr>
          <p:cNvSpPr txBox="1"/>
          <p:nvPr/>
        </p:nvSpPr>
        <p:spPr>
          <a:xfrm>
            <a:off x="359596" y="2345403"/>
            <a:ext cx="11222804" cy="3539430"/>
          </a:xfrm>
          <a:prstGeom prst="rect">
            <a:avLst/>
          </a:prstGeom>
          <a:noFill/>
        </p:spPr>
        <p:txBody>
          <a:bodyPr wrap="square">
            <a:spAutoFit/>
          </a:bodyPr>
          <a:lstStyle/>
          <a:p>
            <a:pPr algn="justLow"/>
            <a:r>
              <a:rPr lang="en-US" sz="2800" dirty="0"/>
              <a:t>These risks might prevent deliveries, cause delays, damage goods or somehow affect smooth operations. But these initial effects are only a beginning, and the consequences are generally much broader. A late delivery of raw materials might halt production; it might raise costs by forcing a move to alternative transport, materials or operations; it might raise stocks of work in progress; it might make partners reconsider their trading relationships. An interruption to the supply chain can have widespread effects,</a:t>
            </a:r>
            <a:endParaRPr lang="ar-EG" sz="2800" dirty="0"/>
          </a:p>
        </p:txBody>
      </p:sp>
      <p:pic>
        <p:nvPicPr>
          <p:cNvPr id="9" name="Graphic 21">
            <a:extLst>
              <a:ext uri="{FF2B5EF4-FFF2-40B4-BE49-F238E27FC236}">
                <a16:creationId xmlns:a16="http://schemas.microsoft.com/office/drawing/2014/main" id="{63FAA11D-FEFC-B170-D916-A35DBD04B74C}"/>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730096696"/>
      </p:ext>
    </p:extLst>
  </p:cSld>
  <p:clrMapOvr>
    <a:masterClrMapping/>
  </p:clrMapOvr>
  <mc:AlternateContent xmlns:mc="http://schemas.openxmlformats.org/markup-compatibility/2006" xmlns:p14="http://schemas.microsoft.com/office/powerpoint/2010/main">
    <mc:Choice Requires="p14">
      <p:transition spd="slow" p14:dur="2000" advTm="198755"/>
    </mc:Choice>
    <mc:Fallback xmlns="">
      <p:transition spd="slow" advTm="1987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40275"/>
            <a:ext cx="9533101" cy="1610200"/>
          </a:xfrm>
          <a:prstGeom prst="rect">
            <a:avLst/>
          </a:prstGeom>
        </p:spPr>
      </p:pic>
      <p:sp>
        <p:nvSpPr>
          <p:cNvPr id="7" name="TextBox 6"/>
          <p:cNvSpPr txBox="1"/>
          <p:nvPr/>
        </p:nvSpPr>
        <p:spPr>
          <a:xfrm>
            <a:off x="2650377" y="543490"/>
            <a:ext cx="5923545" cy="523220"/>
          </a:xfrm>
          <a:prstGeom prst="rect">
            <a:avLst/>
          </a:prstGeom>
          <a:noFill/>
        </p:spPr>
        <p:txBody>
          <a:bodyPr wrap="none" rtlCol="0">
            <a:spAutoFit/>
          </a:bodyPr>
          <a:lstStyle/>
          <a:p>
            <a:r>
              <a:rPr lang="en-US" sz="2800" dirty="0">
                <a:solidFill>
                  <a:schemeClr val="bg1"/>
                </a:solidFill>
              </a:rPr>
              <a:t>Supply Chain Risk Management (SCRM)</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1" name="TextBox 10">
            <a:extLst>
              <a:ext uri="{FF2B5EF4-FFF2-40B4-BE49-F238E27FC236}">
                <a16:creationId xmlns:a16="http://schemas.microsoft.com/office/drawing/2014/main" id="{FBB2339D-6D9A-1347-BA4B-D37DDDBD1606}"/>
              </a:ext>
            </a:extLst>
          </p:cNvPr>
          <p:cNvSpPr txBox="1"/>
          <p:nvPr/>
        </p:nvSpPr>
        <p:spPr>
          <a:xfrm>
            <a:off x="452063" y="1846924"/>
            <a:ext cx="11291299" cy="5139869"/>
          </a:xfrm>
          <a:prstGeom prst="rect">
            <a:avLst/>
          </a:prstGeom>
          <a:noFill/>
        </p:spPr>
        <p:txBody>
          <a:bodyPr wrap="square">
            <a:spAutoFit/>
          </a:bodyPr>
          <a:lstStyle/>
          <a:p>
            <a:pPr marL="285750" indent="-285750" algn="just">
              <a:buFont typeface="Wingdings" panose="05000000000000000000" pitchFamily="2" charset="2"/>
              <a:buChar char="§"/>
            </a:pPr>
            <a:r>
              <a:rPr lang="en-US" sz="2800" b="1" dirty="0">
                <a:solidFill>
                  <a:srgbClr val="00B0F0"/>
                </a:solidFill>
              </a:rPr>
              <a:t>SCRM </a:t>
            </a:r>
            <a:r>
              <a:rPr lang="en-US" sz="2800" dirty="0"/>
              <a:t>can be described as the intersection of supply chain management and risk management</a:t>
            </a:r>
          </a:p>
          <a:p>
            <a:pPr marL="285750" indent="-285750" algn="just">
              <a:buFont typeface="Arial" panose="020B0604020202020204" pitchFamily="34" charset="0"/>
              <a:buChar char="•"/>
            </a:pPr>
            <a:r>
              <a:rPr lang="en-US" sz="2800" b="1" dirty="0">
                <a:solidFill>
                  <a:srgbClr val="00B0F0"/>
                </a:solidFill>
              </a:rPr>
              <a:t>A supply chain </a:t>
            </a:r>
            <a:r>
              <a:rPr lang="en-US" sz="2800" dirty="0"/>
              <a:t>consists of all activities associated with the flow and transformation of goods from raw materials to end users. </a:t>
            </a:r>
          </a:p>
          <a:p>
            <a:pPr marL="285750" indent="-285750" algn="just">
              <a:buFont typeface="Arial" panose="020B0604020202020204" pitchFamily="34" charset="0"/>
              <a:buChar char="•"/>
            </a:pPr>
            <a:r>
              <a:rPr lang="en-US" sz="2800" b="1" dirty="0">
                <a:solidFill>
                  <a:srgbClr val="00B0F0"/>
                </a:solidFill>
              </a:rPr>
              <a:t>a supply chain</a:t>
            </a:r>
            <a:r>
              <a:rPr lang="en-US" sz="2800" dirty="0"/>
              <a:t> is a network of facilities and distribution options that performs the function of procurement of materials, transformation of these materials into intermediate and finished products, and the distribution of these finished products to customers.</a:t>
            </a:r>
          </a:p>
          <a:p>
            <a:pPr algn="just"/>
            <a:endParaRPr lang="en-US" sz="2400" b="0" i="0" u="none" strike="noStrike" baseline="0" dirty="0">
              <a:solidFill>
                <a:srgbClr val="111111"/>
              </a:solidFill>
              <a:latin typeface="Fira Sans" panose="020B0503050000020004" pitchFamily="34" charset="0"/>
            </a:endParaRPr>
          </a:p>
          <a:p>
            <a:pPr algn="just"/>
            <a:endParaRPr lang="ar-EG" sz="2400" b="0" i="0" u="none" strike="noStrike" baseline="0" dirty="0">
              <a:solidFill>
                <a:srgbClr val="111111"/>
              </a:solidFill>
              <a:latin typeface="Fira Sans" panose="020B0503050000020004" pitchFamily="34" charset="0"/>
            </a:endParaRPr>
          </a:p>
          <a:p>
            <a:pPr marL="342900" indent="-342900" algn="just">
              <a:buFont typeface="Arial" panose="020B0604020202020204" pitchFamily="34" charset="0"/>
              <a:buChar char="•"/>
            </a:pPr>
            <a:endParaRPr lang="en-US" sz="2800" dirty="0"/>
          </a:p>
          <a:p>
            <a:pPr marL="285750" indent="-285750" algn="just">
              <a:buFont typeface="Arial" panose="020B0604020202020204" pitchFamily="34" charset="0"/>
              <a:buChar char="•"/>
            </a:pPr>
            <a:endParaRPr lang="ar-EG" sz="2800" dirty="0"/>
          </a:p>
        </p:txBody>
      </p:sp>
      <p:pic>
        <p:nvPicPr>
          <p:cNvPr id="10" name="Graphic 21">
            <a:extLst>
              <a:ext uri="{FF2B5EF4-FFF2-40B4-BE49-F238E27FC236}">
                <a16:creationId xmlns:a16="http://schemas.microsoft.com/office/drawing/2014/main" id="{88B82C6E-D722-CD83-5A34-06B57144C86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710922609"/>
      </p:ext>
    </p:extLst>
  </p:cSld>
  <p:clrMapOvr>
    <a:masterClrMapping/>
  </p:clrMapOvr>
  <mc:AlternateContent xmlns:mc="http://schemas.openxmlformats.org/markup-compatibility/2006" xmlns:p14="http://schemas.microsoft.com/office/powerpoint/2010/main">
    <mc:Choice Requires="p14">
      <p:transition spd="slow" p14:dur="2000" advTm="135089"/>
    </mc:Choice>
    <mc:Fallback xmlns="">
      <p:transition spd="slow" advTm="13508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40275"/>
            <a:ext cx="9533101" cy="1610200"/>
          </a:xfrm>
          <a:prstGeom prst="rect">
            <a:avLst/>
          </a:prstGeom>
        </p:spPr>
      </p:pic>
      <p:sp>
        <p:nvSpPr>
          <p:cNvPr id="7" name="TextBox 6"/>
          <p:cNvSpPr txBox="1"/>
          <p:nvPr/>
        </p:nvSpPr>
        <p:spPr>
          <a:xfrm>
            <a:off x="2650377" y="543490"/>
            <a:ext cx="5923545" cy="523220"/>
          </a:xfrm>
          <a:prstGeom prst="rect">
            <a:avLst/>
          </a:prstGeom>
          <a:noFill/>
        </p:spPr>
        <p:txBody>
          <a:bodyPr wrap="none" rtlCol="0">
            <a:spAutoFit/>
          </a:bodyPr>
          <a:lstStyle/>
          <a:p>
            <a:r>
              <a:rPr lang="en-US" sz="2800" dirty="0">
                <a:solidFill>
                  <a:schemeClr val="bg1"/>
                </a:solidFill>
              </a:rPr>
              <a:t>Supply Chain Risk Management (SCRM)</a:t>
            </a:r>
            <a:endParaRPr lang="en-US" sz="2800" dirty="0">
              <a:solidFill>
                <a:schemeClr val="bg1"/>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2" name="TextBox 11">
            <a:extLst>
              <a:ext uri="{FF2B5EF4-FFF2-40B4-BE49-F238E27FC236}">
                <a16:creationId xmlns:a16="http://schemas.microsoft.com/office/drawing/2014/main" id="{C73B6E45-210F-2AAC-7DA3-BB0CC395AA6D}"/>
              </a:ext>
            </a:extLst>
          </p:cNvPr>
          <p:cNvSpPr txBox="1"/>
          <p:nvPr/>
        </p:nvSpPr>
        <p:spPr>
          <a:xfrm>
            <a:off x="2041238" y="1470774"/>
            <a:ext cx="8996217" cy="830997"/>
          </a:xfrm>
          <a:prstGeom prst="rect">
            <a:avLst/>
          </a:prstGeom>
          <a:noFill/>
        </p:spPr>
        <p:txBody>
          <a:bodyPr wrap="square">
            <a:spAutoFit/>
          </a:bodyPr>
          <a:lstStyle/>
          <a:p>
            <a:r>
              <a:rPr lang="en-US" sz="2400" b="0" i="0" u="none" strike="noStrike" baseline="0" dirty="0">
                <a:solidFill>
                  <a:srgbClr val="1F2023"/>
                </a:solidFill>
                <a:latin typeface="Arial" panose="020B0604020202020204" pitchFamily="34" charset="0"/>
              </a:rPr>
              <a:t>Supply chain risk management (SCRM) is </a:t>
            </a:r>
            <a:r>
              <a:rPr lang="en-US" sz="2400" b="1" i="0" u="none" strike="noStrike" baseline="0" dirty="0">
                <a:solidFill>
                  <a:srgbClr val="1F2023"/>
                </a:solidFill>
                <a:latin typeface="Arial" panose="020B0604020202020204" pitchFamily="34" charset="0"/>
              </a:rPr>
              <a:t>the process of taking strategic steps </a:t>
            </a:r>
            <a:endParaRPr lang="ar-EG" sz="2400" dirty="0"/>
          </a:p>
        </p:txBody>
      </p:sp>
      <p:sp>
        <p:nvSpPr>
          <p:cNvPr id="14" name="TextBox 13">
            <a:extLst>
              <a:ext uri="{FF2B5EF4-FFF2-40B4-BE49-F238E27FC236}">
                <a16:creationId xmlns:a16="http://schemas.microsoft.com/office/drawing/2014/main" id="{0CFDDA93-2E0C-DF7E-B3E3-62173920D368}"/>
              </a:ext>
            </a:extLst>
          </p:cNvPr>
          <p:cNvSpPr txBox="1"/>
          <p:nvPr/>
        </p:nvSpPr>
        <p:spPr>
          <a:xfrm>
            <a:off x="3421231" y="2510551"/>
            <a:ext cx="6225308" cy="1077218"/>
          </a:xfrm>
          <a:prstGeom prst="rect">
            <a:avLst/>
          </a:prstGeom>
          <a:noFill/>
        </p:spPr>
        <p:txBody>
          <a:bodyPr wrap="square">
            <a:spAutoFit/>
          </a:bodyPr>
          <a:lstStyle/>
          <a:p>
            <a:pPr algn="l"/>
            <a:endParaRPr lang="ar-EG" sz="1000" b="0" i="0" u="none" strike="noStrike" baseline="0" dirty="0">
              <a:solidFill>
                <a:srgbClr val="000000"/>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identify</a:t>
            </a:r>
            <a:endParaRPr lang="en-US" sz="1800" b="0" i="0" u="none" strike="noStrike" baseline="0" dirty="0">
              <a:solidFill>
                <a:srgbClr val="1F2023"/>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assess</a:t>
            </a:r>
            <a:endParaRPr lang="en-US" sz="1800" b="0" i="0" u="none" strike="noStrike" baseline="0" dirty="0">
              <a:solidFill>
                <a:srgbClr val="1F2023"/>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mitigate </a:t>
            </a:r>
            <a:endParaRPr lang="en-US" sz="1800" b="0" i="0" u="none" strike="noStrike" baseline="0" dirty="0">
              <a:solidFill>
                <a:srgbClr val="1F2023"/>
              </a:solidFill>
              <a:latin typeface="Arial" panose="020B0604020202020204" pitchFamily="34" charset="0"/>
            </a:endParaRPr>
          </a:p>
        </p:txBody>
      </p:sp>
      <p:sp>
        <p:nvSpPr>
          <p:cNvPr id="18" name="TextBox 17">
            <a:extLst>
              <a:ext uri="{FF2B5EF4-FFF2-40B4-BE49-F238E27FC236}">
                <a16:creationId xmlns:a16="http://schemas.microsoft.com/office/drawing/2014/main" id="{437E1E6C-52AF-0369-0F37-BD21E7EF8095}"/>
              </a:ext>
            </a:extLst>
          </p:cNvPr>
          <p:cNvSpPr txBox="1"/>
          <p:nvPr/>
        </p:nvSpPr>
        <p:spPr>
          <a:xfrm>
            <a:off x="6973455" y="2949988"/>
            <a:ext cx="6225308" cy="369332"/>
          </a:xfrm>
          <a:prstGeom prst="rect">
            <a:avLst/>
          </a:prstGeom>
          <a:noFill/>
        </p:spPr>
        <p:txBody>
          <a:bodyPr wrap="square">
            <a:spAutoFit/>
          </a:bodyPr>
          <a:lstStyle/>
          <a:p>
            <a:r>
              <a:rPr lang="en-US" sz="1800" b="1" i="0" u="none" strike="noStrike" baseline="0" dirty="0">
                <a:solidFill>
                  <a:srgbClr val="1F2023"/>
                </a:solidFill>
                <a:latin typeface="Arial" panose="020B0604020202020204" pitchFamily="34" charset="0"/>
              </a:rPr>
              <a:t>_   the risk in the end-to-end supply chain</a:t>
            </a:r>
            <a:endParaRPr lang="ar-EG" dirty="0"/>
          </a:p>
        </p:txBody>
      </p:sp>
      <p:pic>
        <p:nvPicPr>
          <p:cNvPr id="15" name="Picture 2" descr="Supply Chain Risk Management 101: Everything You'll Ever Need to Know |  JAGGAER">
            <a:extLst>
              <a:ext uri="{FF2B5EF4-FFF2-40B4-BE49-F238E27FC236}">
                <a16:creationId xmlns:a16="http://schemas.microsoft.com/office/drawing/2014/main" id="{4D73ED39-FE8A-47F3-21EC-E262320DB3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9927" y="3443392"/>
            <a:ext cx="6456218" cy="2505852"/>
          </a:xfrm>
          <a:prstGeom prst="rect">
            <a:avLst/>
          </a:prstGeom>
          <a:noFill/>
          <a:extLst>
            <a:ext uri="{909E8E84-426E-40DD-AFC4-6F175D3DCCD1}">
              <a14:hiddenFill xmlns:a14="http://schemas.microsoft.com/office/drawing/2010/main">
                <a:solidFill>
                  <a:srgbClr val="FFFFFF"/>
                </a:solidFill>
              </a14:hiddenFill>
            </a:ext>
          </a:extLst>
        </p:spPr>
      </p:pic>
      <p:pic>
        <p:nvPicPr>
          <p:cNvPr id="10" name="Graphic 21">
            <a:extLst>
              <a:ext uri="{FF2B5EF4-FFF2-40B4-BE49-F238E27FC236}">
                <a16:creationId xmlns:a16="http://schemas.microsoft.com/office/drawing/2014/main" id="{F6B22542-BFF2-604E-7259-2D3E9306603F}"/>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08749121"/>
      </p:ext>
    </p:extLst>
  </p:cSld>
  <p:clrMapOvr>
    <a:masterClrMapping/>
  </p:clrMapOvr>
  <mc:AlternateContent xmlns:mc="http://schemas.openxmlformats.org/markup-compatibility/2006" xmlns:p14="http://schemas.microsoft.com/office/powerpoint/2010/main">
    <mc:Choice Requires="p14">
      <p:transition spd="slow" p14:dur="2000" advTm="91891"/>
    </mc:Choice>
    <mc:Fallback xmlns="">
      <p:transition spd="slow" advTm="918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7985"/>
            <a:ext cx="9891036" cy="1670753"/>
          </a:xfrm>
          <a:prstGeom prst="rect">
            <a:avLst/>
          </a:prstGeom>
        </p:spPr>
      </p:pic>
      <p:sp>
        <p:nvSpPr>
          <p:cNvPr id="7" name="TextBox 6"/>
          <p:cNvSpPr txBox="1"/>
          <p:nvPr/>
        </p:nvSpPr>
        <p:spPr>
          <a:xfrm>
            <a:off x="2339531" y="505781"/>
            <a:ext cx="7443469" cy="523220"/>
          </a:xfrm>
          <a:prstGeom prst="rect">
            <a:avLst/>
          </a:prstGeom>
          <a:noFill/>
        </p:spPr>
        <p:txBody>
          <a:bodyPr wrap="squar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6" name="TextBox 15">
            <a:extLst>
              <a:ext uri="{FF2B5EF4-FFF2-40B4-BE49-F238E27FC236}">
                <a16:creationId xmlns:a16="http://schemas.microsoft.com/office/drawing/2014/main" id="{1CD7FDD8-703E-BF96-2A80-6737DF7DC814}"/>
              </a:ext>
            </a:extLst>
          </p:cNvPr>
          <p:cNvSpPr txBox="1"/>
          <p:nvPr/>
        </p:nvSpPr>
        <p:spPr>
          <a:xfrm>
            <a:off x="651740" y="2373981"/>
            <a:ext cx="10871200" cy="3046988"/>
          </a:xfrm>
          <a:prstGeom prst="rect">
            <a:avLst/>
          </a:prstGeom>
          <a:noFill/>
        </p:spPr>
        <p:txBody>
          <a:bodyPr wrap="square">
            <a:spAutoFit/>
          </a:bodyPr>
          <a:lstStyle/>
          <a:p>
            <a:pPr algn="justLow"/>
            <a:r>
              <a:rPr lang="en-US" sz="3200" b="0" i="0" dirty="0">
                <a:solidFill>
                  <a:srgbClr val="000000"/>
                </a:solidFill>
                <a:effectLst/>
                <a:latin typeface="open sans" panose="020B0606030504020204" pitchFamily="34" charset="0"/>
              </a:rPr>
              <a:t>Supply chain risk management (SCRM) is the process of identifying, assessing, and mitigating the risks of an organization’s supply chain. Implementing global supply chain risk management strategies can help an enterprise operate more efficiently, reduce costs, and enhance customer service.</a:t>
            </a:r>
            <a:endParaRPr lang="ar-EG" sz="3200" dirty="0"/>
          </a:p>
        </p:txBody>
      </p:sp>
      <p:pic>
        <p:nvPicPr>
          <p:cNvPr id="10" name="Graphic 21">
            <a:extLst>
              <a:ext uri="{FF2B5EF4-FFF2-40B4-BE49-F238E27FC236}">
                <a16:creationId xmlns:a16="http://schemas.microsoft.com/office/drawing/2014/main" id="{582E0CFC-7EFC-DFA8-9E3C-F31AA37681C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69235"/>
            <a:ext cx="2305141" cy="1076343"/>
          </a:xfrm>
          <a:prstGeom prst="rect">
            <a:avLst/>
          </a:prstGeom>
        </p:spPr>
      </p:pic>
    </p:spTree>
    <p:custDataLst>
      <p:tags r:id="rId1"/>
    </p:custDataLst>
    <p:extLst>
      <p:ext uri="{BB962C8B-B14F-4D97-AF65-F5344CB8AC3E}">
        <p14:creationId xmlns:p14="http://schemas.microsoft.com/office/powerpoint/2010/main" val="1409083539"/>
      </p:ext>
    </p:extLst>
  </p:cSld>
  <p:clrMapOvr>
    <a:masterClrMapping/>
  </p:clrMapOvr>
  <mc:AlternateContent xmlns:mc="http://schemas.openxmlformats.org/markup-compatibility/2006" xmlns:p14="http://schemas.microsoft.com/office/powerpoint/2010/main">
    <mc:Choice Requires="p14">
      <p:transition spd="slow" p14:dur="2000" advTm="127865"/>
    </mc:Choice>
    <mc:Fallback xmlns="">
      <p:transition spd="slow" advTm="12786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7984"/>
            <a:ext cx="9957527" cy="1610200"/>
          </a:xfrm>
          <a:prstGeom prst="rect">
            <a:avLst/>
          </a:prstGeom>
        </p:spPr>
      </p:pic>
      <p:sp>
        <p:nvSpPr>
          <p:cNvPr id="7" name="TextBox 6"/>
          <p:cNvSpPr txBox="1"/>
          <p:nvPr/>
        </p:nvSpPr>
        <p:spPr>
          <a:xfrm>
            <a:off x="2342509" y="543490"/>
            <a:ext cx="7633698" cy="523220"/>
          </a:xfrm>
          <a:prstGeom prst="rect">
            <a:avLst/>
          </a:prstGeom>
          <a:noFill/>
        </p:spPr>
        <p:txBody>
          <a:bodyPr wrap="squar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9" name="TextBox 18">
            <a:extLst>
              <a:ext uri="{FF2B5EF4-FFF2-40B4-BE49-F238E27FC236}">
                <a16:creationId xmlns:a16="http://schemas.microsoft.com/office/drawing/2014/main" id="{7A6AC791-1576-A648-151F-DD0B4182AD6B}"/>
              </a:ext>
            </a:extLst>
          </p:cNvPr>
          <p:cNvSpPr txBox="1"/>
          <p:nvPr/>
        </p:nvSpPr>
        <p:spPr>
          <a:xfrm>
            <a:off x="794760" y="1678184"/>
            <a:ext cx="10602479" cy="3539430"/>
          </a:xfrm>
          <a:prstGeom prst="rect">
            <a:avLst/>
          </a:prstGeom>
          <a:noFill/>
        </p:spPr>
        <p:txBody>
          <a:bodyPr wrap="square">
            <a:spAutoFit/>
          </a:bodyPr>
          <a:lstStyle/>
          <a:p>
            <a:pPr algn="justLow"/>
            <a:r>
              <a:rPr lang="en-US" sz="3200" b="0" i="0" dirty="0">
                <a:solidFill>
                  <a:srgbClr val="000000"/>
                </a:solidFill>
                <a:effectLst/>
                <a:latin typeface="open sans" panose="020B0606030504020204" pitchFamily="34" charset="0"/>
              </a:rPr>
              <a:t>Supply chain management refers to how organizations manage the flow of their goods, including all the processes involved in transforming raw materials the organization consumes into finished products or services the organization offers. It includes planning and managing sourcing, procurement, conversion, and logistics management functions.</a:t>
            </a:r>
            <a:endParaRPr lang="ar-EG" sz="3200" dirty="0"/>
          </a:p>
        </p:txBody>
      </p:sp>
      <p:pic>
        <p:nvPicPr>
          <p:cNvPr id="10" name="Graphic 21">
            <a:extLst>
              <a:ext uri="{FF2B5EF4-FFF2-40B4-BE49-F238E27FC236}">
                <a16:creationId xmlns:a16="http://schemas.microsoft.com/office/drawing/2014/main" id="{F094DF60-B904-C3F4-484C-31D7FEBB0B8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677971375"/>
      </p:ext>
    </p:extLst>
  </p:cSld>
  <p:clrMapOvr>
    <a:masterClrMapping/>
  </p:clrMapOvr>
  <mc:AlternateContent xmlns:mc="http://schemas.openxmlformats.org/markup-compatibility/2006" xmlns:p14="http://schemas.microsoft.com/office/powerpoint/2010/main">
    <mc:Choice Requires="p14">
      <p:transition spd="slow" p14:dur="2000" advTm="91217"/>
    </mc:Choice>
    <mc:Fallback xmlns="">
      <p:transition spd="slow" advTm="912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7984"/>
            <a:ext cx="9891035" cy="1610200"/>
          </a:xfrm>
          <a:prstGeom prst="rect">
            <a:avLst/>
          </a:prstGeom>
        </p:spPr>
      </p:pic>
      <p:sp>
        <p:nvSpPr>
          <p:cNvPr id="7" name="TextBox 6"/>
          <p:cNvSpPr txBox="1"/>
          <p:nvPr/>
        </p:nvSpPr>
        <p:spPr>
          <a:xfrm>
            <a:off x="2324953" y="59796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8D18C7F-B38C-09DE-78A6-F8087DF32CA6}"/>
              </a:ext>
            </a:extLst>
          </p:cNvPr>
          <p:cNvSpPr txBox="1"/>
          <p:nvPr/>
        </p:nvSpPr>
        <p:spPr>
          <a:xfrm>
            <a:off x="528743" y="2011950"/>
            <a:ext cx="11282295" cy="3046988"/>
          </a:xfrm>
          <a:prstGeom prst="rect">
            <a:avLst/>
          </a:prstGeom>
          <a:noFill/>
        </p:spPr>
        <p:txBody>
          <a:bodyPr wrap="square">
            <a:spAutoFit/>
          </a:bodyPr>
          <a:lstStyle/>
          <a:p>
            <a:pPr algn="justLow"/>
            <a:r>
              <a:rPr lang="en-US" sz="3200" b="0" i="0" dirty="0">
                <a:solidFill>
                  <a:srgbClr val="000000"/>
                </a:solidFill>
                <a:effectLst/>
                <a:latin typeface="open sans" panose="020B0606030504020204" pitchFamily="34" charset="0"/>
              </a:rPr>
              <a:t>One of the main reasons companies implement global supply chain management strategies is to boost their competitive advantage. That said, the globalization of supply chains can also increase potential risks to quality, safety, business continuity, and reputation. Those issues need attention too.</a:t>
            </a:r>
            <a:endParaRPr lang="ar-EG" sz="3200" dirty="0"/>
          </a:p>
        </p:txBody>
      </p:sp>
      <p:pic>
        <p:nvPicPr>
          <p:cNvPr id="9" name="Graphic 21">
            <a:extLst>
              <a:ext uri="{FF2B5EF4-FFF2-40B4-BE49-F238E27FC236}">
                <a16:creationId xmlns:a16="http://schemas.microsoft.com/office/drawing/2014/main" id="{E5020367-E277-D538-6614-4643EAC2F16A}"/>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496496420"/>
      </p:ext>
    </p:extLst>
  </p:cSld>
  <p:clrMapOvr>
    <a:masterClrMapping/>
  </p:clrMapOvr>
  <mc:AlternateContent xmlns:mc="http://schemas.openxmlformats.org/markup-compatibility/2006" xmlns:p14="http://schemas.microsoft.com/office/powerpoint/2010/main">
    <mc:Choice Requires="p14">
      <p:transition spd="slow" p14:dur="2000" advTm="147819"/>
    </mc:Choice>
    <mc:Fallback xmlns="">
      <p:transition spd="slow" advTm="14781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7984"/>
            <a:ext cx="9847198" cy="1610200"/>
          </a:xfrm>
          <a:prstGeom prst="rect">
            <a:avLst/>
          </a:prstGeom>
        </p:spPr>
      </p:pic>
      <p:sp>
        <p:nvSpPr>
          <p:cNvPr id="7" name="TextBox 6"/>
          <p:cNvSpPr txBox="1"/>
          <p:nvPr/>
        </p:nvSpPr>
        <p:spPr>
          <a:xfrm>
            <a:off x="2324953" y="475506"/>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569442A-74FC-0BFD-FCC4-6E61450C5F8B}"/>
              </a:ext>
            </a:extLst>
          </p:cNvPr>
          <p:cNvSpPr txBox="1"/>
          <p:nvPr/>
        </p:nvSpPr>
        <p:spPr>
          <a:xfrm>
            <a:off x="1014365" y="2644170"/>
            <a:ext cx="10819823" cy="1569660"/>
          </a:xfrm>
          <a:prstGeom prst="rect">
            <a:avLst/>
          </a:prstGeom>
          <a:noFill/>
        </p:spPr>
        <p:txBody>
          <a:bodyPr wrap="square">
            <a:spAutoFit/>
          </a:bodyPr>
          <a:lstStyle/>
          <a:p>
            <a:r>
              <a:rPr lang="en-US" sz="3200" b="0" i="0" dirty="0">
                <a:solidFill>
                  <a:srgbClr val="000000"/>
                </a:solidFill>
                <a:effectLst/>
                <a:latin typeface="open sans" panose="020B0606030504020204" pitchFamily="34" charset="0"/>
              </a:rPr>
              <a:t>Every company, regardless of industry, is exposed to both internal and external risk factors from supply chain disruption.</a:t>
            </a:r>
            <a:endParaRPr lang="ar-EG" sz="3200" dirty="0"/>
          </a:p>
        </p:txBody>
      </p:sp>
      <p:pic>
        <p:nvPicPr>
          <p:cNvPr id="9" name="Graphic 21">
            <a:extLst>
              <a:ext uri="{FF2B5EF4-FFF2-40B4-BE49-F238E27FC236}">
                <a16:creationId xmlns:a16="http://schemas.microsoft.com/office/drawing/2014/main" id="{3079D65A-D3FA-3628-2923-8072F131C033}"/>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388256815"/>
      </p:ext>
    </p:extLst>
  </p:cSld>
  <p:clrMapOvr>
    <a:masterClrMapping/>
  </p:clrMapOvr>
  <mc:AlternateContent xmlns:mc="http://schemas.openxmlformats.org/markup-compatibility/2006" xmlns:p14="http://schemas.microsoft.com/office/powerpoint/2010/main">
    <mc:Choice Requires="p14">
      <p:transition spd="slow" p14:dur="2000" advTm="141892"/>
    </mc:Choice>
    <mc:Fallback xmlns="">
      <p:transition spd="slow" advTm="14189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7984"/>
            <a:ext cx="9847198" cy="1610200"/>
          </a:xfrm>
          <a:prstGeom prst="rect">
            <a:avLst/>
          </a:prstGeom>
        </p:spPr>
      </p:pic>
      <p:sp>
        <p:nvSpPr>
          <p:cNvPr id="7" name="TextBox 6"/>
          <p:cNvSpPr txBox="1"/>
          <p:nvPr/>
        </p:nvSpPr>
        <p:spPr>
          <a:xfrm>
            <a:off x="2324953" y="54668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0DB79AB-7358-B9BA-6226-02950F186693}"/>
              </a:ext>
            </a:extLst>
          </p:cNvPr>
          <p:cNvSpPr txBox="1"/>
          <p:nvPr/>
        </p:nvSpPr>
        <p:spPr>
          <a:xfrm>
            <a:off x="1995055" y="1324139"/>
            <a:ext cx="9531927" cy="523220"/>
          </a:xfrm>
          <a:prstGeom prst="rect">
            <a:avLst/>
          </a:prstGeom>
          <a:noFill/>
        </p:spPr>
        <p:txBody>
          <a:bodyPr wrap="square">
            <a:spAutoFit/>
          </a:bodyPr>
          <a:lstStyle/>
          <a:p>
            <a:r>
              <a:rPr lang="en-US" sz="2800" b="0" i="0" dirty="0">
                <a:solidFill>
                  <a:srgbClr val="000000"/>
                </a:solidFill>
                <a:effectLst/>
                <a:latin typeface="open sans" panose="020B0606030504020204" pitchFamily="34" charset="0"/>
              </a:rPr>
              <a:t>Internal supply chain risks include risk events caused by:</a:t>
            </a:r>
            <a:endParaRPr lang="ar-EG" sz="2800" dirty="0"/>
          </a:p>
        </p:txBody>
      </p:sp>
      <p:graphicFrame>
        <p:nvGraphicFramePr>
          <p:cNvPr id="10" name="Diagram 9">
            <a:extLst>
              <a:ext uri="{FF2B5EF4-FFF2-40B4-BE49-F238E27FC236}">
                <a16:creationId xmlns:a16="http://schemas.microsoft.com/office/drawing/2014/main" id="{29EC852F-97FA-9CE2-059C-DDD55612B201}"/>
              </a:ext>
            </a:extLst>
          </p:cNvPr>
          <p:cNvGraphicFramePr/>
          <p:nvPr>
            <p:extLst>
              <p:ext uri="{D42A27DB-BD31-4B8C-83A1-F6EECF244321}">
                <p14:modId xmlns:p14="http://schemas.microsoft.com/office/powerpoint/2010/main" val="2979354737"/>
              </p:ext>
            </p:extLst>
          </p:nvPr>
        </p:nvGraphicFramePr>
        <p:xfrm>
          <a:off x="438650" y="2101598"/>
          <a:ext cx="11088332" cy="333643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Graphic 21">
            <a:extLst>
              <a:ext uri="{FF2B5EF4-FFF2-40B4-BE49-F238E27FC236}">
                <a16:creationId xmlns:a16="http://schemas.microsoft.com/office/drawing/2014/main" id="{04D56334-53A3-65B6-2018-820AFC11827E}"/>
              </a:ext>
            </a:extLst>
          </p:cNvPr>
          <p:cNvPicPr>
            <a:picLocks noChangeAspect="1"/>
          </p:cNvPicPr>
          <p:nvPr/>
        </p:nvPicPr>
        <p:blipFill rotWithShape="1">
          <a:blip r:embed="rId10"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740946819"/>
      </p:ext>
    </p:extLst>
  </p:cSld>
  <p:clrMapOvr>
    <a:masterClrMapping/>
  </p:clrMapOvr>
  <mc:AlternateContent xmlns:mc="http://schemas.openxmlformats.org/markup-compatibility/2006" xmlns:p14="http://schemas.microsoft.com/office/powerpoint/2010/main">
    <mc:Choice Requires="p14">
      <p:transition spd="slow" p14:dur="2000" advTm="114855"/>
    </mc:Choice>
    <mc:Fallback xmlns="">
      <p:transition spd="slow" advTm="11485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0" y="0"/>
            <a:ext cx="9854997" cy="1610200"/>
          </a:xfrm>
          <a:prstGeom prst="rect">
            <a:avLst/>
          </a:prstGeom>
        </p:spPr>
      </p:pic>
      <p:sp>
        <p:nvSpPr>
          <p:cNvPr id="7" name="TextBox 6"/>
          <p:cNvSpPr txBox="1"/>
          <p:nvPr/>
        </p:nvSpPr>
        <p:spPr>
          <a:xfrm>
            <a:off x="2440788" y="566502"/>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E443E3D-30EB-5DD3-5D26-E9FFCAF25D6F}"/>
              </a:ext>
            </a:extLst>
          </p:cNvPr>
          <p:cNvSpPr txBox="1"/>
          <p:nvPr/>
        </p:nvSpPr>
        <p:spPr>
          <a:xfrm>
            <a:off x="1108365" y="1425521"/>
            <a:ext cx="11369962" cy="584775"/>
          </a:xfrm>
          <a:prstGeom prst="rect">
            <a:avLst/>
          </a:prstGeom>
          <a:noFill/>
        </p:spPr>
        <p:txBody>
          <a:bodyPr wrap="square">
            <a:spAutoFit/>
          </a:bodyPr>
          <a:lstStyle/>
          <a:p>
            <a:r>
              <a:rPr lang="en-US" sz="3200" b="0" i="0" dirty="0">
                <a:solidFill>
                  <a:srgbClr val="000000"/>
                </a:solidFill>
                <a:effectLst/>
                <a:latin typeface="open sans" panose="020B0606030504020204" pitchFamily="34" charset="0"/>
              </a:rPr>
              <a:t>External supply chain risks include risk events caused by:</a:t>
            </a:r>
            <a:endParaRPr lang="ar-EG" sz="3200" dirty="0"/>
          </a:p>
        </p:txBody>
      </p:sp>
      <p:graphicFrame>
        <p:nvGraphicFramePr>
          <p:cNvPr id="11" name="Diagram 10">
            <a:extLst>
              <a:ext uri="{FF2B5EF4-FFF2-40B4-BE49-F238E27FC236}">
                <a16:creationId xmlns:a16="http://schemas.microsoft.com/office/drawing/2014/main" id="{A8CE69E0-B193-0469-A18C-8CC1F49BE99E}"/>
              </a:ext>
            </a:extLst>
          </p:cNvPr>
          <p:cNvGraphicFramePr/>
          <p:nvPr/>
        </p:nvGraphicFramePr>
        <p:xfrm>
          <a:off x="1262952" y="2124669"/>
          <a:ext cx="10029386" cy="37692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Graphic 21">
            <a:extLst>
              <a:ext uri="{FF2B5EF4-FFF2-40B4-BE49-F238E27FC236}">
                <a16:creationId xmlns:a16="http://schemas.microsoft.com/office/drawing/2014/main" id="{F04CCA20-BA1D-8A3F-1B3E-BC21AAA43FEC}"/>
              </a:ext>
            </a:extLst>
          </p:cNvPr>
          <p:cNvPicPr>
            <a:picLocks noChangeAspect="1"/>
          </p:cNvPicPr>
          <p:nvPr/>
        </p:nvPicPr>
        <p:blipFill rotWithShape="1">
          <a:blip r:embed="rId10"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650344581"/>
      </p:ext>
    </p:extLst>
  </p:cSld>
  <p:clrMapOvr>
    <a:masterClrMapping/>
  </p:clrMapOvr>
  <mc:AlternateContent xmlns:mc="http://schemas.openxmlformats.org/markup-compatibility/2006" xmlns:p14="http://schemas.microsoft.com/office/powerpoint/2010/main">
    <mc:Choice Requires="p14">
      <p:transition spd="slow" p14:dur="2000" advTm="143841"/>
    </mc:Choice>
    <mc:Fallback xmlns="">
      <p:transition spd="slow" advTm="1438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7984"/>
            <a:ext cx="9847198" cy="1610200"/>
          </a:xfrm>
          <a:prstGeom prst="rect">
            <a:avLst/>
          </a:prstGeom>
        </p:spPr>
      </p:pic>
      <p:sp>
        <p:nvSpPr>
          <p:cNvPr id="7" name="TextBox 6"/>
          <p:cNvSpPr txBox="1"/>
          <p:nvPr/>
        </p:nvSpPr>
        <p:spPr>
          <a:xfrm>
            <a:off x="2324953" y="597960"/>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C9DAF547-5793-7EAC-15B5-252FB13F5D23}"/>
              </a:ext>
            </a:extLst>
          </p:cNvPr>
          <p:cNvSpPr txBox="1"/>
          <p:nvPr/>
        </p:nvSpPr>
        <p:spPr>
          <a:xfrm>
            <a:off x="858982" y="2014554"/>
            <a:ext cx="10778835" cy="3108543"/>
          </a:xfrm>
          <a:prstGeom prst="rect">
            <a:avLst/>
          </a:prstGeom>
          <a:noFill/>
        </p:spPr>
        <p:txBody>
          <a:bodyPr wrap="square">
            <a:spAutoFit/>
          </a:bodyPr>
          <a:lstStyle/>
          <a:p>
            <a:pPr algn="justLow"/>
            <a:r>
              <a:rPr lang="en-US" sz="2800" b="0" i="0" dirty="0">
                <a:solidFill>
                  <a:srgbClr val="000000"/>
                </a:solidFill>
                <a:effectLst/>
                <a:latin typeface="open sans" panose="020B0606030504020204" pitchFamily="34" charset="0"/>
              </a:rPr>
              <a:t>An organization could fall victim to supply chain </a:t>
            </a:r>
            <a:r>
              <a:rPr lang="en-US" sz="2800" b="0" i="1" dirty="0">
                <a:solidFill>
                  <a:srgbClr val="000000"/>
                </a:solidFill>
                <a:effectLst/>
                <a:latin typeface="open sans" panose="020B0606030504020204" pitchFamily="34" charset="0"/>
              </a:rPr>
              <a:t>financial</a:t>
            </a:r>
            <a:r>
              <a:rPr lang="en-US" sz="2800" b="0" i="0" dirty="0">
                <a:solidFill>
                  <a:srgbClr val="000000"/>
                </a:solidFill>
                <a:effectLst/>
                <a:latin typeface="open sans" panose="020B0606030504020204" pitchFamily="34" charset="0"/>
              </a:rPr>
              <a:t> risk if something threatens financial health, such as higher component costs eating into profit margins. A company might suffer </a:t>
            </a:r>
            <a:r>
              <a:rPr lang="en-US" sz="2800" b="0" i="1" dirty="0">
                <a:solidFill>
                  <a:srgbClr val="000000"/>
                </a:solidFill>
                <a:effectLst/>
                <a:latin typeface="open sans" panose="020B0606030504020204" pitchFamily="34" charset="0"/>
              </a:rPr>
              <a:t>reputational</a:t>
            </a:r>
            <a:r>
              <a:rPr lang="en-US" sz="2800" b="0" i="0" dirty="0">
                <a:solidFill>
                  <a:srgbClr val="000000"/>
                </a:solidFill>
                <a:effectLst/>
                <a:latin typeface="open sans" panose="020B0606030504020204" pitchFamily="34" charset="0"/>
              </a:rPr>
              <a:t> risk if a supplier engages in unethical behavior, such as bribery, child labor, or anything that could reflect poorly on the company’s brand. Finally, a supplier’s social media activity can also harm your brand.</a:t>
            </a:r>
          </a:p>
        </p:txBody>
      </p:sp>
      <p:pic>
        <p:nvPicPr>
          <p:cNvPr id="9" name="Graphic 21">
            <a:extLst>
              <a:ext uri="{FF2B5EF4-FFF2-40B4-BE49-F238E27FC236}">
                <a16:creationId xmlns:a16="http://schemas.microsoft.com/office/drawing/2014/main" id="{9427D314-FFCD-3BFF-9B51-E8C0CF08562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661969752"/>
      </p:ext>
    </p:extLst>
  </p:cSld>
  <p:clrMapOvr>
    <a:masterClrMapping/>
  </p:clrMapOvr>
  <mc:AlternateContent xmlns:mc="http://schemas.openxmlformats.org/markup-compatibility/2006" xmlns:p14="http://schemas.microsoft.com/office/powerpoint/2010/main">
    <mc:Choice Requires="p14">
      <p:transition spd="slow" p14:dur="2000" advTm="78470"/>
    </mc:Choice>
    <mc:Fallback xmlns="">
      <p:transition spd="slow" advTm="7847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0" y="16829"/>
            <a:ext cx="9813029" cy="1610200"/>
          </a:xfrm>
          <a:prstGeom prst="rect">
            <a:avLst/>
          </a:prstGeom>
        </p:spPr>
      </p:pic>
      <p:sp>
        <p:nvSpPr>
          <p:cNvPr id="7" name="TextBox 6"/>
          <p:cNvSpPr txBox="1"/>
          <p:nvPr/>
        </p:nvSpPr>
        <p:spPr>
          <a:xfrm>
            <a:off x="2378971" y="647146"/>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651740" y="1495539"/>
            <a:ext cx="11157527" cy="2308324"/>
          </a:xfrm>
          <a:prstGeom prst="rect">
            <a:avLst/>
          </a:prstGeom>
          <a:noFill/>
        </p:spPr>
        <p:txBody>
          <a:bodyPr wrap="square">
            <a:spAutoFit/>
          </a:bodyPr>
          <a:lstStyle/>
          <a:p>
            <a:pPr algn="justLow"/>
            <a:r>
              <a:rPr lang="en-US" sz="2400" b="1" i="0" dirty="0">
                <a:solidFill>
                  <a:srgbClr val="000000"/>
                </a:solidFill>
                <a:effectLst/>
                <a:latin typeface="open sans" panose="020B0606030504020204" pitchFamily="34" charset="0"/>
              </a:rPr>
              <a:t>Supply Chain Risk Examples</a:t>
            </a:r>
          </a:p>
          <a:p>
            <a:pPr algn="justLow"/>
            <a:r>
              <a:rPr lang="en-US" sz="2400" b="0" i="0" dirty="0">
                <a:solidFill>
                  <a:srgbClr val="000000"/>
                </a:solidFill>
                <a:effectLst/>
                <a:latin typeface="open sans" panose="020B0606030504020204" pitchFamily="34" charset="0"/>
              </a:rPr>
              <a:t>Supply chain risk includes a wide variety of problems with vendors, suppliers, shipping agents, resellers, and other third parties. Those issues can disrupt production, operations, sales, and projects. They can also lead to quality issues, accountability, and reputational conflicts. Here are some examples that expose supply risk:</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95337" y="4232692"/>
            <a:ext cx="2321754" cy="369332"/>
          </a:xfrm>
          <a:prstGeom prst="rect">
            <a:avLst/>
          </a:prstGeom>
          <a:noFill/>
        </p:spPr>
        <p:txBody>
          <a:bodyPr wrap="square">
            <a:spAutoFit/>
          </a:bodyPr>
          <a:lstStyle/>
          <a:p>
            <a:pPr algn="l"/>
            <a:r>
              <a:rPr lang="en-US" b="1" i="0" dirty="0">
                <a:solidFill>
                  <a:srgbClr val="FF0000"/>
                </a:solidFill>
                <a:effectLst/>
                <a:latin typeface="open sans" panose="020B0606030504020204" pitchFamily="34" charset="0"/>
              </a:rPr>
              <a:t>Price Increases</a:t>
            </a:r>
          </a:p>
        </p:txBody>
      </p:sp>
      <p:sp>
        <p:nvSpPr>
          <p:cNvPr id="20" name="TextBox 19">
            <a:extLst>
              <a:ext uri="{FF2B5EF4-FFF2-40B4-BE49-F238E27FC236}">
                <a16:creationId xmlns:a16="http://schemas.microsoft.com/office/drawing/2014/main" id="{342885C3-107D-955B-5BC8-1F6855DE7562}"/>
              </a:ext>
            </a:extLst>
          </p:cNvPr>
          <p:cNvSpPr txBox="1"/>
          <p:nvPr/>
        </p:nvSpPr>
        <p:spPr>
          <a:xfrm>
            <a:off x="2817091" y="4232692"/>
            <a:ext cx="1524000" cy="369332"/>
          </a:xfrm>
          <a:prstGeom prst="rect">
            <a:avLst/>
          </a:prstGeom>
          <a:noFill/>
        </p:spPr>
        <p:txBody>
          <a:bodyPr wrap="square">
            <a:spAutoFit/>
          </a:bodyPr>
          <a:lstStyle/>
          <a:p>
            <a:pPr algn="l"/>
            <a:r>
              <a:rPr lang="en-US" b="1" i="0" dirty="0">
                <a:solidFill>
                  <a:schemeClr val="accent2"/>
                </a:solidFill>
                <a:effectLst/>
                <a:latin typeface="open sans" panose="020B0606030504020204" pitchFamily="34" charset="0"/>
              </a:rPr>
              <a:t>Shortages</a:t>
            </a:r>
          </a:p>
        </p:txBody>
      </p:sp>
      <p:sp>
        <p:nvSpPr>
          <p:cNvPr id="22" name="TextBox 21">
            <a:extLst>
              <a:ext uri="{FF2B5EF4-FFF2-40B4-BE49-F238E27FC236}">
                <a16:creationId xmlns:a16="http://schemas.microsoft.com/office/drawing/2014/main" id="{8DD50D9B-FE09-63ED-6A2C-80BC1C8DB8FA}"/>
              </a:ext>
            </a:extLst>
          </p:cNvPr>
          <p:cNvSpPr txBox="1"/>
          <p:nvPr/>
        </p:nvSpPr>
        <p:spPr>
          <a:xfrm>
            <a:off x="4738257" y="4232692"/>
            <a:ext cx="2780143" cy="369332"/>
          </a:xfrm>
          <a:prstGeom prst="rect">
            <a:avLst/>
          </a:prstGeom>
          <a:noFill/>
        </p:spPr>
        <p:txBody>
          <a:bodyPr wrap="square">
            <a:spAutoFit/>
          </a:bodyPr>
          <a:lstStyle/>
          <a:p>
            <a:pPr algn="l"/>
            <a:r>
              <a:rPr lang="en-US" b="1" i="0" dirty="0">
                <a:solidFill>
                  <a:srgbClr val="0070C0"/>
                </a:solidFill>
                <a:effectLst/>
                <a:latin typeface="open sans" panose="020B0606030504020204" pitchFamily="34" charset="0"/>
              </a:rPr>
              <a:t>Supplier Relationships</a:t>
            </a:r>
          </a:p>
        </p:txBody>
      </p:sp>
      <p:sp>
        <p:nvSpPr>
          <p:cNvPr id="24" name="TextBox 23">
            <a:extLst>
              <a:ext uri="{FF2B5EF4-FFF2-40B4-BE49-F238E27FC236}">
                <a16:creationId xmlns:a16="http://schemas.microsoft.com/office/drawing/2014/main" id="{17557D99-A0FD-13F4-CC3A-D3FC779B6462}"/>
              </a:ext>
            </a:extLst>
          </p:cNvPr>
          <p:cNvSpPr txBox="1"/>
          <p:nvPr/>
        </p:nvSpPr>
        <p:spPr>
          <a:xfrm>
            <a:off x="8201891" y="4654085"/>
            <a:ext cx="2525812" cy="369332"/>
          </a:xfrm>
          <a:prstGeom prst="rect">
            <a:avLst/>
          </a:prstGeom>
          <a:noFill/>
        </p:spPr>
        <p:txBody>
          <a:bodyPr wrap="square">
            <a:spAutoFit/>
          </a:bodyPr>
          <a:lstStyle/>
          <a:p>
            <a:pPr algn="l"/>
            <a:r>
              <a:rPr lang="en-US" b="1" i="0" dirty="0">
                <a:solidFill>
                  <a:srgbClr val="000000"/>
                </a:solidFill>
                <a:effectLst/>
                <a:latin typeface="open sans" panose="020B0606030504020204" pitchFamily="34" charset="0"/>
              </a:rPr>
              <a:t>Quality Failures</a:t>
            </a:r>
          </a:p>
        </p:txBody>
      </p:sp>
      <p:sp>
        <p:nvSpPr>
          <p:cNvPr id="26" name="TextBox 25">
            <a:extLst>
              <a:ext uri="{FF2B5EF4-FFF2-40B4-BE49-F238E27FC236}">
                <a16:creationId xmlns:a16="http://schemas.microsoft.com/office/drawing/2014/main" id="{9E116225-4BC9-F785-AF5D-EBB0358E6138}"/>
              </a:ext>
            </a:extLst>
          </p:cNvPr>
          <p:cNvSpPr txBox="1"/>
          <p:nvPr/>
        </p:nvSpPr>
        <p:spPr>
          <a:xfrm>
            <a:off x="2309567" y="4993129"/>
            <a:ext cx="2139885" cy="369332"/>
          </a:xfrm>
          <a:prstGeom prst="rect">
            <a:avLst/>
          </a:prstGeom>
          <a:noFill/>
        </p:spPr>
        <p:txBody>
          <a:bodyPr wrap="square">
            <a:spAutoFit/>
          </a:bodyPr>
          <a:lstStyle/>
          <a:p>
            <a:pPr algn="l"/>
            <a:r>
              <a:rPr lang="en-US" b="1" i="0" dirty="0">
                <a:solidFill>
                  <a:srgbClr val="00B0F0"/>
                </a:solidFill>
                <a:effectLst/>
                <a:latin typeface="open sans" panose="020B0606030504020204" pitchFamily="34" charset="0"/>
              </a:rPr>
              <a:t>Delivery Failures</a:t>
            </a:r>
          </a:p>
        </p:txBody>
      </p:sp>
      <p:sp>
        <p:nvSpPr>
          <p:cNvPr id="28" name="TextBox 27">
            <a:extLst>
              <a:ext uri="{FF2B5EF4-FFF2-40B4-BE49-F238E27FC236}">
                <a16:creationId xmlns:a16="http://schemas.microsoft.com/office/drawing/2014/main" id="{98242C37-35D3-309A-B8BB-5A381DA10602}"/>
              </a:ext>
            </a:extLst>
          </p:cNvPr>
          <p:cNvSpPr txBox="1"/>
          <p:nvPr/>
        </p:nvSpPr>
        <p:spPr>
          <a:xfrm>
            <a:off x="6230503" y="5164270"/>
            <a:ext cx="2139885" cy="369332"/>
          </a:xfrm>
          <a:prstGeom prst="rect">
            <a:avLst/>
          </a:prstGeom>
          <a:noFill/>
        </p:spPr>
        <p:txBody>
          <a:bodyPr wrap="square">
            <a:spAutoFit/>
          </a:bodyPr>
          <a:lstStyle/>
          <a:p>
            <a:pPr algn="l"/>
            <a:r>
              <a:rPr lang="en-US" b="1" i="0" dirty="0">
                <a:solidFill>
                  <a:srgbClr val="00B050"/>
                </a:solidFill>
                <a:effectLst/>
                <a:latin typeface="open sans" panose="020B0606030504020204" pitchFamily="34" charset="0"/>
              </a:rPr>
              <a:t>Supply Shocks</a:t>
            </a:r>
          </a:p>
        </p:txBody>
      </p:sp>
      <p:pic>
        <p:nvPicPr>
          <p:cNvPr id="9" name="Graphic 21">
            <a:extLst>
              <a:ext uri="{FF2B5EF4-FFF2-40B4-BE49-F238E27FC236}">
                <a16:creationId xmlns:a16="http://schemas.microsoft.com/office/drawing/2014/main" id="{77A4EBE3-0C33-72C2-DB35-3FEEE8492AE7}"/>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641527159"/>
      </p:ext>
    </p:extLst>
  </p:cSld>
  <p:clrMapOvr>
    <a:masterClrMapping/>
  </p:clrMapOvr>
  <mc:AlternateContent xmlns:mc="http://schemas.openxmlformats.org/markup-compatibility/2006" xmlns:p14="http://schemas.microsoft.com/office/powerpoint/2010/main">
    <mc:Choice Requires="p14">
      <p:transition spd="slow" p14:dur="2000" advTm="47938"/>
    </mc:Choice>
    <mc:Fallback xmlns="">
      <p:transition spd="slow" advTm="4793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7984"/>
            <a:ext cx="9847198" cy="1610200"/>
          </a:xfrm>
          <a:prstGeom prst="rect">
            <a:avLst/>
          </a:prstGeom>
        </p:spPr>
      </p:pic>
      <p:sp>
        <p:nvSpPr>
          <p:cNvPr id="7" name="TextBox 6"/>
          <p:cNvSpPr txBox="1"/>
          <p:nvPr/>
        </p:nvSpPr>
        <p:spPr>
          <a:xfrm>
            <a:off x="2324953" y="575848"/>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013677" y="1311383"/>
            <a:ext cx="5652699" cy="523220"/>
          </a:xfrm>
          <a:prstGeom prst="rect">
            <a:avLst/>
          </a:prstGeom>
          <a:noFill/>
        </p:spPr>
        <p:txBody>
          <a:bodyPr wrap="square">
            <a:spAutoFit/>
          </a:bodyPr>
          <a:lstStyle/>
          <a:p>
            <a:pPr algn="justLow"/>
            <a:r>
              <a:rPr lang="en-US" sz="28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1784358"/>
            <a:ext cx="3096276" cy="523220"/>
          </a:xfrm>
          <a:prstGeom prst="rect">
            <a:avLst/>
          </a:prstGeom>
          <a:noFill/>
        </p:spPr>
        <p:txBody>
          <a:bodyPr wrap="square">
            <a:spAutoFit/>
          </a:bodyPr>
          <a:lstStyle/>
          <a:p>
            <a:pPr algn="l"/>
            <a:r>
              <a:rPr lang="en-US" sz="2800" b="1" i="0" dirty="0">
                <a:solidFill>
                  <a:srgbClr val="FF0000"/>
                </a:solidFill>
                <a:effectLst/>
                <a:latin typeface="open sans" panose="020B0606030504020204" pitchFamily="34" charset="0"/>
              </a:rPr>
              <a:t>Price Increases</a:t>
            </a:r>
          </a:p>
        </p:txBody>
      </p:sp>
      <p:sp>
        <p:nvSpPr>
          <p:cNvPr id="17" name="TextBox 16">
            <a:extLst>
              <a:ext uri="{FF2B5EF4-FFF2-40B4-BE49-F238E27FC236}">
                <a16:creationId xmlns:a16="http://schemas.microsoft.com/office/drawing/2014/main" id="{DEA1ADC4-6C09-2CD3-E9BC-4F330D42E9CD}"/>
              </a:ext>
            </a:extLst>
          </p:cNvPr>
          <p:cNvSpPr txBox="1"/>
          <p:nvPr/>
        </p:nvSpPr>
        <p:spPr>
          <a:xfrm>
            <a:off x="902216" y="2389577"/>
            <a:ext cx="10656573" cy="1815882"/>
          </a:xfrm>
          <a:prstGeom prst="rect">
            <a:avLst/>
          </a:prstGeom>
          <a:noFill/>
        </p:spPr>
        <p:txBody>
          <a:bodyPr wrap="square">
            <a:spAutoFit/>
          </a:bodyPr>
          <a:lstStyle/>
          <a:p>
            <a:r>
              <a:rPr lang="en-US" sz="2800" b="0" i="0" dirty="0">
                <a:solidFill>
                  <a:srgbClr val="000000"/>
                </a:solidFill>
                <a:effectLst/>
                <a:latin typeface="open sans" panose="020B0606030504020204" pitchFamily="34" charset="0"/>
              </a:rPr>
              <a:t>Rising prices are caused by supply, demand, currency instability, and customs tariffs. Volatility in prices can jeopardize financial projections and profitability of the business.</a:t>
            </a:r>
            <a:endParaRPr lang="ar-EG" sz="2800" dirty="0"/>
          </a:p>
        </p:txBody>
      </p:sp>
      <p:pic>
        <p:nvPicPr>
          <p:cNvPr id="9" name="Graphic 21">
            <a:extLst>
              <a:ext uri="{FF2B5EF4-FFF2-40B4-BE49-F238E27FC236}">
                <a16:creationId xmlns:a16="http://schemas.microsoft.com/office/drawing/2014/main" id="{2A641FBA-1FAA-2F21-2390-802C14084F9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225536682"/>
      </p:ext>
    </p:extLst>
  </p:cSld>
  <p:clrMapOvr>
    <a:masterClrMapping/>
  </p:clrMapOvr>
  <mc:AlternateContent xmlns:mc="http://schemas.openxmlformats.org/markup-compatibility/2006" xmlns:p14="http://schemas.microsoft.com/office/powerpoint/2010/main">
    <mc:Choice Requires="p14">
      <p:transition spd="slow" p14:dur="2000" advTm="41795"/>
    </mc:Choice>
    <mc:Fallback xmlns="">
      <p:transition spd="slow" advTm="4179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0" y="0"/>
            <a:ext cx="9724647" cy="1610200"/>
          </a:xfrm>
          <a:prstGeom prst="rect">
            <a:avLst/>
          </a:prstGeom>
        </p:spPr>
      </p:pic>
      <p:sp>
        <p:nvSpPr>
          <p:cNvPr id="7" name="TextBox 6"/>
          <p:cNvSpPr txBox="1"/>
          <p:nvPr/>
        </p:nvSpPr>
        <p:spPr>
          <a:xfrm>
            <a:off x="2324953" y="520898"/>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373272" y="1524560"/>
            <a:ext cx="5652699" cy="523220"/>
          </a:xfrm>
          <a:prstGeom prst="rect">
            <a:avLst/>
          </a:prstGeom>
          <a:noFill/>
        </p:spPr>
        <p:txBody>
          <a:bodyPr wrap="square">
            <a:spAutoFit/>
          </a:bodyPr>
          <a:lstStyle/>
          <a:p>
            <a:pPr algn="justLow"/>
            <a:r>
              <a:rPr lang="en-US" sz="28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1784358"/>
            <a:ext cx="3096276" cy="523220"/>
          </a:xfrm>
          <a:prstGeom prst="rect">
            <a:avLst/>
          </a:prstGeom>
          <a:noFill/>
        </p:spPr>
        <p:txBody>
          <a:bodyPr wrap="square">
            <a:spAutoFit/>
          </a:bodyPr>
          <a:lstStyle/>
          <a:p>
            <a:pPr algn="l"/>
            <a:r>
              <a:rPr lang="en-US" sz="2800" b="1" i="0" dirty="0">
                <a:solidFill>
                  <a:schemeClr val="accent2"/>
                </a:solidFill>
                <a:effectLst/>
                <a:latin typeface="open sans" panose="020B0606030504020204" pitchFamily="34" charset="0"/>
              </a:rPr>
              <a:t>Shortages</a:t>
            </a:r>
            <a:endParaRPr lang="en-US" sz="2800" b="1" i="0" dirty="0">
              <a:solidFill>
                <a:srgbClr val="FF0000"/>
              </a:solidFill>
              <a:effectLst/>
              <a:latin typeface="open sans" panose="020B0606030504020204" pitchFamily="34" charset="0"/>
            </a:endParaRPr>
          </a:p>
        </p:txBody>
      </p:sp>
      <p:sp>
        <p:nvSpPr>
          <p:cNvPr id="19" name="TextBox 18">
            <a:extLst>
              <a:ext uri="{FF2B5EF4-FFF2-40B4-BE49-F238E27FC236}">
                <a16:creationId xmlns:a16="http://schemas.microsoft.com/office/drawing/2014/main" id="{6ECA80D9-E58D-183E-D32E-981C2DCCFEEF}"/>
              </a:ext>
            </a:extLst>
          </p:cNvPr>
          <p:cNvSpPr txBox="1"/>
          <p:nvPr/>
        </p:nvSpPr>
        <p:spPr>
          <a:xfrm>
            <a:off x="651740" y="2828961"/>
            <a:ext cx="11259127" cy="1815882"/>
          </a:xfrm>
          <a:prstGeom prst="rect">
            <a:avLst/>
          </a:prstGeom>
          <a:noFill/>
        </p:spPr>
        <p:txBody>
          <a:bodyPr wrap="square">
            <a:spAutoFit/>
          </a:bodyPr>
          <a:lstStyle/>
          <a:p>
            <a:pPr algn="justLow"/>
            <a:r>
              <a:rPr lang="en-US" sz="2800" b="0" i="0" dirty="0">
                <a:solidFill>
                  <a:srgbClr val="000000"/>
                </a:solidFill>
                <a:effectLst/>
                <a:latin typeface="open sans" panose="020B0606030504020204" pitchFamily="34" charset="0"/>
              </a:rPr>
              <a:t>These can arise from lacking a component, material, or part needed to produce a finished product. Shortages may be short-term availability issues or long-term if the supplier has discontinued the required items.</a:t>
            </a:r>
            <a:endParaRPr lang="ar-EG" sz="2800" dirty="0"/>
          </a:p>
        </p:txBody>
      </p:sp>
      <p:pic>
        <p:nvPicPr>
          <p:cNvPr id="9" name="Graphic 21">
            <a:extLst>
              <a:ext uri="{FF2B5EF4-FFF2-40B4-BE49-F238E27FC236}">
                <a16:creationId xmlns:a16="http://schemas.microsoft.com/office/drawing/2014/main" id="{A13E9E35-1B2E-BCFC-D351-501AD24379BA}"/>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520934598"/>
      </p:ext>
    </p:extLst>
  </p:cSld>
  <p:clrMapOvr>
    <a:masterClrMapping/>
  </p:clrMapOvr>
  <mc:AlternateContent xmlns:mc="http://schemas.openxmlformats.org/markup-compatibility/2006" xmlns:p14="http://schemas.microsoft.com/office/powerpoint/2010/main">
    <mc:Choice Requires="p14">
      <p:transition spd="slow" p14:dur="2000" advTm="285925"/>
    </mc:Choice>
    <mc:Fallback xmlns="">
      <p:transition spd="slow" advTm="28592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0" y="0"/>
            <a:ext cx="9782999" cy="1610200"/>
          </a:xfrm>
          <a:prstGeom prst="rect">
            <a:avLst/>
          </a:prstGeom>
        </p:spPr>
      </p:pic>
      <p:sp>
        <p:nvSpPr>
          <p:cNvPr id="7" name="TextBox 6"/>
          <p:cNvSpPr txBox="1"/>
          <p:nvPr/>
        </p:nvSpPr>
        <p:spPr>
          <a:xfrm>
            <a:off x="2378971" y="521069"/>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589163" y="1379367"/>
            <a:ext cx="5462370" cy="523220"/>
          </a:xfrm>
          <a:prstGeom prst="rect">
            <a:avLst/>
          </a:prstGeom>
          <a:noFill/>
        </p:spPr>
        <p:txBody>
          <a:bodyPr wrap="square">
            <a:spAutoFit/>
          </a:bodyPr>
          <a:lstStyle/>
          <a:p>
            <a:pPr algn="justLow"/>
            <a:r>
              <a:rPr lang="en-US" sz="28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64113" y="2061206"/>
            <a:ext cx="4484397" cy="523220"/>
          </a:xfrm>
          <a:prstGeom prst="rect">
            <a:avLst/>
          </a:prstGeom>
          <a:noFill/>
        </p:spPr>
        <p:txBody>
          <a:bodyPr wrap="square">
            <a:spAutoFit/>
          </a:bodyPr>
          <a:lstStyle/>
          <a:p>
            <a:pPr algn="l"/>
            <a:r>
              <a:rPr lang="en-US" sz="2800" b="1" i="0" dirty="0">
                <a:solidFill>
                  <a:srgbClr val="0070C0"/>
                </a:solidFill>
                <a:effectLst/>
                <a:latin typeface="open sans" panose="020B0606030504020204" pitchFamily="34" charset="0"/>
              </a:rPr>
              <a:t>Supplier Relationships</a:t>
            </a:r>
          </a:p>
        </p:txBody>
      </p:sp>
      <p:sp>
        <p:nvSpPr>
          <p:cNvPr id="19" name="TextBox 18">
            <a:extLst>
              <a:ext uri="{FF2B5EF4-FFF2-40B4-BE49-F238E27FC236}">
                <a16:creationId xmlns:a16="http://schemas.microsoft.com/office/drawing/2014/main" id="{A65B513C-BB24-6AEF-5B19-487A010AD89D}"/>
              </a:ext>
            </a:extLst>
          </p:cNvPr>
          <p:cNvSpPr txBox="1"/>
          <p:nvPr/>
        </p:nvSpPr>
        <p:spPr>
          <a:xfrm>
            <a:off x="572655" y="2937316"/>
            <a:ext cx="10584872" cy="1569660"/>
          </a:xfrm>
          <a:prstGeom prst="rect">
            <a:avLst/>
          </a:prstGeom>
          <a:noFill/>
        </p:spPr>
        <p:txBody>
          <a:bodyPr wrap="square">
            <a:spAutoFit/>
          </a:bodyPr>
          <a:lstStyle/>
          <a:p>
            <a:pPr algn="justLow"/>
            <a:r>
              <a:rPr lang="en-US" sz="3200" b="0" i="0" dirty="0">
                <a:solidFill>
                  <a:srgbClr val="000000"/>
                </a:solidFill>
                <a:effectLst/>
                <a:latin typeface="open sans" panose="020B0606030504020204" pitchFamily="34" charset="0"/>
              </a:rPr>
              <a:t>If litigation or some other dispute ruptures your relationship with a supplier, the scenario will lead you to replace the supplier.</a:t>
            </a:r>
            <a:endParaRPr lang="ar-EG" sz="3200" dirty="0"/>
          </a:p>
        </p:txBody>
      </p:sp>
      <p:pic>
        <p:nvPicPr>
          <p:cNvPr id="9" name="Graphic 21">
            <a:extLst>
              <a:ext uri="{FF2B5EF4-FFF2-40B4-BE49-F238E27FC236}">
                <a16:creationId xmlns:a16="http://schemas.microsoft.com/office/drawing/2014/main" id="{526B5E91-0052-EE7C-5391-8C47E506A6E9}"/>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70063"/>
            <a:ext cx="2305141" cy="1076343"/>
          </a:xfrm>
          <a:prstGeom prst="rect">
            <a:avLst/>
          </a:prstGeom>
        </p:spPr>
      </p:pic>
    </p:spTree>
    <p:custDataLst>
      <p:tags r:id="rId1"/>
    </p:custDataLst>
    <p:extLst>
      <p:ext uri="{BB962C8B-B14F-4D97-AF65-F5344CB8AC3E}">
        <p14:creationId xmlns:p14="http://schemas.microsoft.com/office/powerpoint/2010/main" val="2969191844"/>
      </p:ext>
    </p:extLst>
  </p:cSld>
  <p:clrMapOvr>
    <a:masterClrMapping/>
  </p:clrMapOvr>
  <mc:AlternateContent xmlns:mc="http://schemas.openxmlformats.org/markup-compatibility/2006" xmlns:p14="http://schemas.microsoft.com/office/powerpoint/2010/main">
    <mc:Choice Requires="p14">
      <p:transition spd="slow" p14:dur="2000" advTm="214666"/>
    </mc:Choice>
    <mc:Fallback xmlns="">
      <p:transition spd="slow" advTm="21466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7984"/>
            <a:ext cx="9724647" cy="1610200"/>
          </a:xfrm>
          <a:prstGeom prst="rect">
            <a:avLst/>
          </a:prstGeom>
        </p:spPr>
      </p:pic>
      <p:sp>
        <p:nvSpPr>
          <p:cNvPr id="7" name="TextBox 6"/>
          <p:cNvSpPr txBox="1"/>
          <p:nvPr/>
        </p:nvSpPr>
        <p:spPr>
          <a:xfrm>
            <a:off x="2324953" y="529539"/>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357988" y="1373163"/>
            <a:ext cx="5308389" cy="523220"/>
          </a:xfrm>
          <a:prstGeom prst="rect">
            <a:avLst/>
          </a:prstGeom>
          <a:noFill/>
        </p:spPr>
        <p:txBody>
          <a:bodyPr wrap="square">
            <a:spAutoFit/>
          </a:bodyPr>
          <a:lstStyle/>
          <a:p>
            <a:pPr algn="justLow"/>
            <a:r>
              <a:rPr lang="en-US" sz="28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1784358"/>
            <a:ext cx="3096276" cy="523220"/>
          </a:xfrm>
          <a:prstGeom prst="rect">
            <a:avLst/>
          </a:prstGeom>
          <a:noFill/>
        </p:spPr>
        <p:txBody>
          <a:bodyPr wrap="square">
            <a:spAutoFit/>
          </a:bodyPr>
          <a:lstStyle/>
          <a:p>
            <a:pPr algn="l"/>
            <a:r>
              <a:rPr lang="en-US" sz="2800" b="1" i="0" dirty="0">
                <a:solidFill>
                  <a:srgbClr val="00B0F0"/>
                </a:solidFill>
                <a:effectLst/>
                <a:latin typeface="open sans" panose="020B0606030504020204" pitchFamily="34" charset="0"/>
              </a:rPr>
              <a:t>Quality Failures</a:t>
            </a:r>
          </a:p>
        </p:txBody>
      </p:sp>
      <p:sp>
        <p:nvSpPr>
          <p:cNvPr id="19" name="TextBox 18">
            <a:extLst>
              <a:ext uri="{FF2B5EF4-FFF2-40B4-BE49-F238E27FC236}">
                <a16:creationId xmlns:a16="http://schemas.microsoft.com/office/drawing/2014/main" id="{A89A4772-6322-E208-E11D-DEF258874BF2}"/>
              </a:ext>
            </a:extLst>
          </p:cNvPr>
          <p:cNvSpPr txBox="1"/>
          <p:nvPr/>
        </p:nvSpPr>
        <p:spPr>
          <a:xfrm>
            <a:off x="519215" y="2599330"/>
            <a:ext cx="11240654" cy="1938992"/>
          </a:xfrm>
          <a:prstGeom prst="rect">
            <a:avLst/>
          </a:prstGeom>
          <a:noFill/>
        </p:spPr>
        <p:txBody>
          <a:bodyPr wrap="square">
            <a:spAutoFit/>
          </a:bodyPr>
          <a:lstStyle/>
          <a:p>
            <a:pPr algn="justLow"/>
            <a:r>
              <a:rPr lang="en-US" sz="4000" b="0" i="0" dirty="0">
                <a:solidFill>
                  <a:srgbClr val="000000"/>
                </a:solidFill>
                <a:effectLst/>
                <a:latin typeface="open sans" panose="020B0606030504020204" pitchFamily="34" charset="0"/>
              </a:rPr>
              <a:t>Quality failures occur when shipments of certain parts do not meet the given specifications or perform as expected.</a:t>
            </a:r>
            <a:endParaRPr lang="ar-EG" sz="4000" dirty="0"/>
          </a:p>
        </p:txBody>
      </p:sp>
      <p:pic>
        <p:nvPicPr>
          <p:cNvPr id="9" name="Graphic 21">
            <a:extLst>
              <a:ext uri="{FF2B5EF4-FFF2-40B4-BE49-F238E27FC236}">
                <a16:creationId xmlns:a16="http://schemas.microsoft.com/office/drawing/2014/main" id="{D0F5B885-8F57-9E3F-6718-5A5EA9EBE78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515312959"/>
      </p:ext>
    </p:extLst>
  </p:cSld>
  <p:clrMapOvr>
    <a:masterClrMapping/>
  </p:clrMapOvr>
  <mc:AlternateContent xmlns:mc="http://schemas.openxmlformats.org/markup-compatibility/2006" xmlns:p14="http://schemas.microsoft.com/office/powerpoint/2010/main">
    <mc:Choice Requires="p14">
      <p:transition spd="slow" p14:dur="2000" advTm="247232"/>
    </mc:Choice>
    <mc:Fallback xmlns="">
      <p:transition spd="slow" advTm="24723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0" y="-37207"/>
            <a:ext cx="9601357" cy="1610200"/>
          </a:xfrm>
          <a:prstGeom prst="rect">
            <a:avLst/>
          </a:prstGeom>
        </p:spPr>
      </p:pic>
      <p:sp>
        <p:nvSpPr>
          <p:cNvPr id="7" name="TextBox 6"/>
          <p:cNvSpPr txBox="1"/>
          <p:nvPr/>
        </p:nvSpPr>
        <p:spPr>
          <a:xfrm>
            <a:off x="2255911" y="557331"/>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506836" y="1363067"/>
            <a:ext cx="5832371" cy="523220"/>
          </a:xfrm>
          <a:prstGeom prst="rect">
            <a:avLst/>
          </a:prstGeom>
          <a:noFill/>
        </p:spPr>
        <p:txBody>
          <a:bodyPr wrap="square">
            <a:spAutoFit/>
          </a:bodyPr>
          <a:lstStyle/>
          <a:p>
            <a:pPr algn="justLow"/>
            <a:r>
              <a:rPr lang="en-US" sz="28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2170434"/>
            <a:ext cx="3653124" cy="523220"/>
          </a:xfrm>
          <a:prstGeom prst="rect">
            <a:avLst/>
          </a:prstGeom>
          <a:noFill/>
        </p:spPr>
        <p:txBody>
          <a:bodyPr wrap="square">
            <a:spAutoFit/>
          </a:bodyPr>
          <a:lstStyle/>
          <a:p>
            <a:pPr algn="l"/>
            <a:r>
              <a:rPr lang="en-US" sz="2800" b="1" i="0" dirty="0">
                <a:solidFill>
                  <a:srgbClr val="00B0F0"/>
                </a:solidFill>
                <a:effectLst/>
                <a:latin typeface="open sans" panose="020B0606030504020204" pitchFamily="34" charset="0"/>
              </a:rPr>
              <a:t>Delivery Failures</a:t>
            </a:r>
          </a:p>
        </p:txBody>
      </p:sp>
      <p:sp>
        <p:nvSpPr>
          <p:cNvPr id="19" name="TextBox 18">
            <a:extLst>
              <a:ext uri="{FF2B5EF4-FFF2-40B4-BE49-F238E27FC236}">
                <a16:creationId xmlns:a16="http://schemas.microsoft.com/office/drawing/2014/main" id="{D75DD097-D543-8221-8216-85E760236EFA}"/>
              </a:ext>
            </a:extLst>
          </p:cNvPr>
          <p:cNvSpPr txBox="1"/>
          <p:nvPr/>
        </p:nvSpPr>
        <p:spPr>
          <a:xfrm>
            <a:off x="281632" y="3075816"/>
            <a:ext cx="11791043" cy="1323439"/>
          </a:xfrm>
          <a:prstGeom prst="rect">
            <a:avLst/>
          </a:prstGeom>
          <a:noFill/>
        </p:spPr>
        <p:txBody>
          <a:bodyPr wrap="square">
            <a:spAutoFit/>
          </a:bodyPr>
          <a:lstStyle/>
          <a:p>
            <a:pPr algn="justLow"/>
            <a:r>
              <a:rPr lang="en-US" sz="4000" b="0" i="0" dirty="0">
                <a:solidFill>
                  <a:srgbClr val="000000"/>
                </a:solidFill>
                <a:effectLst/>
                <a:latin typeface="open sans" panose="020B0606030504020204" pitchFamily="34" charset="0"/>
              </a:rPr>
              <a:t>Carrier and logistical issues can result in late deliveries, damaged packages, or lost shipments.</a:t>
            </a:r>
            <a:endParaRPr lang="ar-EG" sz="4000" dirty="0"/>
          </a:p>
        </p:txBody>
      </p:sp>
      <p:pic>
        <p:nvPicPr>
          <p:cNvPr id="9" name="Graphic 21">
            <a:extLst>
              <a:ext uri="{FF2B5EF4-FFF2-40B4-BE49-F238E27FC236}">
                <a16:creationId xmlns:a16="http://schemas.microsoft.com/office/drawing/2014/main" id="{97A240C8-B7B9-1500-FF03-581BD59C3A1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062324895"/>
      </p:ext>
    </p:extLst>
  </p:cSld>
  <p:clrMapOvr>
    <a:masterClrMapping/>
  </p:clrMapOvr>
  <mc:AlternateContent xmlns:mc="http://schemas.openxmlformats.org/markup-compatibility/2006" xmlns:p14="http://schemas.microsoft.com/office/powerpoint/2010/main">
    <mc:Choice Requires="p14">
      <p:transition spd="slow" p14:dur="2000" advTm="171025"/>
    </mc:Choice>
    <mc:Fallback xmlns="">
      <p:transition spd="slow" advTm="17102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53284" y="56903"/>
            <a:ext cx="9673276" cy="1610200"/>
          </a:xfrm>
          <a:prstGeom prst="rect">
            <a:avLst/>
          </a:prstGeom>
        </p:spPr>
      </p:pic>
      <p:sp>
        <p:nvSpPr>
          <p:cNvPr id="7" name="TextBox 6"/>
          <p:cNvSpPr txBox="1"/>
          <p:nvPr/>
        </p:nvSpPr>
        <p:spPr>
          <a:xfrm>
            <a:off x="2255911" y="520898"/>
            <a:ext cx="7414209" cy="523220"/>
          </a:xfrm>
          <a:prstGeom prst="rect">
            <a:avLst/>
          </a:prstGeom>
          <a:noFill/>
        </p:spPr>
        <p:txBody>
          <a:bodyPr wrap="none" rtlCol="0">
            <a:spAutoFit/>
          </a:bodyPr>
          <a:lstStyle/>
          <a:p>
            <a:pPr algn="l"/>
            <a:r>
              <a:rPr lang="en-US" sz="2800" b="1" i="0" dirty="0">
                <a:solidFill>
                  <a:schemeClr val="bg1"/>
                </a:solidFill>
                <a:effectLst/>
                <a:latin typeface="open sans" panose="020B0606030504020204" pitchFamily="34" charset="0"/>
              </a:rPr>
              <a:t>What is Supply Chain Risk Management?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F45F636-9D43-9A51-3A4B-10E6AEA5D0E7}"/>
              </a:ext>
            </a:extLst>
          </p:cNvPr>
          <p:cNvSpPr txBox="1"/>
          <p:nvPr/>
        </p:nvSpPr>
        <p:spPr>
          <a:xfrm>
            <a:off x="3687087" y="1379367"/>
            <a:ext cx="5662396" cy="523220"/>
          </a:xfrm>
          <a:prstGeom prst="rect">
            <a:avLst/>
          </a:prstGeom>
          <a:noFill/>
        </p:spPr>
        <p:txBody>
          <a:bodyPr wrap="square">
            <a:spAutoFit/>
          </a:bodyPr>
          <a:lstStyle/>
          <a:p>
            <a:pPr algn="justLow"/>
            <a:r>
              <a:rPr lang="en-US" sz="2800" b="1" i="0" dirty="0">
                <a:solidFill>
                  <a:srgbClr val="000000"/>
                </a:solidFill>
                <a:effectLst/>
                <a:latin typeface="open sans" panose="020B0606030504020204" pitchFamily="34" charset="0"/>
              </a:rPr>
              <a:t>Supply Chain Risk Examples</a:t>
            </a:r>
          </a:p>
        </p:txBody>
      </p:sp>
      <p:sp>
        <p:nvSpPr>
          <p:cNvPr id="18" name="TextBox 17">
            <a:extLst>
              <a:ext uri="{FF2B5EF4-FFF2-40B4-BE49-F238E27FC236}">
                <a16:creationId xmlns:a16="http://schemas.microsoft.com/office/drawing/2014/main" id="{AD0E15BE-F1B0-268F-741C-9CCFB84D6858}"/>
              </a:ext>
            </a:extLst>
          </p:cNvPr>
          <p:cNvSpPr txBox="1"/>
          <p:nvPr/>
        </p:nvSpPr>
        <p:spPr>
          <a:xfrm>
            <a:off x="429349" y="2078847"/>
            <a:ext cx="3653124" cy="523220"/>
          </a:xfrm>
          <a:prstGeom prst="rect">
            <a:avLst/>
          </a:prstGeom>
          <a:noFill/>
        </p:spPr>
        <p:txBody>
          <a:bodyPr wrap="square">
            <a:spAutoFit/>
          </a:bodyPr>
          <a:lstStyle/>
          <a:p>
            <a:r>
              <a:rPr lang="en-US" sz="2800" b="1" i="0" dirty="0">
                <a:solidFill>
                  <a:srgbClr val="00B050"/>
                </a:solidFill>
                <a:effectLst/>
                <a:latin typeface="open sans" panose="020B0606030504020204" pitchFamily="34" charset="0"/>
              </a:rPr>
              <a:t>Supply Shocks</a:t>
            </a:r>
          </a:p>
        </p:txBody>
      </p:sp>
      <p:sp>
        <p:nvSpPr>
          <p:cNvPr id="13" name="TextBox 12">
            <a:extLst>
              <a:ext uri="{FF2B5EF4-FFF2-40B4-BE49-F238E27FC236}">
                <a16:creationId xmlns:a16="http://schemas.microsoft.com/office/drawing/2014/main" id="{1EBA7DA9-0798-136C-FE66-C4B756219AA8}"/>
              </a:ext>
            </a:extLst>
          </p:cNvPr>
          <p:cNvSpPr txBox="1"/>
          <p:nvPr/>
        </p:nvSpPr>
        <p:spPr>
          <a:xfrm>
            <a:off x="868218" y="2937316"/>
            <a:ext cx="10926617" cy="1569660"/>
          </a:xfrm>
          <a:prstGeom prst="rect">
            <a:avLst/>
          </a:prstGeom>
          <a:noFill/>
        </p:spPr>
        <p:txBody>
          <a:bodyPr wrap="square">
            <a:spAutoFit/>
          </a:bodyPr>
          <a:lstStyle/>
          <a:p>
            <a:pPr algn="justLow"/>
            <a:r>
              <a:rPr lang="en-US" sz="3200" b="0" i="0" dirty="0">
                <a:solidFill>
                  <a:srgbClr val="000000"/>
                </a:solidFill>
                <a:effectLst/>
                <a:latin typeface="open sans" panose="020B0606030504020204" pitchFamily="34" charset="0"/>
              </a:rPr>
              <a:t>Sudden worldwide or industry-wide drop in supply due to events such as a pandemic, natural disaster, labor dispute, or trade embargo.</a:t>
            </a:r>
            <a:endParaRPr lang="ar-EG" sz="3200" dirty="0"/>
          </a:p>
        </p:txBody>
      </p:sp>
      <p:pic>
        <p:nvPicPr>
          <p:cNvPr id="9" name="Graphic 21">
            <a:extLst>
              <a:ext uri="{FF2B5EF4-FFF2-40B4-BE49-F238E27FC236}">
                <a16:creationId xmlns:a16="http://schemas.microsoft.com/office/drawing/2014/main" id="{DBACB0B8-2F16-12A9-73A1-B3441266A371}"/>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45477851"/>
      </p:ext>
    </p:extLst>
  </p:cSld>
  <p:clrMapOvr>
    <a:masterClrMapping/>
  </p:clrMapOvr>
  <mc:AlternateContent xmlns:mc="http://schemas.openxmlformats.org/markup-compatibility/2006" xmlns:p14="http://schemas.microsoft.com/office/powerpoint/2010/main">
    <mc:Choice Requires="p14">
      <p:transition spd="slow" p14:dur="2000" advTm="116690"/>
    </mc:Choice>
    <mc:Fallback xmlns="">
      <p:transition spd="slow" advTm="11669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5" y="-67984"/>
            <a:ext cx="9611630" cy="1610200"/>
          </a:xfrm>
          <a:prstGeom prst="rect">
            <a:avLst/>
          </a:prstGeom>
        </p:spPr>
      </p:pic>
      <p:sp>
        <p:nvSpPr>
          <p:cNvPr id="7" name="TextBox 6"/>
          <p:cNvSpPr txBox="1"/>
          <p:nvPr/>
        </p:nvSpPr>
        <p:spPr>
          <a:xfrm>
            <a:off x="2249685" y="475506"/>
            <a:ext cx="7253909" cy="523220"/>
          </a:xfrm>
          <a:prstGeom prst="rect">
            <a:avLst/>
          </a:prstGeom>
          <a:noFill/>
        </p:spPr>
        <p:txBody>
          <a:bodyPr wrap="none" rtlCol="0">
            <a:spAutoFit/>
          </a:bodyPr>
          <a:lstStyle/>
          <a:p>
            <a:pPr algn="l" fontAlgn="base"/>
            <a:r>
              <a:rPr lang="en-US" sz="2800" b="1" i="0" dirty="0">
                <a:solidFill>
                  <a:schemeClr val="accent4">
                    <a:lumMod val="40000"/>
                    <a:lumOff val="60000"/>
                  </a:schemeClr>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A304C05C-DB0D-6B10-0AF1-E3E3F8ADE811}"/>
              </a:ext>
            </a:extLst>
          </p:cNvPr>
          <p:cNvSpPr txBox="1"/>
          <p:nvPr/>
        </p:nvSpPr>
        <p:spPr>
          <a:xfrm>
            <a:off x="498764" y="1723327"/>
            <a:ext cx="11398893" cy="3785652"/>
          </a:xfrm>
          <a:prstGeom prst="rect">
            <a:avLst/>
          </a:prstGeom>
          <a:noFill/>
        </p:spPr>
        <p:txBody>
          <a:bodyPr wrap="square">
            <a:spAutoFit/>
          </a:bodyPr>
          <a:lstStyle/>
          <a:p>
            <a:pPr marL="342900" indent="-342900" algn="justLow">
              <a:buFont typeface="Wingdings" panose="05000000000000000000" pitchFamily="2" charset="2"/>
              <a:buChar char="v"/>
            </a:pPr>
            <a:r>
              <a:rPr lang="en-US" sz="2400" b="0" i="0" dirty="0">
                <a:solidFill>
                  <a:srgbClr val="2D2F32"/>
                </a:solidFill>
                <a:effectLst/>
                <a:latin typeface="Fira Sans" panose="020B0503050000020004" pitchFamily="34" charset="0"/>
              </a:rPr>
              <a:t>The supply chain is the gas that makes the motor run for manufacturing and retail. </a:t>
            </a:r>
          </a:p>
          <a:p>
            <a:pPr marL="342900" indent="-342900" algn="justLow">
              <a:buFont typeface="Wingdings" panose="05000000000000000000" pitchFamily="2" charset="2"/>
              <a:buChar char="v"/>
            </a:pPr>
            <a:r>
              <a:rPr lang="en-US" sz="2400" b="0" i="0" dirty="0">
                <a:solidFill>
                  <a:srgbClr val="2D2F32"/>
                </a:solidFill>
                <a:effectLst/>
                <a:latin typeface="Fira Sans" panose="020B0503050000020004" pitchFamily="34" charset="0"/>
              </a:rPr>
              <a:t>Without it, you have no product to sell, no inventory to stock, and no revenue to earn. Unfortunately, there will always be disruptions to the supply chain that throw everything out of whack and force both retailers and manufacturers to scramble to pick up the pieces.</a:t>
            </a:r>
          </a:p>
          <a:p>
            <a:pPr marL="342900" indent="-342900" algn="justLow">
              <a:buFont typeface="Wingdings" panose="05000000000000000000" pitchFamily="2" charset="2"/>
              <a:buChar char="v"/>
            </a:pPr>
            <a:r>
              <a:rPr lang="en-US" sz="2400" b="0" i="0" dirty="0">
                <a:solidFill>
                  <a:srgbClr val="2D2F32"/>
                </a:solidFill>
                <a:effectLst/>
                <a:latin typeface="Fira Sans" panose="020B0503050000020004" pitchFamily="34" charset="0"/>
              </a:rPr>
              <a:t> In a </a:t>
            </a:r>
            <a:r>
              <a:rPr lang="en-US" sz="2400" b="0" i="0" u="none" strike="noStrike" dirty="0">
                <a:solidFill>
                  <a:srgbClr val="308485"/>
                </a:solidFill>
                <a:effectLst/>
                <a:latin typeface="Fira Sans" panose="020B0503050000020004" pitchFamily="34" charset="0"/>
                <a:hlinkClick r:id="rId5" tooltip="This link will open in a new tab."/>
              </a:rPr>
              <a:t>Gartner survey</a:t>
            </a:r>
            <a:r>
              <a:rPr lang="en-US" sz="2400" b="0" i="0" dirty="0">
                <a:solidFill>
                  <a:srgbClr val="2D2F32"/>
                </a:solidFill>
                <a:effectLst/>
                <a:latin typeface="Fira Sans" panose="020B0503050000020004" pitchFamily="34" charset="0"/>
              </a:rPr>
              <a:t>, only 21% of respondents stated they had a highly resilient network, though more than half expected to be “highly resilient” within a few years. That’s a positive sign, but what exactly can be done to get ahead of those supply chain risk factors?</a:t>
            </a:r>
            <a:endParaRPr lang="ar-EG" sz="2400" dirty="0"/>
          </a:p>
        </p:txBody>
      </p:sp>
      <p:pic>
        <p:nvPicPr>
          <p:cNvPr id="9" name="Graphic 21">
            <a:extLst>
              <a:ext uri="{FF2B5EF4-FFF2-40B4-BE49-F238E27FC236}">
                <a16:creationId xmlns:a16="http://schemas.microsoft.com/office/drawing/2014/main" id="{E5D48349-1016-F610-BE6A-EE5A334319B7}"/>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4153885130"/>
      </p:ext>
    </p:extLst>
  </p:cSld>
  <p:clrMapOvr>
    <a:masterClrMapping/>
  </p:clrMapOvr>
  <mc:AlternateContent xmlns:mc="http://schemas.openxmlformats.org/markup-compatibility/2006" xmlns:p14="http://schemas.microsoft.com/office/powerpoint/2010/main">
    <mc:Choice Requires="p14">
      <p:transition spd="slow" p14:dur="2000" advTm="151885"/>
    </mc:Choice>
    <mc:Fallback xmlns="">
      <p:transition spd="slow" advTm="15188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0" y="59789"/>
            <a:ext cx="9472773" cy="1610200"/>
          </a:xfrm>
          <a:prstGeom prst="rect">
            <a:avLst/>
          </a:prstGeom>
        </p:spPr>
      </p:pic>
      <p:sp>
        <p:nvSpPr>
          <p:cNvPr id="7" name="TextBox 6"/>
          <p:cNvSpPr txBox="1"/>
          <p:nvPr/>
        </p:nvSpPr>
        <p:spPr>
          <a:xfrm>
            <a:off x="2342153" y="518190"/>
            <a:ext cx="7253909" cy="523220"/>
          </a:xfrm>
          <a:prstGeom prst="rect">
            <a:avLst/>
          </a:prstGeom>
          <a:noFill/>
        </p:spPr>
        <p:txBody>
          <a:bodyPr wrap="none" rtlCol="0">
            <a:spAutoFit/>
          </a:bodyPr>
          <a:lstStyle/>
          <a:p>
            <a:pPr algn="l" fontAlgn="base"/>
            <a:r>
              <a:rPr lang="en-US" sz="2800" b="1" i="0" dirty="0">
                <a:solidFill>
                  <a:schemeClr val="accent4">
                    <a:lumMod val="40000"/>
                    <a:lumOff val="60000"/>
                  </a:schemeClr>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DD6C3ED-22DD-9BE7-2494-803383AB72F8}"/>
              </a:ext>
            </a:extLst>
          </p:cNvPr>
          <p:cNvSpPr txBox="1"/>
          <p:nvPr/>
        </p:nvSpPr>
        <p:spPr>
          <a:xfrm>
            <a:off x="1262952" y="2101598"/>
            <a:ext cx="10224654" cy="2246769"/>
          </a:xfrm>
          <a:prstGeom prst="rect">
            <a:avLst/>
          </a:prstGeom>
          <a:noFill/>
        </p:spPr>
        <p:txBody>
          <a:bodyPr wrap="square">
            <a:spAutoFit/>
          </a:bodyPr>
          <a:lstStyle/>
          <a:p>
            <a:pPr algn="justLow"/>
            <a:r>
              <a:rPr lang="en-US" sz="2800" b="0" i="0" dirty="0">
                <a:solidFill>
                  <a:srgbClr val="2D2F32"/>
                </a:solidFill>
                <a:effectLst/>
                <a:latin typeface="Fira Sans" panose="020B0503050000020004" pitchFamily="34" charset="0"/>
              </a:rPr>
              <a:t>Proper supply chain risk management enables businesses of all shapes and sizes to take advantage of tried-and-true strategies that mitigate risk and set them up for success. In order to develop your own risk management strategy, it helps to first understand what supply chain risks you might face.</a:t>
            </a:r>
            <a:endParaRPr lang="ar-EG" sz="2800" dirty="0"/>
          </a:p>
        </p:txBody>
      </p:sp>
      <p:pic>
        <p:nvPicPr>
          <p:cNvPr id="9" name="Graphic 21">
            <a:extLst>
              <a:ext uri="{FF2B5EF4-FFF2-40B4-BE49-F238E27FC236}">
                <a16:creationId xmlns:a16="http://schemas.microsoft.com/office/drawing/2014/main" id="{C017F3FD-365C-3C29-3351-184BD7A6C71F}"/>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7530052"/>
      </p:ext>
    </p:extLst>
  </p:cSld>
  <p:clrMapOvr>
    <a:masterClrMapping/>
  </p:clrMapOvr>
  <mc:AlternateContent xmlns:mc="http://schemas.openxmlformats.org/markup-compatibility/2006" xmlns:p14="http://schemas.microsoft.com/office/powerpoint/2010/main">
    <mc:Choice Requires="p14">
      <p:transition spd="slow" p14:dur="2000" advTm="65652"/>
    </mc:Choice>
    <mc:Fallback xmlns="">
      <p:transition spd="slow" advTm="6565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5" y="-67984"/>
            <a:ext cx="9498616" cy="1610200"/>
          </a:xfrm>
          <a:prstGeom prst="rect">
            <a:avLst/>
          </a:prstGeom>
        </p:spPr>
      </p:pic>
      <p:sp>
        <p:nvSpPr>
          <p:cNvPr id="7" name="TextBox 6"/>
          <p:cNvSpPr txBox="1"/>
          <p:nvPr/>
        </p:nvSpPr>
        <p:spPr>
          <a:xfrm>
            <a:off x="2650377" y="543490"/>
            <a:ext cx="6019597" cy="523220"/>
          </a:xfrm>
          <a:prstGeom prst="rect">
            <a:avLst/>
          </a:prstGeom>
          <a:noFill/>
        </p:spPr>
        <p:txBody>
          <a:bodyPr wrap="none" rtlCol="0">
            <a:spAutoFit/>
          </a:bodyPr>
          <a:lstStyle/>
          <a:p>
            <a:pPr algn="l" fontAlgn="base"/>
            <a:r>
              <a:rPr lang="en-US" sz="2800" b="1" i="0" dirty="0">
                <a:solidFill>
                  <a:schemeClr val="accent4">
                    <a:lumMod val="40000"/>
                    <a:lumOff val="60000"/>
                  </a:schemeClr>
                </a:solidFill>
                <a:effectLst/>
                <a:latin typeface="Fira Sans" panose="020B0503050000020004" pitchFamily="34" charset="0"/>
              </a:rPr>
              <a:t>What Are Some Supply Chain Risks?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750E3C8-7F02-F878-E224-1F6C76953179}"/>
              </a:ext>
            </a:extLst>
          </p:cNvPr>
          <p:cNvSpPr txBox="1"/>
          <p:nvPr/>
        </p:nvSpPr>
        <p:spPr>
          <a:xfrm>
            <a:off x="719590" y="2305615"/>
            <a:ext cx="11075247" cy="2246769"/>
          </a:xfrm>
          <a:prstGeom prst="rect">
            <a:avLst/>
          </a:prstGeom>
          <a:noFill/>
        </p:spPr>
        <p:txBody>
          <a:bodyPr wrap="square">
            <a:spAutoFit/>
          </a:bodyPr>
          <a:lstStyle/>
          <a:p>
            <a:pPr algn="justLow"/>
            <a:r>
              <a:rPr lang="en-US" sz="2800" b="0" i="0" dirty="0">
                <a:solidFill>
                  <a:srgbClr val="2D2F32"/>
                </a:solidFill>
                <a:effectLst/>
                <a:latin typeface="Fira Sans" panose="020B0503050000020004" pitchFamily="34" charset="0"/>
              </a:rPr>
              <a:t>Supply chain risk management refers to the process by which businesses take strategic steps to identify, assess, and mitigate risks within their end-to-end supply chain. There are both internal and external risks that can disrupt your supply chain, so it’s helpful to understand the difference between the two.</a:t>
            </a:r>
            <a:endParaRPr lang="ar-EG" sz="2800" dirty="0"/>
          </a:p>
        </p:txBody>
      </p:sp>
      <p:pic>
        <p:nvPicPr>
          <p:cNvPr id="9" name="Graphic 21">
            <a:extLst>
              <a:ext uri="{FF2B5EF4-FFF2-40B4-BE49-F238E27FC236}">
                <a16:creationId xmlns:a16="http://schemas.microsoft.com/office/drawing/2014/main" id="{F0D5AAF0-E4C9-2287-8619-401431F3C9A0}"/>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840864283"/>
      </p:ext>
    </p:extLst>
  </p:cSld>
  <p:clrMapOvr>
    <a:masterClrMapping/>
  </p:clrMapOvr>
  <mc:AlternateContent xmlns:mc="http://schemas.openxmlformats.org/markup-compatibility/2006" xmlns:p14="http://schemas.microsoft.com/office/powerpoint/2010/main">
    <mc:Choice Requires="p14">
      <p:transition spd="slow" p14:dur="2000" advTm="95583"/>
    </mc:Choice>
    <mc:Fallback xmlns="">
      <p:transition spd="slow" advTm="9558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185911" y="6509024"/>
            <a:ext cx="9902229" cy="204838"/>
          </a:xfrm>
          <a:prstGeom prst="rect">
            <a:avLst/>
          </a:prstGeom>
        </p:spPr>
      </p:pic>
      <p:pic>
        <p:nvPicPr>
          <p:cNvPr id="6" name="Picture 5"/>
          <p:cNvPicPr>
            <a:picLocks noChangeAspect="1"/>
          </p:cNvPicPr>
          <p:nvPr/>
        </p:nvPicPr>
        <p:blipFill>
          <a:blip r:embed="rId4"/>
          <a:stretch>
            <a:fillRect/>
          </a:stretch>
        </p:blipFill>
        <p:spPr>
          <a:xfrm>
            <a:off x="-108036" y="-67984"/>
            <a:ext cx="10406581" cy="1610200"/>
          </a:xfrm>
          <a:prstGeom prst="rect">
            <a:avLst/>
          </a:prstGeom>
        </p:spPr>
      </p:pic>
      <p:sp>
        <p:nvSpPr>
          <p:cNvPr id="7" name="TextBox 6"/>
          <p:cNvSpPr txBox="1"/>
          <p:nvPr/>
        </p:nvSpPr>
        <p:spPr>
          <a:xfrm>
            <a:off x="2650377" y="543490"/>
            <a:ext cx="4724370"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External Supply Chain Risks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14FA517-0F1F-A8CF-42E9-74054FDE8E97}"/>
              </a:ext>
            </a:extLst>
          </p:cNvPr>
          <p:cNvSpPr txBox="1"/>
          <p:nvPr/>
        </p:nvSpPr>
        <p:spPr>
          <a:xfrm>
            <a:off x="92468" y="1495539"/>
            <a:ext cx="11995672" cy="1015663"/>
          </a:xfrm>
          <a:prstGeom prst="rect">
            <a:avLst/>
          </a:prstGeom>
          <a:noFill/>
        </p:spPr>
        <p:txBody>
          <a:bodyPr wrap="square">
            <a:spAutoFit/>
          </a:bodyPr>
          <a:lstStyle/>
          <a:p>
            <a:r>
              <a:rPr lang="en-US" sz="2000" b="0" i="0" dirty="0">
                <a:solidFill>
                  <a:srgbClr val="2D2F32"/>
                </a:solidFill>
                <a:effectLst/>
                <a:latin typeface="Fira Sans" panose="020B0503050000020004" pitchFamily="34" charset="0"/>
              </a:rPr>
              <a:t>As the name implies, these global supply chain risks come from outside of your organization. Unfortunately, that means that they are harder to predict and typically require more resources to overcome. Some of the top external supply chain risks include:</a:t>
            </a:r>
            <a:endParaRPr lang="ar-EG" sz="2000" dirty="0"/>
          </a:p>
        </p:txBody>
      </p:sp>
      <p:sp>
        <p:nvSpPr>
          <p:cNvPr id="14" name="TextBox 13">
            <a:extLst>
              <a:ext uri="{FF2B5EF4-FFF2-40B4-BE49-F238E27FC236}">
                <a16:creationId xmlns:a16="http://schemas.microsoft.com/office/drawing/2014/main" id="{E66BB85C-B294-8115-2FAC-4AA8D960E662}"/>
              </a:ext>
            </a:extLst>
          </p:cNvPr>
          <p:cNvSpPr txBox="1"/>
          <p:nvPr/>
        </p:nvSpPr>
        <p:spPr>
          <a:xfrm>
            <a:off x="-1253446" y="2466545"/>
            <a:ext cx="13592710" cy="5447645"/>
          </a:xfrm>
          <a:prstGeom prst="rect">
            <a:avLst/>
          </a:prstGeom>
          <a:noFill/>
        </p:spPr>
        <p:txBody>
          <a:bodyPr wrap="square">
            <a:spAutoFit/>
          </a:bodyPr>
          <a:lstStyle/>
          <a:p>
            <a:pPr marL="1657350" lvl="3" indent="-285750" fontAlgn="base">
              <a:buFont typeface="Wingdings" panose="05000000000000000000" pitchFamily="2" charset="2"/>
              <a:buChar char="q"/>
            </a:pPr>
            <a:r>
              <a:rPr lang="en-US" sz="2400" b="1" i="0" dirty="0">
                <a:solidFill>
                  <a:srgbClr val="00B0F0"/>
                </a:solidFill>
                <a:effectLst/>
                <a:latin typeface="Fira Sans" panose="020B0503050000020004" pitchFamily="34" charset="0"/>
              </a:rPr>
              <a:t>Demand Risks: </a:t>
            </a:r>
            <a:r>
              <a:rPr lang="en-US" sz="2400" b="0" i="0" dirty="0">
                <a:solidFill>
                  <a:srgbClr val="2D2F32"/>
                </a:solidFill>
                <a:effectLst/>
                <a:latin typeface="Fira Sans" panose="020B0503050000020004" pitchFamily="34" charset="0"/>
              </a:rPr>
              <a:t>Demand risks occur when you miscalculate product demand and are often the product of a lack of insight into year-over-year purchasing trends or unpredictable demand.</a:t>
            </a:r>
          </a:p>
          <a:p>
            <a:pPr marL="1657350" lvl="3" indent="-285750" fontAlgn="base">
              <a:buFont typeface="Wingdings" panose="05000000000000000000" pitchFamily="2" charset="2"/>
              <a:buChar char="q"/>
            </a:pPr>
            <a:r>
              <a:rPr lang="en-US" sz="2400" b="1" dirty="0">
                <a:solidFill>
                  <a:srgbClr val="00B0F0"/>
                </a:solidFill>
                <a:latin typeface="Fira Sans" panose="020B0503050000020004" pitchFamily="34" charset="0"/>
              </a:rPr>
              <a:t>Supply Risks: </a:t>
            </a:r>
            <a:r>
              <a:rPr lang="en-US" sz="2400" b="0" i="0" dirty="0">
                <a:solidFill>
                  <a:srgbClr val="2D2F32"/>
                </a:solidFill>
                <a:effectLst/>
                <a:latin typeface="Fira Sans" panose="020B0503050000020004" pitchFamily="34" charset="0"/>
              </a:rPr>
              <a:t>Supply risks occur when the raw materials your business relies on aren’t delivered on time or at all, thereby causing disruption to the flow of product, material, and/or parts.</a:t>
            </a:r>
          </a:p>
          <a:p>
            <a:pPr marL="1657350" lvl="3" indent="-285750" fontAlgn="base">
              <a:buFont typeface="Wingdings" panose="05000000000000000000" pitchFamily="2" charset="2"/>
              <a:buChar char="q"/>
            </a:pPr>
            <a:r>
              <a:rPr lang="en-US" sz="2400" b="1" dirty="0">
                <a:solidFill>
                  <a:srgbClr val="00B0F0"/>
                </a:solidFill>
                <a:latin typeface="Fira Sans" panose="020B0503050000020004" pitchFamily="34" charset="0"/>
              </a:rPr>
              <a:t>Environmental Risks: </a:t>
            </a:r>
            <a:r>
              <a:rPr lang="en-US" sz="2400" b="0" i="0" dirty="0">
                <a:solidFill>
                  <a:srgbClr val="2D2F32"/>
                </a:solidFill>
                <a:effectLst/>
                <a:latin typeface="Fira Sans" panose="020B0503050000020004" pitchFamily="34" charset="0"/>
              </a:rPr>
              <a:t>Environmental risk in the supply chain is the direct result of social-economic, political, governmental, or environmental issues that affect the timing of any aspect of the supply chain.</a:t>
            </a:r>
          </a:p>
          <a:p>
            <a:pPr marL="1657350" lvl="3" indent="-285750" fontAlgn="base">
              <a:buFont typeface="Wingdings" panose="05000000000000000000" pitchFamily="2" charset="2"/>
              <a:buChar char="q"/>
            </a:pPr>
            <a:r>
              <a:rPr lang="en-US" sz="2400" b="1" dirty="0">
                <a:solidFill>
                  <a:srgbClr val="00B0F0"/>
                </a:solidFill>
                <a:latin typeface="Fira Sans" panose="020B0503050000020004" pitchFamily="34" charset="0"/>
              </a:rPr>
              <a:t>Business Risks: </a:t>
            </a:r>
            <a:r>
              <a:rPr lang="en-US" sz="2400" b="0" i="0" dirty="0">
                <a:solidFill>
                  <a:srgbClr val="2D2F32"/>
                </a:solidFill>
                <a:effectLst/>
                <a:latin typeface="Fira Sans" panose="020B0503050000020004" pitchFamily="34" charset="0"/>
              </a:rPr>
              <a:t>Business risks occur whenever unexpected changes take place with one of the entities you depend on to keep your supply chain running smoothly — for example, the purchase or sale of a supplier company.</a:t>
            </a:r>
          </a:p>
          <a:p>
            <a:pPr marL="1657350" lvl="3" indent="-285750" fontAlgn="base">
              <a:buFont typeface="Wingdings" panose="05000000000000000000" pitchFamily="2" charset="2"/>
              <a:buChar char="q"/>
            </a:pPr>
            <a:endParaRPr lang="en-US" sz="2400" b="0" i="0" dirty="0">
              <a:solidFill>
                <a:srgbClr val="2D2F32"/>
              </a:solidFill>
              <a:effectLst/>
              <a:latin typeface="Fira Sans" panose="020B0503050000020004" pitchFamily="34" charset="0"/>
            </a:endParaRP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a:p>
            <a:pPr marL="1657350" lvl="3" indent="-285750"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p:txBody>
      </p:sp>
      <p:pic>
        <p:nvPicPr>
          <p:cNvPr id="9" name="Graphic 21">
            <a:extLst>
              <a:ext uri="{FF2B5EF4-FFF2-40B4-BE49-F238E27FC236}">
                <a16:creationId xmlns:a16="http://schemas.microsoft.com/office/drawing/2014/main" id="{417147F7-64C8-603F-FAB0-146587A5E6B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353557250"/>
      </p:ext>
    </p:extLst>
  </p:cSld>
  <p:clrMapOvr>
    <a:masterClrMapping/>
  </p:clrMapOvr>
  <mc:AlternateContent xmlns:mc="http://schemas.openxmlformats.org/markup-compatibility/2006" xmlns:p14="http://schemas.microsoft.com/office/powerpoint/2010/main">
    <mc:Choice Requires="p14">
      <p:transition spd="slow" p14:dur="2000" advTm="270429"/>
    </mc:Choice>
    <mc:Fallback xmlns="">
      <p:transition spd="slow" advTm="2704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 calcmode="lin" valueType="num">
                                      <p:cBhvr additive="base">
                                        <p:cTn id="19"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2" end="2"/>
                                            </p:txEl>
                                          </p:spTgt>
                                        </p:tgtEl>
                                        <p:attrNameLst>
                                          <p:attrName>style.visibility</p:attrName>
                                        </p:attrNameLst>
                                      </p:cBhvr>
                                      <p:to>
                                        <p:strVal val="visible"/>
                                      </p:to>
                                    </p:set>
                                    <p:anim calcmode="lin" valueType="num">
                                      <p:cBhvr additive="base">
                                        <p:cTn id="25"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3" end="3"/>
                                            </p:txEl>
                                          </p:spTgt>
                                        </p:tgtEl>
                                        <p:attrNameLst>
                                          <p:attrName>style.visibility</p:attrName>
                                        </p:attrNameLst>
                                      </p:cBhvr>
                                      <p:to>
                                        <p:strVal val="visible"/>
                                      </p:to>
                                    </p:set>
                                    <p:anim calcmode="lin" valueType="num">
                                      <p:cBhvr additive="base">
                                        <p:cTn id="31"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7984"/>
            <a:ext cx="9649659" cy="1610200"/>
          </a:xfrm>
          <a:prstGeom prst="rect">
            <a:avLst/>
          </a:prstGeom>
        </p:spPr>
      </p:pic>
      <p:sp>
        <p:nvSpPr>
          <p:cNvPr id="7" name="TextBox 6"/>
          <p:cNvSpPr txBox="1"/>
          <p:nvPr/>
        </p:nvSpPr>
        <p:spPr>
          <a:xfrm>
            <a:off x="2650377" y="543490"/>
            <a:ext cx="4663456"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Internal Supply Chain Risks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DD6C3ED-22DD-9BE7-2494-803383AB72F8}"/>
              </a:ext>
            </a:extLst>
          </p:cNvPr>
          <p:cNvSpPr txBox="1"/>
          <p:nvPr/>
        </p:nvSpPr>
        <p:spPr>
          <a:xfrm>
            <a:off x="369455" y="2101598"/>
            <a:ext cx="11480800" cy="3108543"/>
          </a:xfrm>
          <a:prstGeom prst="rect">
            <a:avLst/>
          </a:prstGeom>
          <a:noFill/>
        </p:spPr>
        <p:txBody>
          <a:bodyPr wrap="square">
            <a:spAutoFit/>
          </a:bodyPr>
          <a:lstStyle/>
          <a:p>
            <a:pPr marL="457200" indent="-457200" algn="justLow">
              <a:buFont typeface="Wingdings" panose="05000000000000000000" pitchFamily="2" charset="2"/>
              <a:buChar char="v"/>
            </a:pPr>
            <a:r>
              <a:rPr lang="en-US" sz="2800" b="0" i="0" dirty="0">
                <a:solidFill>
                  <a:srgbClr val="2D2F32"/>
                </a:solidFill>
                <a:effectLst/>
                <a:latin typeface="Fira Sans" panose="020B0503050000020004" pitchFamily="34" charset="0"/>
              </a:rPr>
              <a:t>This refers to any supply chain risk factors that are within your control, and that can be identified and monitored using supply chain risk assessment software, robust analytics programs, IoT capabilities, and more.</a:t>
            </a:r>
          </a:p>
          <a:p>
            <a:pPr marL="457200" indent="-457200" algn="justLow">
              <a:buFont typeface="Wingdings" panose="05000000000000000000" pitchFamily="2" charset="2"/>
              <a:buChar char="v"/>
            </a:pPr>
            <a:r>
              <a:rPr lang="en-US" sz="2800" b="0" i="0" dirty="0">
                <a:solidFill>
                  <a:srgbClr val="2D2F32"/>
                </a:solidFill>
                <a:effectLst/>
                <a:latin typeface="Fira Sans" panose="020B0503050000020004" pitchFamily="34" charset="0"/>
              </a:rPr>
              <a:t> Although internal supply chain risks are more manageable than external ones, they’re still — to some degree — unavoidable. Here’s what to look for:</a:t>
            </a:r>
            <a:endParaRPr lang="ar-EG" sz="2800" dirty="0"/>
          </a:p>
        </p:txBody>
      </p:sp>
      <p:pic>
        <p:nvPicPr>
          <p:cNvPr id="9" name="Graphic 21">
            <a:extLst>
              <a:ext uri="{FF2B5EF4-FFF2-40B4-BE49-F238E27FC236}">
                <a16:creationId xmlns:a16="http://schemas.microsoft.com/office/drawing/2014/main" id="{6EFB8E09-1FAC-E59A-F48B-390268A03C3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047332695"/>
      </p:ext>
    </p:extLst>
  </p:cSld>
  <p:clrMapOvr>
    <a:masterClrMapping/>
  </p:clrMapOvr>
  <mc:AlternateContent xmlns:mc="http://schemas.openxmlformats.org/markup-compatibility/2006" xmlns:p14="http://schemas.microsoft.com/office/powerpoint/2010/main">
    <mc:Choice Requires="p14">
      <p:transition spd="slow" p14:dur="2000" advTm="81047"/>
    </mc:Choice>
    <mc:Fallback xmlns="">
      <p:transition spd="slow" advTm="8104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101182"/>
            <a:ext cx="9533101" cy="1610200"/>
          </a:xfrm>
          <a:prstGeom prst="rect">
            <a:avLst/>
          </a:prstGeom>
        </p:spPr>
      </p:pic>
      <p:sp>
        <p:nvSpPr>
          <p:cNvPr id="7" name="TextBox 6"/>
          <p:cNvSpPr txBox="1"/>
          <p:nvPr/>
        </p:nvSpPr>
        <p:spPr>
          <a:xfrm>
            <a:off x="2440788" y="430378"/>
            <a:ext cx="6167504" cy="954107"/>
          </a:xfrm>
          <a:prstGeom prst="rect">
            <a:avLst/>
          </a:prstGeom>
          <a:noFill/>
        </p:spPr>
        <p:txBody>
          <a:bodyPr wrap="square" rtlCol="0">
            <a:spAutoFit/>
          </a:bodyPr>
          <a:lstStyle/>
          <a:p>
            <a:pPr fontAlgn="base"/>
            <a:r>
              <a:rPr lang="en-US" sz="2800" b="1" dirty="0">
                <a:solidFill>
                  <a:srgbClr val="FFC000"/>
                </a:solidFill>
                <a:latin typeface="Fira Sans" panose="020B0503050000020004" pitchFamily="34" charset="0"/>
              </a:rPr>
              <a:t>Internal</a:t>
            </a:r>
            <a:r>
              <a:rPr lang="en-US" sz="2800" b="1" i="0" dirty="0">
                <a:solidFill>
                  <a:srgbClr val="FFC000"/>
                </a:solidFill>
                <a:effectLst/>
                <a:latin typeface="Fira Sans" panose="020B0503050000020004" pitchFamily="34" charset="0"/>
              </a:rPr>
              <a:t> </a:t>
            </a:r>
            <a:r>
              <a:rPr lang="en-US" sz="2800" b="1" dirty="0">
                <a:solidFill>
                  <a:srgbClr val="FFC000"/>
                </a:solidFill>
                <a:latin typeface="Fira Sans" panose="020B0503050000020004" pitchFamily="34" charset="0"/>
              </a:rPr>
              <a:t>Supply Chain Risks</a:t>
            </a:r>
            <a:endParaRPr lang="en-US" sz="2800" b="1" i="0" dirty="0">
              <a:solidFill>
                <a:srgbClr val="FFC000"/>
              </a:solidFill>
              <a:effectLst/>
              <a:latin typeface="Fira Sans" panose="020B0503050000020004" pitchFamily="34" charset="0"/>
            </a:endParaRPr>
          </a:p>
          <a:p>
            <a:pPr algn="l" fontAlgn="base"/>
            <a:r>
              <a:rPr lang="en-US" sz="2800" b="1" i="0" dirty="0">
                <a:solidFill>
                  <a:srgbClr val="FFC000"/>
                </a:solidFill>
                <a:effectLst/>
                <a:latin typeface="Fira Sans" panose="020B0503050000020004" pitchFamily="34" charset="0"/>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BB3BD13B-14E3-28D7-79DB-18F66423A1B2}"/>
              </a:ext>
            </a:extLst>
          </p:cNvPr>
          <p:cNvSpPr txBox="1"/>
          <p:nvPr/>
        </p:nvSpPr>
        <p:spPr>
          <a:xfrm>
            <a:off x="584042" y="1709591"/>
            <a:ext cx="11023916" cy="4524315"/>
          </a:xfrm>
          <a:prstGeom prst="rect">
            <a:avLst/>
          </a:prstGeom>
          <a:noFill/>
        </p:spPr>
        <p:txBody>
          <a:bodyPr wrap="square">
            <a:spAutoFit/>
          </a:bodyPr>
          <a:lstStyle/>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Manufacturing Risks: </a:t>
            </a:r>
            <a:r>
              <a:rPr lang="en-US" sz="2400" b="0" i="0" dirty="0">
                <a:solidFill>
                  <a:srgbClr val="2D2F32"/>
                </a:solidFill>
                <a:effectLst/>
                <a:latin typeface="Fira Sans" panose="020B0503050000020004" pitchFamily="34" charset="0"/>
              </a:rPr>
              <a:t>Manufacturing risks refer to the possibility that a key component or step of your workflow could be disrupted, causing operations to go off schedule.</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Business Risks: </a:t>
            </a:r>
            <a:r>
              <a:rPr lang="en-US" sz="2400" b="0" i="0" dirty="0">
                <a:solidFill>
                  <a:srgbClr val="2D2F32"/>
                </a:solidFill>
                <a:effectLst/>
                <a:latin typeface="Fira Sans" panose="020B0503050000020004" pitchFamily="34" charset="0"/>
              </a:rPr>
              <a:t>Business risks are a product of disruptions to standard personnel, management, reporting, and other essential business processes.</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Planning and Control Risks: </a:t>
            </a:r>
            <a:r>
              <a:rPr lang="en-US" sz="2400" b="0" i="0" dirty="0">
                <a:solidFill>
                  <a:srgbClr val="2D2F32"/>
                </a:solidFill>
                <a:effectLst/>
                <a:latin typeface="Fira Sans" panose="020B0503050000020004" pitchFamily="34" charset="0"/>
              </a:rPr>
              <a:t>Planning and control risks are caused by inaccurate forecasting and assessments and poorly planned production and management.</a:t>
            </a:r>
          </a:p>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Mitigation and Contingency Risks:</a:t>
            </a:r>
            <a:r>
              <a:rPr lang="en-US" sz="2400" b="0" i="0" dirty="0">
                <a:solidFill>
                  <a:srgbClr val="2D2F32"/>
                </a:solidFill>
                <a:effectLst/>
                <a:latin typeface="Fira Sans" panose="020B0503050000020004" pitchFamily="34" charset="0"/>
              </a:rPr>
              <a:t> Mitigation and contingency risks can occur if your business doesn’t have a contingency plan for supply chain disruptions.</a:t>
            </a:r>
          </a:p>
          <a:p>
            <a:pPr marL="285750" indent="-285750" algn="just" fontAlgn="base">
              <a:buFont typeface="Wingdings" panose="05000000000000000000" pitchFamily="2" charset="2"/>
              <a:buChar char="q"/>
            </a:pPr>
            <a:endParaRPr lang="en-US" sz="2400" b="0" i="0" dirty="0">
              <a:solidFill>
                <a:srgbClr val="2D2F32"/>
              </a:solidFill>
              <a:effectLst/>
              <a:latin typeface="Fira Sans" panose="020B0503050000020004" pitchFamily="34" charset="0"/>
            </a:endParaRPr>
          </a:p>
        </p:txBody>
      </p:sp>
      <p:pic>
        <p:nvPicPr>
          <p:cNvPr id="9" name="Graphic 21">
            <a:extLst>
              <a:ext uri="{FF2B5EF4-FFF2-40B4-BE49-F238E27FC236}">
                <a16:creationId xmlns:a16="http://schemas.microsoft.com/office/drawing/2014/main" id="{F07CD408-98C8-20D9-23BB-3DC176430548}"/>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862117579"/>
      </p:ext>
    </p:extLst>
  </p:cSld>
  <p:clrMapOvr>
    <a:masterClrMapping/>
  </p:clrMapOvr>
  <mc:AlternateContent xmlns:mc="http://schemas.openxmlformats.org/markup-compatibility/2006" xmlns:p14="http://schemas.microsoft.com/office/powerpoint/2010/main">
    <mc:Choice Requires="p14">
      <p:transition spd="slow" p14:dur="2000" advTm="186001"/>
    </mc:Choice>
    <mc:Fallback xmlns="">
      <p:transition spd="slow" advTm="1860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3" end="3"/>
                                            </p:txEl>
                                          </p:spTgt>
                                        </p:tgtEl>
                                        <p:attrNameLst>
                                          <p:attrName>style.visibility</p:attrName>
                                        </p:attrNameLst>
                                      </p:cBhvr>
                                      <p:to>
                                        <p:strVal val="visible"/>
                                      </p:to>
                                    </p:set>
                                    <p:anim calcmode="lin" valueType="num">
                                      <p:cBhvr additive="base">
                                        <p:cTn id="25"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5" y="-67984"/>
            <a:ext cx="9395874" cy="1610200"/>
          </a:xfrm>
          <a:prstGeom prst="rect">
            <a:avLst/>
          </a:prstGeom>
        </p:spPr>
      </p:pic>
      <p:sp>
        <p:nvSpPr>
          <p:cNvPr id="7" name="TextBox 6"/>
          <p:cNvSpPr txBox="1"/>
          <p:nvPr/>
        </p:nvSpPr>
        <p:spPr>
          <a:xfrm>
            <a:off x="2650377" y="543490"/>
            <a:ext cx="4663456" cy="954107"/>
          </a:xfrm>
          <a:prstGeom prst="rect">
            <a:avLst/>
          </a:prstGeom>
          <a:noFill/>
        </p:spPr>
        <p:txBody>
          <a:bodyPr wrap="none" rtlCol="0">
            <a:spAutoFit/>
          </a:bodyPr>
          <a:lstStyle/>
          <a:p>
            <a:pPr fontAlgn="base"/>
            <a:r>
              <a:rPr lang="en-US" sz="2800" b="1" dirty="0">
                <a:solidFill>
                  <a:srgbClr val="FFC000"/>
                </a:solidFill>
                <a:latin typeface="Fira Sans" panose="020B0503050000020004" pitchFamily="34" charset="0"/>
              </a:rPr>
              <a:t>Internal</a:t>
            </a:r>
            <a:r>
              <a:rPr lang="en-US" sz="2800" b="1" i="0" dirty="0">
                <a:solidFill>
                  <a:srgbClr val="FFC000"/>
                </a:solidFill>
                <a:effectLst/>
                <a:latin typeface="Fira Sans" panose="020B0503050000020004" pitchFamily="34" charset="0"/>
              </a:rPr>
              <a:t> </a:t>
            </a:r>
            <a:r>
              <a:rPr lang="en-US" sz="2800" b="1" dirty="0">
                <a:solidFill>
                  <a:srgbClr val="FFC000"/>
                </a:solidFill>
                <a:latin typeface="Fira Sans" panose="020B0503050000020004" pitchFamily="34" charset="0"/>
              </a:rPr>
              <a:t>Supply Chain Risks</a:t>
            </a:r>
            <a:endParaRPr lang="en-US" sz="2800" b="1" i="0" dirty="0">
              <a:solidFill>
                <a:srgbClr val="FFC000"/>
              </a:solidFill>
              <a:effectLst/>
              <a:latin typeface="Fira Sans" panose="020B0503050000020004" pitchFamily="34" charset="0"/>
            </a:endParaRPr>
          </a:p>
          <a:p>
            <a:pPr algn="l" fontAlgn="base"/>
            <a:r>
              <a:rPr lang="en-US" sz="2800" b="1" i="0" dirty="0">
                <a:solidFill>
                  <a:srgbClr val="FFC000"/>
                </a:solidFill>
                <a:effectLst/>
                <a:latin typeface="Fira Sans" panose="020B0503050000020004" pitchFamily="34" charset="0"/>
              </a:rPr>
              <a:t> </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4A75E4AB-9A28-5205-E542-20165DE6C1BD}"/>
              </a:ext>
            </a:extLst>
          </p:cNvPr>
          <p:cNvSpPr txBox="1"/>
          <p:nvPr/>
        </p:nvSpPr>
        <p:spPr>
          <a:xfrm>
            <a:off x="1170334" y="2504471"/>
            <a:ext cx="10615266" cy="2246769"/>
          </a:xfrm>
          <a:prstGeom prst="rect">
            <a:avLst/>
          </a:prstGeom>
          <a:noFill/>
        </p:spPr>
        <p:txBody>
          <a:bodyPr wrap="square">
            <a:spAutoFit/>
          </a:bodyPr>
          <a:lstStyle/>
          <a:p>
            <a:pPr algn="justLow"/>
            <a:r>
              <a:rPr lang="en-US" sz="2800" b="0" i="0" dirty="0">
                <a:solidFill>
                  <a:srgbClr val="2D2F32"/>
                </a:solidFill>
                <a:effectLst/>
                <a:latin typeface="Fira Sans" panose="020B0503050000020004" pitchFamily="34" charset="0"/>
              </a:rPr>
              <a:t>It’s important that you have a complete picture of the supply chain risk factors you’re susceptible to in order to get ahead of potential disruptions. Familiarizing yourself with any potential issues that might arise puts you in a better position to implement supply chain risk management strategies.</a:t>
            </a:r>
            <a:endParaRPr lang="ar-EG" sz="2800" dirty="0"/>
          </a:p>
        </p:txBody>
      </p:sp>
      <p:pic>
        <p:nvPicPr>
          <p:cNvPr id="9" name="Graphic 21">
            <a:extLst>
              <a:ext uri="{FF2B5EF4-FFF2-40B4-BE49-F238E27FC236}">
                <a16:creationId xmlns:a16="http://schemas.microsoft.com/office/drawing/2014/main" id="{C913B641-A6CC-A8BC-6F6E-9038EFABFA63}"/>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4087646747"/>
      </p:ext>
    </p:extLst>
  </p:cSld>
  <p:clrMapOvr>
    <a:masterClrMapping/>
  </p:clrMapOvr>
  <mc:AlternateContent xmlns:mc="http://schemas.openxmlformats.org/markup-compatibility/2006" xmlns:p14="http://schemas.microsoft.com/office/powerpoint/2010/main">
    <mc:Choice Requires="p14">
      <p:transition spd="slow" p14:dur="2000" advTm="42979"/>
    </mc:Choice>
    <mc:Fallback xmlns="">
      <p:transition spd="slow" advTm="4297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5" y="-67984"/>
            <a:ext cx="9845610"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5BFE96F-52C9-FB97-36BD-1A7522A1F083}"/>
              </a:ext>
            </a:extLst>
          </p:cNvPr>
          <p:cNvSpPr txBox="1"/>
          <p:nvPr/>
        </p:nvSpPr>
        <p:spPr>
          <a:xfrm>
            <a:off x="884261" y="1709715"/>
            <a:ext cx="9965288" cy="1815882"/>
          </a:xfrm>
          <a:prstGeom prst="rect">
            <a:avLst/>
          </a:prstGeom>
          <a:noFill/>
        </p:spPr>
        <p:txBody>
          <a:bodyPr wrap="square">
            <a:spAutoFit/>
          </a:bodyPr>
          <a:lstStyle/>
          <a:p>
            <a:pPr algn="justLow" fontAlgn="base"/>
            <a:r>
              <a:rPr lang="en-US" sz="2800" b="0" i="0" dirty="0">
                <a:solidFill>
                  <a:srgbClr val="2D2F32"/>
                </a:solidFill>
                <a:effectLst/>
                <a:latin typeface="Fira Sans" panose="020B0503050000020004" pitchFamily="34" charset="0"/>
              </a:rPr>
              <a:t>In today’s connected and digital world, supply chain risk mitigation can be difficult due to globalization and potential cyber interference. That said, there are measures you can take to reduce your business’ exposure to risk:</a:t>
            </a:r>
          </a:p>
        </p:txBody>
      </p:sp>
      <p:sp>
        <p:nvSpPr>
          <p:cNvPr id="13" name="TextBox 12">
            <a:extLst>
              <a:ext uri="{FF2B5EF4-FFF2-40B4-BE49-F238E27FC236}">
                <a16:creationId xmlns:a16="http://schemas.microsoft.com/office/drawing/2014/main" id="{C0232DF0-DD8A-43D7-B4B1-2C9FF2329B82}"/>
              </a:ext>
            </a:extLst>
          </p:cNvPr>
          <p:cNvSpPr txBox="1"/>
          <p:nvPr/>
        </p:nvSpPr>
        <p:spPr>
          <a:xfrm>
            <a:off x="708396" y="3723264"/>
            <a:ext cx="10317017" cy="1815882"/>
          </a:xfrm>
          <a:prstGeom prst="rect">
            <a:avLst/>
          </a:prstGeom>
          <a:noFill/>
        </p:spPr>
        <p:txBody>
          <a:bodyPr wrap="square">
            <a:spAutoFit/>
          </a:bodyPr>
          <a:lstStyle/>
          <a:p>
            <a:pPr algn="just"/>
            <a:r>
              <a:rPr lang="en-US" sz="2800" b="1" i="0" dirty="0">
                <a:solidFill>
                  <a:srgbClr val="2D2F32"/>
                </a:solidFill>
                <a:effectLst/>
                <a:latin typeface="Fira Sans" panose="020B0503050000020004" pitchFamily="34" charset="0"/>
              </a:rPr>
              <a:t>1- Leverage the PPRR risk management model.</a:t>
            </a:r>
            <a:r>
              <a:rPr lang="en-US" sz="2800" b="0" i="0" dirty="0">
                <a:solidFill>
                  <a:srgbClr val="2D2F32"/>
                </a:solidFill>
                <a:effectLst/>
                <a:latin typeface="Fira Sans" panose="020B0503050000020004" pitchFamily="34" charset="0"/>
              </a:rPr>
              <a:t> The PPRR risk management model is a popular global supply chain risk management strategy and is used by businesses around the world. The “PPRR” stands for:</a:t>
            </a:r>
            <a:endParaRPr lang="ar-EG" sz="2800" dirty="0"/>
          </a:p>
        </p:txBody>
      </p:sp>
      <p:pic>
        <p:nvPicPr>
          <p:cNvPr id="9" name="Graphic 21">
            <a:extLst>
              <a:ext uri="{FF2B5EF4-FFF2-40B4-BE49-F238E27FC236}">
                <a16:creationId xmlns:a16="http://schemas.microsoft.com/office/drawing/2014/main" id="{6DB2529A-D731-624E-AD61-71D5096F30E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2840702138"/>
      </p:ext>
    </p:extLst>
  </p:cSld>
  <p:clrMapOvr>
    <a:masterClrMapping/>
  </p:clrMapOvr>
  <mc:AlternateContent xmlns:mc="http://schemas.openxmlformats.org/markup-compatibility/2006" xmlns:p14="http://schemas.microsoft.com/office/powerpoint/2010/main">
    <mc:Choice Requires="p14">
      <p:transition spd="slow" p14:dur="2000" advTm="97812"/>
    </mc:Choice>
    <mc:Fallback xmlns="">
      <p:transition spd="slow" advTm="9781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665146"/>
            <a:ext cx="9902229" cy="204838"/>
          </a:xfrm>
          <a:prstGeom prst="rect">
            <a:avLst/>
          </a:prstGeom>
        </p:spPr>
      </p:pic>
      <p:pic>
        <p:nvPicPr>
          <p:cNvPr id="6" name="Picture 5"/>
          <p:cNvPicPr>
            <a:picLocks noChangeAspect="1"/>
          </p:cNvPicPr>
          <p:nvPr/>
        </p:nvPicPr>
        <p:blipFill>
          <a:blip r:embed="rId4"/>
          <a:stretch>
            <a:fillRect/>
          </a:stretch>
        </p:blipFill>
        <p:spPr>
          <a:xfrm>
            <a:off x="-49399" y="-91323"/>
            <a:ext cx="9688998"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A369798-50F8-76F1-3905-5A1C7646631E}"/>
              </a:ext>
            </a:extLst>
          </p:cNvPr>
          <p:cNvSpPr txBox="1"/>
          <p:nvPr/>
        </p:nvSpPr>
        <p:spPr>
          <a:xfrm>
            <a:off x="2552401" y="475506"/>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13" name="TextBox 12">
            <a:extLst>
              <a:ext uri="{FF2B5EF4-FFF2-40B4-BE49-F238E27FC236}">
                <a16:creationId xmlns:a16="http://schemas.microsoft.com/office/drawing/2014/main" id="{B7E10D7E-0967-308E-B527-6C76A9B7E154}"/>
              </a:ext>
            </a:extLst>
          </p:cNvPr>
          <p:cNvSpPr txBox="1"/>
          <p:nvPr/>
        </p:nvSpPr>
        <p:spPr>
          <a:xfrm>
            <a:off x="0" y="1734321"/>
            <a:ext cx="11490037" cy="4060471"/>
          </a:xfrm>
          <a:prstGeom prst="rect">
            <a:avLst/>
          </a:prstGeom>
          <a:noFill/>
        </p:spPr>
        <p:txBody>
          <a:bodyPr wrap="square">
            <a:spAutoFit/>
          </a:bodyPr>
          <a:lstStyle/>
          <a:p>
            <a:pPr marL="342900" indent="-342900" algn="justLow" fontAlgn="base">
              <a:lnSpc>
                <a:spcPct val="200000"/>
              </a:lnSpc>
              <a:buFont typeface="Wingdings" panose="05000000000000000000" pitchFamily="2" charset="2"/>
              <a:buChar char="q"/>
            </a:pPr>
            <a:r>
              <a:rPr lang="en-US" sz="2200" b="1" i="0" dirty="0">
                <a:solidFill>
                  <a:srgbClr val="FF0000"/>
                </a:solidFill>
                <a:effectLst/>
                <a:latin typeface="Fira Sans" panose="020B0503050000020004" pitchFamily="34" charset="0"/>
              </a:rPr>
              <a:t>Prevention:</a:t>
            </a:r>
            <a:r>
              <a:rPr lang="en-US" sz="2200" b="0" i="0" dirty="0">
                <a:solidFill>
                  <a:srgbClr val="2D2F32"/>
                </a:solidFill>
                <a:effectLst/>
                <a:latin typeface="Fira Sans" panose="020B0503050000020004" pitchFamily="34" charset="0"/>
              </a:rPr>
              <a:t> Take precautionary measures for supply chain risk mitigation.</a:t>
            </a:r>
          </a:p>
          <a:p>
            <a:pPr marL="342900" indent="-342900" algn="justLow" fontAlgn="base">
              <a:lnSpc>
                <a:spcPct val="200000"/>
              </a:lnSpc>
              <a:buFont typeface="Wingdings" panose="05000000000000000000" pitchFamily="2" charset="2"/>
              <a:buChar char="q"/>
            </a:pPr>
            <a:r>
              <a:rPr lang="en-US" sz="2200" b="1" i="0" dirty="0">
                <a:solidFill>
                  <a:srgbClr val="C00000"/>
                </a:solidFill>
                <a:effectLst/>
                <a:latin typeface="Fira Sans" panose="020B0503050000020004" pitchFamily="34" charset="0"/>
              </a:rPr>
              <a:t>Preparedness:</a:t>
            </a:r>
            <a:r>
              <a:rPr lang="en-US" sz="2200" b="0" i="0" dirty="0">
                <a:solidFill>
                  <a:srgbClr val="C00000"/>
                </a:solidFill>
                <a:effectLst/>
                <a:latin typeface="Fira Sans" panose="020B0503050000020004" pitchFamily="34" charset="0"/>
              </a:rPr>
              <a:t> </a:t>
            </a:r>
            <a:r>
              <a:rPr lang="en-US" sz="2200" b="0" i="0" dirty="0">
                <a:solidFill>
                  <a:srgbClr val="2D2F32"/>
                </a:solidFill>
                <a:effectLst/>
                <a:latin typeface="Fira Sans" panose="020B0503050000020004" pitchFamily="34" charset="0"/>
              </a:rPr>
              <a:t>Develop and implement a contingency plan in case of an emergency.</a:t>
            </a:r>
          </a:p>
          <a:p>
            <a:pPr marL="342900" indent="-342900" algn="justLow" fontAlgn="base">
              <a:lnSpc>
                <a:spcPct val="200000"/>
              </a:lnSpc>
              <a:buFont typeface="Wingdings" panose="05000000000000000000" pitchFamily="2" charset="2"/>
              <a:buChar char="q"/>
            </a:pPr>
            <a:r>
              <a:rPr lang="en-US" sz="2200" b="1" i="0" dirty="0">
                <a:solidFill>
                  <a:srgbClr val="0070C0"/>
                </a:solidFill>
                <a:effectLst/>
                <a:latin typeface="Fira Sans" panose="020B0503050000020004" pitchFamily="34" charset="0"/>
              </a:rPr>
              <a:t>Response:</a:t>
            </a:r>
            <a:r>
              <a:rPr lang="en-US" sz="2200" b="0" i="0" dirty="0">
                <a:solidFill>
                  <a:srgbClr val="0070C0"/>
                </a:solidFill>
                <a:effectLst/>
                <a:latin typeface="Fira Sans" panose="020B0503050000020004" pitchFamily="34" charset="0"/>
              </a:rPr>
              <a:t> </a:t>
            </a:r>
            <a:r>
              <a:rPr lang="en-US" sz="2200" b="0" i="0" dirty="0">
                <a:solidFill>
                  <a:srgbClr val="2D2F32"/>
                </a:solidFill>
                <a:effectLst/>
                <a:latin typeface="Fira Sans" panose="020B0503050000020004" pitchFamily="34" charset="0"/>
              </a:rPr>
              <a:t>Execute on your contingency plan in order to reduce the impact of the disruptive event.</a:t>
            </a:r>
          </a:p>
          <a:p>
            <a:pPr marL="342900" indent="-342900" algn="justLow" fontAlgn="base">
              <a:lnSpc>
                <a:spcPct val="200000"/>
              </a:lnSpc>
              <a:buFont typeface="Wingdings" panose="05000000000000000000" pitchFamily="2" charset="2"/>
              <a:buChar char="q"/>
            </a:pPr>
            <a:r>
              <a:rPr lang="en-US" sz="2200" b="1" i="0" dirty="0">
                <a:solidFill>
                  <a:srgbClr val="002060"/>
                </a:solidFill>
                <a:effectLst/>
                <a:latin typeface="Fira Sans" panose="020B0503050000020004" pitchFamily="34" charset="0"/>
              </a:rPr>
              <a:t>Recovery:</a:t>
            </a:r>
            <a:r>
              <a:rPr lang="en-US" sz="2200" b="0" i="0" dirty="0">
                <a:solidFill>
                  <a:srgbClr val="002060"/>
                </a:solidFill>
                <a:effectLst/>
                <a:latin typeface="Fira Sans" panose="020B0503050000020004" pitchFamily="34" charset="0"/>
              </a:rPr>
              <a:t> </a:t>
            </a:r>
            <a:r>
              <a:rPr lang="en-US" sz="2200" b="0" i="0" dirty="0">
                <a:solidFill>
                  <a:srgbClr val="2D2F32"/>
                </a:solidFill>
                <a:effectLst/>
                <a:latin typeface="Fira Sans" panose="020B0503050000020004" pitchFamily="34" charset="0"/>
              </a:rPr>
              <a:t>Resume operations and get things running at normal capacity as quickly as possible.</a:t>
            </a:r>
          </a:p>
        </p:txBody>
      </p:sp>
      <p:graphicFrame>
        <p:nvGraphicFramePr>
          <p:cNvPr id="11" name="Diagram 10">
            <a:extLst>
              <a:ext uri="{FF2B5EF4-FFF2-40B4-BE49-F238E27FC236}">
                <a16:creationId xmlns:a16="http://schemas.microsoft.com/office/drawing/2014/main" id="{11B348F1-051A-BD50-7C71-DFDB0BF65194}"/>
              </a:ext>
            </a:extLst>
          </p:cNvPr>
          <p:cNvGraphicFramePr/>
          <p:nvPr>
            <p:extLst>
              <p:ext uri="{D42A27DB-BD31-4B8C-83A1-F6EECF244321}">
                <p14:modId xmlns:p14="http://schemas.microsoft.com/office/powerpoint/2010/main" val="3073884840"/>
              </p:ext>
            </p:extLst>
          </p:nvPr>
        </p:nvGraphicFramePr>
        <p:xfrm>
          <a:off x="2440788" y="5240924"/>
          <a:ext cx="8540472" cy="153862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2" name="TextBox 11">
            <a:extLst>
              <a:ext uri="{FF2B5EF4-FFF2-40B4-BE49-F238E27FC236}">
                <a16:creationId xmlns:a16="http://schemas.microsoft.com/office/drawing/2014/main" id="{90C86940-9DA6-9130-C165-00A0A6742106}"/>
              </a:ext>
            </a:extLst>
          </p:cNvPr>
          <p:cNvSpPr txBox="1"/>
          <p:nvPr/>
        </p:nvSpPr>
        <p:spPr>
          <a:xfrm>
            <a:off x="3476755" y="1517343"/>
            <a:ext cx="4156363" cy="523220"/>
          </a:xfrm>
          <a:prstGeom prst="rect">
            <a:avLst/>
          </a:prstGeom>
          <a:noFill/>
        </p:spPr>
        <p:txBody>
          <a:bodyPr wrap="square">
            <a:spAutoFit/>
          </a:bodyPr>
          <a:lstStyle/>
          <a:p>
            <a:r>
              <a:rPr lang="en-US" sz="2800" b="1" i="0" dirty="0">
                <a:solidFill>
                  <a:srgbClr val="00B050"/>
                </a:solidFill>
                <a:effectLst/>
                <a:latin typeface="Fira Sans" panose="020B0503050000020004" pitchFamily="34" charset="0"/>
              </a:rPr>
              <a:t>The “PPRR” stands for:</a:t>
            </a:r>
            <a:endParaRPr lang="ar-EG" sz="2800" b="1" dirty="0">
              <a:solidFill>
                <a:srgbClr val="00B050"/>
              </a:solidFill>
            </a:endParaRPr>
          </a:p>
        </p:txBody>
      </p:sp>
      <p:pic>
        <p:nvPicPr>
          <p:cNvPr id="7" name="Graphic 21">
            <a:extLst>
              <a:ext uri="{FF2B5EF4-FFF2-40B4-BE49-F238E27FC236}">
                <a16:creationId xmlns:a16="http://schemas.microsoft.com/office/drawing/2014/main" id="{4C3101D7-9CD0-4A87-E5D5-463C7126E498}"/>
              </a:ext>
            </a:extLst>
          </p:cNvPr>
          <p:cNvPicPr>
            <a:picLocks noChangeAspect="1"/>
          </p:cNvPicPr>
          <p:nvPr/>
        </p:nvPicPr>
        <p:blipFill rotWithShape="1">
          <a:blip r:embed="rId10"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651015811"/>
      </p:ext>
    </p:extLst>
  </p:cSld>
  <p:clrMapOvr>
    <a:masterClrMapping/>
  </p:clrMapOvr>
  <mc:AlternateContent xmlns:mc="http://schemas.openxmlformats.org/markup-compatibility/2006" xmlns:p14="http://schemas.microsoft.com/office/powerpoint/2010/main">
    <mc:Choice Requires="p14">
      <p:transition spd="slow" p14:dur="2000" advTm="146528"/>
    </mc:Choice>
    <mc:Fallback xmlns="">
      <p:transition spd="slow" advTm="1465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anim calcmode="lin" valueType="num">
                                      <p:cBhvr additive="base">
                                        <p:cTn id="19"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3" end="3"/>
                                            </p:txEl>
                                          </p:spTgt>
                                        </p:tgtEl>
                                        <p:attrNameLst>
                                          <p:attrName>style.visibility</p:attrName>
                                        </p:attrNameLst>
                                      </p:cBhvr>
                                      <p:to>
                                        <p:strVal val="visible"/>
                                      </p:to>
                                    </p:set>
                                    <p:anim calcmode="lin" valueType="num">
                                      <p:cBhvr additive="base">
                                        <p:cTn id="2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355328"/>
            <a:ext cx="9902229" cy="204838"/>
          </a:xfrm>
          <a:prstGeom prst="rect">
            <a:avLst/>
          </a:prstGeom>
        </p:spPr>
      </p:pic>
      <p:pic>
        <p:nvPicPr>
          <p:cNvPr id="6" name="Picture 5"/>
          <p:cNvPicPr>
            <a:picLocks noChangeAspect="1"/>
          </p:cNvPicPr>
          <p:nvPr/>
        </p:nvPicPr>
        <p:blipFill>
          <a:blip r:embed="rId4"/>
          <a:stretch>
            <a:fillRect/>
          </a:stretch>
        </p:blipFill>
        <p:spPr>
          <a:xfrm>
            <a:off x="-108035" y="-67984"/>
            <a:ext cx="9745196"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0C652E69-B2D1-AFA7-BA59-315130B0B712}"/>
              </a:ext>
            </a:extLst>
          </p:cNvPr>
          <p:cNvSpPr txBox="1"/>
          <p:nvPr/>
        </p:nvSpPr>
        <p:spPr>
          <a:xfrm>
            <a:off x="274743" y="1747606"/>
            <a:ext cx="11642513" cy="4154984"/>
          </a:xfrm>
          <a:prstGeom prst="rect">
            <a:avLst/>
          </a:prstGeom>
          <a:noFill/>
        </p:spPr>
        <p:txBody>
          <a:bodyPr wrap="square">
            <a:spAutoFit/>
          </a:bodyPr>
          <a:lstStyle/>
          <a:p>
            <a:pPr algn="justLow"/>
            <a:r>
              <a:rPr lang="en-US" sz="2400" b="1" i="0" dirty="0">
                <a:solidFill>
                  <a:srgbClr val="2D2F32"/>
                </a:solidFill>
                <a:effectLst/>
                <a:latin typeface="Fira Sans" panose="020B0503050000020004" pitchFamily="34" charset="0"/>
              </a:rPr>
              <a:t>2- Manage environmental risk in your supply chain.</a:t>
            </a:r>
            <a:r>
              <a:rPr lang="en-US" sz="2400" b="0" i="0" dirty="0">
                <a:solidFill>
                  <a:srgbClr val="2D2F32"/>
                </a:solidFill>
                <a:effectLst/>
                <a:latin typeface="Fira Sans" panose="020B0503050000020004" pitchFamily="34" charset="0"/>
              </a:rPr>
              <a:t> This is more important than ever given that the COVID-19 pandemic exposed gaps in global retail and manufacturing supply chains that leave them prone to disruption . Back in December 2019, many retailers were forced to re-evaluate their vendor relationships because many of their suppliers and manufacturers were based in China, which was, at the time, the epicenter of the outbreak. With a significantly reduced workforce, retailers struggled to process and get shipments out on time, and there were questions of whether certain shipments would need to undergo quarantine before they could be delivered . As a result, some retailers decided to move from a single-sourcing to a multi-sourcing model, which would provide them with a contingency plan should their primary supplier become unavailable. </a:t>
            </a:r>
            <a:endParaRPr lang="ar-EG" sz="2400" dirty="0"/>
          </a:p>
        </p:txBody>
      </p:sp>
      <p:pic>
        <p:nvPicPr>
          <p:cNvPr id="9" name="Graphic 21">
            <a:extLst>
              <a:ext uri="{FF2B5EF4-FFF2-40B4-BE49-F238E27FC236}">
                <a16:creationId xmlns:a16="http://schemas.microsoft.com/office/drawing/2014/main" id="{84DD9B4D-C4C2-F65C-681B-B847C465E5C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580201861"/>
      </p:ext>
    </p:extLst>
  </p:cSld>
  <p:clrMapOvr>
    <a:masterClrMapping/>
  </p:clrMapOvr>
  <mc:AlternateContent xmlns:mc="http://schemas.openxmlformats.org/markup-compatibility/2006" xmlns:p14="http://schemas.microsoft.com/office/powerpoint/2010/main">
    <mc:Choice Requires="p14">
      <p:transition spd="slow" p14:dur="2000" advTm="218045"/>
    </mc:Choice>
    <mc:Fallback xmlns="">
      <p:transition spd="slow" advTm="21804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593373"/>
            <a:ext cx="9902229" cy="204838"/>
          </a:xfrm>
          <a:prstGeom prst="rect">
            <a:avLst/>
          </a:prstGeom>
        </p:spPr>
      </p:pic>
      <p:pic>
        <p:nvPicPr>
          <p:cNvPr id="6" name="Picture 5"/>
          <p:cNvPicPr>
            <a:picLocks noChangeAspect="1"/>
          </p:cNvPicPr>
          <p:nvPr/>
        </p:nvPicPr>
        <p:blipFill>
          <a:blip r:embed="rId4"/>
          <a:stretch>
            <a:fillRect/>
          </a:stretch>
        </p:blipFill>
        <p:spPr>
          <a:xfrm>
            <a:off x="0" y="0"/>
            <a:ext cx="9527985" cy="1610200"/>
          </a:xfrm>
          <a:prstGeom prst="rect">
            <a:avLst/>
          </a:prstGeom>
        </p:spPr>
      </p:pic>
      <p:sp>
        <p:nvSpPr>
          <p:cNvPr id="7" name="TextBox 6"/>
          <p:cNvSpPr txBox="1"/>
          <p:nvPr/>
        </p:nvSpPr>
        <p:spPr>
          <a:xfrm>
            <a:off x="2440788"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336976C-A8BF-6300-7F21-296A5AE13B67}"/>
              </a:ext>
            </a:extLst>
          </p:cNvPr>
          <p:cNvSpPr txBox="1"/>
          <p:nvPr/>
        </p:nvSpPr>
        <p:spPr>
          <a:xfrm>
            <a:off x="130332" y="1610200"/>
            <a:ext cx="11708107" cy="4893647"/>
          </a:xfrm>
          <a:prstGeom prst="rect">
            <a:avLst/>
          </a:prstGeom>
          <a:noFill/>
        </p:spPr>
        <p:txBody>
          <a:bodyPr wrap="square">
            <a:spAutoFit/>
          </a:bodyPr>
          <a:lstStyle/>
          <a:p>
            <a:pPr algn="justLow"/>
            <a:r>
              <a:rPr lang="en-US" sz="2400" b="0" i="0" dirty="0">
                <a:solidFill>
                  <a:srgbClr val="2D2F32"/>
                </a:solidFill>
                <a:effectLst/>
                <a:latin typeface="Fira Sans" panose="020B0503050000020004" pitchFamily="34" charset="0"/>
              </a:rPr>
              <a:t>Others opted to change their business model entirely in order to adapt to drastic changes in product seasonality and viability — for example, breweries and distilleries across the United States started to produce hand sanitizer on a massive scale, and Ford announced plans to produce ventilators for coronavirus patients at one of its facilities in Michigan . </a:t>
            </a:r>
          </a:p>
          <a:p>
            <a:pPr algn="justLow"/>
            <a:endParaRPr lang="en-US" sz="2400" dirty="0">
              <a:solidFill>
                <a:srgbClr val="2D2F32"/>
              </a:solidFill>
              <a:latin typeface="Fira Sans" panose="020B0503050000020004" pitchFamily="34" charset="0"/>
            </a:endParaRPr>
          </a:p>
          <a:p>
            <a:pPr algn="justLow"/>
            <a:r>
              <a:rPr lang="en-US" sz="2400" b="0" i="0" dirty="0">
                <a:solidFill>
                  <a:srgbClr val="2D2F32"/>
                </a:solidFill>
                <a:effectLst/>
                <a:latin typeface="Fira Sans" panose="020B0503050000020004" pitchFamily="34" charset="0"/>
              </a:rPr>
              <a:t>Although there’s no way to prevent environmental risk in your supply chain, you can plan for it. Supply chain risk assessment software enables you to take a proactive approach to risk management by providing you with greater visibility into the structure of your supply chain. With such a solution, you’ll be able to identify weak points in your supply chain and receive data-driven insights into how you can strengthen them . It’s also important that you develop a contingency plan — something that’s come up a few times, now. </a:t>
            </a:r>
            <a:endParaRPr lang="ar-EG" sz="2400" dirty="0"/>
          </a:p>
        </p:txBody>
      </p:sp>
      <p:pic>
        <p:nvPicPr>
          <p:cNvPr id="9" name="Graphic 21">
            <a:extLst>
              <a:ext uri="{FF2B5EF4-FFF2-40B4-BE49-F238E27FC236}">
                <a16:creationId xmlns:a16="http://schemas.microsoft.com/office/drawing/2014/main" id="{810CBF66-A733-814E-5302-6869E2BEAE12}"/>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3073991938"/>
      </p:ext>
    </p:extLst>
  </p:cSld>
  <p:clrMapOvr>
    <a:masterClrMapping/>
  </p:clrMapOvr>
  <mc:AlternateContent xmlns:mc="http://schemas.openxmlformats.org/markup-compatibility/2006" xmlns:p14="http://schemas.microsoft.com/office/powerpoint/2010/main">
    <mc:Choice Requires="p14">
      <p:transition spd="slow" p14:dur="2000" advTm="157267"/>
    </mc:Choice>
    <mc:Fallback xmlns="">
      <p:transition spd="slow" advTm="15726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5" y="-67984"/>
            <a:ext cx="9845610"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51D70C4-48A1-7C3E-73C8-CE90C109A553}"/>
              </a:ext>
            </a:extLst>
          </p:cNvPr>
          <p:cNvSpPr txBox="1"/>
          <p:nvPr/>
        </p:nvSpPr>
        <p:spPr>
          <a:xfrm>
            <a:off x="2171971" y="1329855"/>
            <a:ext cx="9327301" cy="461665"/>
          </a:xfrm>
          <a:prstGeom prst="rect">
            <a:avLst/>
          </a:prstGeom>
          <a:noFill/>
        </p:spPr>
        <p:txBody>
          <a:bodyPr wrap="square">
            <a:spAutoFit/>
          </a:bodyPr>
          <a:lstStyle/>
          <a:p>
            <a:r>
              <a:rPr lang="en-US" sz="2400" b="1" i="0" dirty="0">
                <a:solidFill>
                  <a:schemeClr val="accent2">
                    <a:lumMod val="75000"/>
                  </a:schemeClr>
                </a:solidFill>
                <a:effectLst/>
                <a:latin typeface="Fira Sans" panose="020B0503050000020004" pitchFamily="34" charset="0"/>
              </a:rPr>
              <a:t>Consider these strategies for improving supply chain resiliency:</a:t>
            </a:r>
            <a:endParaRPr lang="ar-EG" sz="2400" b="1" dirty="0">
              <a:solidFill>
                <a:schemeClr val="accent2">
                  <a:lumMod val="75000"/>
                </a:schemeClr>
              </a:solidFill>
            </a:endParaRPr>
          </a:p>
        </p:txBody>
      </p:sp>
      <p:sp>
        <p:nvSpPr>
          <p:cNvPr id="13" name="TextBox 12">
            <a:extLst>
              <a:ext uri="{FF2B5EF4-FFF2-40B4-BE49-F238E27FC236}">
                <a16:creationId xmlns:a16="http://schemas.microsoft.com/office/drawing/2014/main" id="{9E79B29B-5A83-FBE4-444F-0D4E3BBF26E0}"/>
              </a:ext>
            </a:extLst>
          </p:cNvPr>
          <p:cNvSpPr txBox="1"/>
          <p:nvPr/>
        </p:nvSpPr>
        <p:spPr>
          <a:xfrm>
            <a:off x="281632" y="1846924"/>
            <a:ext cx="11633277" cy="4062651"/>
          </a:xfrm>
          <a:prstGeom prst="rect">
            <a:avLst/>
          </a:prstGeom>
          <a:noFill/>
        </p:spPr>
        <p:txBody>
          <a:bodyPr wrap="square">
            <a:spAutoFit/>
          </a:bodyPr>
          <a:lstStyle/>
          <a:p>
            <a:pPr marL="285750" indent="-285750" algn="justLow" fontAlgn="base">
              <a:lnSpc>
                <a:spcPct val="150000"/>
              </a:lnSpc>
              <a:buFont typeface="Wingdings" panose="05000000000000000000" pitchFamily="2" charset="2"/>
              <a:buChar char="q"/>
            </a:pPr>
            <a:r>
              <a:rPr lang="en-US" sz="2000" b="1" i="0" dirty="0">
                <a:solidFill>
                  <a:srgbClr val="2D2F32"/>
                </a:solidFill>
                <a:effectLst/>
                <a:latin typeface="Fira Sans" panose="020B0503050000020004" pitchFamily="34" charset="0"/>
              </a:rPr>
              <a:t>Multisource</a:t>
            </a:r>
            <a:r>
              <a:rPr lang="en-US" sz="2000" b="0" i="0" dirty="0">
                <a:solidFill>
                  <a:srgbClr val="2D2F32"/>
                </a:solidFill>
                <a:effectLst/>
                <a:latin typeface="Fira Sans" panose="020B0503050000020004" pitchFamily="34" charset="0"/>
              </a:rPr>
              <a:t> – multiple sources mean multiple ways around a problem. Categorize your suppliers not just by what you’re spending, but also by potential impact if there’s a disruption. Search for additional suppliers that you can do business with, or work with a supplier that produces out of multiple locations.</a:t>
            </a:r>
          </a:p>
          <a:p>
            <a:pPr marL="285750" indent="-285750" algn="justLow" fontAlgn="base">
              <a:lnSpc>
                <a:spcPct val="150000"/>
              </a:lnSpc>
              <a:buFont typeface="Wingdings" panose="05000000000000000000" pitchFamily="2" charset="2"/>
              <a:buChar char="q"/>
            </a:pPr>
            <a:r>
              <a:rPr lang="en-US" sz="2000" b="1" i="0" dirty="0">
                <a:solidFill>
                  <a:srgbClr val="2D2F32"/>
                </a:solidFill>
                <a:effectLst/>
                <a:latin typeface="Fira Sans" panose="020B0503050000020004" pitchFamily="34" charset="0"/>
              </a:rPr>
              <a:t>Nearshore</a:t>
            </a:r>
            <a:r>
              <a:rPr lang="en-US" sz="2000" b="0" i="0" dirty="0">
                <a:solidFill>
                  <a:srgbClr val="2D2F32"/>
                </a:solidFill>
                <a:effectLst/>
                <a:latin typeface="Fira Sans" panose="020B0503050000020004" pitchFamily="34" charset="0"/>
              </a:rPr>
              <a:t> – look to find suppliers and distributors closer to your center of operation and/or the end point of your supply chain to reduce cycle times for product development and delivery. Regional suppliers can be more expensive, but by shortening the travel time you can also reduce potential risks.</a:t>
            </a:r>
          </a:p>
          <a:p>
            <a:pPr marL="285750" indent="-285750" algn="justLow" fontAlgn="base">
              <a:buFont typeface="Wingdings" panose="05000000000000000000" pitchFamily="2" charset="2"/>
              <a:buChar char="q"/>
            </a:pPr>
            <a:endParaRPr lang="en-US" b="0" i="0" dirty="0">
              <a:solidFill>
                <a:srgbClr val="2D2F32"/>
              </a:solidFill>
              <a:effectLst/>
              <a:latin typeface="Fira Sans" panose="020B0503050000020004" pitchFamily="34" charset="0"/>
            </a:endParaRPr>
          </a:p>
        </p:txBody>
      </p:sp>
      <p:pic>
        <p:nvPicPr>
          <p:cNvPr id="9" name="Graphic 21">
            <a:extLst>
              <a:ext uri="{FF2B5EF4-FFF2-40B4-BE49-F238E27FC236}">
                <a16:creationId xmlns:a16="http://schemas.microsoft.com/office/drawing/2014/main" id="{E82CBAF4-F2AD-5EB0-0C7D-A70AF445159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176388482"/>
      </p:ext>
    </p:extLst>
  </p:cSld>
  <p:clrMapOvr>
    <a:masterClrMapping/>
  </p:clrMapOvr>
  <mc:AlternateContent xmlns:mc="http://schemas.openxmlformats.org/markup-compatibility/2006" xmlns:p14="http://schemas.microsoft.com/office/powerpoint/2010/main">
    <mc:Choice Requires="p14">
      <p:transition spd="slow" p14:dur="2000" advTm="173214"/>
    </mc:Choice>
    <mc:Fallback xmlns="">
      <p:transition spd="slow" advTm="1732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5" y="-67984"/>
            <a:ext cx="9745196"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22F61062-D1CC-60E2-79C2-92AF5C0E22EE}"/>
              </a:ext>
            </a:extLst>
          </p:cNvPr>
          <p:cNvSpPr txBox="1"/>
          <p:nvPr/>
        </p:nvSpPr>
        <p:spPr>
          <a:xfrm>
            <a:off x="895927" y="2214059"/>
            <a:ext cx="10991273" cy="3416320"/>
          </a:xfrm>
          <a:prstGeom prst="rect">
            <a:avLst/>
          </a:prstGeom>
          <a:noFill/>
        </p:spPr>
        <p:txBody>
          <a:bodyPr wrap="square">
            <a:spAutoFit/>
          </a:bodyPr>
          <a:lstStyle/>
          <a:p>
            <a:pPr marL="285750" indent="-285750" algn="justLow" fontAlgn="base">
              <a:buFont typeface="Wingdings" panose="05000000000000000000" pitchFamily="2" charset="2"/>
              <a:buChar char="q"/>
            </a:pPr>
            <a:r>
              <a:rPr lang="en-US" sz="2400" b="1" i="0" dirty="0">
                <a:solidFill>
                  <a:srgbClr val="2D2F32"/>
                </a:solidFill>
                <a:effectLst/>
                <a:latin typeface="Fira Sans" panose="020B0503050000020004" pitchFamily="34" charset="0"/>
              </a:rPr>
              <a:t>Stress test often </a:t>
            </a:r>
            <a:r>
              <a:rPr lang="en-US" sz="2400" b="0" i="0" dirty="0">
                <a:solidFill>
                  <a:srgbClr val="2D2F32"/>
                </a:solidFill>
                <a:effectLst/>
                <a:latin typeface="Fira Sans" panose="020B0503050000020004" pitchFamily="34" charset="0"/>
              </a:rPr>
              <a:t>– mapping your supply chain network is just the first step. Comprehensive, and reoccurring, stress tests are the best way to check for vulnerabilities, some which may lie hidden deep within the supply chain.</a:t>
            </a:r>
          </a:p>
          <a:p>
            <a:pPr marL="285750" indent="-285750" algn="justLow" fontAlgn="base">
              <a:buFont typeface="Wingdings" panose="05000000000000000000" pitchFamily="2" charset="2"/>
              <a:buChar char="q"/>
            </a:pPr>
            <a:r>
              <a:rPr lang="en-US" sz="2400" b="1" i="0" dirty="0">
                <a:solidFill>
                  <a:srgbClr val="2D2F32"/>
                </a:solidFill>
                <a:effectLst/>
                <a:latin typeface="Fira Sans" panose="020B0503050000020004" pitchFamily="34" charset="0"/>
              </a:rPr>
              <a:t>Build buffers for inventory and capacity </a:t>
            </a:r>
            <a:r>
              <a:rPr lang="en-US" sz="2400" b="0" i="0" dirty="0">
                <a:solidFill>
                  <a:srgbClr val="2D2F32"/>
                </a:solidFill>
                <a:effectLst/>
                <a:latin typeface="Fira Sans" panose="020B0503050000020004" pitchFamily="34" charset="0"/>
              </a:rPr>
              <a:t>– this is an added expense, but smart planning can make it worthwhile. New product launches and expansions into new areas are perfect times to create buffer capacity. To reduce climate-related environmental risks, consider stockpiling products during known periods of high risk (such as hurricane season).</a:t>
            </a:r>
          </a:p>
          <a:p>
            <a:pPr marL="285750" indent="-285750" algn="justLow" fontAlgn="base">
              <a:buFont typeface="Wingdings" panose="05000000000000000000" pitchFamily="2" charset="2"/>
              <a:buChar char="q"/>
            </a:pPr>
            <a:endParaRPr lang="en-US" sz="2400" b="0" i="0" dirty="0">
              <a:solidFill>
                <a:srgbClr val="2D2F32"/>
              </a:solidFill>
              <a:effectLst/>
              <a:latin typeface="Fira Sans" panose="020B0503050000020004" pitchFamily="34" charset="0"/>
            </a:endParaRPr>
          </a:p>
        </p:txBody>
      </p:sp>
      <p:pic>
        <p:nvPicPr>
          <p:cNvPr id="9" name="Graphic 21">
            <a:extLst>
              <a:ext uri="{FF2B5EF4-FFF2-40B4-BE49-F238E27FC236}">
                <a16:creationId xmlns:a16="http://schemas.microsoft.com/office/drawing/2014/main" id="{DEEF4309-3B61-F7FA-2D6B-A3BAF03A75E5}"/>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789291582"/>
      </p:ext>
    </p:extLst>
  </p:cSld>
  <p:clrMapOvr>
    <a:masterClrMapping/>
  </p:clrMapOvr>
  <mc:AlternateContent xmlns:mc="http://schemas.openxmlformats.org/markup-compatibility/2006" xmlns:p14="http://schemas.microsoft.com/office/powerpoint/2010/main">
    <mc:Choice Requires="p14">
      <p:transition spd="slow" p14:dur="2000" advTm="112766"/>
    </mc:Choice>
    <mc:Fallback xmlns="">
      <p:transition spd="slow" advTm="1127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7984"/>
            <a:ext cx="9891035"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23EB1570-3E92-6383-85DD-EE9DDB295801}"/>
              </a:ext>
            </a:extLst>
          </p:cNvPr>
          <p:cNvSpPr txBox="1"/>
          <p:nvPr/>
        </p:nvSpPr>
        <p:spPr>
          <a:xfrm>
            <a:off x="905164" y="2245937"/>
            <a:ext cx="10871200" cy="2677656"/>
          </a:xfrm>
          <a:prstGeom prst="rect">
            <a:avLst/>
          </a:prstGeom>
          <a:noFill/>
        </p:spPr>
        <p:txBody>
          <a:bodyPr wrap="square">
            <a:spAutoFit/>
          </a:bodyPr>
          <a:lstStyle/>
          <a:p>
            <a:pPr marL="457200" indent="-457200" algn="justLow" fontAlgn="base">
              <a:buFont typeface="Wingdings" panose="05000000000000000000" pitchFamily="2" charset="2"/>
              <a:buChar char="q"/>
            </a:pPr>
            <a:r>
              <a:rPr lang="en-US" sz="2800" b="1" i="0" dirty="0">
                <a:solidFill>
                  <a:srgbClr val="2D2F32"/>
                </a:solidFill>
                <a:effectLst/>
                <a:latin typeface="Fira Sans" panose="020B0503050000020004" pitchFamily="34" charset="0"/>
              </a:rPr>
              <a:t>Invest in product and plant harmonization </a:t>
            </a:r>
            <a:r>
              <a:rPr lang="en-US" sz="2800" b="0" i="0" dirty="0">
                <a:solidFill>
                  <a:srgbClr val="2D2F32"/>
                </a:solidFill>
                <a:effectLst/>
                <a:latin typeface="Fira Sans" panose="020B0503050000020004" pitchFamily="34" charset="0"/>
              </a:rPr>
              <a:t>– the use of identical technology for different components allows greater flexibility in case of a disruption. Using the same software throughout your network, especially cloud-based architecture, reduces the inefficiency of siloed data and allows for better communication between systems.</a:t>
            </a:r>
          </a:p>
        </p:txBody>
      </p:sp>
      <p:pic>
        <p:nvPicPr>
          <p:cNvPr id="9" name="Graphic 21">
            <a:extLst>
              <a:ext uri="{FF2B5EF4-FFF2-40B4-BE49-F238E27FC236}">
                <a16:creationId xmlns:a16="http://schemas.microsoft.com/office/drawing/2014/main" id="{022A3BA4-DED7-18AA-DA70-D2812854A79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4126239997"/>
      </p:ext>
    </p:extLst>
  </p:cSld>
  <p:clrMapOvr>
    <a:masterClrMapping/>
  </p:clrMapOvr>
  <mc:AlternateContent xmlns:mc="http://schemas.openxmlformats.org/markup-compatibility/2006" xmlns:p14="http://schemas.microsoft.com/office/powerpoint/2010/main">
    <mc:Choice Requires="p14">
      <p:transition spd="slow" p14:dur="2000" advTm="96257"/>
    </mc:Choice>
    <mc:Fallback xmlns="">
      <p:transition spd="slow" advTm="9625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88777"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9|84|30.1"/>
</p:tagLst>
</file>

<file path=ppt/tags/tag2.xml><?xml version="1.0" encoding="utf-8"?>
<p:tagLst xmlns:a="http://schemas.openxmlformats.org/drawingml/2006/main" xmlns:r="http://schemas.openxmlformats.org/officeDocument/2006/relationships" xmlns:p="http://schemas.openxmlformats.org/presentationml/2006/main">
  <p:tag name="TIMING" val="|4.6|14.1"/>
</p:tagLst>
</file>

<file path=ppt/tags/tag3.xml><?xml version="1.0" encoding="utf-8"?>
<p:tagLst xmlns:a="http://schemas.openxmlformats.org/drawingml/2006/main" xmlns:r="http://schemas.openxmlformats.org/officeDocument/2006/relationships" xmlns:p="http://schemas.openxmlformats.org/presentationml/2006/main">
  <p:tag name="TIMING" val="|8.9|20.4|18.4"/>
</p:tagLst>
</file>

<file path=ppt/tags/tag4.xml><?xml version="1.0" encoding="utf-8"?>
<p:tagLst xmlns:a="http://schemas.openxmlformats.org/drawingml/2006/main" xmlns:r="http://schemas.openxmlformats.org/officeDocument/2006/relationships" xmlns:p="http://schemas.openxmlformats.org/presentationml/2006/main">
  <p:tag name="TIMING" val="|1.4|9.2"/>
</p:tagLst>
</file>

<file path=ppt/tags/tag5.xml><?xml version="1.0" encoding="utf-8"?>
<p:tagLst xmlns:a="http://schemas.openxmlformats.org/drawingml/2006/main" xmlns:r="http://schemas.openxmlformats.org/officeDocument/2006/relationships" xmlns:p="http://schemas.openxmlformats.org/presentationml/2006/main">
  <p:tag name="TIMING" val="|10.5"/>
</p:tagLst>
</file>

<file path=ppt/tags/tag6.xml><?xml version="1.0" encoding="utf-8"?>
<p:tagLst xmlns:a="http://schemas.openxmlformats.org/drawingml/2006/main" xmlns:r="http://schemas.openxmlformats.org/officeDocument/2006/relationships" xmlns:p="http://schemas.openxmlformats.org/presentationml/2006/main">
  <p:tag name="TIMING" val="|6.2"/>
</p:tagLst>
</file>

<file path=ppt/tags/tag7.xml><?xml version="1.0" encoding="utf-8"?>
<p:tagLst xmlns:a="http://schemas.openxmlformats.org/drawingml/2006/main" xmlns:r="http://schemas.openxmlformats.org/officeDocument/2006/relationships" xmlns:p="http://schemas.openxmlformats.org/presentationml/2006/main">
  <p:tag name="TIMING" val="|3.2|5.3"/>
</p:tagLst>
</file>

<file path=ppt/tags/tag8.xml><?xml version="1.0" encoding="utf-8"?>
<p:tagLst xmlns:a="http://schemas.openxmlformats.org/drawingml/2006/main" xmlns:r="http://schemas.openxmlformats.org/officeDocument/2006/relationships" xmlns:p="http://schemas.openxmlformats.org/presentationml/2006/main">
  <p:tag name="TIMING" val="|3.2|5.3"/>
</p:tagLst>
</file>

<file path=ppt/tags/tag9.xml><?xml version="1.0" encoding="utf-8"?>
<p:tagLst xmlns:a="http://schemas.openxmlformats.org/drawingml/2006/main" xmlns:r="http://schemas.openxmlformats.org/officeDocument/2006/relationships" xmlns:p="http://schemas.openxmlformats.org/presentationml/2006/main">
  <p:tag name="TIMING" val="|3.2|5.3"/>
</p:tagLst>
</file>

<file path=ppt/tags/tag10.xml><?xml version="1.0" encoding="utf-8"?>
<p:tagLst xmlns:a="http://schemas.openxmlformats.org/drawingml/2006/main" xmlns:r="http://schemas.openxmlformats.org/officeDocument/2006/relationships" xmlns:p="http://schemas.openxmlformats.org/presentationml/2006/main">
  <p:tag name="TIMING" val="|3.2|5.3"/>
</p:tagLst>
</file>

<file path=ppt/tags/tag11.xml><?xml version="1.0" encoding="utf-8"?>
<p:tagLst xmlns:a="http://schemas.openxmlformats.org/drawingml/2006/main" xmlns:r="http://schemas.openxmlformats.org/officeDocument/2006/relationships" xmlns:p="http://schemas.openxmlformats.org/presentationml/2006/main">
  <p:tag name="TIMING" val="|3.2|5.3"/>
</p:tagLst>
</file>

<file path=ppt/tags/tag12.xml><?xml version="1.0" encoding="utf-8"?>
<p:tagLst xmlns:a="http://schemas.openxmlformats.org/drawingml/2006/main" xmlns:r="http://schemas.openxmlformats.org/officeDocument/2006/relationships" xmlns:p="http://schemas.openxmlformats.org/presentationml/2006/main">
  <p:tag name="TIMING" val="|3.2|5.3"/>
</p:tagLst>
</file>

<file path=ppt/tags/tag13.xml><?xml version="1.0" encoding="utf-8"?>
<p:tagLst xmlns:a="http://schemas.openxmlformats.org/drawingml/2006/main" xmlns:r="http://schemas.openxmlformats.org/officeDocument/2006/relationships" xmlns:p="http://schemas.openxmlformats.org/presentationml/2006/main">
  <p:tag name="TIMING" val="|3.2|5.3"/>
</p:tagLst>
</file>

<file path=ppt/tags/tag14.xml><?xml version="1.0" encoding="utf-8"?>
<p:tagLst xmlns:a="http://schemas.openxmlformats.org/drawingml/2006/main" xmlns:r="http://schemas.openxmlformats.org/officeDocument/2006/relationships" xmlns:p="http://schemas.openxmlformats.org/presentationml/2006/main">
  <p:tag name="TIMING" val="|3.2|5.3"/>
</p:tagLst>
</file>

<file path=ppt/tags/tag15.xml><?xml version="1.0" encoding="utf-8"?>
<p:tagLst xmlns:a="http://schemas.openxmlformats.org/drawingml/2006/main" xmlns:r="http://schemas.openxmlformats.org/officeDocument/2006/relationships" xmlns:p="http://schemas.openxmlformats.org/presentationml/2006/main">
  <p:tag name="TIMING" val="|3.2|5.3"/>
</p:tagLst>
</file>

<file path=ppt/tags/tag16.xml><?xml version="1.0" encoding="utf-8"?>
<p:tagLst xmlns:a="http://schemas.openxmlformats.org/drawingml/2006/main" xmlns:r="http://schemas.openxmlformats.org/officeDocument/2006/relationships" xmlns:p="http://schemas.openxmlformats.org/presentationml/2006/main">
  <p:tag name="TIMING" val="|3.2|5.3"/>
</p:tagLst>
</file>

<file path=ppt/tags/tag17.xml><?xml version="1.0" encoding="utf-8"?>
<p:tagLst xmlns:a="http://schemas.openxmlformats.org/drawingml/2006/main" xmlns:r="http://schemas.openxmlformats.org/officeDocument/2006/relationships" xmlns:p="http://schemas.openxmlformats.org/presentationml/2006/main">
  <p:tag name="TIMING" val="|3.2|5.3"/>
</p:tagLst>
</file>

<file path=ppt/tags/tag18.xml><?xml version="1.0" encoding="utf-8"?>
<p:tagLst xmlns:a="http://schemas.openxmlformats.org/drawingml/2006/main" xmlns:r="http://schemas.openxmlformats.org/officeDocument/2006/relationships" xmlns:p="http://schemas.openxmlformats.org/presentationml/2006/main">
  <p:tag name="TIMING" val="|3.2|5.3"/>
</p:tagLst>
</file>

<file path=ppt/tags/tag19.xml><?xml version="1.0" encoding="utf-8"?>
<p:tagLst xmlns:a="http://schemas.openxmlformats.org/drawingml/2006/main" xmlns:r="http://schemas.openxmlformats.org/officeDocument/2006/relationships" xmlns:p="http://schemas.openxmlformats.org/presentationml/2006/main">
  <p:tag name="TIMING" val="|3.2|5.3"/>
</p:tagLst>
</file>

<file path=ppt/tags/tag20.xml><?xml version="1.0" encoding="utf-8"?>
<p:tagLst xmlns:a="http://schemas.openxmlformats.org/drawingml/2006/main" xmlns:r="http://schemas.openxmlformats.org/officeDocument/2006/relationships" xmlns:p="http://schemas.openxmlformats.org/presentationml/2006/main">
  <p:tag name="TIMING" val="|3.2|5.3"/>
</p:tagLst>
</file>

<file path=ppt/tags/tag21.xml><?xml version="1.0" encoding="utf-8"?>
<p:tagLst xmlns:a="http://schemas.openxmlformats.org/drawingml/2006/main" xmlns:r="http://schemas.openxmlformats.org/officeDocument/2006/relationships" xmlns:p="http://schemas.openxmlformats.org/presentationml/2006/main">
  <p:tag name="TIMING" val="|3.2|5.3"/>
</p:tagLst>
</file>

<file path=ppt/tags/tag22.xml><?xml version="1.0" encoding="utf-8"?>
<p:tagLst xmlns:a="http://schemas.openxmlformats.org/drawingml/2006/main" xmlns:r="http://schemas.openxmlformats.org/officeDocument/2006/relationships" xmlns:p="http://schemas.openxmlformats.org/presentationml/2006/main">
  <p:tag name="TIMING" val="|6.9|30.2|40.7|49.4|46.2"/>
</p:tagLst>
</file>

<file path=ppt/tags/tag23.xml><?xml version="1.0" encoding="utf-8"?>
<p:tagLst xmlns:a="http://schemas.openxmlformats.org/drawingml/2006/main" xmlns:r="http://schemas.openxmlformats.org/officeDocument/2006/relationships" xmlns:p="http://schemas.openxmlformats.org/presentationml/2006/main">
  <p:tag name="TIMING" val="|3.2|5.3"/>
</p:tagLst>
</file>

<file path=ppt/tags/tag24.xml><?xml version="1.0" encoding="utf-8"?>
<p:tagLst xmlns:a="http://schemas.openxmlformats.org/drawingml/2006/main" xmlns:r="http://schemas.openxmlformats.org/officeDocument/2006/relationships" xmlns:p="http://schemas.openxmlformats.org/presentationml/2006/main">
  <p:tag name="TIMING" val="|2.2|42.6|48|33"/>
</p:tagLst>
</file>

<file path=ppt/tags/tag25.xml><?xml version="1.0" encoding="utf-8"?>
<p:tagLst xmlns:a="http://schemas.openxmlformats.org/drawingml/2006/main" xmlns:r="http://schemas.openxmlformats.org/officeDocument/2006/relationships" xmlns:p="http://schemas.openxmlformats.org/presentationml/2006/main">
  <p:tag name="TIMING" val="|3.2|5.3"/>
</p:tagLst>
</file>

<file path=ppt/tags/tag26.xml><?xml version="1.0" encoding="utf-8"?>
<p:tagLst xmlns:a="http://schemas.openxmlformats.org/drawingml/2006/main" xmlns:r="http://schemas.openxmlformats.org/officeDocument/2006/relationships" xmlns:p="http://schemas.openxmlformats.org/presentationml/2006/main">
  <p:tag name="TIMING" val="|3.2|5.3"/>
</p:tagLst>
</file>

<file path=ppt/tags/tag27.xml><?xml version="1.0" encoding="utf-8"?>
<p:tagLst xmlns:a="http://schemas.openxmlformats.org/drawingml/2006/main" xmlns:r="http://schemas.openxmlformats.org/officeDocument/2006/relationships" xmlns:p="http://schemas.openxmlformats.org/presentationml/2006/main">
  <p:tag name="TIMING" val="|4|14.7|31.9|19.9|30.3"/>
</p:tagLst>
</file>

<file path=ppt/tags/tag28.xml><?xml version="1.0" encoding="utf-8"?>
<p:tagLst xmlns:a="http://schemas.openxmlformats.org/drawingml/2006/main" xmlns:r="http://schemas.openxmlformats.org/officeDocument/2006/relationships" xmlns:p="http://schemas.openxmlformats.org/presentationml/2006/main">
  <p:tag name="TIMING" val="|3.2|5.3"/>
</p:tagLst>
</file>

<file path=ppt/tags/tag29.xml><?xml version="1.0" encoding="utf-8"?>
<p:tagLst xmlns:a="http://schemas.openxmlformats.org/drawingml/2006/main" xmlns:r="http://schemas.openxmlformats.org/officeDocument/2006/relationships" xmlns:p="http://schemas.openxmlformats.org/presentationml/2006/main">
  <p:tag name="TIMING" val="|3.2|5.3"/>
</p:tagLst>
</file>

<file path=ppt/tags/tag30.xml><?xml version="1.0" encoding="utf-8"?>
<p:tagLst xmlns:a="http://schemas.openxmlformats.org/drawingml/2006/main" xmlns:r="http://schemas.openxmlformats.org/officeDocument/2006/relationships" xmlns:p="http://schemas.openxmlformats.org/presentationml/2006/main">
  <p:tag name="TIMING" val="|19.4|53.2"/>
</p:tagLst>
</file>

<file path=ppt/tags/tag31.xml><?xml version="1.0" encoding="utf-8"?>
<p:tagLst xmlns:a="http://schemas.openxmlformats.org/drawingml/2006/main" xmlns:r="http://schemas.openxmlformats.org/officeDocument/2006/relationships" xmlns:p="http://schemas.openxmlformats.org/presentationml/2006/main">
  <p:tag name="TIMING" val="|1.3|38.1"/>
</p:tagLst>
</file>

<file path=ppt/tags/tag32.xml><?xml version="1.0" encoding="utf-8"?>
<p:tagLst xmlns:a="http://schemas.openxmlformats.org/drawingml/2006/main" xmlns:r="http://schemas.openxmlformats.org/officeDocument/2006/relationships" xmlns:p="http://schemas.openxmlformats.org/presentationml/2006/main">
  <p:tag name="TIMING" val="|3.2|5.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648</TotalTime>
  <Words>2660</Words>
  <Application>Microsoft Office PowerPoint</Application>
  <PresentationFormat>Widescreen</PresentationFormat>
  <Paragraphs>226</Paragraphs>
  <Slides>38</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38</vt:i4>
      </vt:variant>
    </vt:vector>
  </HeadingPairs>
  <TitlesOfParts>
    <vt:vector size="49" baseType="lpstr">
      <vt:lpstr>Arial</vt:lpstr>
      <vt:lpstr>BdjrfwCjqfnwFjtcybAdvGTIMES-R</vt:lpstr>
      <vt:lpstr>Calibri</vt:lpstr>
      <vt:lpstr>Calibri Light</vt:lpstr>
      <vt:lpstr>Fira Sans</vt:lpstr>
      <vt:lpstr>GpjhsgCvqdsrPtcxlnAdvTT5ada87cc</vt:lpstr>
      <vt:lpstr>open 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Heba kamel Elqasaby Atalla</cp:lastModifiedBy>
  <cp:revision>29</cp:revision>
  <dcterms:created xsi:type="dcterms:W3CDTF">2023-04-29T09:08:23Z</dcterms:created>
  <dcterms:modified xsi:type="dcterms:W3CDTF">2023-11-02T22:07:15Z</dcterms:modified>
</cp:coreProperties>
</file>