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8" r:id="rId2"/>
    <p:sldId id="275" r:id="rId3"/>
    <p:sldId id="277" r:id="rId4"/>
    <p:sldId id="276" r:id="rId5"/>
    <p:sldId id="260" r:id="rId6"/>
    <p:sldId id="282" r:id="rId7"/>
    <p:sldId id="265" r:id="rId8"/>
    <p:sldId id="272" r:id="rId9"/>
    <p:sldId id="268" r:id="rId10"/>
    <p:sldId id="280" r:id="rId11"/>
    <p:sldId id="281" r:id="rId12"/>
    <p:sldId id="269" r:id="rId13"/>
    <p:sldId id="267" r:id="rId14"/>
    <p:sldId id="270" r:id="rId15"/>
    <p:sldId id="271" r:id="rId16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ajawal Medium" panose="00000600000000000000" charset="-78"/>
      <p:regular r:id="rId22"/>
      <p:bold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4" roundtripDataSignature="AMtx7mhw7QSTiRKk8JMQS02UJMNZyVOTm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92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d012bfbc08_2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1d012bfbc08_2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1d012bfbc08_2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g1d012bfbc08_2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1d012bfbc08_2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g1d012bfbc08_2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71147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d012bfbc08_2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1d012bfbc08_2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d012bfbc08_2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1d012bfbc08_2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d012bfbc08_2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1d012bfbc08_2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d012bfbc08_2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1d012bfbc08_2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d012bfbc08_2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1d012bfbc08_2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d012bfbc08_2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1d012bfbc08_2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d012bfbc08_2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1d012bfbc08_2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d012bfbc08_2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1d012bfbc08_2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4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964" y="-117903"/>
            <a:ext cx="12335929" cy="7093806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3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rgbClr val="F6F9FC">
                  <a:alpha val="26666"/>
                </a:srgbClr>
              </a:gs>
              <a:gs pos="100000">
                <a:srgbClr val="FF9518">
                  <a:alpha val="38823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0" name="Google Shape;11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72252" y="-394410"/>
            <a:ext cx="5721151" cy="6563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35200" y="915090"/>
            <a:ext cx="671445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39261" y="-101602"/>
            <a:ext cx="4169394" cy="7137043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3"/>
          <p:cNvSpPr txBox="1"/>
          <p:nvPr/>
        </p:nvSpPr>
        <p:spPr>
          <a:xfrm>
            <a:off x="2822222" y="1208759"/>
            <a:ext cx="6245578" cy="1831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dirty="0">
                <a:solidFill>
                  <a:schemeClr val="lt1"/>
                </a:solidFill>
                <a:latin typeface="+mn-lt"/>
                <a:ea typeface="Tajawal Medium"/>
                <a:cs typeface="Tajawal Medium"/>
                <a:sym typeface="Tajawal Medium"/>
              </a:rPr>
              <a:t>Principles of Accounting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latin typeface="+mn-lt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 dirty="0">
                <a:solidFill>
                  <a:srgbClr val="24A9E1"/>
                </a:solidFill>
                <a:latin typeface="+mn-lt"/>
                <a:ea typeface="Tajawal Medium"/>
                <a:cs typeface="Tajawal Medium"/>
                <a:sym typeface="Tajawal Medium"/>
              </a:rPr>
              <a:t>Prepared by Dr. Hoda Metwally</a:t>
            </a:r>
            <a:endParaRPr sz="1700">
              <a:latin typeface="+mn-lt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114" name="Google Shape;114;p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51740" y="4934428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0800000">
            <a:off x="3612444" y="5284188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3"/>
          <p:cNvSpPr txBox="1"/>
          <p:nvPr/>
        </p:nvSpPr>
        <p:spPr>
          <a:xfrm>
            <a:off x="4174377" y="5318054"/>
            <a:ext cx="4155300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/>
              <a:t>Introduction</a:t>
            </a:r>
            <a:endParaRPr sz="280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ea typeface="Tajawal Medium"/>
                <a:cs typeface="+mn-cs"/>
                <a:sym typeface="Tajawal Medium"/>
              </a:rPr>
              <a:t>MGM 227</a:t>
            </a:r>
            <a:endParaRPr sz="2800" dirty="0">
              <a:solidFill>
                <a:srgbClr val="FF9518"/>
              </a:solidFill>
              <a:latin typeface="Tajawal Medium"/>
              <a:ea typeface="Tajawal Medium"/>
              <a:cs typeface="+mn-cs"/>
              <a:sym typeface="Tajawal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12889" y="422122"/>
            <a:ext cx="671445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433777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7722835" y="3059545"/>
            <a:ext cx="41553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Introduction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0" y="442825"/>
            <a:ext cx="6433800" cy="17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400">
              <a:solidFill>
                <a:schemeClr val="lt1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lt1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Hoda Metwally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964" y="-117903"/>
            <a:ext cx="12335929" cy="7093806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3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rgbClr val="F6F9FC">
                  <a:alpha val="26666"/>
                </a:srgbClr>
              </a:gs>
              <a:gs pos="100000">
                <a:srgbClr val="FF9518">
                  <a:alpha val="38823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0" name="Google Shape;11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14800" y="1676400"/>
            <a:ext cx="7543800" cy="487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00400" y="0"/>
            <a:ext cx="6714451" cy="167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39261" y="-101602"/>
            <a:ext cx="4169394" cy="7137043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3"/>
          <p:cNvSpPr txBox="1"/>
          <p:nvPr/>
        </p:nvSpPr>
        <p:spPr>
          <a:xfrm>
            <a:off x="3429000" y="228600"/>
            <a:ext cx="5638800" cy="1308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 dirty="0">
                <a:solidFill>
                  <a:srgbClr val="24A9E1"/>
                </a:solidFill>
                <a:latin typeface="Tajawal Medium"/>
                <a:cs typeface="Tajawal Medium"/>
                <a:sym typeface="Tajawal Medium"/>
              </a:rPr>
              <a:t>Introduction</a:t>
            </a:r>
            <a:endParaRPr sz="17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114" name="Google Shape;114;p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51740" y="4934428"/>
            <a:ext cx="1699476" cy="152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3"/>
          <p:cNvSpPr txBox="1"/>
          <p:nvPr/>
        </p:nvSpPr>
        <p:spPr>
          <a:xfrm>
            <a:off x="4174377" y="5318054"/>
            <a:ext cx="41553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Introduction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3962400" y="1905000"/>
            <a:ext cx="8229600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Dr. Hoda Metwally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PhD Degree in   Accounting- 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Faculty of Business-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Ain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Shams University.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Experience in teaching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-Demonstrator ( Bachelor of Faculty of Business-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Ain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Shams University- Accounting Department-English Section ).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-Teaching assistant (Masters Degree in   Accounting- Faculty of Business- Sadat Academy for Management Sciences).  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-Lecturer  (PhD Degree in   Accounting- Faculty of Business- </a:t>
            </a:r>
            <a:r>
              <a:rPr kumimoji="0" 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Ain</a:t>
            </a:r>
            <a:r>
              <a: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Shams University).</a:t>
            </a: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g1d012bfbc08_2_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7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g1d012bfbc08_2_44"/>
          <p:cNvSpPr txBox="1"/>
          <p:nvPr/>
        </p:nvSpPr>
        <p:spPr>
          <a:xfrm>
            <a:off x="1905000" y="543500"/>
            <a:ext cx="7086599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3300" dirty="0">
              <a:solidFill>
                <a:schemeClr val="lt1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dirty="0">
                <a:solidFill>
                  <a:schemeClr val="accent2">
                    <a:lumMod val="75000"/>
                  </a:schemeClr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g1d012bfbc08_2_33"/>
          <p:cNvPicPr preferRelativeResize="0"/>
          <p:nvPr/>
        </p:nvPicPr>
        <p:blipFill rotWithShape="1">
          <a:blip r:embed="rId3" cstate="print">
            <a:alphaModFix/>
          </a:blip>
          <a:srcRect/>
          <a:stretch/>
        </p:blipFill>
        <p:spPr>
          <a:xfrm>
            <a:off x="2012806" y="5508979"/>
            <a:ext cx="916819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g1d012bfbc08_2_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54592" y="5949244"/>
            <a:ext cx="7426670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g1d012bfbc08_2_33"/>
          <p:cNvPicPr preferRelativeResize="0"/>
          <p:nvPr/>
        </p:nvPicPr>
        <p:blipFill rotWithShape="1">
          <a:blip r:embed="rId5" cstate="print">
            <a:alphaModFix/>
          </a:blip>
          <a:srcRect/>
          <a:stretch/>
        </p:blipFill>
        <p:spPr>
          <a:xfrm>
            <a:off x="1442973" y="2204822"/>
            <a:ext cx="178988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g1d012bfbc08_2_33"/>
          <p:cNvPicPr preferRelativeResize="0"/>
          <p:nvPr/>
        </p:nvPicPr>
        <p:blipFill rotWithShape="1">
          <a:blip r:embed="rId5" cstate="print">
            <a:alphaModFix/>
          </a:blip>
          <a:srcRect/>
          <a:stretch/>
        </p:blipFill>
        <p:spPr>
          <a:xfrm>
            <a:off x="10578506" y="2204822"/>
            <a:ext cx="178988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g1d012bfbc08_2_3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42973" y="0"/>
            <a:ext cx="7149827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g1d012bfbc08_2_33"/>
          <p:cNvSpPr txBox="1"/>
          <p:nvPr/>
        </p:nvSpPr>
        <p:spPr>
          <a:xfrm>
            <a:off x="3511782" y="543500"/>
            <a:ext cx="4813069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51" name="Google Shape;151;g1d012bfbc08_2_33"/>
          <p:cNvSpPr txBox="1"/>
          <p:nvPr/>
        </p:nvSpPr>
        <p:spPr>
          <a:xfrm>
            <a:off x="1066800" y="278664"/>
            <a:ext cx="25146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Introduction</a:t>
            </a:r>
            <a:endParaRPr sz="2000" b="1" dirty="0">
              <a:solidFill>
                <a:schemeClr val="bg1"/>
              </a:solidFill>
            </a:endParaRPr>
          </a:p>
          <a:p>
            <a:pPr algn="ctr"/>
            <a:endParaRPr sz="2800" b="1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52" name="Google Shape;152;g1d012bfbc08_2_33"/>
          <p:cNvSpPr txBox="1"/>
          <p:nvPr/>
        </p:nvSpPr>
        <p:spPr>
          <a:xfrm>
            <a:off x="2929622" y="1610200"/>
            <a:ext cx="6675177" cy="29115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en-US" sz="32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200" b="1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The environment  of Accounting:</a:t>
            </a:r>
          </a:p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endParaRPr lang="en-US" sz="3200" b="1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endParaRPr sz="3200" b="1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endParaRPr sz="3200" b="1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>
              <a:lnSpc>
                <a:spcPct val="200000"/>
              </a:lnSpc>
            </a:pPr>
            <a:endParaRPr sz="1800" dirty="0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929622" y="2057403"/>
            <a:ext cx="644297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r-EG" sz="2000" dirty="0"/>
          </a:p>
          <a:p>
            <a:r>
              <a:rPr lang="en-US" sz="2000" b="1" dirty="0"/>
              <a:t>Accountants:</a:t>
            </a:r>
          </a:p>
          <a:p>
            <a:r>
              <a:rPr lang="en-US" sz="2000" dirty="0"/>
              <a:t>  Not just counters’</a:t>
            </a:r>
          </a:p>
          <a:p>
            <a:r>
              <a:rPr lang="en-US" sz="2000" dirty="0"/>
              <a:t>–Varied and interesting work in a variety of roles</a:t>
            </a:r>
          </a:p>
          <a:p>
            <a:r>
              <a:rPr lang="en-US" sz="2000" dirty="0"/>
              <a:t>–More focus on analytical and communication skills</a:t>
            </a:r>
            <a:r>
              <a:rPr lang="en-US" sz="2400" dirty="0"/>
              <a:t>.</a:t>
            </a:r>
          </a:p>
          <a:p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2929624" y="3581401"/>
            <a:ext cx="724957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r-EG" dirty="0"/>
          </a:p>
          <a:p>
            <a:endParaRPr lang="en-US" sz="2000" b="1" dirty="0"/>
          </a:p>
          <a:p>
            <a:r>
              <a:rPr lang="en-US" sz="2000" b="1" dirty="0"/>
              <a:t>Non-accountants:</a:t>
            </a:r>
          </a:p>
          <a:p>
            <a:r>
              <a:rPr lang="en-US" sz="2000" dirty="0"/>
              <a:t>–Benefits of basic understanding</a:t>
            </a:r>
          </a:p>
          <a:p>
            <a:r>
              <a:rPr lang="en-US" sz="2000" dirty="0"/>
              <a:t>–Engineers: product design; costs and prices</a:t>
            </a:r>
          </a:p>
          <a:p>
            <a:r>
              <a:rPr lang="en-US" sz="2000" dirty="0"/>
              <a:t>–Marketing: maximize sales</a:t>
            </a:r>
          </a:p>
          <a:p>
            <a:r>
              <a:rPr lang="en-US" sz="2000" dirty="0"/>
              <a:t>–HR: major organizational cost</a:t>
            </a:r>
          </a:p>
          <a:p>
            <a:r>
              <a:rPr lang="en-US" sz="2000" dirty="0"/>
              <a:t>–Managers: Planning and measuring performance.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g1d012bfbc08_2_33"/>
          <p:cNvPicPr preferRelativeResize="0"/>
          <p:nvPr/>
        </p:nvPicPr>
        <p:blipFill rotWithShape="1">
          <a:blip r:embed="rId3" cstate="print">
            <a:alphaModFix/>
          </a:blip>
          <a:srcRect/>
          <a:stretch/>
        </p:blipFill>
        <p:spPr>
          <a:xfrm>
            <a:off x="2012806" y="5508979"/>
            <a:ext cx="916819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g1d012bfbc08_2_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54592" y="5949244"/>
            <a:ext cx="7426670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g1d012bfbc08_2_33"/>
          <p:cNvPicPr preferRelativeResize="0"/>
          <p:nvPr/>
        </p:nvPicPr>
        <p:blipFill rotWithShape="1">
          <a:blip r:embed="rId5" cstate="print">
            <a:alphaModFix/>
          </a:blip>
          <a:srcRect/>
          <a:stretch/>
        </p:blipFill>
        <p:spPr>
          <a:xfrm>
            <a:off x="1442973" y="2204822"/>
            <a:ext cx="178988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g1d012bfbc08_2_33"/>
          <p:cNvPicPr preferRelativeResize="0"/>
          <p:nvPr/>
        </p:nvPicPr>
        <p:blipFill rotWithShape="1">
          <a:blip r:embed="rId5" cstate="print">
            <a:alphaModFix/>
          </a:blip>
          <a:srcRect/>
          <a:stretch/>
        </p:blipFill>
        <p:spPr>
          <a:xfrm>
            <a:off x="10578506" y="2204822"/>
            <a:ext cx="178988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g1d012bfbc08_2_3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42973" y="0"/>
            <a:ext cx="7149827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g1d012bfbc08_2_33"/>
          <p:cNvSpPr txBox="1"/>
          <p:nvPr/>
        </p:nvSpPr>
        <p:spPr>
          <a:xfrm>
            <a:off x="3511782" y="543500"/>
            <a:ext cx="4813069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51" name="Google Shape;151;g1d012bfbc08_2_33"/>
          <p:cNvSpPr txBox="1"/>
          <p:nvPr/>
        </p:nvSpPr>
        <p:spPr>
          <a:xfrm>
            <a:off x="1066800" y="278664"/>
            <a:ext cx="25146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Introduction</a:t>
            </a:r>
            <a:endParaRPr sz="2000" b="1" dirty="0">
              <a:solidFill>
                <a:schemeClr val="bg1"/>
              </a:solidFill>
            </a:endParaRPr>
          </a:p>
          <a:p>
            <a:pPr algn="ctr"/>
            <a:endParaRPr sz="2800" b="1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75066" y="1676576"/>
            <a:ext cx="766433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+mn-lt"/>
              </a:rPr>
              <a:t>Accounting evolves as society and business changes</a:t>
            </a:r>
            <a:endParaRPr lang="en-US" sz="2400" dirty="0">
              <a:latin typeface="+mn-lt"/>
            </a:endParaRPr>
          </a:p>
          <a:p>
            <a:r>
              <a:rPr lang="en-US" sz="2400" dirty="0">
                <a:latin typeface="+mn-lt"/>
              </a:rPr>
              <a:t>•Some of these </a:t>
            </a:r>
            <a:r>
              <a:rPr lang="en-US" sz="2400" b="1" dirty="0">
                <a:latin typeface="+mn-lt"/>
              </a:rPr>
              <a:t>changes </a:t>
            </a:r>
            <a:r>
              <a:rPr lang="en-US" sz="2400" dirty="0">
                <a:latin typeface="+mn-lt"/>
              </a:rPr>
              <a:t>include:</a:t>
            </a:r>
          </a:p>
          <a:p>
            <a:r>
              <a:rPr lang="en-US" sz="2400" dirty="0">
                <a:latin typeface="+mn-lt"/>
              </a:rPr>
              <a:t>–rapid developments in information and communication technologies</a:t>
            </a:r>
          </a:p>
          <a:p>
            <a:r>
              <a:rPr lang="en-US" sz="2400" dirty="0">
                <a:latin typeface="+mn-lt"/>
              </a:rPr>
              <a:t>–increasing demand for information about organizational impact</a:t>
            </a:r>
          </a:p>
          <a:p>
            <a:r>
              <a:rPr lang="en-US" sz="2400" dirty="0">
                <a:latin typeface="+mn-lt"/>
              </a:rPr>
              <a:t>–globalization of business</a:t>
            </a:r>
          </a:p>
          <a:p>
            <a:r>
              <a:rPr lang="en-US" sz="2400" dirty="0">
                <a:latin typeface="+mn-lt"/>
              </a:rPr>
              <a:t>–development of international regulations and standards</a:t>
            </a:r>
          </a:p>
        </p:txBody>
      </p:sp>
    </p:spTree>
    <p:extLst>
      <p:ext uri="{BB962C8B-B14F-4D97-AF65-F5344CB8AC3E}">
        <p14:creationId xmlns:p14="http://schemas.microsoft.com/office/powerpoint/2010/main" val="712031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664" y="397229"/>
            <a:ext cx="648673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5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5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5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2" name="Google Shape;172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5"/>
          <p:cNvSpPr txBox="1"/>
          <p:nvPr/>
        </p:nvSpPr>
        <p:spPr>
          <a:xfrm>
            <a:off x="0" y="236724"/>
            <a:ext cx="2209800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Introduction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177" name="Google Shape;177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flipH="1">
            <a:off x="11922372" y="533325"/>
            <a:ext cx="41950" cy="590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ctangle 12"/>
          <p:cNvSpPr/>
          <p:nvPr/>
        </p:nvSpPr>
        <p:spPr>
          <a:xfrm>
            <a:off x="914400" y="1447800"/>
            <a:ext cx="8229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1–Course Description:</a:t>
            </a:r>
          </a:p>
          <a:p>
            <a:r>
              <a:rPr lang="en-US" sz="2400" dirty="0"/>
              <a:t>This course introduces accounting in general, then covers the basics of financial accounting through the accounting cycle for service and merchandising business.</a:t>
            </a:r>
          </a:p>
          <a:p>
            <a:r>
              <a:rPr lang="en-US" sz="2400" dirty="0"/>
              <a:t>The main objective of this course is to introduce the theoretical foundation of financial accounting (concepts, assumptions , and principles) and the financial statements of a profit seeking enterprise.</a:t>
            </a:r>
          </a:p>
          <a:p>
            <a:r>
              <a:rPr lang="en-US" sz="2400" dirty="0"/>
              <a:t>The course prepares the student to be capable of performing the different steps of the accounting cycle for service and merchandising businesses</a:t>
            </a:r>
            <a:r>
              <a:rPr lang="en-US" dirty="0"/>
              <a:t>.</a:t>
            </a:r>
            <a:endParaRPr lang="ar-EG" dirty="0"/>
          </a:p>
        </p:txBody>
      </p:sp>
      <p:sp>
        <p:nvSpPr>
          <p:cNvPr id="14" name="Rectangle 13"/>
          <p:cNvSpPr/>
          <p:nvPr/>
        </p:nvSpPr>
        <p:spPr>
          <a:xfrm>
            <a:off x="5066711" y="3275112"/>
            <a:ext cx="20585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lang="en-US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066711" y="3275112"/>
            <a:ext cx="20585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lang="en-US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6711" y="3275112"/>
            <a:ext cx="20585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lang="en-US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7" name="Google Shape;162;g1d012bfbc08_2_44"/>
          <p:cNvSpPr txBox="1"/>
          <p:nvPr/>
        </p:nvSpPr>
        <p:spPr>
          <a:xfrm>
            <a:off x="2362200" y="543500"/>
            <a:ext cx="6629399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g1d012bfbc08_2_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7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1d012bfbc08_2_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2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g1d012bfbc08_2_44"/>
          <p:cNvSpPr txBox="1"/>
          <p:nvPr/>
        </p:nvSpPr>
        <p:spPr>
          <a:xfrm>
            <a:off x="2743200" y="543500"/>
            <a:ext cx="6248399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63" name="Google Shape;163;g1d012bfbc08_2_44"/>
          <p:cNvSpPr txBox="1"/>
          <p:nvPr/>
        </p:nvSpPr>
        <p:spPr>
          <a:xfrm>
            <a:off x="0" y="236724"/>
            <a:ext cx="22098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Introduction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76400" y="1524000"/>
            <a:ext cx="9829800" cy="391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 startAt="2"/>
            </a:pP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Course Objectives: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sz="2400" dirty="0"/>
              <a:t>Upon completion of this course, students should be able to: </a:t>
            </a:r>
          </a:p>
          <a:p>
            <a:r>
              <a:rPr lang="en-US" sz="2400" dirty="0"/>
              <a:t>A. Introduce accounting in general. </a:t>
            </a:r>
          </a:p>
          <a:p>
            <a:r>
              <a:rPr lang="en-US" sz="2400" dirty="0"/>
              <a:t>B. Identify the basics of financial accounting through the accounting cycle for service and merchandise business.</a:t>
            </a:r>
          </a:p>
          <a:p>
            <a:r>
              <a:rPr lang="en-US" sz="2400" dirty="0"/>
              <a:t> C. Apply the theoretical foundation of financial accounting (concepts, assumptions, and principles) and the financial statements of a profit seeking enterprise. </a:t>
            </a:r>
          </a:p>
          <a:p>
            <a:r>
              <a:rPr lang="en-US" sz="2400" dirty="0"/>
              <a:t>D. Perform the different steps of the accounting cycle for service and    merchandising businesses</a:t>
            </a:r>
            <a:endParaRPr lang="ar-EG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g1d012bfbc08_2_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0"/>
            <a:ext cx="9533102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g1d012bfbc08_2_44"/>
          <p:cNvSpPr txBox="1"/>
          <p:nvPr/>
        </p:nvSpPr>
        <p:spPr>
          <a:xfrm>
            <a:off x="2650374" y="543500"/>
            <a:ext cx="6341225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63" name="Google Shape;163;g1d012bfbc08_2_44"/>
          <p:cNvSpPr txBox="1"/>
          <p:nvPr/>
        </p:nvSpPr>
        <p:spPr>
          <a:xfrm>
            <a:off x="0" y="236724"/>
            <a:ext cx="22098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cs typeface="Tajawal Medium"/>
                <a:sym typeface="Tajawal Medium"/>
              </a:rPr>
              <a:t>Introduction</a:t>
            </a:r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905000" y="1752600"/>
            <a:ext cx="8991600" cy="4528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3- Intended Learning Outcomes of the Course: </a:t>
            </a:r>
            <a:endParaRPr lang="en-US" sz="2400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(A)</a:t>
            </a: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Through knowledge and understanding, students will be able to: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Identify the basis of measurement, presentation, and disclosure issues related to items presented in income statements and balance sheets 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* Define journal and ledger.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* Specify the significance of alternative accounting procedures.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* List the appropriate theories, principles, and concepts relevant to financial accounting.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g1d012bfbc08_2_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0"/>
            <a:ext cx="9533102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g1d012bfbc08_2_44"/>
          <p:cNvSpPr txBox="1"/>
          <p:nvPr/>
        </p:nvSpPr>
        <p:spPr>
          <a:xfrm>
            <a:off x="2650374" y="543500"/>
            <a:ext cx="6341225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63" name="Google Shape;163;g1d012bfbc08_2_44"/>
          <p:cNvSpPr txBox="1"/>
          <p:nvPr/>
        </p:nvSpPr>
        <p:spPr>
          <a:xfrm>
            <a:off x="0" y="236724"/>
            <a:ext cx="22098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cs typeface="Tajawal Medium"/>
                <a:sym typeface="Tajawal Medium"/>
              </a:rPr>
              <a:t>Introduction</a:t>
            </a:r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905000" y="1752600"/>
            <a:ext cx="8991600" cy="2806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3- Intended Learning Outcomes of the Course: </a:t>
            </a:r>
            <a:endParaRPr lang="en-US" sz="2400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r>
              <a:rPr lang="en-US" sz="24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(</a:t>
            </a:r>
            <a:r>
              <a:rPr lang="en-US" sz="2400" b="1" dirty="0"/>
              <a:t>B)Through intellectual skills, students will be able to:</a:t>
            </a:r>
          </a:p>
          <a:p>
            <a:r>
              <a:rPr lang="en-US" sz="2400" dirty="0"/>
              <a:t>*Apply an appropriate judgment in selecting and presenting information using various methods relevant to financial accounting.</a:t>
            </a:r>
          </a:p>
          <a:p>
            <a:r>
              <a:rPr lang="en-US" sz="2400" dirty="0"/>
              <a:t>*Discuss a reasonable argument to solve familiar and unfamiliar problems relevant to financial accounting.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g1d012bfbc08_2_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0"/>
            <a:ext cx="9533102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g1d012bfbc08_2_44"/>
          <p:cNvSpPr txBox="1"/>
          <p:nvPr/>
        </p:nvSpPr>
        <p:spPr>
          <a:xfrm>
            <a:off x="2650374" y="543500"/>
            <a:ext cx="6341225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63" name="Google Shape;163;g1d012bfbc08_2_44"/>
          <p:cNvSpPr txBox="1"/>
          <p:nvPr/>
        </p:nvSpPr>
        <p:spPr>
          <a:xfrm>
            <a:off x="0" y="236724"/>
            <a:ext cx="22098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cs typeface="Tajawal Medium"/>
                <a:sym typeface="Tajawal Medium"/>
              </a:rPr>
              <a:t>Introduction</a:t>
            </a:r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905000" y="1752600"/>
            <a:ext cx="8991600" cy="391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3- Intended Learning Outcomes of the Course: </a:t>
            </a:r>
            <a:endParaRPr lang="en-US" sz="2400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r>
              <a:rPr lang="en-US" sz="24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(c</a:t>
            </a:r>
            <a:r>
              <a:rPr lang="en-US" sz="2400" b="1" dirty="0"/>
              <a:t>)Through general and transferable skills, students will be able to:</a:t>
            </a:r>
          </a:p>
          <a:p>
            <a:r>
              <a:rPr lang="en-US" sz="2400" dirty="0"/>
              <a:t>*Articulate appropriate effective written and oral communication skills relevant to accounting.</a:t>
            </a:r>
          </a:p>
          <a:p>
            <a:r>
              <a:rPr lang="en-US" sz="2400" dirty="0"/>
              <a:t>*Demonstrate the ability to work effectively as part of a group, Involving leadership, group dynamics and interpersonal skills relevant to financial accounting.</a:t>
            </a:r>
          </a:p>
          <a:p>
            <a:r>
              <a:rPr lang="en-US" sz="2400" dirty="0"/>
              <a:t>* Show how to solve problems relevant to financial accounting using ideas and techniques 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g1d012bfbc08_2_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7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1d012bfbc08_2_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2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g1d012bfbc08_2_44"/>
          <p:cNvSpPr txBox="1"/>
          <p:nvPr/>
        </p:nvSpPr>
        <p:spPr>
          <a:xfrm>
            <a:off x="2650374" y="543500"/>
            <a:ext cx="6341225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63" name="Google Shape;163;g1d012bfbc08_2_44"/>
          <p:cNvSpPr txBox="1"/>
          <p:nvPr/>
        </p:nvSpPr>
        <p:spPr>
          <a:xfrm>
            <a:off x="0" y="236724"/>
            <a:ext cx="21336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2800" dirty="0">
                <a:solidFill>
                  <a:schemeClr val="lt1"/>
                </a:solidFill>
                <a:latin typeface="Tajawal Medium"/>
                <a:cs typeface="Tajawal Medium"/>
                <a:sym typeface="Tajawal Medium"/>
              </a:rPr>
              <a:t>Introduction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2057400" y="1828800"/>
            <a:ext cx="7086600" cy="3635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4 – Course Outline:  </a:t>
            </a:r>
            <a:endParaRPr lang="en-US" sz="2400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Chapter 1:</a:t>
            </a: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Accounting is the Language of Business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Chapter 2:</a:t>
            </a: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Who uses Accounting Data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Chapter 3:</a:t>
            </a: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The Recording Process Using Accounting Equation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Chapter 4:</a:t>
            </a: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The Recording Process Using the double entry system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g1d012bfbc08_2_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7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1d012bfbc08_2_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2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g1d012bfbc08_2_44"/>
          <p:cNvSpPr txBox="1"/>
          <p:nvPr/>
        </p:nvSpPr>
        <p:spPr>
          <a:xfrm>
            <a:off x="2650374" y="543500"/>
            <a:ext cx="6341225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76400" y="1905000"/>
            <a:ext cx="7467600" cy="23759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Chapter 5:</a:t>
            </a: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The Financial Statements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Chapter 6:</a:t>
            </a: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The Income statement and the Balance sheet.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Chapter 7:</a:t>
            </a: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Adjusting the Accounts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Chapter 8:</a:t>
            </a:r>
            <a:r>
              <a:rPr lang="en-US" sz="24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Completing the Accounting Cycle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g1d012bfbc08_2_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7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1d012bfbc08_2_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2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g1d012bfbc08_2_44"/>
          <p:cNvSpPr txBox="1"/>
          <p:nvPr/>
        </p:nvSpPr>
        <p:spPr>
          <a:xfrm>
            <a:off x="2650374" y="543500"/>
            <a:ext cx="6341225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63" name="Google Shape;163;g1d012bfbc08_2_44"/>
          <p:cNvSpPr txBox="1"/>
          <p:nvPr/>
        </p:nvSpPr>
        <p:spPr>
          <a:xfrm>
            <a:off x="0" y="236724"/>
            <a:ext cx="22860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Tajawal Medium"/>
                <a:cs typeface="Tajawal Medium"/>
                <a:sym typeface="Tajawal Medium"/>
              </a:rPr>
              <a:t>Introduction</a:t>
            </a:r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1752600" y="1676400"/>
            <a:ext cx="7391400" cy="3182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latin typeface="+mn-lt"/>
                <a:ea typeface="Calibri" panose="020F0502020204030204" pitchFamily="34" charset="0"/>
                <a:cs typeface="+mn-cs"/>
              </a:rPr>
              <a:t>Chapter 9:</a:t>
            </a:r>
            <a:r>
              <a:rPr lang="en-US" sz="2000" dirty="0">
                <a:latin typeface="+mn-lt"/>
                <a:ea typeface="Calibri" panose="020F0502020204030204" pitchFamily="34" charset="0"/>
                <a:cs typeface="+mn-cs"/>
              </a:rPr>
              <a:t> The closing entries and Post-Closing Trial Balance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latin typeface="+mn-lt"/>
                <a:ea typeface="Calibri" panose="020F0502020204030204" pitchFamily="34" charset="0"/>
                <a:cs typeface="+mn-cs"/>
              </a:rPr>
              <a:t>Chapter 10:</a:t>
            </a:r>
            <a:r>
              <a:rPr lang="en-US" sz="2000" dirty="0">
                <a:latin typeface="+mn-lt"/>
                <a:ea typeface="Calibri" panose="020F0502020204030204" pitchFamily="34" charset="0"/>
                <a:cs typeface="+mn-cs"/>
              </a:rPr>
              <a:t> Summary of the Accounting Cycle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latin typeface="+mn-lt"/>
                <a:ea typeface="Calibri" panose="020F0502020204030204" pitchFamily="34" charset="0"/>
                <a:cs typeface="+mn-cs"/>
              </a:rPr>
              <a:t>Chapter 11:</a:t>
            </a:r>
            <a:r>
              <a:rPr lang="en-US" sz="2000" dirty="0">
                <a:latin typeface="+mn-lt"/>
                <a:ea typeface="Calibri" panose="020F0502020204030204" pitchFamily="34" charset="0"/>
                <a:cs typeface="+mn-cs"/>
              </a:rPr>
              <a:t> Recording purchases &amp; sales periodic /perpetual Systems Week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+mn-lt"/>
                <a:ea typeface="Calibri" panose="020F0502020204030204" pitchFamily="34" charset="0"/>
                <a:cs typeface="+mn-cs"/>
              </a:rPr>
              <a:t> </a:t>
            </a:r>
            <a:r>
              <a:rPr lang="en-US" sz="2000" b="1" dirty="0">
                <a:latin typeface="+mn-lt"/>
                <a:ea typeface="Calibri" panose="020F0502020204030204" pitchFamily="34" charset="0"/>
                <a:cs typeface="+mn-cs"/>
              </a:rPr>
              <a:t>Chapter 12:</a:t>
            </a:r>
            <a:r>
              <a:rPr lang="en-US" sz="2000" dirty="0">
                <a:latin typeface="+mn-lt"/>
                <a:ea typeface="Calibri" panose="020F0502020204030204" pitchFamily="34" charset="0"/>
                <a:cs typeface="+mn-cs"/>
              </a:rPr>
              <a:t> Accounting for merchandising operations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latin typeface="+mn-lt"/>
                <a:ea typeface="Calibri" panose="020F0502020204030204" pitchFamily="34" charset="0"/>
                <a:cs typeface="+mn-cs"/>
              </a:rPr>
              <a:t>Chapter 13:</a:t>
            </a:r>
            <a:r>
              <a:rPr lang="en-US" sz="2000" dirty="0">
                <a:latin typeface="+mn-lt"/>
                <a:ea typeface="Calibri" panose="020F0502020204030204" pitchFamily="34" charset="0"/>
                <a:cs typeface="+mn-cs"/>
              </a:rPr>
              <a:t> Purchase and sales returns, discount, and allowance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g1d012bfbc08_2_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g1d012bfbc08_2_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7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g1d012bfbc08_2_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072675" y="2204822"/>
            <a:ext cx="238650" cy="2709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1d012bfbc08_2_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108036" y="0"/>
            <a:ext cx="9533102" cy="161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g1d012bfbc08_2_44"/>
          <p:cNvSpPr txBox="1"/>
          <p:nvPr/>
        </p:nvSpPr>
        <p:spPr>
          <a:xfrm>
            <a:off x="2650374" y="543500"/>
            <a:ext cx="6341225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dirty="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sz="33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63" name="Google Shape;163;g1d012bfbc08_2_44"/>
          <p:cNvSpPr txBox="1"/>
          <p:nvPr/>
        </p:nvSpPr>
        <p:spPr>
          <a:xfrm>
            <a:off x="300868" y="236724"/>
            <a:ext cx="14271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4000" y="1752600"/>
            <a:ext cx="8839200" cy="1944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5- List of References: </a:t>
            </a:r>
            <a:endParaRPr lang="en-US" sz="2000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- </a:t>
            </a:r>
            <a:r>
              <a:rPr lang="en-US" sz="2000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Meigs</a:t>
            </a:r>
            <a:r>
              <a:rPr lang="en-US" sz="20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R, , Williams J., </a:t>
            </a:r>
            <a:r>
              <a:rPr lang="en-US" sz="2000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Haka</a:t>
            </a:r>
            <a:r>
              <a:rPr lang="en-US" sz="20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S. and </a:t>
            </a:r>
            <a:r>
              <a:rPr lang="en-US" sz="2000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Bettner</a:t>
            </a:r>
            <a:r>
              <a:rPr lang="en-US" sz="20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M., Accounting the Basis For Business Decisions, Irwin McGraw-Hill , 11 </a:t>
            </a:r>
            <a:r>
              <a:rPr lang="en-US" sz="2000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th</a:t>
            </a:r>
            <a:r>
              <a:rPr lang="en-US" sz="200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Edition,1999.</a:t>
            </a:r>
            <a:endParaRPr lang="en-US" sz="2000" dirty="0"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-</a:t>
            </a:r>
            <a:r>
              <a:rPr lang="en-US" sz="2000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Weygandt</a:t>
            </a:r>
            <a:r>
              <a:rPr lang="en-US" sz="20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J., </a:t>
            </a:r>
            <a:r>
              <a:rPr lang="en-US" sz="2000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Kieso</a:t>
            </a:r>
            <a:r>
              <a:rPr lang="en-US" sz="20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D., and Kimmel, P., Accounting Principles, Wiley &amp; Sons, Inc., 7 </a:t>
            </a:r>
            <a:r>
              <a:rPr lang="en-US" sz="2000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th</a:t>
            </a:r>
            <a:r>
              <a:rPr lang="en-US" sz="2000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Edition, 2004.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1602</TotalTime>
  <Words>820</Words>
  <Application>Microsoft Office PowerPoint</Application>
  <PresentationFormat>Widescreen</PresentationFormat>
  <Paragraphs>115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Tajawal Medium</vt:lpstr>
      <vt:lpstr>Calibri</vt:lpstr>
      <vt:lpstr>Tajawal ExtraBold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LENOVO</dc:creator>
  <cp:lastModifiedBy>hp</cp:lastModifiedBy>
  <cp:revision>25</cp:revision>
  <dcterms:created xsi:type="dcterms:W3CDTF">2021-08-03T13:03:26Z</dcterms:created>
  <dcterms:modified xsi:type="dcterms:W3CDTF">2023-01-18T19:54:24Z</dcterms:modified>
</cp:coreProperties>
</file>