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480" r:id="rId5"/>
    <p:sldId id="592" r:id="rId6"/>
    <p:sldId id="591" r:id="rId7"/>
    <p:sldId id="551" r:id="rId8"/>
    <p:sldId id="595" r:id="rId9"/>
    <p:sldId id="596" r:id="rId10"/>
    <p:sldId id="597" r:id="rId11"/>
    <p:sldId id="598" r:id="rId12"/>
    <p:sldId id="601" r:id="rId13"/>
    <p:sldId id="599" r:id="rId14"/>
    <p:sldId id="552" r:id="rId15"/>
    <p:sldId id="553" r:id="rId16"/>
    <p:sldId id="537" r:id="rId17"/>
    <p:sldId id="538" r:id="rId18"/>
    <p:sldId id="539" r:id="rId19"/>
    <p:sldId id="540" r:id="rId20"/>
    <p:sldId id="541" r:id="rId21"/>
    <p:sldId id="603" r:id="rId22"/>
    <p:sldId id="542" r:id="rId23"/>
    <p:sldId id="543" r:id="rId24"/>
    <p:sldId id="545" r:id="rId25"/>
    <p:sldId id="546" r:id="rId26"/>
    <p:sldId id="547" r:id="rId27"/>
    <p:sldId id="548" r:id="rId28"/>
    <p:sldId id="554" r:id="rId29"/>
    <p:sldId id="555" r:id="rId30"/>
    <p:sldId id="604" r:id="rId31"/>
    <p:sldId id="557" r:id="rId32"/>
    <p:sldId id="558" r:id="rId33"/>
    <p:sldId id="561" r:id="rId34"/>
    <p:sldId id="562" r:id="rId35"/>
    <p:sldId id="563" r:id="rId36"/>
    <p:sldId id="565" r:id="rId37"/>
    <p:sldId id="566" r:id="rId38"/>
    <p:sldId id="567" r:id="rId39"/>
    <p:sldId id="568" r:id="rId40"/>
    <p:sldId id="605" r:id="rId41"/>
    <p:sldId id="569" r:id="rId42"/>
    <p:sldId id="570" r:id="rId43"/>
    <p:sldId id="606" r:id="rId44"/>
    <p:sldId id="572" r:id="rId45"/>
    <p:sldId id="574" r:id="rId46"/>
    <p:sldId id="580" r:id="rId47"/>
    <p:sldId id="581" r:id="rId48"/>
    <p:sldId id="582" r:id="rId49"/>
    <p:sldId id="607" r:id="rId50"/>
    <p:sldId id="583" r:id="rId51"/>
    <p:sldId id="584" r:id="rId52"/>
    <p:sldId id="585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92"/>
            <p14:sldId id="591"/>
            <p14:sldId id="551"/>
            <p14:sldId id="595"/>
            <p14:sldId id="596"/>
            <p14:sldId id="597"/>
            <p14:sldId id="598"/>
            <p14:sldId id="601"/>
            <p14:sldId id="599"/>
            <p14:sldId id="552"/>
            <p14:sldId id="553"/>
            <p14:sldId id="537"/>
            <p14:sldId id="538"/>
            <p14:sldId id="539"/>
            <p14:sldId id="540"/>
            <p14:sldId id="541"/>
            <p14:sldId id="603"/>
            <p14:sldId id="542"/>
            <p14:sldId id="543"/>
            <p14:sldId id="545"/>
            <p14:sldId id="546"/>
            <p14:sldId id="547"/>
            <p14:sldId id="548"/>
            <p14:sldId id="554"/>
            <p14:sldId id="555"/>
            <p14:sldId id="604"/>
            <p14:sldId id="557"/>
            <p14:sldId id="558"/>
            <p14:sldId id="561"/>
            <p14:sldId id="562"/>
            <p14:sldId id="563"/>
            <p14:sldId id="565"/>
            <p14:sldId id="566"/>
            <p14:sldId id="567"/>
            <p14:sldId id="568"/>
            <p14:sldId id="605"/>
            <p14:sldId id="569"/>
            <p14:sldId id="570"/>
            <p14:sldId id="606"/>
            <p14:sldId id="572"/>
            <p14:sldId id="574"/>
            <p14:sldId id="580"/>
            <p14:sldId id="581"/>
            <p14:sldId id="582"/>
            <p14:sldId id="607"/>
            <p14:sldId id="583"/>
            <p14:sldId id="584"/>
            <p14:sldId id="5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2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 err="1">
                <a:latin typeface="Alexandria" charset="0"/>
                <a:cs typeface="Alexandria" charset="0"/>
              </a:rPr>
              <a:t>أعد</a:t>
            </a:r>
            <a:r>
              <a:rPr lang="ar-EG" sz="2000" dirty="0">
                <a:latin typeface="Alexandria" charset="0"/>
                <a:cs typeface="Alexandria" charset="0"/>
              </a:rPr>
              <a:t>اد</a:t>
            </a:r>
          </a:p>
          <a:p>
            <a:pPr algn="r"/>
            <a:r>
              <a:rPr lang="ar-EG" sz="2000" dirty="0">
                <a:latin typeface="Alexandria" charset="0"/>
                <a:cs typeface="Alexandria" charset="0"/>
              </a:rPr>
              <a:t>د</a:t>
            </a:r>
            <a:r>
              <a:rPr lang="en-US" sz="2000" dirty="0" err="1">
                <a:latin typeface="Alexandria" charset="0"/>
                <a:cs typeface="Alexandria" charset="0"/>
              </a:rPr>
              <a:t>أحمد</a:t>
            </a:r>
            <a:r>
              <a:rPr lang="en-US" sz="2000" dirty="0">
                <a:latin typeface="Alexandria" charset="0"/>
                <a:cs typeface="Alexandria" charset="0"/>
              </a:rPr>
              <a:t> ر</a:t>
            </a:r>
            <a:r>
              <a:rPr lang="ar-EG" sz="2000" dirty="0">
                <a:latin typeface="Alexandria" charset="0"/>
                <a:cs typeface="Alexandria" charset="0"/>
              </a:rPr>
              <a:t>ا</a:t>
            </a:r>
            <a:r>
              <a:rPr lang="en-US" sz="2000" dirty="0">
                <a:latin typeface="Alexandria" charset="0"/>
                <a:cs typeface="Alexandria" charset="0"/>
              </a:rPr>
              <a:t>ج</a:t>
            </a:r>
            <a:r>
              <a:rPr lang="ar-EG" sz="2000" dirty="0">
                <a:latin typeface="Alexandria" charset="0"/>
                <a:cs typeface="Alexandria" charset="0"/>
              </a:rPr>
              <a:t>ح</a:t>
            </a:r>
            <a:r>
              <a:rPr lang="en-US" sz="2000" dirty="0">
                <a:latin typeface="Alexandria" charset="0"/>
                <a:cs typeface="Alexandria" charset="0"/>
              </a:rPr>
              <a:t> إسماعيل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55550" y="2424037"/>
            <a:ext cx="30444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مقدمة في</a:t>
            </a:r>
          </a:p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أساليب البحث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139" y="60040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139" y="5252988"/>
            <a:ext cx="4272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مقدمة في أساليب البحث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نتائج التعلم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9030" y="2236863"/>
            <a:ext cx="1074922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تحديد والتمييز بين الأسئلة الثنائية، والأسئلة الثنائية المتعددة، وأسئلة ترتيب الرتب.</a:t>
            </a: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فهم عملية تطوير مقياس ليكرت وتطبيقه في البحث..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استيعاب استخدام وتحليل مقاييس الفرق الدلالي في تقييم المعاني الذاتية..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نتائج التعلم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112180"/>
            <a:ext cx="10749220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التعرف على الأغراض والاستخدام المناسب للأسئلة المفتوحة في استبيانات البحث.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تمييز بين الاستبيانات الورقية والإلكترونية، وتلك التي يديرها الباحث، ومزايا كل منها.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تعلم تقنيات لمنع الاستجابات النمطية وضمان موثوقية بيانات الاستبيان.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06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مقدمة في تصميم الاستبيانات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09542" y="2463477"/>
            <a:ext cx="5899724" cy="3063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تعتبر الاستبيانات أكثر أدوات جمع البيانات شيوعًا في الأبحاث التي تشمل البشر.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تلعب البديهة دورًا حاسمًا في تصميم الاستبيانات، لكنها غالبًا ما يتم تجاهلها من قبل الباحثين المتحمسين لجمع البيانات.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يسلط هذا الفصل الضوء على أهمية استخدام البديهة بشكل فعّال في تصميم الاستبيانات.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D05C6E-91D4-4C80-1025-32F798878D9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89"/>
          <a:stretch/>
        </p:blipFill>
        <p:spPr>
          <a:xfrm>
            <a:off x="6686288" y="2321491"/>
            <a:ext cx="4551497" cy="353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أسباب استخدام الاستبيانات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89639" y="1876949"/>
            <a:ext cx="10698481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المزايا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الوصول إلى جمهور كبير منتشر جغرافيًا بتكلفة منخفضة.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جمع البيانات من عينة أكبر مقارنةً بتقنيات أخرى.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السرية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للمستجيبين.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تحليل البيانات وتشفيرها مسبقاً قبل التوزيع.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مفاهيم خاطئة شائعة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غالباً ما يختار الباحثون الجدد الاستبيانات لتجنب التفاعل المباشر، ولكن هذه ليست سببًا موثوقًا للبحث.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38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153610"/>
            <a:ext cx="6583430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غرض التحقيق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حدد هدف بحثك وما تأمل في تحقيقه من البيانات.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استند إلى اختيار طريقة جمع البيانات على هدف البحث.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القيود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عدم وجود تفاعل مباشر مع المستجيبين هو قيد كبير.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A6CD17-FDFA-0C19-6077-72F84F35F88C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اختيار الاستبيانات بحكمة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1782220-3B04-EC98-375F-6C7571766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4883" y="2445641"/>
            <a:ext cx="4065663" cy="307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3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51275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547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197311"/>
            <a:ext cx="10502932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التحديات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غالبًا ما تكون معدلات استجابة الاستبيانات منخفضة ما لم يتم إدارتها شخصيًا.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يجب أن تكون الاستبيانات واضحة ومستقلة، حيث لن يكون الباحث حاضرًا لمساعدة المستجيبين.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أهمية التصميم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المظهر والمحتوى مهمان للغاية لتشجيع الاستجابات.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تؤدي الاستبيانات المصممة جيدًا إلى معدلات استجابة عالية وبيانات مفصلة.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يثني التصميم السيء عن المشاركة ويزيد من خطأ القياس.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AD868A-CBEF-B7CF-8F7B-1F4591F3C324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تصميم الاستبيانات</a:t>
            </a:r>
          </a:p>
        </p:txBody>
      </p:sp>
    </p:spTree>
    <p:extLst>
      <p:ext uri="{BB962C8B-B14F-4D97-AF65-F5344CB8AC3E}">
        <p14:creationId xmlns:p14="http://schemas.microsoft.com/office/powerpoint/2010/main" val="285088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1" y="1696341"/>
            <a:ext cx="10812720" cy="4996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176603"/>
            <a:ext cx="5773962" cy="383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خطوات تصميم استبيان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 outlines الشكل 1 الخطوات الأساسية.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لا تفوت أي خطوة، بغض النظر عن قيود الوقت.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أثر التصميم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يعني التصميم المناسب الفرق بين جهد بحث ناجح وآخر فاشل.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2CEEB0-B2CA-602D-BA90-82235FB4203B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الاعتبارات الأساسية في التصميم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82B03A-8CC1-8890-C7DC-65520B75F0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4961" y="2571053"/>
            <a:ext cx="3873144" cy="322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3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1D9A4A3-2CA8-A375-8574-282C4F2547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211" y="366628"/>
            <a:ext cx="7050430" cy="612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939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944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055676"/>
            <a:ext cx="8517865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النهج الشامل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تأكد من أن الصورة العامة واضحة.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المقدمة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ابدأ بمقدمة موجزة وتعليمات واضحة وبسيطة.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الإيجاز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اجعل الاستبيان موجزًا.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الوضوح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اطرح أسئلة واضحة، متجنبًا الغموض والتحيز والمصطلحات الفنية إلا إذا كان ذلك ضروريًا.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B61D60-D09F-1360-4ABC-B75D7C84CC65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تصميم استبيان فعال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509A6B-F0FF-F829-8226-FB94BB3021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4315" y="3297226"/>
            <a:ext cx="196123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3365" y="1621133"/>
            <a:ext cx="10812720" cy="5020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1638757"/>
            <a:ext cx="1039545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الطول</a:t>
            </a:r>
          </a:p>
          <a:p>
            <a:pPr marL="45720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تأكد من أنه يمكن إكماله في وقت معقول.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محايدة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الأسئلة الموجهة والأسئلة التي قد تكون مسيئة.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ترتيب منطقي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الحفاظ على تدفق منطقي مع مسارات واضحة.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المظهر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اجعلها خالية من الفوضى وجذابة.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معالجة البيانات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تأكد من أن البيانات يمكن معالجتها بسهولة؛ خطط لتحليلك مسبقًا.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67791" y="64381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1081E8-D773-1E01-FD27-994F726439F2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تصميم استبيان فعال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E66E18-8430-DC87-1DB2-E8AC8AADAF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743" y="3213555"/>
            <a:ext cx="2962275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81822"/>
            <a:ext cx="10812720" cy="46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0885" y="2060827"/>
            <a:ext cx="8018282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عنوان مناسب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أعطِ الاستبيان عنوانًا مناسبًا.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خطاب تغطية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بتضمين رسالة مع تفاصيل الموضوع والغرض واستخدام البيانات ومعلومات الاتصال وبيان السرية.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التصريحات التافهة أو الاستفزازية.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استخدمها للاستطلاعات المجهولة مع ضمان الخصوصية.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AB7EDF-A0EA-BA59-8EDA-E57829E1410D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نقاط عامة يجب تذكرها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A120B1-903F-3659-1FAD-2D6FAD0852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9167" y="2000139"/>
            <a:ext cx="2428694" cy="214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8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740" y="1518396"/>
            <a:ext cx="10812720" cy="45217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تطوير الأسئلة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1947718"/>
            <a:ext cx="7209227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سهولة الفهم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يجب أن تكون الأسئلة سهلة الفهم والإجابة.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خطر التفسير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قد تكون الأسئلة الواضحة بالنسبة لك غير واضحة للآخرين.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تفسيرات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تؤدي التفسيرات الزائدة أو المتكررة إلى تحسين معدلات الاستجابة.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EFA7A3-C2AD-8957-0DB7-C75947C12E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4767" y="2757085"/>
            <a:ext cx="3480755" cy="260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7597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تنظيم الاستبيان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62628" y="2112180"/>
            <a:ext cx="7868792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بداية ودية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ابدأ بأسئلة غير تهديدية وسهلة.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ديموغرافية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احفظها للنهاية لتجنب إحباط المستجيبين.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الفائدة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بتضمين الأسئلة الديموغرافية فقط إذا كانت متعلقة بتحليلك.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6153396-4CBE-0B92-EFA9-910CEB162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400" y="2203308"/>
            <a:ext cx="2587290" cy="258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209" y="1696777"/>
            <a:ext cx="10812720" cy="45958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7071" y="2086329"/>
            <a:ext cx="7112765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مشوقة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ابدأ بأسئلة بسيطة ثم تقدم إلى الأسئلة المعقدة.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آراء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ضعها في ثلث الطريق على الأقل.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تنوع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بتضمين أنواع مختلفة من الأسئلة للحفاظ على الاهتمام والعمق.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4FEDA7-596D-5C5D-B495-6996FFC109DD}"/>
              </a:ext>
            </a:extLst>
          </p:cNvPr>
          <p:cNvSpPr txBox="1"/>
          <p:nvPr/>
        </p:nvSpPr>
        <p:spPr>
          <a:xfrm>
            <a:off x="2513149" y="97597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ترتيب الأسئلة والتنوع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67730-3A9A-F18D-DFE7-2239133A12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4650" y="3004723"/>
            <a:ext cx="2569296" cy="255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7130" y="1621133"/>
            <a:ext cx="10812720" cy="460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12150" y="2228142"/>
            <a:ext cx="7282539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ثنائية الخيار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القوائم الطويلة؛ فهي قد تكون مملة وسطحية.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مفتوحة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بتحديدها لأنها تتطلب المزيد من التفكير والوقت.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الإجابات الشفوية مقابل المكتوبة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الإجابات الشفوية أسهل في الرد من المكتوبة.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C6EFC3-95EA-C015-48FF-448AEC72A6C9}"/>
              </a:ext>
            </a:extLst>
          </p:cNvPr>
          <p:cNvSpPr txBox="1"/>
          <p:nvPr/>
        </p:nvSpPr>
        <p:spPr>
          <a:xfrm>
            <a:off x="2592546" y="97758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أنواع الأسئلة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58D64A-E43E-29F5-4795-11067AF808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198" r="12579"/>
          <a:stretch/>
        </p:blipFill>
        <p:spPr>
          <a:xfrm>
            <a:off x="8094688" y="2173879"/>
            <a:ext cx="3285161" cy="244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1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2171" y="2671425"/>
            <a:ext cx="5893383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الفئات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ثنائية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ثنائية متعددة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أسئلة ترتيبية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442646" y="108251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أسئلة مغلقة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6EB333-893C-2E2D-8913-CB853E45D5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0861" y="2563318"/>
            <a:ext cx="3966217" cy="314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8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0694" y="2277975"/>
            <a:ext cx="6664350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يتيح للمستجيبين الاختيار بين ردين ممكنين، وغالبًا ما يتضمن خيار محايد.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الاعتبارات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يجب أن تكون شاملة لتغطية جميع ظروف المستجيبين الممكنة.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442646" y="108251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أسئلة ثنائية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F9A047-5AE9-FA33-3B55-5FF408A9A04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7143"/>
          <a:stretch/>
        </p:blipFill>
        <p:spPr>
          <a:xfrm>
            <a:off x="7808672" y="2874363"/>
            <a:ext cx="3447213" cy="2298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6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7784" y="3264508"/>
            <a:ext cx="4575716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أحد أمثلة السؤال الثنائي في استبيان قد يكون، "هل زرت موقعنا على الإنترنت من قبل؟" مع خيارات الرد محدودة بـ"نعم" أو "لا."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FA62F6-D679-1923-B72F-C8E9E5D132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" r="9253" b="10778"/>
          <a:stretch/>
        </p:blipFill>
        <p:spPr>
          <a:xfrm>
            <a:off x="5878286" y="2323466"/>
            <a:ext cx="4734749" cy="352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2310" y="17454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50640" y="2624267"/>
            <a:ext cx="5593579" cy="2932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يوفر قائمة من الردود الممكنة، مما يسمح باختيار أي عدد من الخيارات.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تحليل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اعتبر جمع البيانات والترميز أثناء البناء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1A2933-DE9F-C39F-3555-28747824E78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أسئلة ثنائية متعددة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C50034-D88D-55A4-5248-8A05FF791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3418" y="2050321"/>
            <a:ext cx="3942413" cy="394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0073" y="1856850"/>
            <a:ext cx="1041270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44110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B45C01-5436-B237-887A-9AA658DEC2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319" y="2266286"/>
            <a:ext cx="9678271" cy="374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9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418710"/>
            <a:ext cx="6432853" cy="2932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يقوم المستجيبون بتقييم أو ترتيب كل خيار، مما يوفر رؤى حول التفضيلات النسبية.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b="1" dirty="0"/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قيد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تجنب القوائم الطويلة (أكثر من 5 عناصر)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65B51E-647A-C616-5036-06EA848B0B5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سؤال ترتيب الرتبة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BE193F-FB05-1278-AC78-5C9C7D0B9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318" y="2923082"/>
            <a:ext cx="3537520" cy="236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2039" y="162113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693793-B554-C2F0-F4AD-ECAFF84E8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149" y="2346184"/>
            <a:ext cx="7688082" cy="2795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51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21133"/>
            <a:ext cx="10812720" cy="47914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6950" y="1981481"/>
            <a:ext cx="10510604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تضمنت المقاييس الموقفية في الاستبيانات، مما يتطلب إعدادًا تفصيليًا.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المزايا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توفر اتساقًا في الرد وسهولة في الترميز.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العيوب: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تبدو سطحية وتفرض إجابات غير مناسبة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0F3B21-A31C-8B5B-7617-A8A6485D2614}"/>
              </a:ext>
            </a:extLst>
          </p:cNvPr>
          <p:cNvSpPr txBox="1"/>
          <p:nvPr/>
        </p:nvSpPr>
        <p:spPr>
          <a:xfrm>
            <a:off x="2513149" y="1008745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أسئلة المقياس</a:t>
            </a:r>
          </a:p>
        </p:txBody>
      </p:sp>
    </p:spTree>
    <p:extLst>
      <p:ext uri="{BB962C8B-B14F-4D97-AF65-F5344CB8AC3E}">
        <p14:creationId xmlns:p14="http://schemas.microsoft.com/office/powerpoint/2010/main" val="18086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أنواع أسئلة المقياس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966486"/>
            <a:ext cx="10487692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أحادي الأبعاد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قياس بُعد واحد.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متعدد الأبعاد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قياس عبر الأبعاد الإدراكية والسلوكية والانفعالية.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أمثلة شائعة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مقياس ليكرت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8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1816"/>
            <a:ext cx="9637220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تعريف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تقنية قياس ثنائية القطبية تقيس شدة الموقف.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مثال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"حدد مستوى اتفاقك مع العبارة التالية."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B144A4-F1B1-A47C-17A2-C1AE0E4B0D10}"/>
              </a:ext>
            </a:extLst>
          </p:cNvPr>
          <p:cNvSpPr txBox="1"/>
          <p:nvPr/>
        </p:nvSpPr>
        <p:spPr>
          <a:xfrm>
            <a:off x="2557606" y="1020741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مقياس ليكرت</a:t>
            </a:r>
          </a:p>
        </p:txBody>
      </p:sp>
    </p:spTree>
    <p:extLst>
      <p:ext uri="{BB962C8B-B14F-4D97-AF65-F5344CB8AC3E}">
        <p14:creationId xmlns:p14="http://schemas.microsoft.com/office/powerpoint/2010/main" val="12858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0A71B-8D2E-A12C-484F-406DE8F3D4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719"/>
          <a:stretch/>
        </p:blipFill>
        <p:spPr>
          <a:xfrm>
            <a:off x="1090612" y="635677"/>
            <a:ext cx="10010775" cy="525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6616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38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تطوير مقياس ليكرت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31384"/>
            <a:ext cx="10395450" cy="435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الغرض: قياس المواقف باستخدام استجابات منظمة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المكونات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عبارات الموقف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نظام الاستجابة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الترتيب العشوائي للعبارات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عينة اختبار عشوائية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التقييم والترتيب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تحليل البيان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الإدارة النهائية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89674" y="620268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2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1999" y="1855318"/>
            <a:ext cx="10270761" cy="435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المصدر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مراجعة الأدبيات وأهداف البحث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الهدف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الارتباط بسؤال البحث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بيانات مثال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إيجابي: "أستمتع باستخدام التكنولوجيات الجديدة."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سلبي: "أجد التكنولوجيات الجديدة صعبة الاستخدام."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FE1D1B-2506-1D4E-D93C-37E86D2A6490}"/>
              </a:ext>
            </a:extLst>
          </p:cNvPr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بناء بيانات الاتجاه</a:t>
            </a:r>
          </a:p>
        </p:txBody>
      </p:sp>
    </p:spTree>
    <p:extLst>
      <p:ext uri="{BB962C8B-B14F-4D97-AF65-F5344CB8AC3E}">
        <p14:creationId xmlns:p14="http://schemas.microsoft.com/office/powerpoint/2010/main" val="5258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3956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هيكلة نظام الاستجابة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F0004A6-978E-E2BF-BACC-3C3BE867EC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3149" y="2111225"/>
            <a:ext cx="9639770" cy="393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31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97384"/>
            <a:ext cx="10120433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مزج البيانات الإيجابية والسلبية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يمنع استجابات النمط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امزج بين التصريحات الإيجابية والسلبية عشوائيًا لمنع المستجيبين من الوقوع في عادة الموافقة أو الرفض بشكل متكرر دون دراسة كل تصريح بعناية.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يضمن استجابات مدروسة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يشجع المستجيبين على التفكير في كل سؤال بشكل فردي بدلاً من اتباع نمط متوقع.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5818699-D7A4-6EA7-55AC-34D3F6263B12}"/>
              </a:ext>
            </a:extLst>
          </p:cNvPr>
          <p:cNvSpPr txBox="1"/>
          <p:nvPr/>
        </p:nvSpPr>
        <p:spPr>
          <a:xfrm>
            <a:off x="2557606" y="103956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ترتيب التصريحات عشوائيًا</a:t>
            </a:r>
          </a:p>
        </p:txBody>
      </p:sp>
    </p:spTree>
    <p:extLst>
      <p:ext uri="{BB962C8B-B14F-4D97-AF65-F5344CB8AC3E}">
        <p14:creationId xmlns:p14="http://schemas.microsoft.com/office/powerpoint/2010/main" val="25643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اختيار عينة اختبار عشوائية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754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1964994"/>
            <a:ext cx="1039545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توصية الحجم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أوبنهايم (1992): يقترح حجم عينة يتكون من 100 شخص.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بحث الأطروحة: قد تكون عينة أصغر كافية اعتماداً على نطاق دراستك.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معايير الاختبار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اطلب من المجموعة العشوائية تقييم الإرشادات بناءً على اهتمامهم وصلتها بالموضوع، وليس على رأيهم الشخصي.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6972" y="16617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966435"/>
            <a:ext cx="9896007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نظام الدرجات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خصص أوزاناً للإجابات (مثل، موافق جداً = 5، غير موافق جداً = 1).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التصنيف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رتب درجات المستجيبين من الأعلى إلى الأدنى بناءً على مجموع درجاتهم.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مجموع درجاتهم هو ناتج جمع إجاباتهم على جميع الإرشادات.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FE7F85-E4FE-5735-4000-630061F126FA}"/>
              </a:ext>
            </a:extLst>
          </p:cNvPr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تسجيل وتصنيف الردود</a:t>
            </a:r>
          </a:p>
        </p:txBody>
      </p:sp>
    </p:spTree>
    <p:extLst>
      <p:ext uri="{BB962C8B-B14F-4D97-AF65-F5344CB8AC3E}">
        <p14:creationId xmlns:p14="http://schemas.microsoft.com/office/powerpoint/2010/main" val="411253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2557"/>
            <a:ext cx="7275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تحليل البيانات وقوة التمييز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16943"/>
            <a:ext cx="1039545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قوة التمييز (DP)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احسب الفرق في المتوسطات الموزونة بين الربع الأعلى والربع الأدنى من المستجيبين.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اختر البيانات ذات أعلى DP لتضمينها في قائمتك النهائية.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2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6288" y="2236863"/>
            <a:ext cx="10395450" cy="2894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عملية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بترتيب درجات جميع المستجيبين.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احسب المتوسط لدرجات أعلى 25% (الربع العلوي) وأدنى 25% (الربع السفلي).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الفرق بين هذين المتوسطين هو DP لكل بيان.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90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82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البناء النهائي لمقياس ليكرت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51178"/>
            <a:ext cx="10395450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عدد البيانات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بتضمين ما بين 10 و 15 بيانًا في استبيانك النهائي.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اختبار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تأكد من أن جميع البيانات قد تم اختبارها لأهميتها وصلتها بموضوعك.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اخلط البيانات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بإدراج مزيج من البيانات الإيجابية والسلبية للحفاظ على تفاعل المستجيب ودقته.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2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5C41D3-2C25-9476-0F4C-44A022A68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267" y="0"/>
            <a:ext cx="90494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530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642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1" y="1987031"/>
            <a:ext cx="10495612" cy="4230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عينة البحث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بتوزيع المقياس النهائي على المستجيبين المحددين لديك.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الهدف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قياس اتجاه كل مستجيب بالنسبة للآخرين.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القيود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تذكر أن مقاييس ليكرت تنتج بيانات ترتيبية، مما يعني أنه لا يمكن استخدام إلا الاختبارات غير البارامترية للتحليل لأنها لا تفترض توزيعًا طبيعيًا للاستجابات.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4411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4D7CF8-5190-FB9F-D5EC-8A1B209D2968}"/>
              </a:ext>
            </a:extLst>
          </p:cNvPr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إدارة مقياس ليكرت</a:t>
            </a:r>
          </a:p>
        </p:txBody>
      </p:sp>
    </p:spTree>
    <p:extLst>
      <p:ext uri="{BB962C8B-B14F-4D97-AF65-F5344CB8AC3E}">
        <p14:creationId xmlns:p14="http://schemas.microsoft.com/office/powerpoint/2010/main" val="147647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مقياس الاختلاف الدلالي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80411"/>
            <a:ext cx="10673712" cy="3125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مقياس الاختلاف الدلالي، الذي قدمه أوغود وسوسي وتاننباوم (1957)، هو طريقة لقياس المواقف التي تلتقط الدلالة المرتبطة بمفهوم من خلال الصفات الثنائية القطبية.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الاستخدام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يستخدم هذا المقياس لتقييم المعنى الذاتي لمفهوم من خلال جعل المستجيبين يختارون نقطة على طول استمرارية بين صفتين متعاكستين.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1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D6E8F-64BF-6B9C-0D0D-D9F034677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4422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4810" y="2591487"/>
            <a:ext cx="10066610" cy="2765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الصفات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تشمل السلم أزواجًا من الصفات الثنائية القطب (مثل، قيم-غير قيم، مفيد-غير مفيد).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الإرشادات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يُطلب من المستجيبين وضع علامة عند النقطة بين كل زوج تمثل مشاعرهم بشأن المفهوم بشكل أفضل.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6BFDCB-431A-474D-37D7-08E77C991F50}"/>
              </a:ext>
            </a:extLst>
          </p:cNvPr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البنية</a:t>
            </a:r>
          </a:p>
        </p:txBody>
      </p:sp>
    </p:spTree>
    <p:extLst>
      <p:ext uri="{BB962C8B-B14F-4D97-AF65-F5344CB8AC3E}">
        <p14:creationId xmlns:p14="http://schemas.microsoft.com/office/powerpoint/2010/main" val="222940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92578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البناء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89006"/>
            <a:ext cx="10045908" cy="3125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البساطة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إنشاء مقياس تفاوت دلالي أمر سهل. تختار المفهوم الذي سيتم تقييمه وتنشئ قائمة بالصفات الثنائية ذات الصلة.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النتيجة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تكون النتائج مقارنة بسيطة بين المستجيبين أو تتضمن تحليل عوامل أكثر تعقيدًا لاستكشاف العلاقات بين الأبعاد.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2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56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645306"/>
            <a:ext cx="10395450" cy="2405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الوصف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تسمح الأسئلة المفتوحة للمستجيبين بتقديم إجابات مفصلة وشخصية دون خيارات مسبقة.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الهدف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تُستخدم هذه الأسئلة للحصول على رؤى متعمقة ووجهات نظر فردية حول موضوع ما.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072768-67DF-1846-0F3B-D83061FE3586}"/>
              </a:ext>
            </a:extLst>
          </p:cNvPr>
          <p:cNvSpPr txBox="1"/>
          <p:nvPr/>
        </p:nvSpPr>
        <p:spPr>
          <a:xfrm>
            <a:off x="2557606" y="992578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أسئلة مفتوحة النهاية</a:t>
            </a:r>
          </a:p>
        </p:txBody>
      </p:sp>
    </p:spTree>
    <p:extLst>
      <p:ext uri="{BB962C8B-B14F-4D97-AF65-F5344CB8AC3E}">
        <p14:creationId xmlns:p14="http://schemas.microsoft.com/office/powerpoint/2010/main" val="36268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542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المزايا والعيوب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451191"/>
            <a:ext cx="10395450" cy="3614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المزايا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استجابات مفصلة: تعطي المستجيبين الحرية في التعبير عن أفكارهم بالكامل.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رؤى غير متوقعة: يمكن أن تكشف عن جوانب جديدة لمشكلة لم يأخذها الباحث بعين الاعتبار.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العيوب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تحديات التحليل: قد يكون من الصعب تحليل واستيفاء الاستجابات المفتوحة وقد يتطلب ذلك وقتًا طويلاً.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معدل الاستجابة: قد يتجاهل المستجيبون هذه الأسئلة أو يقدمون إجابات مختصرة إذا وجدوها متطلبة أكثر من اللازم.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0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992" y="1621133"/>
            <a:ext cx="10812720" cy="45984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80514" y="989174"/>
            <a:ext cx="7230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إرشادات الاستخدام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16941"/>
            <a:ext cx="10395450" cy="3254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المواقف المناسبة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الأسئلة المفتوحة عندما تحتاج إلى بيانات أكثر شمولاً أو فردية، أو عندما يكون نطاق الإجابات الممكنة غير </a:t>
            </a:r>
            <a:r>
              <a:rPr kumimoji="0" lang="en-US" sz="2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معروف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ar-EG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600" dirty="0">
                <a:solidFill>
                  <a:prstClr val="black"/>
                </a:solidFill>
                <a:latin typeface="Calibri"/>
              </a:rPr>
              <a:t> </a:t>
            </a:r>
            <a:r>
              <a:rPr kumimoji="0" lang="en-US" sz="2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البدء بالأسئلة المفتوحة لمنع المستجيبين من الشعور بالإرهاق.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بتوزيعها في جميع أنحاء الاستبيان للحفاظ على التفاعل.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تأكد من أن الأسئلة لا يمكن الإجابة عليها بكلمة 'نعم' أو 'لا' فقط.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وفر مساحة كافية للإجابات في الاستبيانات المطبوعة.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8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9EF2CC-F296-A9CE-181D-637D79112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927" y="92952"/>
            <a:ext cx="8859187" cy="659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7537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17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أشكال الاستبانات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480464"/>
            <a:ext cx="10395450" cy="2765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الاستبانات الورقية البريدية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طرق التوزيع: يمكن إرسالها بالبريد، أو توزيعها في الفعاليات، أو تركها في أماكن بارزة.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التكلفة ومعدل العائد: الاستبانات البريدية مكلفة بسبب تكاليف البريد، وتعتمد بشكل كبير على استعداد المستجيبين لإكمالها وإعادتها. من المعتاد أن يكون توزيعها شخصيًا أكثر فعالية.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0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527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07370"/>
            <a:ext cx="10330721" cy="3125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الاستبانات الإلكترونية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الاستبانات عبر الإنترنت: توجد على صفحة ويب ويتم ملؤها عبر الإنترنت. قد تكون هذه مريحة ولكن يمكن أن تحد من عينة السكان لديك وتسبب تحديات مع التقديمات المتعددة وتوافق المتصفح.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استبانات البريد الإلكتروني: تُرسل وتُعاد عبر البريد الإلكتروني. بينما تكون أسهل لبعض المستجيبين، قد تؤثر على عدم الكشف عن الهوية.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9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1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549931"/>
            <a:ext cx="10668000" cy="3125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استبيانات مدارة من قبل الباحثين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معدل استجابة مرتفع: عادةً ما تولد هذه أعلى معدلات الاستجابة حيث يتفاعل الباحث مباشرة مع المجيبين ويملأ الاستبيان بناءً على إجاباتهم.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مثال: باحثو السوق </a:t>
            </a:r>
            <a:r>
              <a:rPr kumimoji="0" lang="en-US" sz="2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الذين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</a:t>
            </a:r>
            <a:r>
              <a:rPr kumimoji="0" lang="ar-EG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</a:t>
            </a:r>
            <a:r>
              <a:rPr kumimoji="0" lang="en-US" sz="2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ون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مقابلات في الشارع.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اعتبارات: تتطلب الأذونات الأخلاقية والقانونية، ويعد اختيار الموقع والزمان المناسبين أمرًا حاسمًا للوصول إلى حجم العينة المطلوب وتركيبه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شكراً</a:t>
            </a:r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لك</a:t>
            </a:r>
            <a:r>
              <a:rPr lang="ar-EG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1917</TotalTime>
  <Words>1956</Words>
  <Application>Microsoft Office PowerPoint</Application>
  <PresentationFormat>Widescreen</PresentationFormat>
  <Paragraphs>425</Paragraphs>
  <Slides>50</Slides>
  <Notes>50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Rageh</cp:lastModifiedBy>
  <cp:revision>305</cp:revision>
  <dcterms:created xsi:type="dcterms:W3CDTF">2023-04-29T09:08:00Z</dcterms:created>
  <dcterms:modified xsi:type="dcterms:W3CDTF">2026-03-24T09:43:31Z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